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37"/>
  </p:notesMasterIdLst>
  <p:handoutMasterIdLst>
    <p:handoutMasterId r:id="rId38"/>
  </p:handoutMasterIdLst>
  <p:sldIdLst>
    <p:sldId id="277" r:id="rId2"/>
    <p:sldId id="291" r:id="rId3"/>
    <p:sldId id="257" r:id="rId4"/>
    <p:sldId id="258" r:id="rId5"/>
    <p:sldId id="259" r:id="rId6"/>
    <p:sldId id="260" r:id="rId7"/>
    <p:sldId id="261" r:id="rId8"/>
    <p:sldId id="288" r:id="rId9"/>
    <p:sldId id="262" r:id="rId10"/>
    <p:sldId id="263" r:id="rId11"/>
    <p:sldId id="264" r:id="rId12"/>
    <p:sldId id="265" r:id="rId13"/>
    <p:sldId id="266" r:id="rId14"/>
    <p:sldId id="289" r:id="rId15"/>
    <p:sldId id="290" r:id="rId16"/>
    <p:sldId id="267" r:id="rId17"/>
    <p:sldId id="268" r:id="rId18"/>
    <p:sldId id="269" r:id="rId19"/>
    <p:sldId id="270" r:id="rId20"/>
    <p:sldId id="271" r:id="rId21"/>
    <p:sldId id="272" r:id="rId22"/>
    <p:sldId id="273" r:id="rId23"/>
    <p:sldId id="279" r:id="rId24"/>
    <p:sldId id="281" r:id="rId25"/>
    <p:sldId id="280" r:id="rId26"/>
    <p:sldId id="274" r:id="rId27"/>
    <p:sldId id="275" r:id="rId28"/>
    <p:sldId id="276" r:id="rId29"/>
    <p:sldId id="282" r:id="rId30"/>
    <p:sldId id="286" r:id="rId31"/>
    <p:sldId id="285" r:id="rId32"/>
    <p:sldId id="287" r:id="rId33"/>
    <p:sldId id="284" r:id="rId34"/>
    <p:sldId id="283" r:id="rId35"/>
    <p:sldId id="278" r:id="rId36"/>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8"/>
  </p:normalViewPr>
  <p:slideViewPr>
    <p:cSldViewPr>
      <p:cViewPr varScale="1">
        <p:scale>
          <a:sx n="105" d="100"/>
          <a:sy n="105" d="100"/>
        </p:scale>
        <p:origin x="1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
    </p:cViewPr>
  </p:sorterViewPr>
  <p:notesViewPr>
    <p:cSldViewPr>
      <p:cViewPr varScale="1">
        <p:scale>
          <a:sx n="70" d="100"/>
          <a:sy n="70" d="100"/>
        </p:scale>
        <p:origin x="-28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6AAD3B-5EB5-2A4A-B725-CB37A373161C}"/>
              </a:ext>
            </a:extLst>
          </p:cNvPr>
          <p:cNvSpPr>
            <a:spLocks noGrp="1" noChangeArrowheads="1"/>
          </p:cNvSpPr>
          <p:nvPr>
            <p:ph type="body" sz="quarter" idx="3"/>
          </p:nvPr>
        </p:nvSpPr>
        <p:spPr bwMode="auto">
          <a:xfrm>
            <a:off x="933450" y="4416425"/>
            <a:ext cx="5143500" cy="4184650"/>
          </a:xfrm>
          <a:prstGeom prst="rect">
            <a:avLst/>
          </a:prstGeom>
          <a:noFill/>
          <a:ln w="12700">
            <a:noFill/>
            <a:miter lim="800000"/>
            <a:headEnd/>
            <a:tailEnd/>
          </a:ln>
          <a:effectLst/>
        </p:spPr>
        <p:txBody>
          <a:bodyPr vert="horz" wrap="square" lIns="92243" tIns="45312" rIns="92243" bIns="453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5A32EEE6-F39C-C741-924C-35110FC4E44D}"/>
              </a:ext>
            </a:extLst>
          </p:cNvPr>
          <p:cNvSpPr>
            <a:spLocks noChangeArrowheads="1" noTextEdit="1"/>
          </p:cNvSpPr>
          <p:nvPr>
            <p:ph type="sldImg" idx="2"/>
          </p:nvPr>
        </p:nvSpPr>
        <p:spPr bwMode="auto">
          <a:xfrm>
            <a:off x="1177925" y="693738"/>
            <a:ext cx="4654550" cy="34909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43D564E-7CFB-0B45-9008-3DA5B27F558E}"/>
              </a:ext>
            </a:extLst>
          </p:cNvPr>
          <p:cNvSpPr>
            <a:spLocks noChangeArrowheads="1" noTextEdit="1"/>
          </p:cNvSpPr>
          <p:nvPr>
            <p:ph type="sldImg"/>
          </p:nvPr>
        </p:nvSpPr>
        <p:spPr>
          <a:ln/>
        </p:spPr>
      </p:sp>
      <p:sp>
        <p:nvSpPr>
          <p:cNvPr id="5122" name="Rectangle 3">
            <a:extLst>
              <a:ext uri="{FF2B5EF4-FFF2-40B4-BE49-F238E27FC236}">
                <a16:creationId xmlns:a16="http://schemas.microsoft.com/office/drawing/2014/main" id="{E93F27C4-4FB1-3848-8480-CE1718CEFF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9F72791-A8D0-E147-82D6-DC465B17BE6E}"/>
              </a:ext>
            </a:extLst>
          </p:cNvPr>
          <p:cNvSpPr>
            <a:spLocks noChangeArrowheads="1" noTextEdit="1"/>
          </p:cNvSpPr>
          <p:nvPr>
            <p:ph type="sldImg"/>
          </p:nvPr>
        </p:nvSpPr>
        <p:spPr>
          <a:ln/>
        </p:spPr>
      </p:sp>
      <p:sp>
        <p:nvSpPr>
          <p:cNvPr id="24578" name="Rectangle 3">
            <a:extLst>
              <a:ext uri="{FF2B5EF4-FFF2-40B4-BE49-F238E27FC236}">
                <a16:creationId xmlns:a16="http://schemas.microsoft.com/office/drawing/2014/main" id="{C1D0F37B-96EB-0A49-A62A-588A36C07A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5C12AF4-11AD-3B46-8DAB-3F33CF9ECDE0}"/>
              </a:ext>
            </a:extLst>
          </p:cNvPr>
          <p:cNvSpPr>
            <a:spLocks noChangeArrowheads="1" noTextEdit="1"/>
          </p:cNvSpPr>
          <p:nvPr>
            <p:ph type="sldImg"/>
          </p:nvPr>
        </p:nvSpPr>
        <p:spPr>
          <a:ln/>
        </p:spPr>
      </p:sp>
      <p:sp>
        <p:nvSpPr>
          <p:cNvPr id="26626" name="Rectangle 3">
            <a:extLst>
              <a:ext uri="{FF2B5EF4-FFF2-40B4-BE49-F238E27FC236}">
                <a16:creationId xmlns:a16="http://schemas.microsoft.com/office/drawing/2014/main" id="{50109E2E-2AA1-3849-892D-44D0A39364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D73C3EA-317A-B94B-AEB8-F1C28EA84041}"/>
              </a:ext>
            </a:extLst>
          </p:cNvPr>
          <p:cNvSpPr>
            <a:spLocks noChangeArrowheads="1" noTextEdit="1"/>
          </p:cNvSpPr>
          <p:nvPr>
            <p:ph type="sldImg"/>
          </p:nvPr>
        </p:nvSpPr>
        <p:spPr>
          <a:ln/>
        </p:spPr>
      </p:sp>
      <p:sp>
        <p:nvSpPr>
          <p:cNvPr id="28674" name="Rectangle 3">
            <a:extLst>
              <a:ext uri="{FF2B5EF4-FFF2-40B4-BE49-F238E27FC236}">
                <a16:creationId xmlns:a16="http://schemas.microsoft.com/office/drawing/2014/main" id="{F27FDD73-12C3-3C4B-8B49-2DC5CD7CE4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FE9ED9C-1071-DF41-8AE9-E6F05B24D304}"/>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9EB26196-19A5-F844-991F-59D4BF9209D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F107F5E-7790-E94F-9B19-BB3D34795274}"/>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7A969450-7436-C145-A11A-41D9A673A6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EA2B851-1DFE-8E4E-8173-087C071437F5}"/>
              </a:ext>
            </a:extLst>
          </p:cNvPr>
          <p:cNvSpPr>
            <a:spLocks noChangeArrowheads="1" noTextEdit="1"/>
          </p:cNvSpPr>
          <p:nvPr>
            <p:ph type="sldImg"/>
          </p:nvPr>
        </p:nvSpPr>
        <p:spPr>
          <a:ln/>
        </p:spPr>
      </p:sp>
      <p:sp>
        <p:nvSpPr>
          <p:cNvPr id="34818" name="Rectangle 3">
            <a:extLst>
              <a:ext uri="{FF2B5EF4-FFF2-40B4-BE49-F238E27FC236}">
                <a16:creationId xmlns:a16="http://schemas.microsoft.com/office/drawing/2014/main" id="{13679843-1AAD-3745-B59C-D6CF6F2346A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975AFBF7-4682-B14A-9858-ED2026AE7E0F}"/>
              </a:ext>
            </a:extLst>
          </p:cNvPr>
          <p:cNvSpPr>
            <a:spLocks noChangeArrowheads="1" noTextEdit="1"/>
          </p:cNvSpPr>
          <p:nvPr>
            <p:ph type="sldImg"/>
          </p:nvPr>
        </p:nvSpPr>
        <p:spPr>
          <a:ln/>
        </p:spPr>
      </p:sp>
      <p:sp>
        <p:nvSpPr>
          <p:cNvPr id="36866" name="Rectangle 3">
            <a:extLst>
              <a:ext uri="{FF2B5EF4-FFF2-40B4-BE49-F238E27FC236}">
                <a16:creationId xmlns:a16="http://schemas.microsoft.com/office/drawing/2014/main" id="{118DE55D-BBF4-F141-93EA-424AF4A417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ED7B812-88E3-E747-9B56-46E3246BCE4A}"/>
              </a:ext>
            </a:extLst>
          </p:cNvPr>
          <p:cNvSpPr>
            <a:spLocks noChangeArrowheads="1" noTextEdit="1"/>
          </p:cNvSpPr>
          <p:nvPr>
            <p:ph type="sldImg"/>
          </p:nvPr>
        </p:nvSpPr>
        <p:spPr>
          <a:ln/>
        </p:spPr>
      </p:sp>
      <p:sp>
        <p:nvSpPr>
          <p:cNvPr id="38914" name="Rectangle 3">
            <a:extLst>
              <a:ext uri="{FF2B5EF4-FFF2-40B4-BE49-F238E27FC236}">
                <a16:creationId xmlns:a16="http://schemas.microsoft.com/office/drawing/2014/main" id="{E4D49BBA-9116-8D47-91D0-A6B8727D50A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046CAF9-2792-1448-981D-A97234035F38}"/>
              </a:ext>
            </a:extLst>
          </p:cNvPr>
          <p:cNvSpPr>
            <a:spLocks noChangeArrowheads="1" noTextEdit="1"/>
          </p:cNvSpPr>
          <p:nvPr>
            <p:ph type="sldImg"/>
          </p:nvPr>
        </p:nvSpPr>
        <p:spPr>
          <a:ln/>
        </p:spPr>
      </p:sp>
      <p:sp>
        <p:nvSpPr>
          <p:cNvPr id="40962" name="Rectangle 3">
            <a:extLst>
              <a:ext uri="{FF2B5EF4-FFF2-40B4-BE49-F238E27FC236}">
                <a16:creationId xmlns:a16="http://schemas.microsoft.com/office/drawing/2014/main" id="{3CBD996D-FDCF-A94D-9524-34B4E2B667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F2F7BA6-A589-954B-95A9-ADA64A801D5D}"/>
              </a:ext>
            </a:extLst>
          </p:cNvPr>
          <p:cNvSpPr>
            <a:spLocks noChangeArrowheads="1" noTextEdit="1"/>
          </p:cNvSpPr>
          <p:nvPr>
            <p:ph type="sldImg"/>
          </p:nvPr>
        </p:nvSpPr>
        <p:spPr>
          <a:ln/>
        </p:spPr>
      </p:sp>
      <p:sp>
        <p:nvSpPr>
          <p:cNvPr id="43010" name="Rectangle 3">
            <a:extLst>
              <a:ext uri="{FF2B5EF4-FFF2-40B4-BE49-F238E27FC236}">
                <a16:creationId xmlns:a16="http://schemas.microsoft.com/office/drawing/2014/main" id="{30C75F0E-4136-F54C-B5D9-E6BA210276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B6D00C6B-FE17-A44C-9C22-EDEC2886635B}"/>
              </a:ext>
            </a:extLst>
          </p:cNvPr>
          <p:cNvSpPr>
            <a:spLocks noChangeArrowheads="1" noTextEdit="1"/>
          </p:cNvSpPr>
          <p:nvPr>
            <p:ph type="sldImg"/>
          </p:nvPr>
        </p:nvSpPr>
        <p:spPr>
          <a:ln/>
        </p:spPr>
      </p:sp>
      <p:sp>
        <p:nvSpPr>
          <p:cNvPr id="8194" name="Rectangle 3">
            <a:extLst>
              <a:ext uri="{FF2B5EF4-FFF2-40B4-BE49-F238E27FC236}">
                <a16:creationId xmlns:a16="http://schemas.microsoft.com/office/drawing/2014/main" id="{56D00D5D-8C1C-A14B-B17E-75127508B5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2121AC16-4F97-014A-A3CB-D4B785B0D037}"/>
              </a:ext>
            </a:extLst>
          </p:cNvPr>
          <p:cNvSpPr>
            <a:spLocks noChangeArrowheads="1" noTextEdit="1"/>
          </p:cNvSpPr>
          <p:nvPr>
            <p:ph type="sldImg"/>
          </p:nvPr>
        </p:nvSpPr>
        <p:spPr>
          <a:ln/>
        </p:spPr>
      </p:sp>
      <p:sp>
        <p:nvSpPr>
          <p:cNvPr id="45058" name="Rectangle 3">
            <a:extLst>
              <a:ext uri="{FF2B5EF4-FFF2-40B4-BE49-F238E27FC236}">
                <a16:creationId xmlns:a16="http://schemas.microsoft.com/office/drawing/2014/main" id="{ED16D1DA-E678-5240-8244-3CA26734AD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37468462-0ED6-DA40-B49C-D672B0C8C4E3}"/>
              </a:ext>
            </a:extLst>
          </p:cNvPr>
          <p:cNvSpPr>
            <a:spLocks noChangeArrowheads="1" noTextEdit="1"/>
          </p:cNvSpPr>
          <p:nvPr>
            <p:ph type="sldImg"/>
          </p:nvPr>
        </p:nvSpPr>
        <p:spPr>
          <a:ln/>
        </p:spPr>
      </p:sp>
      <p:sp>
        <p:nvSpPr>
          <p:cNvPr id="47106" name="Rectangle 3">
            <a:extLst>
              <a:ext uri="{FF2B5EF4-FFF2-40B4-BE49-F238E27FC236}">
                <a16:creationId xmlns:a16="http://schemas.microsoft.com/office/drawing/2014/main" id="{D7F151EB-87E1-5047-A7B4-24BB15D0D9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C6913200-4E28-4749-8C4C-A49DFACC385E}"/>
              </a:ext>
            </a:extLst>
          </p:cNvPr>
          <p:cNvSpPr>
            <a:spLocks noChangeArrowheads="1" noTextEdit="1"/>
          </p:cNvSpPr>
          <p:nvPr>
            <p:ph type="sldImg"/>
          </p:nvPr>
        </p:nvSpPr>
        <p:spPr>
          <a:ln/>
        </p:spPr>
      </p:sp>
      <p:sp>
        <p:nvSpPr>
          <p:cNvPr id="49154" name="Rectangle 3">
            <a:extLst>
              <a:ext uri="{FF2B5EF4-FFF2-40B4-BE49-F238E27FC236}">
                <a16:creationId xmlns:a16="http://schemas.microsoft.com/office/drawing/2014/main" id="{3A5DCC78-09E4-EB42-B6D4-D3EF8117D2C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1F46D31-E1FF-154F-9C93-34F82A11B1C1}"/>
              </a:ext>
            </a:extLst>
          </p:cNvPr>
          <p:cNvSpPr>
            <a:spLocks noChangeArrowheads="1" noTextEdit="1"/>
          </p:cNvSpPr>
          <p:nvPr>
            <p:ph type="sldImg"/>
          </p:nvPr>
        </p:nvSpPr>
        <p:spPr>
          <a:ln/>
        </p:spPr>
      </p:sp>
      <p:sp>
        <p:nvSpPr>
          <p:cNvPr id="51202" name="Rectangle 3">
            <a:extLst>
              <a:ext uri="{FF2B5EF4-FFF2-40B4-BE49-F238E27FC236}">
                <a16:creationId xmlns:a16="http://schemas.microsoft.com/office/drawing/2014/main" id="{23D9E9D7-1DAB-6E48-860E-FB5B7AA20F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D6F4BA94-FB90-0A46-ABA2-3861260519A9}"/>
              </a:ext>
            </a:extLst>
          </p:cNvPr>
          <p:cNvSpPr>
            <a:spLocks noChangeArrowheads="1" noTextEdit="1"/>
          </p:cNvSpPr>
          <p:nvPr>
            <p:ph type="sldImg"/>
          </p:nvPr>
        </p:nvSpPr>
        <p:spPr>
          <a:ln/>
        </p:spPr>
      </p:sp>
      <p:sp>
        <p:nvSpPr>
          <p:cNvPr id="53250" name="Rectangle 3">
            <a:extLst>
              <a:ext uri="{FF2B5EF4-FFF2-40B4-BE49-F238E27FC236}">
                <a16:creationId xmlns:a16="http://schemas.microsoft.com/office/drawing/2014/main" id="{7322A71E-7DAE-A748-890E-3B17F2B4508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BE4BF6A-CDBE-8643-B141-F8B7EFA5F789}"/>
              </a:ext>
            </a:extLst>
          </p:cNvPr>
          <p:cNvSpPr>
            <a:spLocks noChangeArrowheads="1" noTextEdit="1"/>
          </p:cNvSpPr>
          <p:nvPr>
            <p:ph type="sldImg"/>
          </p:nvPr>
        </p:nvSpPr>
        <p:spPr>
          <a:ln/>
        </p:spPr>
      </p:sp>
      <p:sp>
        <p:nvSpPr>
          <p:cNvPr id="55298" name="Rectangle 3">
            <a:extLst>
              <a:ext uri="{FF2B5EF4-FFF2-40B4-BE49-F238E27FC236}">
                <a16:creationId xmlns:a16="http://schemas.microsoft.com/office/drawing/2014/main" id="{E45A1FE5-233E-F448-B0F6-28CBB6C729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CE773BFC-9484-BC48-B3D5-BDDD9148AADD}"/>
              </a:ext>
            </a:extLst>
          </p:cNvPr>
          <p:cNvSpPr>
            <a:spLocks noChangeArrowheads="1" noTextEdit="1"/>
          </p:cNvSpPr>
          <p:nvPr>
            <p:ph type="sldImg"/>
          </p:nvPr>
        </p:nvSpPr>
        <p:spPr>
          <a:ln/>
        </p:spPr>
      </p:sp>
      <p:sp>
        <p:nvSpPr>
          <p:cNvPr id="57346" name="Rectangle 3">
            <a:extLst>
              <a:ext uri="{FF2B5EF4-FFF2-40B4-BE49-F238E27FC236}">
                <a16:creationId xmlns:a16="http://schemas.microsoft.com/office/drawing/2014/main" id="{D260C44E-8374-AD42-A024-AE0C52375A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C6EA9B96-C349-AB40-923E-A923E8808A08}"/>
              </a:ext>
            </a:extLst>
          </p:cNvPr>
          <p:cNvSpPr>
            <a:spLocks noChangeArrowheads="1" noTextEdit="1"/>
          </p:cNvSpPr>
          <p:nvPr>
            <p:ph type="sldImg"/>
          </p:nvPr>
        </p:nvSpPr>
        <p:spPr>
          <a:ln/>
        </p:spPr>
      </p:sp>
      <p:sp>
        <p:nvSpPr>
          <p:cNvPr id="59394" name="Rectangle 3">
            <a:extLst>
              <a:ext uri="{FF2B5EF4-FFF2-40B4-BE49-F238E27FC236}">
                <a16:creationId xmlns:a16="http://schemas.microsoft.com/office/drawing/2014/main" id="{224CF01A-272B-3C4A-892D-D168A23003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6CB17C26-FDC9-5F40-8264-4EA1DB2C9C3B}"/>
              </a:ext>
            </a:extLst>
          </p:cNvPr>
          <p:cNvSpPr>
            <a:spLocks noChangeArrowheads="1" noTextEdit="1"/>
          </p:cNvSpPr>
          <p:nvPr>
            <p:ph type="sldImg"/>
          </p:nvPr>
        </p:nvSpPr>
        <p:spPr>
          <a:ln/>
        </p:spPr>
      </p:sp>
      <p:sp>
        <p:nvSpPr>
          <p:cNvPr id="61442" name="Rectangle 3">
            <a:extLst>
              <a:ext uri="{FF2B5EF4-FFF2-40B4-BE49-F238E27FC236}">
                <a16:creationId xmlns:a16="http://schemas.microsoft.com/office/drawing/2014/main" id="{30A00864-4E24-FF42-B4D6-4E7D626E80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ED6495C-5A88-D849-B80B-0293FDB360AD}"/>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966DA1DA-9BC3-B146-84F4-DC516493B97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9E03F5B8-01E1-7549-82E5-84767F25D097}"/>
              </a:ext>
            </a:extLst>
          </p:cNvPr>
          <p:cNvSpPr>
            <a:spLocks noChangeArrowheads="1" noTextEdit="1"/>
          </p:cNvSpPr>
          <p:nvPr>
            <p:ph type="sldImg"/>
          </p:nvPr>
        </p:nvSpPr>
        <p:spPr>
          <a:ln/>
        </p:spPr>
      </p:sp>
      <p:sp>
        <p:nvSpPr>
          <p:cNvPr id="10242" name="Rectangle 3">
            <a:extLst>
              <a:ext uri="{FF2B5EF4-FFF2-40B4-BE49-F238E27FC236}">
                <a16:creationId xmlns:a16="http://schemas.microsoft.com/office/drawing/2014/main" id="{70591710-D118-C843-88E5-9A4AD3503F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D10DDCA9-FB88-0140-BEC7-B863A42DB727}"/>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76C8E471-DC93-5B4C-95A4-8370AB4A42C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6058843-307D-0946-AE66-9702EB00BCB0}"/>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64AD2A6D-8CF8-6641-87D8-D669CB0572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54997BAF-B236-A744-8E86-6B67638D98BF}"/>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CA111D5D-8B37-8446-9A49-0D92BF98CA0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4F81DF7-8AA9-2D40-A4E5-4C96E019B0B0}"/>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D9AA35A6-1243-6848-A8EF-DCEFA0B2D3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02911F40-44CF-9945-A888-C56E3A284031}"/>
              </a:ext>
            </a:extLst>
          </p:cNvPr>
          <p:cNvSpPr>
            <a:spLocks noChangeArrowheads="1" noTextEdit="1"/>
          </p:cNvSpPr>
          <p:nvPr>
            <p:ph type="sldImg"/>
          </p:nvPr>
        </p:nvSpPr>
        <p:spPr>
          <a:ln/>
        </p:spPr>
      </p:sp>
      <p:sp>
        <p:nvSpPr>
          <p:cNvPr id="73730" name="Rectangle 3">
            <a:extLst>
              <a:ext uri="{FF2B5EF4-FFF2-40B4-BE49-F238E27FC236}">
                <a16:creationId xmlns:a16="http://schemas.microsoft.com/office/drawing/2014/main" id="{26B6B9B1-7DDE-864F-BE0C-F8D11E50E9A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96BDC554-1A58-764B-80B3-8CB958ED7BB6}"/>
              </a:ext>
            </a:extLst>
          </p:cNvPr>
          <p:cNvSpPr>
            <a:spLocks noChangeArrowheads="1" noTextEdit="1"/>
          </p:cNvSpPr>
          <p:nvPr>
            <p:ph type="sldImg"/>
          </p:nvPr>
        </p:nvSpPr>
        <p:spPr>
          <a:ln/>
        </p:spPr>
      </p:sp>
      <p:sp>
        <p:nvSpPr>
          <p:cNvPr id="12290" name="Rectangle 3">
            <a:extLst>
              <a:ext uri="{FF2B5EF4-FFF2-40B4-BE49-F238E27FC236}">
                <a16:creationId xmlns:a16="http://schemas.microsoft.com/office/drawing/2014/main" id="{32BD3B5F-777D-3D4E-83CE-535031A015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69D12A1-91D0-1C4D-831C-9D108A8D38D1}"/>
              </a:ext>
            </a:extLst>
          </p:cNvPr>
          <p:cNvSpPr>
            <a:spLocks noChangeArrowheads="1" noTextEdit="1"/>
          </p:cNvSpPr>
          <p:nvPr>
            <p:ph type="sldImg"/>
          </p:nvPr>
        </p:nvSpPr>
        <p:spPr>
          <a:ln/>
        </p:spPr>
      </p:sp>
      <p:sp>
        <p:nvSpPr>
          <p:cNvPr id="14338" name="Rectangle 3">
            <a:extLst>
              <a:ext uri="{FF2B5EF4-FFF2-40B4-BE49-F238E27FC236}">
                <a16:creationId xmlns:a16="http://schemas.microsoft.com/office/drawing/2014/main" id="{35631C39-77A4-D941-A1AA-88AACD1B46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A8AA163-4ECF-1C42-B5B9-B9DFADFCCACD}"/>
              </a:ext>
            </a:extLst>
          </p:cNvPr>
          <p:cNvSpPr>
            <a:spLocks noChangeArrowheads="1" noTextEdit="1"/>
          </p:cNvSpPr>
          <p:nvPr>
            <p:ph type="sldImg"/>
          </p:nvPr>
        </p:nvSpPr>
        <p:spPr>
          <a:ln/>
        </p:spPr>
      </p:sp>
      <p:sp>
        <p:nvSpPr>
          <p:cNvPr id="16386" name="Rectangle 3">
            <a:extLst>
              <a:ext uri="{FF2B5EF4-FFF2-40B4-BE49-F238E27FC236}">
                <a16:creationId xmlns:a16="http://schemas.microsoft.com/office/drawing/2014/main" id="{B1BF8A29-A891-D247-8324-15C00B22A6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A13D152-F865-4D40-B8EE-330A382386F4}"/>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84044515-D426-4846-A046-889272EAF7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1786C65-9040-EC46-91DF-486CD1FB3CFE}"/>
              </a:ext>
            </a:extLst>
          </p:cNvPr>
          <p:cNvSpPr>
            <a:spLocks noChangeArrowheads="1" noTextEdit="1"/>
          </p:cNvSpPr>
          <p:nvPr>
            <p:ph type="sldImg"/>
          </p:nvPr>
        </p:nvSpPr>
        <p:spPr>
          <a:ln/>
        </p:spPr>
      </p:sp>
      <p:sp>
        <p:nvSpPr>
          <p:cNvPr id="20482" name="Rectangle 3">
            <a:extLst>
              <a:ext uri="{FF2B5EF4-FFF2-40B4-BE49-F238E27FC236}">
                <a16:creationId xmlns:a16="http://schemas.microsoft.com/office/drawing/2014/main" id="{EFD05E7A-1ACF-5E4C-A883-62A4B146939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44E6BED-C195-2A4F-9814-4053D5FB156C}"/>
              </a:ext>
            </a:extLst>
          </p:cNvPr>
          <p:cNvSpPr>
            <a:spLocks noChangeArrowheads="1" noTextEdit="1"/>
          </p:cNvSpPr>
          <p:nvPr>
            <p:ph type="sldImg"/>
          </p:nvPr>
        </p:nvSpPr>
        <p:spPr>
          <a:ln/>
        </p:spPr>
      </p:sp>
      <p:sp>
        <p:nvSpPr>
          <p:cNvPr id="22530" name="Rectangle 3">
            <a:extLst>
              <a:ext uri="{FF2B5EF4-FFF2-40B4-BE49-F238E27FC236}">
                <a16:creationId xmlns:a16="http://schemas.microsoft.com/office/drawing/2014/main" id="{6E01A6EF-E5BE-5442-83AD-E1BFF4C64BA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237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6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34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1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650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29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49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870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21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B6FF73-2A7E-DA40-87A2-79105F5168F7}"/>
              </a:ext>
            </a:extLst>
          </p:cNvPr>
          <p:cNvSpPr>
            <a:spLocks noGrp="1" noChangeArrowheads="1"/>
          </p:cNvSpPr>
          <p:nvPr>
            <p:ph type="title"/>
          </p:nvPr>
        </p:nvSpPr>
        <p:spPr bwMode="auto">
          <a:xfrm>
            <a:off x="1117600" y="6096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A92537D-8B33-F340-B3CB-853233119CA5}"/>
              </a:ext>
            </a:extLst>
          </p:cNvPr>
          <p:cNvSpPr>
            <a:spLocks noGrp="1" noChangeArrowheads="1"/>
          </p:cNvSpPr>
          <p:nvPr>
            <p:ph type="body" idx="1"/>
          </p:nvPr>
        </p:nvSpPr>
        <p:spPr bwMode="auto">
          <a:xfrm>
            <a:off x="1117600" y="1981200"/>
            <a:ext cx="6908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EAAB42-E7AF-204E-8BB6-9ADE9677D7EE}"/>
              </a:ext>
            </a:extLst>
          </p:cNvPr>
          <p:cNvSpPr>
            <a:spLocks noChangeArrowheads="1"/>
          </p:cNvSpPr>
          <p:nvPr/>
        </p:nvSpPr>
        <p:spPr bwMode="auto">
          <a:xfrm>
            <a:off x="5486400" y="6630988"/>
            <a:ext cx="3027363" cy="196850"/>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700" i="0"/>
              <a:t>Slide </a:t>
            </a:r>
            <a:fld id="{F1B80248-231D-0440-96FF-55B71B40486A}" type="slidenum">
              <a:rPr lang="en-US" altLang="en-US" sz="700" i="0" smtClean="0"/>
              <a:pPr>
                <a:defRPr/>
              </a:pPr>
              <a:t>‹#›</a:t>
            </a:fld>
            <a:r>
              <a:rPr lang="en-US" altLang="en-US" sz="700" i="0"/>
              <a:t>  t:/powerpnt/course/BMS524/BMS524-Lecture-10-sample prep-1.ppt</a:t>
            </a:r>
          </a:p>
        </p:txBody>
      </p:sp>
      <p:sp>
        <p:nvSpPr>
          <p:cNvPr id="1029" name="Rectangle 6">
            <a:extLst>
              <a:ext uri="{FF2B5EF4-FFF2-40B4-BE49-F238E27FC236}">
                <a16:creationId xmlns:a16="http://schemas.microsoft.com/office/drawing/2014/main" id="{087DDFEE-B03F-C144-9320-1A61C3F75773}"/>
              </a:ext>
            </a:extLst>
          </p:cNvPr>
          <p:cNvSpPr>
            <a:spLocks noChangeArrowheads="1"/>
          </p:cNvSpPr>
          <p:nvPr/>
        </p:nvSpPr>
        <p:spPr bwMode="auto">
          <a:xfrm>
            <a:off x="0" y="6592888"/>
            <a:ext cx="4511675" cy="258762"/>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1100" b="1" dirty="0"/>
              <a:t>© 1994-20120 J. Paul Robinson Purdue University Cytometry Laboratories</a:t>
            </a:r>
          </a:p>
        </p:txBody>
      </p:sp>
      <p:pic>
        <p:nvPicPr>
          <p:cNvPr id="1030" name="Picture 7" descr="puclnew">
            <a:extLst>
              <a:ext uri="{FF2B5EF4-FFF2-40B4-BE49-F238E27FC236}">
                <a16:creationId xmlns:a16="http://schemas.microsoft.com/office/drawing/2014/main" id="{91BC2A00-466B-6A41-A414-DC98A400B67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5943600"/>
            <a:ext cx="12509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to.purdu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sts.purdue.edu/pipermail/cytometry/2000-May/016518.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Vitamin_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DB64113-CA68-9546-B4F3-442A134B29F7}"/>
              </a:ext>
            </a:extLst>
          </p:cNvPr>
          <p:cNvSpPr>
            <a:spLocks noGrp="1" noChangeArrowheads="1"/>
          </p:cNvSpPr>
          <p:nvPr>
            <p:ph type="ctrTitle"/>
          </p:nvPr>
        </p:nvSpPr>
        <p:spPr>
          <a:xfrm>
            <a:off x="304800" y="304800"/>
            <a:ext cx="8628063" cy="2293938"/>
          </a:xfrm>
          <a:noFill/>
        </p:spPr>
        <p:txBody>
          <a:bodyPr/>
          <a:lstStyle/>
          <a:p>
            <a:r>
              <a:rPr lang="en-US" altLang="en-US" sz="4000">
                <a:ea typeface="ＭＳ Ｐゴシック" panose="020B0600070205080204" pitchFamily="34" charset="-128"/>
              </a:rPr>
              <a:t>Preparation Techniques for </a:t>
            </a:r>
            <a:br>
              <a:rPr lang="en-US" altLang="en-US" sz="4000">
                <a:ea typeface="ＭＳ Ｐゴシック" panose="020B0600070205080204" pitchFamily="34" charset="-128"/>
              </a:rPr>
            </a:br>
            <a:r>
              <a:rPr lang="en-US" altLang="en-US" sz="4000">
                <a:ea typeface="ＭＳ Ｐゴシック" panose="020B0600070205080204" pitchFamily="34" charset="-128"/>
              </a:rPr>
              <a:t>Confocal Microscopy</a:t>
            </a:r>
            <a:r>
              <a:rPr lang="en-US" altLang="en-US" sz="1600">
                <a:ea typeface="ＭＳ Ｐゴシック" panose="020B0600070205080204" pitchFamily="34" charset="-128"/>
              </a:rPr>
              <a:t> </a:t>
            </a:r>
            <a:br>
              <a:rPr lang="en-US" altLang="en-US" sz="1600">
                <a:ea typeface="ＭＳ Ｐゴシック" panose="020B0600070205080204" pitchFamily="34" charset="-128"/>
              </a:rPr>
            </a:br>
            <a:r>
              <a:rPr lang="en-US" altLang="en-US" sz="1600">
                <a:ea typeface="ＭＳ Ｐゴシック" panose="020B0600070205080204" pitchFamily="34" charset="-128"/>
              </a:rPr>
              <a:t>BMS 524 - “Introduction to Confocal Microscopy and Image Analysis”</a:t>
            </a:r>
            <a:br>
              <a:rPr lang="en-US" altLang="en-US" sz="1600">
                <a:ea typeface="ＭＳ Ｐゴシック" panose="020B0600070205080204" pitchFamily="34" charset="-128"/>
              </a:rPr>
            </a:br>
            <a:br>
              <a:rPr lang="en-US" altLang="en-US" sz="1600">
                <a:ea typeface="ＭＳ Ｐゴシック" panose="020B0600070205080204" pitchFamily="34" charset="-128"/>
              </a:rPr>
            </a:br>
            <a:r>
              <a:rPr lang="en-US" altLang="en-US" sz="1200">
                <a:ea typeface="ＭＳ Ｐゴシック" panose="020B0600070205080204" pitchFamily="34" charset="-128"/>
              </a:rPr>
              <a:t>1 Credit course offered by Purdue University Department of Basic Medical Sciences, College of Veterinary Medicine</a:t>
            </a:r>
            <a:endParaRPr lang="en-US" altLang="en-US" sz="1600">
              <a:ea typeface="ＭＳ Ｐゴシック" panose="020B0600070205080204" pitchFamily="34" charset="-128"/>
            </a:endParaRPr>
          </a:p>
        </p:txBody>
      </p:sp>
      <p:sp>
        <p:nvSpPr>
          <p:cNvPr id="4098" name="Text Box 4">
            <a:extLst>
              <a:ext uri="{FF2B5EF4-FFF2-40B4-BE49-F238E27FC236}">
                <a16:creationId xmlns:a16="http://schemas.microsoft.com/office/drawing/2014/main" id="{70FF200F-4DD4-F546-B382-8145EBE7B550}"/>
              </a:ext>
            </a:extLst>
          </p:cNvPr>
          <p:cNvSpPr txBox="1">
            <a:spLocks noChangeArrowheads="1"/>
          </p:cNvSpPr>
          <p:nvPr/>
        </p:nvSpPr>
        <p:spPr bwMode="auto">
          <a:xfrm>
            <a:off x="228600" y="2590800"/>
            <a:ext cx="8655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SzTx/>
              <a:buFontTx/>
              <a:buNone/>
            </a:pPr>
            <a:r>
              <a:rPr lang="en-US" altLang="en-US" sz="2000" i="0"/>
              <a:t>J. Paul Robinson, Ph.D.</a:t>
            </a:r>
            <a:r>
              <a:rPr lang="en-US" altLang="en-US" sz="2000" i="0">
                <a:solidFill>
                  <a:schemeClr val="tx2"/>
                </a:solidFill>
              </a:rPr>
              <a:t> </a:t>
            </a:r>
          </a:p>
          <a:p>
            <a:pPr algn="ctr">
              <a:spcBef>
                <a:spcPct val="0"/>
              </a:spcBef>
              <a:buSzTx/>
              <a:buFontTx/>
              <a:buNone/>
            </a:pPr>
            <a:r>
              <a:rPr lang="en-US" altLang="en-US" sz="2000" i="0">
                <a:solidFill>
                  <a:schemeClr val="tx2"/>
                </a:solidFill>
              </a:rPr>
              <a:t>SVM Professor of Cytomics</a:t>
            </a:r>
          </a:p>
          <a:p>
            <a:pPr algn="ctr">
              <a:spcBef>
                <a:spcPct val="0"/>
              </a:spcBef>
              <a:buSzTx/>
              <a:buFontTx/>
              <a:buNone/>
            </a:pPr>
            <a:r>
              <a:rPr lang="en-US" altLang="en-US" sz="2000" i="0">
                <a:solidFill>
                  <a:schemeClr val="tx2"/>
                </a:solidFill>
              </a:rPr>
              <a:t>Professor of Biomedical Engineering</a:t>
            </a:r>
          </a:p>
          <a:p>
            <a:pPr algn="ctr">
              <a:spcBef>
                <a:spcPct val="0"/>
              </a:spcBef>
              <a:buSzTx/>
              <a:buFontTx/>
              <a:buNone/>
            </a:pPr>
            <a:r>
              <a:rPr lang="en-US" altLang="en-US" sz="2000" i="0">
                <a:solidFill>
                  <a:schemeClr val="tx2"/>
                </a:solidFill>
              </a:rPr>
              <a:t>Director, Purdue University Cytometry Laboratories</a:t>
            </a:r>
            <a:endParaRPr lang="en-US" altLang="en-US" sz="2000" b="1" i="0">
              <a:solidFill>
                <a:schemeClr val="tx2"/>
              </a:solidFill>
            </a:endParaRPr>
          </a:p>
          <a:p>
            <a:pPr algn="ctr">
              <a:spcBef>
                <a:spcPct val="0"/>
              </a:spcBef>
              <a:buSzTx/>
              <a:buFontTx/>
              <a:buNone/>
            </a:pPr>
            <a:r>
              <a:rPr lang="en-US" altLang="en-US" sz="2800" b="1" i="0">
                <a:solidFill>
                  <a:srgbClr val="0033CC"/>
                </a:solidFill>
                <a:hlinkClick r:id="rId3"/>
              </a:rPr>
              <a:t>www.cyto.purdue.edu</a:t>
            </a:r>
            <a:endParaRPr lang="en-US" altLang="en-US" sz="2800" b="1" i="0">
              <a:solidFill>
                <a:srgbClr val="0033CC"/>
              </a:solidFill>
            </a:endParaRPr>
          </a:p>
          <a:p>
            <a:pPr algn="ctr">
              <a:spcBef>
                <a:spcPct val="0"/>
              </a:spcBef>
              <a:buSzTx/>
              <a:buFontTx/>
              <a:buNone/>
            </a:pPr>
            <a:endParaRPr lang="en-US" altLang="en-US" sz="2000" b="1" i="0">
              <a:solidFill>
                <a:srgbClr val="0033CC"/>
              </a:solidFill>
            </a:endParaRPr>
          </a:p>
          <a:p>
            <a:pPr algn="ctr">
              <a:spcBef>
                <a:spcPct val="0"/>
              </a:spcBef>
              <a:buSzTx/>
              <a:buFontTx/>
              <a:buNone/>
            </a:pPr>
            <a:r>
              <a:rPr lang="en-US" altLang="en-US" sz="1200" b="1" i="0">
                <a:solidFill>
                  <a:schemeClr val="tx2"/>
                </a:solidFill>
              </a:rPr>
              <a:t>These slides are intended for use in a lecture series. Copies of the graphics are distributed and students encouraged to take their notes on these graphics. The intent is to have the student NOT try to reproduce the figures, but to LISTEN and UNDERSTAND the material. All material copyright J. Paul Robinson unless otherwise stated, however, the material may be freely used for lectures, tutorials and workshops. It may not be used for any commercial purpose and may not be uploaded to CourseHero.</a:t>
            </a:r>
          </a:p>
          <a:p>
            <a:pPr algn="ctr">
              <a:spcBef>
                <a:spcPct val="0"/>
              </a:spcBef>
              <a:buSzTx/>
              <a:buFontTx/>
              <a:buNone/>
            </a:pPr>
            <a:endParaRPr lang="en-US" altLang="en-US" sz="1200" b="1" i="0">
              <a:solidFill>
                <a:schemeClr val="tx2"/>
              </a:solidFill>
            </a:endParaRPr>
          </a:p>
          <a:p>
            <a:pPr algn="ctr">
              <a:spcBef>
                <a:spcPct val="0"/>
              </a:spcBef>
              <a:buSzTx/>
              <a:buFontTx/>
              <a:buNone/>
            </a:pPr>
            <a:r>
              <a:rPr lang="en-US" altLang="en-US" sz="1400">
                <a:solidFill>
                  <a:schemeClr val="tx2"/>
                </a:solidFill>
              </a:rPr>
              <a:t>The text for this course is Pawley “</a:t>
            </a:r>
            <a:r>
              <a:rPr lang="en-US" altLang="ja-JP" sz="1400">
                <a:solidFill>
                  <a:schemeClr val="hlink"/>
                </a:solidFill>
              </a:rPr>
              <a:t>Introduction to Confocal Microscopy</a:t>
            </a:r>
            <a:r>
              <a:rPr lang="en-US" altLang="en-US" sz="1400">
                <a:solidFill>
                  <a:schemeClr val="tx2"/>
                </a:solidFill>
              </a:rPr>
              <a:t>”</a:t>
            </a:r>
            <a:r>
              <a:rPr lang="en-US" altLang="ja-JP" sz="1400">
                <a:solidFill>
                  <a:schemeClr val="tx2"/>
                </a:solidFill>
              </a:rPr>
              <a:t>, Plenum Press, 2nd Ed.   A number of the ideas and figures in these lecture notes are taken from this text.</a:t>
            </a:r>
            <a:endParaRPr lang="en-US" altLang="en-US" sz="2000"/>
          </a:p>
        </p:txBody>
      </p:sp>
      <p:pic>
        <p:nvPicPr>
          <p:cNvPr id="4099" name="Picture 5" descr="paul">
            <a:extLst>
              <a:ext uri="{FF2B5EF4-FFF2-40B4-BE49-F238E27FC236}">
                <a16:creationId xmlns:a16="http://schemas.microsoft.com/office/drawing/2014/main" id="{17AE4688-88D8-954F-A6E9-2CDC96A55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438400"/>
            <a:ext cx="113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A093B3E3-A43A-D147-942D-6647055BDE73}"/>
              </a:ext>
            </a:extLst>
          </p:cNvPr>
          <p:cNvSpPr txBox="1">
            <a:spLocks noChangeArrowheads="1"/>
          </p:cNvSpPr>
          <p:nvPr/>
        </p:nvSpPr>
        <p:spPr bwMode="auto">
          <a:xfrm>
            <a:off x="1828800" y="6091238"/>
            <a:ext cx="184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r>
              <a:rPr lang="en-US" altLang="en-US" sz="1400"/>
              <a:t>Updated January 2020</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EA09623F-64C5-914E-9F9B-BDE8F7E7BEC1}"/>
              </a:ext>
            </a:extLst>
          </p:cNvPr>
          <p:cNvSpPr>
            <a:spLocks noGrp="1" noChangeArrowheads="1"/>
          </p:cNvSpPr>
          <p:nvPr>
            <p:ph type="title"/>
          </p:nvPr>
        </p:nvSpPr>
        <p:spPr>
          <a:xfrm>
            <a:off x="1066800" y="228600"/>
            <a:ext cx="6908800" cy="1143000"/>
          </a:xfrm>
          <a:noFill/>
        </p:spPr>
        <p:txBody>
          <a:bodyPr/>
          <a:lstStyle/>
          <a:p>
            <a:r>
              <a:rPr lang="en-US" altLang="en-US">
                <a:ea typeface="ＭＳ Ｐゴシック" panose="020B0600070205080204" pitchFamily="34" charset="-128"/>
              </a:rPr>
              <a:t>Crosslinking Fixatives</a:t>
            </a:r>
          </a:p>
        </p:txBody>
      </p:sp>
      <p:sp>
        <p:nvSpPr>
          <p:cNvPr id="21506" name="Rectangle 3">
            <a:extLst>
              <a:ext uri="{FF2B5EF4-FFF2-40B4-BE49-F238E27FC236}">
                <a16:creationId xmlns:a16="http://schemas.microsoft.com/office/drawing/2014/main" id="{684CFA0B-DA9B-F944-8CAC-3E0F0ED6B0EF}"/>
              </a:ext>
            </a:extLst>
          </p:cNvPr>
          <p:cNvSpPr>
            <a:spLocks noGrp="1" noChangeArrowheads="1"/>
          </p:cNvSpPr>
          <p:nvPr>
            <p:ph type="body" idx="1"/>
          </p:nvPr>
        </p:nvSpPr>
        <p:spPr>
          <a:xfrm>
            <a:off x="533400" y="1447800"/>
            <a:ext cx="8153400" cy="4114800"/>
          </a:xfrm>
          <a:noFill/>
        </p:spPr>
        <p:txBody>
          <a:bodyPr/>
          <a:lstStyle/>
          <a:p>
            <a:r>
              <a:rPr lang="en-US" altLang="en-US">
                <a:ea typeface="ＭＳ Ｐゴシック" panose="020B0600070205080204" pitchFamily="34" charset="-128"/>
              </a:rPr>
              <a:t>Form covalent crosslinks that are determined by the active groups of each compound</a:t>
            </a:r>
          </a:p>
          <a:p>
            <a:r>
              <a:rPr lang="en-US" altLang="en-US">
                <a:ea typeface="ＭＳ Ｐゴシック" panose="020B0600070205080204" pitchFamily="34" charset="-128"/>
              </a:rPr>
              <a:t>Since </a:t>
            </a:r>
            <a:r>
              <a:rPr lang="en-US" altLang="en-US" i="1">
                <a:ea typeface="ＭＳ Ｐゴシック" panose="020B0600070205080204" pitchFamily="34" charset="-128"/>
              </a:rPr>
              <a:t>glutaraldehyde</a:t>
            </a:r>
            <a:r>
              <a:rPr lang="en-US" altLang="en-US">
                <a:ea typeface="ＭＳ Ｐゴシック" panose="020B0600070205080204" pitchFamily="34" charset="-128"/>
              </a:rPr>
              <a:t> crosslinks many epitopes it will make the tissue unlabelable by many probes (including antibodies)</a:t>
            </a:r>
          </a:p>
          <a:p>
            <a:r>
              <a:rPr lang="en-US" altLang="en-US" i="1">
                <a:ea typeface="ＭＳ Ｐゴシック" panose="020B0600070205080204" pitchFamily="34" charset="-128"/>
              </a:rPr>
              <a:t>Paraformaldehyde </a:t>
            </a:r>
            <a:r>
              <a:rPr lang="en-US" altLang="en-US">
                <a:ea typeface="ＭＳ Ｐゴシック" panose="020B0600070205080204" pitchFamily="34" charset="-128"/>
              </a:rPr>
              <a:t>does preserve epitope structures and is an excellent fixative for immunolabeling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82EBAC1-4BB7-2245-B61D-18A375D84F9C}"/>
              </a:ext>
            </a:extLst>
          </p:cNvPr>
          <p:cNvSpPr>
            <a:spLocks noGrp="1" noChangeArrowheads="1"/>
          </p:cNvSpPr>
          <p:nvPr>
            <p:ph type="title"/>
          </p:nvPr>
        </p:nvSpPr>
        <p:spPr>
          <a:xfrm>
            <a:off x="1295400" y="152400"/>
            <a:ext cx="6908800" cy="1143000"/>
          </a:xfrm>
          <a:noFill/>
        </p:spPr>
        <p:txBody>
          <a:bodyPr/>
          <a:lstStyle/>
          <a:p>
            <a:r>
              <a:rPr lang="en-US" altLang="en-US">
                <a:ea typeface="ＭＳ Ｐゴシック" panose="020B0600070205080204" pitchFamily="34" charset="-128"/>
              </a:rPr>
              <a:t>Glutaraldehyde</a:t>
            </a:r>
          </a:p>
        </p:txBody>
      </p:sp>
      <p:sp>
        <p:nvSpPr>
          <p:cNvPr id="23554" name="Rectangle 3">
            <a:extLst>
              <a:ext uri="{FF2B5EF4-FFF2-40B4-BE49-F238E27FC236}">
                <a16:creationId xmlns:a16="http://schemas.microsoft.com/office/drawing/2014/main" id="{666F34D3-491A-7443-B78D-BD1A74FCCA9F}"/>
              </a:ext>
            </a:extLst>
          </p:cNvPr>
          <p:cNvSpPr>
            <a:spLocks noGrp="1" noChangeArrowheads="1"/>
          </p:cNvSpPr>
          <p:nvPr>
            <p:ph type="body" idx="1"/>
          </p:nvPr>
        </p:nvSpPr>
        <p:spPr>
          <a:xfrm>
            <a:off x="304800" y="1143000"/>
            <a:ext cx="8610600" cy="4114800"/>
          </a:xfrm>
          <a:noFill/>
        </p:spPr>
        <p:txBody>
          <a:bodyPr/>
          <a:lstStyle/>
          <a:p>
            <a:r>
              <a:rPr lang="en-US" altLang="en-US" sz="2400">
                <a:ea typeface="ＭＳ Ｐゴシック" panose="020B0600070205080204" pitchFamily="34" charset="-128"/>
              </a:rPr>
              <a:t>First used in 1962 by Sabatini et al*</a:t>
            </a:r>
          </a:p>
          <a:p>
            <a:r>
              <a:rPr lang="en-US" altLang="en-US" sz="2400">
                <a:ea typeface="ＭＳ Ｐゴシック" panose="020B0600070205080204" pitchFamily="34" charset="-128"/>
              </a:rPr>
              <a:t>Shown to preserve properties of subcellular structures by EM</a:t>
            </a:r>
          </a:p>
          <a:p>
            <a:r>
              <a:rPr lang="en-US" altLang="en-US" sz="2400">
                <a:ea typeface="ＭＳ Ｐゴシック" panose="020B0600070205080204" pitchFamily="34" charset="-128"/>
              </a:rPr>
              <a:t>Renders tissue autofluorescent so less useful for fluorescence microscopy, but fluorescence can be attenuated by NaBH</a:t>
            </a:r>
            <a:r>
              <a:rPr lang="en-US" altLang="en-US" sz="2400" baseline="-25000">
                <a:ea typeface="ＭＳ Ｐゴシック" panose="020B0600070205080204" pitchFamily="34" charset="-128"/>
              </a:rPr>
              <a:t>4</a:t>
            </a:r>
            <a:r>
              <a:rPr lang="en-US" altLang="en-US" sz="2400">
                <a:ea typeface="ＭＳ Ｐゴシック" panose="020B0600070205080204" pitchFamily="34" charset="-128"/>
              </a:rPr>
              <a:t>.</a:t>
            </a:r>
          </a:p>
          <a:p>
            <a:r>
              <a:rPr lang="en-US" altLang="en-US" sz="2400">
                <a:ea typeface="ＭＳ Ｐゴシック" panose="020B0600070205080204" pitchFamily="34" charset="-128"/>
              </a:rPr>
              <a:t>Forms a </a:t>
            </a:r>
            <a:r>
              <a:rPr lang="en-US" altLang="en-US" sz="2400">
                <a:solidFill>
                  <a:schemeClr val="hlink"/>
                </a:solidFill>
                <a:ea typeface="ＭＳ Ｐゴシック" panose="020B0600070205080204" pitchFamily="34" charset="-128"/>
              </a:rPr>
              <a:t>Schiff’s base</a:t>
            </a:r>
            <a:r>
              <a:rPr lang="en-US" altLang="en-US" sz="2400">
                <a:ea typeface="ＭＳ Ｐゴシック" panose="020B0600070205080204" pitchFamily="34" charset="-128"/>
              </a:rPr>
              <a:t> with amino groups on proteins and polymerizes via Schiff’s base catalyzed reactions</a:t>
            </a:r>
          </a:p>
          <a:p>
            <a:r>
              <a:rPr lang="en-US" altLang="en-US" sz="2400">
                <a:ea typeface="ＭＳ Ｐゴシック" panose="020B0600070205080204" pitchFamily="34" charset="-128"/>
              </a:rPr>
              <a:t>Forms </a:t>
            </a:r>
            <a:r>
              <a:rPr lang="en-US" altLang="en-US" sz="2400">
                <a:solidFill>
                  <a:schemeClr val="hlink"/>
                </a:solidFill>
                <a:ea typeface="ＭＳ Ｐゴシック" panose="020B0600070205080204" pitchFamily="34" charset="-128"/>
              </a:rPr>
              <a:t>extensive crosslinks</a:t>
            </a:r>
            <a:r>
              <a:rPr lang="en-US" altLang="en-US" sz="2400">
                <a:ea typeface="ＭＳ Ｐゴシック" panose="020B0600070205080204" pitchFamily="34" charset="-128"/>
              </a:rPr>
              <a:t> - reacts with the </a:t>
            </a:r>
            <a:r>
              <a:rPr lang="en-US" altLang="en-US" sz="2400">
                <a:latin typeface="Symbol" pitchFamily="2" charset="2"/>
                <a:ea typeface="ＭＳ Ｐゴシック" panose="020B0600070205080204" pitchFamily="34" charset="-128"/>
              </a:rPr>
              <a:t></a:t>
            </a:r>
            <a:r>
              <a:rPr lang="en-US" altLang="en-US" sz="2400">
                <a:ea typeface="ＭＳ Ｐゴシック" panose="020B0600070205080204" pitchFamily="34" charset="-128"/>
              </a:rPr>
              <a:t>-amino group of lysine, </a:t>
            </a:r>
            <a:r>
              <a:rPr lang="en-US" altLang="en-US" sz="2400">
                <a:latin typeface="Symbol" pitchFamily="2" charset="2"/>
                <a:ea typeface="ＭＳ Ｐゴシック" panose="020B0600070205080204" pitchFamily="34" charset="-128"/>
              </a:rPr>
              <a:t></a:t>
            </a:r>
            <a:r>
              <a:rPr lang="en-US" altLang="en-US" sz="2400">
                <a:ea typeface="ＭＳ Ｐゴシック" panose="020B0600070205080204" pitchFamily="34" charset="-128"/>
              </a:rPr>
              <a:t>-amino group of amino acids - reacts with tyrosine, tryptophan, histidine, phenylalanine and cysteine</a:t>
            </a:r>
          </a:p>
          <a:p>
            <a:r>
              <a:rPr lang="en-US" altLang="en-US" sz="2400">
                <a:ea typeface="ＭＳ Ｐゴシック" panose="020B0600070205080204" pitchFamily="34" charset="-128"/>
              </a:rPr>
              <a:t>Fixes proteins rapidly, but has slow penetration rate</a:t>
            </a:r>
          </a:p>
          <a:p>
            <a:r>
              <a:rPr lang="en-US" altLang="en-US" sz="2400">
                <a:ea typeface="ＭＳ Ｐゴシック" panose="020B0600070205080204" pitchFamily="34" charset="-128"/>
              </a:rPr>
              <a:t>Can cause cells to form membrane blebs</a:t>
            </a:r>
          </a:p>
        </p:txBody>
      </p:sp>
      <p:sp>
        <p:nvSpPr>
          <p:cNvPr id="23555" name="Rectangle 4">
            <a:extLst>
              <a:ext uri="{FF2B5EF4-FFF2-40B4-BE49-F238E27FC236}">
                <a16:creationId xmlns:a16="http://schemas.microsoft.com/office/drawing/2014/main" id="{AFBBBED2-5E56-CA4D-9D74-9EC633AC4542}"/>
              </a:ext>
            </a:extLst>
          </p:cNvPr>
          <p:cNvSpPr>
            <a:spLocks noChangeArrowheads="1"/>
          </p:cNvSpPr>
          <p:nvPr/>
        </p:nvSpPr>
        <p:spPr bwMode="auto">
          <a:xfrm>
            <a:off x="4679950" y="6218238"/>
            <a:ext cx="41163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200"/>
              <a:t>*Sabatini, D.D., et al, “New means of fixation for electron</a:t>
            </a:r>
          </a:p>
          <a:p>
            <a:pPr>
              <a:spcBef>
                <a:spcPct val="0"/>
              </a:spcBef>
              <a:buSzTx/>
              <a:buFontTx/>
              <a:buNone/>
            </a:pPr>
            <a:r>
              <a:rPr lang="en-US" altLang="en-US" sz="1200"/>
              <a:t> microscopy and histochemistry. j. hISTOCHEM.cYTOCHEM. 37:61-65.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9EE512B-8639-F844-8E07-AE1CCC730D86}"/>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Glutaraldehyde</a:t>
            </a:r>
          </a:p>
        </p:txBody>
      </p:sp>
      <p:sp>
        <p:nvSpPr>
          <p:cNvPr id="25602" name="Rectangle 3">
            <a:extLst>
              <a:ext uri="{FF2B5EF4-FFF2-40B4-BE49-F238E27FC236}">
                <a16:creationId xmlns:a16="http://schemas.microsoft.com/office/drawing/2014/main" id="{14D2ED44-C1EE-F946-A90E-BC5F6CA4E698}"/>
              </a:ext>
            </a:extLst>
          </p:cNvPr>
          <p:cNvSpPr>
            <a:spLocks noGrp="1" noChangeArrowheads="1"/>
          </p:cNvSpPr>
          <p:nvPr>
            <p:ph type="body" idx="1"/>
          </p:nvPr>
        </p:nvSpPr>
        <p:spPr>
          <a:xfrm>
            <a:off x="1103313" y="1905000"/>
            <a:ext cx="6908800" cy="3048000"/>
          </a:xfrm>
          <a:noFill/>
        </p:spPr>
        <p:txBody>
          <a:bodyPr/>
          <a:lstStyle/>
          <a:p>
            <a:r>
              <a:rPr lang="en-US" altLang="en-US" sz="2400">
                <a:ea typeface="ＭＳ Ｐゴシック" panose="020B0600070205080204" pitchFamily="34" charset="-128"/>
              </a:rPr>
              <a:t>Supplied commercially as either 25% or 8% solution</a:t>
            </a:r>
          </a:p>
          <a:p>
            <a:r>
              <a:rPr lang="en-US" altLang="en-US" sz="2400">
                <a:ea typeface="ＭＳ Ｐゴシック" panose="020B0600070205080204" pitchFamily="34" charset="-128"/>
              </a:rPr>
              <a:t>Must be careful of the impurities - can change fixation properties - best product from Polysciences (Worthington, PA)</a:t>
            </a:r>
          </a:p>
          <a:p>
            <a:r>
              <a:rPr lang="en-US" altLang="en-US" sz="2400">
                <a:ea typeface="ＭＳ Ｐゴシック" panose="020B0600070205080204" pitchFamily="34" charset="-128"/>
              </a:rPr>
              <a:t>As solution ages, it polymerizes and turns yellow.</a:t>
            </a:r>
          </a:p>
          <a:p>
            <a:r>
              <a:rPr lang="en-US" altLang="en-US" sz="2400">
                <a:ea typeface="ＭＳ Ｐゴシック" panose="020B0600070205080204" pitchFamily="34" charset="-128"/>
              </a:rPr>
              <a:t>Store at -20 °C and thaw for daily use. Discard.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CD63613-2DCB-9F4C-9A9D-B78F85E1DDD3}"/>
              </a:ext>
            </a:extLst>
          </p:cNvPr>
          <p:cNvSpPr>
            <a:spLocks noGrp="1" noChangeArrowheads="1"/>
          </p:cNvSpPr>
          <p:nvPr>
            <p:ph type="title"/>
          </p:nvPr>
        </p:nvSpPr>
        <p:spPr>
          <a:xfrm>
            <a:off x="1117600" y="109538"/>
            <a:ext cx="6908800" cy="881062"/>
          </a:xfrm>
          <a:noFill/>
        </p:spPr>
        <p:txBody>
          <a:bodyPr/>
          <a:lstStyle/>
          <a:p>
            <a:r>
              <a:rPr lang="en-US" altLang="en-US">
                <a:ea typeface="ＭＳ Ｐゴシック" panose="020B0600070205080204" pitchFamily="34" charset="-128"/>
              </a:rPr>
              <a:t>Formaldehyde</a:t>
            </a:r>
          </a:p>
        </p:txBody>
      </p:sp>
      <p:sp>
        <p:nvSpPr>
          <p:cNvPr id="27650" name="Rectangle 3">
            <a:extLst>
              <a:ext uri="{FF2B5EF4-FFF2-40B4-BE49-F238E27FC236}">
                <a16:creationId xmlns:a16="http://schemas.microsoft.com/office/drawing/2014/main" id="{D9EE0AE4-DD77-4244-BC88-D23623A2CE45}"/>
              </a:ext>
            </a:extLst>
          </p:cNvPr>
          <p:cNvSpPr>
            <a:spLocks noGrp="1" noChangeArrowheads="1"/>
          </p:cNvSpPr>
          <p:nvPr>
            <p:ph type="body" idx="1"/>
          </p:nvPr>
        </p:nvSpPr>
        <p:spPr>
          <a:xfrm>
            <a:off x="152400" y="685800"/>
            <a:ext cx="8763000" cy="4114800"/>
          </a:xfrm>
          <a:noFill/>
        </p:spPr>
        <p:txBody>
          <a:bodyPr/>
          <a:lstStyle/>
          <a:p>
            <a:r>
              <a:rPr lang="en-US" altLang="en-US" sz="1600">
                <a:ea typeface="ＭＳ Ｐゴシック" panose="020B0600070205080204" pitchFamily="34" charset="-128"/>
              </a:rPr>
              <a:t>Purchase as: </a:t>
            </a:r>
          </a:p>
          <a:p>
            <a:pPr lvl="1"/>
            <a:r>
              <a:rPr lang="en-US" altLang="en-US" sz="1600">
                <a:ea typeface="ＭＳ Ｐゴシック" panose="020B0600070205080204" pitchFamily="34" charset="-128"/>
              </a:rPr>
              <a:t>35% formaldehyde solution without methanol</a:t>
            </a:r>
          </a:p>
          <a:p>
            <a:pPr lvl="1"/>
            <a:r>
              <a:rPr lang="en-US" altLang="en-US" sz="1600">
                <a:ea typeface="ＭＳ Ｐゴシック" panose="020B0600070205080204" pitchFamily="34" charset="-128"/>
              </a:rPr>
              <a:t>37% formaldehyde solution with 10% methanol  (careful of using this!!)</a:t>
            </a:r>
          </a:p>
          <a:p>
            <a:pPr lvl="1"/>
            <a:r>
              <a:rPr lang="en-US" altLang="en-US" sz="1600">
                <a:ea typeface="ＭＳ Ｐゴシック" panose="020B0600070205080204" pitchFamily="34" charset="-128"/>
              </a:rPr>
              <a:t>Paraformaldehyde (solid polymer) (8-10 formaldehyde units per molecule)</a:t>
            </a:r>
          </a:p>
          <a:p>
            <a:r>
              <a:rPr lang="en-US" altLang="en-US" sz="1600">
                <a:ea typeface="ＭＳ Ｐゴシック" panose="020B0600070205080204" pitchFamily="34" charset="-128"/>
              </a:rPr>
              <a:t>Crosslinks proteins by forming methelene bridges between reactive groups</a:t>
            </a:r>
          </a:p>
          <a:p>
            <a:r>
              <a:rPr lang="en-US" altLang="en-US" sz="1600">
                <a:ea typeface="ＭＳ Ｐゴシック" panose="020B0600070205080204" pitchFamily="34" charset="-128"/>
              </a:rPr>
              <a:t>The rate-limiting step is the de-protonation of amino groups, thus the pH dependence of the crosslinking</a:t>
            </a:r>
          </a:p>
          <a:p>
            <a:r>
              <a:rPr lang="en-US" altLang="en-US" sz="1600">
                <a:ea typeface="ＭＳ Ｐゴシック" panose="020B0600070205080204" pitchFamily="34" charset="-128"/>
              </a:rPr>
              <a:t>Functional groups that are reactive are amido, guanidino, thiol, phenol, imidazole and indolyl groups</a:t>
            </a:r>
          </a:p>
          <a:p>
            <a:r>
              <a:rPr lang="en-US" altLang="en-US" sz="1600">
                <a:ea typeface="ＭＳ Ｐゴシック" panose="020B0600070205080204" pitchFamily="34" charset="-128"/>
              </a:rPr>
              <a:t>Can crosslink nucleic acids</a:t>
            </a:r>
          </a:p>
          <a:p>
            <a:r>
              <a:rPr lang="en-US" altLang="en-US" sz="1600">
                <a:ea typeface="ＭＳ Ｐゴシック" panose="020B0600070205080204" pitchFamily="34" charset="-128"/>
              </a:rPr>
              <a:t>Therefore the preferred fixative for </a:t>
            </a:r>
            <a:r>
              <a:rPr lang="en-US" altLang="en-US" sz="1600" i="1">
                <a:ea typeface="ＭＳ Ｐゴシック" panose="020B0600070205080204" pitchFamily="34" charset="-128"/>
              </a:rPr>
              <a:t>in situ </a:t>
            </a:r>
            <a:r>
              <a:rPr lang="en-US" altLang="en-US" sz="1600">
                <a:ea typeface="ＭＳ Ｐゴシック" panose="020B0600070205080204" pitchFamily="34" charset="-128"/>
              </a:rPr>
              <a:t>hybridization</a:t>
            </a:r>
          </a:p>
          <a:p>
            <a:r>
              <a:rPr lang="en-US" altLang="en-US" sz="1600">
                <a:ea typeface="ＭＳ Ｐゴシック" panose="020B0600070205080204" pitchFamily="34" charset="-128"/>
              </a:rPr>
              <a:t>Does not crosslink lipids but can produce extensive vesiculation of the plasma membrane which can be averted by addition of CaCl</a:t>
            </a:r>
            <a:r>
              <a:rPr lang="en-US" altLang="en-US" sz="1600" baseline="-25000">
                <a:ea typeface="ＭＳ Ｐゴシック" panose="020B0600070205080204" pitchFamily="34" charset="-128"/>
              </a:rPr>
              <a:t>2</a:t>
            </a:r>
            <a:endParaRPr lang="en-US" altLang="en-US" sz="1600">
              <a:ea typeface="ＭＳ Ｐゴシック" panose="020B0600070205080204" pitchFamily="34" charset="-128"/>
            </a:endParaRPr>
          </a:p>
          <a:p>
            <a:r>
              <a:rPr lang="en-US" altLang="en-US" sz="1600">
                <a:ea typeface="ＭＳ Ｐゴシック" panose="020B0600070205080204" pitchFamily="34" charset="-128"/>
              </a:rPr>
              <a:t>Not good preservative for microtubules at physiologic pH</a:t>
            </a:r>
          </a:p>
          <a:p>
            <a:r>
              <a:rPr lang="en-US" altLang="en-US" sz="1600">
                <a:ea typeface="ＭＳ Ｐゴシック" panose="020B0600070205080204" pitchFamily="34" charset="-128"/>
              </a:rPr>
              <a:t>Protein crosslinking is slower than for glutaraldehyde, but formaldehyde penetrates 10 times faster.</a:t>
            </a:r>
          </a:p>
          <a:p>
            <a:r>
              <a:rPr lang="en-US" altLang="en-US" sz="1600">
                <a:ea typeface="ＭＳ Ｐゴシック" panose="020B0600070205080204" pitchFamily="34" charset="-128"/>
              </a:rPr>
              <a:t>It is possible to mix the two and there may be some advantage for preservation of the 3D nature of some structures.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D4E816F-ADB4-4146-BE15-54C8766C0C96}"/>
              </a:ext>
            </a:extLst>
          </p:cNvPr>
          <p:cNvSpPr>
            <a:spLocks noGrp="1" noChangeArrowheads="1"/>
          </p:cNvSpPr>
          <p:nvPr>
            <p:ph type="title"/>
          </p:nvPr>
        </p:nvSpPr>
        <p:spPr>
          <a:xfrm>
            <a:off x="76200" y="152400"/>
            <a:ext cx="8610600" cy="609600"/>
          </a:xfrm>
        </p:spPr>
        <p:txBody>
          <a:bodyPr/>
          <a:lstStyle/>
          <a:p>
            <a:r>
              <a:rPr lang="en-US" altLang="en-US" sz="3200" b="1">
                <a:ea typeface="ＭＳ Ｐゴシック" panose="020B0600070205080204" pitchFamily="34" charset="-128"/>
              </a:rPr>
              <a:t>Paraformaldehyde vs Formaldehyde</a:t>
            </a:r>
          </a:p>
        </p:txBody>
      </p:sp>
      <p:sp>
        <p:nvSpPr>
          <p:cNvPr id="29698" name="Content Placeholder 2">
            <a:extLst>
              <a:ext uri="{FF2B5EF4-FFF2-40B4-BE49-F238E27FC236}">
                <a16:creationId xmlns:a16="http://schemas.microsoft.com/office/drawing/2014/main" id="{2FCB3376-8E5B-AF47-9091-8DA58C4FAF9C}"/>
              </a:ext>
            </a:extLst>
          </p:cNvPr>
          <p:cNvSpPr>
            <a:spLocks noGrp="1" noChangeArrowheads="1"/>
          </p:cNvSpPr>
          <p:nvPr>
            <p:ph idx="1"/>
          </p:nvPr>
        </p:nvSpPr>
        <p:spPr>
          <a:xfrm>
            <a:off x="685800" y="1371600"/>
            <a:ext cx="7239000" cy="2057400"/>
          </a:xfrm>
        </p:spPr>
        <p:txBody>
          <a:bodyPr/>
          <a:lstStyle/>
          <a:p>
            <a:r>
              <a:rPr lang="en-US" altLang="en-US" sz="2800">
                <a:ea typeface="ＭＳ Ｐゴシック" panose="020B0600070205080204" pitchFamily="34" charset="-128"/>
              </a:rPr>
              <a:t>The "fixation efficiency" in terms of the rate of crsosslinking and other formaldehyde reactions should be quite similar in solutions that contain methanol-free formaldehyde vs. formaldehyde with minor contamination of methanol (e.g. about 0 3% methanol at 1 % formaldehyde concentration)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442C5B4-E915-074E-981E-E064F0EA9A21}"/>
              </a:ext>
            </a:extLst>
          </p:cNvPr>
          <p:cNvSpPr>
            <a:spLocks noGrp="1" noChangeArrowheads="1"/>
          </p:cNvSpPr>
          <p:nvPr>
            <p:ph type="title"/>
          </p:nvPr>
        </p:nvSpPr>
        <p:spPr>
          <a:xfrm>
            <a:off x="838200" y="0"/>
            <a:ext cx="7518400" cy="533400"/>
          </a:xfrm>
        </p:spPr>
        <p:txBody>
          <a:bodyPr/>
          <a:lstStyle/>
          <a:p>
            <a:r>
              <a:rPr lang="en-US" altLang="en-US" sz="3600">
                <a:ea typeface="ＭＳ Ｐゴシック" panose="020B0600070205080204" pitchFamily="34" charset="-128"/>
              </a:rPr>
              <a:t>Paraformaldehyde vs Formaldehyde</a:t>
            </a:r>
          </a:p>
        </p:txBody>
      </p:sp>
      <p:sp>
        <p:nvSpPr>
          <p:cNvPr id="31746" name="Content Placeholder 3">
            <a:extLst>
              <a:ext uri="{FF2B5EF4-FFF2-40B4-BE49-F238E27FC236}">
                <a16:creationId xmlns:a16="http://schemas.microsoft.com/office/drawing/2014/main" id="{C0F0AE64-FDEA-8441-8D07-C3FCFC659DD3}"/>
              </a:ext>
            </a:extLst>
          </p:cNvPr>
          <p:cNvSpPr>
            <a:spLocks noGrp="1" noChangeArrowheads="1"/>
          </p:cNvSpPr>
          <p:nvPr>
            <p:ph idx="1"/>
          </p:nvPr>
        </p:nvSpPr>
        <p:spPr>
          <a:xfrm>
            <a:off x="152400" y="914400"/>
            <a:ext cx="8839200" cy="4767263"/>
          </a:xfrm>
        </p:spPr>
        <p:txBody>
          <a:bodyPr>
            <a:spAutoFit/>
          </a:bodyPr>
          <a:lstStyle/>
          <a:p>
            <a:r>
              <a:rPr lang="en-US" altLang="en-US" sz="1600">
                <a:ea typeface="ＭＳ Ｐゴシック" panose="020B0600070205080204" pitchFamily="34" charset="-128"/>
              </a:rPr>
              <a:t>Paraformaldehyde is a polymerized form of </a:t>
            </a:r>
            <a:r>
              <a:rPr lang="en-US" altLang="en-US" sz="1600" b="1">
                <a:ea typeface="ＭＳ Ｐゴシック" panose="020B0600070205080204" pitchFamily="34" charset="-128"/>
              </a:rPr>
              <a:t>formaldehyde</a:t>
            </a:r>
            <a:r>
              <a:rPr lang="en-US" altLang="en-US" sz="1600">
                <a:ea typeface="ＭＳ Ｐゴシック" panose="020B0600070205080204" pitchFamily="34" charset="-128"/>
              </a:rPr>
              <a:t>.</a:t>
            </a:r>
          </a:p>
          <a:p>
            <a:r>
              <a:rPr lang="en-US" altLang="en-US" sz="1600">
                <a:ea typeface="ＭＳ Ｐゴシック" panose="020B0600070205080204" pitchFamily="34" charset="-128"/>
              </a:rPr>
              <a:t>It is hardly soluble and it cannot be used as a fixative. </a:t>
            </a:r>
          </a:p>
          <a:p>
            <a:r>
              <a:rPr lang="en-US" altLang="en-US" sz="1600" i="1" u="sng">
                <a:ea typeface="ＭＳ Ｐゴシック" panose="020B0600070205080204" pitchFamily="34" charset="-128"/>
              </a:rPr>
              <a:t>Only formaldehyde is used as a  fixative</a:t>
            </a:r>
            <a:r>
              <a:rPr lang="en-US" altLang="en-US" sz="1600">
                <a:ea typeface="ＭＳ Ｐゴシック" panose="020B0600070205080204" pitchFamily="34" charset="-128"/>
              </a:rPr>
              <a:t>. However, formaldehyde in aqueous solutions spontaneously polymerizes. Therefore, methanol is often added to slowdown the polymerization reaction. </a:t>
            </a:r>
          </a:p>
          <a:p>
            <a:r>
              <a:rPr lang="en-US" altLang="en-US" sz="1600">
                <a:ea typeface="ＭＳ Ｐゴシック" panose="020B0600070205080204" pitchFamily="34" charset="-128"/>
              </a:rPr>
              <a:t>Solutions of formaldehyde (usually~37%) in water, containing10-15 % methanol as a preservative are generally called "formaldehyde"; such solutions are being sold by most reagent companies.</a:t>
            </a:r>
          </a:p>
          <a:p>
            <a:r>
              <a:rPr lang="en-US" altLang="en-US" sz="1600">
                <a:ea typeface="ＭＳ Ｐゴシック" panose="020B0600070205080204" pitchFamily="34" charset="-128"/>
              </a:rPr>
              <a:t>Solutions further diluted (4-10 %) received name "formalin". Methanol-free formaldehyde, which sometimes is preferred (e.g. for fixing cells for some some histochemical reactions or in immunocytochemistry), can be obtained by hydrolysis of paraformaldehyde. This is usually done by extensive heating of paraformaldehyde solutions. Because of this procedure the methanol-free formaldehyde received (incorrrectly) the name "paraformaldehyde". In the past, this was the most common way to obtain methanol-free formaldehyde. Unfortunately, this incorrect name is still often used in the literature, generating the confusion. </a:t>
            </a:r>
          </a:p>
          <a:p>
            <a:r>
              <a:rPr lang="en-US" altLang="en-US" sz="1600">
                <a:ea typeface="ＭＳ Ｐゴシック" panose="020B0600070205080204" pitchFamily="34" charset="-128"/>
              </a:rPr>
              <a:t>The methanol-free formaldehyde solutions can now be purchased. Some are called "ultrapure". We  purchase such solutions (10%) from Polysciences, Inc. (800-523-2575); they can be stored at room temperature. I would not recommend, however, to store them longer than one year, since formaldehyde in these solutions still has tendency to polymerize. It should be noted that all formaldehyde solutions are highly toxic and carcinogenic.  </a:t>
            </a:r>
            <a:endParaRPr lang="en-US" altLang="en-US" sz="1200">
              <a:ea typeface="ＭＳ Ｐゴシック" panose="020B0600070205080204" pitchFamily="34" charset="-128"/>
            </a:endParaRPr>
          </a:p>
        </p:txBody>
      </p:sp>
      <p:sp>
        <p:nvSpPr>
          <p:cNvPr id="31747" name="TextBox 5">
            <a:extLst>
              <a:ext uri="{FF2B5EF4-FFF2-40B4-BE49-F238E27FC236}">
                <a16:creationId xmlns:a16="http://schemas.microsoft.com/office/drawing/2014/main" id="{715FB0C2-A779-214B-9544-6DB7937F23BC}"/>
              </a:ext>
            </a:extLst>
          </p:cNvPr>
          <p:cNvSpPr txBox="1">
            <a:spLocks noChangeArrowheads="1"/>
          </p:cNvSpPr>
          <p:nvPr/>
        </p:nvSpPr>
        <p:spPr bwMode="auto">
          <a:xfrm>
            <a:off x="2743200" y="5713413"/>
            <a:ext cx="579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hlinkClick r:id="rId3"/>
              </a:rPr>
              <a:t>https://lists.purdue.edu/pipermail/cytometry/2000-May/016518.html</a:t>
            </a:r>
            <a:endParaRPr lang="en-US" altLang="en-US" sz="1600"/>
          </a:p>
          <a:p>
            <a:pPr>
              <a:spcBef>
                <a:spcPct val="0"/>
              </a:spcBef>
              <a:buSzTx/>
              <a:buFontTx/>
              <a:buNone/>
            </a:pPr>
            <a:r>
              <a:rPr lang="en-US" altLang="en-US" sz="1600"/>
              <a:t>Zbigniew Darzynkiewicz message from the Purdue discussion list</a:t>
            </a:r>
          </a:p>
          <a:p>
            <a:pPr>
              <a:spcBef>
                <a:spcPct val="0"/>
              </a:spcBef>
              <a:buSzTx/>
              <a:buFontTx/>
              <a:buNone/>
            </a:pPr>
            <a:r>
              <a:rPr lang="en-US" altLang="en-US" sz="1600"/>
              <a:t>Wed May 31 15:34:02, 2000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F53BDB7F-B8EC-9046-82ED-4A028BF15B22}"/>
              </a:ext>
            </a:extLst>
          </p:cNvPr>
          <p:cNvSpPr>
            <a:spLocks noGrp="1" noChangeArrowheads="1"/>
          </p:cNvSpPr>
          <p:nvPr>
            <p:ph type="title"/>
          </p:nvPr>
        </p:nvSpPr>
        <p:spPr>
          <a:noFill/>
        </p:spPr>
        <p:txBody>
          <a:bodyPr/>
          <a:lstStyle/>
          <a:p>
            <a:r>
              <a:rPr lang="en-US" altLang="en-US" sz="3200">
                <a:solidFill>
                  <a:schemeClr val="tx1"/>
                </a:solidFill>
                <a:ea typeface="ＭＳ Ｐゴシック" panose="020B0600070205080204" pitchFamily="34" charset="-128"/>
              </a:rPr>
              <a:t>Ethelene glycol-bis-succinimidyl succinate (EGS)</a:t>
            </a:r>
          </a:p>
        </p:txBody>
      </p:sp>
      <p:sp>
        <p:nvSpPr>
          <p:cNvPr id="33794" name="Rectangle 3">
            <a:extLst>
              <a:ext uri="{FF2B5EF4-FFF2-40B4-BE49-F238E27FC236}">
                <a16:creationId xmlns:a16="http://schemas.microsoft.com/office/drawing/2014/main" id="{AD5028C8-64E8-E240-B1DC-9247B033CD8A}"/>
              </a:ext>
            </a:extLst>
          </p:cNvPr>
          <p:cNvSpPr>
            <a:spLocks noGrp="1" noChangeArrowheads="1"/>
          </p:cNvSpPr>
          <p:nvPr>
            <p:ph type="body" idx="1"/>
          </p:nvPr>
        </p:nvSpPr>
        <p:spPr>
          <a:noFill/>
        </p:spPr>
        <p:txBody>
          <a:bodyPr/>
          <a:lstStyle/>
          <a:p>
            <a:r>
              <a:rPr lang="en-US" altLang="en-US" sz="2400">
                <a:ea typeface="ＭＳ Ｐゴシック" panose="020B0600070205080204" pitchFamily="34" charset="-128"/>
              </a:rPr>
              <a:t>Crosslinking agent that reacts with primary amino groups and with the epsilon amino groups of lysine</a:t>
            </a:r>
          </a:p>
          <a:p>
            <a:r>
              <a:rPr lang="en-US" altLang="en-US" sz="2400">
                <a:ea typeface="ＭＳ Ｐゴシック" panose="020B0600070205080204" pitchFamily="34" charset="-128"/>
              </a:rPr>
              <a:t>Advantage is its reversibility</a:t>
            </a:r>
          </a:p>
          <a:p>
            <a:r>
              <a:rPr lang="en-US" altLang="en-US" sz="2400">
                <a:ea typeface="ＭＳ Ｐゴシック" panose="020B0600070205080204" pitchFamily="34" charset="-128"/>
              </a:rPr>
              <a:t>Crosslinks are cleavable at pH 8.5</a:t>
            </a:r>
          </a:p>
          <a:p>
            <a:r>
              <a:rPr lang="en-US" altLang="en-US" sz="2400">
                <a:ea typeface="ＭＳ Ｐゴシック" panose="020B0600070205080204" pitchFamily="34" charset="-128"/>
              </a:rPr>
              <a:t>Mainly used for membrane bound proteins</a:t>
            </a:r>
          </a:p>
          <a:p>
            <a:r>
              <a:rPr lang="en-US" altLang="en-US" sz="2400">
                <a:ea typeface="ＭＳ Ｐゴシック" panose="020B0600070205080204" pitchFamily="34" charset="-128"/>
              </a:rPr>
              <a:t>Limited solubility in water is a problem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806D050-5D79-B943-B08E-EAA60DE8CF62}"/>
              </a:ext>
            </a:extLst>
          </p:cNvPr>
          <p:cNvSpPr>
            <a:spLocks noGrp="1" noChangeArrowheads="1"/>
          </p:cNvSpPr>
          <p:nvPr>
            <p:ph type="title"/>
          </p:nvPr>
        </p:nvSpPr>
        <p:spPr>
          <a:xfrm>
            <a:off x="1049338" y="152400"/>
            <a:ext cx="6908800" cy="1143000"/>
          </a:xfrm>
          <a:noFill/>
        </p:spPr>
        <p:txBody>
          <a:bodyPr/>
          <a:lstStyle/>
          <a:p>
            <a:r>
              <a:rPr lang="en-US" altLang="en-US" sz="4000">
                <a:ea typeface="ＭＳ Ｐゴシック" panose="020B0600070205080204" pitchFamily="34" charset="-128"/>
              </a:rPr>
              <a:t>Fixation and preparation of tissue</a:t>
            </a:r>
          </a:p>
        </p:txBody>
      </p:sp>
      <p:sp>
        <p:nvSpPr>
          <p:cNvPr id="35842" name="Rectangle 3">
            <a:extLst>
              <a:ext uri="{FF2B5EF4-FFF2-40B4-BE49-F238E27FC236}">
                <a16:creationId xmlns:a16="http://schemas.microsoft.com/office/drawing/2014/main" id="{268BE197-896D-6843-B9E3-1E4EFD416F87}"/>
              </a:ext>
            </a:extLst>
          </p:cNvPr>
          <p:cNvSpPr>
            <a:spLocks noGrp="1" noChangeArrowheads="1"/>
          </p:cNvSpPr>
          <p:nvPr>
            <p:ph type="body" idx="1"/>
          </p:nvPr>
        </p:nvSpPr>
        <p:spPr>
          <a:xfrm>
            <a:off x="381000" y="1600200"/>
            <a:ext cx="8534400" cy="4114800"/>
          </a:xfrm>
          <a:noFill/>
        </p:spPr>
        <p:txBody>
          <a:bodyPr/>
          <a:lstStyle/>
          <a:p>
            <a:r>
              <a:rPr lang="en-US" altLang="en-US" sz="2400" b="1">
                <a:ea typeface="ＭＳ Ｐゴシック" panose="020B0600070205080204" pitchFamily="34" charset="-128"/>
              </a:rPr>
              <a:t>Solutions</a:t>
            </a:r>
            <a:endParaRPr lang="en-US" altLang="en-US" sz="2400">
              <a:ea typeface="ＭＳ Ｐゴシック" panose="020B0600070205080204" pitchFamily="34" charset="-128"/>
            </a:endParaRPr>
          </a:p>
          <a:p>
            <a:pPr lvl="1"/>
            <a:r>
              <a:rPr lang="en-US" altLang="en-US" sz="2000">
                <a:ea typeface="ＭＳ Ｐゴシック" panose="020B0600070205080204" pitchFamily="34" charset="-128"/>
              </a:rPr>
              <a:t>8% glutaraldehyde EM grade</a:t>
            </a:r>
          </a:p>
          <a:p>
            <a:pPr lvl="1"/>
            <a:r>
              <a:rPr lang="en-US" altLang="en-US" sz="2000">
                <a:ea typeface="ＭＳ Ｐゴシック" panose="020B0600070205080204" pitchFamily="34" charset="-128"/>
              </a:rPr>
              <a:t>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both with and without 0.1% Triton X-100  (triton for cytoskeletal proteins)</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 pH 8.0</a:t>
            </a:r>
          </a:p>
          <a:p>
            <a:r>
              <a:rPr lang="en-US" altLang="en-US" sz="2400">
                <a:ea typeface="ＭＳ Ｐゴシック" panose="020B0600070205080204" pitchFamily="34" charset="-128"/>
              </a:rPr>
              <a:t>When using glutaraldehyde 8% - </a:t>
            </a:r>
            <a:r>
              <a:rPr lang="en-US" altLang="en-US" sz="2000">
                <a:ea typeface="ＭＳ Ｐゴシック" panose="020B0600070205080204" pitchFamily="34" charset="-128"/>
              </a:rPr>
              <a:t>open new vial, dilute to 0.3% in solution of 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0.1% triton X-100.  Store aliquots at -20°C. Never re-use once thawed out.</a:t>
            </a:r>
            <a:endParaRPr lang="en-US" altLang="en-US" sz="2400">
              <a:ea typeface="ＭＳ Ｐゴシック"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098A4BD-C067-F449-B0C4-A5F65ED51EEB}"/>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Fixation  Protocol</a:t>
            </a:r>
            <a:br>
              <a:rPr lang="en-US" altLang="en-US">
                <a:ea typeface="ＭＳ Ｐゴシック" panose="020B0600070205080204" pitchFamily="34" charset="-128"/>
              </a:rPr>
            </a:br>
            <a:r>
              <a:rPr lang="en-US" altLang="en-US">
                <a:ea typeface="ＭＳ Ｐゴシック" panose="020B0600070205080204" pitchFamily="34" charset="-128"/>
              </a:rPr>
              <a:t>pH-shift/Formaldehyde</a:t>
            </a:r>
          </a:p>
        </p:txBody>
      </p:sp>
      <p:sp>
        <p:nvSpPr>
          <p:cNvPr id="37890" name="Rectangle 3">
            <a:extLst>
              <a:ext uri="{FF2B5EF4-FFF2-40B4-BE49-F238E27FC236}">
                <a16:creationId xmlns:a16="http://schemas.microsoft.com/office/drawing/2014/main" id="{A0A44B9B-C0ED-F84D-81A8-B711D5799680}"/>
              </a:ext>
            </a:extLst>
          </p:cNvPr>
          <p:cNvSpPr>
            <a:spLocks noGrp="1" noChangeArrowheads="1"/>
          </p:cNvSpPr>
          <p:nvPr>
            <p:ph type="body" idx="1"/>
          </p:nvPr>
        </p:nvSpPr>
        <p:spPr>
          <a:noFill/>
        </p:spPr>
        <p:txBody>
          <a:bodyPr/>
          <a:lstStyle/>
          <a:p>
            <a:r>
              <a:rPr lang="en-US" altLang="en-US" sz="2800">
                <a:ea typeface="ＭＳ Ｐゴシック" panose="020B0600070205080204" pitchFamily="34" charset="-128"/>
              </a:rPr>
              <a:t>Method developed for fixing rat brain</a:t>
            </a:r>
          </a:p>
          <a:p>
            <a:r>
              <a:rPr lang="en-US" altLang="en-US" sz="2800">
                <a:ea typeface="ＭＳ Ｐゴシック" panose="020B0600070205080204" pitchFamily="34" charset="-128"/>
              </a:rPr>
              <a:t>Excellent preservation of neuronal cells and intracellular compartments</a:t>
            </a:r>
          </a:p>
          <a:p>
            <a:r>
              <a:rPr lang="en-US" altLang="en-US" sz="2800">
                <a:ea typeface="ＭＳ Ｐゴシック" panose="020B0600070205080204" pitchFamily="34" charset="-128"/>
              </a:rPr>
              <a:t>Formaldehyde is applied twice - once at near physiological pH to halt metabolism and second time at high pH for effective crosslinking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6EEA14C-2689-9E42-B856-47EEEA677601}"/>
              </a:ext>
            </a:extLst>
          </p:cNvPr>
          <p:cNvSpPr>
            <a:spLocks noGrp="1" noChangeArrowheads="1"/>
          </p:cNvSpPr>
          <p:nvPr>
            <p:ph type="title"/>
          </p:nvPr>
        </p:nvSpPr>
        <p:spPr>
          <a:xfrm>
            <a:off x="1295400" y="228600"/>
            <a:ext cx="6908800" cy="1143000"/>
          </a:xfrm>
          <a:noFill/>
        </p:spPr>
        <p:txBody>
          <a:bodyPr/>
          <a:lstStyle/>
          <a:p>
            <a:r>
              <a:rPr lang="en-US" altLang="en-US">
                <a:ea typeface="ＭＳ Ｐゴシック" panose="020B0600070205080204" pitchFamily="34" charset="-128"/>
              </a:rPr>
              <a:t>Method</a:t>
            </a:r>
          </a:p>
        </p:txBody>
      </p:sp>
      <p:sp>
        <p:nvSpPr>
          <p:cNvPr id="39938" name="Rectangle 3">
            <a:extLst>
              <a:ext uri="{FF2B5EF4-FFF2-40B4-BE49-F238E27FC236}">
                <a16:creationId xmlns:a16="http://schemas.microsoft.com/office/drawing/2014/main" id="{6F7944E7-5724-C040-9650-02A7AF4AEABD}"/>
              </a:ext>
            </a:extLst>
          </p:cNvPr>
          <p:cNvSpPr>
            <a:spLocks noGrp="1" noChangeArrowheads="1"/>
          </p:cNvSpPr>
          <p:nvPr>
            <p:ph type="body" idx="1"/>
          </p:nvPr>
        </p:nvSpPr>
        <p:spPr>
          <a:xfrm>
            <a:off x="838200" y="1295400"/>
            <a:ext cx="7735888" cy="4114800"/>
          </a:xfrm>
          <a:noFill/>
        </p:spPr>
        <p:txBody>
          <a:bodyPr/>
          <a:lstStyle/>
          <a:p>
            <a:r>
              <a:rPr lang="en-US" altLang="en-US" b="1">
                <a:ea typeface="ＭＳ Ｐゴシック" panose="020B0600070205080204" pitchFamily="34" charset="-128"/>
              </a:rPr>
              <a:t>Solutions</a:t>
            </a:r>
            <a:endParaRPr lang="en-US" altLang="en-US">
              <a:ea typeface="ＭＳ Ｐゴシック" panose="020B0600070205080204" pitchFamily="34" charset="-128"/>
            </a:endParaRPr>
          </a:p>
          <a:p>
            <a:pPr lvl="1"/>
            <a:r>
              <a:rPr lang="en-US" altLang="en-US" sz="2400">
                <a:ea typeface="ＭＳ Ｐゴシック" panose="020B0600070205080204" pitchFamily="34" charset="-128"/>
              </a:rPr>
              <a:t>40% formaldehyde in H</a:t>
            </a:r>
            <a:r>
              <a:rPr lang="en-US" altLang="en-US" sz="2000" baseline="-25000">
                <a:ea typeface="ＭＳ Ｐゴシック" panose="020B0600070205080204" pitchFamily="34" charset="-128"/>
              </a:rPr>
              <a:t>2</a:t>
            </a:r>
            <a:r>
              <a:rPr lang="en-US" altLang="en-US" sz="2400">
                <a:ea typeface="ＭＳ Ｐゴシック" panose="020B0600070205080204" pitchFamily="34" charset="-128"/>
              </a:rPr>
              <a:t>O (Merck)</a:t>
            </a:r>
          </a:p>
          <a:p>
            <a:pPr lvl="1"/>
            <a:r>
              <a:rPr lang="en-US" altLang="en-US" sz="2400">
                <a:ea typeface="ＭＳ Ｐゴシック" panose="020B0600070205080204" pitchFamily="34" charset="-128"/>
              </a:rPr>
              <a:t>80 mM Kpipes, pH 6.8, 5 mM EGTA, 2 mM MgCl</a:t>
            </a:r>
            <a:r>
              <a:rPr lang="en-US" altLang="en-US" sz="2400" baseline="-25000">
                <a:ea typeface="ＭＳ Ｐゴシック" panose="020B0600070205080204" pitchFamily="34" charset="-128"/>
              </a:rPr>
              <a:t>2</a:t>
            </a:r>
          </a:p>
          <a:p>
            <a:pPr lvl="1"/>
            <a:r>
              <a:rPr lang="en-US" altLang="en-US" sz="2400">
                <a:ea typeface="ＭＳ Ｐゴシック" panose="020B0600070205080204" pitchFamily="34" charset="-128"/>
              </a:rPr>
              <a:t>100 mM NaB</a:t>
            </a:r>
            <a:r>
              <a:rPr lang="en-US" altLang="en-US" sz="2000" baseline="-25000">
                <a:ea typeface="ＭＳ Ｐゴシック" panose="020B0600070205080204" pitchFamily="34" charset="-128"/>
              </a:rPr>
              <a:t>4</a:t>
            </a:r>
            <a:r>
              <a:rPr lang="en-US" altLang="en-US" sz="2400">
                <a:ea typeface="ＭＳ Ｐゴシック" panose="020B0600070205080204" pitchFamily="34" charset="-128"/>
              </a:rPr>
              <a:t> O</a:t>
            </a:r>
            <a:r>
              <a:rPr lang="en-US" altLang="en-US" sz="2400" baseline="-25000">
                <a:ea typeface="ＭＳ Ｐゴシック" panose="020B0600070205080204" pitchFamily="34" charset="-128"/>
              </a:rPr>
              <a:t>7</a:t>
            </a:r>
            <a:r>
              <a:rPr lang="en-US" altLang="en-US" sz="2400">
                <a:ea typeface="ＭＳ Ｐゴシック" panose="020B0600070205080204" pitchFamily="34" charset="-128"/>
              </a:rPr>
              <a:t> pH 11.0</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 pH 8.0 (plus both with and without 0.1% Triton X-100</a:t>
            </a:r>
          </a:p>
          <a:p>
            <a:pPr lvl="1"/>
            <a:r>
              <a:rPr lang="en-US" altLang="en-US" sz="2400">
                <a:ea typeface="ＭＳ Ｐゴシック" panose="020B0600070205080204" pitchFamily="34" charset="-128"/>
              </a:rPr>
              <a:t>pre-measured 10 mg aliquots of dry NaBH</a:t>
            </a:r>
            <a:r>
              <a:rPr lang="en-US" altLang="en-US" sz="2400" baseline="-25000">
                <a:ea typeface="ＭＳ Ｐゴシック" panose="020B0600070205080204" pitchFamily="34" charset="-128"/>
              </a:rPr>
              <a:t>4</a:t>
            </a:r>
          </a:p>
          <a:p>
            <a:pPr lvl="1"/>
            <a:r>
              <a:rPr lang="en-US" altLang="en-US" sz="2400">
                <a:ea typeface="ＭＳ Ｐゴシック" panose="020B0600070205080204" pitchFamily="34" charset="-128"/>
              </a:rPr>
              <a:t>see detailed methods page 314 of Pawley , 2nd 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52665294-8761-3649-9D1D-0B07C919110A}"/>
              </a:ext>
            </a:extLst>
          </p:cNvPr>
          <p:cNvSpPr>
            <a:spLocks noGrp="1" noChangeArrowheads="1"/>
          </p:cNvSpPr>
          <p:nvPr>
            <p:ph type="title"/>
          </p:nvPr>
        </p:nvSpPr>
        <p:spPr>
          <a:xfrm>
            <a:off x="990600" y="190500"/>
            <a:ext cx="6908800" cy="1143000"/>
          </a:xfrm>
        </p:spPr>
        <p:txBody>
          <a:bodyPr/>
          <a:lstStyle/>
          <a:p>
            <a:r>
              <a:rPr lang="en-US" altLang="en-US">
                <a:ea typeface="ＭＳ Ｐゴシック" panose="020B0600070205080204" pitchFamily="34" charset="-128"/>
              </a:rPr>
              <a:t>Learning Objectives</a:t>
            </a:r>
          </a:p>
        </p:txBody>
      </p:sp>
      <p:sp>
        <p:nvSpPr>
          <p:cNvPr id="6146" name="Content Placeholder 2">
            <a:extLst>
              <a:ext uri="{FF2B5EF4-FFF2-40B4-BE49-F238E27FC236}">
                <a16:creationId xmlns:a16="http://schemas.microsoft.com/office/drawing/2014/main" id="{08DDBE1B-080E-F344-ACD0-922AD8CFF671}"/>
              </a:ext>
            </a:extLst>
          </p:cNvPr>
          <p:cNvSpPr>
            <a:spLocks noGrp="1" noChangeArrowheads="1"/>
          </p:cNvSpPr>
          <p:nvPr>
            <p:ph idx="1"/>
          </p:nvPr>
        </p:nvSpPr>
        <p:spPr>
          <a:xfrm>
            <a:off x="647700" y="1200150"/>
            <a:ext cx="7848600" cy="4457700"/>
          </a:xfrm>
        </p:spPr>
        <p:txBody>
          <a:bodyPr/>
          <a:lstStyle/>
          <a:p>
            <a:r>
              <a:rPr lang="en-US" altLang="en-US" sz="2400">
                <a:ea typeface="ＭＳ Ｐゴシック" panose="020B0600070205080204" pitchFamily="34" charset="-128"/>
              </a:rPr>
              <a:t>Students will understand different fixation procedures</a:t>
            </a:r>
          </a:p>
          <a:p>
            <a:r>
              <a:rPr lang="en-US" altLang="en-US" sz="2400">
                <a:ea typeface="ＭＳ Ｐゴシック" panose="020B0600070205080204" pitchFamily="34" charset="-128"/>
              </a:rPr>
              <a:t>Students will be able to determine what fixation procedure is appropriate for their samples</a:t>
            </a:r>
          </a:p>
          <a:p>
            <a:r>
              <a:rPr lang="en-US" altLang="en-US" sz="2400">
                <a:ea typeface="ＭＳ Ｐゴシック" panose="020B0600070205080204" pitchFamily="34" charset="-128"/>
              </a:rPr>
              <a:t>Students will understand the importance of proper fixation of tissue</a:t>
            </a:r>
          </a:p>
          <a:p>
            <a:r>
              <a:rPr lang="en-US" altLang="en-US" sz="2400">
                <a:ea typeface="ＭＳ Ｐゴシック" panose="020B0600070205080204" pitchFamily="34" charset="-128"/>
              </a:rPr>
              <a:t>Students will learn how to create a procedure to test a fixation method</a:t>
            </a:r>
          </a:p>
          <a:p>
            <a:r>
              <a:rPr lang="en-US" altLang="en-US" sz="2400">
                <a:ea typeface="ＭＳ Ｐゴシック" panose="020B0600070205080204" pitchFamily="34" charset="-128"/>
              </a:rPr>
              <a:t>Students will understand how fixation impacts physical structures and changes all basic measurements typically used in confocal microscopy.</a:t>
            </a:r>
          </a:p>
          <a:p>
            <a:endParaRPr lang="en-US" altLang="en-US" sz="24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B9B6C14-CBDC-3D41-B6D1-C1B8E7CD0BDB}"/>
              </a:ext>
            </a:extLst>
          </p:cNvPr>
          <p:cNvSpPr>
            <a:spLocks noGrp="1" noChangeArrowheads="1"/>
          </p:cNvSpPr>
          <p:nvPr>
            <p:ph type="title"/>
          </p:nvPr>
        </p:nvSpPr>
        <p:spPr>
          <a:xfrm>
            <a:off x="1181100" y="295275"/>
            <a:ext cx="6908800" cy="1143000"/>
          </a:xfrm>
          <a:noFill/>
        </p:spPr>
        <p:txBody>
          <a:bodyPr/>
          <a:lstStyle/>
          <a:p>
            <a:r>
              <a:rPr lang="en-US" altLang="en-US">
                <a:ea typeface="ＭＳ Ｐゴシック" panose="020B0600070205080204" pitchFamily="34" charset="-128"/>
              </a:rPr>
              <a:t>Fluorescence Labeling</a:t>
            </a:r>
          </a:p>
        </p:txBody>
      </p:sp>
      <p:sp>
        <p:nvSpPr>
          <p:cNvPr id="41986" name="Rectangle 3">
            <a:extLst>
              <a:ext uri="{FF2B5EF4-FFF2-40B4-BE49-F238E27FC236}">
                <a16:creationId xmlns:a16="http://schemas.microsoft.com/office/drawing/2014/main" id="{0C53BF63-60FD-9248-AC39-D30120C7E361}"/>
              </a:ext>
            </a:extLst>
          </p:cNvPr>
          <p:cNvSpPr>
            <a:spLocks noGrp="1" noChangeArrowheads="1"/>
          </p:cNvSpPr>
          <p:nvPr>
            <p:ph type="body" idx="1"/>
          </p:nvPr>
        </p:nvSpPr>
        <p:spPr>
          <a:xfrm>
            <a:off x="768350" y="1427163"/>
            <a:ext cx="7600950" cy="4114800"/>
          </a:xfrm>
          <a:noFill/>
        </p:spPr>
        <p:txBody>
          <a:bodyPr/>
          <a:lstStyle/>
          <a:p>
            <a:r>
              <a:rPr lang="en-US" altLang="en-US">
                <a:ea typeface="ＭＳ Ｐゴシック" panose="020B0600070205080204" pitchFamily="34" charset="-128"/>
              </a:rPr>
              <a:t>There are no “standard” methods for all cells - each cell type will be different.</a:t>
            </a:r>
          </a:p>
          <a:p>
            <a:r>
              <a:rPr lang="en-US" altLang="en-US">
                <a:ea typeface="ＭＳ Ｐゴシック" panose="020B0600070205080204" pitchFamily="34" charset="-128"/>
              </a:rPr>
              <a:t>It is useful to use vital labeled specimens to determine changes induced by the fixation procedure</a:t>
            </a:r>
          </a:p>
          <a:p>
            <a:pPr lvl="1"/>
            <a:r>
              <a:rPr lang="en-US" altLang="en-US" sz="2400">
                <a:ea typeface="ＭＳ Ｐゴシック" panose="020B0600070205080204" pitchFamily="34" charset="-128"/>
              </a:rPr>
              <a:t>e.g.: Rhodamine 123			[mitochondria]</a:t>
            </a:r>
          </a:p>
          <a:p>
            <a:pPr lvl="1"/>
            <a:r>
              <a:rPr lang="en-US" altLang="en-US" sz="2400">
                <a:ea typeface="ＭＳ Ｐゴシック" panose="020B0600070205080204" pitchFamily="34" charset="-128"/>
              </a:rPr>
              <a:t>3,3’-dihexyloxaccarbo-cyanine (DiOC</a:t>
            </a:r>
            <a:r>
              <a:rPr lang="en-US" altLang="en-US" sz="2000" baseline="-25000">
                <a:ea typeface="ＭＳ Ｐゴシック" panose="020B0600070205080204" pitchFamily="34" charset="-128"/>
              </a:rPr>
              <a:t>6</a:t>
            </a:r>
            <a:r>
              <a:rPr lang="en-US" altLang="en-US" sz="2400">
                <a:ea typeface="ＭＳ Ｐゴシック" panose="020B0600070205080204" pitchFamily="34" charset="-128"/>
              </a:rPr>
              <a:t>) [ER]</a:t>
            </a:r>
          </a:p>
          <a:p>
            <a:pPr lvl="1"/>
            <a:r>
              <a:rPr lang="en-US" altLang="en-US" sz="2400">
                <a:ea typeface="ＭＳ Ｐゴシック" panose="020B0600070205080204" pitchFamily="34" charset="-128"/>
              </a:rPr>
              <a:t>C</a:t>
            </a:r>
            <a:r>
              <a:rPr lang="en-US" altLang="en-US" sz="2000">
                <a:ea typeface="ＭＳ Ｐゴシック" panose="020B0600070205080204" pitchFamily="34" charset="-128"/>
              </a:rPr>
              <a:t>6</a:t>
            </a:r>
            <a:r>
              <a:rPr lang="en-US" altLang="en-US" sz="2400">
                <a:ea typeface="ＭＳ Ｐゴシック" panose="020B0600070205080204" pitchFamily="34" charset="-128"/>
              </a:rPr>
              <a:t>-NBD-ceramide  			[Golgi]</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22857F1-3D86-3E44-AF41-815224152E75}"/>
              </a:ext>
            </a:extLst>
          </p:cNvPr>
          <p:cNvSpPr>
            <a:spLocks noGrp="1" noChangeArrowheads="1"/>
          </p:cNvSpPr>
          <p:nvPr>
            <p:ph type="title"/>
          </p:nvPr>
        </p:nvSpPr>
        <p:spPr>
          <a:xfrm>
            <a:off x="1219200" y="304800"/>
            <a:ext cx="6908800" cy="1143000"/>
          </a:xfrm>
          <a:noFill/>
        </p:spPr>
        <p:txBody>
          <a:bodyPr/>
          <a:lstStyle/>
          <a:p>
            <a:r>
              <a:rPr lang="en-US" altLang="en-US" sz="4000">
                <a:ea typeface="ＭＳ Ｐゴシック" panose="020B0600070205080204" pitchFamily="34" charset="-128"/>
              </a:rPr>
              <a:t>Examples of useful Fluorescent labels </a:t>
            </a:r>
          </a:p>
        </p:txBody>
      </p:sp>
      <p:sp>
        <p:nvSpPr>
          <p:cNvPr id="44034" name="Rectangle 3">
            <a:extLst>
              <a:ext uri="{FF2B5EF4-FFF2-40B4-BE49-F238E27FC236}">
                <a16:creationId xmlns:a16="http://schemas.microsoft.com/office/drawing/2014/main" id="{AB7FDD07-346A-AB4A-A5CA-8E73E9249A2C}"/>
              </a:ext>
            </a:extLst>
          </p:cNvPr>
          <p:cNvSpPr>
            <a:spLocks noGrp="1" noChangeArrowheads="1"/>
          </p:cNvSpPr>
          <p:nvPr>
            <p:ph type="body" idx="1"/>
          </p:nvPr>
        </p:nvSpPr>
        <p:spPr>
          <a:xfrm>
            <a:off x="609600" y="2057400"/>
            <a:ext cx="8001000" cy="4114800"/>
          </a:xfrm>
          <a:noFill/>
        </p:spPr>
        <p:txBody>
          <a:bodyPr/>
          <a:lstStyle/>
          <a:p>
            <a:pPr>
              <a:buFontTx/>
              <a:buNone/>
            </a:pPr>
            <a:r>
              <a:rPr lang="en-US" altLang="en-US" sz="2400">
                <a:ea typeface="ＭＳ Ｐゴシック" panose="020B0600070205080204" pitchFamily="34" charset="-128"/>
              </a:rPr>
              <a:t>DiI				Plasma membrane or ER</a:t>
            </a:r>
          </a:p>
          <a:p>
            <a:pPr>
              <a:buFontTx/>
              <a:buNone/>
            </a:pPr>
            <a:r>
              <a:rPr lang="en-US" altLang="en-US" sz="2400">
                <a:ea typeface="ＭＳ Ｐゴシック" panose="020B0600070205080204" pitchFamily="34" charset="-128"/>
              </a:rPr>
              <a:t>DiOC</a:t>
            </a:r>
            <a:r>
              <a:rPr lang="en-US" altLang="en-US" sz="2400" baseline="-25000">
                <a:ea typeface="ＭＳ Ｐゴシック" panose="020B0600070205080204" pitchFamily="34" charset="-128"/>
              </a:rPr>
              <a:t>6</a:t>
            </a:r>
            <a:r>
              <a:rPr lang="en-US" altLang="en-US" sz="2400">
                <a:ea typeface="ＭＳ Ｐゴシック" panose="020B0600070205080204" pitchFamily="34" charset="-128"/>
              </a:rPr>
              <a:t>(3)			ER/mitochondria</a:t>
            </a:r>
          </a:p>
          <a:p>
            <a:pPr>
              <a:buFontTx/>
              <a:buNone/>
            </a:pPr>
            <a:r>
              <a:rPr lang="en-US" altLang="en-US" sz="2400">
                <a:ea typeface="ＭＳ Ｐゴシック" panose="020B0600070205080204" pitchFamily="34" charset="-128"/>
              </a:rPr>
              <a:t>Bodipy ceramide		Golgi</a:t>
            </a:r>
          </a:p>
          <a:p>
            <a:pPr>
              <a:buFontTx/>
              <a:buNone/>
            </a:pPr>
            <a:r>
              <a:rPr lang="en-US" altLang="en-US" sz="2400">
                <a:ea typeface="ＭＳ Ｐゴシック" panose="020B0600070205080204" pitchFamily="34" charset="-128"/>
              </a:rPr>
              <a:t>Fl tubulin			Microtubules</a:t>
            </a:r>
          </a:p>
          <a:p>
            <a:pPr>
              <a:buFontTx/>
              <a:buNone/>
            </a:pPr>
            <a:r>
              <a:rPr lang="en-US" altLang="en-US" sz="2400">
                <a:ea typeface="ＭＳ Ｐゴシック" panose="020B0600070205080204" pitchFamily="34" charset="-128"/>
              </a:rPr>
              <a:t>Rho phalloidin			Actin</a:t>
            </a:r>
          </a:p>
          <a:p>
            <a:pPr>
              <a:buFontTx/>
              <a:buNone/>
            </a:pPr>
            <a:r>
              <a:rPr lang="en-US" altLang="en-US" sz="2400">
                <a:ea typeface="ＭＳ Ｐゴシック" panose="020B0600070205080204" pitchFamily="34" charset="-128"/>
              </a:rPr>
              <a:t>Fl dextran			Nuclear envelope breakdown</a:t>
            </a:r>
          </a:p>
          <a:p>
            <a:pPr>
              <a:buFontTx/>
              <a:buNone/>
            </a:pPr>
            <a:r>
              <a:rPr lang="en-US" altLang="en-US" sz="2400">
                <a:ea typeface="ＭＳ Ｐゴシック" panose="020B0600070205080204" pitchFamily="34" charset="-128"/>
              </a:rPr>
              <a:t>Rho 6G			Leukocyte labeling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8630E33-41EB-E840-976B-E5DFE20D058B}"/>
              </a:ext>
            </a:extLst>
          </p:cNvPr>
          <p:cNvSpPr>
            <a:spLocks noGrp="1" noChangeArrowheads="1"/>
          </p:cNvSpPr>
          <p:nvPr>
            <p:ph type="title"/>
          </p:nvPr>
        </p:nvSpPr>
        <p:spPr>
          <a:xfrm>
            <a:off x="990600" y="228600"/>
            <a:ext cx="6908800" cy="1143000"/>
          </a:xfrm>
          <a:noFill/>
        </p:spPr>
        <p:txBody>
          <a:bodyPr/>
          <a:lstStyle/>
          <a:p>
            <a:r>
              <a:rPr lang="en-US" altLang="en-US">
                <a:ea typeface="ＭＳ Ｐゴシック" panose="020B0600070205080204" pitchFamily="34" charset="-128"/>
              </a:rPr>
              <a:t>Rhodamine 123</a:t>
            </a:r>
          </a:p>
        </p:txBody>
      </p:sp>
      <p:sp>
        <p:nvSpPr>
          <p:cNvPr id="46082" name="Rectangle 3">
            <a:extLst>
              <a:ext uri="{FF2B5EF4-FFF2-40B4-BE49-F238E27FC236}">
                <a16:creationId xmlns:a16="http://schemas.microsoft.com/office/drawing/2014/main" id="{0F6B9FC6-A811-7643-81A3-3E27CB7232F2}"/>
              </a:ext>
            </a:extLst>
          </p:cNvPr>
          <p:cNvSpPr>
            <a:spLocks noChangeArrowheads="1"/>
          </p:cNvSpPr>
          <p:nvPr/>
        </p:nvSpPr>
        <p:spPr bwMode="auto">
          <a:xfrm>
            <a:off x="1481138" y="5110163"/>
            <a:ext cx="71580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Rhodamine 123 staining mitochondria (endothelial cells)</a:t>
            </a:r>
          </a:p>
          <a:p>
            <a:pPr>
              <a:spcBef>
                <a:spcPct val="0"/>
              </a:spcBef>
              <a:buSzTx/>
              <a:buFontTx/>
              <a:buNone/>
            </a:pPr>
            <a:r>
              <a:rPr lang="en-US" altLang="en-US" sz="1800"/>
              <a:t>Imaged on a Bio-Rad MRC 1024 scope</a:t>
            </a:r>
            <a:endParaRPr lang="en-US" altLang="en-US" sz="2400"/>
          </a:p>
        </p:txBody>
      </p:sp>
      <p:graphicFrame>
        <p:nvGraphicFramePr>
          <p:cNvPr id="46083" name="Object 2048">
            <a:hlinkClick r:id="" action="ppaction://ole?verb=0"/>
            <a:extLst>
              <a:ext uri="{FF2B5EF4-FFF2-40B4-BE49-F238E27FC236}">
                <a16:creationId xmlns:a16="http://schemas.microsoft.com/office/drawing/2014/main" id="{01261907-BE37-D340-9533-C8C008838D4A}"/>
              </a:ext>
            </a:extLst>
          </p:cNvPr>
          <p:cNvGraphicFramePr>
            <a:graphicFrameLocks/>
          </p:cNvGraphicFramePr>
          <p:nvPr/>
        </p:nvGraphicFramePr>
        <p:xfrm>
          <a:off x="2438400" y="1143000"/>
          <a:ext cx="3886200" cy="4038600"/>
        </p:xfrm>
        <a:graphic>
          <a:graphicData uri="http://schemas.openxmlformats.org/presentationml/2006/ole">
            <mc:AlternateContent xmlns:mc="http://schemas.openxmlformats.org/markup-compatibility/2006">
              <mc:Choice xmlns:v="urn:schemas-microsoft-com:vml" Requires="v">
                <p:oleObj spid="_x0000_s46085" name="Document" r:id="rId4" imgW="35661600" imgH="16370300" progId="Word.Document.8">
                  <p:embed/>
                </p:oleObj>
              </mc:Choice>
              <mc:Fallback>
                <p:oleObj name="Document" r:id="rId4" imgW="35661600" imgH="16370300" progId="Word.Document.8">
                  <p:embed/>
                  <p:pic>
                    <p:nvPicPr>
                      <p:cNvPr id="0" name="Object 2048"/>
                      <p:cNvPicPr>
                        <a:picLocks noChangeArrowheads="1"/>
                      </p:cNvPicPr>
                      <p:nvPr/>
                    </p:nvPicPr>
                    <p:blipFill>
                      <a:blip r:embed="rId5">
                        <a:extLst>
                          <a:ext uri="{28A0092B-C50C-407E-A947-70E740481C1C}">
                            <a14:useLocalDpi xmlns:a14="http://schemas.microsoft.com/office/drawing/2010/main" val="0"/>
                          </a:ext>
                        </a:extLst>
                      </a:blip>
                      <a:srcRect t="58" r="54126"/>
                      <a:stretch>
                        <a:fillRect/>
                      </a:stretch>
                    </p:blipFill>
                    <p:spPr bwMode="auto">
                      <a:xfrm>
                        <a:off x="2438400" y="1143000"/>
                        <a:ext cx="388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4" name="TextBox 1">
            <a:extLst>
              <a:ext uri="{FF2B5EF4-FFF2-40B4-BE49-F238E27FC236}">
                <a16:creationId xmlns:a16="http://schemas.microsoft.com/office/drawing/2014/main" id="{A5C43A64-05D3-CD4C-8F11-42D27FAD8D40}"/>
              </a:ext>
            </a:extLst>
          </p:cNvPr>
          <p:cNvSpPr txBox="1">
            <a:spLocks noChangeArrowheads="1"/>
          </p:cNvSpPr>
          <p:nvPr/>
        </p:nvSpPr>
        <p:spPr bwMode="auto">
          <a:xfrm>
            <a:off x="6477000" y="4864100"/>
            <a:ext cx="2138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a:t>Imaged on Biorad MRC 10424, 1994)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6">
            <a:extLst>
              <a:ext uri="{FF2B5EF4-FFF2-40B4-BE49-F238E27FC236}">
                <a16:creationId xmlns:a16="http://schemas.microsoft.com/office/drawing/2014/main" id="{9F0EDF5D-1BEC-C741-A6C0-6D5A8834820C}"/>
              </a:ext>
            </a:extLst>
          </p:cNvPr>
          <p:cNvSpPr>
            <a:spLocks noGrp="1" noChangeArrowheads="1"/>
          </p:cNvSpPr>
          <p:nvPr>
            <p:ph type="title"/>
          </p:nvPr>
        </p:nvSpPr>
        <p:spPr>
          <a:xfrm>
            <a:off x="1508125" y="525463"/>
            <a:ext cx="6265863" cy="1054100"/>
          </a:xfrm>
        </p:spPr>
        <p:txBody>
          <a:bodyPr/>
          <a:lstStyle/>
          <a:p>
            <a:endParaRPr lang="en-US" altLang="en-US">
              <a:ea typeface="ＭＳ Ｐゴシック" panose="020B0600070205080204" pitchFamily="34" charset="-128"/>
            </a:endParaRPr>
          </a:p>
        </p:txBody>
      </p:sp>
      <p:sp>
        <p:nvSpPr>
          <p:cNvPr id="48131" name="Rectangle 1027">
            <a:extLst>
              <a:ext uri="{FF2B5EF4-FFF2-40B4-BE49-F238E27FC236}">
                <a16:creationId xmlns:a16="http://schemas.microsoft.com/office/drawing/2014/main" id="{6626D77F-ED10-3B4F-BE5C-98A4B787D824}"/>
              </a:ext>
            </a:extLst>
          </p:cNvPr>
          <p:cNvSpPr>
            <a:spLocks noGrp="1" noChangeArrowheads="1"/>
          </p:cNvSpPr>
          <p:nvPr>
            <p:ph type="body" idx="1"/>
          </p:nvPr>
        </p:nvSpPr>
        <p:spPr>
          <a:xfrm>
            <a:off x="1508125" y="1897063"/>
            <a:ext cx="6265863" cy="3794125"/>
          </a:xfrm>
        </p:spPr>
        <p:txBody>
          <a:bodyPr/>
          <a:lstStyle/>
          <a:p>
            <a:endParaRPr lang="en-US" altLang="en-US">
              <a:ea typeface="ＭＳ Ｐゴシック" panose="020B0600070205080204" pitchFamily="34" charset="-128"/>
            </a:endParaRPr>
          </a:p>
        </p:txBody>
      </p:sp>
      <p:pic>
        <p:nvPicPr>
          <p:cNvPr id="48132" name="Picture 1028">
            <a:extLst>
              <a:ext uri="{FF2B5EF4-FFF2-40B4-BE49-F238E27FC236}">
                <a16:creationId xmlns:a16="http://schemas.microsoft.com/office/drawing/2014/main" id="{8B096E58-9CE0-334A-B03E-4F2DC7720106}"/>
              </a:ext>
            </a:extLst>
          </p:cNvPr>
          <p:cNvPicPr>
            <a:picLocks noChangeArrowheads="1"/>
          </p:cNvPicPr>
          <p:nvPr/>
        </p:nvPicPr>
        <p:blipFill>
          <a:blip r:embed="rId4">
            <a:lum bright="42000" contrast="64000"/>
            <a:extLst>
              <a:ext uri="{28A0092B-C50C-407E-A947-70E740481C1C}">
                <a14:useLocalDpi xmlns:a14="http://schemas.microsoft.com/office/drawing/2010/main" val="0"/>
              </a:ext>
            </a:extLst>
          </a:blip>
          <a:srcRect/>
          <a:stretch>
            <a:fillRect/>
          </a:stretch>
        </p:blipFill>
        <p:spPr bwMode="auto">
          <a:xfrm>
            <a:off x="838200" y="228600"/>
            <a:ext cx="3486150" cy="264477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029">
            <a:extLst>
              <a:ext uri="{FF2B5EF4-FFF2-40B4-BE49-F238E27FC236}">
                <a16:creationId xmlns:a16="http://schemas.microsoft.com/office/drawing/2014/main" id="{100ACD0D-CF6E-5641-B052-C3D42FD575ED}"/>
              </a:ext>
            </a:extLst>
          </p:cNvPr>
          <p:cNvPicPr>
            <a:picLocks noChangeArrowheads="1"/>
          </p:cNvPicPr>
          <p:nvPr/>
        </p:nvPicPr>
        <p:blipFill>
          <a:blip r:embed="rId5">
            <a:lum bright="42000" contrast="64000"/>
            <a:extLst>
              <a:ext uri="{28A0092B-C50C-407E-A947-70E740481C1C}">
                <a14:useLocalDpi xmlns:a14="http://schemas.microsoft.com/office/drawing/2010/main" val="0"/>
              </a:ext>
            </a:extLst>
          </a:blip>
          <a:srcRect/>
          <a:stretch>
            <a:fillRect/>
          </a:stretch>
        </p:blipFill>
        <p:spPr bwMode="auto">
          <a:xfrm>
            <a:off x="862013" y="3162300"/>
            <a:ext cx="3462337" cy="262890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1030">
            <a:extLst>
              <a:ext uri="{FF2B5EF4-FFF2-40B4-BE49-F238E27FC236}">
                <a16:creationId xmlns:a16="http://schemas.microsoft.com/office/drawing/2014/main" id="{F9AD0BEB-108C-0F4A-8A8E-CC2BC359CD04}"/>
              </a:ext>
            </a:extLst>
          </p:cNvPr>
          <p:cNvPicPr>
            <a:picLocks noChangeArrowheads="1"/>
          </p:cNvPicPr>
          <p:nvPr/>
        </p:nvPicPr>
        <p:blipFill>
          <a:blip r:embed="rId6">
            <a:lum bright="42000" contrast="64000"/>
            <a:extLst>
              <a:ext uri="{28A0092B-C50C-407E-A947-70E740481C1C}">
                <a14:useLocalDpi xmlns:a14="http://schemas.microsoft.com/office/drawing/2010/main" val="0"/>
              </a:ext>
            </a:extLst>
          </a:blip>
          <a:srcRect/>
          <a:stretch>
            <a:fillRect/>
          </a:stretch>
        </p:blipFill>
        <p:spPr bwMode="auto">
          <a:xfrm>
            <a:off x="4799013" y="228600"/>
            <a:ext cx="3500437" cy="265906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1031">
            <a:extLst>
              <a:ext uri="{FF2B5EF4-FFF2-40B4-BE49-F238E27FC236}">
                <a16:creationId xmlns:a16="http://schemas.microsoft.com/office/drawing/2014/main" id="{805DCACA-657D-854F-B4C7-4E4C0F54BD54}"/>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4803775" y="3192463"/>
            <a:ext cx="3443288" cy="261778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48136" name="Group 1032">
            <a:extLst>
              <a:ext uri="{FF2B5EF4-FFF2-40B4-BE49-F238E27FC236}">
                <a16:creationId xmlns:a16="http://schemas.microsoft.com/office/drawing/2014/main" id="{5E2100F5-3E90-0D41-8DC2-DB895A49344C}"/>
              </a:ext>
            </a:extLst>
          </p:cNvPr>
          <p:cNvGrpSpPr>
            <a:grpSpLocks/>
          </p:cNvGrpSpPr>
          <p:nvPr/>
        </p:nvGrpSpPr>
        <p:grpSpPr bwMode="auto">
          <a:xfrm>
            <a:off x="2667000" y="6019800"/>
            <a:ext cx="2740025" cy="658813"/>
            <a:chOff x="1872" y="3698"/>
            <a:chExt cx="1882" cy="404"/>
          </a:xfrm>
        </p:grpSpPr>
        <p:sp>
          <p:nvSpPr>
            <p:cNvPr id="48138" name="Rectangle 1033">
              <a:extLst>
                <a:ext uri="{FF2B5EF4-FFF2-40B4-BE49-F238E27FC236}">
                  <a16:creationId xmlns:a16="http://schemas.microsoft.com/office/drawing/2014/main" id="{79D5F618-D0FB-BB47-BC79-FCD4708DECD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39" name="Rectangle 1034">
              <a:extLst>
                <a:ext uri="{FF2B5EF4-FFF2-40B4-BE49-F238E27FC236}">
                  <a16:creationId xmlns:a16="http://schemas.microsoft.com/office/drawing/2014/main" id="{F89881BD-982B-A24F-8639-D9D45892F57F}"/>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0" name="Rectangle 1035">
              <a:extLst>
                <a:ext uri="{FF2B5EF4-FFF2-40B4-BE49-F238E27FC236}">
                  <a16:creationId xmlns:a16="http://schemas.microsoft.com/office/drawing/2014/main" id="{72B3CC74-4C5D-984C-A634-3C965DB511C9}"/>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1" name="Rectangle 1036">
              <a:extLst>
                <a:ext uri="{FF2B5EF4-FFF2-40B4-BE49-F238E27FC236}">
                  <a16:creationId xmlns:a16="http://schemas.microsoft.com/office/drawing/2014/main" id="{71266174-7676-8444-BDDB-A0C58396A8EB}"/>
                </a:ext>
              </a:extLst>
            </p:cNvPr>
            <p:cNvSpPr>
              <a:spLocks noChangeArrowheads="1"/>
            </p:cNvSpPr>
            <p:nvPr/>
          </p:nvSpPr>
          <p:spPr bwMode="auto">
            <a:xfrm>
              <a:off x="2158" y="3698"/>
              <a:ext cx="159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48137" name="Rectangle 1037">
            <a:extLst>
              <a:ext uri="{FF2B5EF4-FFF2-40B4-BE49-F238E27FC236}">
                <a16:creationId xmlns:a16="http://schemas.microsoft.com/office/drawing/2014/main" id="{93577E05-6DB8-1B49-920C-47E837A9BD8A}"/>
              </a:ext>
            </a:extLst>
          </p:cNvPr>
          <p:cNvSpPr>
            <a:spLocks noChangeArrowheads="1"/>
          </p:cNvSpPr>
          <p:nvPr/>
        </p:nvSpPr>
        <p:spPr bwMode="auto">
          <a:xfrm>
            <a:off x="5915025" y="5954713"/>
            <a:ext cx="18716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62B60E5B-0D96-5A4E-88CC-7D2B2BED3FF5}"/>
              </a:ext>
            </a:extLst>
          </p:cNvPr>
          <p:cNvSpPr>
            <a:spLocks noGrp="1" noChangeArrowheads="1"/>
          </p:cNvSpPr>
          <p:nvPr>
            <p:ph type="ctrTitle"/>
          </p:nvPr>
        </p:nvSpPr>
        <p:spPr>
          <a:xfrm>
            <a:off x="768350" y="2198688"/>
            <a:ext cx="7261225" cy="1079500"/>
          </a:xfrm>
        </p:spPr>
        <p:txBody>
          <a:bodyPr/>
          <a:lstStyle/>
          <a:p>
            <a:endParaRPr lang="en-US" altLang="en-US">
              <a:ea typeface="ＭＳ Ｐゴシック" panose="020B0600070205080204" pitchFamily="34" charset="-128"/>
            </a:endParaRPr>
          </a:p>
        </p:txBody>
      </p:sp>
      <p:sp>
        <p:nvSpPr>
          <p:cNvPr id="50179" name="Rectangle 1027">
            <a:extLst>
              <a:ext uri="{FF2B5EF4-FFF2-40B4-BE49-F238E27FC236}">
                <a16:creationId xmlns:a16="http://schemas.microsoft.com/office/drawing/2014/main" id="{ADAB5448-FA3A-DE4F-8C76-B1366EF671BC}"/>
              </a:ext>
            </a:extLst>
          </p:cNvPr>
          <p:cNvSpPr>
            <a:spLocks noGrp="1" noChangeArrowheads="1"/>
          </p:cNvSpPr>
          <p:nvPr>
            <p:ph type="subTitle" idx="1"/>
          </p:nvPr>
        </p:nvSpPr>
        <p:spPr>
          <a:xfrm>
            <a:off x="1365250" y="3841750"/>
            <a:ext cx="5965825" cy="1584325"/>
          </a:xfrm>
        </p:spPr>
        <p:txBody>
          <a:bodyPr/>
          <a:lstStyle/>
          <a:p>
            <a:pPr marL="342900" indent="-342900"/>
            <a:endParaRPr lang="en-US" altLang="en-US">
              <a:ea typeface="ＭＳ Ｐゴシック" panose="020B0600070205080204" pitchFamily="34" charset="-128"/>
            </a:endParaRPr>
          </a:p>
        </p:txBody>
      </p:sp>
      <p:pic>
        <p:nvPicPr>
          <p:cNvPr id="50180" name="Picture 1028">
            <a:extLst>
              <a:ext uri="{FF2B5EF4-FFF2-40B4-BE49-F238E27FC236}">
                <a16:creationId xmlns:a16="http://schemas.microsoft.com/office/drawing/2014/main" id="{EED5EEA0-8C16-CF4F-9F69-2ED98DEF7C5F}"/>
              </a:ext>
            </a:extLst>
          </p:cNvPr>
          <p:cNvPicPr>
            <a:picLocks noChangeArrowheads="1"/>
          </p:cNvPicPr>
          <p:nvPr/>
        </p:nvPicPr>
        <p:blipFill>
          <a:blip r:embed="rId4">
            <a:lum bright="28000" contrast="48000"/>
            <a:extLst>
              <a:ext uri="{28A0092B-C50C-407E-A947-70E740481C1C}">
                <a14:useLocalDpi xmlns:a14="http://schemas.microsoft.com/office/drawing/2010/main" val="0"/>
              </a:ext>
            </a:extLst>
          </a:blip>
          <a:srcRect/>
          <a:stretch>
            <a:fillRect/>
          </a:stretch>
        </p:blipFill>
        <p:spPr bwMode="auto">
          <a:xfrm>
            <a:off x="4727575" y="238125"/>
            <a:ext cx="3497263" cy="258921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029">
            <a:extLst>
              <a:ext uri="{FF2B5EF4-FFF2-40B4-BE49-F238E27FC236}">
                <a16:creationId xmlns:a16="http://schemas.microsoft.com/office/drawing/2014/main" id="{8FC4DDA3-8EDC-7544-BFD7-A63ABA969E88}"/>
              </a:ext>
            </a:extLst>
          </p:cNvPr>
          <p:cNvPicPr>
            <a:picLocks noChangeArrowheads="1"/>
          </p:cNvPicPr>
          <p:nvPr/>
        </p:nvPicPr>
        <p:blipFill>
          <a:blip r:embed="rId5">
            <a:lum bright="42000" contrast="70000"/>
            <a:extLst>
              <a:ext uri="{28A0092B-C50C-407E-A947-70E740481C1C}">
                <a14:useLocalDpi xmlns:a14="http://schemas.microsoft.com/office/drawing/2010/main" val="0"/>
              </a:ext>
            </a:extLst>
          </a:blip>
          <a:srcRect/>
          <a:stretch>
            <a:fillRect/>
          </a:stretch>
        </p:blipFill>
        <p:spPr bwMode="auto">
          <a:xfrm>
            <a:off x="609600" y="3214688"/>
            <a:ext cx="3506788" cy="259715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1030">
            <a:extLst>
              <a:ext uri="{FF2B5EF4-FFF2-40B4-BE49-F238E27FC236}">
                <a16:creationId xmlns:a16="http://schemas.microsoft.com/office/drawing/2014/main" id="{870278C8-9A60-504F-B12C-E673783A0539}"/>
              </a:ext>
            </a:extLst>
          </p:cNvPr>
          <p:cNvPicPr>
            <a:picLocks noChangeArrowheads="1"/>
          </p:cNvPicPr>
          <p:nvPr/>
        </p:nvPicPr>
        <p:blipFill>
          <a:blip r:embed="rId6">
            <a:lum bright="46000" contrast="66000"/>
            <a:extLst>
              <a:ext uri="{28A0092B-C50C-407E-A947-70E740481C1C}">
                <a14:useLocalDpi xmlns:a14="http://schemas.microsoft.com/office/drawing/2010/main" val="0"/>
              </a:ext>
            </a:extLst>
          </a:blip>
          <a:srcRect/>
          <a:stretch>
            <a:fillRect/>
          </a:stretch>
        </p:blipFill>
        <p:spPr bwMode="auto">
          <a:xfrm>
            <a:off x="611188" y="228600"/>
            <a:ext cx="3497262" cy="258762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3" name="Picture 1031">
            <a:extLst>
              <a:ext uri="{FF2B5EF4-FFF2-40B4-BE49-F238E27FC236}">
                <a16:creationId xmlns:a16="http://schemas.microsoft.com/office/drawing/2014/main" id="{2F8EBB4F-59E0-5D4C-B79A-A1CFF1CFD121}"/>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4695825" y="3221038"/>
            <a:ext cx="3521075" cy="261143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0184" name="Group 1032">
            <a:extLst>
              <a:ext uri="{FF2B5EF4-FFF2-40B4-BE49-F238E27FC236}">
                <a16:creationId xmlns:a16="http://schemas.microsoft.com/office/drawing/2014/main" id="{0E31115C-DC57-F845-9962-E2809B264150}"/>
              </a:ext>
            </a:extLst>
          </p:cNvPr>
          <p:cNvGrpSpPr>
            <a:grpSpLocks/>
          </p:cNvGrpSpPr>
          <p:nvPr/>
        </p:nvGrpSpPr>
        <p:grpSpPr bwMode="auto">
          <a:xfrm>
            <a:off x="2879725" y="6183313"/>
            <a:ext cx="2740025" cy="658812"/>
            <a:chOff x="1872" y="3698"/>
            <a:chExt cx="1882" cy="404"/>
          </a:xfrm>
        </p:grpSpPr>
        <p:sp>
          <p:nvSpPr>
            <p:cNvPr id="50186" name="Rectangle 1033">
              <a:extLst>
                <a:ext uri="{FF2B5EF4-FFF2-40B4-BE49-F238E27FC236}">
                  <a16:creationId xmlns:a16="http://schemas.microsoft.com/office/drawing/2014/main" id="{6DB35CA5-6410-664E-8229-659D46A2C73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7" name="Rectangle 1034">
              <a:extLst>
                <a:ext uri="{FF2B5EF4-FFF2-40B4-BE49-F238E27FC236}">
                  <a16:creationId xmlns:a16="http://schemas.microsoft.com/office/drawing/2014/main" id="{20267021-2E89-2D48-A712-68AF6A86D947}"/>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8" name="Rectangle 1035">
              <a:extLst>
                <a:ext uri="{FF2B5EF4-FFF2-40B4-BE49-F238E27FC236}">
                  <a16:creationId xmlns:a16="http://schemas.microsoft.com/office/drawing/2014/main" id="{3E2B0055-E1EF-8142-96E5-252CD505D84F}"/>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9" name="Rectangle 1036">
              <a:extLst>
                <a:ext uri="{FF2B5EF4-FFF2-40B4-BE49-F238E27FC236}">
                  <a16:creationId xmlns:a16="http://schemas.microsoft.com/office/drawing/2014/main" id="{02168648-E65E-5F4B-8D91-C00BA4F5500C}"/>
                </a:ext>
              </a:extLst>
            </p:cNvPr>
            <p:cNvSpPr>
              <a:spLocks noChangeArrowheads="1"/>
            </p:cNvSpPr>
            <p:nvPr/>
          </p:nvSpPr>
          <p:spPr bwMode="auto">
            <a:xfrm>
              <a:off x="2158" y="3698"/>
              <a:ext cx="159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50185" name="Rectangle 1037">
            <a:extLst>
              <a:ext uri="{FF2B5EF4-FFF2-40B4-BE49-F238E27FC236}">
                <a16:creationId xmlns:a16="http://schemas.microsoft.com/office/drawing/2014/main" id="{6FEF9734-E9BE-2F49-81CA-EE797CE65AA3}"/>
              </a:ext>
            </a:extLst>
          </p:cNvPr>
          <p:cNvSpPr>
            <a:spLocks noChangeArrowheads="1"/>
          </p:cNvSpPr>
          <p:nvPr/>
        </p:nvSpPr>
        <p:spPr bwMode="auto">
          <a:xfrm>
            <a:off x="6127750" y="6118225"/>
            <a:ext cx="18716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F06BF898-0EDD-9E4F-A21E-02ECDC9FE2C0}"/>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52227" name="Picture 1027">
            <a:extLst>
              <a:ext uri="{FF2B5EF4-FFF2-40B4-BE49-F238E27FC236}">
                <a16:creationId xmlns:a16="http://schemas.microsoft.com/office/drawing/2014/main" id="{6E342E97-855E-5542-9115-48D9C7DA838B}"/>
              </a:ext>
            </a:extLst>
          </p:cNvPr>
          <p:cNvPicPr>
            <a:picLocks noChangeArrowheads="1"/>
          </p:cNvPicPr>
          <p:nvPr/>
        </p:nvPicPr>
        <p:blipFill>
          <a:blip r:embed="rId4">
            <a:lum bright="48000" contrast="72000"/>
            <a:extLst>
              <a:ext uri="{28A0092B-C50C-407E-A947-70E740481C1C}">
                <a14:useLocalDpi xmlns:a14="http://schemas.microsoft.com/office/drawing/2010/main" val="0"/>
              </a:ext>
            </a:extLst>
          </a:blip>
          <a:srcRect/>
          <a:stretch>
            <a:fillRect/>
          </a:stretch>
        </p:blipFill>
        <p:spPr bwMode="auto">
          <a:xfrm>
            <a:off x="952500" y="304800"/>
            <a:ext cx="7200900" cy="5383213"/>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2228" name="Group 1028">
            <a:extLst>
              <a:ext uri="{FF2B5EF4-FFF2-40B4-BE49-F238E27FC236}">
                <a16:creationId xmlns:a16="http://schemas.microsoft.com/office/drawing/2014/main" id="{4D173839-4831-A447-A271-710C565738FB}"/>
              </a:ext>
            </a:extLst>
          </p:cNvPr>
          <p:cNvGrpSpPr>
            <a:grpSpLocks/>
          </p:cNvGrpSpPr>
          <p:nvPr/>
        </p:nvGrpSpPr>
        <p:grpSpPr bwMode="auto">
          <a:xfrm>
            <a:off x="2727325" y="6030913"/>
            <a:ext cx="3109913" cy="766762"/>
            <a:chOff x="1872" y="3698"/>
            <a:chExt cx="2136" cy="470"/>
          </a:xfrm>
        </p:grpSpPr>
        <p:sp>
          <p:nvSpPr>
            <p:cNvPr id="52230" name="Rectangle 1029">
              <a:extLst>
                <a:ext uri="{FF2B5EF4-FFF2-40B4-BE49-F238E27FC236}">
                  <a16:creationId xmlns:a16="http://schemas.microsoft.com/office/drawing/2014/main" id="{8C498D6A-CFEA-DE42-B646-A7C9AA3F4154}"/>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1" name="Rectangle 1030">
              <a:extLst>
                <a:ext uri="{FF2B5EF4-FFF2-40B4-BE49-F238E27FC236}">
                  <a16:creationId xmlns:a16="http://schemas.microsoft.com/office/drawing/2014/main" id="{B265FAB8-32C0-044C-8AA5-478A6EAA5649}"/>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2" name="Rectangle 1031">
              <a:extLst>
                <a:ext uri="{FF2B5EF4-FFF2-40B4-BE49-F238E27FC236}">
                  <a16:creationId xmlns:a16="http://schemas.microsoft.com/office/drawing/2014/main" id="{FE2037A5-B6C1-D241-BC2D-7ABFE597B191}"/>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3" name="Rectangle 1032">
              <a:extLst>
                <a:ext uri="{FF2B5EF4-FFF2-40B4-BE49-F238E27FC236}">
                  <a16:creationId xmlns:a16="http://schemas.microsoft.com/office/drawing/2014/main" id="{6BDA2541-DE04-3A4A-B5C1-83A898BBCE7E}"/>
                </a:ext>
              </a:extLst>
            </p:cNvPr>
            <p:cNvSpPr>
              <a:spLocks noChangeArrowheads="1"/>
            </p:cNvSpPr>
            <p:nvPr/>
          </p:nvSpPr>
          <p:spPr bwMode="auto">
            <a:xfrm>
              <a:off x="2158" y="3698"/>
              <a:ext cx="185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800" i="0">
                  <a:solidFill>
                    <a:srgbClr val="FFFFFF"/>
                  </a:solidFill>
                </a:rPr>
                <a:t>Actin - Rhodamine-phalloidin</a:t>
              </a:r>
            </a:p>
            <a:p>
              <a:pPr>
                <a:lnSpc>
                  <a:spcPct val="80000"/>
                </a:lnSpc>
                <a:spcBef>
                  <a:spcPct val="0"/>
                </a:spcBef>
                <a:buSzTx/>
                <a:buFontTx/>
                <a:buNone/>
              </a:pPr>
              <a:r>
                <a:rPr lang="en-US" altLang="en-US" sz="1800" i="0">
                  <a:solidFill>
                    <a:srgbClr val="FFFFFF"/>
                  </a:solidFill>
                </a:rPr>
                <a:t>Antibody to </a:t>
              </a:r>
              <a:r>
                <a:rPr lang="en-US" altLang="en-US" sz="1800">
                  <a:solidFill>
                    <a:srgbClr val="FFFFFF"/>
                  </a:solidFill>
                </a:rPr>
                <a:t>T.cruzi</a:t>
              </a:r>
              <a:r>
                <a:rPr lang="en-US" altLang="en-US" sz="1800" i="0">
                  <a:solidFill>
                    <a:srgbClr val="FFFFFF"/>
                  </a:solidFill>
                </a:rPr>
                <a:t> - FITC</a:t>
              </a:r>
            </a:p>
            <a:p>
              <a:pPr>
                <a:lnSpc>
                  <a:spcPct val="80000"/>
                </a:lnSpc>
                <a:spcBef>
                  <a:spcPct val="0"/>
                </a:spcBef>
                <a:buSzTx/>
                <a:buFontTx/>
                <a:buNone/>
              </a:pPr>
              <a:r>
                <a:rPr lang="en-US" altLang="en-US" sz="1800" i="0">
                  <a:solidFill>
                    <a:srgbClr val="FFFFFF"/>
                  </a:solidFill>
                </a:rPr>
                <a:t>DNA - Dapi</a:t>
              </a:r>
            </a:p>
          </p:txBody>
        </p:sp>
      </p:grpSp>
      <p:sp>
        <p:nvSpPr>
          <p:cNvPr id="52229" name="Rectangle 1033">
            <a:extLst>
              <a:ext uri="{FF2B5EF4-FFF2-40B4-BE49-F238E27FC236}">
                <a16:creationId xmlns:a16="http://schemas.microsoft.com/office/drawing/2014/main" id="{C3577458-194B-8F4C-B9B4-1B22D4477652}"/>
              </a:ext>
            </a:extLst>
          </p:cNvPr>
          <p:cNvSpPr>
            <a:spLocks noChangeArrowheads="1"/>
          </p:cNvSpPr>
          <p:nvPr/>
        </p:nvSpPr>
        <p:spPr bwMode="auto">
          <a:xfrm>
            <a:off x="5975350" y="5965825"/>
            <a:ext cx="20907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i="0">
                <a:solidFill>
                  <a:srgbClr val="FFFFFF"/>
                </a:solidFill>
              </a:rPr>
              <a:t>Imaged using an MRC 1000</a:t>
            </a:r>
          </a:p>
          <a:p>
            <a:pPr>
              <a:spcBef>
                <a:spcPct val="0"/>
              </a:spcBef>
              <a:buSzTx/>
              <a:buFontTx/>
              <a:buNone/>
            </a:pPr>
            <a:r>
              <a:rPr lang="en-US" altLang="en-US" sz="1000" i="0">
                <a:solidFill>
                  <a:srgbClr val="FFFFFF"/>
                </a:solidFill>
              </a:rPr>
              <a:t>Confocal Microscope, 40 x 1.3 NA Fluor</a:t>
            </a: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DBF9E79-E775-7543-B864-D56B4300D64E}"/>
              </a:ext>
            </a:extLst>
          </p:cNvPr>
          <p:cNvSpPr>
            <a:spLocks noGrp="1" noChangeArrowheads="1"/>
          </p:cNvSpPr>
          <p:nvPr>
            <p:ph type="title"/>
          </p:nvPr>
        </p:nvSpPr>
        <p:spPr>
          <a:xfrm>
            <a:off x="1104900" y="166688"/>
            <a:ext cx="6908800" cy="1076325"/>
          </a:xfrm>
          <a:noFill/>
        </p:spPr>
        <p:txBody>
          <a:bodyPr/>
          <a:lstStyle/>
          <a:p>
            <a:r>
              <a:rPr lang="en-US" altLang="en-US">
                <a:ea typeface="ＭＳ Ｐゴシック" panose="020B0600070205080204" pitchFamily="34" charset="-128"/>
              </a:rPr>
              <a:t>Test Specimen</a:t>
            </a:r>
          </a:p>
        </p:txBody>
      </p:sp>
      <p:sp>
        <p:nvSpPr>
          <p:cNvPr id="54274" name="Rectangle 3">
            <a:extLst>
              <a:ext uri="{FF2B5EF4-FFF2-40B4-BE49-F238E27FC236}">
                <a16:creationId xmlns:a16="http://schemas.microsoft.com/office/drawing/2014/main" id="{E7EFE9D4-18A4-D54C-BD75-04F8AEAC1958}"/>
              </a:ext>
            </a:extLst>
          </p:cNvPr>
          <p:cNvSpPr>
            <a:spLocks noGrp="1" noChangeArrowheads="1"/>
          </p:cNvSpPr>
          <p:nvPr>
            <p:ph type="body" idx="1"/>
          </p:nvPr>
        </p:nvSpPr>
        <p:spPr>
          <a:xfrm>
            <a:off x="914400" y="1905000"/>
            <a:ext cx="7454900" cy="4114800"/>
          </a:xfrm>
          <a:noFill/>
        </p:spPr>
        <p:txBody>
          <a:bodyPr/>
          <a:lstStyle/>
          <a:p>
            <a:r>
              <a:rPr lang="en-US" altLang="en-US">
                <a:ea typeface="ＭＳ Ｐゴシック" panose="020B0600070205080204" pitchFamily="34" charset="-128"/>
              </a:rPr>
              <a:t>According to Terasaki &amp; Dailey </a:t>
            </a:r>
            <a:r>
              <a:rPr lang="en-US" altLang="en-US" sz="2400">
                <a:ea typeface="ＭＳ Ｐゴシック" panose="020B0600070205080204" pitchFamily="34" charset="-128"/>
              </a:rPr>
              <a:t>(p330, Pawley, 2nd ed)</a:t>
            </a:r>
            <a:r>
              <a:rPr lang="en-US" altLang="en-US">
                <a:ea typeface="ＭＳ Ｐゴシック" panose="020B0600070205080204" pitchFamily="34" charset="-128"/>
              </a:rPr>
              <a:t> a convenient test specimen for a living cell is onion epithelium</a:t>
            </a:r>
          </a:p>
          <a:p>
            <a:r>
              <a:rPr lang="en-US" altLang="en-US">
                <a:ea typeface="ＭＳ Ｐゴシック" panose="020B0600070205080204" pitchFamily="34" charset="-128"/>
              </a:rPr>
              <a:t>Stain with DiOC</a:t>
            </a:r>
            <a:r>
              <a:rPr lang="en-US" altLang="en-US" sz="2400" baseline="-25000">
                <a:ea typeface="ＭＳ Ｐゴシック" panose="020B0600070205080204" pitchFamily="34" charset="-128"/>
              </a:rPr>
              <a:t>6</a:t>
            </a:r>
            <a:r>
              <a:rPr lang="en-US" altLang="en-US">
                <a:ea typeface="ＭＳ Ｐゴシック" panose="020B0600070205080204" pitchFamily="34" charset="-128"/>
              </a:rPr>
              <a:t>(3) (stock solution is 0.5 mg/ml in ethanol. For final stain dilute 1:1000 in water</a:t>
            </a:r>
          </a:p>
          <a:p>
            <a:r>
              <a:rPr lang="en-US" altLang="en-US">
                <a:ea typeface="ＭＳ Ｐゴシック" panose="020B0600070205080204" pitchFamily="34" charset="-128"/>
              </a:rPr>
              <a:t>Stains ER and mitochondria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B0912B9-FA78-2648-9D7F-3E4FDB815A91}"/>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Test Specimen - Onion</a:t>
            </a:r>
          </a:p>
        </p:txBody>
      </p:sp>
      <p:sp>
        <p:nvSpPr>
          <p:cNvPr id="56322" name="Freeform 3">
            <a:extLst>
              <a:ext uri="{FF2B5EF4-FFF2-40B4-BE49-F238E27FC236}">
                <a16:creationId xmlns:a16="http://schemas.microsoft.com/office/drawing/2014/main" id="{9E2C4CAB-F7C2-3147-A6DC-013A2F98E274}"/>
              </a:ext>
            </a:extLst>
          </p:cNvPr>
          <p:cNvSpPr>
            <a:spLocks/>
          </p:cNvSpPr>
          <p:nvPr/>
        </p:nvSpPr>
        <p:spPr bwMode="auto">
          <a:xfrm>
            <a:off x="1941513" y="2546350"/>
            <a:ext cx="2624137" cy="2635250"/>
          </a:xfrm>
          <a:custGeom>
            <a:avLst/>
            <a:gdLst>
              <a:gd name="T0" fmla="*/ 2147483646 w 1859"/>
              <a:gd name="T1" fmla="*/ 2147483646 h 1660"/>
              <a:gd name="T2" fmla="*/ 2147483646 w 1859"/>
              <a:gd name="T3" fmla="*/ 2147483646 h 1660"/>
              <a:gd name="T4" fmla="*/ 2147483646 w 1859"/>
              <a:gd name="T5" fmla="*/ 2147483646 h 1660"/>
              <a:gd name="T6" fmla="*/ 2147483646 w 1859"/>
              <a:gd name="T7" fmla="*/ 2147483646 h 1660"/>
              <a:gd name="T8" fmla="*/ 2147483646 w 1859"/>
              <a:gd name="T9" fmla="*/ 2147483646 h 1660"/>
              <a:gd name="T10" fmla="*/ 2147483646 w 1859"/>
              <a:gd name="T11" fmla="*/ 2147483646 h 1660"/>
              <a:gd name="T12" fmla="*/ 2147483646 w 1859"/>
              <a:gd name="T13" fmla="*/ 2147483646 h 1660"/>
              <a:gd name="T14" fmla="*/ 2147483646 w 1859"/>
              <a:gd name="T15" fmla="*/ 2147483646 h 1660"/>
              <a:gd name="T16" fmla="*/ 2147483646 w 1859"/>
              <a:gd name="T17" fmla="*/ 2147483646 h 1660"/>
              <a:gd name="T18" fmla="*/ 2147483646 w 1859"/>
              <a:gd name="T19" fmla="*/ 2147483646 h 1660"/>
              <a:gd name="T20" fmla="*/ 2147483646 w 1859"/>
              <a:gd name="T21" fmla="*/ 2147483646 h 1660"/>
              <a:gd name="T22" fmla="*/ 2147483646 w 1859"/>
              <a:gd name="T23" fmla="*/ 2147483646 h 1660"/>
              <a:gd name="T24" fmla="*/ 2147483646 w 1859"/>
              <a:gd name="T25" fmla="*/ 2147483646 h 1660"/>
              <a:gd name="T26" fmla="*/ 2147483646 w 1859"/>
              <a:gd name="T27" fmla="*/ 2147483646 h 1660"/>
              <a:gd name="T28" fmla="*/ 2147483646 w 1859"/>
              <a:gd name="T29" fmla="*/ 2147483646 h 1660"/>
              <a:gd name="T30" fmla="*/ 2147483646 w 1859"/>
              <a:gd name="T31" fmla="*/ 2147483646 h 1660"/>
              <a:gd name="T32" fmla="*/ 0 w 1859"/>
              <a:gd name="T33" fmla="*/ 2147483646 h 1660"/>
              <a:gd name="T34" fmla="*/ 2147483646 w 1859"/>
              <a:gd name="T35" fmla="*/ 2147483646 h 1660"/>
              <a:gd name="T36" fmla="*/ 2147483646 w 1859"/>
              <a:gd name="T37" fmla="*/ 2147483646 h 1660"/>
              <a:gd name="T38" fmla="*/ 2147483646 w 1859"/>
              <a:gd name="T39" fmla="*/ 2147483646 h 1660"/>
              <a:gd name="T40" fmla="*/ 2147483646 w 1859"/>
              <a:gd name="T41" fmla="*/ 2147483646 h 1660"/>
              <a:gd name="T42" fmla="*/ 2147483646 w 1859"/>
              <a:gd name="T43" fmla="*/ 2147483646 h 1660"/>
              <a:gd name="T44" fmla="*/ 2147483646 w 1859"/>
              <a:gd name="T45" fmla="*/ 2147483646 h 1660"/>
              <a:gd name="T46" fmla="*/ 2147483646 w 1859"/>
              <a:gd name="T47" fmla="*/ 2147483646 h 1660"/>
              <a:gd name="T48" fmla="*/ 2147483646 w 1859"/>
              <a:gd name="T49" fmla="*/ 2147483646 h 1660"/>
              <a:gd name="T50" fmla="*/ 2147483646 w 1859"/>
              <a:gd name="T51" fmla="*/ 2147483646 h 1660"/>
              <a:gd name="T52" fmla="*/ 2147483646 w 1859"/>
              <a:gd name="T53" fmla="*/ 2147483646 h 1660"/>
              <a:gd name="T54" fmla="*/ 2147483646 w 1859"/>
              <a:gd name="T55" fmla="*/ 2147483646 h 1660"/>
              <a:gd name="T56" fmla="*/ 2147483646 w 1859"/>
              <a:gd name="T57" fmla="*/ 2147483646 h 1660"/>
              <a:gd name="T58" fmla="*/ 2147483646 w 1859"/>
              <a:gd name="T59" fmla="*/ 2147483646 h 1660"/>
              <a:gd name="T60" fmla="*/ 2147483646 w 1859"/>
              <a:gd name="T61" fmla="*/ 2147483646 h 1660"/>
              <a:gd name="T62" fmla="*/ 2147483646 w 1859"/>
              <a:gd name="T63" fmla="*/ 2147483646 h 1660"/>
              <a:gd name="T64" fmla="*/ 2147483646 w 1859"/>
              <a:gd name="T65" fmla="*/ 2147483646 h 1660"/>
              <a:gd name="T66" fmla="*/ 2147483646 w 1859"/>
              <a:gd name="T67" fmla="*/ 2147483646 h 1660"/>
              <a:gd name="T68" fmla="*/ 2147483646 w 1859"/>
              <a:gd name="T69" fmla="*/ 2147483646 h 1660"/>
              <a:gd name="T70" fmla="*/ 2147483646 w 1859"/>
              <a:gd name="T71" fmla="*/ 2147483646 h 1660"/>
              <a:gd name="T72" fmla="*/ 2147483646 w 1859"/>
              <a:gd name="T73" fmla="*/ 2147483646 h 1660"/>
              <a:gd name="T74" fmla="*/ 2147483646 w 1859"/>
              <a:gd name="T75" fmla="*/ 2147483646 h 1660"/>
              <a:gd name="T76" fmla="*/ 2147483646 w 1859"/>
              <a:gd name="T77" fmla="*/ 2147483646 h 1660"/>
              <a:gd name="T78" fmla="*/ 2147483646 w 1859"/>
              <a:gd name="T79" fmla="*/ 2147483646 h 1660"/>
              <a:gd name="T80" fmla="*/ 2147483646 w 1859"/>
              <a:gd name="T81" fmla="*/ 2147483646 h 1660"/>
              <a:gd name="T82" fmla="*/ 2147483646 w 1859"/>
              <a:gd name="T83" fmla="*/ 2147483646 h 1660"/>
              <a:gd name="T84" fmla="*/ 2147483646 w 1859"/>
              <a:gd name="T85" fmla="*/ 2147483646 h 1660"/>
              <a:gd name="T86" fmla="*/ 2147483646 w 1859"/>
              <a:gd name="T87" fmla="*/ 2147483646 h 1660"/>
              <a:gd name="T88" fmla="*/ 2147483646 w 1859"/>
              <a:gd name="T89" fmla="*/ 2147483646 h 1660"/>
              <a:gd name="T90" fmla="*/ 2147483646 w 1859"/>
              <a:gd name="T91" fmla="*/ 2147483646 h 1660"/>
              <a:gd name="T92" fmla="*/ 2147483646 w 1859"/>
              <a:gd name="T93" fmla="*/ 2147483646 h 1660"/>
              <a:gd name="T94" fmla="*/ 2147483646 w 1859"/>
              <a:gd name="T95" fmla="*/ 2147483646 h 1660"/>
              <a:gd name="T96" fmla="*/ 2147483646 w 1859"/>
              <a:gd name="T97" fmla="*/ 2147483646 h 1660"/>
              <a:gd name="T98" fmla="*/ 2147483646 w 1859"/>
              <a:gd name="T99" fmla="*/ 2147483646 h 1660"/>
              <a:gd name="T100" fmla="*/ 2147483646 w 1859"/>
              <a:gd name="T101" fmla="*/ 2147483646 h 1660"/>
              <a:gd name="T102" fmla="*/ 2147483646 w 1859"/>
              <a:gd name="T103" fmla="*/ 2147483646 h 1660"/>
              <a:gd name="T104" fmla="*/ 2147483646 w 1859"/>
              <a:gd name="T105" fmla="*/ 2147483646 h 1660"/>
              <a:gd name="T106" fmla="*/ 2147483646 w 1859"/>
              <a:gd name="T107" fmla="*/ 2147483646 h 1660"/>
              <a:gd name="T108" fmla="*/ 2147483646 w 1859"/>
              <a:gd name="T109" fmla="*/ 2147483646 h 1660"/>
              <a:gd name="T110" fmla="*/ 2147483646 w 1859"/>
              <a:gd name="T111" fmla="*/ 2147483646 h 1660"/>
              <a:gd name="T112" fmla="*/ 2147483646 w 1859"/>
              <a:gd name="T113" fmla="*/ 2147483646 h 1660"/>
              <a:gd name="T114" fmla="*/ 2147483646 w 1859"/>
              <a:gd name="T115" fmla="*/ 2147483646 h 1660"/>
              <a:gd name="T116" fmla="*/ 2147483646 w 1859"/>
              <a:gd name="T117" fmla="*/ 2147483646 h 1660"/>
              <a:gd name="T118" fmla="*/ 2147483646 w 1859"/>
              <a:gd name="T119" fmla="*/ 2147483646 h 1660"/>
              <a:gd name="T120" fmla="*/ 2147483646 w 1859"/>
              <a:gd name="T121" fmla="*/ 2147483646 h 1660"/>
              <a:gd name="T122" fmla="*/ 2147483646 w 1859"/>
              <a:gd name="T123" fmla="*/ 2147483646 h 1660"/>
              <a:gd name="T124" fmla="*/ 2147483646 w 1859"/>
              <a:gd name="T125" fmla="*/ 2147483646 h 1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59"/>
              <a:gd name="T190" fmla="*/ 0 h 1660"/>
              <a:gd name="T191" fmla="*/ 1859 w 1859"/>
              <a:gd name="T192" fmla="*/ 1660 h 16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59" h="1660">
                <a:moveTo>
                  <a:pt x="744" y="9"/>
                </a:moveTo>
                <a:lnTo>
                  <a:pt x="740" y="26"/>
                </a:lnTo>
                <a:lnTo>
                  <a:pt x="741" y="18"/>
                </a:lnTo>
                <a:lnTo>
                  <a:pt x="729" y="39"/>
                </a:lnTo>
                <a:lnTo>
                  <a:pt x="699" y="75"/>
                </a:lnTo>
                <a:lnTo>
                  <a:pt x="674" y="106"/>
                </a:lnTo>
                <a:lnTo>
                  <a:pt x="648" y="140"/>
                </a:lnTo>
                <a:lnTo>
                  <a:pt x="632" y="160"/>
                </a:lnTo>
                <a:lnTo>
                  <a:pt x="616" y="188"/>
                </a:lnTo>
                <a:lnTo>
                  <a:pt x="598" y="208"/>
                </a:lnTo>
                <a:lnTo>
                  <a:pt x="586" y="228"/>
                </a:lnTo>
                <a:lnTo>
                  <a:pt x="567" y="252"/>
                </a:lnTo>
                <a:lnTo>
                  <a:pt x="543" y="282"/>
                </a:lnTo>
                <a:lnTo>
                  <a:pt x="534" y="291"/>
                </a:lnTo>
                <a:lnTo>
                  <a:pt x="525" y="300"/>
                </a:lnTo>
                <a:lnTo>
                  <a:pt x="513" y="306"/>
                </a:lnTo>
                <a:lnTo>
                  <a:pt x="498" y="318"/>
                </a:lnTo>
                <a:lnTo>
                  <a:pt x="486" y="330"/>
                </a:lnTo>
                <a:lnTo>
                  <a:pt x="474" y="339"/>
                </a:lnTo>
                <a:lnTo>
                  <a:pt x="465" y="345"/>
                </a:lnTo>
                <a:lnTo>
                  <a:pt x="456" y="354"/>
                </a:lnTo>
                <a:lnTo>
                  <a:pt x="447" y="360"/>
                </a:lnTo>
                <a:lnTo>
                  <a:pt x="438" y="366"/>
                </a:lnTo>
                <a:lnTo>
                  <a:pt x="426" y="375"/>
                </a:lnTo>
                <a:lnTo>
                  <a:pt x="414" y="387"/>
                </a:lnTo>
                <a:lnTo>
                  <a:pt x="402" y="396"/>
                </a:lnTo>
                <a:lnTo>
                  <a:pt x="376" y="422"/>
                </a:lnTo>
                <a:lnTo>
                  <a:pt x="339" y="453"/>
                </a:lnTo>
                <a:lnTo>
                  <a:pt x="330" y="459"/>
                </a:lnTo>
                <a:lnTo>
                  <a:pt x="306" y="483"/>
                </a:lnTo>
                <a:lnTo>
                  <a:pt x="297" y="486"/>
                </a:lnTo>
                <a:lnTo>
                  <a:pt x="291" y="495"/>
                </a:lnTo>
                <a:lnTo>
                  <a:pt x="273" y="507"/>
                </a:lnTo>
                <a:lnTo>
                  <a:pt x="255" y="522"/>
                </a:lnTo>
                <a:lnTo>
                  <a:pt x="240" y="537"/>
                </a:lnTo>
                <a:lnTo>
                  <a:pt x="222" y="558"/>
                </a:lnTo>
                <a:lnTo>
                  <a:pt x="189" y="585"/>
                </a:lnTo>
                <a:lnTo>
                  <a:pt x="165" y="609"/>
                </a:lnTo>
                <a:lnTo>
                  <a:pt x="159" y="618"/>
                </a:lnTo>
                <a:lnTo>
                  <a:pt x="153" y="627"/>
                </a:lnTo>
                <a:lnTo>
                  <a:pt x="147" y="636"/>
                </a:lnTo>
                <a:lnTo>
                  <a:pt x="141" y="645"/>
                </a:lnTo>
                <a:lnTo>
                  <a:pt x="135" y="654"/>
                </a:lnTo>
                <a:lnTo>
                  <a:pt x="129" y="663"/>
                </a:lnTo>
                <a:lnTo>
                  <a:pt x="120" y="672"/>
                </a:lnTo>
                <a:lnTo>
                  <a:pt x="114" y="681"/>
                </a:lnTo>
                <a:lnTo>
                  <a:pt x="108" y="690"/>
                </a:lnTo>
                <a:lnTo>
                  <a:pt x="102" y="699"/>
                </a:lnTo>
                <a:lnTo>
                  <a:pt x="93" y="711"/>
                </a:lnTo>
                <a:lnTo>
                  <a:pt x="87" y="720"/>
                </a:lnTo>
                <a:lnTo>
                  <a:pt x="81" y="729"/>
                </a:lnTo>
                <a:lnTo>
                  <a:pt x="70" y="754"/>
                </a:lnTo>
                <a:lnTo>
                  <a:pt x="69" y="747"/>
                </a:lnTo>
                <a:lnTo>
                  <a:pt x="57" y="771"/>
                </a:lnTo>
                <a:lnTo>
                  <a:pt x="54" y="780"/>
                </a:lnTo>
                <a:lnTo>
                  <a:pt x="45" y="801"/>
                </a:lnTo>
                <a:lnTo>
                  <a:pt x="42" y="822"/>
                </a:lnTo>
                <a:lnTo>
                  <a:pt x="33" y="834"/>
                </a:lnTo>
                <a:lnTo>
                  <a:pt x="30" y="846"/>
                </a:lnTo>
                <a:lnTo>
                  <a:pt x="24" y="855"/>
                </a:lnTo>
                <a:lnTo>
                  <a:pt x="18" y="886"/>
                </a:lnTo>
                <a:lnTo>
                  <a:pt x="18" y="903"/>
                </a:lnTo>
                <a:lnTo>
                  <a:pt x="12" y="924"/>
                </a:lnTo>
                <a:lnTo>
                  <a:pt x="9" y="933"/>
                </a:lnTo>
                <a:lnTo>
                  <a:pt x="9" y="945"/>
                </a:lnTo>
                <a:lnTo>
                  <a:pt x="6" y="957"/>
                </a:lnTo>
                <a:lnTo>
                  <a:pt x="3" y="966"/>
                </a:lnTo>
                <a:lnTo>
                  <a:pt x="0" y="978"/>
                </a:lnTo>
                <a:lnTo>
                  <a:pt x="0" y="1002"/>
                </a:lnTo>
                <a:lnTo>
                  <a:pt x="0" y="1014"/>
                </a:lnTo>
                <a:lnTo>
                  <a:pt x="6" y="1053"/>
                </a:lnTo>
                <a:lnTo>
                  <a:pt x="9" y="1062"/>
                </a:lnTo>
                <a:lnTo>
                  <a:pt x="9" y="1071"/>
                </a:lnTo>
                <a:lnTo>
                  <a:pt x="15" y="1080"/>
                </a:lnTo>
                <a:lnTo>
                  <a:pt x="18" y="1089"/>
                </a:lnTo>
                <a:lnTo>
                  <a:pt x="21" y="1098"/>
                </a:lnTo>
                <a:lnTo>
                  <a:pt x="24" y="1110"/>
                </a:lnTo>
                <a:lnTo>
                  <a:pt x="33" y="1137"/>
                </a:lnTo>
                <a:lnTo>
                  <a:pt x="39" y="1155"/>
                </a:lnTo>
                <a:lnTo>
                  <a:pt x="45" y="1167"/>
                </a:lnTo>
                <a:lnTo>
                  <a:pt x="45" y="1176"/>
                </a:lnTo>
                <a:lnTo>
                  <a:pt x="51" y="1185"/>
                </a:lnTo>
                <a:lnTo>
                  <a:pt x="54" y="1203"/>
                </a:lnTo>
                <a:lnTo>
                  <a:pt x="57" y="1215"/>
                </a:lnTo>
                <a:lnTo>
                  <a:pt x="63" y="1224"/>
                </a:lnTo>
                <a:lnTo>
                  <a:pt x="66" y="1233"/>
                </a:lnTo>
                <a:lnTo>
                  <a:pt x="72" y="1242"/>
                </a:lnTo>
                <a:lnTo>
                  <a:pt x="75" y="1251"/>
                </a:lnTo>
                <a:lnTo>
                  <a:pt x="81" y="1272"/>
                </a:lnTo>
                <a:lnTo>
                  <a:pt x="114" y="1329"/>
                </a:lnTo>
                <a:lnTo>
                  <a:pt x="144" y="1371"/>
                </a:lnTo>
                <a:lnTo>
                  <a:pt x="162" y="1386"/>
                </a:lnTo>
                <a:lnTo>
                  <a:pt x="180" y="1398"/>
                </a:lnTo>
                <a:lnTo>
                  <a:pt x="189" y="1401"/>
                </a:lnTo>
                <a:lnTo>
                  <a:pt x="198" y="1410"/>
                </a:lnTo>
                <a:lnTo>
                  <a:pt x="207" y="1416"/>
                </a:lnTo>
                <a:lnTo>
                  <a:pt x="219" y="1422"/>
                </a:lnTo>
                <a:lnTo>
                  <a:pt x="225" y="1431"/>
                </a:lnTo>
                <a:lnTo>
                  <a:pt x="234" y="1434"/>
                </a:lnTo>
                <a:lnTo>
                  <a:pt x="240" y="1443"/>
                </a:lnTo>
                <a:lnTo>
                  <a:pt x="249" y="1446"/>
                </a:lnTo>
                <a:lnTo>
                  <a:pt x="270" y="1455"/>
                </a:lnTo>
                <a:lnTo>
                  <a:pt x="279" y="1461"/>
                </a:lnTo>
                <a:lnTo>
                  <a:pt x="327" y="1500"/>
                </a:lnTo>
                <a:lnTo>
                  <a:pt x="336" y="1503"/>
                </a:lnTo>
                <a:lnTo>
                  <a:pt x="345" y="1509"/>
                </a:lnTo>
                <a:lnTo>
                  <a:pt x="354" y="1515"/>
                </a:lnTo>
                <a:lnTo>
                  <a:pt x="363" y="1524"/>
                </a:lnTo>
                <a:lnTo>
                  <a:pt x="375" y="1533"/>
                </a:lnTo>
                <a:lnTo>
                  <a:pt x="384" y="1539"/>
                </a:lnTo>
                <a:lnTo>
                  <a:pt x="396" y="1542"/>
                </a:lnTo>
                <a:lnTo>
                  <a:pt x="408" y="1551"/>
                </a:lnTo>
                <a:lnTo>
                  <a:pt x="420" y="1554"/>
                </a:lnTo>
                <a:lnTo>
                  <a:pt x="474" y="1587"/>
                </a:lnTo>
                <a:lnTo>
                  <a:pt x="492" y="1596"/>
                </a:lnTo>
                <a:lnTo>
                  <a:pt x="528" y="1605"/>
                </a:lnTo>
                <a:lnTo>
                  <a:pt x="588" y="1623"/>
                </a:lnTo>
                <a:lnTo>
                  <a:pt x="654" y="1641"/>
                </a:lnTo>
                <a:lnTo>
                  <a:pt x="708" y="1647"/>
                </a:lnTo>
                <a:lnTo>
                  <a:pt x="738" y="1647"/>
                </a:lnTo>
                <a:lnTo>
                  <a:pt x="762" y="1647"/>
                </a:lnTo>
                <a:lnTo>
                  <a:pt x="786" y="1650"/>
                </a:lnTo>
                <a:lnTo>
                  <a:pt x="807" y="1653"/>
                </a:lnTo>
                <a:lnTo>
                  <a:pt x="819" y="1656"/>
                </a:lnTo>
                <a:lnTo>
                  <a:pt x="828" y="1656"/>
                </a:lnTo>
                <a:lnTo>
                  <a:pt x="864" y="1656"/>
                </a:lnTo>
                <a:lnTo>
                  <a:pt x="882" y="1656"/>
                </a:lnTo>
                <a:lnTo>
                  <a:pt x="906" y="1659"/>
                </a:lnTo>
                <a:lnTo>
                  <a:pt x="936" y="1659"/>
                </a:lnTo>
                <a:lnTo>
                  <a:pt x="945" y="1659"/>
                </a:lnTo>
                <a:lnTo>
                  <a:pt x="969" y="1659"/>
                </a:lnTo>
                <a:lnTo>
                  <a:pt x="999" y="1659"/>
                </a:lnTo>
                <a:lnTo>
                  <a:pt x="1008" y="1659"/>
                </a:lnTo>
                <a:lnTo>
                  <a:pt x="1020" y="1659"/>
                </a:lnTo>
                <a:lnTo>
                  <a:pt x="1038" y="1659"/>
                </a:lnTo>
                <a:lnTo>
                  <a:pt x="1047" y="1659"/>
                </a:lnTo>
                <a:lnTo>
                  <a:pt x="1074" y="1659"/>
                </a:lnTo>
                <a:lnTo>
                  <a:pt x="1092" y="1659"/>
                </a:lnTo>
                <a:lnTo>
                  <a:pt x="1110" y="1656"/>
                </a:lnTo>
                <a:lnTo>
                  <a:pt x="1119" y="1656"/>
                </a:lnTo>
                <a:lnTo>
                  <a:pt x="1143" y="1650"/>
                </a:lnTo>
                <a:lnTo>
                  <a:pt x="1167" y="1650"/>
                </a:lnTo>
                <a:lnTo>
                  <a:pt x="1185" y="1647"/>
                </a:lnTo>
                <a:lnTo>
                  <a:pt x="1206" y="1647"/>
                </a:lnTo>
                <a:lnTo>
                  <a:pt x="1227" y="1644"/>
                </a:lnTo>
                <a:lnTo>
                  <a:pt x="1248" y="1641"/>
                </a:lnTo>
                <a:lnTo>
                  <a:pt x="1282" y="1638"/>
                </a:lnTo>
                <a:lnTo>
                  <a:pt x="1314" y="1630"/>
                </a:lnTo>
                <a:lnTo>
                  <a:pt x="1352" y="1624"/>
                </a:lnTo>
                <a:lnTo>
                  <a:pt x="1382" y="1618"/>
                </a:lnTo>
                <a:lnTo>
                  <a:pt x="1413" y="1605"/>
                </a:lnTo>
                <a:lnTo>
                  <a:pt x="1425" y="1599"/>
                </a:lnTo>
                <a:lnTo>
                  <a:pt x="1446" y="1590"/>
                </a:lnTo>
                <a:lnTo>
                  <a:pt x="1476" y="1569"/>
                </a:lnTo>
                <a:lnTo>
                  <a:pt x="1504" y="1556"/>
                </a:lnTo>
                <a:lnTo>
                  <a:pt x="1534" y="1532"/>
                </a:lnTo>
                <a:lnTo>
                  <a:pt x="1562" y="1510"/>
                </a:lnTo>
                <a:lnTo>
                  <a:pt x="1592" y="1484"/>
                </a:lnTo>
                <a:lnTo>
                  <a:pt x="1614" y="1464"/>
                </a:lnTo>
                <a:lnTo>
                  <a:pt x="1646" y="1432"/>
                </a:lnTo>
                <a:lnTo>
                  <a:pt x="1670" y="1406"/>
                </a:lnTo>
                <a:lnTo>
                  <a:pt x="1694" y="1380"/>
                </a:lnTo>
                <a:lnTo>
                  <a:pt x="1710" y="1356"/>
                </a:lnTo>
                <a:lnTo>
                  <a:pt x="1716" y="1347"/>
                </a:lnTo>
                <a:lnTo>
                  <a:pt x="1725" y="1335"/>
                </a:lnTo>
                <a:lnTo>
                  <a:pt x="1734" y="1326"/>
                </a:lnTo>
                <a:lnTo>
                  <a:pt x="1752" y="1302"/>
                </a:lnTo>
                <a:lnTo>
                  <a:pt x="1773" y="1266"/>
                </a:lnTo>
                <a:lnTo>
                  <a:pt x="1782" y="1254"/>
                </a:lnTo>
                <a:lnTo>
                  <a:pt x="1788" y="1245"/>
                </a:lnTo>
                <a:lnTo>
                  <a:pt x="1794" y="1236"/>
                </a:lnTo>
                <a:lnTo>
                  <a:pt x="1809" y="1206"/>
                </a:lnTo>
                <a:lnTo>
                  <a:pt x="1827" y="1170"/>
                </a:lnTo>
                <a:lnTo>
                  <a:pt x="1839" y="1134"/>
                </a:lnTo>
                <a:lnTo>
                  <a:pt x="1848" y="1102"/>
                </a:lnTo>
                <a:lnTo>
                  <a:pt x="1852" y="1076"/>
                </a:lnTo>
                <a:lnTo>
                  <a:pt x="1858" y="1036"/>
                </a:lnTo>
                <a:lnTo>
                  <a:pt x="1857" y="996"/>
                </a:lnTo>
                <a:lnTo>
                  <a:pt x="1857" y="969"/>
                </a:lnTo>
                <a:lnTo>
                  <a:pt x="1857" y="951"/>
                </a:lnTo>
                <a:lnTo>
                  <a:pt x="1858" y="924"/>
                </a:lnTo>
                <a:lnTo>
                  <a:pt x="1854" y="897"/>
                </a:lnTo>
                <a:lnTo>
                  <a:pt x="1848" y="864"/>
                </a:lnTo>
                <a:lnTo>
                  <a:pt x="1836" y="838"/>
                </a:lnTo>
                <a:lnTo>
                  <a:pt x="1822" y="810"/>
                </a:lnTo>
                <a:lnTo>
                  <a:pt x="1806" y="782"/>
                </a:lnTo>
                <a:lnTo>
                  <a:pt x="1794" y="760"/>
                </a:lnTo>
                <a:lnTo>
                  <a:pt x="1770" y="728"/>
                </a:lnTo>
                <a:lnTo>
                  <a:pt x="1749" y="696"/>
                </a:lnTo>
                <a:lnTo>
                  <a:pt x="1740" y="681"/>
                </a:lnTo>
                <a:lnTo>
                  <a:pt x="1728" y="669"/>
                </a:lnTo>
                <a:lnTo>
                  <a:pt x="1719" y="651"/>
                </a:lnTo>
                <a:lnTo>
                  <a:pt x="1704" y="630"/>
                </a:lnTo>
                <a:lnTo>
                  <a:pt x="1692" y="615"/>
                </a:lnTo>
                <a:lnTo>
                  <a:pt x="1686" y="606"/>
                </a:lnTo>
                <a:lnTo>
                  <a:pt x="1650" y="576"/>
                </a:lnTo>
                <a:lnTo>
                  <a:pt x="1605" y="549"/>
                </a:lnTo>
                <a:lnTo>
                  <a:pt x="1572" y="534"/>
                </a:lnTo>
                <a:lnTo>
                  <a:pt x="1520" y="506"/>
                </a:lnTo>
                <a:lnTo>
                  <a:pt x="1462" y="476"/>
                </a:lnTo>
                <a:lnTo>
                  <a:pt x="1420" y="458"/>
                </a:lnTo>
                <a:lnTo>
                  <a:pt x="1396" y="446"/>
                </a:lnTo>
                <a:lnTo>
                  <a:pt x="1370" y="430"/>
                </a:lnTo>
                <a:lnTo>
                  <a:pt x="1347" y="414"/>
                </a:lnTo>
                <a:lnTo>
                  <a:pt x="1335" y="405"/>
                </a:lnTo>
                <a:lnTo>
                  <a:pt x="1314" y="394"/>
                </a:lnTo>
                <a:lnTo>
                  <a:pt x="1296" y="375"/>
                </a:lnTo>
                <a:lnTo>
                  <a:pt x="1275" y="354"/>
                </a:lnTo>
                <a:lnTo>
                  <a:pt x="1254" y="327"/>
                </a:lnTo>
                <a:lnTo>
                  <a:pt x="1248" y="309"/>
                </a:lnTo>
                <a:lnTo>
                  <a:pt x="1242" y="291"/>
                </a:lnTo>
                <a:lnTo>
                  <a:pt x="1233" y="270"/>
                </a:lnTo>
                <a:lnTo>
                  <a:pt x="1224" y="256"/>
                </a:lnTo>
                <a:lnTo>
                  <a:pt x="1212" y="237"/>
                </a:lnTo>
                <a:lnTo>
                  <a:pt x="1206" y="216"/>
                </a:lnTo>
                <a:lnTo>
                  <a:pt x="1194" y="192"/>
                </a:lnTo>
                <a:lnTo>
                  <a:pt x="1191" y="174"/>
                </a:lnTo>
                <a:lnTo>
                  <a:pt x="1182" y="162"/>
                </a:lnTo>
                <a:lnTo>
                  <a:pt x="1179" y="153"/>
                </a:lnTo>
                <a:lnTo>
                  <a:pt x="1173" y="129"/>
                </a:lnTo>
                <a:lnTo>
                  <a:pt x="1167" y="117"/>
                </a:lnTo>
                <a:lnTo>
                  <a:pt x="1164" y="105"/>
                </a:lnTo>
                <a:lnTo>
                  <a:pt x="1158" y="93"/>
                </a:lnTo>
                <a:lnTo>
                  <a:pt x="1155" y="84"/>
                </a:lnTo>
                <a:lnTo>
                  <a:pt x="1152" y="75"/>
                </a:lnTo>
                <a:lnTo>
                  <a:pt x="1149" y="57"/>
                </a:lnTo>
                <a:lnTo>
                  <a:pt x="1143" y="48"/>
                </a:lnTo>
                <a:lnTo>
                  <a:pt x="1140" y="36"/>
                </a:lnTo>
                <a:lnTo>
                  <a:pt x="1134" y="24"/>
                </a:lnTo>
                <a:lnTo>
                  <a:pt x="1125" y="15"/>
                </a:lnTo>
                <a:lnTo>
                  <a:pt x="1116" y="9"/>
                </a:lnTo>
                <a:lnTo>
                  <a:pt x="1080" y="9"/>
                </a:lnTo>
                <a:lnTo>
                  <a:pt x="1038" y="12"/>
                </a:lnTo>
                <a:lnTo>
                  <a:pt x="1002" y="12"/>
                </a:lnTo>
                <a:lnTo>
                  <a:pt x="993" y="12"/>
                </a:lnTo>
                <a:lnTo>
                  <a:pt x="984" y="12"/>
                </a:lnTo>
                <a:lnTo>
                  <a:pt x="972" y="15"/>
                </a:lnTo>
                <a:lnTo>
                  <a:pt x="960" y="15"/>
                </a:lnTo>
                <a:lnTo>
                  <a:pt x="942" y="15"/>
                </a:lnTo>
                <a:lnTo>
                  <a:pt x="924" y="15"/>
                </a:lnTo>
                <a:lnTo>
                  <a:pt x="900" y="15"/>
                </a:lnTo>
                <a:lnTo>
                  <a:pt x="888" y="12"/>
                </a:lnTo>
                <a:lnTo>
                  <a:pt x="879" y="9"/>
                </a:lnTo>
                <a:lnTo>
                  <a:pt x="867" y="9"/>
                </a:lnTo>
                <a:lnTo>
                  <a:pt x="858" y="9"/>
                </a:lnTo>
                <a:lnTo>
                  <a:pt x="846" y="6"/>
                </a:lnTo>
                <a:lnTo>
                  <a:pt x="837" y="6"/>
                </a:lnTo>
                <a:lnTo>
                  <a:pt x="819" y="3"/>
                </a:lnTo>
                <a:lnTo>
                  <a:pt x="795" y="0"/>
                </a:lnTo>
                <a:lnTo>
                  <a:pt x="771" y="0"/>
                </a:lnTo>
                <a:lnTo>
                  <a:pt x="762" y="0"/>
                </a:lnTo>
                <a:lnTo>
                  <a:pt x="744"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3" name="Oval 4" descr="10%">
            <a:extLst>
              <a:ext uri="{FF2B5EF4-FFF2-40B4-BE49-F238E27FC236}">
                <a16:creationId xmlns:a16="http://schemas.microsoft.com/office/drawing/2014/main" id="{B1F5D18B-E284-3146-80E1-F2D69EBD52E5}"/>
              </a:ext>
            </a:extLst>
          </p:cNvPr>
          <p:cNvSpPr>
            <a:spLocks noChangeArrowheads="1"/>
          </p:cNvSpPr>
          <p:nvPr/>
        </p:nvSpPr>
        <p:spPr bwMode="auto">
          <a:xfrm>
            <a:off x="2990850" y="2478088"/>
            <a:ext cx="520700" cy="144462"/>
          </a:xfrm>
          <a:prstGeom prst="ellipse">
            <a:avLst/>
          </a:prstGeom>
          <a:blipFill dpi="0" rotWithShape="0">
            <a:blip r:embed="rId3"/>
            <a:srcRect/>
            <a:tile tx="0" ty="0" sx="100000" sy="100000" flip="none" algn="tl"/>
          </a:blip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4" name="Arc 5">
            <a:extLst>
              <a:ext uri="{FF2B5EF4-FFF2-40B4-BE49-F238E27FC236}">
                <a16:creationId xmlns:a16="http://schemas.microsoft.com/office/drawing/2014/main" id="{A758C4B0-CA88-984A-837A-9EB3A56067C6}"/>
              </a:ext>
            </a:extLst>
          </p:cNvPr>
          <p:cNvSpPr>
            <a:spLocks/>
          </p:cNvSpPr>
          <p:nvPr/>
        </p:nvSpPr>
        <p:spPr bwMode="auto">
          <a:xfrm rot="-3000000">
            <a:off x="2659856" y="3405982"/>
            <a:ext cx="1417637" cy="1200150"/>
          </a:xfrm>
          <a:custGeom>
            <a:avLst/>
            <a:gdLst>
              <a:gd name="T0" fmla="*/ 2147483646 w 21624"/>
              <a:gd name="T1" fmla="*/ 0 h 21600"/>
              <a:gd name="T2" fmla="*/ 0 w 21624"/>
              <a:gd name="T3" fmla="*/ 2147483646 h 21600"/>
              <a:gd name="T4" fmla="*/ 2147483646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21624" y="0"/>
                </a:moveTo>
                <a:cubicBezTo>
                  <a:pt x="21624" y="11929"/>
                  <a:pt x="11953" y="21600"/>
                  <a:pt x="24" y="21600"/>
                </a:cubicBezTo>
                <a:cubicBezTo>
                  <a:pt x="16" y="21600"/>
                  <a:pt x="8" y="21599"/>
                  <a:pt x="0" y="21599"/>
                </a:cubicBezTo>
              </a:path>
              <a:path w="21624" h="21600" stroke="0" extrusionOk="0">
                <a:moveTo>
                  <a:pt x="21624" y="0"/>
                </a:moveTo>
                <a:cubicBezTo>
                  <a:pt x="21624" y="11929"/>
                  <a:pt x="11953" y="21600"/>
                  <a:pt x="24" y="21600"/>
                </a:cubicBezTo>
                <a:cubicBezTo>
                  <a:pt x="16" y="21600"/>
                  <a:pt x="8" y="21599"/>
                  <a:pt x="0" y="21599"/>
                </a:cubicBezTo>
                <a:lnTo>
                  <a:pt x="24" y="0"/>
                </a:lnTo>
                <a:lnTo>
                  <a:pt x="21624"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5" name="Arc 6">
            <a:extLst>
              <a:ext uri="{FF2B5EF4-FFF2-40B4-BE49-F238E27FC236}">
                <a16:creationId xmlns:a16="http://schemas.microsoft.com/office/drawing/2014/main" id="{BCCE346F-51BA-AB43-9032-975028456DB4}"/>
              </a:ext>
            </a:extLst>
          </p:cNvPr>
          <p:cNvSpPr>
            <a:spLocks/>
          </p:cNvSpPr>
          <p:nvPr/>
        </p:nvSpPr>
        <p:spPr bwMode="auto">
          <a:xfrm rot="-2400000">
            <a:off x="3398838" y="3548063"/>
            <a:ext cx="892175" cy="12414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6" name="Arc 7">
            <a:extLst>
              <a:ext uri="{FF2B5EF4-FFF2-40B4-BE49-F238E27FC236}">
                <a16:creationId xmlns:a16="http://schemas.microsoft.com/office/drawing/2014/main" id="{7FC387F7-1B31-3645-8FEA-592F54F36D41}"/>
              </a:ext>
            </a:extLst>
          </p:cNvPr>
          <p:cNvSpPr>
            <a:spLocks/>
          </p:cNvSpPr>
          <p:nvPr/>
        </p:nvSpPr>
        <p:spPr bwMode="auto">
          <a:xfrm rot="2400000">
            <a:off x="2328863" y="3251200"/>
            <a:ext cx="827087" cy="1398588"/>
          </a:xfrm>
          <a:custGeom>
            <a:avLst/>
            <a:gdLst>
              <a:gd name="T0" fmla="*/ 2147483646 w 21600"/>
              <a:gd name="T1" fmla="*/ 2147483646 h 21625"/>
              <a:gd name="T2" fmla="*/ 0 w 21600"/>
              <a:gd name="T3" fmla="*/ 0 h 21625"/>
              <a:gd name="T4" fmla="*/ 2147483646 w 21600"/>
              <a:gd name="T5" fmla="*/ 2147483646 h 21625"/>
              <a:gd name="T6" fmla="*/ 0 60000 65536"/>
              <a:gd name="T7" fmla="*/ 0 60000 65536"/>
              <a:gd name="T8" fmla="*/ 0 60000 65536"/>
              <a:gd name="T9" fmla="*/ 0 w 21600"/>
              <a:gd name="T10" fmla="*/ 0 h 21625"/>
              <a:gd name="T11" fmla="*/ 21600 w 21600"/>
              <a:gd name="T12" fmla="*/ 21625 h 21625"/>
            </a:gdLst>
            <a:ahLst/>
            <a:cxnLst>
              <a:cxn ang="T6">
                <a:pos x="T0" y="T1"/>
              </a:cxn>
              <a:cxn ang="T7">
                <a:pos x="T2" y="T3"/>
              </a:cxn>
              <a:cxn ang="T8">
                <a:pos x="T4" y="T5"/>
              </a:cxn>
            </a:cxnLst>
            <a:rect l="T9" t="T10" r="T11" b="T12"/>
            <a:pathLst>
              <a:path w="21600" h="21625" fill="none" extrusionOk="0">
                <a:moveTo>
                  <a:pt x="21600" y="21625"/>
                </a:moveTo>
                <a:cubicBezTo>
                  <a:pt x="9670" y="21625"/>
                  <a:pt x="0" y="11954"/>
                  <a:pt x="0" y="25"/>
                </a:cubicBezTo>
                <a:cubicBezTo>
                  <a:pt x="-1" y="16"/>
                  <a:pt x="0" y="8"/>
                  <a:pt x="0" y="0"/>
                </a:cubicBezTo>
              </a:path>
              <a:path w="21600" h="21625" stroke="0" extrusionOk="0">
                <a:moveTo>
                  <a:pt x="21600" y="21625"/>
                </a:moveTo>
                <a:cubicBezTo>
                  <a:pt x="9670" y="21625"/>
                  <a:pt x="0" y="11954"/>
                  <a:pt x="0" y="25"/>
                </a:cubicBezTo>
                <a:cubicBezTo>
                  <a:pt x="-1" y="16"/>
                  <a:pt x="0" y="8"/>
                  <a:pt x="0" y="0"/>
                </a:cubicBezTo>
                <a:lnTo>
                  <a:pt x="21600" y="25"/>
                </a:lnTo>
                <a:lnTo>
                  <a:pt x="21600" y="2162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7" name="Arc 8">
            <a:extLst>
              <a:ext uri="{FF2B5EF4-FFF2-40B4-BE49-F238E27FC236}">
                <a16:creationId xmlns:a16="http://schemas.microsoft.com/office/drawing/2014/main" id="{668ECB3C-1AB3-6240-A121-0D1495C68FB9}"/>
              </a:ext>
            </a:extLst>
          </p:cNvPr>
          <p:cNvSpPr>
            <a:spLocks/>
          </p:cNvSpPr>
          <p:nvPr/>
        </p:nvSpPr>
        <p:spPr bwMode="auto">
          <a:xfrm rot="3000000">
            <a:off x="2413000" y="3481388"/>
            <a:ext cx="1322388" cy="1001712"/>
          </a:xfrm>
          <a:custGeom>
            <a:avLst/>
            <a:gdLst>
              <a:gd name="T0" fmla="*/ 2147483646 w 21600"/>
              <a:gd name="T1" fmla="*/ 2147483646 h 21630"/>
              <a:gd name="T2" fmla="*/ 0 w 21600"/>
              <a:gd name="T3" fmla="*/ 0 h 21630"/>
              <a:gd name="T4" fmla="*/ 2147483646 w 21600"/>
              <a:gd name="T5" fmla="*/ 2147483646 h 21630"/>
              <a:gd name="T6" fmla="*/ 0 60000 65536"/>
              <a:gd name="T7" fmla="*/ 0 60000 65536"/>
              <a:gd name="T8" fmla="*/ 0 60000 65536"/>
              <a:gd name="T9" fmla="*/ 0 w 21600"/>
              <a:gd name="T10" fmla="*/ 0 h 21630"/>
              <a:gd name="T11" fmla="*/ 21600 w 21600"/>
              <a:gd name="T12" fmla="*/ 21630 h 21630"/>
            </a:gdLst>
            <a:ahLst/>
            <a:cxnLst>
              <a:cxn ang="T6">
                <a:pos x="T0" y="T1"/>
              </a:cxn>
              <a:cxn ang="T7">
                <a:pos x="T2" y="T3"/>
              </a:cxn>
              <a:cxn ang="T8">
                <a:pos x="T4" y="T5"/>
              </a:cxn>
            </a:cxnLst>
            <a:rect l="T9" t="T10" r="T11" b="T12"/>
            <a:pathLst>
              <a:path w="21600" h="21630" fill="none" extrusionOk="0">
                <a:moveTo>
                  <a:pt x="21574" y="21629"/>
                </a:moveTo>
                <a:cubicBezTo>
                  <a:pt x="9654" y="21615"/>
                  <a:pt x="0" y="11949"/>
                  <a:pt x="0" y="30"/>
                </a:cubicBezTo>
                <a:cubicBezTo>
                  <a:pt x="-1" y="20"/>
                  <a:pt x="0" y="10"/>
                  <a:pt x="0" y="0"/>
                </a:cubicBezTo>
              </a:path>
              <a:path w="21600" h="21630" stroke="0" extrusionOk="0">
                <a:moveTo>
                  <a:pt x="21574" y="21629"/>
                </a:moveTo>
                <a:cubicBezTo>
                  <a:pt x="9654" y="21615"/>
                  <a:pt x="0" y="11949"/>
                  <a:pt x="0" y="30"/>
                </a:cubicBezTo>
                <a:cubicBezTo>
                  <a:pt x="-1" y="20"/>
                  <a:pt x="0" y="10"/>
                  <a:pt x="0" y="0"/>
                </a:cubicBezTo>
                <a:lnTo>
                  <a:pt x="21600" y="30"/>
                </a:lnTo>
                <a:lnTo>
                  <a:pt x="21574" y="2162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8" name="AutoShape 9" descr="Large confetti">
            <a:extLst>
              <a:ext uri="{FF2B5EF4-FFF2-40B4-BE49-F238E27FC236}">
                <a16:creationId xmlns:a16="http://schemas.microsoft.com/office/drawing/2014/main" id="{868D7923-B229-2749-ADC6-BC146B1FF3F2}"/>
              </a:ext>
            </a:extLst>
          </p:cNvPr>
          <p:cNvSpPr>
            <a:spLocks noChangeArrowheads="1"/>
          </p:cNvSpPr>
          <p:nvPr/>
        </p:nvSpPr>
        <p:spPr bwMode="auto">
          <a:xfrm rot="-960000">
            <a:off x="3594100" y="3829050"/>
            <a:ext cx="766763" cy="633413"/>
          </a:xfrm>
          <a:prstGeom prst="parallelogram">
            <a:avLst>
              <a:gd name="adj" fmla="val 30258"/>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9" name="Freeform 10">
            <a:extLst>
              <a:ext uri="{FF2B5EF4-FFF2-40B4-BE49-F238E27FC236}">
                <a16:creationId xmlns:a16="http://schemas.microsoft.com/office/drawing/2014/main" id="{6C20BDC6-AC17-894E-842B-1F4ABD058F8C}"/>
              </a:ext>
            </a:extLst>
          </p:cNvPr>
          <p:cNvSpPr>
            <a:spLocks/>
          </p:cNvSpPr>
          <p:nvPr/>
        </p:nvSpPr>
        <p:spPr bwMode="auto">
          <a:xfrm>
            <a:off x="3721100" y="3729038"/>
            <a:ext cx="547688" cy="815975"/>
          </a:xfrm>
          <a:custGeom>
            <a:avLst/>
            <a:gdLst>
              <a:gd name="T0" fmla="*/ 2147483646 w 388"/>
              <a:gd name="T1" fmla="*/ 0 h 514"/>
              <a:gd name="T2" fmla="*/ 2147483646 w 388"/>
              <a:gd name="T3" fmla="*/ 2147483646 h 514"/>
              <a:gd name="T4" fmla="*/ 0 w 388"/>
              <a:gd name="T5" fmla="*/ 2147483646 h 514"/>
              <a:gd name="T6" fmla="*/ 0 60000 65536"/>
              <a:gd name="T7" fmla="*/ 0 60000 65536"/>
              <a:gd name="T8" fmla="*/ 0 60000 65536"/>
              <a:gd name="T9" fmla="*/ 0 w 388"/>
              <a:gd name="T10" fmla="*/ 0 h 514"/>
              <a:gd name="T11" fmla="*/ 388 w 388"/>
              <a:gd name="T12" fmla="*/ 514 h 514"/>
            </a:gdLst>
            <a:ahLst/>
            <a:cxnLst>
              <a:cxn ang="T6">
                <a:pos x="T0" y="T1"/>
              </a:cxn>
              <a:cxn ang="T7">
                <a:pos x="T2" y="T3"/>
              </a:cxn>
              <a:cxn ang="T8">
                <a:pos x="T4" y="T5"/>
              </a:cxn>
            </a:cxnLst>
            <a:rect l="T9" t="T10" r="T11" b="T12"/>
            <a:pathLst>
              <a:path w="388" h="514">
                <a:moveTo>
                  <a:pt x="387" y="0"/>
                </a:moveTo>
                <a:lnTo>
                  <a:pt x="371" y="425"/>
                </a:lnTo>
                <a:lnTo>
                  <a:pt x="0" y="513"/>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6330" name="Group 13">
            <a:extLst>
              <a:ext uri="{FF2B5EF4-FFF2-40B4-BE49-F238E27FC236}">
                <a16:creationId xmlns:a16="http://schemas.microsoft.com/office/drawing/2014/main" id="{F550E55E-DF5D-0246-BCDD-C51E4966FB56}"/>
              </a:ext>
            </a:extLst>
          </p:cNvPr>
          <p:cNvGrpSpPr>
            <a:grpSpLocks/>
          </p:cNvGrpSpPr>
          <p:nvPr/>
        </p:nvGrpSpPr>
        <p:grpSpPr bwMode="auto">
          <a:xfrm>
            <a:off x="5510213" y="2590800"/>
            <a:ext cx="1069975" cy="796925"/>
            <a:chOff x="3905" y="1632"/>
            <a:chExt cx="758" cy="502"/>
          </a:xfrm>
        </p:grpSpPr>
        <p:sp>
          <p:nvSpPr>
            <p:cNvPr id="56338" name="Freeform 11">
              <a:extLst>
                <a:ext uri="{FF2B5EF4-FFF2-40B4-BE49-F238E27FC236}">
                  <a16:creationId xmlns:a16="http://schemas.microsoft.com/office/drawing/2014/main" id="{6EAE65C1-1616-7C4E-B748-774B6B2DD862}"/>
                </a:ext>
              </a:extLst>
            </p:cNvPr>
            <p:cNvSpPr>
              <a:spLocks/>
            </p:cNvSpPr>
            <p:nvPr/>
          </p:nvSpPr>
          <p:spPr bwMode="auto">
            <a:xfrm>
              <a:off x="3906" y="1665"/>
              <a:ext cx="757" cy="469"/>
            </a:xfrm>
            <a:custGeom>
              <a:avLst/>
              <a:gdLst>
                <a:gd name="T0" fmla="*/ 756 w 757"/>
                <a:gd name="T1" fmla="*/ 0 h 469"/>
                <a:gd name="T2" fmla="*/ 576 w 757"/>
                <a:gd name="T3" fmla="*/ 387 h 469"/>
                <a:gd name="T4" fmla="*/ 0 w 757"/>
                <a:gd name="T5" fmla="*/ 468 h 469"/>
                <a:gd name="T6" fmla="*/ 225 w 757"/>
                <a:gd name="T7" fmla="*/ 45 h 469"/>
                <a:gd name="T8" fmla="*/ 756 w 757"/>
                <a:gd name="T9" fmla="*/ 0 h 469"/>
                <a:gd name="T10" fmla="*/ 0 60000 65536"/>
                <a:gd name="T11" fmla="*/ 0 60000 65536"/>
                <a:gd name="T12" fmla="*/ 0 60000 65536"/>
                <a:gd name="T13" fmla="*/ 0 60000 65536"/>
                <a:gd name="T14" fmla="*/ 0 60000 65536"/>
                <a:gd name="T15" fmla="*/ 0 w 757"/>
                <a:gd name="T16" fmla="*/ 0 h 469"/>
                <a:gd name="T17" fmla="*/ 757 w 757"/>
                <a:gd name="T18" fmla="*/ 469 h 469"/>
              </a:gdLst>
              <a:ahLst/>
              <a:cxnLst>
                <a:cxn ang="T10">
                  <a:pos x="T0" y="T1"/>
                </a:cxn>
                <a:cxn ang="T11">
                  <a:pos x="T2" y="T3"/>
                </a:cxn>
                <a:cxn ang="T12">
                  <a:pos x="T4" y="T5"/>
                </a:cxn>
                <a:cxn ang="T13">
                  <a:pos x="T6" y="T7"/>
                </a:cxn>
                <a:cxn ang="T14">
                  <a:pos x="T8" y="T9"/>
                </a:cxn>
              </a:cxnLst>
              <a:rect l="T15" t="T16" r="T17" b="T18"/>
              <a:pathLst>
                <a:path w="757" h="469">
                  <a:moveTo>
                    <a:pt x="756" y="0"/>
                  </a:moveTo>
                  <a:lnTo>
                    <a:pt x="576" y="387"/>
                  </a:lnTo>
                  <a:lnTo>
                    <a:pt x="0" y="468"/>
                  </a:lnTo>
                  <a:lnTo>
                    <a:pt x="225" y="45"/>
                  </a:lnTo>
                  <a:lnTo>
                    <a:pt x="756" y="0"/>
                  </a:lnTo>
                </a:path>
              </a:pathLst>
            </a:custGeom>
            <a:solidFill>
              <a:schemeClr val="tx2"/>
            </a:solidFill>
            <a:ln w="12700" cap="rnd" cmpd="sng">
              <a:solidFill>
                <a:schemeClr val="tx1"/>
              </a:solidFill>
              <a:prstDash val="solid"/>
              <a:round/>
              <a:headEnd type="none" w="med" len="med"/>
              <a:tailEnd type="none" w="med" len="med"/>
            </a:ln>
          </p:spPr>
          <p:txBody>
            <a:bodyPr/>
            <a:lstStyle/>
            <a:p>
              <a:endParaRPr lang="en-US"/>
            </a:p>
          </p:txBody>
        </p:sp>
        <p:sp>
          <p:nvSpPr>
            <p:cNvPr id="56339" name="AutoShape 12" descr="Large confetti">
              <a:extLst>
                <a:ext uri="{FF2B5EF4-FFF2-40B4-BE49-F238E27FC236}">
                  <a16:creationId xmlns:a16="http://schemas.microsoft.com/office/drawing/2014/main" id="{A4A62B8D-ED44-2045-A5B5-06882BF6D6A7}"/>
                </a:ext>
              </a:extLst>
            </p:cNvPr>
            <p:cNvSpPr>
              <a:spLocks noChangeArrowheads="1"/>
            </p:cNvSpPr>
            <p:nvPr/>
          </p:nvSpPr>
          <p:spPr bwMode="auto">
            <a:xfrm rot="360000">
              <a:off x="3905" y="1632"/>
              <a:ext cx="722" cy="401"/>
            </a:xfrm>
            <a:prstGeom prst="parallelogram">
              <a:avLst>
                <a:gd name="adj" fmla="val 45004"/>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grpSp>
      <p:sp>
        <p:nvSpPr>
          <p:cNvPr id="56331" name="Arc 14">
            <a:extLst>
              <a:ext uri="{FF2B5EF4-FFF2-40B4-BE49-F238E27FC236}">
                <a16:creationId xmlns:a16="http://schemas.microsoft.com/office/drawing/2014/main" id="{235F807D-D110-5F4A-BF96-4476B982A388}"/>
              </a:ext>
            </a:extLst>
          </p:cNvPr>
          <p:cNvSpPr>
            <a:spLocks/>
          </p:cNvSpPr>
          <p:nvPr/>
        </p:nvSpPr>
        <p:spPr bwMode="auto">
          <a:xfrm rot="1260000">
            <a:off x="4241800" y="3257550"/>
            <a:ext cx="1200150" cy="10509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5">
            <a:extLst>
              <a:ext uri="{FF2B5EF4-FFF2-40B4-BE49-F238E27FC236}">
                <a16:creationId xmlns:a16="http://schemas.microsoft.com/office/drawing/2014/main" id="{75A47DAB-A02E-2F4B-B66A-BDD8A29A2AE5}"/>
              </a:ext>
            </a:extLst>
          </p:cNvPr>
          <p:cNvSpPr>
            <a:spLocks noChangeArrowheads="1"/>
          </p:cNvSpPr>
          <p:nvPr/>
        </p:nvSpPr>
        <p:spPr bwMode="auto">
          <a:xfrm>
            <a:off x="6243638" y="2081213"/>
            <a:ext cx="2203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Peel off epithelium</a:t>
            </a:r>
          </a:p>
        </p:txBody>
      </p:sp>
      <p:sp>
        <p:nvSpPr>
          <p:cNvPr id="56333" name="Rectangle 16">
            <a:extLst>
              <a:ext uri="{FF2B5EF4-FFF2-40B4-BE49-F238E27FC236}">
                <a16:creationId xmlns:a16="http://schemas.microsoft.com/office/drawing/2014/main" id="{6C46A6A6-CA7B-9640-9862-4E2CEBBE03BC}"/>
              </a:ext>
            </a:extLst>
          </p:cNvPr>
          <p:cNvSpPr>
            <a:spLocks noChangeArrowheads="1"/>
          </p:cNvSpPr>
          <p:nvPr/>
        </p:nvSpPr>
        <p:spPr bwMode="auto">
          <a:xfrm>
            <a:off x="5721350" y="4564063"/>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4" name="Rectangle 17" descr="Large confetti">
            <a:extLst>
              <a:ext uri="{FF2B5EF4-FFF2-40B4-BE49-F238E27FC236}">
                <a16:creationId xmlns:a16="http://schemas.microsoft.com/office/drawing/2014/main" id="{B36ECDD3-658C-7848-A8F3-C43BF9EB2CBD}"/>
              </a:ext>
            </a:extLst>
          </p:cNvPr>
          <p:cNvSpPr>
            <a:spLocks noChangeArrowheads="1"/>
          </p:cNvSpPr>
          <p:nvPr/>
        </p:nvSpPr>
        <p:spPr bwMode="auto">
          <a:xfrm>
            <a:off x="6838950" y="4764088"/>
            <a:ext cx="800100" cy="573087"/>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5" name="Rectangle 18">
            <a:extLst>
              <a:ext uri="{FF2B5EF4-FFF2-40B4-BE49-F238E27FC236}">
                <a16:creationId xmlns:a16="http://schemas.microsoft.com/office/drawing/2014/main" id="{E986D7B4-46F3-B94E-BD1D-6B18E8EEC79B}"/>
              </a:ext>
            </a:extLst>
          </p:cNvPr>
          <p:cNvSpPr>
            <a:spLocks noChangeArrowheads="1"/>
          </p:cNvSpPr>
          <p:nvPr/>
        </p:nvSpPr>
        <p:spPr bwMode="auto">
          <a:xfrm>
            <a:off x="6091238" y="3910013"/>
            <a:ext cx="23733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Stain with DiOC</a:t>
            </a:r>
            <a:r>
              <a:rPr lang="en-US" altLang="en-US" sz="2400" baseline="-25000"/>
              <a:t>6</a:t>
            </a:r>
            <a:r>
              <a:rPr lang="en-US" altLang="en-US" sz="2400"/>
              <a:t>(3)</a:t>
            </a:r>
          </a:p>
        </p:txBody>
      </p:sp>
      <p:sp>
        <p:nvSpPr>
          <p:cNvPr id="56336" name="Rectangle 19">
            <a:extLst>
              <a:ext uri="{FF2B5EF4-FFF2-40B4-BE49-F238E27FC236}">
                <a16:creationId xmlns:a16="http://schemas.microsoft.com/office/drawing/2014/main" id="{59701DE5-B790-1F4F-8FB5-1676A5B80A96}"/>
              </a:ext>
            </a:extLst>
          </p:cNvPr>
          <p:cNvSpPr>
            <a:spLocks noChangeArrowheads="1"/>
          </p:cNvSpPr>
          <p:nvPr/>
        </p:nvSpPr>
        <p:spPr bwMode="auto">
          <a:xfrm>
            <a:off x="5824538" y="5641975"/>
            <a:ext cx="2835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ER and Mitochondria stained</a:t>
            </a:r>
          </a:p>
        </p:txBody>
      </p:sp>
      <p:sp>
        <p:nvSpPr>
          <p:cNvPr id="56337" name="Text Box 20">
            <a:extLst>
              <a:ext uri="{FF2B5EF4-FFF2-40B4-BE49-F238E27FC236}">
                <a16:creationId xmlns:a16="http://schemas.microsoft.com/office/drawing/2014/main" id="{80801D31-8B3D-8A46-BCE1-436B4F3598EC}"/>
              </a:ext>
            </a:extLst>
          </p:cNvPr>
          <p:cNvSpPr txBox="1">
            <a:spLocks noChangeArrowheads="1"/>
          </p:cNvSpPr>
          <p:nvPr/>
        </p:nvSpPr>
        <p:spPr bwMode="auto">
          <a:xfrm>
            <a:off x="2438400" y="5410200"/>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SzTx/>
              <a:buFontTx/>
              <a:buNone/>
            </a:pPr>
            <a:r>
              <a:rPr lang="en-US" altLang="en-US" sz="1400"/>
              <a:t>Modified from Pawley, “Handbook of Confocal Microscopy”, Plenum Press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3E51C03-1304-8647-88C4-489F316F7B22}"/>
              </a:ext>
            </a:extLst>
          </p:cNvPr>
          <p:cNvSpPr>
            <a:spLocks noGrp="1" noChangeArrowheads="1"/>
          </p:cNvSpPr>
          <p:nvPr>
            <p:ph type="title"/>
          </p:nvPr>
        </p:nvSpPr>
        <p:spPr>
          <a:xfrm>
            <a:off x="955675" y="381000"/>
            <a:ext cx="6908800" cy="1143000"/>
          </a:xfrm>
          <a:noFill/>
        </p:spPr>
        <p:txBody>
          <a:bodyPr/>
          <a:lstStyle/>
          <a:p>
            <a:r>
              <a:rPr lang="en-US" altLang="en-US">
                <a:ea typeface="ＭＳ Ｐゴシック" panose="020B0600070205080204" pitchFamily="34" charset="-128"/>
              </a:rPr>
              <a:t>Test images</a:t>
            </a:r>
          </a:p>
        </p:txBody>
      </p:sp>
      <p:sp>
        <p:nvSpPr>
          <p:cNvPr id="58370" name="Rectangle 3">
            <a:extLst>
              <a:ext uri="{FF2B5EF4-FFF2-40B4-BE49-F238E27FC236}">
                <a16:creationId xmlns:a16="http://schemas.microsoft.com/office/drawing/2014/main" id="{1E4C2CEB-E058-9C4F-BCAD-884AC0258398}"/>
              </a:ext>
            </a:extLst>
          </p:cNvPr>
          <p:cNvSpPr>
            <a:spLocks noChangeArrowheads="1"/>
          </p:cNvSpPr>
          <p:nvPr/>
        </p:nvSpPr>
        <p:spPr bwMode="auto">
          <a:xfrm>
            <a:off x="2876550" y="5561013"/>
            <a:ext cx="37750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Onion Fluorescence Images</a:t>
            </a:r>
          </a:p>
          <a:p>
            <a:pPr>
              <a:spcBef>
                <a:spcPct val="0"/>
              </a:spcBef>
              <a:buSzTx/>
              <a:buFontTx/>
              <a:buNone/>
            </a:pPr>
            <a:r>
              <a:rPr lang="en-US" altLang="en-US" sz="1800"/>
              <a:t>Imaged on a Bio-Rad MRC 1024 scope</a:t>
            </a:r>
          </a:p>
        </p:txBody>
      </p:sp>
      <p:pic>
        <p:nvPicPr>
          <p:cNvPr id="58371" name="Picture 4">
            <a:extLst>
              <a:ext uri="{FF2B5EF4-FFF2-40B4-BE49-F238E27FC236}">
                <a16:creationId xmlns:a16="http://schemas.microsoft.com/office/drawing/2014/main" id="{09112CE8-C7D1-0645-B744-43F2DCD4AF9C}"/>
              </a:ext>
            </a:extLst>
          </p:cNvPr>
          <p:cNvPicPr>
            <a:picLocks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93750" y="1835150"/>
            <a:ext cx="3014663" cy="3392488"/>
          </a:xfrm>
          <a:noFill/>
        </p:spPr>
      </p:pic>
      <p:pic>
        <p:nvPicPr>
          <p:cNvPr id="58372" name="Picture 5">
            <a:extLst>
              <a:ext uri="{FF2B5EF4-FFF2-40B4-BE49-F238E27FC236}">
                <a16:creationId xmlns:a16="http://schemas.microsoft.com/office/drawing/2014/main" id="{60E4E3F2-29B7-184A-ABDE-A9FCC03C2A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1833563"/>
            <a:ext cx="29892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6FB942A-3CBD-AB4D-B2F6-58184B31EC82}"/>
              </a:ext>
            </a:extLst>
          </p:cNvPr>
          <p:cNvSpPr>
            <a:spLocks noGrp="1" noChangeArrowheads="1"/>
          </p:cNvSpPr>
          <p:nvPr>
            <p:ph type="title"/>
          </p:nvPr>
        </p:nvSpPr>
        <p:spPr/>
        <p:txBody>
          <a:bodyPr/>
          <a:lstStyle/>
          <a:p>
            <a:r>
              <a:rPr lang="en-US" altLang="en-US">
                <a:ea typeface="ＭＳ Ｐゴシック" panose="020B0600070205080204" pitchFamily="34" charset="-128"/>
              </a:rPr>
              <a:t>Epithelial Cell</a:t>
            </a:r>
          </a:p>
        </p:txBody>
      </p:sp>
      <p:sp>
        <p:nvSpPr>
          <p:cNvPr id="60418" name="Rectangle 3">
            <a:extLst>
              <a:ext uri="{FF2B5EF4-FFF2-40B4-BE49-F238E27FC236}">
                <a16:creationId xmlns:a16="http://schemas.microsoft.com/office/drawing/2014/main" id="{E70D93B7-94E5-CD48-BEC3-8027F6778179}"/>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60419" name="Picture 4" descr="MITO1">
            <a:extLst>
              <a:ext uri="{FF2B5EF4-FFF2-40B4-BE49-F238E27FC236}">
                <a16:creationId xmlns:a16="http://schemas.microsoft.com/office/drawing/2014/main" id="{741FAB3F-6F43-0941-B7CE-383D57493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419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CHEEK2">
            <a:extLst>
              <a:ext uri="{FF2B5EF4-FFF2-40B4-BE49-F238E27FC236}">
                <a16:creationId xmlns:a16="http://schemas.microsoft.com/office/drawing/2014/main" id="{AD5FECB3-1F15-7C4E-9101-A5EF0C278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447800"/>
            <a:ext cx="43942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EC8DC549-2949-F347-8226-049A7BBAF8ED}"/>
              </a:ext>
            </a:extLst>
          </p:cNvPr>
          <p:cNvSpPr>
            <a:spLocks noGrp="1" noChangeArrowheads="1"/>
          </p:cNvSpPr>
          <p:nvPr>
            <p:ph type="ctrTitle"/>
          </p:nvPr>
        </p:nvSpPr>
        <p:spPr>
          <a:xfrm>
            <a:off x="896938" y="323850"/>
            <a:ext cx="7721600" cy="1143000"/>
          </a:xfrm>
          <a:noFill/>
        </p:spPr>
        <p:txBody>
          <a:bodyPr/>
          <a:lstStyle/>
          <a:p>
            <a:r>
              <a:rPr lang="en-US" altLang="en-US">
                <a:ea typeface="ＭＳ Ｐゴシック" panose="020B0600070205080204" pitchFamily="34" charset="-128"/>
              </a:rPr>
              <a:t>Characteristics of Fixatives</a:t>
            </a:r>
          </a:p>
        </p:txBody>
      </p:sp>
      <p:sp>
        <p:nvSpPr>
          <p:cNvPr id="7170" name="Rectangle 3">
            <a:extLst>
              <a:ext uri="{FF2B5EF4-FFF2-40B4-BE49-F238E27FC236}">
                <a16:creationId xmlns:a16="http://schemas.microsoft.com/office/drawing/2014/main" id="{2AF1C18E-1BCE-974E-8CE4-E5836982161B}"/>
              </a:ext>
            </a:extLst>
          </p:cNvPr>
          <p:cNvSpPr>
            <a:spLocks noGrp="1" noChangeArrowheads="1"/>
          </p:cNvSpPr>
          <p:nvPr>
            <p:ph type="subTitle" idx="1"/>
          </p:nvPr>
        </p:nvSpPr>
        <p:spPr>
          <a:xfrm>
            <a:off x="1897063" y="2419350"/>
            <a:ext cx="6365875" cy="1752600"/>
          </a:xfrm>
          <a:noFill/>
        </p:spPr>
        <p:txBody>
          <a:bodyPr/>
          <a:lstStyle/>
          <a:p>
            <a:pPr marL="342900" indent="-342900" algn="l">
              <a:buFontTx/>
              <a:buChar char="•"/>
            </a:pPr>
            <a:r>
              <a:rPr lang="en-US" altLang="en-US">
                <a:ea typeface="ＭＳ Ｐゴシック" panose="020B0600070205080204" pitchFamily="34" charset="-128"/>
              </a:rPr>
              <a:t>Chemical Fixatives</a:t>
            </a:r>
          </a:p>
          <a:p>
            <a:pPr marL="342900" indent="-342900" algn="l">
              <a:buFontTx/>
              <a:buChar char="•"/>
            </a:pPr>
            <a:r>
              <a:rPr lang="en-US" altLang="en-US">
                <a:ea typeface="ＭＳ Ｐゴシック" panose="020B0600070205080204" pitchFamily="34" charset="-128"/>
              </a:rPr>
              <a:t>Freeze Substitution</a:t>
            </a:r>
          </a:p>
          <a:p>
            <a:pPr marL="342900" indent="-342900" algn="l">
              <a:buFontTx/>
              <a:buChar char="•"/>
            </a:pPr>
            <a:r>
              <a:rPr lang="en-US" altLang="en-US">
                <a:ea typeface="ＭＳ Ｐゴシック" panose="020B0600070205080204" pitchFamily="34" charset="-128"/>
              </a:rPr>
              <a:t>Microwave Fixation</a:t>
            </a:r>
          </a:p>
        </p:txBody>
      </p:sp>
      <p:sp>
        <p:nvSpPr>
          <p:cNvPr id="7171" name="Text Box 4">
            <a:extLst>
              <a:ext uri="{FF2B5EF4-FFF2-40B4-BE49-F238E27FC236}">
                <a16:creationId xmlns:a16="http://schemas.microsoft.com/office/drawing/2014/main" id="{C043F749-5957-3542-A22D-04202886A3A9}"/>
              </a:ext>
            </a:extLst>
          </p:cNvPr>
          <p:cNvSpPr txBox="1">
            <a:spLocks noChangeArrowheads="1"/>
          </p:cNvSpPr>
          <p:nvPr/>
        </p:nvSpPr>
        <p:spPr bwMode="auto">
          <a:xfrm>
            <a:off x="1279525" y="4918075"/>
            <a:ext cx="7142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Excellent techniques page</a:t>
            </a:r>
          </a:p>
          <a:p>
            <a:pPr>
              <a:spcBef>
                <a:spcPct val="0"/>
              </a:spcBef>
              <a:buSzTx/>
              <a:buFontTx/>
              <a:buNone/>
            </a:pPr>
            <a:r>
              <a:rPr lang="en-US" altLang="en-US" sz="2400"/>
              <a:t>http://www.itg.uiuc.edu/publications/techreports/99-006/</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41B421F-574E-A44A-BA34-F914F47708D4}"/>
              </a:ext>
            </a:extLst>
          </p:cNvPr>
          <p:cNvSpPr>
            <a:spLocks noGrp="1" noChangeArrowheads="1"/>
          </p:cNvSpPr>
          <p:nvPr>
            <p:ph type="title"/>
          </p:nvPr>
        </p:nvSpPr>
        <p:spPr>
          <a:xfrm>
            <a:off x="0" y="0"/>
            <a:ext cx="8915400" cy="914400"/>
          </a:xfrm>
        </p:spPr>
        <p:txBody>
          <a:bodyPr/>
          <a:lstStyle/>
          <a:p>
            <a:r>
              <a:rPr lang="en-US" altLang="en-US" sz="2800" b="1">
                <a:ea typeface="ＭＳ Ｐゴシック" panose="020B0600070205080204" pitchFamily="34" charset="-128"/>
              </a:rPr>
              <a:t>Practical methods for Reducing Photobleaching</a:t>
            </a:r>
          </a:p>
        </p:txBody>
      </p:sp>
      <p:sp>
        <p:nvSpPr>
          <p:cNvPr id="3" name="Content Placeholder 2">
            <a:extLst>
              <a:ext uri="{FF2B5EF4-FFF2-40B4-BE49-F238E27FC236}">
                <a16:creationId xmlns:a16="http://schemas.microsoft.com/office/drawing/2014/main" id="{17644837-C795-2942-AD86-FC22E333C5D5}"/>
              </a:ext>
            </a:extLst>
          </p:cNvPr>
          <p:cNvSpPr>
            <a:spLocks noGrp="1"/>
          </p:cNvSpPr>
          <p:nvPr>
            <p:ph idx="1"/>
          </p:nvPr>
        </p:nvSpPr>
        <p:spPr>
          <a:xfrm>
            <a:off x="381000" y="914400"/>
            <a:ext cx="8077200" cy="4114800"/>
          </a:xfrm>
        </p:spPr>
        <p:txBody>
          <a:bodyPr/>
          <a:lstStyle/>
          <a:p>
            <a:pPr marL="0" indent="0">
              <a:buFontTx/>
              <a:buNone/>
              <a:defRPr/>
            </a:pPr>
            <a:r>
              <a:rPr lang="en-US" sz="2400" dirty="0" err="1">
                <a:ea typeface="+mn-ea"/>
              </a:rPr>
              <a:t>Photobleaching</a:t>
            </a:r>
            <a:r>
              <a:rPr lang="en-US" sz="2400" dirty="0">
                <a:ea typeface="+mn-ea"/>
              </a:rPr>
              <a:t> is often generated by free radicals</a:t>
            </a:r>
          </a:p>
          <a:p>
            <a:pPr>
              <a:defRPr/>
            </a:pPr>
            <a:r>
              <a:rPr lang="en-US" sz="2400" dirty="0">
                <a:ea typeface="+mn-ea"/>
              </a:rPr>
              <a:t>Free radical scavengers can reduce the rate of </a:t>
            </a:r>
            <a:r>
              <a:rPr lang="en-US" sz="2400" dirty="0" err="1">
                <a:ea typeface="+mn-ea"/>
              </a:rPr>
              <a:t>photobleaching</a:t>
            </a:r>
            <a:r>
              <a:rPr lang="en-US" sz="2400" dirty="0">
                <a:ea typeface="+mn-ea"/>
              </a:rPr>
              <a:t> </a:t>
            </a:r>
          </a:p>
          <a:p>
            <a:pPr marL="0" indent="0">
              <a:buFontTx/>
              <a:buNone/>
              <a:defRPr/>
            </a:pPr>
            <a:r>
              <a:rPr lang="en-US" sz="2400" dirty="0">
                <a:ea typeface="+mn-ea"/>
              </a:rPr>
              <a:t>Scavengers include:</a:t>
            </a:r>
          </a:p>
          <a:p>
            <a:pPr>
              <a:defRPr/>
            </a:pPr>
            <a:r>
              <a:rPr lang="en-US" sz="2400" dirty="0">
                <a:ea typeface="+mn-ea"/>
              </a:rPr>
              <a:t> n-propyl </a:t>
            </a:r>
            <a:r>
              <a:rPr lang="en-US" sz="2400" dirty="0" err="1">
                <a:ea typeface="+mn-ea"/>
              </a:rPr>
              <a:t>gallate</a:t>
            </a:r>
            <a:endParaRPr lang="en-US" sz="2400" dirty="0">
              <a:ea typeface="+mn-ea"/>
            </a:endParaRPr>
          </a:p>
          <a:p>
            <a:pPr>
              <a:defRPr/>
            </a:pPr>
            <a:r>
              <a:rPr lang="en-US" sz="2400" dirty="0">
                <a:ea typeface="+mn-ea"/>
              </a:rPr>
              <a:t>p-</a:t>
            </a:r>
            <a:r>
              <a:rPr lang="en-US" sz="2400" dirty="0" err="1">
                <a:ea typeface="+mn-ea"/>
              </a:rPr>
              <a:t>phenylenediamine</a:t>
            </a:r>
            <a:endParaRPr lang="en-US" sz="2400" dirty="0">
              <a:ea typeface="+mn-ea"/>
            </a:endParaRPr>
          </a:p>
          <a:p>
            <a:pPr>
              <a:defRPr/>
            </a:pPr>
            <a:r>
              <a:rPr lang="en-US" sz="2400" dirty="0">
                <a:ea typeface="+mn-ea"/>
              </a:rPr>
              <a:t>DABCO (1,4-diazobicyclo-(2,2,2)-octane). </a:t>
            </a:r>
          </a:p>
          <a:p>
            <a:pPr marL="0" indent="0">
              <a:buFontTx/>
              <a:buNone/>
              <a:defRPr/>
            </a:pPr>
            <a:r>
              <a:rPr lang="en-US" sz="2400" dirty="0">
                <a:ea typeface="+mn-ea"/>
              </a:rPr>
              <a:t>For live cell works </a:t>
            </a:r>
            <a:r>
              <a:rPr lang="en-US" sz="2400" dirty="0" err="1">
                <a:ea typeface="+mn-ea"/>
              </a:rPr>
              <a:t>photobleaching</a:t>
            </a:r>
            <a:r>
              <a:rPr lang="en-US" sz="2400" dirty="0">
                <a:ea typeface="+mn-ea"/>
              </a:rPr>
              <a:t> may be reduced in the presence of:</a:t>
            </a:r>
          </a:p>
          <a:p>
            <a:pPr>
              <a:defRPr/>
            </a:pPr>
            <a:r>
              <a:rPr lang="en-US" sz="2400" dirty="0">
                <a:ea typeface="+mn-ea"/>
              </a:rPr>
              <a:t>vitamin C</a:t>
            </a:r>
          </a:p>
          <a:p>
            <a:pPr>
              <a:defRPr/>
            </a:pPr>
            <a:r>
              <a:rPr lang="en-US" sz="2400" dirty="0" err="1">
                <a:ea typeface="+mn-ea"/>
              </a:rPr>
              <a:t>Trolox</a:t>
            </a:r>
            <a:r>
              <a:rPr lang="en-US" sz="2400" dirty="0">
                <a:ea typeface="+mn-ea"/>
              </a:rPr>
              <a:t> (C</a:t>
            </a:r>
            <a:r>
              <a:rPr lang="en-US" sz="2400" baseline="-25000" dirty="0">
                <a:ea typeface="+mn-ea"/>
              </a:rPr>
              <a:t>14</a:t>
            </a:r>
            <a:r>
              <a:rPr lang="en-US" sz="2400" dirty="0">
                <a:ea typeface="+mn-ea"/>
              </a:rPr>
              <a:t>H</a:t>
            </a:r>
            <a:r>
              <a:rPr lang="en-US" sz="2400" baseline="-25000" dirty="0">
                <a:ea typeface="+mn-ea"/>
              </a:rPr>
              <a:t>18</a:t>
            </a:r>
            <a:r>
              <a:rPr lang="en-US" sz="2400" dirty="0">
                <a:ea typeface="+mn-ea"/>
              </a:rPr>
              <a:t>O</a:t>
            </a:r>
            <a:r>
              <a:rPr lang="en-US" sz="2400" baseline="-25000" dirty="0">
                <a:ea typeface="+mn-ea"/>
              </a:rPr>
              <a:t>4) </a:t>
            </a:r>
            <a:r>
              <a:rPr lang="en-US" sz="2400" dirty="0">
                <a:ea typeface="+mn-ea"/>
              </a:rPr>
              <a:t>(6-hydroxy-2,5,7,8-tetramethylchroman-2-carboxylic acid, a water-soluble derivative of </a:t>
            </a:r>
            <a:r>
              <a:rPr lang="en-US" sz="2400" dirty="0">
                <a:ea typeface="+mn-ea"/>
                <a:hlinkClick r:id="rId3" tooltip="Vitamin E"/>
              </a:rPr>
              <a:t>vitamin E</a:t>
            </a:r>
            <a:r>
              <a:rPr lang="en-US" sz="2400" dirty="0">
                <a:ea typeface="+mn-ea"/>
              </a:rPr>
              <a:t>)</a:t>
            </a:r>
          </a:p>
        </p:txBody>
      </p:sp>
      <p:pic>
        <p:nvPicPr>
          <p:cNvPr id="62467" name="Picture 2">
            <a:extLst>
              <a:ext uri="{FF2B5EF4-FFF2-40B4-BE49-F238E27FC236}">
                <a16:creationId xmlns:a16="http://schemas.microsoft.com/office/drawing/2014/main" id="{6C2C504E-B698-5A42-A1A2-14DD94D61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181600"/>
            <a:ext cx="1543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FC014F0A-4122-CB48-BD49-1A39055CFD9B}"/>
              </a:ext>
            </a:extLst>
          </p:cNvPr>
          <p:cNvSpPr>
            <a:spLocks noGrp="1" noChangeArrowheads="1"/>
          </p:cNvSpPr>
          <p:nvPr>
            <p:ph type="title"/>
          </p:nvPr>
        </p:nvSpPr>
        <p:spPr>
          <a:xfrm>
            <a:off x="439738" y="104775"/>
            <a:ext cx="8262937" cy="1143000"/>
          </a:xfrm>
        </p:spPr>
        <p:txBody>
          <a:bodyPr/>
          <a:lstStyle/>
          <a:p>
            <a:r>
              <a:rPr lang="en-US" altLang="en-US" sz="3600" b="1">
                <a:ea typeface="ＭＳ Ｐゴシック" panose="020B0600070205080204" pitchFamily="34" charset="-128"/>
              </a:rPr>
              <a:t>Practical Mounting Slides - sealant</a:t>
            </a:r>
          </a:p>
        </p:txBody>
      </p:sp>
      <p:sp>
        <p:nvSpPr>
          <p:cNvPr id="64514" name="Content Placeholder 2">
            <a:extLst>
              <a:ext uri="{FF2B5EF4-FFF2-40B4-BE49-F238E27FC236}">
                <a16:creationId xmlns:a16="http://schemas.microsoft.com/office/drawing/2014/main" id="{14B9FC9C-B7A4-4647-8681-9B6D5297BD13}"/>
              </a:ext>
            </a:extLst>
          </p:cNvPr>
          <p:cNvSpPr>
            <a:spLocks noGrp="1" noChangeArrowheads="1"/>
          </p:cNvSpPr>
          <p:nvPr>
            <p:ph idx="1"/>
          </p:nvPr>
        </p:nvSpPr>
        <p:spPr>
          <a:xfrm>
            <a:off x="685800" y="1395413"/>
            <a:ext cx="6908800" cy="2590800"/>
          </a:xfrm>
        </p:spPr>
        <p:txBody>
          <a:bodyPr/>
          <a:lstStyle/>
          <a:p>
            <a:r>
              <a:rPr lang="en-US" altLang="en-US">
                <a:ea typeface="ＭＳ Ｐゴシック" panose="020B0600070205080204" pitchFamily="34" charset="-128"/>
              </a:rPr>
              <a:t>Create a container with </a:t>
            </a:r>
            <a:r>
              <a:rPr lang="en-US" altLang="en-US" b="1">
                <a:ea typeface="ＭＳ Ｐゴシック" panose="020B0600070205080204" pitchFamily="34" charset="-128"/>
              </a:rPr>
              <a:t>VALIP</a:t>
            </a:r>
          </a:p>
          <a:p>
            <a:r>
              <a:rPr lang="en-US" altLang="en-US" b="1">
                <a:ea typeface="ＭＳ Ｐゴシック" panose="020B0600070205080204" pitchFamily="34" charset="-128"/>
              </a:rPr>
              <a:t>Va</a:t>
            </a:r>
            <a:r>
              <a:rPr lang="en-US" altLang="en-US">
                <a:ea typeface="ＭＳ Ｐゴシック" panose="020B0600070205080204" pitchFamily="34" charset="-128"/>
              </a:rPr>
              <a:t>seline (petrolatum) </a:t>
            </a:r>
          </a:p>
          <a:p>
            <a:r>
              <a:rPr lang="en-US" altLang="en-US" b="1">
                <a:ea typeface="ＭＳ Ｐゴシック" panose="020B0600070205080204" pitchFamily="34" charset="-128"/>
              </a:rPr>
              <a:t>La</a:t>
            </a:r>
            <a:r>
              <a:rPr lang="en-US" altLang="en-US">
                <a:ea typeface="ＭＳ Ｐゴシック" panose="020B0600070205080204" pitchFamily="34" charset="-128"/>
              </a:rPr>
              <a:t>nolin </a:t>
            </a:r>
          </a:p>
          <a:p>
            <a:r>
              <a:rPr lang="en-US" altLang="en-US" b="1">
                <a:ea typeface="ＭＳ Ｐゴシック" panose="020B0600070205080204" pitchFamily="34" charset="-128"/>
              </a:rPr>
              <a:t>P</a:t>
            </a:r>
            <a:r>
              <a:rPr lang="en-US" altLang="en-US">
                <a:ea typeface="ＭＳ Ｐゴシック" panose="020B0600070205080204" pitchFamily="34" charset="-128"/>
              </a:rPr>
              <a:t>arafin wax (flakes if possible)</a:t>
            </a:r>
          </a:p>
        </p:txBody>
      </p:sp>
      <p:sp>
        <p:nvSpPr>
          <p:cNvPr id="64515" name="TextBox 3">
            <a:extLst>
              <a:ext uri="{FF2B5EF4-FFF2-40B4-BE49-F238E27FC236}">
                <a16:creationId xmlns:a16="http://schemas.microsoft.com/office/drawing/2014/main" id="{00D2C448-7B91-EA4D-A0AC-8D4DF7910767}"/>
              </a:ext>
            </a:extLst>
          </p:cNvPr>
          <p:cNvSpPr txBox="1">
            <a:spLocks noChangeArrowheads="1"/>
          </p:cNvSpPr>
          <p:nvPr/>
        </p:nvSpPr>
        <p:spPr bwMode="auto">
          <a:xfrm>
            <a:off x="381000" y="3962400"/>
            <a:ext cx="7907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Make up a 1:1:1 ratio of above, and head in a glass container </a:t>
            </a:r>
          </a:p>
          <a:p>
            <a:pPr>
              <a:spcBef>
                <a:spcPct val="0"/>
              </a:spcBef>
              <a:buSzTx/>
              <a:buFontTx/>
              <a:buNone/>
            </a:pPr>
            <a:r>
              <a:rPr lang="en-US" altLang="en-US" sz="2400"/>
              <a:t>on a hot plate. Let them meld and you can reheat many times.</a:t>
            </a:r>
          </a:p>
        </p:txBody>
      </p:sp>
      <p:sp>
        <p:nvSpPr>
          <p:cNvPr id="64516" name="Rectangle 16">
            <a:extLst>
              <a:ext uri="{FF2B5EF4-FFF2-40B4-BE49-F238E27FC236}">
                <a16:creationId xmlns:a16="http://schemas.microsoft.com/office/drawing/2014/main" id="{E52E5B38-7760-7743-826D-B8F5C5988021}"/>
              </a:ext>
            </a:extLst>
          </p:cNvPr>
          <p:cNvSpPr>
            <a:spLocks noChangeArrowheads="1"/>
          </p:cNvSpPr>
          <p:nvPr/>
        </p:nvSpPr>
        <p:spPr bwMode="auto">
          <a:xfrm>
            <a:off x="3505200" y="5018088"/>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7" name="Rectangle 17" descr="Large confetti">
            <a:extLst>
              <a:ext uri="{FF2B5EF4-FFF2-40B4-BE49-F238E27FC236}">
                <a16:creationId xmlns:a16="http://schemas.microsoft.com/office/drawing/2014/main" id="{5C6C336C-4083-1A4F-9B3F-4B2AE1F6CB5B}"/>
              </a:ext>
            </a:extLst>
          </p:cNvPr>
          <p:cNvSpPr>
            <a:spLocks noChangeArrowheads="1"/>
          </p:cNvSpPr>
          <p:nvPr/>
        </p:nvSpPr>
        <p:spPr bwMode="auto">
          <a:xfrm>
            <a:off x="4622800" y="5218113"/>
            <a:ext cx="800100" cy="573087"/>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8" name="Freeform 7">
            <a:extLst>
              <a:ext uri="{FF2B5EF4-FFF2-40B4-BE49-F238E27FC236}">
                <a16:creationId xmlns:a16="http://schemas.microsoft.com/office/drawing/2014/main" id="{102BA503-BC71-A943-A678-F3B0A05B321E}"/>
              </a:ext>
            </a:extLst>
          </p:cNvPr>
          <p:cNvSpPr>
            <a:spLocks/>
          </p:cNvSpPr>
          <p:nvPr/>
        </p:nvSpPr>
        <p:spPr bwMode="auto">
          <a:xfrm>
            <a:off x="4600575" y="5187950"/>
            <a:ext cx="908050" cy="677863"/>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3 h 678095"/>
              <a:gd name="T14" fmla="*/ 856496 w 907792"/>
              <a:gd name="T15" fmla="*/ 574171 h 678095"/>
              <a:gd name="T16" fmla="*/ 825621 w 907792"/>
              <a:gd name="T17" fmla="*/ 594678 h 678095"/>
              <a:gd name="T18" fmla="*/ 763872 w 907792"/>
              <a:gd name="T19" fmla="*/ 666453 h 678095"/>
              <a:gd name="T20" fmla="*/ 722703 w 907792"/>
              <a:gd name="T21" fmla="*/ 676703 h 678095"/>
              <a:gd name="T22" fmla="*/ 115496 w 907792"/>
              <a:gd name="T23" fmla="*/ 666453 h 678095"/>
              <a:gd name="T24" fmla="*/ 84620 w 907792"/>
              <a:gd name="T25" fmla="*/ 656197 h 678095"/>
              <a:gd name="T26" fmla="*/ 33159 w 907792"/>
              <a:gd name="T27" fmla="*/ 645946 h 678095"/>
              <a:gd name="T28" fmla="*/ 2288 w 907792"/>
              <a:gd name="T29" fmla="*/ 502402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4519" name="Straight Arrow Connector 9">
            <a:extLst>
              <a:ext uri="{FF2B5EF4-FFF2-40B4-BE49-F238E27FC236}">
                <a16:creationId xmlns:a16="http://schemas.microsoft.com/office/drawing/2014/main" id="{429BB479-4C4E-CE46-A252-889EA6D39B89}"/>
              </a:ext>
            </a:extLst>
          </p:cNvPr>
          <p:cNvCxnSpPr>
            <a:cxnSpLocks noChangeShapeType="1"/>
          </p:cNvCxnSpPr>
          <p:nvPr/>
        </p:nvCxnSpPr>
        <p:spPr bwMode="auto">
          <a:xfrm flipH="1">
            <a:off x="5602288" y="5332413"/>
            <a:ext cx="1408112" cy="1714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20" name="TextBox 11">
            <a:extLst>
              <a:ext uri="{FF2B5EF4-FFF2-40B4-BE49-F238E27FC236}">
                <a16:creationId xmlns:a16="http://schemas.microsoft.com/office/drawing/2014/main" id="{E66EE734-9748-DE4F-92FF-85DD2B64605C}"/>
              </a:ext>
            </a:extLst>
          </p:cNvPr>
          <p:cNvSpPr txBox="1">
            <a:spLocks noChangeArrowheads="1"/>
          </p:cNvSpPr>
          <p:nvPr/>
        </p:nvSpPr>
        <p:spPr bwMode="auto">
          <a:xfrm>
            <a:off x="6983413" y="508952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Paint around</a:t>
            </a:r>
          </a:p>
          <a:p>
            <a:pPr>
              <a:spcBef>
                <a:spcPct val="0"/>
              </a:spcBef>
              <a:buSzTx/>
              <a:buFontTx/>
              <a:buNone/>
            </a:pPr>
            <a:r>
              <a:rPr lang="en-US" altLang="en-US" sz="2000"/>
              <a:t>coverslip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E372C05B-B9E8-7A43-AB10-377E9D659986}"/>
              </a:ext>
            </a:extLst>
          </p:cNvPr>
          <p:cNvSpPr>
            <a:spLocks noGrp="1" noChangeArrowheads="1"/>
          </p:cNvSpPr>
          <p:nvPr>
            <p:ph type="title"/>
          </p:nvPr>
        </p:nvSpPr>
        <p:spPr>
          <a:xfrm>
            <a:off x="914400" y="152400"/>
            <a:ext cx="6908800" cy="533400"/>
          </a:xfrm>
        </p:spPr>
        <p:txBody>
          <a:bodyPr/>
          <a:lstStyle/>
          <a:p>
            <a:r>
              <a:rPr lang="en-US" altLang="en-US" sz="3600">
                <a:ea typeface="ＭＳ Ｐゴシック" panose="020B0600070205080204" pitchFamily="34" charset="-128"/>
              </a:rPr>
              <a:t>Mounting “Thick” Specimens</a:t>
            </a:r>
          </a:p>
        </p:txBody>
      </p:sp>
      <p:sp>
        <p:nvSpPr>
          <p:cNvPr id="66562" name="Rectangle 16">
            <a:extLst>
              <a:ext uri="{FF2B5EF4-FFF2-40B4-BE49-F238E27FC236}">
                <a16:creationId xmlns:a16="http://schemas.microsoft.com/office/drawing/2014/main" id="{B3A86BD0-E8A3-324F-B75B-903013FD053D}"/>
              </a:ext>
            </a:extLst>
          </p:cNvPr>
          <p:cNvSpPr>
            <a:spLocks noChangeArrowheads="1"/>
          </p:cNvSpPr>
          <p:nvPr/>
        </p:nvSpPr>
        <p:spPr bwMode="auto">
          <a:xfrm>
            <a:off x="3048000" y="3352800"/>
            <a:ext cx="2997200" cy="1635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3" name="Rectangle 16">
            <a:extLst>
              <a:ext uri="{FF2B5EF4-FFF2-40B4-BE49-F238E27FC236}">
                <a16:creationId xmlns:a16="http://schemas.microsoft.com/office/drawing/2014/main" id="{0EA001F1-5973-924F-A65A-188482CC9904}"/>
              </a:ext>
            </a:extLst>
          </p:cNvPr>
          <p:cNvSpPr>
            <a:spLocks noChangeArrowheads="1"/>
          </p:cNvSpPr>
          <p:nvPr/>
        </p:nvSpPr>
        <p:spPr bwMode="auto">
          <a:xfrm>
            <a:off x="2997200" y="1143000"/>
            <a:ext cx="2997200" cy="10017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4" name="Rectangle 17" descr="Large confetti">
            <a:extLst>
              <a:ext uri="{FF2B5EF4-FFF2-40B4-BE49-F238E27FC236}">
                <a16:creationId xmlns:a16="http://schemas.microsoft.com/office/drawing/2014/main" id="{04DB2396-7761-1F44-A944-220B3D7E83D6}"/>
              </a:ext>
            </a:extLst>
          </p:cNvPr>
          <p:cNvSpPr>
            <a:spLocks noChangeArrowheads="1"/>
          </p:cNvSpPr>
          <p:nvPr/>
        </p:nvSpPr>
        <p:spPr bwMode="auto">
          <a:xfrm>
            <a:off x="4114800" y="1343025"/>
            <a:ext cx="800100" cy="573088"/>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5" name="Freeform 6">
            <a:extLst>
              <a:ext uri="{FF2B5EF4-FFF2-40B4-BE49-F238E27FC236}">
                <a16:creationId xmlns:a16="http://schemas.microsoft.com/office/drawing/2014/main" id="{F105C793-BC4C-8246-8106-D1193B72D4F6}"/>
              </a:ext>
            </a:extLst>
          </p:cNvPr>
          <p:cNvSpPr>
            <a:spLocks/>
          </p:cNvSpPr>
          <p:nvPr/>
        </p:nvSpPr>
        <p:spPr bwMode="auto">
          <a:xfrm>
            <a:off x="4092575" y="1312863"/>
            <a:ext cx="908050" cy="677862"/>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1 h 678095"/>
              <a:gd name="T14" fmla="*/ 856496 w 907792"/>
              <a:gd name="T15" fmla="*/ 574168 h 678095"/>
              <a:gd name="T16" fmla="*/ 825621 w 907792"/>
              <a:gd name="T17" fmla="*/ 594674 h 678095"/>
              <a:gd name="T18" fmla="*/ 763872 w 907792"/>
              <a:gd name="T19" fmla="*/ 666447 h 678095"/>
              <a:gd name="T20" fmla="*/ 722703 w 907792"/>
              <a:gd name="T21" fmla="*/ 676697 h 678095"/>
              <a:gd name="T22" fmla="*/ 115496 w 907792"/>
              <a:gd name="T23" fmla="*/ 666447 h 678095"/>
              <a:gd name="T24" fmla="*/ 84620 w 907792"/>
              <a:gd name="T25" fmla="*/ 656191 h 678095"/>
              <a:gd name="T26" fmla="*/ 33159 w 907792"/>
              <a:gd name="T27" fmla="*/ 645940 h 678095"/>
              <a:gd name="T28" fmla="*/ 2288 w 907792"/>
              <a:gd name="T29" fmla="*/ 502396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16">
            <a:extLst>
              <a:ext uri="{FF2B5EF4-FFF2-40B4-BE49-F238E27FC236}">
                <a16:creationId xmlns:a16="http://schemas.microsoft.com/office/drawing/2014/main" id="{FE768E7A-CFB5-5346-B821-F865A174D1D8}"/>
              </a:ext>
            </a:extLst>
          </p:cNvPr>
          <p:cNvSpPr>
            <a:spLocks noChangeArrowheads="1"/>
          </p:cNvSpPr>
          <p:nvPr/>
        </p:nvSpPr>
        <p:spPr bwMode="auto">
          <a:xfrm>
            <a:off x="4068763" y="3195638"/>
            <a:ext cx="892175" cy="80962"/>
          </a:xfrm>
          <a:prstGeom prst="rect">
            <a:avLst/>
          </a:prstGeom>
          <a:solidFill>
            <a:schemeClr val="accent3">
              <a:lumMod val="95000"/>
            </a:schemeClr>
          </a:solidFill>
          <a:ln w="12700">
            <a:solidFill>
              <a:schemeClr val="tx1"/>
            </a:solidFill>
            <a:miter lim="800000"/>
            <a:headEnd/>
            <a:tailEnd/>
          </a:ln>
        </p:spPr>
        <p:txBody>
          <a:bodyPr wrap="none" anchor="ctr"/>
          <a:lstStyle/>
          <a:p>
            <a:pPr>
              <a:defRPr/>
            </a:pPr>
            <a:endParaRPr lang="en-US">
              <a:ea typeface="+mn-ea"/>
            </a:endParaRPr>
          </a:p>
        </p:txBody>
      </p:sp>
      <p:sp>
        <p:nvSpPr>
          <p:cNvPr id="66567" name="Oval 8">
            <a:extLst>
              <a:ext uri="{FF2B5EF4-FFF2-40B4-BE49-F238E27FC236}">
                <a16:creationId xmlns:a16="http://schemas.microsoft.com/office/drawing/2014/main" id="{3C311D81-9903-CC4B-A402-9C5691E90185}"/>
              </a:ext>
            </a:extLst>
          </p:cNvPr>
          <p:cNvSpPr>
            <a:spLocks noChangeArrowheads="1"/>
          </p:cNvSpPr>
          <p:nvPr/>
        </p:nvSpPr>
        <p:spPr bwMode="auto">
          <a:xfrm>
            <a:off x="4922838"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8" name="Oval 9">
            <a:extLst>
              <a:ext uri="{FF2B5EF4-FFF2-40B4-BE49-F238E27FC236}">
                <a16:creationId xmlns:a16="http://schemas.microsoft.com/office/drawing/2014/main" id="{18E01EC0-FACE-9546-8B17-57819DBEA38C}"/>
              </a:ext>
            </a:extLst>
          </p:cNvPr>
          <p:cNvSpPr>
            <a:spLocks noChangeArrowheads="1"/>
          </p:cNvSpPr>
          <p:nvPr/>
        </p:nvSpPr>
        <p:spPr bwMode="auto">
          <a:xfrm>
            <a:off x="4064000"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cxnSp>
        <p:nvCxnSpPr>
          <p:cNvPr id="66569" name="Straight Arrow Connector 11">
            <a:extLst>
              <a:ext uri="{FF2B5EF4-FFF2-40B4-BE49-F238E27FC236}">
                <a16:creationId xmlns:a16="http://schemas.microsoft.com/office/drawing/2014/main" id="{8D476A53-7099-3343-B5BB-13C837E47C9D}"/>
              </a:ext>
            </a:extLst>
          </p:cNvPr>
          <p:cNvCxnSpPr>
            <a:cxnSpLocks noChangeShapeType="1"/>
          </p:cNvCxnSpPr>
          <p:nvPr/>
        </p:nvCxnSpPr>
        <p:spPr bwMode="auto">
          <a:xfrm flipH="1" flipV="1">
            <a:off x="5130800" y="1752600"/>
            <a:ext cx="1600200" cy="762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570" name="Straight Arrow Connector 13">
            <a:extLst>
              <a:ext uri="{FF2B5EF4-FFF2-40B4-BE49-F238E27FC236}">
                <a16:creationId xmlns:a16="http://schemas.microsoft.com/office/drawing/2014/main" id="{54ED2116-A44C-A04E-9779-3988BF50A561}"/>
              </a:ext>
            </a:extLst>
          </p:cNvPr>
          <p:cNvCxnSpPr>
            <a:cxnSpLocks noChangeShapeType="1"/>
          </p:cNvCxnSpPr>
          <p:nvPr/>
        </p:nvCxnSpPr>
        <p:spPr bwMode="auto">
          <a:xfrm flipH="1">
            <a:off x="4960938" y="2514600"/>
            <a:ext cx="1770062" cy="68103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1" name="TextBox 14">
            <a:extLst>
              <a:ext uri="{FF2B5EF4-FFF2-40B4-BE49-F238E27FC236}">
                <a16:creationId xmlns:a16="http://schemas.microsoft.com/office/drawing/2014/main" id="{630A66E4-20E6-DA4A-8534-F81DB0E136FA}"/>
              </a:ext>
            </a:extLst>
          </p:cNvPr>
          <p:cNvSpPr txBox="1">
            <a:spLocks noChangeArrowheads="1"/>
          </p:cNvSpPr>
          <p:nvPr/>
        </p:nvSpPr>
        <p:spPr bwMode="auto">
          <a:xfrm>
            <a:off x="6858000" y="2284413"/>
            <a:ext cx="1139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800"/>
              <a:t>Cover slip</a:t>
            </a:r>
          </a:p>
        </p:txBody>
      </p:sp>
      <p:cxnSp>
        <p:nvCxnSpPr>
          <p:cNvPr id="66572" name="Straight Arrow Connector 16">
            <a:extLst>
              <a:ext uri="{FF2B5EF4-FFF2-40B4-BE49-F238E27FC236}">
                <a16:creationId xmlns:a16="http://schemas.microsoft.com/office/drawing/2014/main" id="{3DBCC15D-C32D-5B42-BA77-D7FA3CBF97BE}"/>
              </a:ext>
            </a:extLst>
          </p:cNvPr>
          <p:cNvCxnSpPr>
            <a:cxnSpLocks noChangeShapeType="1"/>
          </p:cNvCxnSpPr>
          <p:nvPr/>
        </p:nvCxnSpPr>
        <p:spPr bwMode="auto">
          <a:xfrm>
            <a:off x="2463800" y="2854325"/>
            <a:ext cx="1600200" cy="4984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3" name="TextBox 18">
            <a:extLst>
              <a:ext uri="{FF2B5EF4-FFF2-40B4-BE49-F238E27FC236}">
                <a16:creationId xmlns:a16="http://schemas.microsoft.com/office/drawing/2014/main" id="{82C14A9F-934C-9247-9F08-6B7B1F8E3FD8}"/>
              </a:ext>
            </a:extLst>
          </p:cNvPr>
          <p:cNvSpPr txBox="1">
            <a:spLocks noChangeArrowheads="1"/>
          </p:cNvSpPr>
          <p:nvPr/>
        </p:nvSpPr>
        <p:spPr bwMode="auto">
          <a:xfrm>
            <a:off x="1289050" y="2133600"/>
            <a:ext cx="218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t>Mountant to raise </a:t>
            </a:r>
          </a:p>
          <a:p>
            <a:pPr>
              <a:spcBef>
                <a:spcPct val="0"/>
              </a:spcBef>
              <a:buSzTx/>
              <a:buFontTx/>
              <a:buNone/>
            </a:pPr>
            <a:r>
              <a:rPr lang="en-US" altLang="en-US" sz="1600"/>
              <a:t>Cover slip to preserve</a:t>
            </a:r>
          </a:p>
          <a:p>
            <a:pPr>
              <a:spcBef>
                <a:spcPct val="0"/>
              </a:spcBef>
              <a:buSzTx/>
              <a:buFontTx/>
              <a:buNone/>
            </a:pPr>
            <a:r>
              <a:rPr lang="en-US" altLang="en-US" sz="1600"/>
              <a:t>3D structure of material</a:t>
            </a:r>
          </a:p>
        </p:txBody>
      </p:sp>
      <p:sp>
        <p:nvSpPr>
          <p:cNvPr id="66574" name="TextBox 19">
            <a:extLst>
              <a:ext uri="{FF2B5EF4-FFF2-40B4-BE49-F238E27FC236}">
                <a16:creationId xmlns:a16="http://schemas.microsoft.com/office/drawing/2014/main" id="{5BE26918-0D44-2647-AB40-538F871D85A9}"/>
              </a:ext>
            </a:extLst>
          </p:cNvPr>
          <p:cNvSpPr txBox="1">
            <a:spLocks noChangeArrowheads="1"/>
          </p:cNvSpPr>
          <p:nvPr/>
        </p:nvSpPr>
        <p:spPr bwMode="auto">
          <a:xfrm>
            <a:off x="393700" y="3890963"/>
            <a:ext cx="8305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Use a mounting material (you can use VALIP or just </a:t>
            </a:r>
            <a:r>
              <a:rPr lang="en-US" altLang="en-US" sz="2000" b="1"/>
              <a:t>nail polish</a:t>
            </a:r>
            <a:r>
              <a:rPr lang="en-US" altLang="en-US" sz="2000"/>
              <a:t>!!</a:t>
            </a:r>
          </a:p>
          <a:p>
            <a:pPr>
              <a:spcBef>
                <a:spcPct val="0"/>
              </a:spcBef>
              <a:buSzTx/>
              <a:buFontTx/>
              <a:buNone/>
            </a:pPr>
            <a:r>
              <a:rPr lang="en-US" altLang="en-US" sz="2000"/>
              <a:t>To raise the area around the specimen so that it is not damaged by pressing the cover slip down.</a:t>
            </a:r>
          </a:p>
          <a:p>
            <a:pPr>
              <a:spcBef>
                <a:spcPct val="0"/>
              </a:spcBef>
              <a:buSzTx/>
              <a:buFontTx/>
              <a:buNone/>
            </a:pPr>
            <a:endParaRPr lang="en-US" altLang="en-US" sz="2000"/>
          </a:p>
          <a:p>
            <a:pPr>
              <a:spcBef>
                <a:spcPct val="0"/>
              </a:spcBef>
              <a:buSzTx/>
              <a:buFontTx/>
              <a:buNone/>
            </a:pPr>
            <a:r>
              <a:rPr lang="en-US" altLang="en-US" sz="2000"/>
              <a:t>Note: Clean cover slips with analysis grade methanol, ethanol or acetone to reduce potential contaminants that may contribute to non-specific fluorescence.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5B9DB51-1BF2-7647-97C4-27B654293D79}"/>
              </a:ext>
            </a:extLst>
          </p:cNvPr>
          <p:cNvSpPr>
            <a:spLocks noGrp="1" noChangeArrowheads="1"/>
          </p:cNvSpPr>
          <p:nvPr>
            <p:ph type="title"/>
          </p:nvPr>
        </p:nvSpPr>
        <p:spPr>
          <a:xfrm>
            <a:off x="609600" y="152400"/>
            <a:ext cx="7924800" cy="1143000"/>
          </a:xfrm>
        </p:spPr>
        <p:txBody>
          <a:bodyPr/>
          <a:lstStyle/>
          <a:p>
            <a:r>
              <a:rPr lang="en-US" altLang="en-US">
                <a:ea typeface="ＭＳ Ｐゴシック" panose="020B0600070205080204" pitchFamily="34" charset="-128"/>
              </a:rPr>
              <a:t>Mounting specimens on slides</a:t>
            </a:r>
          </a:p>
        </p:txBody>
      </p:sp>
      <p:sp>
        <p:nvSpPr>
          <p:cNvPr id="3" name="Content Placeholder 2">
            <a:extLst>
              <a:ext uri="{FF2B5EF4-FFF2-40B4-BE49-F238E27FC236}">
                <a16:creationId xmlns:a16="http://schemas.microsoft.com/office/drawing/2014/main" id="{85E4DC46-7258-814C-9BB9-295B9E446606}"/>
              </a:ext>
            </a:extLst>
          </p:cNvPr>
          <p:cNvSpPr>
            <a:spLocks noGrp="1"/>
          </p:cNvSpPr>
          <p:nvPr>
            <p:ph idx="1"/>
          </p:nvPr>
        </p:nvSpPr>
        <p:spPr>
          <a:xfrm>
            <a:off x="1066800" y="1676400"/>
            <a:ext cx="6908800" cy="4114800"/>
          </a:xfrm>
        </p:spPr>
        <p:txBody>
          <a:bodyPr/>
          <a:lstStyle/>
          <a:p>
            <a:pPr marL="0" indent="0">
              <a:buFontTx/>
              <a:buNone/>
              <a:defRPr/>
            </a:pPr>
            <a:r>
              <a:rPr lang="en-US" dirty="0">
                <a:ea typeface="+mn-ea"/>
              </a:rPr>
              <a:t>Matching Refractive Index</a:t>
            </a:r>
          </a:p>
          <a:p>
            <a:pPr>
              <a:defRPr/>
            </a:pPr>
            <a:endParaRPr lang="en-US" dirty="0">
              <a:ea typeface="+mn-ea"/>
            </a:endParaRPr>
          </a:p>
        </p:txBody>
      </p:sp>
      <p:graphicFrame>
        <p:nvGraphicFramePr>
          <p:cNvPr id="4" name="Table 3">
            <a:extLst>
              <a:ext uri="{FF2B5EF4-FFF2-40B4-BE49-F238E27FC236}">
                <a16:creationId xmlns:a16="http://schemas.microsoft.com/office/drawing/2014/main" id="{025F395D-5D00-344D-BC21-68D33AED7657}"/>
              </a:ext>
            </a:extLst>
          </p:cNvPr>
          <p:cNvGraphicFramePr>
            <a:graphicFrameLocks noGrp="1"/>
          </p:cNvGraphicFramePr>
          <p:nvPr/>
        </p:nvGraphicFramePr>
        <p:xfrm>
          <a:off x="1117600" y="2574925"/>
          <a:ext cx="6908800" cy="2927350"/>
        </p:xfrm>
        <a:graphic>
          <a:graphicData uri="http://schemas.openxmlformats.org/drawingml/2006/table">
            <a:tbl>
              <a:tblPr/>
              <a:tblGrid>
                <a:gridCol w="3829878">
                  <a:extLst>
                    <a:ext uri="{9D8B030D-6E8A-4147-A177-3AD203B41FA5}">
                      <a16:colId xmlns:a16="http://schemas.microsoft.com/office/drawing/2014/main" val="20000"/>
                    </a:ext>
                  </a:extLst>
                </a:gridCol>
                <a:gridCol w="3078922">
                  <a:extLst>
                    <a:ext uri="{9D8B030D-6E8A-4147-A177-3AD203B41FA5}">
                      <a16:colId xmlns:a16="http://schemas.microsoft.com/office/drawing/2014/main" val="20001"/>
                    </a:ext>
                  </a:extLst>
                </a:gridCol>
              </a:tblGrid>
              <a:tr h="365919">
                <a:tc>
                  <a:txBody>
                    <a:bodyPr/>
                    <a:lstStyle/>
                    <a:p>
                      <a:pPr algn="ctr"/>
                      <a:r>
                        <a:rPr lang="en-US" sz="1800" dirty="0"/>
                        <a:t>Methyl Salicylate</a:t>
                      </a:r>
                    </a:p>
                  </a:txBody>
                  <a:tcPr marT="45740" marB="45740" anchor="ctr">
                    <a:lnL>
                      <a:noFill/>
                    </a:lnL>
                    <a:lnR>
                      <a:noFill/>
                    </a:lnR>
                    <a:lnT>
                      <a:noFill/>
                    </a:lnT>
                    <a:lnB>
                      <a:noFill/>
                    </a:lnB>
                  </a:tcPr>
                </a:tc>
                <a:tc>
                  <a:txBody>
                    <a:bodyPr/>
                    <a:lstStyle/>
                    <a:p>
                      <a:r>
                        <a:rPr lang="en-US" sz="1800"/>
                        <a:t>1.53-1.54</a:t>
                      </a:r>
                    </a:p>
                  </a:txBody>
                  <a:tcPr marT="45740" marB="45740" anchor="ctr">
                    <a:lnL>
                      <a:noFill/>
                    </a:lnL>
                    <a:lnR>
                      <a:noFill/>
                    </a:lnR>
                    <a:lnT>
                      <a:noFill/>
                    </a:lnT>
                    <a:lnB>
                      <a:noFill/>
                    </a:lnB>
                  </a:tcPr>
                </a:tc>
                <a:extLst>
                  <a:ext uri="{0D108BD9-81ED-4DB2-BD59-A6C34878D82A}">
                    <a16:rowId xmlns:a16="http://schemas.microsoft.com/office/drawing/2014/main" val="10000"/>
                  </a:ext>
                </a:extLst>
              </a:tr>
              <a:tr h="365919">
                <a:tc>
                  <a:txBody>
                    <a:bodyPr/>
                    <a:lstStyle/>
                    <a:p>
                      <a:pPr algn="ctr"/>
                      <a:r>
                        <a:rPr lang="en-US" sz="1800" dirty="0"/>
                        <a:t>Common Tissue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1"/>
                  </a:ext>
                </a:extLst>
              </a:tr>
              <a:tr h="365919">
                <a:tc>
                  <a:txBody>
                    <a:bodyPr/>
                    <a:lstStyle/>
                    <a:p>
                      <a:pPr algn="ctr"/>
                      <a:r>
                        <a:rPr lang="en-US" sz="1800" dirty="0"/>
                        <a:t>Immersion</a:t>
                      </a:r>
                      <a:r>
                        <a:rPr lang="en-US" sz="1800" baseline="0" dirty="0"/>
                        <a:t> </a:t>
                      </a:r>
                      <a:r>
                        <a:rPr lang="en-US" sz="1800" dirty="0"/>
                        <a:t>Oil (can vary)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2"/>
                  </a:ext>
                </a:extLst>
              </a:tr>
              <a:tr h="365919">
                <a:tc>
                  <a:txBody>
                    <a:bodyPr/>
                    <a:lstStyle/>
                    <a:p>
                      <a:pPr algn="ctr"/>
                      <a:r>
                        <a:rPr lang="en-US" sz="1800"/>
                        <a:t>Glycerol</a:t>
                      </a:r>
                    </a:p>
                  </a:txBody>
                  <a:tcPr marT="45740" marB="45740" anchor="ctr">
                    <a:lnL>
                      <a:noFill/>
                    </a:lnL>
                    <a:lnR>
                      <a:noFill/>
                    </a:lnR>
                    <a:lnT>
                      <a:noFill/>
                    </a:lnT>
                    <a:lnB>
                      <a:noFill/>
                    </a:lnB>
                  </a:tcPr>
                </a:tc>
                <a:tc>
                  <a:txBody>
                    <a:bodyPr/>
                    <a:lstStyle/>
                    <a:p>
                      <a:r>
                        <a:rPr lang="en-US" sz="1800"/>
                        <a:t>1.47</a:t>
                      </a:r>
                    </a:p>
                  </a:txBody>
                  <a:tcPr marT="45740" marB="45740" anchor="ctr">
                    <a:lnL>
                      <a:noFill/>
                    </a:lnL>
                    <a:lnR>
                      <a:noFill/>
                    </a:lnR>
                    <a:lnT>
                      <a:noFill/>
                    </a:lnT>
                    <a:lnB>
                      <a:noFill/>
                    </a:lnB>
                  </a:tcPr>
                </a:tc>
                <a:extLst>
                  <a:ext uri="{0D108BD9-81ED-4DB2-BD59-A6C34878D82A}">
                    <a16:rowId xmlns:a16="http://schemas.microsoft.com/office/drawing/2014/main" val="10003"/>
                  </a:ext>
                </a:extLst>
              </a:tr>
              <a:tr h="365919">
                <a:tc>
                  <a:txBody>
                    <a:bodyPr/>
                    <a:lstStyle/>
                    <a:p>
                      <a:pPr algn="ctr"/>
                      <a:r>
                        <a:rPr lang="en-US" sz="1800" dirty="0" err="1"/>
                        <a:t>Vectashield</a:t>
                      </a:r>
                      <a:r>
                        <a:rPr lang="en-US" sz="1800" dirty="0"/>
                        <a:t> </a:t>
                      </a:r>
                    </a:p>
                  </a:txBody>
                  <a:tcPr marT="45740" marB="45740" anchor="ctr">
                    <a:lnL>
                      <a:noFill/>
                    </a:lnL>
                    <a:lnR>
                      <a:noFill/>
                    </a:lnR>
                    <a:lnT>
                      <a:noFill/>
                    </a:lnT>
                    <a:lnB>
                      <a:noFill/>
                    </a:lnB>
                  </a:tcPr>
                </a:tc>
                <a:tc>
                  <a:txBody>
                    <a:bodyPr/>
                    <a:lstStyle/>
                    <a:p>
                      <a:r>
                        <a:rPr lang="en-US" sz="1800"/>
                        <a:t>1.45</a:t>
                      </a:r>
                    </a:p>
                  </a:txBody>
                  <a:tcPr marT="45740" marB="45740" anchor="ctr">
                    <a:lnL>
                      <a:noFill/>
                    </a:lnL>
                    <a:lnR>
                      <a:noFill/>
                    </a:lnR>
                    <a:lnT>
                      <a:noFill/>
                    </a:lnT>
                    <a:lnB>
                      <a:noFill/>
                    </a:lnB>
                  </a:tcPr>
                </a:tc>
                <a:extLst>
                  <a:ext uri="{0D108BD9-81ED-4DB2-BD59-A6C34878D82A}">
                    <a16:rowId xmlns:a16="http://schemas.microsoft.com/office/drawing/2014/main" val="10004"/>
                  </a:ext>
                </a:extLst>
              </a:tr>
              <a:tr h="365919">
                <a:tc>
                  <a:txBody>
                    <a:bodyPr/>
                    <a:lstStyle/>
                    <a:p>
                      <a:pPr algn="ctr"/>
                      <a:r>
                        <a:rPr lang="en-US" sz="1800" dirty="0"/>
                        <a:t>Gel/Mount </a:t>
                      </a:r>
                    </a:p>
                  </a:txBody>
                  <a:tcPr marT="45740" marB="45740" anchor="ctr">
                    <a:lnL>
                      <a:noFill/>
                    </a:lnL>
                    <a:lnR>
                      <a:noFill/>
                    </a:lnR>
                    <a:lnT>
                      <a:noFill/>
                    </a:lnT>
                    <a:lnB>
                      <a:noFill/>
                    </a:lnB>
                  </a:tcPr>
                </a:tc>
                <a:tc>
                  <a:txBody>
                    <a:bodyPr/>
                    <a:lstStyle/>
                    <a:p>
                      <a:r>
                        <a:rPr lang="en-US" sz="1800"/>
                        <a:t>1.36</a:t>
                      </a:r>
                    </a:p>
                  </a:txBody>
                  <a:tcPr marT="45740" marB="45740" anchor="ctr">
                    <a:lnL>
                      <a:noFill/>
                    </a:lnL>
                    <a:lnR>
                      <a:noFill/>
                    </a:lnR>
                    <a:lnT>
                      <a:noFill/>
                    </a:lnT>
                    <a:lnB>
                      <a:noFill/>
                    </a:lnB>
                  </a:tcPr>
                </a:tc>
                <a:extLst>
                  <a:ext uri="{0D108BD9-81ED-4DB2-BD59-A6C34878D82A}">
                    <a16:rowId xmlns:a16="http://schemas.microsoft.com/office/drawing/2014/main" val="10005"/>
                  </a:ext>
                </a:extLst>
              </a:tr>
              <a:tr h="365919">
                <a:tc>
                  <a:txBody>
                    <a:bodyPr/>
                    <a:lstStyle/>
                    <a:p>
                      <a:pPr algn="ctr"/>
                      <a:r>
                        <a:rPr lang="en-US" sz="1800"/>
                        <a:t>Water </a:t>
                      </a:r>
                    </a:p>
                  </a:txBody>
                  <a:tcPr marT="45740" marB="45740" anchor="ctr">
                    <a:lnL>
                      <a:noFill/>
                    </a:lnL>
                    <a:lnR>
                      <a:noFill/>
                    </a:lnR>
                    <a:lnT>
                      <a:noFill/>
                    </a:lnT>
                    <a:lnB>
                      <a:noFill/>
                    </a:lnB>
                  </a:tcPr>
                </a:tc>
                <a:tc>
                  <a:txBody>
                    <a:bodyPr/>
                    <a:lstStyle/>
                    <a:p>
                      <a:r>
                        <a:rPr lang="en-US" sz="1800"/>
                        <a:t>1.33</a:t>
                      </a:r>
                    </a:p>
                  </a:txBody>
                  <a:tcPr marT="45740" marB="45740" anchor="ctr">
                    <a:lnL>
                      <a:noFill/>
                    </a:lnL>
                    <a:lnR>
                      <a:noFill/>
                    </a:lnR>
                    <a:lnT>
                      <a:noFill/>
                    </a:lnT>
                    <a:lnB>
                      <a:noFill/>
                    </a:lnB>
                  </a:tcPr>
                </a:tc>
                <a:extLst>
                  <a:ext uri="{0D108BD9-81ED-4DB2-BD59-A6C34878D82A}">
                    <a16:rowId xmlns:a16="http://schemas.microsoft.com/office/drawing/2014/main" val="10006"/>
                  </a:ext>
                </a:extLst>
              </a:tr>
              <a:tr h="365919">
                <a:tc>
                  <a:txBody>
                    <a:bodyPr/>
                    <a:lstStyle/>
                    <a:p>
                      <a:pPr algn="ctr"/>
                      <a:r>
                        <a:rPr lang="en-US" sz="1800"/>
                        <a:t>Air </a:t>
                      </a:r>
                    </a:p>
                  </a:txBody>
                  <a:tcPr marT="45740" marB="45740" anchor="ctr">
                    <a:lnL>
                      <a:noFill/>
                    </a:lnL>
                    <a:lnR>
                      <a:noFill/>
                    </a:lnR>
                    <a:lnT>
                      <a:noFill/>
                    </a:lnT>
                    <a:lnB>
                      <a:noFill/>
                    </a:lnB>
                  </a:tcPr>
                </a:tc>
                <a:tc>
                  <a:txBody>
                    <a:bodyPr/>
                    <a:lstStyle/>
                    <a:p>
                      <a:r>
                        <a:rPr lang="en-US" sz="1800" dirty="0"/>
                        <a:t>1.0</a:t>
                      </a:r>
                    </a:p>
                  </a:txBody>
                  <a:tcPr marT="45740" marB="45740" anchor="ctr">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68628" name="Straight Connector 5">
            <a:extLst>
              <a:ext uri="{FF2B5EF4-FFF2-40B4-BE49-F238E27FC236}">
                <a16:creationId xmlns:a16="http://schemas.microsoft.com/office/drawing/2014/main" id="{C1999162-FCC1-5444-A061-EB5021411317}"/>
              </a:ext>
            </a:extLst>
          </p:cNvPr>
          <p:cNvCxnSpPr>
            <a:cxnSpLocks noChangeShapeType="1"/>
          </p:cNvCxnSpPr>
          <p:nvPr/>
        </p:nvCxnSpPr>
        <p:spPr bwMode="auto">
          <a:xfrm>
            <a:off x="1752600" y="5181600"/>
            <a:ext cx="5334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cxnSp>
      <p:sp>
        <p:nvSpPr>
          <p:cNvPr id="68629" name="Rounded Rectangle 1">
            <a:extLst>
              <a:ext uri="{FF2B5EF4-FFF2-40B4-BE49-F238E27FC236}">
                <a16:creationId xmlns:a16="http://schemas.microsoft.com/office/drawing/2014/main" id="{DE6D305B-FCA5-C946-B36B-0AD70415538B}"/>
              </a:ext>
            </a:extLst>
          </p:cNvPr>
          <p:cNvSpPr>
            <a:spLocks noChangeArrowheads="1"/>
          </p:cNvSpPr>
          <p:nvPr/>
        </p:nvSpPr>
        <p:spPr bwMode="auto">
          <a:xfrm>
            <a:off x="1447800" y="2438400"/>
            <a:ext cx="5943600" cy="3063875"/>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8E15744-C838-9943-903C-6240BF6DBB16}"/>
              </a:ext>
            </a:extLst>
          </p:cNvPr>
          <p:cNvSpPr>
            <a:spLocks noGrp="1" noChangeArrowheads="1"/>
          </p:cNvSpPr>
          <p:nvPr>
            <p:ph type="title"/>
          </p:nvPr>
        </p:nvSpPr>
        <p:spPr>
          <a:xfrm>
            <a:off x="0" y="6350"/>
            <a:ext cx="9372600" cy="984250"/>
          </a:xfrm>
        </p:spPr>
        <p:txBody>
          <a:bodyPr/>
          <a:lstStyle/>
          <a:p>
            <a:r>
              <a:rPr lang="en-US" altLang="en-US" sz="3600" b="1">
                <a:ea typeface="ＭＳ Ｐゴシック" panose="020B0600070205080204" pitchFamily="34" charset="-128"/>
              </a:rPr>
              <a:t>Some issues about sample preparation</a:t>
            </a:r>
          </a:p>
        </p:txBody>
      </p:sp>
      <p:sp>
        <p:nvSpPr>
          <p:cNvPr id="70658" name="Content Placeholder 2">
            <a:extLst>
              <a:ext uri="{FF2B5EF4-FFF2-40B4-BE49-F238E27FC236}">
                <a16:creationId xmlns:a16="http://schemas.microsoft.com/office/drawing/2014/main" id="{B1BA07E8-F9F2-AF4D-AAB0-8727752D8CE6}"/>
              </a:ext>
            </a:extLst>
          </p:cNvPr>
          <p:cNvSpPr>
            <a:spLocks noGrp="1" noChangeArrowheads="1"/>
          </p:cNvSpPr>
          <p:nvPr>
            <p:ph idx="1"/>
          </p:nvPr>
        </p:nvSpPr>
        <p:spPr>
          <a:xfrm>
            <a:off x="228600" y="1371600"/>
            <a:ext cx="8534400" cy="4114800"/>
          </a:xfrm>
        </p:spPr>
        <p:txBody>
          <a:bodyPr/>
          <a:lstStyle/>
          <a:p>
            <a:r>
              <a:rPr lang="en-US" altLang="en-US" sz="2400">
                <a:ea typeface="ＭＳ Ｐゴシック" panose="020B0600070205080204" pitchFamily="34" charset="-128"/>
              </a:rPr>
              <a:t>The quality of sample preparation directly impacts the quality of the final image</a:t>
            </a:r>
          </a:p>
          <a:p>
            <a:r>
              <a:rPr lang="en-US" altLang="en-US" sz="2400">
                <a:ea typeface="ＭＳ Ｐゴシック" panose="020B0600070205080204" pitchFamily="34" charset="-128"/>
              </a:rPr>
              <a:t>Many probes require specific sample preparation to be effective</a:t>
            </a:r>
          </a:p>
          <a:p>
            <a:r>
              <a:rPr lang="en-US" altLang="en-US" sz="2400">
                <a:ea typeface="ＭＳ Ｐゴシック" panose="020B0600070205080204" pitchFamily="34" charset="-128"/>
              </a:rPr>
              <a:t>The nature of the sample (thickness, type of specimen) and conditions (temperature, pH) all impact the final image</a:t>
            </a:r>
          </a:p>
          <a:p>
            <a:r>
              <a:rPr lang="en-US" altLang="en-US" sz="2400">
                <a:ea typeface="ＭＳ Ｐゴシック" panose="020B0600070205080204" pitchFamily="34" charset="-128"/>
              </a:rPr>
              <a:t>It is far better to make sure the quality of the specimen is high as opposed to trying to make the image look better!!</a:t>
            </a:r>
          </a:p>
          <a:p>
            <a:r>
              <a:rPr lang="en-US" altLang="en-US" sz="2400">
                <a:ea typeface="ＭＳ Ｐゴシック" panose="020B0600070205080204" pitchFamily="34" charset="-128"/>
              </a:rPr>
              <a:t>Good quality samples can lead to good quality images. Bad quality samples make it really difficult to get good images!!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51CDA78-9680-B344-A0FE-81AC96F851AA}"/>
              </a:ext>
            </a:extLst>
          </p:cNvPr>
          <p:cNvSpPr>
            <a:spLocks noGrp="1" noChangeArrowheads="1"/>
          </p:cNvSpPr>
          <p:nvPr>
            <p:ph type="title"/>
          </p:nvPr>
        </p:nvSpPr>
        <p:spPr>
          <a:xfrm>
            <a:off x="1219200" y="228600"/>
            <a:ext cx="6908800" cy="1143000"/>
          </a:xfrm>
        </p:spPr>
        <p:txBody>
          <a:bodyPr/>
          <a:lstStyle/>
          <a:p>
            <a:r>
              <a:rPr lang="en-US" altLang="en-US">
                <a:ea typeface="ＭＳ Ｐゴシック" panose="020B0600070205080204" pitchFamily="34" charset="-128"/>
              </a:rPr>
              <a:t>Summary</a:t>
            </a:r>
          </a:p>
        </p:txBody>
      </p:sp>
      <p:sp>
        <p:nvSpPr>
          <p:cNvPr id="72706" name="Rectangle 3">
            <a:extLst>
              <a:ext uri="{FF2B5EF4-FFF2-40B4-BE49-F238E27FC236}">
                <a16:creationId xmlns:a16="http://schemas.microsoft.com/office/drawing/2014/main" id="{38426FDA-478B-9D45-9381-7B1367580C75}"/>
              </a:ext>
            </a:extLst>
          </p:cNvPr>
          <p:cNvSpPr>
            <a:spLocks noGrp="1" noChangeArrowheads="1"/>
          </p:cNvSpPr>
          <p:nvPr>
            <p:ph type="body" idx="1"/>
          </p:nvPr>
        </p:nvSpPr>
        <p:spPr>
          <a:xfrm>
            <a:off x="762000" y="1600200"/>
            <a:ext cx="8153400" cy="4114800"/>
          </a:xfrm>
        </p:spPr>
        <p:txBody>
          <a:bodyPr/>
          <a:lstStyle/>
          <a:p>
            <a:r>
              <a:rPr lang="en-US" altLang="en-US" sz="2800">
                <a:ea typeface="ＭＳ Ｐゴシック" panose="020B0600070205080204" pitchFamily="34" charset="-128"/>
              </a:rPr>
              <a:t>Good confocal images require good preparation techniques</a:t>
            </a:r>
          </a:p>
          <a:p>
            <a:r>
              <a:rPr lang="en-US" altLang="en-US" sz="2800">
                <a:ea typeface="ＭＳ Ｐゴシック" panose="020B0600070205080204" pitchFamily="34" charset="-128"/>
              </a:rPr>
              <a:t>Preparations will be the most significant factor in image quality</a:t>
            </a:r>
          </a:p>
          <a:p>
            <a:r>
              <a:rPr lang="en-US" altLang="en-US" sz="2800">
                <a:ea typeface="ＭＳ Ｐゴシック" panose="020B0600070205080204" pitchFamily="34" charset="-128"/>
              </a:rPr>
              <a:t>Preparation techniques can damage the 3D structure of specimens</a:t>
            </a:r>
          </a:p>
          <a:p>
            <a:r>
              <a:rPr lang="en-US" altLang="en-US" sz="2800">
                <a:ea typeface="ＭＳ Ｐゴシック" panose="020B0600070205080204" pitchFamily="34" charset="-128"/>
              </a:rPr>
              <a:t>Quality control of specimen preparation requires attention to protocols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A0723BCB-C682-3F42-BC7A-BFE59A84105B}"/>
              </a:ext>
            </a:extLst>
          </p:cNvPr>
          <p:cNvSpPr>
            <a:spLocks noGrp="1" noChangeArrowheads="1"/>
          </p:cNvSpPr>
          <p:nvPr>
            <p:ph type="title"/>
          </p:nvPr>
        </p:nvSpPr>
        <p:spPr>
          <a:xfrm>
            <a:off x="1143000" y="304800"/>
            <a:ext cx="6908800" cy="914400"/>
          </a:xfrm>
          <a:noFill/>
        </p:spPr>
        <p:txBody>
          <a:bodyPr/>
          <a:lstStyle/>
          <a:p>
            <a:r>
              <a:rPr lang="en-US" altLang="en-US">
                <a:ea typeface="ＭＳ Ｐゴシック" panose="020B0600070205080204" pitchFamily="34" charset="-128"/>
              </a:rPr>
              <a:t>Ideal Fixative</a:t>
            </a:r>
          </a:p>
        </p:txBody>
      </p:sp>
      <p:sp>
        <p:nvSpPr>
          <p:cNvPr id="9218" name="Rectangle 3">
            <a:extLst>
              <a:ext uri="{FF2B5EF4-FFF2-40B4-BE49-F238E27FC236}">
                <a16:creationId xmlns:a16="http://schemas.microsoft.com/office/drawing/2014/main" id="{A6F54942-49EF-2F4F-9FF8-3416F2379CC9}"/>
              </a:ext>
            </a:extLst>
          </p:cNvPr>
          <p:cNvSpPr>
            <a:spLocks noGrp="1" noChangeArrowheads="1"/>
          </p:cNvSpPr>
          <p:nvPr>
            <p:ph type="body" idx="1"/>
          </p:nvPr>
        </p:nvSpPr>
        <p:spPr>
          <a:xfrm>
            <a:off x="1066800" y="1752600"/>
            <a:ext cx="6908800" cy="4114800"/>
          </a:xfrm>
          <a:noFill/>
        </p:spPr>
        <p:txBody>
          <a:bodyPr/>
          <a:lstStyle/>
          <a:p>
            <a:r>
              <a:rPr lang="en-US" altLang="en-US" sz="2800">
                <a:ea typeface="ＭＳ Ｐゴシック" panose="020B0600070205080204" pitchFamily="34" charset="-128"/>
              </a:rPr>
              <a:t>Penetrate cells or tissue rapidly</a:t>
            </a:r>
          </a:p>
          <a:p>
            <a:r>
              <a:rPr lang="en-US" altLang="en-US" sz="2800">
                <a:ea typeface="ＭＳ Ｐゴシック" panose="020B0600070205080204" pitchFamily="34" charset="-128"/>
              </a:rPr>
              <a:t>Preserve cellular structure before cell can react to produce structural artifacts</a:t>
            </a:r>
          </a:p>
          <a:p>
            <a:r>
              <a:rPr lang="en-US" altLang="en-US" sz="2800">
                <a:ea typeface="ＭＳ Ｐゴシック" panose="020B0600070205080204" pitchFamily="34" charset="-128"/>
              </a:rPr>
              <a:t>Ensure that subsequent manipulation of the cells or tissue has little impact on structure</a:t>
            </a:r>
          </a:p>
          <a:p>
            <a:r>
              <a:rPr lang="en-US" altLang="en-US" sz="2800">
                <a:ea typeface="ＭＳ Ｐゴシック" panose="020B0600070205080204" pitchFamily="34" charset="-128"/>
              </a:rPr>
              <a:t>Not cause autofluorescence, and act as an antifade reagent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9EDFCF2D-E82F-4B45-AE26-CEFE6052B353}"/>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Chemical Fixation</a:t>
            </a:r>
          </a:p>
        </p:txBody>
      </p:sp>
      <p:sp>
        <p:nvSpPr>
          <p:cNvPr id="11266" name="Rectangle 3">
            <a:extLst>
              <a:ext uri="{FF2B5EF4-FFF2-40B4-BE49-F238E27FC236}">
                <a16:creationId xmlns:a16="http://schemas.microsoft.com/office/drawing/2014/main" id="{FA44EDF0-EBED-7741-8DDE-042625EAB4D9}"/>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Coagulating Fixatives</a:t>
            </a:r>
          </a:p>
          <a:p>
            <a:r>
              <a:rPr lang="en-US" altLang="en-US">
                <a:ea typeface="ＭＳ Ｐゴシック" panose="020B0600070205080204" pitchFamily="34" charset="-128"/>
              </a:rPr>
              <a:t>Crosslinking Fixatives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EBD965CC-E072-154B-838C-58723F1E6327}"/>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Coagulating Fixatives</a:t>
            </a:r>
          </a:p>
        </p:txBody>
      </p:sp>
      <p:sp>
        <p:nvSpPr>
          <p:cNvPr id="13314" name="Rectangle 3">
            <a:extLst>
              <a:ext uri="{FF2B5EF4-FFF2-40B4-BE49-F238E27FC236}">
                <a16:creationId xmlns:a16="http://schemas.microsoft.com/office/drawing/2014/main" id="{1942E852-399E-2243-B0E7-97DD3E2B6BD6}"/>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Ethanol</a:t>
            </a:r>
          </a:p>
          <a:p>
            <a:r>
              <a:rPr lang="en-US" altLang="en-US">
                <a:ea typeface="ＭＳ Ｐゴシック" panose="020B0600070205080204" pitchFamily="34" charset="-128"/>
              </a:rPr>
              <a:t>Methanol</a:t>
            </a:r>
          </a:p>
          <a:p>
            <a:r>
              <a:rPr lang="en-US" altLang="en-US">
                <a:ea typeface="ＭＳ Ｐゴシック" panose="020B0600070205080204" pitchFamily="34" charset="-128"/>
              </a:rPr>
              <a:t>Acetone</a:t>
            </a:r>
          </a:p>
        </p:txBody>
      </p:sp>
      <p:sp>
        <p:nvSpPr>
          <p:cNvPr id="13315" name="TextBox 1">
            <a:extLst>
              <a:ext uri="{FF2B5EF4-FFF2-40B4-BE49-F238E27FC236}">
                <a16:creationId xmlns:a16="http://schemas.microsoft.com/office/drawing/2014/main" id="{33F448EF-CE52-7647-8E78-DAC5546405E9}"/>
              </a:ext>
            </a:extLst>
          </p:cNvPr>
          <p:cNvSpPr txBox="1">
            <a:spLocks noChangeArrowheads="1"/>
          </p:cNvSpPr>
          <p:nvPr/>
        </p:nvSpPr>
        <p:spPr bwMode="auto">
          <a:xfrm>
            <a:off x="914400" y="4246563"/>
            <a:ext cx="8077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Essentially these fix by dehydration.  Water molecules are extracted from around protein which results in precipitation of those proteins.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C3FA7D-D1A2-1442-9349-D2D0BB88B313}"/>
              </a:ext>
            </a:extLst>
          </p:cNvPr>
          <p:cNvSpPr>
            <a:spLocks noGrp="1" noChangeArrowheads="1"/>
          </p:cNvSpPr>
          <p:nvPr>
            <p:ph type="title"/>
          </p:nvPr>
        </p:nvSpPr>
        <p:spPr>
          <a:xfrm>
            <a:off x="1181100" y="123825"/>
            <a:ext cx="6908800" cy="1143000"/>
          </a:xfrm>
          <a:noFill/>
        </p:spPr>
        <p:txBody>
          <a:bodyPr/>
          <a:lstStyle/>
          <a:p>
            <a:r>
              <a:rPr lang="en-US" altLang="en-US">
                <a:ea typeface="ＭＳ Ｐゴシック" panose="020B0600070205080204" pitchFamily="34" charset="-128"/>
              </a:rPr>
              <a:t>Coagulating Fixatives</a:t>
            </a:r>
          </a:p>
        </p:txBody>
      </p:sp>
      <p:sp>
        <p:nvSpPr>
          <p:cNvPr id="15362" name="Rectangle 3">
            <a:extLst>
              <a:ext uri="{FF2B5EF4-FFF2-40B4-BE49-F238E27FC236}">
                <a16:creationId xmlns:a16="http://schemas.microsoft.com/office/drawing/2014/main" id="{738BEC81-EC08-BC4E-82CA-F5E01E3702C3}"/>
              </a:ext>
            </a:extLst>
          </p:cNvPr>
          <p:cNvSpPr>
            <a:spLocks noGrp="1" noChangeArrowheads="1"/>
          </p:cNvSpPr>
          <p:nvPr>
            <p:ph type="body" idx="1"/>
          </p:nvPr>
        </p:nvSpPr>
        <p:spPr>
          <a:xfrm>
            <a:off x="990600" y="1524000"/>
            <a:ext cx="7602538" cy="1885950"/>
          </a:xfrm>
          <a:noFill/>
        </p:spPr>
        <p:txBody>
          <a:bodyPr/>
          <a:lstStyle/>
          <a:p>
            <a:r>
              <a:rPr lang="en-US" altLang="en-US" sz="2400">
                <a:ea typeface="ＭＳ Ｐゴシック" panose="020B0600070205080204" pitchFamily="34" charset="-128"/>
              </a:rPr>
              <a:t>Fix specimens by rapidly </a:t>
            </a:r>
            <a:r>
              <a:rPr lang="en-US" altLang="en-US" sz="2400">
                <a:solidFill>
                  <a:schemeClr val="hlink"/>
                </a:solidFill>
                <a:ea typeface="ＭＳ Ｐゴシック" panose="020B0600070205080204" pitchFamily="34" charset="-128"/>
              </a:rPr>
              <a:t>changing hydration</a:t>
            </a:r>
            <a:r>
              <a:rPr lang="en-US" altLang="en-US" sz="2400">
                <a:ea typeface="ＭＳ Ｐゴシック" panose="020B0600070205080204" pitchFamily="34" charset="-128"/>
              </a:rPr>
              <a:t> state of cellular components</a:t>
            </a:r>
          </a:p>
          <a:p>
            <a:r>
              <a:rPr lang="en-US" altLang="en-US" sz="2400">
                <a:ea typeface="ＭＳ Ｐゴシック" panose="020B0600070205080204" pitchFamily="34" charset="-128"/>
              </a:rPr>
              <a:t>Proteins are either coagulated or extracted</a:t>
            </a:r>
          </a:p>
          <a:p>
            <a:r>
              <a:rPr lang="en-US" altLang="en-US" sz="2400">
                <a:ea typeface="ＭＳ Ｐゴシック" panose="020B0600070205080204" pitchFamily="34" charset="-128"/>
              </a:rPr>
              <a:t>Preserve </a:t>
            </a:r>
            <a:r>
              <a:rPr lang="en-US" altLang="en-US" sz="2400">
                <a:solidFill>
                  <a:schemeClr val="hlink"/>
                </a:solidFill>
                <a:ea typeface="ＭＳ Ｐゴシック" panose="020B0600070205080204" pitchFamily="34" charset="-128"/>
              </a:rPr>
              <a:t>antigen recognition</a:t>
            </a:r>
            <a:r>
              <a:rPr lang="en-US" altLang="en-US" sz="2400">
                <a:ea typeface="ＭＳ Ｐゴシック" panose="020B0600070205080204" pitchFamily="34" charset="-128"/>
              </a:rPr>
              <a:t> often</a:t>
            </a:r>
          </a:p>
        </p:txBody>
      </p:sp>
      <p:sp>
        <p:nvSpPr>
          <p:cNvPr id="15363" name="Rectangle 4">
            <a:extLst>
              <a:ext uri="{FF2B5EF4-FFF2-40B4-BE49-F238E27FC236}">
                <a16:creationId xmlns:a16="http://schemas.microsoft.com/office/drawing/2014/main" id="{E5766DF1-D817-1F4F-8C1B-B1D2C794EBF2}"/>
              </a:ext>
            </a:extLst>
          </p:cNvPr>
          <p:cNvSpPr>
            <a:spLocks noChangeArrowheads="1"/>
          </p:cNvSpPr>
          <p:nvPr/>
        </p:nvSpPr>
        <p:spPr bwMode="auto">
          <a:xfrm>
            <a:off x="457200" y="1143000"/>
            <a:ext cx="163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Advantages</a:t>
            </a:r>
          </a:p>
        </p:txBody>
      </p:sp>
      <p:sp>
        <p:nvSpPr>
          <p:cNvPr id="15364" name="Rectangle 5">
            <a:extLst>
              <a:ext uri="{FF2B5EF4-FFF2-40B4-BE49-F238E27FC236}">
                <a16:creationId xmlns:a16="http://schemas.microsoft.com/office/drawing/2014/main" id="{BADE18CB-5817-3D40-888B-3803CC674A78}"/>
              </a:ext>
            </a:extLst>
          </p:cNvPr>
          <p:cNvSpPr>
            <a:spLocks noChangeArrowheads="1"/>
          </p:cNvSpPr>
          <p:nvPr/>
        </p:nvSpPr>
        <p:spPr bwMode="auto">
          <a:xfrm>
            <a:off x="228600" y="3352800"/>
            <a:ext cx="2009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Disadvantages</a:t>
            </a:r>
          </a:p>
        </p:txBody>
      </p:sp>
      <p:sp>
        <p:nvSpPr>
          <p:cNvPr id="15365" name="Rectangle 6">
            <a:extLst>
              <a:ext uri="{FF2B5EF4-FFF2-40B4-BE49-F238E27FC236}">
                <a16:creationId xmlns:a16="http://schemas.microsoft.com/office/drawing/2014/main" id="{B86ACC1E-C314-BA44-BA04-5BBCDAB0BFBB}"/>
              </a:ext>
            </a:extLst>
          </p:cNvPr>
          <p:cNvSpPr>
            <a:spLocks noChangeArrowheads="1"/>
          </p:cNvSpPr>
          <p:nvPr/>
        </p:nvSpPr>
        <p:spPr bwMode="auto">
          <a:xfrm>
            <a:off x="1066800" y="3733800"/>
            <a:ext cx="76898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buSzTx/>
            </a:pPr>
            <a:r>
              <a:rPr lang="en-US" altLang="en-US" sz="2400" i="0"/>
              <a:t>Cause significant </a:t>
            </a:r>
            <a:r>
              <a:rPr lang="en-US" altLang="en-US" sz="2400" i="0">
                <a:solidFill>
                  <a:schemeClr val="hlink"/>
                </a:solidFill>
              </a:rPr>
              <a:t>shrinkage</a:t>
            </a:r>
            <a:r>
              <a:rPr lang="en-US" altLang="en-US" sz="2400" i="0"/>
              <a:t> of specimens</a:t>
            </a:r>
          </a:p>
          <a:p>
            <a:pPr>
              <a:buSzTx/>
            </a:pPr>
            <a:r>
              <a:rPr lang="en-US" altLang="en-US" sz="2400" i="0"/>
              <a:t>Difficult to do accurate 3D confocal images</a:t>
            </a:r>
          </a:p>
          <a:p>
            <a:pPr>
              <a:buSzTx/>
            </a:pPr>
            <a:r>
              <a:rPr lang="en-US" altLang="en-US" sz="2400" i="0"/>
              <a:t>Can shrink cells to 50% size (height)</a:t>
            </a:r>
          </a:p>
          <a:p>
            <a:pPr>
              <a:buSzTx/>
            </a:pPr>
            <a:r>
              <a:rPr lang="en-US" altLang="en-US" sz="2400" i="0"/>
              <a:t>Commercial preparations of formaldehyde contain methanol as a stabilizing agent</a:t>
            </a:r>
          </a:p>
        </p:txBody>
      </p:sp>
      <p:sp>
        <p:nvSpPr>
          <p:cNvPr id="15366" name="TextBox 1">
            <a:extLst>
              <a:ext uri="{FF2B5EF4-FFF2-40B4-BE49-F238E27FC236}">
                <a16:creationId xmlns:a16="http://schemas.microsoft.com/office/drawing/2014/main" id="{F89C8173-EC21-7D44-B331-656ACD21D6F6}"/>
              </a:ext>
            </a:extLst>
          </p:cNvPr>
          <p:cNvSpPr txBox="1">
            <a:spLocks noChangeArrowheads="1"/>
          </p:cNvSpPr>
          <p:nvPr/>
        </p:nvSpPr>
        <p:spPr bwMode="auto">
          <a:xfrm>
            <a:off x="8001000" y="631825"/>
            <a:ext cx="873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a:t>Ethanol</a:t>
            </a:r>
          </a:p>
          <a:p>
            <a:pPr>
              <a:spcBef>
                <a:spcPct val="0"/>
              </a:spcBef>
              <a:buSzTx/>
              <a:buFontTx/>
              <a:buNone/>
            </a:pPr>
            <a:r>
              <a:rPr lang="en-US" altLang="en-US" sz="1400"/>
              <a:t>Methanol</a:t>
            </a:r>
          </a:p>
          <a:p>
            <a:pPr>
              <a:spcBef>
                <a:spcPct val="0"/>
              </a:spcBef>
              <a:buSzTx/>
              <a:buFontTx/>
              <a:buNone/>
            </a:pPr>
            <a:r>
              <a:rPr lang="en-US" altLang="en-US" sz="1400"/>
              <a:t>acetone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4074382-AF41-8F4B-A179-74CB7FEE42F9}"/>
              </a:ext>
            </a:extLst>
          </p:cNvPr>
          <p:cNvSpPr>
            <a:spLocks noGrp="1" noChangeArrowheads="1"/>
          </p:cNvSpPr>
          <p:nvPr>
            <p:ph type="title"/>
          </p:nvPr>
        </p:nvSpPr>
        <p:spPr/>
        <p:txBody>
          <a:bodyPr/>
          <a:lstStyle/>
          <a:p>
            <a:r>
              <a:rPr lang="en-US" altLang="en-US">
                <a:ea typeface="ＭＳ Ｐゴシック" panose="020B0600070205080204" pitchFamily="34" charset="-128"/>
              </a:rPr>
              <a:t>Acetone</a:t>
            </a:r>
          </a:p>
        </p:txBody>
      </p:sp>
      <p:sp>
        <p:nvSpPr>
          <p:cNvPr id="17410" name="Content Placeholder 2">
            <a:extLst>
              <a:ext uri="{FF2B5EF4-FFF2-40B4-BE49-F238E27FC236}">
                <a16:creationId xmlns:a16="http://schemas.microsoft.com/office/drawing/2014/main" id="{4510BCD1-9F7B-B047-B567-C2942B73759B}"/>
              </a:ext>
            </a:extLst>
          </p:cNvPr>
          <p:cNvSpPr>
            <a:spLocks noGrp="1" noChangeArrowheads="1"/>
          </p:cNvSpPr>
          <p:nvPr>
            <p:ph idx="1"/>
          </p:nvPr>
        </p:nvSpPr>
        <p:spPr>
          <a:xfrm>
            <a:off x="304800" y="1447800"/>
            <a:ext cx="7848600" cy="3810000"/>
          </a:xfrm>
        </p:spPr>
        <p:txBody>
          <a:bodyPr/>
          <a:lstStyle/>
          <a:p>
            <a:pPr marL="0" indent="0">
              <a:buFontTx/>
              <a:buNone/>
            </a:pPr>
            <a:r>
              <a:rPr lang="ja-JP" altLang="en-US" sz="2000">
                <a:ea typeface="ＭＳ Ｐゴシック" panose="020B0600070205080204" pitchFamily="34" charset="-128"/>
              </a:rPr>
              <a:t>“</a:t>
            </a:r>
            <a:r>
              <a:rPr lang="en-US" altLang="ja-JP" sz="2000">
                <a:ea typeface="ＭＳ Ｐゴシック" panose="020B0600070205080204" pitchFamily="34" charset="-128"/>
              </a:rPr>
              <a:t>Just a little clarification. </a:t>
            </a:r>
          </a:p>
          <a:p>
            <a:pPr marL="0" indent="0"/>
            <a:r>
              <a:rPr lang="en-US" altLang="en-US" sz="2000">
                <a:ea typeface="ＭＳ Ｐゴシック" panose="020B0600070205080204" pitchFamily="34" charset="-128"/>
              </a:rPr>
              <a:t>Acetone is a good protein denaturant like ethanol/methanol. </a:t>
            </a:r>
          </a:p>
          <a:p>
            <a:pPr marL="0" indent="0"/>
            <a:r>
              <a:rPr lang="en-US" altLang="en-US" sz="2000">
                <a:ea typeface="ＭＳ Ｐゴシック" panose="020B0600070205080204" pitchFamily="34" charset="-128"/>
              </a:rPr>
              <a:t>As for its actions on membranes, it does not dissolve phospholipids. In fact, acetone is used as a specific solvent to precipitate phospholipids to help isolate them from other components solubilized by acetone. </a:t>
            </a:r>
          </a:p>
          <a:p>
            <a:pPr marL="0" indent="0"/>
            <a:r>
              <a:rPr lang="en-US" altLang="en-US" sz="2000">
                <a:ea typeface="ＭＳ Ｐゴシック" panose="020B0600070205080204" pitchFamily="34" charset="-128"/>
              </a:rPr>
              <a:t>Its permeabilizing action on cell membranes is probably quite complex.</a:t>
            </a:r>
          </a:p>
          <a:p>
            <a:pPr marL="0" indent="0"/>
            <a:r>
              <a:rPr lang="en-US" altLang="en-US" sz="2000">
                <a:ea typeface="ＭＳ Ｐゴシック" panose="020B0600070205080204" pitchFamily="34" charset="-128"/>
              </a:rPr>
              <a:t>The standard procedure is to use -20 deg acetone. This is likely to freeze the cell water, which has catastrophic consequences on osmotic salt balance and will most certainly break open membranes.  </a:t>
            </a:r>
          </a:p>
          <a:p>
            <a:pPr marL="0" indent="0"/>
            <a:r>
              <a:rPr lang="en-US" altLang="en-US" sz="2000">
                <a:ea typeface="ＭＳ Ｐゴシック" panose="020B0600070205080204" pitchFamily="34" charset="-128"/>
              </a:rPr>
              <a:t>No doubt there is also extraction of some components from the cell membranes, e.g., cholesterol that leads to membrane disruption but not dissolution</a:t>
            </a:r>
            <a:r>
              <a:rPr lang="ja-JP" altLang="en-US" sz="2000">
                <a:ea typeface="ＭＳ Ｐゴシック" panose="020B0600070205080204" pitchFamily="34" charset="-128"/>
              </a:rPr>
              <a:t>”</a:t>
            </a:r>
            <a:endParaRPr lang="en-US" altLang="en-US" sz="2000">
              <a:ea typeface="ＭＳ Ｐゴシック" panose="020B0600070205080204" pitchFamily="34" charset="-128"/>
            </a:endParaRPr>
          </a:p>
        </p:txBody>
      </p:sp>
      <p:sp>
        <p:nvSpPr>
          <p:cNvPr id="17411" name="TextBox 3">
            <a:extLst>
              <a:ext uri="{FF2B5EF4-FFF2-40B4-BE49-F238E27FC236}">
                <a16:creationId xmlns:a16="http://schemas.microsoft.com/office/drawing/2014/main" id="{C116B449-E04F-1044-ADB7-061275A2AFB4}"/>
              </a:ext>
            </a:extLst>
          </p:cNvPr>
          <p:cNvSpPr txBox="1">
            <a:spLocks noChangeArrowheads="1"/>
          </p:cNvSpPr>
          <p:nvPr/>
        </p:nvSpPr>
        <p:spPr bwMode="auto">
          <a:xfrm>
            <a:off x="5029200" y="5791200"/>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a:t>Information source: Confocal Listserve</a:t>
            </a:r>
          </a:p>
          <a:p>
            <a:pPr>
              <a:spcBef>
                <a:spcPct val="0"/>
              </a:spcBef>
              <a:buSzTx/>
              <a:buFontTx/>
              <a:buNone/>
            </a:pPr>
            <a:r>
              <a:rPr lang="en-US" altLang="en-US" sz="1400"/>
              <a:t>Mon, 15 Oct 2001 Dr. Alan Hibbs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7CDFE4-6381-B745-BF33-400344FBF8E2}"/>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Crosslinking Fixatives</a:t>
            </a:r>
          </a:p>
        </p:txBody>
      </p:sp>
      <p:sp>
        <p:nvSpPr>
          <p:cNvPr id="19458" name="Rectangle 3">
            <a:extLst>
              <a:ext uri="{FF2B5EF4-FFF2-40B4-BE49-F238E27FC236}">
                <a16:creationId xmlns:a16="http://schemas.microsoft.com/office/drawing/2014/main" id="{149F62B3-A5C9-ED45-92DA-EF6CD5CE86FE}"/>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Glutaraldehyde</a:t>
            </a:r>
          </a:p>
          <a:p>
            <a:r>
              <a:rPr lang="en-US" altLang="en-US">
                <a:ea typeface="ＭＳ Ｐゴシック" panose="020B0600070205080204" pitchFamily="34" charset="-128"/>
              </a:rPr>
              <a:t>Formaldehyde</a:t>
            </a:r>
          </a:p>
          <a:p>
            <a:r>
              <a:rPr lang="en-US" altLang="en-US">
                <a:ea typeface="ＭＳ Ｐゴシック" panose="020B0600070205080204" pitchFamily="34" charset="-128"/>
              </a:rPr>
              <a:t>Ethelene glycol-bis-succinimidyl succinate (EGS)</a:t>
            </a:r>
          </a:p>
        </p:txBody>
      </p:sp>
    </p:spTree>
  </p:cSld>
  <p:clrMapOvr>
    <a:masterClrMapping/>
  </p:clrMapOvr>
  <p:transition/>
</p:sld>
</file>

<file path=ppt/theme/theme1.xml><?xml version="1.0" encoding="utf-8"?>
<a:theme xmlns:a="http://schemas.openxmlformats.org/drawingml/2006/main" name="Confo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nfo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fo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fo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fo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fo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fo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fo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fo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3652017769</TotalTime>
  <Pages>21</Pages>
  <Words>2273</Words>
  <Application>Microsoft Macintosh PowerPoint</Application>
  <PresentationFormat>On-screen Show (4:3)</PresentationFormat>
  <Paragraphs>238</Paragraphs>
  <Slides>35</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Times New Roman</vt:lpstr>
      <vt:lpstr>ＭＳ Ｐゴシック</vt:lpstr>
      <vt:lpstr>Arial</vt:lpstr>
      <vt:lpstr>Symbol</vt:lpstr>
      <vt:lpstr>Confoc</vt:lpstr>
      <vt:lpstr>Microsoft Word Document</vt:lpstr>
      <vt:lpstr>Preparation Techniques for  Confocal Microscopy  BMS 524 - “Introduction to Confocal Microscopy and Image Analysis”  1 Credit course offered by Purdue University Department of Basic Medical Sciences, College of Veterinary Medicine</vt:lpstr>
      <vt:lpstr>Learning Objectives</vt:lpstr>
      <vt:lpstr>Characteristics of Fixatives</vt:lpstr>
      <vt:lpstr>Ideal Fixative</vt:lpstr>
      <vt:lpstr>Chemical Fixation</vt:lpstr>
      <vt:lpstr>Coagulating Fixatives</vt:lpstr>
      <vt:lpstr>Coagulating Fixatives</vt:lpstr>
      <vt:lpstr>Acetone</vt:lpstr>
      <vt:lpstr>Crosslinking Fixatives</vt:lpstr>
      <vt:lpstr>Crosslinking Fixatives</vt:lpstr>
      <vt:lpstr>Glutaraldehyde</vt:lpstr>
      <vt:lpstr>Glutaraldehyde</vt:lpstr>
      <vt:lpstr>Formaldehyde</vt:lpstr>
      <vt:lpstr>Paraformaldehyde vs Formaldehyde</vt:lpstr>
      <vt:lpstr>Paraformaldehyde vs Formaldehyde</vt:lpstr>
      <vt:lpstr>Ethelene glycol-bis-succinimidyl succinate (EGS)</vt:lpstr>
      <vt:lpstr>Fixation and preparation of tissue</vt:lpstr>
      <vt:lpstr>Fixation  Protocol pH-shift/Formaldehyde</vt:lpstr>
      <vt:lpstr>Method</vt:lpstr>
      <vt:lpstr>Fluorescence Labeling</vt:lpstr>
      <vt:lpstr>Examples of useful Fluorescent labels </vt:lpstr>
      <vt:lpstr>Rhodamine 123</vt:lpstr>
      <vt:lpstr>PowerPoint Presentation</vt:lpstr>
      <vt:lpstr>PowerPoint Presentation</vt:lpstr>
      <vt:lpstr>PowerPoint Presentation</vt:lpstr>
      <vt:lpstr>Test Specimen</vt:lpstr>
      <vt:lpstr>Test Specimen - Onion</vt:lpstr>
      <vt:lpstr>Test images</vt:lpstr>
      <vt:lpstr>Epithelial Cell</vt:lpstr>
      <vt:lpstr>Practical methods for Reducing Photobleaching</vt:lpstr>
      <vt:lpstr>Practical Mounting Slides - sealant</vt:lpstr>
      <vt:lpstr>Mounting “Thick” Specimens</vt:lpstr>
      <vt:lpstr>Mounting specimens on slides</vt:lpstr>
      <vt:lpstr>Some issues about sample preparation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524 - "Introduction to Confocal Microscopy and Image Analysis"  2 Credit course offered by Purdue University Department of Basic Medical Sciences, School of Veterinary Medicine  May, 1996  J.Paul Robinson  Lecture 5  Preparation Techniques for Confoc</dc:title>
  <dc:creator>vph-laptop</dc:creator>
  <cp:keywords>11-Lect-Robinson</cp:keywords>
  <cp:lastModifiedBy>Joseph Paul Robinson</cp:lastModifiedBy>
  <cp:revision>59</cp:revision>
  <cp:lastPrinted>2014-04-02T13:27:34Z</cp:lastPrinted>
  <dcterms:created xsi:type="dcterms:W3CDTF">1997-02-01T16:17:42Z</dcterms:created>
  <dcterms:modified xsi:type="dcterms:W3CDTF">2020-01-05T04:05:00Z</dcterms:modified>
</cp:coreProperties>
</file>