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52"/>
  </p:notesMasterIdLst>
  <p:handoutMasterIdLst>
    <p:handoutMasterId r:id="rId53"/>
  </p:handoutMasterIdLst>
  <p:sldIdLst>
    <p:sldId id="336" r:id="rId3"/>
    <p:sldId id="522" r:id="rId4"/>
    <p:sldId id="257" r:id="rId5"/>
    <p:sldId id="259" r:id="rId6"/>
    <p:sldId id="260" r:id="rId7"/>
    <p:sldId id="261" r:id="rId8"/>
    <p:sldId id="517" r:id="rId9"/>
    <p:sldId id="479" r:id="rId10"/>
    <p:sldId id="263" r:id="rId11"/>
    <p:sldId id="265" r:id="rId12"/>
    <p:sldId id="471" r:id="rId13"/>
    <p:sldId id="480" r:id="rId14"/>
    <p:sldId id="518" r:id="rId15"/>
    <p:sldId id="519" r:id="rId16"/>
    <p:sldId id="520" r:id="rId17"/>
    <p:sldId id="521" r:id="rId18"/>
    <p:sldId id="266" r:id="rId19"/>
    <p:sldId id="267" r:id="rId20"/>
    <p:sldId id="268" r:id="rId21"/>
    <p:sldId id="269" r:id="rId22"/>
    <p:sldId id="481" r:id="rId23"/>
    <p:sldId id="270" r:id="rId24"/>
    <p:sldId id="272" r:id="rId25"/>
    <p:sldId id="273" r:id="rId26"/>
    <p:sldId id="271" r:id="rId27"/>
    <p:sldId id="361" r:id="rId28"/>
    <p:sldId id="365" r:id="rId29"/>
    <p:sldId id="364" r:id="rId30"/>
    <p:sldId id="357" r:id="rId31"/>
    <p:sldId id="476" r:id="rId32"/>
    <p:sldId id="472" r:id="rId33"/>
    <p:sldId id="362" r:id="rId34"/>
    <p:sldId id="420" r:id="rId35"/>
    <p:sldId id="419" r:id="rId36"/>
    <p:sldId id="482" r:id="rId37"/>
    <p:sldId id="512" r:id="rId38"/>
    <p:sldId id="513" r:id="rId39"/>
    <p:sldId id="514" r:id="rId40"/>
    <p:sldId id="515" r:id="rId41"/>
    <p:sldId id="516" r:id="rId42"/>
    <p:sldId id="474" r:id="rId43"/>
    <p:sldId id="358" r:id="rId44"/>
    <p:sldId id="359" r:id="rId45"/>
    <p:sldId id="329" r:id="rId46"/>
    <p:sldId id="510" r:id="rId47"/>
    <p:sldId id="477" r:id="rId48"/>
    <p:sldId id="478" r:id="rId49"/>
    <p:sldId id="508" r:id="rId50"/>
    <p:sldId id="475" r:id="rId51"/>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91" autoAdjust="0"/>
    <p:restoredTop sz="94177" autoAdjust="0"/>
  </p:normalViewPr>
  <p:slideViewPr>
    <p:cSldViewPr snapToGrid="0">
      <p:cViewPr varScale="1">
        <p:scale>
          <a:sx n="104" d="100"/>
          <a:sy n="104" d="100"/>
        </p:scale>
        <p:origin x="2072" y="208"/>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500BDEC-CE7D-0F45-95B1-E3DBCDEF729E}"/>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0F0F30DF-78DD-7246-A80F-4A3FCCB6AD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44AEFDCD-837C-CC45-A033-4F238A8FBA4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C237604C-B595-A247-80B6-0EF2DBADDD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D649CFC-A922-1446-BF7C-1F1F2EBEF16F}"/>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311A217-39B3-6843-9056-FA76DA51AE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3232C0A-3790-5246-9FF6-88E8ED4A711B}"/>
              </a:ext>
            </a:extLst>
          </p:cNvPr>
          <p:cNvSpPr>
            <a:spLocks noGrp="1" noRot="1" noChangeAspect="1" noTextEdit="1"/>
          </p:cNvSpPr>
          <p:nvPr>
            <p:ph type="sldImg"/>
          </p:nvPr>
        </p:nvSpPr>
        <p:spPr>
          <a:ln/>
        </p:spPr>
      </p:sp>
      <p:sp>
        <p:nvSpPr>
          <p:cNvPr id="35842" name="Notes Placeholder 2">
            <a:extLst>
              <a:ext uri="{FF2B5EF4-FFF2-40B4-BE49-F238E27FC236}">
                <a16:creationId xmlns:a16="http://schemas.microsoft.com/office/drawing/2014/main" id="{EC053969-8B82-4247-83DA-F32F031F7C9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5297B44-C47B-A24D-878B-0B4F6CBDCB0C}"/>
              </a:ext>
            </a:extLst>
          </p:cNvPr>
          <p:cNvSpPr>
            <a:spLocks noGrp="1" noRot="1" noChangeAspect="1" noChangeArrowheads="1" noTextEdit="1"/>
          </p:cNvSpPr>
          <p:nvPr>
            <p:ph type="sldImg"/>
          </p:nvPr>
        </p:nvSpPr>
        <p:spPr>
          <a:ln cap="flat"/>
        </p:spPr>
      </p:sp>
      <p:sp>
        <p:nvSpPr>
          <p:cNvPr id="38914" name="Rectangle 3">
            <a:extLst>
              <a:ext uri="{FF2B5EF4-FFF2-40B4-BE49-F238E27FC236}">
                <a16:creationId xmlns:a16="http://schemas.microsoft.com/office/drawing/2014/main" id="{70C61D0E-AD93-C04B-B551-39D109E2B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BB474B3-4EAE-0043-98D9-8E3A1FD2439C}"/>
              </a:ext>
            </a:extLst>
          </p:cNvPr>
          <p:cNvSpPr>
            <a:spLocks noGrp="1" noRot="1" noChangeAspect="1" noChangeArrowheads="1" noTextEdit="1"/>
          </p:cNvSpPr>
          <p:nvPr>
            <p:ph type="sldImg"/>
          </p:nvPr>
        </p:nvSpPr>
        <p:spPr>
          <a:ln cap="flat"/>
        </p:spPr>
      </p:sp>
      <p:sp>
        <p:nvSpPr>
          <p:cNvPr id="40962" name="Rectangle 3">
            <a:extLst>
              <a:ext uri="{FF2B5EF4-FFF2-40B4-BE49-F238E27FC236}">
                <a16:creationId xmlns:a16="http://schemas.microsoft.com/office/drawing/2014/main" id="{5418BE92-69CA-EB42-B0F3-F1B0A109D1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886D26EF-547E-7C41-8867-09C7A4006EE8}"/>
              </a:ext>
            </a:extLst>
          </p:cNvPr>
          <p:cNvSpPr>
            <a:spLocks noGrp="1" noRot="1" noChangeAspect="1" noChangeArrowheads="1" noTextEdit="1"/>
          </p:cNvSpPr>
          <p:nvPr>
            <p:ph type="sldImg"/>
          </p:nvPr>
        </p:nvSpPr>
        <p:spPr>
          <a:ln cap="flat"/>
        </p:spPr>
      </p:sp>
      <p:sp>
        <p:nvSpPr>
          <p:cNvPr id="43010" name="Rectangle 3">
            <a:extLst>
              <a:ext uri="{FF2B5EF4-FFF2-40B4-BE49-F238E27FC236}">
                <a16:creationId xmlns:a16="http://schemas.microsoft.com/office/drawing/2014/main" id="{77133783-F82B-1F4A-A823-479760743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3C6E99C2-F35A-F041-9C1B-45289BE977FD}"/>
              </a:ext>
            </a:extLst>
          </p:cNvPr>
          <p:cNvSpPr>
            <a:spLocks noGrp="1" noRot="1" noChangeAspect="1" noChangeArrowheads="1" noTextEdit="1"/>
          </p:cNvSpPr>
          <p:nvPr>
            <p:ph type="sldImg"/>
          </p:nvPr>
        </p:nvSpPr>
        <p:spPr>
          <a:ln cap="flat"/>
        </p:spPr>
      </p:sp>
      <p:sp>
        <p:nvSpPr>
          <p:cNvPr id="45058" name="Rectangle 3">
            <a:extLst>
              <a:ext uri="{FF2B5EF4-FFF2-40B4-BE49-F238E27FC236}">
                <a16:creationId xmlns:a16="http://schemas.microsoft.com/office/drawing/2014/main" id="{266D3D68-52F8-CC44-997E-63386A12AC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5AFD3AF-30EF-DC46-B824-33B38643E26B}"/>
              </a:ext>
            </a:extLst>
          </p:cNvPr>
          <p:cNvSpPr>
            <a:spLocks noGrp="1" noRot="1" noChangeAspect="1" noChangeArrowheads="1" noTextEdit="1"/>
          </p:cNvSpPr>
          <p:nvPr>
            <p:ph type="sldImg"/>
          </p:nvPr>
        </p:nvSpPr>
        <p:spPr>
          <a:ln cap="flat"/>
        </p:spPr>
      </p:sp>
      <p:sp>
        <p:nvSpPr>
          <p:cNvPr id="47106" name="Rectangle 3">
            <a:extLst>
              <a:ext uri="{FF2B5EF4-FFF2-40B4-BE49-F238E27FC236}">
                <a16:creationId xmlns:a16="http://schemas.microsoft.com/office/drawing/2014/main" id="{6F5A2CA3-B7D6-CB4E-BD4F-9C3154E6BF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581D3E88-935A-D849-A9C6-914DD0EF5A3E}"/>
              </a:ext>
            </a:extLst>
          </p:cNvPr>
          <p:cNvSpPr>
            <a:spLocks noGrp="1" noRot="1" noChangeAspect="1" noChangeArrowheads="1" noTextEdit="1"/>
          </p:cNvSpPr>
          <p:nvPr>
            <p:ph type="sldImg"/>
          </p:nvPr>
        </p:nvSpPr>
        <p:spPr>
          <a:ln cap="flat"/>
        </p:spPr>
      </p:sp>
      <p:sp>
        <p:nvSpPr>
          <p:cNvPr id="49154" name="Rectangle 3">
            <a:extLst>
              <a:ext uri="{FF2B5EF4-FFF2-40B4-BE49-F238E27FC236}">
                <a16:creationId xmlns:a16="http://schemas.microsoft.com/office/drawing/2014/main" id="{45E6B4AD-C3A1-9B46-AC0B-2590CE1887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92D580-FFD8-CF4D-9F6A-8E43DBE2EF44}"/>
              </a:ext>
            </a:extLst>
          </p:cNvPr>
          <p:cNvSpPr>
            <a:spLocks noGrp="1" noRot="1" noChangeAspect="1" noChangeArrowheads="1" noTextEdit="1"/>
          </p:cNvSpPr>
          <p:nvPr>
            <p:ph type="sldImg"/>
          </p:nvPr>
        </p:nvSpPr>
        <p:spPr>
          <a:ln cap="flat"/>
        </p:spPr>
      </p:sp>
      <p:sp>
        <p:nvSpPr>
          <p:cNvPr id="51202" name="Rectangle 3">
            <a:extLst>
              <a:ext uri="{FF2B5EF4-FFF2-40B4-BE49-F238E27FC236}">
                <a16:creationId xmlns:a16="http://schemas.microsoft.com/office/drawing/2014/main" id="{50E99A09-6879-344D-B4CC-9721E19681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79F3A9A-BA4A-2F44-BFE9-EE008D1630D7}"/>
              </a:ext>
            </a:extLst>
          </p:cNvPr>
          <p:cNvSpPr>
            <a:spLocks noGrp="1" noRot="1" noChangeAspect="1" noChangeArrowheads="1" noTextEdit="1"/>
          </p:cNvSpPr>
          <p:nvPr>
            <p:ph type="sldImg"/>
          </p:nvPr>
        </p:nvSpPr>
        <p:spPr>
          <a:ln cap="flat"/>
        </p:spPr>
      </p:sp>
      <p:sp>
        <p:nvSpPr>
          <p:cNvPr id="53250" name="Rectangle 3">
            <a:extLst>
              <a:ext uri="{FF2B5EF4-FFF2-40B4-BE49-F238E27FC236}">
                <a16:creationId xmlns:a16="http://schemas.microsoft.com/office/drawing/2014/main" id="{231D7CAC-53D2-C044-BE6F-FB46EF3536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677AF06-BFFF-9F48-96F2-A3E85BD053BE}"/>
              </a:ext>
            </a:extLst>
          </p:cNvPr>
          <p:cNvSpPr>
            <a:spLocks noGrp="1" noRot="1" noChangeAspect="1" noChangeArrowheads="1" noTextEdit="1"/>
          </p:cNvSpPr>
          <p:nvPr>
            <p:ph type="sldImg"/>
          </p:nvPr>
        </p:nvSpPr>
        <p:spPr>
          <a:ln cap="flat"/>
        </p:spPr>
      </p:sp>
      <p:sp>
        <p:nvSpPr>
          <p:cNvPr id="55298" name="Rectangle 3">
            <a:extLst>
              <a:ext uri="{FF2B5EF4-FFF2-40B4-BE49-F238E27FC236}">
                <a16:creationId xmlns:a16="http://schemas.microsoft.com/office/drawing/2014/main" id="{2BF11AC8-6812-AC44-8BA2-FE03306607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7EA90B6-8DB6-C541-87FF-86A1B6B24DF3}"/>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3D99EF24-4E72-E746-887D-9096CC4CAF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6AFEB55-C973-9540-BD9A-EEDBA25E673B}"/>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C8D87ABF-F6AD-444A-A248-F85E6D0930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5F8BD0B-67E5-EA40-B37B-7B4945FDE318}"/>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A4D39A0-BED8-6845-B4E3-95CD93D9DC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E09DA37-82EB-3947-B140-4F60711FE749}"/>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1675F56E-4B97-2541-ACA2-848401AA8C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59D71C8-FD7B-B746-9C50-1DF7FAA10924}"/>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04675FDC-BF3A-6748-BA36-007D2FB29A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3B019E9-53C9-E54A-88CA-0CB4B32BC6C2}"/>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F7E16ECC-72AA-6C4E-86FD-D06A4982F4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BA5D1CF-3BCD-9D48-9236-F627D880887C}"/>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F6DB2DD1-F181-5A43-8336-E430069F03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BCE409A-C20E-F047-A87C-22D7376FC08D}"/>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1CA17040-AD57-1646-B1B5-CA775DB9C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DB5BA8B9-4F8D-7242-ABCF-59F7ADFF41FF}"/>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0BE2F4F1-F492-344B-A3B7-8432DB6046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E4D7284-037A-884B-AD11-E4E16E85B310}"/>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1310AF1A-FF8E-7A48-A968-986DCB6C72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09EA018-3534-7D48-A096-A7E559D69DBB}"/>
              </a:ext>
            </a:extLst>
          </p:cNvPr>
          <p:cNvSpPr>
            <a:spLocks noGrp="1" noRot="1" noChangeAspect="1" noTextEdit="1"/>
          </p:cNvSpPr>
          <p:nvPr>
            <p:ph type="sldImg"/>
          </p:nvPr>
        </p:nvSpPr>
        <p:spPr>
          <a:ln/>
        </p:spPr>
      </p:sp>
      <p:sp>
        <p:nvSpPr>
          <p:cNvPr id="77826" name="Notes Placeholder 2">
            <a:extLst>
              <a:ext uri="{FF2B5EF4-FFF2-40B4-BE49-F238E27FC236}">
                <a16:creationId xmlns:a16="http://schemas.microsoft.com/office/drawing/2014/main" id="{8DF945FB-0C58-6C42-BE1A-E9859CA13A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668F7C6-BC7A-C14B-9284-7775D53DCA15}"/>
              </a:ext>
            </a:extLst>
          </p:cNvPr>
          <p:cNvSpPr>
            <a:spLocks noGrp="1" noRot="1" noChangeAspect="1" noTextEdit="1"/>
          </p:cNvSpPr>
          <p:nvPr>
            <p:ph type="sldImg"/>
          </p:nvPr>
        </p:nvSpPr>
        <p:spPr>
          <a:ln/>
        </p:spPr>
      </p:sp>
      <p:sp>
        <p:nvSpPr>
          <p:cNvPr id="79874" name="Notes Placeholder 2">
            <a:extLst>
              <a:ext uri="{FF2B5EF4-FFF2-40B4-BE49-F238E27FC236}">
                <a16:creationId xmlns:a16="http://schemas.microsoft.com/office/drawing/2014/main" id="{38E6DDC8-CB6C-B94A-9A2F-46068F8904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66FAE5D2-0986-5A48-B916-5141ECE3A67A}"/>
              </a:ext>
            </a:extLst>
          </p:cNvPr>
          <p:cNvSpPr>
            <a:spLocks noGrp="1" noRot="1" noChangeAspect="1" noTextEdit="1"/>
          </p:cNvSpPr>
          <p:nvPr>
            <p:ph type="sldImg"/>
          </p:nvPr>
        </p:nvSpPr>
        <p:spPr>
          <a:ln/>
        </p:spPr>
      </p:sp>
      <p:sp>
        <p:nvSpPr>
          <p:cNvPr id="81922" name="Notes Placeholder 2">
            <a:extLst>
              <a:ext uri="{FF2B5EF4-FFF2-40B4-BE49-F238E27FC236}">
                <a16:creationId xmlns:a16="http://schemas.microsoft.com/office/drawing/2014/main" id="{099AC6E7-722F-684C-B485-80E49D9282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3473B7F9-E578-DA42-A835-1439D37A35EA}"/>
              </a:ext>
            </a:extLst>
          </p:cNvPr>
          <p:cNvSpPr>
            <a:spLocks noGrp="1" noRot="1" noChangeAspect="1" noTextEdit="1"/>
          </p:cNvSpPr>
          <p:nvPr>
            <p:ph type="sldImg"/>
          </p:nvPr>
        </p:nvSpPr>
        <p:spPr>
          <a:ln/>
        </p:spPr>
      </p:sp>
      <p:sp>
        <p:nvSpPr>
          <p:cNvPr id="83970" name="Notes Placeholder 2">
            <a:extLst>
              <a:ext uri="{FF2B5EF4-FFF2-40B4-BE49-F238E27FC236}">
                <a16:creationId xmlns:a16="http://schemas.microsoft.com/office/drawing/2014/main" id="{21326B4B-C623-944F-86F6-9B3A0BECA2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44520779-C337-9247-90E2-E82DF02F6509}"/>
              </a:ext>
            </a:extLst>
          </p:cNvPr>
          <p:cNvSpPr>
            <a:spLocks noGrp="1" noRot="1" noChangeAspect="1" noTextEdit="1"/>
          </p:cNvSpPr>
          <p:nvPr>
            <p:ph type="sldImg"/>
          </p:nvPr>
        </p:nvSpPr>
        <p:spPr>
          <a:ln/>
        </p:spPr>
      </p:sp>
      <p:sp>
        <p:nvSpPr>
          <p:cNvPr id="86018" name="Notes Placeholder 2">
            <a:extLst>
              <a:ext uri="{FF2B5EF4-FFF2-40B4-BE49-F238E27FC236}">
                <a16:creationId xmlns:a16="http://schemas.microsoft.com/office/drawing/2014/main" id="{B129FE37-DAEC-7F4F-922F-03685A1F66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B47D0FD-6292-8041-8F6A-6ABE4C43346C}"/>
              </a:ext>
            </a:extLst>
          </p:cNvPr>
          <p:cNvSpPr>
            <a:spLocks noGrp="1" noRot="1" noChangeAspect="1" noChangeArrowheads="1" noTextEdit="1"/>
          </p:cNvSpPr>
          <p:nvPr>
            <p:ph type="sldImg"/>
          </p:nvPr>
        </p:nvSpPr>
        <p:spPr>
          <a:ln/>
        </p:spPr>
      </p:sp>
      <p:sp>
        <p:nvSpPr>
          <p:cNvPr id="88066" name="Rectangle 3">
            <a:extLst>
              <a:ext uri="{FF2B5EF4-FFF2-40B4-BE49-F238E27FC236}">
                <a16:creationId xmlns:a16="http://schemas.microsoft.com/office/drawing/2014/main" id="{2850A458-E5F5-D448-AD28-AA8C661C52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CC5FB5E-3E34-4047-9D38-ED852B5C3D3D}"/>
              </a:ext>
            </a:extLst>
          </p:cNvPr>
          <p:cNvSpPr>
            <a:spLocks noGrp="1" noRot="1" noChangeAspect="1" noChangeArrowheads="1" noTextEdit="1"/>
          </p:cNvSpPr>
          <p:nvPr>
            <p:ph type="sldImg"/>
          </p:nvPr>
        </p:nvSpPr>
        <p:spPr>
          <a:ln/>
        </p:spPr>
      </p:sp>
      <p:sp>
        <p:nvSpPr>
          <p:cNvPr id="90114" name="Rectangle 3">
            <a:extLst>
              <a:ext uri="{FF2B5EF4-FFF2-40B4-BE49-F238E27FC236}">
                <a16:creationId xmlns:a16="http://schemas.microsoft.com/office/drawing/2014/main" id="{20515B86-8785-6347-A80B-EC67BCCA8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812D616C-DCBD-ED41-9697-C72B7014DD9E}"/>
              </a:ext>
            </a:extLst>
          </p:cNvPr>
          <p:cNvSpPr>
            <a:spLocks noGrp="1" noRot="1" noChangeAspect="1" noChangeArrowheads="1" noTextEdit="1"/>
          </p:cNvSpPr>
          <p:nvPr>
            <p:ph type="sldImg"/>
          </p:nvPr>
        </p:nvSpPr>
        <p:spPr>
          <a:ln/>
        </p:spPr>
      </p:sp>
      <p:sp>
        <p:nvSpPr>
          <p:cNvPr id="92162" name="Rectangle 3">
            <a:extLst>
              <a:ext uri="{FF2B5EF4-FFF2-40B4-BE49-F238E27FC236}">
                <a16:creationId xmlns:a16="http://schemas.microsoft.com/office/drawing/2014/main" id="{C9E6093B-E99D-D342-82D7-3B012ADCD3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7CEB438-24A7-6B4E-961C-63F50A83F30C}"/>
              </a:ext>
            </a:extLst>
          </p:cNvPr>
          <p:cNvSpPr>
            <a:spLocks noGrp="1" noRot="1" noChangeAspect="1" noChangeArrowheads="1" noTextEdit="1"/>
          </p:cNvSpPr>
          <p:nvPr>
            <p:ph type="sldImg"/>
          </p:nvPr>
        </p:nvSpPr>
        <p:spPr>
          <a:ln/>
        </p:spPr>
      </p:sp>
      <p:sp>
        <p:nvSpPr>
          <p:cNvPr id="94210" name="Rectangle 3">
            <a:extLst>
              <a:ext uri="{FF2B5EF4-FFF2-40B4-BE49-F238E27FC236}">
                <a16:creationId xmlns:a16="http://schemas.microsoft.com/office/drawing/2014/main" id="{3B5752BF-0908-0747-A948-D00047D774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3D4DD8FF-15CD-8948-BB33-C49FF5A2784C}"/>
              </a:ext>
            </a:extLst>
          </p:cNvPr>
          <p:cNvSpPr>
            <a:spLocks noGrp="1" noRot="1" noChangeAspect="1" noChangeArrowheads="1" noTextEdit="1"/>
          </p:cNvSpPr>
          <p:nvPr>
            <p:ph type="sldImg"/>
          </p:nvPr>
        </p:nvSpPr>
        <p:spPr>
          <a:ln/>
        </p:spPr>
      </p:sp>
      <p:sp>
        <p:nvSpPr>
          <p:cNvPr id="96258" name="Rectangle 3">
            <a:extLst>
              <a:ext uri="{FF2B5EF4-FFF2-40B4-BE49-F238E27FC236}">
                <a16:creationId xmlns:a16="http://schemas.microsoft.com/office/drawing/2014/main" id="{570A28CA-1959-024E-8DF6-826FBFEFD8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EE230A7-EB3D-3E44-924A-7F1D8B8C6715}"/>
              </a:ext>
            </a:extLst>
          </p:cNvPr>
          <p:cNvSpPr>
            <a:spLocks noGrp="1" noRot="1" noChangeAspect="1" noChangeArrowheads="1" noTextEdit="1"/>
          </p:cNvSpPr>
          <p:nvPr>
            <p:ph type="sldImg"/>
          </p:nvPr>
        </p:nvSpPr>
        <p:spPr>
          <a:ln cap="flat"/>
        </p:spPr>
      </p:sp>
      <p:sp>
        <p:nvSpPr>
          <p:cNvPr id="98306" name="Rectangle 3">
            <a:extLst>
              <a:ext uri="{FF2B5EF4-FFF2-40B4-BE49-F238E27FC236}">
                <a16:creationId xmlns:a16="http://schemas.microsoft.com/office/drawing/2014/main" id="{4586F60D-A57D-0A42-8A2C-4414AC44A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0820E8D-0ECD-1D40-A556-FB9331EA5CF1}"/>
              </a:ext>
            </a:extLst>
          </p:cNvPr>
          <p:cNvSpPr>
            <a:spLocks noGrp="1" noRot="1" noChangeAspect="1" noChangeArrowheads="1" noTextEdit="1"/>
          </p:cNvSpPr>
          <p:nvPr>
            <p:ph type="sldImg"/>
          </p:nvPr>
        </p:nvSpPr>
        <p:spPr>
          <a:ln cap="flat"/>
        </p:spPr>
      </p:sp>
      <p:sp>
        <p:nvSpPr>
          <p:cNvPr id="100354" name="Rectangle 3">
            <a:extLst>
              <a:ext uri="{FF2B5EF4-FFF2-40B4-BE49-F238E27FC236}">
                <a16:creationId xmlns:a16="http://schemas.microsoft.com/office/drawing/2014/main" id="{1C8F8551-5201-754F-B41A-79E7DB0C9C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E8C7651E-B6D5-0C43-9843-88393A17B0B8}"/>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5B52525C-64B9-7240-B5E2-5944DDB261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383CC17-D4F6-0244-BEC6-58DBF66EC11C}"/>
              </a:ext>
            </a:extLst>
          </p:cNvPr>
          <p:cNvSpPr>
            <a:spLocks noGrp="1" noRot="1" noChangeAspect="1" noChangeArrowheads="1" noTextEdit="1"/>
          </p:cNvSpPr>
          <p:nvPr>
            <p:ph type="sldImg"/>
          </p:nvPr>
        </p:nvSpPr>
        <p:spPr>
          <a:ln cap="flat"/>
        </p:spPr>
      </p:sp>
      <p:sp>
        <p:nvSpPr>
          <p:cNvPr id="19458" name="Rectangle 3">
            <a:extLst>
              <a:ext uri="{FF2B5EF4-FFF2-40B4-BE49-F238E27FC236}">
                <a16:creationId xmlns:a16="http://schemas.microsoft.com/office/drawing/2014/main" id="{D44DFBB8-D5DB-3B4F-8C73-49B51F3559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62AB4AF-51F7-6342-872B-E9C69FAC7FA5}"/>
              </a:ext>
            </a:extLst>
          </p:cNvPr>
          <p:cNvSpPr>
            <a:spLocks noGrp="1" noRot="1" noChangeAspect="1" noChangeArrowheads="1" noTextEdit="1"/>
          </p:cNvSpPr>
          <p:nvPr>
            <p:ph type="sldImg"/>
          </p:nvPr>
        </p:nvSpPr>
        <p:spPr>
          <a:ln cap="flat"/>
        </p:spPr>
      </p:sp>
      <p:sp>
        <p:nvSpPr>
          <p:cNvPr id="21506" name="Rectangle 3">
            <a:extLst>
              <a:ext uri="{FF2B5EF4-FFF2-40B4-BE49-F238E27FC236}">
                <a16:creationId xmlns:a16="http://schemas.microsoft.com/office/drawing/2014/main" id="{96494E30-DACA-D74C-A708-332F9C5532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6924B77-F3DB-054A-A45D-B89ECC91964F}"/>
              </a:ext>
            </a:extLst>
          </p:cNvPr>
          <p:cNvSpPr>
            <a:spLocks noGrp="1" noRot="1" noChangeAspect="1" noChangeArrowheads="1" noTextEdit="1"/>
          </p:cNvSpPr>
          <p:nvPr>
            <p:ph type="sldImg"/>
          </p:nvPr>
        </p:nvSpPr>
        <p:spPr>
          <a:ln cap="flat"/>
        </p:spPr>
      </p:sp>
      <p:sp>
        <p:nvSpPr>
          <p:cNvPr id="23554" name="Rectangle 3">
            <a:extLst>
              <a:ext uri="{FF2B5EF4-FFF2-40B4-BE49-F238E27FC236}">
                <a16:creationId xmlns:a16="http://schemas.microsoft.com/office/drawing/2014/main" id="{9261CCFD-FDA2-984F-89C3-79DD2D9B4F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59EBD9C-26C9-5F47-A37D-B8C77C3850FD}"/>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D09D1A82-3AAA-D544-A2FA-1209440216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67DAD07-5387-2E41-9FFC-2441ACB65FA9}"/>
              </a:ext>
            </a:extLst>
          </p:cNvPr>
          <p:cNvSpPr>
            <a:spLocks noGrp="1" noRot="1" noChangeAspect="1" noChangeArrowheads="1" noTextEdit="1"/>
          </p:cNvSpPr>
          <p:nvPr>
            <p:ph type="sldImg"/>
          </p:nvPr>
        </p:nvSpPr>
        <p:spPr>
          <a:ln cap="flat"/>
        </p:spPr>
      </p:sp>
      <p:sp>
        <p:nvSpPr>
          <p:cNvPr id="27650" name="Rectangle 3">
            <a:extLst>
              <a:ext uri="{FF2B5EF4-FFF2-40B4-BE49-F238E27FC236}">
                <a16:creationId xmlns:a16="http://schemas.microsoft.com/office/drawing/2014/main" id="{5625E86E-854D-724C-B9B9-ADFCC4A424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22:46</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22:46</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22:46</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22:46</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22:46</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22:46</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22:46</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22:46</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22:46</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22:46</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22:46</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103188" y="6583363"/>
            <a:ext cx="4697412"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chemeClr val="tx1"/>
                </a:solidFill>
                <a:latin typeface="Times New Roman" pitchFamily="18" charset="0"/>
                <a:ea typeface="+mn-ea"/>
              </a:rPr>
              <a:t>© 1997-2020 B. Rajwa, J. </a:t>
            </a:r>
            <a:r>
              <a:rPr lang="en-US" sz="1200" dirty="0" err="1">
                <a:solidFill>
                  <a:schemeClr val="tx1"/>
                </a:solidFill>
                <a:latin typeface="Times New Roman" pitchFamily="18" charset="0"/>
                <a:ea typeface="+mn-ea"/>
              </a:rPr>
              <a:t>Turek</a:t>
            </a:r>
            <a:r>
              <a:rPr lang="en-US" sz="12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22:46</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4481513" y="6583363"/>
            <a:ext cx="4719637" cy="27622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rgbClr val="000099"/>
                </a:solidFill>
                <a:latin typeface="Times New Roman" pitchFamily="18" charset="0"/>
                <a:ea typeface="+mn-ea"/>
              </a:rPr>
              <a:t>© 1997-2020 B. Rajwa, J. </a:t>
            </a:r>
            <a:r>
              <a:rPr lang="en-US" sz="1200" dirty="0" err="1">
                <a:solidFill>
                  <a:srgbClr val="000099"/>
                </a:solidFill>
                <a:latin typeface="Times New Roman" pitchFamily="18" charset="0"/>
                <a:ea typeface="+mn-ea"/>
              </a:rPr>
              <a:t>Turek</a:t>
            </a:r>
            <a:r>
              <a:rPr lang="en-US" sz="12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en.wikipedia.org/wiki/Z%C3%B6llner_illusion" TargetMode="External"/><Relationship Id="rId5" Type="http://schemas.openxmlformats.org/officeDocument/2006/relationships/hyperlink" Target="http://en.wikipedia.org/wiki/Johann_Karl_Friedrich_Z%C3%B6llner" TargetMode="External"/><Relationship Id="rId4" Type="http://schemas.openxmlformats.org/officeDocument/2006/relationships/hyperlink" Target="http://en.wikipedia.org/wiki/Johann_Christian_Poggendorf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web.mit.edu/persci/gaz/gaz-teaching/flash/koffka-movie.swf"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cvcl.mit.edu/Aude.htm"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hyperlink" Target="http://cvcl.mit.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dirty="0">
                <a:latin typeface="Times New Roman" panose="02020603050405020304" pitchFamily="18" charset="0"/>
              </a:rPr>
              <a:t>Last UPDATED January 2020</a:t>
            </a: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a:t>Purdue University Department of Basic Medical Sciences, College of Veterinary Medicine &amp; Weldon School of Biomedical Engineering</a:t>
            </a:r>
            <a:r>
              <a:rPr lang="en-US" altLang="en-US" sz="1100">
                <a:solidFill>
                  <a:schemeClr val="tx2"/>
                </a:solidFill>
                <a:latin typeface="Times New Roman" panose="02020603050405020304" pitchFamily="18" charset="0"/>
              </a:rPr>
              <a:t> </a:t>
            </a: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900" b="1">
              <a:solidFill>
                <a:schemeClr val="tx2"/>
              </a:solidFill>
              <a:latin typeface="Times New Roman" panose="02020603050405020304" pitchFamily="18" charset="0"/>
            </a:endParaRPr>
          </a:p>
          <a:p>
            <a:pPr algn="ctr">
              <a:spcBef>
                <a:spcPct val="0"/>
              </a:spcBef>
              <a:buFontTx/>
              <a:buNone/>
            </a:pPr>
            <a:r>
              <a:rPr lang="en-US" altLang="en-US" sz="1200" b="1">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200" b="1" u="sng">
                <a:solidFill>
                  <a:srgbClr val="0070C0"/>
                </a:solidFill>
                <a:latin typeface="Times New Roman" panose="02020603050405020304" pitchFamily="18" charset="0"/>
              </a:rPr>
              <a:t>It is illegal to upload this lecture to CourseHero or any other site.</a:t>
            </a:r>
          </a:p>
          <a:p>
            <a:pPr algn="ctr">
              <a:spcBef>
                <a:spcPct val="0"/>
              </a:spcBef>
              <a:buFontTx/>
              <a:buNone/>
            </a:pPr>
            <a:endParaRPr lang="en-US" altLang="en-US" sz="1200" b="1">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Part 1</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2C4B3F-0B55-1F46-9F14-B415C6D61FE2}"/>
              </a:ext>
            </a:extLst>
          </p:cNvPr>
          <p:cNvSpPr>
            <a:spLocks noChangeArrowheads="1"/>
          </p:cNvSpPr>
          <p:nvPr/>
        </p:nvSpPr>
        <p:spPr bwMode="auto">
          <a:xfrm>
            <a:off x="5703888" y="522288"/>
            <a:ext cx="36036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line distortion illusion was first published by Johann Zöllner in 1860. The diagonal lines are parallel, but appear not to be. The illusion was  designed to cause errors in optical equipment. It did cause errors, and also great concern among scientists of the time, over the validity of all human observations.</a:t>
            </a:r>
          </a:p>
        </p:txBody>
      </p:sp>
      <p:pic>
        <p:nvPicPr>
          <p:cNvPr id="26627" name="Picture 4">
            <a:extLst>
              <a:ext uri="{FF2B5EF4-FFF2-40B4-BE49-F238E27FC236}">
                <a16:creationId xmlns:a16="http://schemas.microsoft.com/office/drawing/2014/main" id="{382A14DA-0736-1040-9A6E-2BDD97F0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695325"/>
            <a:ext cx="51403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3E28AF-FBFD-7A47-AF57-AE9B97462B3D}"/>
              </a:ext>
            </a:extLst>
          </p:cNvPr>
          <p:cNvSpPr>
            <a:spLocks noChangeArrowheads="1"/>
          </p:cNvSpPr>
          <p:nvPr/>
        </p:nvSpPr>
        <p:spPr bwMode="auto">
          <a:xfrm>
            <a:off x="446088" y="5094288"/>
            <a:ext cx="91662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FFFF"/>
                </a:solidFill>
              </a:rPr>
              <a:t>In 1860 Johann Poggendorff created this line distortion illusion. The two segments of the diagonal line appear to be slightly offset in this figure. </a:t>
            </a:r>
          </a:p>
        </p:txBody>
      </p:sp>
      <p:pic>
        <p:nvPicPr>
          <p:cNvPr id="28675" name="Picture 3">
            <a:extLst>
              <a:ext uri="{FF2B5EF4-FFF2-40B4-BE49-F238E27FC236}">
                <a16:creationId xmlns:a16="http://schemas.microsoft.com/office/drawing/2014/main" id="{ED04B793-B071-724E-8BF1-DA301989D3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458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4">
            <a:extLst>
              <a:ext uri="{FF2B5EF4-FFF2-40B4-BE49-F238E27FC236}">
                <a16:creationId xmlns:a16="http://schemas.microsoft.com/office/drawing/2014/main" id="{D39F9524-28E8-2246-B371-2461A4AD073B}"/>
              </a:ext>
            </a:extLst>
          </p:cNvPr>
          <p:cNvSpPr>
            <a:spLocks noChangeShapeType="1"/>
          </p:cNvSpPr>
          <p:nvPr/>
        </p:nvSpPr>
        <p:spPr bwMode="auto">
          <a:xfrm flipV="1">
            <a:off x="5562600" y="533400"/>
            <a:ext cx="3000375"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89" name="Line 5">
            <a:extLst>
              <a:ext uri="{FF2B5EF4-FFF2-40B4-BE49-F238E27FC236}">
                <a16:creationId xmlns:a16="http://schemas.microsoft.com/office/drawing/2014/main" id="{2739013B-5579-0943-B26D-7298CD03C8E4}"/>
              </a:ext>
            </a:extLst>
          </p:cNvPr>
          <p:cNvSpPr>
            <a:spLocks noChangeShapeType="1"/>
          </p:cNvSpPr>
          <p:nvPr/>
        </p:nvSpPr>
        <p:spPr bwMode="auto">
          <a:xfrm flipV="1">
            <a:off x="5664200" y="506413"/>
            <a:ext cx="3162300" cy="14478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0" name="Line 6">
            <a:extLst>
              <a:ext uri="{FF2B5EF4-FFF2-40B4-BE49-F238E27FC236}">
                <a16:creationId xmlns:a16="http://schemas.microsoft.com/office/drawing/2014/main" id="{1D6B9F24-DEC4-FB47-97E4-019E0179649F}"/>
              </a:ext>
            </a:extLst>
          </p:cNvPr>
          <p:cNvSpPr>
            <a:spLocks noChangeShapeType="1"/>
          </p:cNvSpPr>
          <p:nvPr/>
        </p:nvSpPr>
        <p:spPr bwMode="auto">
          <a:xfrm flipV="1">
            <a:off x="2028825" y="1076325"/>
            <a:ext cx="6029325" cy="2647950"/>
          </a:xfrm>
          <a:prstGeom prst="line">
            <a:avLst/>
          </a:prstGeom>
          <a:noFill/>
          <a:ln w="38100">
            <a:solidFill>
              <a:srgbClr val="ECE67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1" name="AutoShape 7">
            <a:hlinkClick r:id="" action="ppaction://noaction" highlightClick="1"/>
            <a:extLst>
              <a:ext uri="{FF2B5EF4-FFF2-40B4-BE49-F238E27FC236}">
                <a16:creationId xmlns:a16="http://schemas.microsoft.com/office/drawing/2014/main" id="{D564D60F-9658-0C4B-AFA2-03A06E15CA1D}"/>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2792" name="AutoShape 8">
            <a:hlinkClick r:id="" action="ppaction://noaction" highlightClick="1"/>
            <a:extLst>
              <a:ext uri="{FF2B5EF4-FFF2-40B4-BE49-F238E27FC236}">
                <a16:creationId xmlns:a16="http://schemas.microsoft.com/office/drawing/2014/main" id="{A3133093-72C5-5140-8D9E-5572FD8A59D7}"/>
              </a:ext>
            </a:extLst>
          </p:cNvPr>
          <p:cNvSpPr>
            <a:spLocks noChangeArrowheads="1"/>
          </p:cNvSpPr>
          <p:nvPr/>
        </p:nvSpPr>
        <p:spPr bwMode="auto">
          <a:xfrm>
            <a:off x="8802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28681" name="TextBox 1">
            <a:extLst>
              <a:ext uri="{FF2B5EF4-FFF2-40B4-BE49-F238E27FC236}">
                <a16:creationId xmlns:a16="http://schemas.microsoft.com/office/drawing/2014/main" id="{32ABE7A7-6E9D-D447-9119-B2A3F86C214E}"/>
              </a:ext>
            </a:extLst>
          </p:cNvPr>
          <p:cNvSpPr txBox="1">
            <a:spLocks noChangeArrowheads="1"/>
          </p:cNvSpPr>
          <p:nvPr/>
        </p:nvSpPr>
        <p:spPr bwMode="auto">
          <a:xfrm>
            <a:off x="712788" y="5224463"/>
            <a:ext cx="82375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It is named after </a:t>
            </a:r>
            <a:r>
              <a:rPr lang="en-US" altLang="en-US">
                <a:solidFill>
                  <a:schemeClr val="tx1"/>
                </a:solidFill>
                <a:hlinkClick r:id="rId4" tooltip="Johann Christian Poggendorff"/>
              </a:rPr>
              <a:t>Poggendorff</a:t>
            </a:r>
            <a:r>
              <a:rPr lang="en-US" altLang="en-US">
                <a:solidFill>
                  <a:schemeClr val="tx1"/>
                </a:solidFill>
              </a:rPr>
              <a:t>, the editor of the journal, who discovered it in the figures </a:t>
            </a:r>
            <a:r>
              <a:rPr lang="en-US" altLang="en-US">
                <a:solidFill>
                  <a:schemeClr val="tx1"/>
                </a:solidFill>
                <a:hlinkClick r:id="rId5" tooltip="Johann Karl Friedrich Zöllner"/>
              </a:rPr>
              <a:t>Johann Karl Friedrich Zöllner</a:t>
            </a:r>
            <a:r>
              <a:rPr lang="en-US" altLang="en-US">
                <a:solidFill>
                  <a:schemeClr val="tx1"/>
                </a:solidFill>
              </a:rPr>
              <a:t> submitted when first reporting on what is now known as the </a:t>
            </a:r>
            <a:r>
              <a:rPr lang="en-US" altLang="en-US">
                <a:solidFill>
                  <a:schemeClr val="tx1"/>
                </a:solidFill>
                <a:hlinkClick r:id="rId6" tooltip="Zöllner illusion"/>
              </a:rPr>
              <a:t>Zöllner illusion</a:t>
            </a:r>
            <a:r>
              <a:rPr lang="en-US" altLang="en-US">
                <a:solidFill>
                  <a:schemeClr val="tx1"/>
                </a:solidFill>
              </a:rPr>
              <a:t>, in 1860</a:t>
            </a:r>
          </a:p>
        </p:txBody>
      </p:sp>
      <p:sp>
        <p:nvSpPr>
          <p:cNvPr id="28682" name="TextBox 2">
            <a:extLst>
              <a:ext uri="{FF2B5EF4-FFF2-40B4-BE49-F238E27FC236}">
                <a16:creationId xmlns:a16="http://schemas.microsoft.com/office/drawing/2014/main" id="{2455465D-6C45-3947-9AD9-E83D4D6FA8EB}"/>
              </a:ext>
            </a:extLst>
          </p:cNvPr>
          <p:cNvSpPr txBox="1">
            <a:spLocks noChangeArrowheads="1"/>
          </p:cNvSpPr>
          <p:nvPr/>
        </p:nvSpPr>
        <p:spPr bwMode="auto">
          <a:xfrm>
            <a:off x="650875" y="80963"/>
            <a:ext cx="8299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Acute angles in the figure are seen by viewers as expanded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dissolve">
                                      <p:cBhvr>
                                        <p:cTn id="7" dur="500"/>
                                        <p:tgtEl>
                                          <p:spTgt spid="502789"/>
                                        </p:tgtEl>
                                      </p:cBhvr>
                                    </p:animEffect>
                                  </p:childTnLst>
                                </p:cTn>
                              </p:par>
                              <p:par>
                                <p:cTn id="8" presetID="9" presetClass="exit" presetSubtype="0" fill="hold" grpId="0" nodeType="withEffect">
                                  <p:stCondLst>
                                    <p:cond delay="0"/>
                                  </p:stCondLst>
                                  <p:childTnLst>
                                    <p:animEffect transition="out" filter="dissolve">
                                      <p:cBhvr>
                                        <p:cTn id="9" dur="500"/>
                                        <p:tgtEl>
                                          <p:spTgt spid="502792"/>
                                        </p:tgtEl>
                                      </p:cBhvr>
                                    </p:animEffect>
                                    <p:set>
                                      <p:cBhvr>
                                        <p:cTn id="10" dur="1" fill="hold">
                                          <p:stCondLst>
                                            <p:cond delay="499"/>
                                          </p:stCondLst>
                                        </p:cTn>
                                        <p:tgtEl>
                                          <p:spTgt spid="50279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dissolve">
                                      <p:cBhvr>
                                        <p:cTn id="15" dur="500"/>
                                        <p:tgtEl>
                                          <p:spTgt spid="502790"/>
                                        </p:tgtEl>
                                      </p:cBhvr>
                                    </p:animEffect>
                                  </p:childTnLst>
                                </p:cTn>
                              </p:par>
                              <p:par>
                                <p:cTn id="16" presetID="9" presetClass="exit" presetSubtype="0" fill="hold" grpId="0" nodeType="withEffect">
                                  <p:stCondLst>
                                    <p:cond delay="0"/>
                                  </p:stCondLst>
                                  <p:childTnLst>
                                    <p:animEffect transition="out" filter="dissolve">
                                      <p:cBhvr>
                                        <p:cTn id="17" dur="500"/>
                                        <p:tgtEl>
                                          <p:spTgt spid="502791"/>
                                        </p:tgtEl>
                                      </p:cBhvr>
                                    </p:animEffect>
                                    <p:set>
                                      <p:cBhvr>
                                        <p:cTn id="18" dur="1" fill="hold">
                                          <p:stCondLst>
                                            <p:cond delay="499"/>
                                          </p:stCondLst>
                                        </p:cTn>
                                        <p:tgtEl>
                                          <p:spTgt spid="5027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1" grpId="0" animBg="1"/>
      <p:bldP spid="502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C40C6A7-CCA5-E242-A928-7D24E9D3657E}"/>
              </a:ext>
            </a:extLst>
          </p:cNvPr>
          <p:cNvSpPr>
            <a:spLocks noGrp="1" noChangeArrowheads="1"/>
          </p:cNvSpPr>
          <p:nvPr>
            <p:ph type="title"/>
          </p:nvPr>
        </p:nvSpPr>
        <p:spPr/>
        <p:txBody>
          <a:bodyPr/>
          <a:lstStyle/>
          <a:p>
            <a:pPr eaLnBrk="1" hangingPunct="1"/>
            <a:r>
              <a:rPr lang="en-US" altLang="en-US">
                <a:solidFill>
                  <a:srgbClr val="D60093"/>
                </a:solidFill>
              </a:rPr>
              <a:t>Are your eyes cheating on you?</a:t>
            </a:r>
          </a:p>
        </p:txBody>
      </p:sp>
      <p:pic>
        <p:nvPicPr>
          <p:cNvPr id="30723" name="Picture 3">
            <a:extLst>
              <a:ext uri="{FF2B5EF4-FFF2-40B4-BE49-F238E27FC236}">
                <a16:creationId xmlns:a16="http://schemas.microsoft.com/office/drawing/2014/main" id="{2AD63643-60FF-4B43-B930-620EA990B4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57425" y="1195388"/>
            <a:ext cx="5086350" cy="5041900"/>
          </a:xfrm>
        </p:spPr>
      </p:pic>
      <p:sp>
        <p:nvSpPr>
          <p:cNvPr id="529412" name="Line 4">
            <a:extLst>
              <a:ext uri="{FF2B5EF4-FFF2-40B4-BE49-F238E27FC236}">
                <a16:creationId xmlns:a16="http://schemas.microsoft.com/office/drawing/2014/main" id="{DD4D8520-BE18-7D43-9376-C2C77F07ABE3}"/>
              </a:ext>
            </a:extLst>
          </p:cNvPr>
          <p:cNvSpPr>
            <a:spLocks noChangeShapeType="1"/>
          </p:cNvSpPr>
          <p:nvPr/>
        </p:nvSpPr>
        <p:spPr bwMode="auto">
          <a:xfrm flipV="1">
            <a:off x="1778000" y="1566863"/>
            <a:ext cx="5989638"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413" name="Line 5">
            <a:extLst>
              <a:ext uri="{FF2B5EF4-FFF2-40B4-BE49-F238E27FC236}">
                <a16:creationId xmlns:a16="http://schemas.microsoft.com/office/drawing/2014/main" id="{595DB146-C784-684E-A5C5-F751138B9ACC}"/>
              </a:ext>
            </a:extLst>
          </p:cNvPr>
          <p:cNvSpPr>
            <a:spLocks noChangeShapeType="1"/>
          </p:cNvSpPr>
          <p:nvPr/>
        </p:nvSpPr>
        <p:spPr bwMode="auto">
          <a:xfrm flipV="1">
            <a:off x="1801813" y="1833563"/>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E55C323A-DD9A-1A41-906A-ACD3F99C5D31}"/>
              </a:ext>
            </a:extLst>
          </p:cNvPr>
          <p:cNvSpPr>
            <a:spLocks noChangeShapeType="1"/>
          </p:cNvSpPr>
          <p:nvPr/>
        </p:nvSpPr>
        <p:spPr bwMode="auto">
          <a:xfrm flipV="1">
            <a:off x="1868488" y="3559175"/>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dissolve">
                                      <p:cBhvr>
                                        <p:cTn id="7" dur="500"/>
                                        <p:tgtEl>
                                          <p:spTgt spid="529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4.69266E-6 1.52636E-6 L 4.69266E-6 0.33349 " pathEditMode="relative" rAng="0" ptsTypes="AA">
                                      <p:cBhvr>
                                        <p:cTn id="11" dur="5000" fill="hold"/>
                                        <p:tgtEl>
                                          <p:spTgt spid="529412"/>
                                        </p:tgtEl>
                                        <p:attrNameLst>
                                          <p:attrName>ppt_x</p:attrName>
                                          <p:attrName>ppt_y</p:attrName>
                                        </p:attrNameLst>
                                      </p:cBhvr>
                                      <p:rCtr x="0" y="16674"/>
                                    </p:animMotion>
                                  </p:childTnLst>
                                </p:cTn>
                              </p:par>
                            </p:childTnLst>
                          </p:cTn>
                        </p:par>
                        <p:par>
                          <p:cTn id="12" fill="hold" nodeType="withGroup">
                            <p:stCondLst>
                              <p:cond delay="5000"/>
                            </p:stCondLst>
                            <p:childTnLst>
                              <p:par>
                                <p:cTn id="13" presetID="9" presetClass="entr" presetSubtype="0" fill="hold" nodeType="afterEffect">
                                  <p:stCondLst>
                                    <p:cond delay="0"/>
                                  </p:stCondLst>
                                  <p:childTnLst>
                                    <p:set>
                                      <p:cBhvr>
                                        <p:cTn id="14" dur="1" fill="hold">
                                          <p:stCondLst>
                                            <p:cond delay="0"/>
                                          </p:stCondLst>
                                        </p:cTn>
                                        <p:tgtEl>
                                          <p:spTgt spid="529413"/>
                                        </p:tgtEl>
                                        <p:attrNameLst>
                                          <p:attrName>style.visibility</p:attrName>
                                        </p:attrNameLst>
                                      </p:cBhvr>
                                      <p:to>
                                        <p:strVal val="visible"/>
                                      </p:to>
                                    </p:set>
                                    <p:animEffect transition="in" filter="dissolve">
                                      <p:cBhvr>
                                        <p:cTn id="15" dur="500"/>
                                        <p:tgtEl>
                                          <p:spTgt spid="529413"/>
                                        </p:tgtEl>
                                      </p:cBhvr>
                                    </p:animEffect>
                                  </p:childTnLst>
                                </p:cTn>
                              </p:par>
                            </p:childTnLst>
                          </p:cTn>
                        </p:par>
                        <p:par>
                          <p:cTn id="16" fill="hold" nodeType="withGroup">
                            <p:stCondLst>
                              <p:cond delay="5500"/>
                            </p:stCondLst>
                            <p:childTnLst>
                              <p:par>
                                <p:cTn id="17" presetID="42" presetClass="path" presetSubtype="0" accel="50000" decel="50000" fill="hold" nodeType="afterEffect">
                                  <p:stCondLst>
                                    <p:cond delay="0"/>
                                  </p:stCondLst>
                                  <p:childTnLst>
                                    <p:animMotion origin="layout" path="M -3.82683E-6 -1.3876E-6 L -0.00446 0.25162 " pathEditMode="relative" rAng="0" ptsTypes="AA">
                                      <p:cBhvr>
                                        <p:cTn id="18" dur="5000" fill="hold"/>
                                        <p:tgtEl>
                                          <p:spTgt spid="529413"/>
                                        </p:tgtEl>
                                        <p:attrNameLst>
                                          <p:attrName>ppt_x</p:attrName>
                                          <p:attrName>ppt_y</p:attrName>
                                        </p:attrNameLst>
                                      </p:cBhvr>
                                      <p:rCtr x="-231" y="12581"/>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3AD7BA5-3110-234C-9BE9-5BC694593A81}"/>
              </a:ext>
            </a:extLst>
          </p:cNvPr>
          <p:cNvSpPr>
            <a:spLocks noGrp="1"/>
          </p:cNvSpPr>
          <p:nvPr>
            <p:ph type="title"/>
          </p:nvPr>
        </p:nvSpPr>
        <p:spPr/>
        <p:txBody>
          <a:bodyPr/>
          <a:lstStyle/>
          <a:p>
            <a:endParaRPr lang="en-US" altLang="en-US"/>
          </a:p>
        </p:txBody>
      </p:sp>
      <p:sp>
        <p:nvSpPr>
          <p:cNvPr id="32770" name="Content Placeholder 2">
            <a:extLst>
              <a:ext uri="{FF2B5EF4-FFF2-40B4-BE49-F238E27FC236}">
                <a16:creationId xmlns:a16="http://schemas.microsoft.com/office/drawing/2014/main" id="{15E01573-8787-6349-9AEB-05CC91BF2C9F}"/>
              </a:ext>
            </a:extLst>
          </p:cNvPr>
          <p:cNvSpPr>
            <a:spLocks noGrp="1"/>
          </p:cNvSpPr>
          <p:nvPr>
            <p:ph sz="half" idx="1"/>
          </p:nvPr>
        </p:nvSpPr>
        <p:spPr/>
        <p:txBody>
          <a:bodyPr/>
          <a:lstStyle/>
          <a:p>
            <a:endParaRPr lang="en-US" altLang="en-US"/>
          </a:p>
        </p:txBody>
      </p:sp>
      <p:sp>
        <p:nvSpPr>
          <p:cNvPr id="32771" name="Content Placeholder 3">
            <a:extLst>
              <a:ext uri="{FF2B5EF4-FFF2-40B4-BE49-F238E27FC236}">
                <a16:creationId xmlns:a16="http://schemas.microsoft.com/office/drawing/2014/main" id="{B9E02878-BD31-7340-9138-C8A6FBF4C999}"/>
              </a:ext>
            </a:extLst>
          </p:cNvPr>
          <p:cNvSpPr>
            <a:spLocks noGrp="1"/>
          </p:cNvSpPr>
          <p:nvPr>
            <p:ph sz="half" idx="2"/>
          </p:nvPr>
        </p:nvSpPr>
        <p:spPr/>
        <p:txBody>
          <a:bodyPr/>
          <a:lstStyle/>
          <a:p>
            <a:endParaRPr lang="en-US" altLang="en-US"/>
          </a:p>
        </p:txBody>
      </p:sp>
      <p:pic>
        <p:nvPicPr>
          <p:cNvPr id="32773" name="Picture 2">
            <a:extLst>
              <a:ext uri="{FF2B5EF4-FFF2-40B4-BE49-F238E27FC236}">
                <a16:creationId xmlns:a16="http://schemas.microsoft.com/office/drawing/2014/main" id="{AD7BA10E-3B4A-F84E-AF33-6B0B435E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435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a:extLst>
              <a:ext uri="{FF2B5EF4-FFF2-40B4-BE49-F238E27FC236}">
                <a16:creationId xmlns:a16="http://schemas.microsoft.com/office/drawing/2014/main" id="{FD7521BE-FBBD-F14F-AEB9-3B2DC073E43F}"/>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D2DBF93-2CB0-B140-BA25-192CE8A09C77}"/>
              </a:ext>
            </a:extLst>
          </p:cNvPr>
          <p:cNvSpPr>
            <a:spLocks noGrp="1"/>
          </p:cNvSpPr>
          <p:nvPr>
            <p:ph type="title"/>
          </p:nvPr>
        </p:nvSpPr>
        <p:spPr/>
        <p:txBody>
          <a:bodyPr/>
          <a:lstStyle/>
          <a:p>
            <a:endParaRPr lang="en-US" altLang="en-US"/>
          </a:p>
        </p:txBody>
      </p:sp>
      <p:sp>
        <p:nvSpPr>
          <p:cNvPr id="34818" name="Content Placeholder 2">
            <a:extLst>
              <a:ext uri="{FF2B5EF4-FFF2-40B4-BE49-F238E27FC236}">
                <a16:creationId xmlns:a16="http://schemas.microsoft.com/office/drawing/2014/main" id="{8234ED5E-6F61-3445-8946-669EA1A130B3}"/>
              </a:ext>
            </a:extLst>
          </p:cNvPr>
          <p:cNvSpPr>
            <a:spLocks noGrp="1"/>
          </p:cNvSpPr>
          <p:nvPr>
            <p:ph sz="half" idx="1"/>
          </p:nvPr>
        </p:nvSpPr>
        <p:spPr/>
        <p:txBody>
          <a:bodyPr/>
          <a:lstStyle/>
          <a:p>
            <a:endParaRPr lang="en-US" altLang="en-US"/>
          </a:p>
        </p:txBody>
      </p:sp>
      <p:sp>
        <p:nvSpPr>
          <p:cNvPr id="34819" name="Content Placeholder 3">
            <a:extLst>
              <a:ext uri="{FF2B5EF4-FFF2-40B4-BE49-F238E27FC236}">
                <a16:creationId xmlns:a16="http://schemas.microsoft.com/office/drawing/2014/main" id="{F6B2A4BF-D2EC-DF4F-A97A-1FC0AA005033}"/>
              </a:ext>
            </a:extLst>
          </p:cNvPr>
          <p:cNvSpPr>
            <a:spLocks noGrp="1"/>
          </p:cNvSpPr>
          <p:nvPr>
            <p:ph sz="half" idx="2"/>
          </p:nvPr>
        </p:nvSpPr>
        <p:spPr/>
        <p:txBody>
          <a:bodyPr/>
          <a:lstStyle/>
          <a:p>
            <a:endParaRPr lang="en-US" altLang="en-US"/>
          </a:p>
        </p:txBody>
      </p:sp>
      <p:pic>
        <p:nvPicPr>
          <p:cNvPr id="34821" name="Picture 3">
            <a:extLst>
              <a:ext uri="{FF2B5EF4-FFF2-40B4-BE49-F238E27FC236}">
                <a16:creationId xmlns:a16="http://schemas.microsoft.com/office/drawing/2014/main" id="{33571B36-12CA-B84E-945D-4F1D3B24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162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5">
            <a:extLst>
              <a:ext uri="{FF2B5EF4-FFF2-40B4-BE49-F238E27FC236}">
                <a16:creationId xmlns:a16="http://schemas.microsoft.com/office/drawing/2014/main" id="{B71ED2DB-86DB-7F4A-B088-72C30E40A0C5}"/>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4109FDC9-C7C3-D34D-9FAC-FB2237850DFF}"/>
              </a:ext>
            </a:extLst>
          </p:cNvPr>
          <p:cNvSpPr>
            <a:spLocks noGrp="1"/>
          </p:cNvSpPr>
          <p:nvPr>
            <p:ph type="title"/>
          </p:nvPr>
        </p:nvSpPr>
        <p:spPr/>
        <p:txBody>
          <a:bodyPr/>
          <a:lstStyle/>
          <a:p>
            <a:endParaRPr lang="en-US" altLang="en-US"/>
          </a:p>
        </p:txBody>
      </p:sp>
      <p:pic>
        <p:nvPicPr>
          <p:cNvPr id="36867" name="Picture 5" descr="IMG_0487.JPG">
            <a:extLst>
              <a:ext uri="{FF2B5EF4-FFF2-40B4-BE49-F238E27FC236}">
                <a16:creationId xmlns:a16="http://schemas.microsoft.com/office/drawing/2014/main" id="{38A42863-0F59-EC43-B1C1-7D8928E4F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51D55AC-9261-A64E-92E1-A6F00A5C8383}"/>
              </a:ext>
            </a:extLst>
          </p:cNvPr>
          <p:cNvSpPr>
            <a:spLocks noGrp="1"/>
          </p:cNvSpPr>
          <p:nvPr>
            <p:ph type="title"/>
          </p:nvPr>
        </p:nvSpPr>
        <p:spPr/>
        <p:txBody>
          <a:bodyPr/>
          <a:lstStyle/>
          <a:p>
            <a:endParaRPr lang="en-US" altLang="en-US"/>
          </a:p>
        </p:txBody>
      </p:sp>
      <p:pic>
        <p:nvPicPr>
          <p:cNvPr id="37891" name="Picture 5" descr="IMG_0488.JPG">
            <a:extLst>
              <a:ext uri="{FF2B5EF4-FFF2-40B4-BE49-F238E27FC236}">
                <a16:creationId xmlns:a16="http://schemas.microsoft.com/office/drawing/2014/main" id="{8855F405-F09C-6F4A-B145-1D4B54232E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15206999-5821-9C44-BAC2-614DB654FC9F}"/>
              </a:ext>
            </a:extLst>
          </p:cNvPr>
          <p:cNvSpPr/>
          <p:nvPr/>
        </p:nvSpPr>
        <p:spPr bwMode="auto">
          <a:xfrm rot="19462519">
            <a:off x="1828799" y="4449055"/>
            <a:ext cx="3949593" cy="284310"/>
          </a:xfrm>
          <a:prstGeom prst="rightArrow">
            <a:avLst/>
          </a:prstGeom>
          <a:solidFill>
            <a:srgbClr val="FF0000"/>
          </a:solid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DFF"/>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14E8E66-152D-FD4F-B100-05F1CE63C3C9}"/>
              </a:ext>
            </a:extLst>
          </p:cNvPr>
          <p:cNvSpPr>
            <a:spLocks noChangeArrowheads="1"/>
          </p:cNvSpPr>
          <p:nvPr/>
        </p:nvSpPr>
        <p:spPr bwMode="auto">
          <a:xfrm>
            <a:off x="6083300" y="709613"/>
            <a:ext cx="337661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Research scientists who use the trident illusion to test populations, have divided us into two groups: two-dimensional perceivers and three-dimensional perceivers. Presumably, the perspective in this illustration would not be confusing to a two-dimensional perceiver. </a:t>
            </a:r>
          </a:p>
        </p:txBody>
      </p:sp>
      <p:graphicFrame>
        <p:nvGraphicFramePr>
          <p:cNvPr id="1028" name="Object 3">
            <a:extLst>
              <a:ext uri="{FF2B5EF4-FFF2-40B4-BE49-F238E27FC236}">
                <a16:creationId xmlns:a16="http://schemas.microsoft.com/office/drawing/2014/main" id="{039CF89B-BB35-A342-BEFC-D566683786C3}"/>
              </a:ext>
            </a:extLst>
          </p:cNvPr>
          <p:cNvGraphicFramePr>
            <a:graphicFrameLocks noChangeAspect="1"/>
          </p:cNvGraphicFramePr>
          <p:nvPr/>
        </p:nvGraphicFramePr>
        <p:xfrm>
          <a:off x="328613" y="996950"/>
          <a:ext cx="5349875" cy="4295775"/>
        </p:xfrm>
        <a:graphic>
          <a:graphicData uri="http://schemas.openxmlformats.org/presentationml/2006/ole">
            <mc:AlternateContent xmlns:mc="http://schemas.openxmlformats.org/markup-compatibility/2006">
              <mc:Choice xmlns:v="urn:schemas-microsoft-com:vml" Requires="v">
                <p:oleObj spid="_x0000_s1047" name="Image" r:id="rId4" imgW="4318000" imgH="3467100" progId="Photoshop.Image.7">
                  <p:embed/>
                </p:oleObj>
              </mc:Choice>
              <mc:Fallback>
                <p:oleObj name="Image" r:id="rId4" imgW="4318000" imgH="34671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3" y="996950"/>
                        <a:ext cx="5349875" cy="429577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2998" name="Picture 6">
            <a:extLst>
              <a:ext uri="{FF2B5EF4-FFF2-40B4-BE49-F238E27FC236}">
                <a16:creationId xmlns:a16="http://schemas.microsoft.com/office/drawing/2014/main" id="{0275BB1D-41B3-034F-9754-4C660DDBA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8" y="957263"/>
            <a:ext cx="5808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AB8C72C6-AF89-CA4C-8B66-A8508B9C873C}"/>
              </a:ext>
            </a:extLst>
          </p:cNvPr>
          <p:cNvSpPr>
            <a:spLocks noChangeArrowheads="1"/>
          </p:cNvSpPr>
          <p:nvPr/>
        </p:nvSpPr>
        <p:spPr bwMode="auto">
          <a:xfrm>
            <a:off x="5319713" y="903288"/>
            <a:ext cx="3987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illustration was used at the turn of the century by psychologists to study how our mind learns to cope with conflicting images. The figure is either a duck facing left or a rabbit facing right. When both aspects are finally realized, ambiguity conflict occurs.</a:t>
            </a:r>
          </a:p>
        </p:txBody>
      </p:sp>
      <p:pic>
        <p:nvPicPr>
          <p:cNvPr id="39940" name="Picture 5">
            <a:extLst>
              <a:ext uri="{FF2B5EF4-FFF2-40B4-BE49-F238E27FC236}">
                <a16:creationId xmlns:a16="http://schemas.microsoft.com/office/drawing/2014/main" id="{CADB1607-5C90-774D-BFD2-6107CCA52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039813"/>
            <a:ext cx="43592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2CC27BF0-9CCE-E54F-A461-1E1C2AF8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087813"/>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7">
            <a:extLst>
              <a:ext uri="{FF2B5EF4-FFF2-40B4-BE49-F238E27FC236}">
                <a16:creationId xmlns:a16="http://schemas.microsoft.com/office/drawing/2014/main" id="{3BF463F1-170D-B549-AA10-DFBB4321F6FA}"/>
              </a:ext>
            </a:extLst>
          </p:cNvPr>
          <p:cNvSpPr>
            <a:spLocks noChangeShapeType="1"/>
          </p:cNvSpPr>
          <p:nvPr/>
        </p:nvSpPr>
        <p:spPr bwMode="auto">
          <a:xfrm flipH="1">
            <a:off x="3262313" y="5854700"/>
            <a:ext cx="177165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3" name="Text Box 8">
            <a:extLst>
              <a:ext uri="{FF2B5EF4-FFF2-40B4-BE49-F238E27FC236}">
                <a16:creationId xmlns:a16="http://schemas.microsoft.com/office/drawing/2014/main" id="{6C791855-F705-074C-AE4D-EFF5302FCF0D}"/>
              </a:ext>
            </a:extLst>
          </p:cNvPr>
          <p:cNvSpPr txBox="1">
            <a:spLocks noChangeArrowheads="1"/>
          </p:cNvSpPr>
          <p:nvPr/>
        </p:nvSpPr>
        <p:spPr bwMode="auto">
          <a:xfrm>
            <a:off x="5403850" y="5456238"/>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New version of the old trick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2CAD54ED-B0E8-264E-A510-366AE6A0907D}"/>
              </a:ext>
            </a:extLst>
          </p:cNvPr>
          <p:cNvSpPr>
            <a:spLocks noChangeArrowheads="1"/>
          </p:cNvSpPr>
          <p:nvPr/>
        </p:nvSpPr>
        <p:spPr bwMode="auto">
          <a:xfrm>
            <a:off x="835025" y="5497513"/>
            <a:ext cx="8404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Reversible Goblet: Classic demonstration of figure-background reversal first used by Edgar Rubin in 1915.</a:t>
            </a:r>
          </a:p>
        </p:txBody>
      </p:sp>
      <p:pic>
        <p:nvPicPr>
          <p:cNvPr id="41987" name="Picture 5">
            <a:extLst>
              <a:ext uri="{FF2B5EF4-FFF2-40B4-BE49-F238E27FC236}">
                <a16:creationId xmlns:a16="http://schemas.microsoft.com/office/drawing/2014/main" id="{D2595060-B524-1246-8FCE-FD28229E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565150"/>
            <a:ext cx="451643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446B-1408-9942-8308-0122EEA920E3}"/>
              </a:ext>
            </a:extLst>
          </p:cNvPr>
          <p:cNvSpPr>
            <a:spLocks noGrp="1"/>
          </p:cNvSpPr>
          <p:nvPr>
            <p:ph type="title"/>
          </p:nvPr>
        </p:nvSpPr>
        <p:spPr/>
        <p:txBody>
          <a:bodyPr/>
          <a:lstStyle/>
          <a:p>
            <a:r>
              <a:rPr lang="en-US" sz="3200" dirty="0"/>
              <a:t>Learning Objectives – lecture 6</a:t>
            </a:r>
          </a:p>
        </p:txBody>
      </p:sp>
      <p:sp>
        <p:nvSpPr>
          <p:cNvPr id="3" name="Content Placeholder 2">
            <a:extLst>
              <a:ext uri="{FF2B5EF4-FFF2-40B4-BE49-F238E27FC236}">
                <a16:creationId xmlns:a16="http://schemas.microsoft.com/office/drawing/2014/main" id="{459D745A-0C56-604F-BD26-4E3963A29610}"/>
              </a:ext>
            </a:extLst>
          </p:cNvPr>
          <p:cNvSpPr>
            <a:spLocks noGrp="1"/>
          </p:cNvSpPr>
          <p:nvPr>
            <p:ph idx="1"/>
          </p:nvPr>
        </p:nvSpPr>
        <p:spPr/>
        <p:txBody>
          <a:bodyPr/>
          <a:lstStyle/>
          <a:p>
            <a:r>
              <a:rPr lang="en-US" dirty="0"/>
              <a:t>Understand how humans evaluate images</a:t>
            </a:r>
          </a:p>
          <a:p>
            <a:r>
              <a:rPr lang="en-US" dirty="0"/>
              <a:t>See that most of our processes for evaluation of image information is subjective</a:t>
            </a:r>
          </a:p>
          <a:p>
            <a:r>
              <a:rPr lang="en-US" dirty="0"/>
              <a:t>Learn why we must use only objective methods for image evaluation</a:t>
            </a:r>
          </a:p>
          <a:p>
            <a:r>
              <a:rPr lang="en-US" dirty="0"/>
              <a:t>Learn how we make incorrect judgements when we lean upon our brains and not our image analysis software!!</a:t>
            </a:r>
          </a:p>
        </p:txBody>
      </p:sp>
    </p:spTree>
    <p:extLst>
      <p:ext uri="{BB962C8B-B14F-4D97-AF65-F5344CB8AC3E}">
        <p14:creationId xmlns:p14="http://schemas.microsoft.com/office/powerpoint/2010/main" val="235327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5" name="Picture 4">
            <a:extLst>
              <a:ext uri="{FF2B5EF4-FFF2-40B4-BE49-F238E27FC236}">
                <a16:creationId xmlns:a16="http://schemas.microsoft.com/office/drawing/2014/main" id="{DC171D14-0B9A-7748-8F10-4529BED0D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8CAB2F49-02D3-9D46-B2DB-C2DA74DBA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04A51C7F-7796-5D4D-B39E-9E4BA95C1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411163"/>
            <a:ext cx="4127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a:extLst>
              <a:ext uri="{FF2B5EF4-FFF2-40B4-BE49-F238E27FC236}">
                <a16:creationId xmlns:a16="http://schemas.microsoft.com/office/drawing/2014/main" id="{C7992814-25E7-EC40-9384-287FB34BE589}"/>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pic>
        <p:nvPicPr>
          <p:cNvPr id="44039" name="Picture 3">
            <a:extLst>
              <a:ext uri="{FF2B5EF4-FFF2-40B4-BE49-F238E27FC236}">
                <a16:creationId xmlns:a16="http://schemas.microsoft.com/office/drawing/2014/main" id="{B9736963-41EF-9E44-8047-E47409A17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400" y="512763"/>
            <a:ext cx="16938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a:hlinkClick r:id="" action="ppaction://noaction" highlightClick="1"/>
            <a:extLst>
              <a:ext uri="{FF2B5EF4-FFF2-40B4-BE49-F238E27FC236}">
                <a16:creationId xmlns:a16="http://schemas.microsoft.com/office/drawing/2014/main" id="{CFBAB2CC-2A34-3941-A58F-4DE3404D8220}"/>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3000"/>
                                        <p:tgtEl>
                                          <p:spTgt spid="30726"/>
                                        </p:tgtEl>
                                      </p:cBhvr>
                                    </p:animEffect>
                                    <p:set>
                                      <p:cBhvr>
                                        <p:cTn id="7" dur="1" fill="hold">
                                          <p:stCondLst>
                                            <p:cond delay="2999"/>
                                          </p:stCondLst>
                                        </p:cTn>
                                        <p:tgtEl>
                                          <p:spTgt spid="307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1975"/>
                                        </p:tgtEl>
                                      </p:cBhvr>
                                    </p:animEffect>
                                    <p:set>
                                      <p:cBhvr>
                                        <p:cTn id="10" dur="1" fill="hold">
                                          <p:stCondLst>
                                            <p:cond delay="499"/>
                                          </p:stCondLst>
                                        </p:cTn>
                                        <p:tgtEl>
                                          <p:spTgt spid="211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6813FFC-A8C0-D544-8F8A-79AF48C1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369C8FE6-F6E4-FC44-B147-4C5AF8EA0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3EFCCA5E-5018-3042-9456-8A96292AC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038" y="541338"/>
            <a:ext cx="1689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E86843A2-306C-EF41-9465-748C66CFD935}"/>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601CD87A-C546-6944-867C-10E99451871E}"/>
              </a:ext>
            </a:extLst>
          </p:cNvPr>
          <p:cNvSpPr>
            <a:spLocks noChangeArrowheads="1"/>
          </p:cNvSpPr>
          <p:nvPr/>
        </p:nvSpPr>
        <p:spPr bwMode="auto">
          <a:xfrm>
            <a:off x="258763" y="5202238"/>
            <a:ext cx="91249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Several things happen when you stare at the Mystic Wheel. You might see the illusion shimmer or flutter slightly. This is because </a:t>
            </a:r>
            <a:r>
              <a:rPr lang="en-US" altLang="en-US" sz="1400" b="1"/>
              <a:t>the lenses of your eyeballs are slightly out-of-round</a:t>
            </a:r>
            <a:r>
              <a:rPr lang="en-US" altLang="en-US" sz="1400"/>
              <a:t>. Parts of the illusion move in and out of focus as your eye scans the image. Looking closer, you get the impression of three dimensions, where some parts look higher or lower than others. Now, follow the ring of curves nearest the outer edge, around the wheel and you will see the geometry go from hump to hollow, an impossible trick in three dimensions. </a:t>
            </a:r>
          </a:p>
        </p:txBody>
      </p:sp>
      <p:pic>
        <p:nvPicPr>
          <p:cNvPr id="48131" name="Picture 4">
            <a:extLst>
              <a:ext uri="{FF2B5EF4-FFF2-40B4-BE49-F238E27FC236}">
                <a16:creationId xmlns:a16="http://schemas.microsoft.com/office/drawing/2014/main" id="{6F54CC6C-C475-E842-A4DA-BEBF45DD6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261938"/>
            <a:ext cx="51863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a:extLst>
              <a:ext uri="{FF2B5EF4-FFF2-40B4-BE49-F238E27FC236}">
                <a16:creationId xmlns:a16="http://schemas.microsoft.com/office/drawing/2014/main" id="{32F58E73-765D-1B4F-9849-0AA3CB7DC8C6}"/>
              </a:ext>
            </a:extLst>
          </p:cNvPr>
          <p:cNvSpPr txBox="1">
            <a:spLocks noChangeArrowheads="1"/>
          </p:cNvSpPr>
          <p:nvPr/>
        </p:nvSpPr>
        <p:spPr bwMode="auto">
          <a:xfrm rot="10800000">
            <a:off x="676275" y="300038"/>
            <a:ext cx="10160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Arial Narrow" panose="020B0604020202020204" pitchFamily="34" charset="0"/>
              </a:rPr>
              <a:t>Mystic Wheel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9" name="Picture 4">
            <a:extLst>
              <a:ext uri="{FF2B5EF4-FFF2-40B4-BE49-F238E27FC236}">
                <a16:creationId xmlns:a16="http://schemas.microsoft.com/office/drawing/2014/main" id="{CD538B01-5CF0-B144-9855-DCD4C29FB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604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A1B28ACF-CE35-E94A-8BF8-2887209250C3}"/>
              </a:ext>
            </a:extLst>
          </p:cNvPr>
          <p:cNvSpPr>
            <a:spLocks noChangeArrowheads="1"/>
          </p:cNvSpPr>
          <p:nvPr/>
        </p:nvSpPr>
        <p:spPr bwMode="auto">
          <a:xfrm>
            <a:off x="231775" y="6069013"/>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E309C75-4846-304F-B381-17160643C17A}"/>
              </a:ext>
            </a:extLst>
          </p:cNvPr>
          <p:cNvSpPr>
            <a:spLocks noChangeArrowheads="1"/>
          </p:cNvSpPr>
          <p:nvPr/>
        </p:nvSpPr>
        <p:spPr bwMode="auto">
          <a:xfrm>
            <a:off x="446088" y="5932488"/>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pic>
        <p:nvPicPr>
          <p:cNvPr id="52228" name="Picture 1028">
            <a:extLst>
              <a:ext uri="{FF2B5EF4-FFF2-40B4-BE49-F238E27FC236}">
                <a16:creationId xmlns:a16="http://schemas.microsoft.com/office/drawing/2014/main" id="{DDD07975-D520-CC45-B04B-544A8C4C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032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71FE35BD-0129-6C45-8069-8264D28B8E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760913"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C1E461C-3084-B142-9BCA-0289DCC93CAA}"/>
              </a:ext>
            </a:extLst>
          </p:cNvPr>
          <p:cNvSpPr>
            <a:spLocks noChangeArrowheads="1"/>
          </p:cNvSpPr>
          <p:nvPr/>
        </p:nvSpPr>
        <p:spPr bwMode="auto">
          <a:xfrm>
            <a:off x="5456238" y="460375"/>
            <a:ext cx="39846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Schröder Stairs is a variation on the spontaneous perspective reversal illusion. In this illustration, the stairs will turn upside down during a steady gaze. The wall with the glass bead will shift from the foreground to the background or visa versa. The Schroeder stairs appear in M. C. Escher's works "Relativity" and "Convex and Concave"</a:t>
            </a:r>
          </a:p>
          <a:p>
            <a:pPr eaLnBrk="1" hangingPunct="1">
              <a:spcBef>
                <a:spcPct val="0"/>
              </a:spcBef>
              <a:buFontTx/>
              <a:buNone/>
            </a:pPr>
            <a:endParaRPr lang="en-US" altLang="en-US" sz="24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F9374AC-84B4-3A4D-B2B2-A998F0E95A41}"/>
              </a:ext>
            </a:extLst>
          </p:cNvPr>
          <p:cNvSpPr>
            <a:spLocks noGrp="1" noChangeArrowheads="1"/>
          </p:cNvSpPr>
          <p:nvPr>
            <p:ph type="title"/>
          </p:nvPr>
        </p:nvSpPr>
        <p:spPr/>
        <p:txBody>
          <a:bodyPr/>
          <a:lstStyle/>
          <a:p>
            <a:pPr eaLnBrk="1" hangingPunct="1"/>
            <a:r>
              <a:rPr lang="en-US" altLang="en-US"/>
              <a:t>Maurits Cornelis Escher “Relativity”</a:t>
            </a:r>
          </a:p>
        </p:txBody>
      </p:sp>
      <p:pic>
        <p:nvPicPr>
          <p:cNvPr id="56323" name="Picture 3">
            <a:extLst>
              <a:ext uri="{FF2B5EF4-FFF2-40B4-BE49-F238E27FC236}">
                <a16:creationId xmlns:a16="http://schemas.microsoft.com/office/drawing/2014/main" id="{AAF50330-5DA2-A74C-9E8C-B5F46BACFAE0}"/>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22513" y="1574800"/>
            <a:ext cx="4954587" cy="4968875"/>
          </a:xfrm>
        </p:spPr>
      </p:pic>
      <p:sp>
        <p:nvSpPr>
          <p:cNvPr id="56324" name="Text Box 4">
            <a:extLst>
              <a:ext uri="{FF2B5EF4-FFF2-40B4-BE49-F238E27FC236}">
                <a16:creationId xmlns:a16="http://schemas.microsoft.com/office/drawing/2014/main" id="{C12832A6-6BE9-614D-818D-13E7A3B26BF2}"/>
              </a:ext>
            </a:extLst>
          </p:cNvPr>
          <p:cNvSpPr txBox="1">
            <a:spLocks noChangeArrowheads="1"/>
          </p:cNvSpPr>
          <p:nvPr/>
        </p:nvSpPr>
        <p:spPr bwMode="auto">
          <a:xfrm>
            <a:off x="7599363" y="5400675"/>
            <a:ext cx="1862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1953, lithograph, 11 1/8 x 11 5/8 inches (282 x 294 mm), National Gallery of Art, Washington 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C055328E-EDB3-934B-82F2-90D09AF4540C}"/>
              </a:ext>
            </a:extLst>
          </p:cNvPr>
          <p:cNvSpPr>
            <a:spLocks noGrp="1" noChangeArrowheads="1"/>
          </p:cNvSpPr>
          <p:nvPr>
            <p:ph type="title"/>
          </p:nvPr>
        </p:nvSpPr>
        <p:spPr>
          <a:xfrm>
            <a:off x="479425" y="274638"/>
            <a:ext cx="8642350" cy="822325"/>
          </a:xfrm>
        </p:spPr>
        <p:txBody>
          <a:bodyPr/>
          <a:lstStyle/>
          <a:p>
            <a:pPr eaLnBrk="1" hangingPunct="1"/>
            <a:r>
              <a:rPr lang="en-US" altLang="en-US"/>
              <a:t>Primrose's field by Akiyoshi Kitaoka </a:t>
            </a:r>
          </a:p>
        </p:txBody>
      </p:sp>
      <p:pic>
        <p:nvPicPr>
          <p:cNvPr id="58371" name="Picture 4">
            <a:extLst>
              <a:ext uri="{FF2B5EF4-FFF2-40B4-BE49-F238E27FC236}">
                <a16:creationId xmlns:a16="http://schemas.microsoft.com/office/drawing/2014/main" id="{1072E0A9-A90C-BA43-B86E-43B699EB26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0" y="1311275"/>
            <a:ext cx="4494213" cy="4503738"/>
          </a:xfrm>
        </p:spPr>
      </p:pic>
      <p:sp>
        <p:nvSpPr>
          <p:cNvPr id="58372" name="Text Box 7">
            <a:extLst>
              <a:ext uri="{FF2B5EF4-FFF2-40B4-BE49-F238E27FC236}">
                <a16:creationId xmlns:a16="http://schemas.microsoft.com/office/drawing/2014/main" id="{04B7D77E-1AAE-0B4A-97BA-B6B5A77F4028}"/>
              </a:ext>
            </a:extLst>
          </p:cNvPr>
          <p:cNvSpPr txBox="1">
            <a:spLocks noChangeArrowheads="1"/>
          </p:cNvSpPr>
          <p:nvPr/>
        </p:nvSpPr>
        <p:spPr bwMode="auto">
          <a:xfrm>
            <a:off x="715168" y="5783943"/>
            <a:ext cx="8169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70C0"/>
                </a:solidFill>
              </a:rPr>
              <a:t>More can be found at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/motion-</a:t>
            </a:r>
            <a:r>
              <a:rPr lang="en-US" altLang="en-US" sz="2000" dirty="0" err="1">
                <a:solidFill>
                  <a:srgbClr val="0070C0"/>
                </a:solidFill>
              </a:rPr>
              <a:t>e.html</a:t>
            </a:r>
            <a:endParaRPr lang="en-US" altLang="en-US" sz="2000" dirty="0">
              <a:solidFill>
                <a:srgbClr val="0070C0"/>
              </a:solidFill>
            </a:endParaRPr>
          </a:p>
          <a:p>
            <a:pPr>
              <a:spcBef>
                <a:spcPct val="0"/>
              </a:spcBef>
              <a:buFontTx/>
              <a:buNone/>
            </a:pPr>
            <a:r>
              <a:rPr lang="en-US" altLang="en-US" sz="2000" dirty="0">
                <a:solidFill>
                  <a:srgbClr val="0070C0"/>
                </a:solidFill>
              </a:rPr>
              <a:t>and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/index-</a:t>
            </a:r>
            <a:r>
              <a:rPr lang="en-US" altLang="en-US" sz="2000" dirty="0" err="1">
                <a:solidFill>
                  <a:srgbClr val="0070C0"/>
                </a:solidFill>
              </a:rPr>
              <a:t>e.html</a:t>
            </a:r>
            <a:endParaRPr lang="en-US" altLang="en-US" sz="2000" dirty="0">
              <a:solidFill>
                <a:srgbClr val="0070C0"/>
              </a:solidFill>
            </a:endParaRPr>
          </a:p>
          <a:p>
            <a:pPr>
              <a:spcBef>
                <a:spcPct val="0"/>
              </a:spcBef>
              <a:buFontTx/>
              <a:buNone/>
            </a:pPr>
            <a:endParaRPr lang="en-US" altLang="en-US" sz="2000" dirty="0">
              <a:solidFill>
                <a:srgbClr val="0070C0"/>
              </a:solidFill>
            </a:endParaRPr>
          </a:p>
        </p:txBody>
      </p:sp>
      <p:sp>
        <p:nvSpPr>
          <p:cNvPr id="58373" name="Text Box 8">
            <a:extLst>
              <a:ext uri="{FF2B5EF4-FFF2-40B4-BE49-F238E27FC236}">
                <a16:creationId xmlns:a16="http://schemas.microsoft.com/office/drawing/2014/main" id="{15B933EB-9261-314A-A223-300FC6D2A14D}"/>
              </a:ext>
            </a:extLst>
          </p:cNvPr>
          <p:cNvSpPr txBox="1">
            <a:spLocks noChangeArrowheads="1"/>
          </p:cNvSpPr>
          <p:nvPr/>
        </p:nvSpPr>
        <p:spPr bwMode="auto">
          <a:xfrm>
            <a:off x="7270750" y="1092200"/>
            <a:ext cx="21018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FFFF"/>
                </a:solidFill>
              </a:rPr>
              <a:t>Department of Psychology, Ritsumeikan University, Kyoto,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9" name="Rectangle 5">
            <a:extLst>
              <a:ext uri="{FF2B5EF4-FFF2-40B4-BE49-F238E27FC236}">
                <a16:creationId xmlns:a16="http://schemas.microsoft.com/office/drawing/2014/main" id="{8802C816-C696-0B44-905D-5DDB03766A6C}"/>
              </a:ext>
            </a:extLst>
          </p:cNvPr>
          <p:cNvSpPr>
            <a:spLocks noGrp="1" noChangeArrowheads="1"/>
          </p:cNvSpPr>
          <p:nvPr>
            <p:ph type="title"/>
          </p:nvPr>
        </p:nvSpPr>
        <p:spPr>
          <a:xfrm>
            <a:off x="687388" y="0"/>
            <a:ext cx="8226425" cy="501650"/>
          </a:xfrm>
        </p:spPr>
        <p:txBody>
          <a:bodyPr/>
          <a:lstStyle/>
          <a:p>
            <a:pPr eaLnBrk="1" hangingPunct="1"/>
            <a:r>
              <a:rPr lang="en-US" altLang="en-US" sz="3600">
                <a:solidFill>
                  <a:schemeClr val="tx1"/>
                </a:solidFill>
              </a:rPr>
              <a:t>Rotating snakes  by Akiyoshi Kitaoka</a:t>
            </a:r>
          </a:p>
        </p:txBody>
      </p:sp>
      <p:pic>
        <p:nvPicPr>
          <p:cNvPr id="60420" name="Picture 10">
            <a:extLst>
              <a:ext uri="{FF2B5EF4-FFF2-40B4-BE49-F238E27FC236}">
                <a16:creationId xmlns:a16="http://schemas.microsoft.com/office/drawing/2014/main" id="{DAB949E4-AF44-2E4A-A13F-1CC775F2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22313"/>
            <a:ext cx="7802562"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02649A8-CCE5-7548-8418-551A430FE4FB}"/>
              </a:ext>
            </a:extLst>
          </p:cNvPr>
          <p:cNvSpPr>
            <a:spLocks noGrp="1" noChangeArrowheads="1"/>
          </p:cNvSpPr>
          <p:nvPr>
            <p:ph type="title"/>
          </p:nvPr>
        </p:nvSpPr>
        <p:spPr/>
        <p:txBody>
          <a:bodyPr/>
          <a:lstStyle/>
          <a:p>
            <a:pPr eaLnBrk="1" hangingPunct="1"/>
            <a:r>
              <a:rPr lang="en-US" altLang="en-US"/>
              <a:t>Scintillating grid</a:t>
            </a:r>
          </a:p>
        </p:txBody>
      </p:sp>
      <p:pic>
        <p:nvPicPr>
          <p:cNvPr id="62467" name="Picture 5">
            <a:extLst>
              <a:ext uri="{FF2B5EF4-FFF2-40B4-BE49-F238E27FC236}">
                <a16:creationId xmlns:a16="http://schemas.microsoft.com/office/drawing/2014/main" id="{9D3825E2-FE02-1843-8965-CADDB07A3F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0313" y="1128713"/>
            <a:ext cx="4600575" cy="4600575"/>
          </a:xfrm>
        </p:spPr>
      </p:pic>
      <p:sp>
        <p:nvSpPr>
          <p:cNvPr id="62468" name="Text Box 7">
            <a:extLst>
              <a:ext uri="{FF2B5EF4-FFF2-40B4-BE49-F238E27FC236}">
                <a16:creationId xmlns:a16="http://schemas.microsoft.com/office/drawing/2014/main" id="{D026EA58-530D-A347-B956-A4B6D985EE11}"/>
              </a:ext>
            </a:extLst>
          </p:cNvPr>
          <p:cNvSpPr txBox="1">
            <a:spLocks noChangeArrowheads="1"/>
          </p:cNvSpPr>
          <p:nvPr/>
        </p:nvSpPr>
        <p:spPr bwMode="auto">
          <a:xfrm>
            <a:off x="3402013" y="5957888"/>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latin typeface="Times New Roman" panose="02020603050405020304" pitchFamily="18" charset="0"/>
              </a:rPr>
              <a:t>Count the black dots!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84A5711-358C-B648-B0F4-AE20CF6B1385}"/>
              </a:ext>
            </a:extLst>
          </p:cNvPr>
          <p:cNvSpPr>
            <a:spLocks noGrp="1" noChangeArrowheads="1"/>
          </p:cNvSpPr>
          <p:nvPr>
            <p:ph type="title"/>
          </p:nvPr>
        </p:nvSpPr>
        <p:spPr/>
        <p:txBody>
          <a:bodyPr/>
          <a:lstStyle/>
          <a:p>
            <a:pPr eaLnBrk="1" hangingPunct="1"/>
            <a:endParaRPr lang="en-US" altLang="en-US"/>
          </a:p>
        </p:txBody>
      </p:sp>
      <p:sp>
        <p:nvSpPr>
          <p:cNvPr id="64515" name="Rectangle 3">
            <a:extLst>
              <a:ext uri="{FF2B5EF4-FFF2-40B4-BE49-F238E27FC236}">
                <a16:creationId xmlns:a16="http://schemas.microsoft.com/office/drawing/2014/main" id="{1F30EA06-ECB4-F448-BD52-CE3C82BFFAD6}"/>
              </a:ext>
            </a:extLst>
          </p:cNvPr>
          <p:cNvSpPr>
            <a:spLocks noGrp="1" noChangeArrowheads="1"/>
          </p:cNvSpPr>
          <p:nvPr>
            <p:ph type="body" idx="1"/>
          </p:nvPr>
        </p:nvSpPr>
        <p:spPr/>
        <p:txBody>
          <a:bodyPr/>
          <a:lstStyle/>
          <a:p>
            <a:pPr eaLnBrk="1" hangingPunct="1"/>
            <a:endParaRPr lang="en-US" altLang="en-US"/>
          </a:p>
        </p:txBody>
      </p:sp>
      <p:pic>
        <p:nvPicPr>
          <p:cNvPr id="64516" name="Picture 4" descr="Slide5">
            <a:extLst>
              <a:ext uri="{FF2B5EF4-FFF2-40B4-BE49-F238E27FC236}">
                <a16:creationId xmlns:a16="http://schemas.microsoft.com/office/drawing/2014/main" id="{C2E047CF-538A-A747-B815-838F2D26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0"/>
            <a:ext cx="886142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927DD54-58C6-3146-A2FC-75E03F017BB5}"/>
              </a:ext>
            </a:extLst>
          </p:cNvPr>
          <p:cNvSpPr>
            <a:spLocks noGrp="1" noChangeArrowheads="1"/>
          </p:cNvSpPr>
          <p:nvPr>
            <p:ph type="title"/>
          </p:nvPr>
        </p:nvSpPr>
        <p:spPr/>
        <p:txBody>
          <a:bodyPr/>
          <a:lstStyle/>
          <a:p>
            <a:pPr eaLnBrk="1" hangingPunct="1"/>
            <a:endParaRPr lang="en-US" altLang="en-US"/>
          </a:p>
        </p:txBody>
      </p:sp>
      <p:sp>
        <p:nvSpPr>
          <p:cNvPr id="66563" name="Rectangle 3">
            <a:extLst>
              <a:ext uri="{FF2B5EF4-FFF2-40B4-BE49-F238E27FC236}">
                <a16:creationId xmlns:a16="http://schemas.microsoft.com/office/drawing/2014/main" id="{D79D1E09-F25E-364E-8B6A-082B0A3DD821}"/>
              </a:ext>
            </a:extLst>
          </p:cNvPr>
          <p:cNvSpPr>
            <a:spLocks noGrp="1" noChangeArrowheads="1"/>
          </p:cNvSpPr>
          <p:nvPr>
            <p:ph type="body" idx="1"/>
          </p:nvPr>
        </p:nvSpPr>
        <p:spPr/>
        <p:txBody>
          <a:bodyPr/>
          <a:lstStyle/>
          <a:p>
            <a:pPr eaLnBrk="1" hangingPunct="1"/>
            <a:endParaRPr lang="en-US" altLang="en-US"/>
          </a:p>
        </p:txBody>
      </p:sp>
      <p:pic>
        <p:nvPicPr>
          <p:cNvPr id="66564" name="Picture 4" descr="Slide3">
            <a:extLst>
              <a:ext uri="{FF2B5EF4-FFF2-40B4-BE49-F238E27FC236}">
                <a16:creationId xmlns:a16="http://schemas.microsoft.com/office/drawing/2014/main" id="{AD0C2C92-80B8-A24A-AE26-0A524C46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7185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7" name="Rectangle 5">
            <a:extLst>
              <a:ext uri="{FF2B5EF4-FFF2-40B4-BE49-F238E27FC236}">
                <a16:creationId xmlns:a16="http://schemas.microsoft.com/office/drawing/2014/main" id="{1C39A9FC-158D-6048-8E9C-3549C053D737}"/>
              </a:ext>
            </a:extLst>
          </p:cNvPr>
          <p:cNvSpPr>
            <a:spLocks noChangeArrowheads="1"/>
          </p:cNvSpPr>
          <p:nvPr/>
        </p:nvSpPr>
        <p:spPr bwMode="auto">
          <a:xfrm>
            <a:off x="4371975" y="2038350"/>
            <a:ext cx="2324100" cy="2647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504838" name="Rectangle 6">
            <a:extLst>
              <a:ext uri="{FF2B5EF4-FFF2-40B4-BE49-F238E27FC236}">
                <a16:creationId xmlns:a16="http://schemas.microsoft.com/office/drawing/2014/main" id="{FE91211D-BB21-0A41-824A-DBBC86D92E0D}"/>
              </a:ext>
            </a:extLst>
          </p:cNvPr>
          <p:cNvSpPr>
            <a:spLocks noChangeArrowheads="1"/>
          </p:cNvSpPr>
          <p:nvPr/>
        </p:nvSpPr>
        <p:spPr bwMode="auto">
          <a:xfrm>
            <a:off x="2505075" y="4962525"/>
            <a:ext cx="430530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p>
        </p:txBody>
      </p:sp>
      <p:sp>
        <p:nvSpPr>
          <p:cNvPr id="504839" name="AutoShape 7">
            <a:hlinkClick r:id="" action="ppaction://noaction" highlightClick="1"/>
            <a:extLst>
              <a:ext uri="{FF2B5EF4-FFF2-40B4-BE49-F238E27FC236}">
                <a16:creationId xmlns:a16="http://schemas.microsoft.com/office/drawing/2014/main" id="{CAAED9C2-EE8D-4845-8612-52C8A9F4CCF6}"/>
              </a:ext>
            </a:extLst>
          </p:cNvPr>
          <p:cNvSpPr>
            <a:spLocks noChangeArrowheads="1"/>
          </p:cNvSpPr>
          <p:nvPr/>
        </p:nvSpPr>
        <p:spPr bwMode="auto">
          <a:xfrm>
            <a:off x="8983663"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4840" name="AutoShape 8">
            <a:hlinkClick r:id="" action="ppaction://noaction" highlightClick="1"/>
            <a:extLst>
              <a:ext uri="{FF2B5EF4-FFF2-40B4-BE49-F238E27FC236}">
                <a16:creationId xmlns:a16="http://schemas.microsoft.com/office/drawing/2014/main" id="{1B50FC2B-4F69-3F48-AF6E-89CC19292507}"/>
              </a:ext>
            </a:extLst>
          </p:cNvPr>
          <p:cNvSpPr>
            <a:spLocks noChangeArrowheads="1"/>
          </p:cNvSpPr>
          <p:nvPr/>
        </p:nvSpPr>
        <p:spPr bwMode="auto">
          <a:xfrm>
            <a:off x="92598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504837"/>
                                        </p:tgtEl>
                                        <p:attrNameLst>
                                          <p:attrName>ppt_x</p:attrName>
                                          <p:attrName>ppt_y</p:attrName>
                                        </p:attrNameLst>
                                      </p:cBhvr>
                                    </p:animMotion>
                                  </p:childTnLst>
                                </p:cTn>
                              </p:par>
                              <p:par>
                                <p:cTn id="7" presetID="9" presetClass="exit" presetSubtype="0" fill="hold" grpId="0" nodeType="withEffect">
                                  <p:stCondLst>
                                    <p:cond delay="0"/>
                                  </p:stCondLst>
                                  <p:childTnLst>
                                    <p:animEffect transition="out" filter="dissolve">
                                      <p:cBhvr>
                                        <p:cTn id="8" dur="500"/>
                                        <p:tgtEl>
                                          <p:spTgt spid="504840"/>
                                        </p:tgtEl>
                                      </p:cBhvr>
                                    </p:animEffect>
                                    <p:set>
                                      <p:cBhvr>
                                        <p:cTn id="9" dur="1" fill="hold">
                                          <p:stCondLst>
                                            <p:cond delay="499"/>
                                          </p:stCondLst>
                                        </p:cTn>
                                        <p:tgtEl>
                                          <p:spTgt spid="504840"/>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504837"/>
                                        </p:tgtEl>
                                      </p:cBhvr>
                                    </p:animEffect>
                                    <p:set>
                                      <p:cBhvr>
                                        <p:cTn id="14" dur="1" fill="hold">
                                          <p:stCondLst>
                                            <p:cond delay="499"/>
                                          </p:stCondLst>
                                        </p:cTn>
                                        <p:tgtEl>
                                          <p:spTgt spid="504837"/>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04839"/>
                                        </p:tgtEl>
                                      </p:cBhvr>
                                    </p:animEffect>
                                    <p:set>
                                      <p:cBhvr>
                                        <p:cTn id="17" dur="1" fill="hold">
                                          <p:stCondLst>
                                            <p:cond delay="499"/>
                                          </p:stCondLst>
                                        </p:cTn>
                                        <p:tgtEl>
                                          <p:spTgt spid="50483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04838"/>
                                        </p:tgtEl>
                                      </p:cBhvr>
                                    </p:animEffect>
                                    <p:set>
                                      <p:cBhvr>
                                        <p:cTn id="22" dur="1" fill="hold">
                                          <p:stCondLst>
                                            <p:cond delay="499"/>
                                          </p:stCondLst>
                                        </p:cTn>
                                        <p:tgtEl>
                                          <p:spTgt spid="5048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P spid="504837" grpId="1" animBg="1"/>
      <p:bldP spid="504838" grpId="0" animBg="1"/>
      <p:bldP spid="504839" grpId="0" animBg="1"/>
      <p:bldP spid="5048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1" name="Rectangle 11">
            <a:extLst>
              <a:ext uri="{FF2B5EF4-FFF2-40B4-BE49-F238E27FC236}">
                <a16:creationId xmlns:a16="http://schemas.microsoft.com/office/drawing/2014/main" id="{32E592ED-5D55-A54B-9760-3978C3447830}"/>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68612" name="Picture 32">
            <a:extLst>
              <a:ext uri="{FF2B5EF4-FFF2-40B4-BE49-F238E27FC236}">
                <a16:creationId xmlns:a16="http://schemas.microsoft.com/office/drawing/2014/main" id="{1F10D41B-B27C-794D-A759-01BBB52261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68613" name="Text Box 39">
            <a:extLst>
              <a:ext uri="{FF2B5EF4-FFF2-40B4-BE49-F238E27FC236}">
                <a16:creationId xmlns:a16="http://schemas.microsoft.com/office/drawing/2014/main" id="{5B42B7A3-2B60-3549-AEED-1E20D5513A73}"/>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186396" name="Picture 28">
            <a:extLst>
              <a:ext uri="{FF2B5EF4-FFF2-40B4-BE49-F238E27FC236}">
                <a16:creationId xmlns:a16="http://schemas.microsoft.com/office/drawing/2014/main" id="{F80D5197-B39B-0848-A137-2F1D46A1EAF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44650" y="1095375"/>
            <a:ext cx="6161088" cy="4791075"/>
          </a:xfrm>
        </p:spPr>
      </p:pic>
      <p:grpSp>
        <p:nvGrpSpPr>
          <p:cNvPr id="186406" name="Group 38">
            <a:extLst>
              <a:ext uri="{FF2B5EF4-FFF2-40B4-BE49-F238E27FC236}">
                <a16:creationId xmlns:a16="http://schemas.microsoft.com/office/drawing/2014/main" id="{4D088F96-F510-7C42-B02F-5B821B76F99A}"/>
              </a:ext>
            </a:extLst>
          </p:cNvPr>
          <p:cNvGrpSpPr>
            <a:grpSpLocks/>
          </p:cNvGrpSpPr>
          <p:nvPr/>
        </p:nvGrpSpPr>
        <p:grpSpPr bwMode="auto">
          <a:xfrm>
            <a:off x="-3175" y="1112838"/>
            <a:ext cx="9604375" cy="5326062"/>
            <a:chOff x="-2" y="736"/>
            <a:chExt cx="6050" cy="3355"/>
          </a:xfrm>
        </p:grpSpPr>
        <p:sp>
          <p:nvSpPr>
            <p:cNvPr id="68621" name="Rectangle 37">
              <a:extLst>
                <a:ext uri="{FF2B5EF4-FFF2-40B4-BE49-F238E27FC236}">
                  <a16:creationId xmlns:a16="http://schemas.microsoft.com/office/drawing/2014/main" id="{ABCC0227-9086-5C40-B71E-77E5B030B8A5}"/>
                </a:ext>
              </a:extLst>
            </p:cNvPr>
            <p:cNvSpPr>
              <a:spLocks noChangeArrowheads="1"/>
            </p:cNvSpPr>
            <p:nvPr/>
          </p:nvSpPr>
          <p:spPr bwMode="auto">
            <a:xfrm>
              <a:off x="0" y="736"/>
              <a:ext cx="6048" cy="33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pic>
          <p:nvPicPr>
            <p:cNvPr id="68622" name="Picture 36">
              <a:extLst>
                <a:ext uri="{FF2B5EF4-FFF2-40B4-BE49-F238E27FC236}">
                  <a16:creationId xmlns:a16="http://schemas.microsoft.com/office/drawing/2014/main" id="{5F2069F9-E7D0-5542-9DB7-50264B17E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095"/>
              <a:ext cx="6032"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42">
            <a:extLst>
              <a:ext uri="{FF2B5EF4-FFF2-40B4-BE49-F238E27FC236}">
                <a16:creationId xmlns:a16="http://schemas.microsoft.com/office/drawing/2014/main" id="{D4C27F02-C804-0746-9B52-76D127DD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46">
            <a:extLst>
              <a:ext uri="{FF2B5EF4-FFF2-40B4-BE49-F238E27FC236}">
                <a16:creationId xmlns:a16="http://schemas.microsoft.com/office/drawing/2014/main" id="{0CC5797D-549C-0949-ACB3-D0F360B3CA3E}"/>
              </a:ext>
            </a:extLst>
          </p:cNvPr>
          <p:cNvSpPr txBox="1">
            <a:spLocks noChangeArrowheads="1"/>
          </p:cNvSpPr>
          <p:nvPr/>
        </p:nvSpPr>
        <p:spPr bwMode="auto">
          <a:xfrm>
            <a:off x="1717675" y="5856288"/>
            <a:ext cx="4794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t>How different are blocks A and B?</a:t>
            </a:r>
          </a:p>
        </p:txBody>
      </p:sp>
      <p:sp>
        <p:nvSpPr>
          <p:cNvPr id="186415" name="AutoShape 47">
            <a:hlinkClick r:id="" action="ppaction://noaction" highlightClick="1"/>
            <a:extLst>
              <a:ext uri="{FF2B5EF4-FFF2-40B4-BE49-F238E27FC236}">
                <a16:creationId xmlns:a16="http://schemas.microsoft.com/office/drawing/2014/main" id="{D5F9C408-B33C-5541-90A3-DE591B95921B}"/>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186416" name="AutoShape 48">
            <a:hlinkClick r:id="" action="ppaction://noaction" highlightClick="1"/>
            <a:extLst>
              <a:ext uri="{FF2B5EF4-FFF2-40B4-BE49-F238E27FC236}">
                <a16:creationId xmlns:a16="http://schemas.microsoft.com/office/drawing/2014/main" id="{41E9BAF1-9F18-1E46-91D4-97F7FD73AD1F}"/>
              </a:ext>
            </a:extLst>
          </p:cNvPr>
          <p:cNvSpPr>
            <a:spLocks noChangeArrowheads="1"/>
          </p:cNvSpPr>
          <p:nvPr/>
        </p:nvSpPr>
        <p:spPr bwMode="auto">
          <a:xfrm>
            <a:off x="9212263" y="623411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68620" name="TextBox 14">
            <a:extLst>
              <a:ext uri="{FF2B5EF4-FFF2-40B4-BE49-F238E27FC236}">
                <a16:creationId xmlns:a16="http://schemas.microsoft.com/office/drawing/2014/main" id="{C2415EC6-8706-104E-8E92-2D915AA25221}"/>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96"/>
                                        </p:tgtEl>
                                        <p:attrNameLst>
                                          <p:attrName>style.visibility</p:attrName>
                                        </p:attrNameLst>
                                      </p:cBhvr>
                                      <p:to>
                                        <p:strVal val="visible"/>
                                      </p:to>
                                    </p:set>
                                    <p:animEffect transition="in" filter="fade">
                                      <p:cBhvr>
                                        <p:cTn id="7" dur="5000"/>
                                        <p:tgtEl>
                                          <p:spTgt spid="186396"/>
                                        </p:tgtEl>
                                      </p:cBhvr>
                                    </p:animEffect>
                                  </p:childTnLst>
                                </p:cTn>
                              </p:par>
                              <p:par>
                                <p:cTn id="8" presetID="9" presetClass="exit" presetSubtype="0" fill="hold" grpId="0" nodeType="withEffect">
                                  <p:stCondLst>
                                    <p:cond delay="0"/>
                                  </p:stCondLst>
                                  <p:childTnLst>
                                    <p:animEffect transition="out" filter="dissolve">
                                      <p:cBhvr>
                                        <p:cTn id="9" dur="500"/>
                                        <p:tgtEl>
                                          <p:spTgt spid="186415"/>
                                        </p:tgtEl>
                                      </p:cBhvr>
                                    </p:animEffect>
                                    <p:set>
                                      <p:cBhvr>
                                        <p:cTn id="10" dur="1" fill="hold">
                                          <p:stCondLst>
                                            <p:cond delay="499"/>
                                          </p:stCondLst>
                                        </p:cTn>
                                        <p:tgtEl>
                                          <p:spTgt spid="18641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406"/>
                                        </p:tgtEl>
                                        <p:attrNameLst>
                                          <p:attrName>style.visibility</p:attrName>
                                        </p:attrNameLst>
                                      </p:cBhvr>
                                      <p:to>
                                        <p:strVal val="visible"/>
                                      </p:to>
                                    </p:set>
                                  </p:childTnLst>
                                </p:cTn>
                              </p:par>
                              <p:par>
                                <p:cTn id="15" presetID="9" presetClass="exit" presetSubtype="0" fill="hold" grpId="0" nodeType="withEffect">
                                  <p:stCondLst>
                                    <p:cond delay="0"/>
                                  </p:stCondLst>
                                  <p:childTnLst>
                                    <p:animEffect transition="out" filter="dissolve">
                                      <p:cBhvr>
                                        <p:cTn id="16" dur="500"/>
                                        <p:tgtEl>
                                          <p:spTgt spid="186416"/>
                                        </p:tgtEl>
                                      </p:cBhvr>
                                    </p:animEffect>
                                    <p:set>
                                      <p:cBhvr>
                                        <p:cTn id="17" dur="1" fill="hold">
                                          <p:stCondLst>
                                            <p:cond delay="499"/>
                                          </p:stCondLst>
                                        </p:cTn>
                                        <p:tgtEl>
                                          <p:spTgt spid="1864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15" grpId="0" animBg="1"/>
      <p:bldP spid="1864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E693178-557D-C844-9749-FFCFABDE250B}"/>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70659" name="Picture 3">
            <a:extLst>
              <a:ext uri="{FF2B5EF4-FFF2-40B4-BE49-F238E27FC236}">
                <a16:creationId xmlns:a16="http://schemas.microsoft.com/office/drawing/2014/main" id="{E844DB91-072A-6E41-8B5F-125FB068A2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70660" name="Text Box 4">
            <a:extLst>
              <a:ext uri="{FF2B5EF4-FFF2-40B4-BE49-F238E27FC236}">
                <a16:creationId xmlns:a16="http://schemas.microsoft.com/office/drawing/2014/main" id="{D42FD900-BF37-D94E-9B0B-6D9C7CA2F41F}"/>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endParaRPr lang="en-US" altLang="en-US" sz="2400">
              <a:solidFill>
                <a:schemeClr val="tx1"/>
              </a:solidFill>
              <a:latin typeface="Times New Roman" panose="02020603050405020304" pitchFamily="18" charset="0"/>
            </a:endParaRPr>
          </a:p>
        </p:txBody>
      </p:sp>
      <p:pic>
        <p:nvPicPr>
          <p:cNvPr id="70661" name="Picture 9">
            <a:extLst>
              <a:ext uri="{FF2B5EF4-FFF2-40B4-BE49-F238E27FC236}">
                <a16:creationId xmlns:a16="http://schemas.microsoft.com/office/drawing/2014/main" id="{C02863F6-689F-FD4A-A910-6870F7A2A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64" name="Group 16">
            <a:extLst>
              <a:ext uri="{FF2B5EF4-FFF2-40B4-BE49-F238E27FC236}">
                <a16:creationId xmlns:a16="http://schemas.microsoft.com/office/drawing/2014/main" id="{151F30F4-0877-0E47-951B-8C7C442304EB}"/>
              </a:ext>
            </a:extLst>
          </p:cNvPr>
          <p:cNvGrpSpPr>
            <a:grpSpLocks/>
          </p:cNvGrpSpPr>
          <p:nvPr/>
        </p:nvGrpSpPr>
        <p:grpSpPr bwMode="auto">
          <a:xfrm>
            <a:off x="349250" y="1828800"/>
            <a:ext cx="8674100" cy="4214813"/>
            <a:chOff x="220" y="1152"/>
            <a:chExt cx="5464" cy="2655"/>
          </a:xfrm>
          <a:solidFill>
            <a:srgbClr val="FFFFFF"/>
          </a:solidFill>
        </p:grpSpPr>
        <p:sp>
          <p:nvSpPr>
            <p:cNvPr id="31753" name="Rectangle 11">
              <a:extLst>
                <a:ext uri="{FF2B5EF4-FFF2-40B4-BE49-F238E27FC236}">
                  <a16:creationId xmlns:a16="http://schemas.microsoft.com/office/drawing/2014/main" id="{FCA2AA2B-2489-0F4F-B9F2-4E04EEB4A2F3}"/>
                </a:ext>
              </a:extLst>
            </p:cNvPr>
            <p:cNvSpPr>
              <a:spLocks noChangeArrowheads="1"/>
            </p:cNvSpPr>
            <p:nvPr/>
          </p:nvSpPr>
          <p:spPr bwMode="auto">
            <a:xfrm>
              <a:off x="220" y="1152"/>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4" name="Rectangle 12">
              <a:extLst>
                <a:ext uri="{FF2B5EF4-FFF2-40B4-BE49-F238E27FC236}">
                  <a16:creationId xmlns:a16="http://schemas.microsoft.com/office/drawing/2014/main" id="{CAE8C295-631C-A949-A381-6FA5C662C795}"/>
                </a:ext>
              </a:extLst>
            </p:cNvPr>
            <p:cNvSpPr>
              <a:spLocks noChangeArrowheads="1"/>
            </p:cNvSpPr>
            <p:nvPr/>
          </p:nvSpPr>
          <p:spPr bwMode="auto">
            <a:xfrm>
              <a:off x="3095" y="1194"/>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5" name="Rectangle 13">
              <a:extLst>
                <a:ext uri="{FF2B5EF4-FFF2-40B4-BE49-F238E27FC236}">
                  <a16:creationId xmlns:a16="http://schemas.microsoft.com/office/drawing/2014/main" id="{379AC88E-891B-914D-A30B-DC3463F8E17A}"/>
                </a:ext>
              </a:extLst>
            </p:cNvPr>
            <p:cNvSpPr>
              <a:spLocks noChangeArrowheads="1"/>
            </p:cNvSpPr>
            <p:nvPr/>
          </p:nvSpPr>
          <p:spPr bwMode="auto">
            <a:xfrm>
              <a:off x="784" y="184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6" name="Rectangle 14">
              <a:extLst>
                <a:ext uri="{FF2B5EF4-FFF2-40B4-BE49-F238E27FC236}">
                  <a16:creationId xmlns:a16="http://schemas.microsoft.com/office/drawing/2014/main" id="{27CC0A96-0311-C747-B061-D6CB47D09CAF}"/>
                </a:ext>
              </a:extLst>
            </p:cNvPr>
            <p:cNvSpPr>
              <a:spLocks noChangeArrowheads="1"/>
            </p:cNvSpPr>
            <p:nvPr/>
          </p:nvSpPr>
          <p:spPr bwMode="auto">
            <a:xfrm>
              <a:off x="761" y="253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grpSp>
      <p:sp>
        <p:nvSpPr>
          <p:cNvPr id="309265" name="AutoShape 17">
            <a:hlinkClick r:id="" action="ppaction://noaction" highlightClick="1"/>
            <a:extLst>
              <a:ext uri="{FF2B5EF4-FFF2-40B4-BE49-F238E27FC236}">
                <a16:creationId xmlns:a16="http://schemas.microsoft.com/office/drawing/2014/main" id="{0E1AD940-E648-224B-83E6-7CD484BC43F2}"/>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lgn="ctr" eaLnBrk="1" hangingPunct="1">
              <a:lnSpc>
                <a:spcPct val="90000"/>
              </a:lnSpc>
              <a:spcBef>
                <a:spcPct val="0"/>
              </a:spcBef>
              <a:buSzTx/>
              <a:buFontTx/>
              <a:buNone/>
            </a:pPr>
            <a:endParaRPr lang="en-US" altLang="en-US" sz="2400">
              <a:solidFill>
                <a:srgbClr val="080808"/>
              </a:solidFill>
            </a:endParaRPr>
          </a:p>
        </p:txBody>
      </p:sp>
      <p:sp>
        <p:nvSpPr>
          <p:cNvPr id="70664" name="TextBox 1">
            <a:extLst>
              <a:ext uri="{FF2B5EF4-FFF2-40B4-BE49-F238E27FC236}">
                <a16:creationId xmlns:a16="http://schemas.microsoft.com/office/drawing/2014/main" id="{60658E95-D1F2-294C-924D-D131FBFC494B}"/>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9264"/>
                                        </p:tgtEl>
                                        <p:attrNameLst>
                                          <p:attrName>style.visibility</p:attrName>
                                        </p:attrNameLst>
                                      </p:cBhvr>
                                      <p:to>
                                        <p:strVal val="visible"/>
                                      </p:to>
                                    </p:set>
                                    <p:animEffect transition="in" filter="fade">
                                      <p:cBhvr>
                                        <p:cTn id="7" dur="2000"/>
                                        <p:tgtEl>
                                          <p:spTgt spid="309264"/>
                                        </p:tgtEl>
                                      </p:cBhvr>
                                    </p:animEffect>
                                  </p:childTnLst>
                                </p:cTn>
                              </p:par>
                              <p:par>
                                <p:cTn id="8" presetID="9" presetClass="exit" presetSubtype="0" fill="hold" grpId="0" nodeType="withEffect">
                                  <p:stCondLst>
                                    <p:cond delay="0"/>
                                  </p:stCondLst>
                                  <p:childTnLst>
                                    <p:animEffect transition="out" filter="dissolve">
                                      <p:cBhvr>
                                        <p:cTn id="9" dur="500"/>
                                        <p:tgtEl>
                                          <p:spTgt spid="309265"/>
                                        </p:tgtEl>
                                      </p:cBhvr>
                                    </p:animEffect>
                                    <p:set>
                                      <p:cBhvr>
                                        <p:cTn id="10" dur="1" fill="hold">
                                          <p:stCondLst>
                                            <p:cond delay="499"/>
                                          </p:stCondLst>
                                        </p:cTn>
                                        <p:tgtEl>
                                          <p:spTgt spid="309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7" name="Rectangle 7">
            <a:extLst>
              <a:ext uri="{FF2B5EF4-FFF2-40B4-BE49-F238E27FC236}">
                <a16:creationId xmlns:a16="http://schemas.microsoft.com/office/drawing/2014/main" id="{AC9C6827-B734-8948-BB0F-EA9F423A314C}"/>
              </a:ext>
            </a:extLst>
          </p:cNvPr>
          <p:cNvSpPr>
            <a:spLocks noGrp="1" noChangeArrowheads="1"/>
          </p:cNvSpPr>
          <p:nvPr>
            <p:ph type="title"/>
          </p:nvPr>
        </p:nvSpPr>
        <p:spPr/>
        <p:txBody>
          <a:bodyPr/>
          <a:lstStyle/>
          <a:p>
            <a:pPr eaLnBrk="1" hangingPunct="1"/>
            <a:r>
              <a:rPr lang="en-US" altLang="en-US">
                <a:solidFill>
                  <a:schemeClr val="tx1"/>
                </a:solidFill>
              </a:rPr>
              <a:t>Still don’t believe?</a:t>
            </a:r>
          </a:p>
        </p:txBody>
      </p:sp>
      <p:pic>
        <p:nvPicPr>
          <p:cNvPr id="72708" name="Picture 4">
            <a:extLst>
              <a:ext uri="{FF2B5EF4-FFF2-40B4-BE49-F238E27FC236}">
                <a16:creationId xmlns:a16="http://schemas.microsoft.com/office/drawing/2014/main" id="{74322B89-D862-AF4E-8732-88D09E14984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06688" y="1079500"/>
            <a:ext cx="4160837" cy="5510213"/>
          </a:xfrm>
        </p:spPr>
      </p:pic>
      <p:sp>
        <p:nvSpPr>
          <p:cNvPr id="306184" name="Line 8">
            <a:extLst>
              <a:ext uri="{FF2B5EF4-FFF2-40B4-BE49-F238E27FC236}">
                <a16:creationId xmlns:a16="http://schemas.microsoft.com/office/drawing/2014/main" id="{F3766330-9541-A643-ACB2-8934847D37EA}"/>
              </a:ext>
            </a:extLst>
          </p:cNvPr>
          <p:cNvSpPr>
            <a:spLocks noChangeShapeType="1"/>
          </p:cNvSpPr>
          <p:nvPr/>
        </p:nvSpPr>
        <p:spPr bwMode="auto">
          <a:xfrm flipH="1" flipV="1">
            <a:off x="2698750" y="10763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5" name="Line 9">
            <a:extLst>
              <a:ext uri="{FF2B5EF4-FFF2-40B4-BE49-F238E27FC236}">
                <a16:creationId xmlns:a16="http://schemas.microsoft.com/office/drawing/2014/main" id="{EE512CA6-36EA-954D-81FC-15345982DF7B}"/>
              </a:ext>
            </a:extLst>
          </p:cNvPr>
          <p:cNvSpPr>
            <a:spLocks noChangeShapeType="1"/>
          </p:cNvSpPr>
          <p:nvPr/>
        </p:nvSpPr>
        <p:spPr bwMode="auto">
          <a:xfrm flipH="1" flipV="1">
            <a:off x="2851150" y="12287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5" name="Line 19">
            <a:extLst>
              <a:ext uri="{FF2B5EF4-FFF2-40B4-BE49-F238E27FC236}">
                <a16:creationId xmlns:a16="http://schemas.microsoft.com/office/drawing/2014/main" id="{35CF379D-CB7F-C64B-8651-6F97A77B7A43}"/>
              </a:ext>
            </a:extLst>
          </p:cNvPr>
          <p:cNvSpPr>
            <a:spLocks noChangeShapeType="1"/>
          </p:cNvSpPr>
          <p:nvPr/>
        </p:nvSpPr>
        <p:spPr bwMode="auto">
          <a:xfrm flipH="1" flipV="1">
            <a:off x="2946400" y="120015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6" name="Line 20">
            <a:extLst>
              <a:ext uri="{FF2B5EF4-FFF2-40B4-BE49-F238E27FC236}">
                <a16:creationId xmlns:a16="http://schemas.microsoft.com/office/drawing/2014/main" id="{9FC7B2C2-C885-BD48-81DD-33DE0FD7F852}"/>
              </a:ext>
            </a:extLst>
          </p:cNvPr>
          <p:cNvSpPr>
            <a:spLocks noChangeShapeType="1"/>
          </p:cNvSpPr>
          <p:nvPr/>
        </p:nvSpPr>
        <p:spPr bwMode="auto">
          <a:xfrm flipH="1" flipV="1">
            <a:off x="305117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7" name="Line 21">
            <a:extLst>
              <a:ext uri="{FF2B5EF4-FFF2-40B4-BE49-F238E27FC236}">
                <a16:creationId xmlns:a16="http://schemas.microsoft.com/office/drawing/2014/main" id="{D87A120B-90F4-7848-9490-9A9F453DC20D}"/>
              </a:ext>
            </a:extLst>
          </p:cNvPr>
          <p:cNvSpPr>
            <a:spLocks noChangeShapeType="1"/>
          </p:cNvSpPr>
          <p:nvPr/>
        </p:nvSpPr>
        <p:spPr bwMode="auto">
          <a:xfrm flipH="1" flipV="1">
            <a:off x="3136900" y="114300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8" name="Line 22">
            <a:extLst>
              <a:ext uri="{FF2B5EF4-FFF2-40B4-BE49-F238E27FC236}">
                <a16:creationId xmlns:a16="http://schemas.microsoft.com/office/drawing/2014/main" id="{CEDDB9E7-195E-FF4D-8E8E-9FC5A3DA466A}"/>
              </a:ext>
            </a:extLst>
          </p:cNvPr>
          <p:cNvSpPr>
            <a:spLocks noChangeShapeType="1"/>
          </p:cNvSpPr>
          <p:nvPr/>
        </p:nvSpPr>
        <p:spPr bwMode="auto">
          <a:xfrm flipH="1" flipV="1">
            <a:off x="326072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9" name="AutoShape 23">
            <a:hlinkClick r:id="" action="ppaction://noaction" highlightClick="1"/>
            <a:extLst>
              <a:ext uri="{FF2B5EF4-FFF2-40B4-BE49-F238E27FC236}">
                <a16:creationId xmlns:a16="http://schemas.microsoft.com/office/drawing/2014/main" id="{94EAB080-ACC6-6F49-BDB6-049944F6D6C1}"/>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72716" name="TextBox 12">
            <a:extLst>
              <a:ext uri="{FF2B5EF4-FFF2-40B4-BE49-F238E27FC236}">
                <a16:creationId xmlns:a16="http://schemas.microsoft.com/office/drawing/2014/main" id="{27BC0558-CD48-1E4E-AA4F-465FF31AA5B1}"/>
              </a:ext>
            </a:extLst>
          </p:cNvPr>
          <p:cNvSpPr txBox="1">
            <a:spLocks noChangeArrowheads="1"/>
          </p:cNvSpPr>
          <p:nvPr/>
        </p:nvSpPr>
        <p:spPr bwMode="auto">
          <a:xfrm>
            <a:off x="3924300" y="6381750"/>
            <a:ext cx="50990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6184"/>
                                        </p:tgtEl>
                                        <p:attrNameLst>
                                          <p:attrName>style.visibility</p:attrName>
                                        </p:attrNameLst>
                                      </p:cBhvr>
                                      <p:to>
                                        <p:strVal val="visible"/>
                                      </p:to>
                                    </p:set>
                                    <p:animEffect transition="in" filter="fade">
                                      <p:cBhvr>
                                        <p:cTn id="7" dur="2000"/>
                                        <p:tgtEl>
                                          <p:spTgt spid="30618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06185"/>
                                        </p:tgtEl>
                                        <p:attrNameLst>
                                          <p:attrName>style.visibility</p:attrName>
                                        </p:attrNameLst>
                                      </p:cBhvr>
                                      <p:to>
                                        <p:strVal val="visible"/>
                                      </p:to>
                                    </p:set>
                                    <p:animEffect transition="in" filter="fade">
                                      <p:cBhvr>
                                        <p:cTn id="11" dur="2000"/>
                                        <p:tgtEl>
                                          <p:spTgt spid="30618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6195"/>
                                        </p:tgtEl>
                                        <p:attrNameLst>
                                          <p:attrName>style.visibility</p:attrName>
                                        </p:attrNameLst>
                                      </p:cBhvr>
                                      <p:to>
                                        <p:strVal val="visible"/>
                                      </p:to>
                                    </p:set>
                                    <p:animEffect transition="in" filter="fade">
                                      <p:cBhvr>
                                        <p:cTn id="15" dur="2000"/>
                                        <p:tgtEl>
                                          <p:spTgt spid="306195"/>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06196"/>
                                        </p:tgtEl>
                                        <p:attrNameLst>
                                          <p:attrName>style.visibility</p:attrName>
                                        </p:attrNameLst>
                                      </p:cBhvr>
                                      <p:to>
                                        <p:strVal val="visible"/>
                                      </p:to>
                                    </p:set>
                                    <p:animEffect transition="in" filter="fade">
                                      <p:cBhvr>
                                        <p:cTn id="19" dur="2000"/>
                                        <p:tgtEl>
                                          <p:spTgt spid="306196"/>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06197"/>
                                        </p:tgtEl>
                                        <p:attrNameLst>
                                          <p:attrName>style.visibility</p:attrName>
                                        </p:attrNameLst>
                                      </p:cBhvr>
                                      <p:to>
                                        <p:strVal val="visible"/>
                                      </p:to>
                                    </p:set>
                                    <p:animEffect transition="in" filter="fade">
                                      <p:cBhvr>
                                        <p:cTn id="23" dur="2000"/>
                                        <p:tgtEl>
                                          <p:spTgt spid="306197"/>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06198"/>
                                        </p:tgtEl>
                                        <p:attrNameLst>
                                          <p:attrName>style.visibility</p:attrName>
                                        </p:attrNameLst>
                                      </p:cBhvr>
                                      <p:to>
                                        <p:strVal val="visible"/>
                                      </p:to>
                                    </p:set>
                                    <p:animEffect transition="in" filter="fade">
                                      <p:cBhvr>
                                        <p:cTn id="27" dur="2000"/>
                                        <p:tgtEl>
                                          <p:spTgt spid="306198"/>
                                        </p:tgtEl>
                                      </p:cBhvr>
                                    </p:animEffect>
                                  </p:childTnLst>
                                </p:cTn>
                              </p:par>
                              <p:par>
                                <p:cTn id="28" presetID="9" presetClass="exit" presetSubtype="0" fill="hold" grpId="0" nodeType="withEffect">
                                  <p:stCondLst>
                                    <p:cond delay="0"/>
                                  </p:stCondLst>
                                  <p:childTnLst>
                                    <p:animEffect transition="out" filter="dissolve">
                                      <p:cBhvr>
                                        <p:cTn id="29" dur="500"/>
                                        <p:tgtEl>
                                          <p:spTgt spid="306199"/>
                                        </p:tgtEl>
                                      </p:cBhvr>
                                    </p:animEffect>
                                    <p:set>
                                      <p:cBhvr>
                                        <p:cTn id="30" dur="1" fill="hold">
                                          <p:stCondLst>
                                            <p:cond delay="499"/>
                                          </p:stCondLst>
                                        </p:cTn>
                                        <p:tgtEl>
                                          <p:spTgt spid="306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2DA1776-4A47-194E-97DA-7CDDC1C0E4F0}"/>
              </a:ext>
            </a:extLst>
          </p:cNvPr>
          <p:cNvSpPr>
            <a:spLocks noGrp="1" noChangeArrowheads="1"/>
          </p:cNvSpPr>
          <p:nvPr>
            <p:ph type="title"/>
          </p:nvPr>
        </p:nvSpPr>
        <p:spPr>
          <a:xfrm>
            <a:off x="527050" y="122238"/>
            <a:ext cx="7921625" cy="763587"/>
          </a:xfrm>
        </p:spPr>
        <p:txBody>
          <a:bodyPr/>
          <a:lstStyle/>
          <a:p>
            <a:pPr eaLnBrk="1" hangingPunct="1"/>
            <a:r>
              <a:rPr lang="en-US" altLang="en-US" sz="2800"/>
              <a:t>Other illusions by Edward H. Adelson</a:t>
            </a:r>
          </a:p>
        </p:txBody>
      </p:sp>
      <p:sp>
        <p:nvSpPr>
          <p:cNvPr id="74755" name="TextBox 1">
            <a:extLst>
              <a:ext uri="{FF2B5EF4-FFF2-40B4-BE49-F238E27FC236}">
                <a16:creationId xmlns:a16="http://schemas.microsoft.com/office/drawing/2014/main" id="{39F6385F-0FED-9B45-81B5-1653616BEFC0}"/>
              </a:ext>
            </a:extLst>
          </p:cNvPr>
          <p:cNvSpPr txBox="1">
            <a:spLocks noChangeArrowheads="1"/>
          </p:cNvSpPr>
          <p:nvPr/>
        </p:nvSpPr>
        <p:spPr bwMode="auto">
          <a:xfrm>
            <a:off x="657225" y="2192338"/>
            <a:ext cx="8496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i="1">
                <a:solidFill>
                  <a:srgbClr val="0070C0"/>
                </a:solidFill>
                <a:hlinkClick r:id="rId3"/>
              </a:rPr>
              <a:t>web.mit.edu/persci/gaz/gaz-teaching/flash/</a:t>
            </a:r>
            <a:r>
              <a:rPr lang="en-US" altLang="en-US" sz="2400" b="1" i="1">
                <a:solidFill>
                  <a:srgbClr val="0070C0"/>
                </a:solidFill>
                <a:hlinkClick r:id="rId3"/>
              </a:rPr>
              <a:t>koffka</a:t>
            </a:r>
            <a:r>
              <a:rPr lang="en-US" altLang="en-US" sz="2400" i="1">
                <a:solidFill>
                  <a:srgbClr val="0070C0"/>
                </a:solidFill>
                <a:hlinkClick r:id="rId3"/>
              </a:rPr>
              <a:t>-</a:t>
            </a:r>
            <a:r>
              <a:rPr lang="en-US" altLang="en-US" sz="2400" b="1" i="1">
                <a:solidFill>
                  <a:srgbClr val="0070C0"/>
                </a:solidFill>
                <a:hlinkClick r:id="rId3"/>
              </a:rPr>
              <a:t>movie</a:t>
            </a:r>
            <a:r>
              <a:rPr lang="en-US" altLang="en-US" sz="2400" i="1">
                <a:solidFill>
                  <a:srgbClr val="0070C0"/>
                </a:solidFill>
                <a:hlinkClick r:id="rId3"/>
              </a:rPr>
              <a:t>.</a:t>
            </a:r>
            <a:r>
              <a:rPr lang="en-US" altLang="en-US" sz="2400" b="1" i="1">
                <a:solidFill>
                  <a:srgbClr val="0070C0"/>
                </a:solidFill>
                <a:hlinkClick r:id="rId3"/>
              </a:rPr>
              <a:t>swf</a:t>
            </a:r>
            <a:endParaRPr lang="en-US" altLang="en-US" sz="2400">
              <a:solidFill>
                <a:srgbClr val="0070C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BFA1DC4-0A5B-1346-82EC-438A5DD45C5B}"/>
              </a:ext>
            </a:extLst>
          </p:cNvPr>
          <p:cNvSpPr>
            <a:spLocks noGrp="1"/>
          </p:cNvSpPr>
          <p:nvPr>
            <p:ph type="title"/>
          </p:nvPr>
        </p:nvSpPr>
        <p:spPr/>
        <p:txBody>
          <a:bodyPr/>
          <a:lstStyle/>
          <a:p>
            <a:endParaRPr lang="en-US" altLang="en-US"/>
          </a:p>
        </p:txBody>
      </p:sp>
      <p:pic>
        <p:nvPicPr>
          <p:cNvPr id="76803" name="Picture 2">
            <a:extLst>
              <a:ext uri="{FF2B5EF4-FFF2-40B4-BE49-F238E27FC236}">
                <a16:creationId xmlns:a16="http://schemas.microsoft.com/office/drawing/2014/main" id="{58B0F9A0-6E84-C444-AC9A-52F2AA2D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419100"/>
            <a:ext cx="6634162"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5A889F0A-723C-FF4F-9EBE-B008AF792ABC}"/>
              </a:ext>
            </a:extLst>
          </p:cNvPr>
          <p:cNvSpPr>
            <a:spLocks noChangeArrowheads="1"/>
          </p:cNvSpPr>
          <p:nvPr/>
        </p:nvSpPr>
        <p:spPr bwMode="auto">
          <a:xfrm>
            <a:off x="4498975" y="6330950"/>
            <a:ext cx="480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http://www.lottolab.org/articles/illusionsoflight.asp</a:t>
            </a:r>
          </a:p>
        </p:txBody>
      </p:sp>
      <p:sp>
        <p:nvSpPr>
          <p:cNvPr id="3" name="Rectangle 2">
            <a:extLst>
              <a:ext uri="{FF2B5EF4-FFF2-40B4-BE49-F238E27FC236}">
                <a16:creationId xmlns:a16="http://schemas.microsoft.com/office/drawing/2014/main" id="{22D5F6F4-A24B-F241-B86E-A298675E5B8C}"/>
              </a:ext>
            </a:extLst>
          </p:cNvPr>
          <p:cNvSpPr/>
          <p:nvPr/>
        </p:nvSpPr>
        <p:spPr bwMode="auto">
          <a:xfrm>
            <a:off x="2860675" y="2543175"/>
            <a:ext cx="5184775" cy="146685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 name="Rectangle 8">
            <a:extLst>
              <a:ext uri="{FF2B5EF4-FFF2-40B4-BE49-F238E27FC236}">
                <a16:creationId xmlns:a16="http://schemas.microsoft.com/office/drawing/2014/main" id="{0C7EB576-E206-444A-8A2D-59134250F79D}"/>
              </a:ext>
            </a:extLst>
          </p:cNvPr>
          <p:cNvSpPr/>
          <p:nvPr/>
        </p:nvSpPr>
        <p:spPr bwMode="auto">
          <a:xfrm>
            <a:off x="1411288" y="1381125"/>
            <a:ext cx="3170237"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 name="Rectangle 9">
            <a:extLst>
              <a:ext uri="{FF2B5EF4-FFF2-40B4-BE49-F238E27FC236}">
                <a16:creationId xmlns:a16="http://schemas.microsoft.com/office/drawing/2014/main" id="{A2392FD9-4B97-6F40-8895-D81DBA743A69}"/>
              </a:ext>
            </a:extLst>
          </p:cNvPr>
          <p:cNvSpPr/>
          <p:nvPr/>
        </p:nvSpPr>
        <p:spPr bwMode="auto">
          <a:xfrm>
            <a:off x="4552950" y="4010025"/>
            <a:ext cx="3492500"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1" name="Rectangle 10">
            <a:extLst>
              <a:ext uri="{FF2B5EF4-FFF2-40B4-BE49-F238E27FC236}">
                <a16:creationId xmlns:a16="http://schemas.microsoft.com/office/drawing/2014/main" id="{37B17510-9825-9F44-8DF8-825A202F52D2}"/>
              </a:ext>
            </a:extLst>
          </p:cNvPr>
          <p:cNvSpPr/>
          <p:nvPr/>
        </p:nvSpPr>
        <p:spPr bwMode="auto">
          <a:xfrm>
            <a:off x="1411288" y="4010025"/>
            <a:ext cx="2684462"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 name="Rectangle 11">
            <a:extLst>
              <a:ext uri="{FF2B5EF4-FFF2-40B4-BE49-F238E27FC236}">
                <a16:creationId xmlns:a16="http://schemas.microsoft.com/office/drawing/2014/main" id="{4590961D-E4DA-C84F-81B6-D1391FF350CF}"/>
              </a:ext>
            </a:extLst>
          </p:cNvPr>
          <p:cNvSpPr/>
          <p:nvPr/>
        </p:nvSpPr>
        <p:spPr bwMode="auto">
          <a:xfrm>
            <a:off x="2544763" y="4391025"/>
            <a:ext cx="2684462"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0F1DBAAA-A3FC-4F48-BD4E-6E2F1EF78CED}"/>
              </a:ext>
            </a:extLst>
          </p:cNvPr>
          <p:cNvSpPr/>
          <p:nvPr/>
        </p:nvSpPr>
        <p:spPr bwMode="auto">
          <a:xfrm>
            <a:off x="5229225" y="1381125"/>
            <a:ext cx="2816225"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4" name="Rectangle 13">
            <a:extLst>
              <a:ext uri="{FF2B5EF4-FFF2-40B4-BE49-F238E27FC236}">
                <a16:creationId xmlns:a16="http://schemas.microsoft.com/office/drawing/2014/main" id="{266D63AD-AE92-D647-9CBD-58F3F142BB2A}"/>
              </a:ext>
            </a:extLst>
          </p:cNvPr>
          <p:cNvSpPr/>
          <p:nvPr/>
        </p:nvSpPr>
        <p:spPr bwMode="auto">
          <a:xfrm>
            <a:off x="3386138" y="1381125"/>
            <a:ext cx="2684462" cy="733425"/>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88A42D7-F07C-1547-86A9-3E8CC8FC45C2}"/>
              </a:ext>
            </a:extLst>
          </p:cNvPr>
          <p:cNvSpPr>
            <a:spLocks noGrp="1"/>
          </p:cNvSpPr>
          <p:nvPr>
            <p:ph type="title"/>
          </p:nvPr>
        </p:nvSpPr>
        <p:spPr/>
        <p:txBody>
          <a:bodyPr/>
          <a:lstStyle/>
          <a:p>
            <a:endParaRPr lang="en-US" altLang="en-US"/>
          </a:p>
        </p:txBody>
      </p:sp>
      <p:sp>
        <p:nvSpPr>
          <p:cNvPr id="78850" name="Content Placeholder 2">
            <a:extLst>
              <a:ext uri="{FF2B5EF4-FFF2-40B4-BE49-F238E27FC236}">
                <a16:creationId xmlns:a16="http://schemas.microsoft.com/office/drawing/2014/main" id="{19C17BCD-8656-3843-BD22-46EFFDCCD6C8}"/>
              </a:ext>
            </a:extLst>
          </p:cNvPr>
          <p:cNvSpPr>
            <a:spLocks noGrp="1"/>
          </p:cNvSpPr>
          <p:nvPr>
            <p:ph idx="1"/>
          </p:nvPr>
        </p:nvSpPr>
        <p:spPr/>
        <p:txBody>
          <a:bodyPr/>
          <a:lstStyle/>
          <a:p>
            <a:endParaRPr lang="en-US" altLang="en-US"/>
          </a:p>
        </p:txBody>
      </p:sp>
      <p:pic>
        <p:nvPicPr>
          <p:cNvPr id="78852" name="Picture 2">
            <a:extLst>
              <a:ext uri="{FF2B5EF4-FFF2-40B4-BE49-F238E27FC236}">
                <a16:creationId xmlns:a16="http://schemas.microsoft.com/office/drawing/2014/main" id="{1CCE1BD5-93B4-4A45-9623-030F20B7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92075"/>
            <a:ext cx="64865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a16="http://schemas.microsoft.com/office/drawing/2014/main" id="{E993FE57-22BD-1A40-A77F-39EBE8A5003E}"/>
              </a:ext>
            </a:extLst>
          </p:cNvPr>
          <p:cNvSpPr>
            <a:spLocks noChangeArrowheads="1"/>
          </p:cNvSpPr>
          <p:nvPr/>
        </p:nvSpPr>
        <p:spPr bwMode="auto">
          <a:xfrm>
            <a:off x="1485900" y="629285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100">
                <a:solidFill>
                  <a:srgbClr val="FFFFFF"/>
                </a:solidFill>
              </a:rPr>
              <a:t>http://www.lottolab.org/illusiondemos/Demo%2013.html#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E826AF5-6BDF-8645-9700-B358037B1C5C}"/>
              </a:ext>
            </a:extLst>
          </p:cNvPr>
          <p:cNvSpPr>
            <a:spLocks noGrp="1"/>
          </p:cNvSpPr>
          <p:nvPr>
            <p:ph type="title"/>
          </p:nvPr>
        </p:nvSpPr>
        <p:spPr/>
        <p:txBody>
          <a:bodyPr/>
          <a:lstStyle/>
          <a:p>
            <a:endParaRPr lang="en-US" altLang="en-US"/>
          </a:p>
        </p:txBody>
      </p:sp>
      <p:sp>
        <p:nvSpPr>
          <p:cNvPr id="80898" name="Content Placeholder 2">
            <a:extLst>
              <a:ext uri="{FF2B5EF4-FFF2-40B4-BE49-F238E27FC236}">
                <a16:creationId xmlns:a16="http://schemas.microsoft.com/office/drawing/2014/main" id="{D7112FED-3BB7-A04A-B0EB-A7B6FB7DA3E6}"/>
              </a:ext>
            </a:extLst>
          </p:cNvPr>
          <p:cNvSpPr>
            <a:spLocks noGrp="1"/>
          </p:cNvSpPr>
          <p:nvPr>
            <p:ph idx="1"/>
          </p:nvPr>
        </p:nvSpPr>
        <p:spPr/>
        <p:txBody>
          <a:bodyPr/>
          <a:lstStyle/>
          <a:p>
            <a:endParaRPr lang="en-US" altLang="en-US"/>
          </a:p>
        </p:txBody>
      </p:sp>
      <p:pic>
        <p:nvPicPr>
          <p:cNvPr id="80900" name="Picture 2">
            <a:extLst>
              <a:ext uri="{FF2B5EF4-FFF2-40B4-BE49-F238E27FC236}">
                <a16:creationId xmlns:a16="http://schemas.microsoft.com/office/drawing/2014/main" id="{3AAE2CA2-8DEC-F345-A4BD-566D9A6E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0"/>
            <a:ext cx="66103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a:extLst>
              <a:ext uri="{FF2B5EF4-FFF2-40B4-BE49-F238E27FC236}">
                <a16:creationId xmlns:a16="http://schemas.microsoft.com/office/drawing/2014/main" id="{49CCEEB1-7C60-B54E-ADA0-1B1B31F6A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11" t="21561" r="56572" b="37772"/>
          <a:stretch>
            <a:fillRect/>
          </a:stretch>
        </p:blipFill>
        <p:spPr bwMode="auto">
          <a:xfrm>
            <a:off x="1768475" y="1257300"/>
            <a:ext cx="6477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4">
            <a:extLst>
              <a:ext uri="{FF2B5EF4-FFF2-40B4-BE49-F238E27FC236}">
                <a16:creationId xmlns:a16="http://schemas.microsoft.com/office/drawing/2014/main" id="{87F6E788-B0AA-2748-AFE5-7827118EDDCC}"/>
              </a:ext>
            </a:extLst>
          </p:cNvPr>
          <p:cNvSpPr>
            <a:spLocks noChangeArrowheads="1"/>
          </p:cNvSpPr>
          <p:nvPr/>
        </p:nvSpPr>
        <p:spPr bwMode="auto">
          <a:xfrm>
            <a:off x="1768475" y="627221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http://www.lottolab.org/illusiondemos/Demo%2024.html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62410DD-8E72-1C4E-90BA-37B730A89580}"/>
              </a:ext>
            </a:extLst>
          </p:cNvPr>
          <p:cNvSpPr>
            <a:spLocks noGrp="1"/>
          </p:cNvSpPr>
          <p:nvPr>
            <p:ph type="title"/>
          </p:nvPr>
        </p:nvSpPr>
        <p:spPr/>
        <p:txBody>
          <a:bodyPr/>
          <a:lstStyle/>
          <a:p>
            <a:endParaRPr lang="en-US" altLang="en-US"/>
          </a:p>
        </p:txBody>
      </p:sp>
      <p:sp>
        <p:nvSpPr>
          <p:cNvPr id="82947" name="Content Placeholder 2">
            <a:extLst>
              <a:ext uri="{FF2B5EF4-FFF2-40B4-BE49-F238E27FC236}">
                <a16:creationId xmlns:a16="http://schemas.microsoft.com/office/drawing/2014/main" id="{A6F04E8A-BC84-7D4D-9EC5-D1CDC0595BD2}"/>
              </a:ext>
            </a:extLst>
          </p:cNvPr>
          <p:cNvSpPr>
            <a:spLocks noGrp="1"/>
          </p:cNvSpPr>
          <p:nvPr>
            <p:ph idx="1"/>
          </p:nvPr>
        </p:nvSpPr>
        <p:spPr/>
        <p:txBody>
          <a:bodyPr/>
          <a:lstStyle/>
          <a:p>
            <a:endParaRPr lang="en-US" altLang="en-US"/>
          </a:p>
        </p:txBody>
      </p:sp>
      <p:pic>
        <p:nvPicPr>
          <p:cNvPr id="82949" name="Picture 2">
            <a:extLst>
              <a:ext uri="{FF2B5EF4-FFF2-40B4-BE49-F238E27FC236}">
                <a16:creationId xmlns:a16="http://schemas.microsoft.com/office/drawing/2014/main" id="{B728FC91-7F46-1344-9AD6-17B77E29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6484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01CD8ED-1CE9-ED4D-8662-1614CAD8E420}"/>
              </a:ext>
            </a:extLst>
          </p:cNvPr>
          <p:cNvGrpSpPr>
            <a:grpSpLocks/>
          </p:cNvGrpSpPr>
          <p:nvPr/>
        </p:nvGrpSpPr>
        <p:grpSpPr bwMode="auto">
          <a:xfrm>
            <a:off x="3152775" y="5054600"/>
            <a:ext cx="2646363" cy="954088"/>
            <a:chOff x="3152256" y="5053913"/>
            <a:chExt cx="2647177" cy="955008"/>
          </a:xfrm>
        </p:grpSpPr>
        <p:sp>
          <p:nvSpPr>
            <p:cNvPr id="82952" name="Rectangle 4">
              <a:extLst>
                <a:ext uri="{FF2B5EF4-FFF2-40B4-BE49-F238E27FC236}">
                  <a16:creationId xmlns:a16="http://schemas.microsoft.com/office/drawing/2014/main" id="{66F24CC6-F889-9E45-B84E-01352B42DD2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3" name="Rectangle 7">
              <a:extLst>
                <a:ext uri="{FF2B5EF4-FFF2-40B4-BE49-F238E27FC236}">
                  <a16:creationId xmlns:a16="http://schemas.microsoft.com/office/drawing/2014/main" id="{66DD50EA-120F-AA4F-A97F-B7429EA55106}"/>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4" name="Rectangle 8">
              <a:extLst>
                <a:ext uri="{FF2B5EF4-FFF2-40B4-BE49-F238E27FC236}">
                  <a16:creationId xmlns:a16="http://schemas.microsoft.com/office/drawing/2014/main" id="{C116282E-8A04-1547-ABF0-C82465690FEF}"/>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5" name="Rectangle 9">
              <a:extLst>
                <a:ext uri="{FF2B5EF4-FFF2-40B4-BE49-F238E27FC236}">
                  <a16:creationId xmlns:a16="http://schemas.microsoft.com/office/drawing/2014/main" id="{921E9415-51D9-C64A-A93E-AA33CC632782}"/>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6" name="Rectangle 10">
              <a:extLst>
                <a:ext uri="{FF2B5EF4-FFF2-40B4-BE49-F238E27FC236}">
                  <a16:creationId xmlns:a16="http://schemas.microsoft.com/office/drawing/2014/main" id="{C38CDD4E-117B-4149-85E2-FF187AE8BC94}"/>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82951" name="Rectangle 11">
            <a:extLst>
              <a:ext uri="{FF2B5EF4-FFF2-40B4-BE49-F238E27FC236}">
                <a16:creationId xmlns:a16="http://schemas.microsoft.com/office/drawing/2014/main" id="{4961BC4B-1205-4B4A-ABA6-C96C1344AE77}"/>
              </a:ext>
            </a:extLst>
          </p:cNvPr>
          <p:cNvSpPr>
            <a:spLocks noChangeArrowheads="1"/>
          </p:cNvSpPr>
          <p:nvPr/>
        </p:nvSpPr>
        <p:spPr bwMode="auto">
          <a:xfrm>
            <a:off x="434975" y="660876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t>http://www.lottolab.org/illusiondemos/Demo%2019.html#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a:t>We are sensitive to differences in </a:t>
            </a:r>
            <a:r>
              <a:rPr lang="en-US" altLang="en-US" sz="2600" b="1"/>
              <a:t>contrast</a:t>
            </a:r>
            <a:r>
              <a:rPr lang="en-US" altLang="en-US" sz="2600"/>
              <a:t>.  We will tend to overestimate the amount or size of an object if there is </a:t>
            </a:r>
            <a:r>
              <a:rPr lang="en-US" altLang="en-US" sz="2600" b="1"/>
              <a:t>high contrast</a:t>
            </a:r>
            <a:r>
              <a:rPr lang="en-US" altLang="en-US" sz="2600"/>
              <a:t> vs </a:t>
            </a:r>
            <a:r>
              <a:rPr lang="en-US" altLang="en-US" sz="2600" b="1">
                <a:solidFill>
                  <a:srgbClr val="8A8A8A"/>
                </a:solidFill>
              </a:rPr>
              <a:t>low contrast</a:t>
            </a:r>
            <a:r>
              <a:rPr lang="en-US" altLang="en-US" sz="2600"/>
              <a:t>.</a:t>
            </a:r>
          </a:p>
          <a:p>
            <a:pPr>
              <a:spcBef>
                <a:spcPct val="0"/>
              </a:spcBef>
              <a:buFontTx/>
              <a:buAutoNum type="arabicPeriod"/>
            </a:pPr>
            <a:r>
              <a:rPr lang="en-US" altLang="en-US" sz="2600"/>
              <a:t>We are sensitive to perspective and depth changes</a:t>
            </a:r>
          </a:p>
          <a:p>
            <a:pPr>
              <a:spcBef>
                <a:spcPct val="0"/>
              </a:spcBef>
              <a:buFontTx/>
              <a:buAutoNum type="arabicPeriod"/>
            </a:pPr>
            <a:r>
              <a:rPr lang="en-US" altLang="en-US" sz="2600"/>
              <a:t>We are sensitive to orientation of lighting.  We prefer light to come from above.</a:t>
            </a:r>
          </a:p>
          <a:p>
            <a:pPr>
              <a:spcBef>
                <a:spcPct val="0"/>
              </a:spcBef>
              <a:buFontTx/>
              <a:buAutoNum type="arabicPeriod"/>
            </a:pPr>
            <a:r>
              <a:rPr lang="en-US" altLang="en-US" sz="2600"/>
              <a:t>We fill in what we think should be in the image</a:t>
            </a:r>
          </a:p>
          <a:p>
            <a:pPr eaLnBrk="1" hangingPunct="1">
              <a:spcBef>
                <a:spcPct val="0"/>
              </a:spcBef>
              <a:buFontTx/>
              <a:buAutoNum type="arabicPeriod"/>
            </a:pPr>
            <a:endParaRPr lang="en-US" altLang="en-US" sz="260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144D7A4-5C29-4447-A891-10556294A206}"/>
              </a:ext>
            </a:extLst>
          </p:cNvPr>
          <p:cNvSpPr>
            <a:spLocks noGrp="1"/>
          </p:cNvSpPr>
          <p:nvPr>
            <p:ph type="title"/>
          </p:nvPr>
        </p:nvSpPr>
        <p:spPr/>
        <p:txBody>
          <a:bodyPr/>
          <a:lstStyle/>
          <a:p>
            <a:endParaRPr lang="en-US" altLang="en-US"/>
          </a:p>
        </p:txBody>
      </p:sp>
      <p:sp>
        <p:nvSpPr>
          <p:cNvPr id="84994" name="Content Placeholder 2">
            <a:extLst>
              <a:ext uri="{FF2B5EF4-FFF2-40B4-BE49-F238E27FC236}">
                <a16:creationId xmlns:a16="http://schemas.microsoft.com/office/drawing/2014/main" id="{6E8A88D2-DCAA-B248-960E-3501DD412DF0}"/>
              </a:ext>
            </a:extLst>
          </p:cNvPr>
          <p:cNvSpPr>
            <a:spLocks noGrp="1"/>
          </p:cNvSpPr>
          <p:nvPr>
            <p:ph idx="1"/>
          </p:nvPr>
        </p:nvSpPr>
        <p:spPr/>
        <p:txBody>
          <a:bodyPr/>
          <a:lstStyle/>
          <a:p>
            <a:endParaRPr lang="en-US" altLang="en-US"/>
          </a:p>
        </p:txBody>
      </p:sp>
      <p:pic>
        <p:nvPicPr>
          <p:cNvPr id="84996" name="Picture 2">
            <a:extLst>
              <a:ext uri="{FF2B5EF4-FFF2-40B4-BE49-F238E27FC236}">
                <a16:creationId xmlns:a16="http://schemas.microsoft.com/office/drawing/2014/main" id="{D975C91B-57EA-AA41-B533-C81D843A4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6542088"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435577D-BCB5-F44A-AE5F-421F23104F55}"/>
              </a:ext>
            </a:extLst>
          </p:cNvPr>
          <p:cNvGrpSpPr>
            <a:grpSpLocks/>
          </p:cNvGrpSpPr>
          <p:nvPr/>
        </p:nvGrpSpPr>
        <p:grpSpPr bwMode="auto">
          <a:xfrm>
            <a:off x="3354388" y="2286000"/>
            <a:ext cx="2646362" cy="955675"/>
            <a:chOff x="3152256" y="5053913"/>
            <a:chExt cx="2647177" cy="955008"/>
          </a:xfrm>
        </p:grpSpPr>
        <p:sp>
          <p:nvSpPr>
            <p:cNvPr id="84998" name="Rectangle 6">
              <a:extLst>
                <a:ext uri="{FF2B5EF4-FFF2-40B4-BE49-F238E27FC236}">
                  <a16:creationId xmlns:a16="http://schemas.microsoft.com/office/drawing/2014/main" id="{CFD9534B-246C-6C42-B947-EE40D469E8E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4999" name="Rectangle 7">
              <a:extLst>
                <a:ext uri="{FF2B5EF4-FFF2-40B4-BE49-F238E27FC236}">
                  <a16:creationId xmlns:a16="http://schemas.microsoft.com/office/drawing/2014/main" id="{94E65954-0CA5-6C46-96AA-C0DA8019B67E}"/>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0" name="Rectangle 8">
              <a:extLst>
                <a:ext uri="{FF2B5EF4-FFF2-40B4-BE49-F238E27FC236}">
                  <a16:creationId xmlns:a16="http://schemas.microsoft.com/office/drawing/2014/main" id="{DB1AABAD-9835-3340-B4B3-F91DD3AE8AAC}"/>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1" name="Rectangle 9">
              <a:extLst>
                <a:ext uri="{FF2B5EF4-FFF2-40B4-BE49-F238E27FC236}">
                  <a16:creationId xmlns:a16="http://schemas.microsoft.com/office/drawing/2014/main" id="{284FE26D-CD45-7148-8BAB-9A1475ED0FAF}"/>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2" name="Rectangle 10">
              <a:extLst>
                <a:ext uri="{FF2B5EF4-FFF2-40B4-BE49-F238E27FC236}">
                  <a16:creationId xmlns:a16="http://schemas.microsoft.com/office/drawing/2014/main" id="{7DEAAC69-D7DD-E546-AB8F-59BAB2257663}"/>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2E7DEFB6-5A32-5B4A-808F-627AE91B3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427355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D61A4BA5-4671-F34C-83BF-ADEB19135C59}"/>
              </a:ext>
            </a:extLst>
          </p:cNvPr>
          <p:cNvSpPr txBox="1">
            <a:spLocks noChangeArrowheads="1"/>
          </p:cNvSpPr>
          <p:nvPr/>
        </p:nvSpPr>
        <p:spPr bwMode="auto">
          <a:xfrm>
            <a:off x="6702425" y="1616075"/>
            <a:ext cx="28892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spcBef>
                <a:spcPct val="0"/>
              </a:spcBef>
              <a:buSzTx/>
              <a:buFontTx/>
              <a:buNone/>
            </a:pPr>
            <a:r>
              <a:rPr lang="en-US" altLang="en-US" sz="2400">
                <a:solidFill>
                  <a:schemeClr val="tx1"/>
                </a:solidFill>
              </a:rPr>
              <a:t>Image from Cardiff</a:t>
            </a:r>
          </a:p>
          <a:p>
            <a:pPr>
              <a:spcBef>
                <a:spcPct val="0"/>
              </a:spcBef>
              <a:buSzTx/>
              <a:buFontTx/>
              <a:buNone/>
            </a:pPr>
            <a:r>
              <a:rPr lang="en-US" altLang="en-US" sz="2400">
                <a:solidFill>
                  <a:schemeClr val="tx1"/>
                </a:solidFill>
              </a:rPr>
              <a:t>Castle, Cardiff, Wales</a:t>
            </a:r>
          </a:p>
          <a:p>
            <a:pPr>
              <a:spcBef>
                <a:spcPct val="0"/>
              </a:spcBef>
              <a:buSzTx/>
              <a:buFontTx/>
              <a:buNone/>
            </a:pPr>
            <a:endParaRPr lang="en-US" altLang="en-US" sz="2400">
              <a:solidFill>
                <a:schemeClr val="tx1"/>
              </a:solidFill>
            </a:endParaRPr>
          </a:p>
          <a:p>
            <a:pPr>
              <a:spcBef>
                <a:spcPct val="0"/>
              </a:spcBef>
              <a:buSzTx/>
              <a:buFontTx/>
              <a:buNone/>
            </a:pPr>
            <a:endParaRPr lang="en-US" altLang="en-US" sz="2400">
              <a:solidFill>
                <a:schemeClr val="tx1"/>
              </a:solidFill>
            </a:endParaRPr>
          </a:p>
          <a:p>
            <a:pPr>
              <a:spcBef>
                <a:spcPct val="0"/>
              </a:spcBef>
              <a:buSzTx/>
              <a:buFontTx/>
              <a:buNone/>
            </a:pPr>
            <a:r>
              <a:rPr lang="en-US" altLang="en-US" sz="2400">
                <a:solidFill>
                  <a:schemeClr val="tx1"/>
                </a:solidFill>
              </a:rPr>
              <a:t>Find the “man”</a:t>
            </a:r>
          </a:p>
        </p:txBody>
      </p:sp>
      <p:sp>
        <p:nvSpPr>
          <p:cNvPr id="87044" name="Freeform 4">
            <a:extLst>
              <a:ext uri="{FF2B5EF4-FFF2-40B4-BE49-F238E27FC236}">
                <a16:creationId xmlns:a16="http://schemas.microsoft.com/office/drawing/2014/main" id="{066F0117-F936-6641-A79D-88CD8309A427}"/>
              </a:ext>
            </a:extLst>
          </p:cNvPr>
          <p:cNvSpPr>
            <a:spLocks/>
          </p:cNvSpPr>
          <p:nvPr/>
        </p:nvSpPr>
        <p:spPr bwMode="auto">
          <a:xfrm>
            <a:off x="3467100" y="695325"/>
            <a:ext cx="1746250" cy="5403850"/>
          </a:xfrm>
          <a:custGeom>
            <a:avLst/>
            <a:gdLst>
              <a:gd name="T0" fmla="*/ 2147483646 w 1100"/>
              <a:gd name="T1" fmla="*/ 2147483646 h 3404"/>
              <a:gd name="T2" fmla="*/ 2147483646 w 1100"/>
              <a:gd name="T3" fmla="*/ 2147483646 h 3404"/>
              <a:gd name="T4" fmla="*/ 2147483646 w 1100"/>
              <a:gd name="T5" fmla="*/ 2147483646 h 3404"/>
              <a:gd name="T6" fmla="*/ 2147483646 w 1100"/>
              <a:gd name="T7" fmla="*/ 2147483646 h 3404"/>
              <a:gd name="T8" fmla="*/ 2147483646 w 1100"/>
              <a:gd name="T9" fmla="*/ 2147483646 h 3404"/>
              <a:gd name="T10" fmla="*/ 2147483646 w 1100"/>
              <a:gd name="T11" fmla="*/ 2147483646 h 3404"/>
              <a:gd name="T12" fmla="*/ 2147483646 w 1100"/>
              <a:gd name="T13" fmla="*/ 2147483646 h 3404"/>
              <a:gd name="T14" fmla="*/ 2147483646 w 1100"/>
              <a:gd name="T15" fmla="*/ 2147483646 h 3404"/>
              <a:gd name="T16" fmla="*/ 2147483646 w 1100"/>
              <a:gd name="T17" fmla="*/ 2147483646 h 3404"/>
              <a:gd name="T18" fmla="*/ 2147483646 w 1100"/>
              <a:gd name="T19" fmla="*/ 2147483646 h 3404"/>
              <a:gd name="T20" fmla="*/ 2147483646 w 1100"/>
              <a:gd name="T21" fmla="*/ 2147483646 h 3404"/>
              <a:gd name="T22" fmla="*/ 2147483646 w 1100"/>
              <a:gd name="T23" fmla="*/ 2147483646 h 3404"/>
              <a:gd name="T24" fmla="*/ 2147483646 w 1100"/>
              <a:gd name="T25" fmla="*/ 2147483646 h 3404"/>
              <a:gd name="T26" fmla="*/ 2147483646 w 1100"/>
              <a:gd name="T27" fmla="*/ 2147483646 h 3404"/>
              <a:gd name="T28" fmla="*/ 2147483646 w 1100"/>
              <a:gd name="T29" fmla="*/ 2147483646 h 3404"/>
              <a:gd name="T30" fmla="*/ 2147483646 w 1100"/>
              <a:gd name="T31" fmla="*/ 2147483646 h 3404"/>
              <a:gd name="T32" fmla="*/ 2147483646 w 1100"/>
              <a:gd name="T33" fmla="*/ 2147483646 h 3404"/>
              <a:gd name="T34" fmla="*/ 2147483646 w 1100"/>
              <a:gd name="T35" fmla="*/ 2147483646 h 3404"/>
              <a:gd name="T36" fmla="*/ 2147483646 w 1100"/>
              <a:gd name="T37" fmla="*/ 2147483646 h 3404"/>
              <a:gd name="T38" fmla="*/ 2147483646 w 1100"/>
              <a:gd name="T39" fmla="*/ 2147483646 h 3404"/>
              <a:gd name="T40" fmla="*/ 2147483646 w 1100"/>
              <a:gd name="T41" fmla="*/ 2147483646 h 3404"/>
              <a:gd name="T42" fmla="*/ 2147483646 w 1100"/>
              <a:gd name="T43" fmla="*/ 2147483646 h 3404"/>
              <a:gd name="T44" fmla="*/ 2147483646 w 1100"/>
              <a:gd name="T45" fmla="*/ 2147483646 h 3404"/>
              <a:gd name="T46" fmla="*/ 2147483646 w 1100"/>
              <a:gd name="T47" fmla="*/ 2147483646 h 3404"/>
              <a:gd name="T48" fmla="*/ 2147483646 w 1100"/>
              <a:gd name="T49" fmla="*/ 2147483646 h 3404"/>
              <a:gd name="T50" fmla="*/ 2147483646 w 1100"/>
              <a:gd name="T51" fmla="*/ 2147483646 h 3404"/>
              <a:gd name="T52" fmla="*/ 2147483646 w 1100"/>
              <a:gd name="T53" fmla="*/ 2147483646 h 3404"/>
              <a:gd name="T54" fmla="*/ 2147483646 w 1100"/>
              <a:gd name="T55" fmla="*/ 2147483646 h 3404"/>
              <a:gd name="T56" fmla="*/ 2147483646 w 1100"/>
              <a:gd name="T57" fmla="*/ 2147483646 h 3404"/>
              <a:gd name="T58" fmla="*/ 2147483646 w 1100"/>
              <a:gd name="T59" fmla="*/ 2147483646 h 3404"/>
              <a:gd name="T60" fmla="*/ 2147483646 w 1100"/>
              <a:gd name="T61" fmla="*/ 2147483646 h 3404"/>
              <a:gd name="T62" fmla="*/ 2147483646 w 1100"/>
              <a:gd name="T63" fmla="*/ 2147483646 h 3404"/>
              <a:gd name="T64" fmla="*/ 2147483646 w 1100"/>
              <a:gd name="T65" fmla="*/ 2147483646 h 3404"/>
              <a:gd name="T66" fmla="*/ 2147483646 w 1100"/>
              <a:gd name="T67" fmla="*/ 2147483646 h 3404"/>
              <a:gd name="T68" fmla="*/ 2147483646 w 1100"/>
              <a:gd name="T69" fmla="*/ 2147483646 h 3404"/>
              <a:gd name="T70" fmla="*/ 2147483646 w 1100"/>
              <a:gd name="T71" fmla="*/ 2147483646 h 3404"/>
              <a:gd name="T72" fmla="*/ 2147483646 w 1100"/>
              <a:gd name="T73" fmla="*/ 2147483646 h 3404"/>
              <a:gd name="T74" fmla="*/ 2147483646 w 1100"/>
              <a:gd name="T75" fmla="*/ 2147483646 h 3404"/>
              <a:gd name="T76" fmla="*/ 2147483646 w 1100"/>
              <a:gd name="T77" fmla="*/ 2147483646 h 3404"/>
              <a:gd name="T78" fmla="*/ 2147483646 w 1100"/>
              <a:gd name="T79" fmla="*/ 2147483646 h 3404"/>
              <a:gd name="T80" fmla="*/ 2147483646 w 1100"/>
              <a:gd name="T81" fmla="*/ 2147483646 h 3404"/>
              <a:gd name="T82" fmla="*/ 2147483646 w 1100"/>
              <a:gd name="T83" fmla="*/ 2147483646 h 3404"/>
              <a:gd name="T84" fmla="*/ 2147483646 w 1100"/>
              <a:gd name="T85" fmla="*/ 2147483646 h 3404"/>
              <a:gd name="T86" fmla="*/ 2147483646 w 1100"/>
              <a:gd name="T87" fmla="*/ 2147483646 h 3404"/>
              <a:gd name="T88" fmla="*/ 2147483646 w 1100"/>
              <a:gd name="T89" fmla="*/ 2147483646 h 3404"/>
              <a:gd name="T90" fmla="*/ 2147483646 w 1100"/>
              <a:gd name="T91" fmla="*/ 2147483646 h 3404"/>
              <a:gd name="T92" fmla="*/ 2147483646 w 1100"/>
              <a:gd name="T93" fmla="*/ 2147483646 h 3404"/>
              <a:gd name="T94" fmla="*/ 2147483646 w 1100"/>
              <a:gd name="T95" fmla="*/ 2147483646 h 3404"/>
              <a:gd name="T96" fmla="*/ 2147483646 w 1100"/>
              <a:gd name="T97" fmla="*/ 2147483646 h 3404"/>
              <a:gd name="T98" fmla="*/ 2147483646 w 1100"/>
              <a:gd name="T99" fmla="*/ 2147483646 h 3404"/>
              <a:gd name="T100" fmla="*/ 2147483646 w 1100"/>
              <a:gd name="T101" fmla="*/ 0 h 3404"/>
              <a:gd name="T102" fmla="*/ 2147483646 w 1100"/>
              <a:gd name="T103" fmla="*/ 2147483646 h 3404"/>
              <a:gd name="T104" fmla="*/ 2147483646 w 1100"/>
              <a:gd name="T105" fmla="*/ 2147483646 h 3404"/>
              <a:gd name="T106" fmla="*/ 2147483646 w 1100"/>
              <a:gd name="T107" fmla="*/ 2147483646 h 3404"/>
              <a:gd name="T108" fmla="*/ 2147483646 w 1100"/>
              <a:gd name="T109" fmla="*/ 2147483646 h 3404"/>
              <a:gd name="T110" fmla="*/ 2147483646 w 1100"/>
              <a:gd name="T111" fmla="*/ 2147483646 h 3404"/>
              <a:gd name="T112" fmla="*/ 2147483646 w 1100"/>
              <a:gd name="T113" fmla="*/ 2147483646 h 3404"/>
              <a:gd name="T114" fmla="*/ 2147483646 w 1100"/>
              <a:gd name="T115" fmla="*/ 2147483646 h 3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00" h="3404">
                <a:moveTo>
                  <a:pt x="660" y="24"/>
                </a:moveTo>
                <a:cubicBezTo>
                  <a:pt x="641" y="53"/>
                  <a:pt x="623" y="77"/>
                  <a:pt x="594" y="96"/>
                </a:cubicBezTo>
                <a:cubicBezTo>
                  <a:pt x="583" y="112"/>
                  <a:pt x="572" y="132"/>
                  <a:pt x="564" y="150"/>
                </a:cubicBezTo>
                <a:cubicBezTo>
                  <a:pt x="559" y="162"/>
                  <a:pt x="552" y="186"/>
                  <a:pt x="552" y="186"/>
                </a:cubicBezTo>
                <a:cubicBezTo>
                  <a:pt x="550" y="210"/>
                  <a:pt x="550" y="234"/>
                  <a:pt x="546" y="258"/>
                </a:cubicBezTo>
                <a:cubicBezTo>
                  <a:pt x="531" y="348"/>
                  <a:pt x="438" y="332"/>
                  <a:pt x="378" y="372"/>
                </a:cubicBezTo>
                <a:cubicBezTo>
                  <a:pt x="365" y="411"/>
                  <a:pt x="383" y="373"/>
                  <a:pt x="354" y="396"/>
                </a:cubicBezTo>
                <a:cubicBezTo>
                  <a:pt x="334" y="412"/>
                  <a:pt x="348" y="413"/>
                  <a:pt x="336" y="432"/>
                </a:cubicBezTo>
                <a:cubicBezTo>
                  <a:pt x="327" y="445"/>
                  <a:pt x="315" y="455"/>
                  <a:pt x="306" y="468"/>
                </a:cubicBezTo>
                <a:cubicBezTo>
                  <a:pt x="297" y="506"/>
                  <a:pt x="305" y="485"/>
                  <a:pt x="276" y="528"/>
                </a:cubicBezTo>
                <a:cubicBezTo>
                  <a:pt x="267" y="556"/>
                  <a:pt x="262" y="576"/>
                  <a:pt x="246" y="600"/>
                </a:cubicBezTo>
                <a:cubicBezTo>
                  <a:pt x="228" y="671"/>
                  <a:pt x="215" y="747"/>
                  <a:pt x="192" y="816"/>
                </a:cubicBezTo>
                <a:cubicBezTo>
                  <a:pt x="184" y="873"/>
                  <a:pt x="170" y="929"/>
                  <a:pt x="156" y="984"/>
                </a:cubicBezTo>
                <a:cubicBezTo>
                  <a:pt x="160" y="1067"/>
                  <a:pt x="134" y="1199"/>
                  <a:pt x="216" y="1254"/>
                </a:cubicBezTo>
                <a:cubicBezTo>
                  <a:pt x="223" y="1268"/>
                  <a:pt x="233" y="1281"/>
                  <a:pt x="240" y="1296"/>
                </a:cubicBezTo>
                <a:cubicBezTo>
                  <a:pt x="245" y="1308"/>
                  <a:pt x="248" y="1320"/>
                  <a:pt x="252" y="1332"/>
                </a:cubicBezTo>
                <a:cubicBezTo>
                  <a:pt x="254" y="1338"/>
                  <a:pt x="258" y="1350"/>
                  <a:pt x="258" y="1350"/>
                </a:cubicBezTo>
                <a:cubicBezTo>
                  <a:pt x="254" y="1480"/>
                  <a:pt x="250" y="1635"/>
                  <a:pt x="180" y="1752"/>
                </a:cubicBezTo>
                <a:cubicBezTo>
                  <a:pt x="174" y="1827"/>
                  <a:pt x="162" y="1901"/>
                  <a:pt x="144" y="1974"/>
                </a:cubicBezTo>
                <a:cubicBezTo>
                  <a:pt x="137" y="2071"/>
                  <a:pt x="121" y="2164"/>
                  <a:pt x="90" y="2256"/>
                </a:cubicBezTo>
                <a:cubicBezTo>
                  <a:pt x="81" y="2339"/>
                  <a:pt x="86" y="2438"/>
                  <a:pt x="48" y="2514"/>
                </a:cubicBezTo>
                <a:cubicBezTo>
                  <a:pt x="24" y="2740"/>
                  <a:pt x="0" y="2976"/>
                  <a:pt x="72" y="3192"/>
                </a:cubicBezTo>
                <a:cubicBezTo>
                  <a:pt x="74" y="3232"/>
                  <a:pt x="62" y="3275"/>
                  <a:pt x="78" y="3312"/>
                </a:cubicBezTo>
                <a:cubicBezTo>
                  <a:pt x="84" y="3327"/>
                  <a:pt x="110" y="3315"/>
                  <a:pt x="126" y="3318"/>
                </a:cubicBezTo>
                <a:cubicBezTo>
                  <a:pt x="142" y="3321"/>
                  <a:pt x="158" y="3326"/>
                  <a:pt x="174" y="3330"/>
                </a:cubicBezTo>
                <a:cubicBezTo>
                  <a:pt x="287" y="3361"/>
                  <a:pt x="155" y="3351"/>
                  <a:pt x="384" y="3360"/>
                </a:cubicBezTo>
                <a:cubicBezTo>
                  <a:pt x="508" y="3401"/>
                  <a:pt x="438" y="3384"/>
                  <a:pt x="684" y="3390"/>
                </a:cubicBezTo>
                <a:cubicBezTo>
                  <a:pt x="704" y="3393"/>
                  <a:pt x="724" y="3404"/>
                  <a:pt x="744" y="3402"/>
                </a:cubicBezTo>
                <a:cubicBezTo>
                  <a:pt x="824" y="3396"/>
                  <a:pt x="772" y="3392"/>
                  <a:pt x="828" y="3378"/>
                </a:cubicBezTo>
                <a:cubicBezTo>
                  <a:pt x="842" y="3375"/>
                  <a:pt x="915" y="3367"/>
                  <a:pt x="924" y="3366"/>
                </a:cubicBezTo>
                <a:cubicBezTo>
                  <a:pt x="959" y="3343"/>
                  <a:pt x="970" y="3332"/>
                  <a:pt x="1008" y="3324"/>
                </a:cubicBezTo>
                <a:cubicBezTo>
                  <a:pt x="1012" y="3148"/>
                  <a:pt x="1020" y="3028"/>
                  <a:pt x="1038" y="2868"/>
                </a:cubicBezTo>
                <a:cubicBezTo>
                  <a:pt x="1044" y="2758"/>
                  <a:pt x="1051" y="2648"/>
                  <a:pt x="1056" y="2538"/>
                </a:cubicBezTo>
                <a:cubicBezTo>
                  <a:pt x="1052" y="2388"/>
                  <a:pt x="1047" y="2238"/>
                  <a:pt x="1044" y="2088"/>
                </a:cubicBezTo>
                <a:cubicBezTo>
                  <a:pt x="1043" y="2042"/>
                  <a:pt x="1100" y="1724"/>
                  <a:pt x="996" y="1620"/>
                </a:cubicBezTo>
                <a:cubicBezTo>
                  <a:pt x="990" y="1598"/>
                  <a:pt x="984" y="1576"/>
                  <a:pt x="978" y="1554"/>
                </a:cubicBezTo>
                <a:cubicBezTo>
                  <a:pt x="984" y="1524"/>
                  <a:pt x="989" y="1494"/>
                  <a:pt x="996" y="1464"/>
                </a:cubicBezTo>
                <a:cubicBezTo>
                  <a:pt x="998" y="1438"/>
                  <a:pt x="997" y="1412"/>
                  <a:pt x="1002" y="1386"/>
                </a:cubicBezTo>
                <a:cubicBezTo>
                  <a:pt x="1004" y="1377"/>
                  <a:pt x="1012" y="1371"/>
                  <a:pt x="1014" y="1362"/>
                </a:cubicBezTo>
                <a:cubicBezTo>
                  <a:pt x="1018" y="1346"/>
                  <a:pt x="1017" y="1330"/>
                  <a:pt x="1020" y="1314"/>
                </a:cubicBezTo>
                <a:cubicBezTo>
                  <a:pt x="1023" y="1302"/>
                  <a:pt x="1032" y="1278"/>
                  <a:pt x="1032" y="1278"/>
                </a:cubicBezTo>
                <a:cubicBezTo>
                  <a:pt x="1013" y="1104"/>
                  <a:pt x="1027" y="929"/>
                  <a:pt x="1002" y="756"/>
                </a:cubicBezTo>
                <a:cubicBezTo>
                  <a:pt x="999" y="696"/>
                  <a:pt x="1009" y="619"/>
                  <a:pt x="960" y="570"/>
                </a:cubicBezTo>
                <a:cubicBezTo>
                  <a:pt x="942" y="552"/>
                  <a:pt x="918" y="540"/>
                  <a:pt x="900" y="522"/>
                </a:cubicBezTo>
                <a:cubicBezTo>
                  <a:pt x="891" y="513"/>
                  <a:pt x="891" y="495"/>
                  <a:pt x="882" y="486"/>
                </a:cubicBezTo>
                <a:cubicBezTo>
                  <a:pt x="872" y="476"/>
                  <a:pt x="846" y="462"/>
                  <a:pt x="846" y="462"/>
                </a:cubicBezTo>
                <a:cubicBezTo>
                  <a:pt x="826" y="432"/>
                  <a:pt x="812" y="440"/>
                  <a:pt x="822" y="402"/>
                </a:cubicBezTo>
                <a:cubicBezTo>
                  <a:pt x="826" y="324"/>
                  <a:pt x="810" y="268"/>
                  <a:pt x="888" y="252"/>
                </a:cubicBezTo>
                <a:cubicBezTo>
                  <a:pt x="862" y="174"/>
                  <a:pt x="897" y="285"/>
                  <a:pt x="876" y="60"/>
                </a:cubicBezTo>
                <a:cubicBezTo>
                  <a:pt x="873" y="30"/>
                  <a:pt x="810" y="8"/>
                  <a:pt x="786" y="0"/>
                </a:cubicBezTo>
                <a:cubicBezTo>
                  <a:pt x="755" y="5"/>
                  <a:pt x="742" y="15"/>
                  <a:pt x="714" y="24"/>
                </a:cubicBezTo>
                <a:cubicBezTo>
                  <a:pt x="698" y="49"/>
                  <a:pt x="648" y="84"/>
                  <a:pt x="648" y="84"/>
                </a:cubicBezTo>
                <a:cubicBezTo>
                  <a:pt x="632" y="132"/>
                  <a:pt x="656" y="76"/>
                  <a:pt x="624" y="108"/>
                </a:cubicBezTo>
                <a:cubicBezTo>
                  <a:pt x="608" y="124"/>
                  <a:pt x="598" y="146"/>
                  <a:pt x="582" y="162"/>
                </a:cubicBezTo>
                <a:cubicBezTo>
                  <a:pt x="569" y="200"/>
                  <a:pt x="544" y="248"/>
                  <a:pt x="516" y="276"/>
                </a:cubicBezTo>
                <a:cubicBezTo>
                  <a:pt x="505" y="308"/>
                  <a:pt x="501" y="343"/>
                  <a:pt x="468" y="360"/>
                </a:cubicBezTo>
                <a:cubicBezTo>
                  <a:pt x="450" y="369"/>
                  <a:pt x="453" y="369"/>
                  <a:pt x="444" y="36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4" name="Freeform 6">
            <a:extLst>
              <a:ext uri="{FF2B5EF4-FFF2-40B4-BE49-F238E27FC236}">
                <a16:creationId xmlns:a16="http://schemas.microsoft.com/office/drawing/2014/main" id="{11D3FC31-F72C-FC4F-81E3-51AD36259F8A}"/>
              </a:ext>
            </a:extLst>
          </p:cNvPr>
          <p:cNvSpPr>
            <a:spLocks/>
          </p:cNvSpPr>
          <p:nvPr/>
        </p:nvSpPr>
        <p:spPr bwMode="auto">
          <a:xfrm>
            <a:off x="1746250" y="-98425"/>
            <a:ext cx="2808288" cy="6769100"/>
          </a:xfrm>
          <a:custGeom>
            <a:avLst/>
            <a:gdLst>
              <a:gd name="T0" fmla="*/ 2147483646 w 1769"/>
              <a:gd name="T1" fmla="*/ 2147483646 h 4264"/>
              <a:gd name="T2" fmla="*/ 2147483646 w 1769"/>
              <a:gd name="T3" fmla="*/ 2147483646 h 4264"/>
              <a:gd name="T4" fmla="*/ 2147483646 w 1769"/>
              <a:gd name="T5" fmla="*/ 2147483646 h 4264"/>
              <a:gd name="T6" fmla="*/ 2147483646 w 1769"/>
              <a:gd name="T7" fmla="*/ 2147483646 h 4264"/>
              <a:gd name="T8" fmla="*/ 2147483646 w 1769"/>
              <a:gd name="T9" fmla="*/ 2147483646 h 4264"/>
              <a:gd name="T10" fmla="*/ 2147483646 w 1769"/>
              <a:gd name="T11" fmla="*/ 2147483646 h 4264"/>
              <a:gd name="T12" fmla="*/ 2147483646 w 1769"/>
              <a:gd name="T13" fmla="*/ 2147483646 h 4264"/>
              <a:gd name="T14" fmla="*/ 2147483646 w 1769"/>
              <a:gd name="T15" fmla="*/ 2147483646 h 4264"/>
              <a:gd name="T16" fmla="*/ 2147483646 w 1769"/>
              <a:gd name="T17" fmla="*/ 2147483646 h 4264"/>
              <a:gd name="T18" fmla="*/ 2147483646 w 1769"/>
              <a:gd name="T19" fmla="*/ 2147483646 h 4264"/>
              <a:gd name="T20" fmla="*/ 2147483646 w 1769"/>
              <a:gd name="T21" fmla="*/ 2147483646 h 4264"/>
              <a:gd name="T22" fmla="*/ 2147483646 w 1769"/>
              <a:gd name="T23" fmla="*/ 2147483646 h 4264"/>
              <a:gd name="T24" fmla="*/ 2147483646 w 1769"/>
              <a:gd name="T25" fmla="*/ 2147483646 h 4264"/>
              <a:gd name="T26" fmla="*/ 2147483646 w 1769"/>
              <a:gd name="T27" fmla="*/ 2147483646 h 4264"/>
              <a:gd name="T28" fmla="*/ 2147483646 w 1769"/>
              <a:gd name="T29" fmla="*/ 2147483646 h 4264"/>
              <a:gd name="T30" fmla="*/ 2147483646 w 1769"/>
              <a:gd name="T31" fmla="*/ 2147483646 h 4264"/>
              <a:gd name="T32" fmla="*/ 2147483646 w 1769"/>
              <a:gd name="T33" fmla="*/ 2147483646 h 4264"/>
              <a:gd name="T34" fmla="*/ 2147483646 w 1769"/>
              <a:gd name="T35" fmla="*/ 2147483646 h 4264"/>
              <a:gd name="T36" fmla="*/ 2147483646 w 1769"/>
              <a:gd name="T37" fmla="*/ 2147483646 h 4264"/>
              <a:gd name="T38" fmla="*/ 2147483646 w 1769"/>
              <a:gd name="T39" fmla="*/ 2147483646 h 4264"/>
              <a:gd name="T40" fmla="*/ 2147483646 w 1769"/>
              <a:gd name="T41" fmla="*/ 2147483646 h 4264"/>
              <a:gd name="T42" fmla="*/ 2147483646 w 1769"/>
              <a:gd name="T43" fmla="*/ 2147483646 h 4264"/>
              <a:gd name="T44" fmla="*/ 0 w 1769"/>
              <a:gd name="T45" fmla="*/ 2147483646 h 4264"/>
              <a:gd name="T46" fmla="*/ 2147483646 w 1769"/>
              <a:gd name="T47" fmla="*/ 2147483646 h 4264"/>
              <a:gd name="T48" fmla="*/ 2147483646 w 1769"/>
              <a:gd name="T49" fmla="*/ 2147483646 h 4264"/>
              <a:gd name="T50" fmla="*/ 2147483646 w 1769"/>
              <a:gd name="T51" fmla="*/ 2147483646 h 4264"/>
              <a:gd name="T52" fmla="*/ 2147483646 w 1769"/>
              <a:gd name="T53" fmla="*/ 2147483646 h 4264"/>
              <a:gd name="T54" fmla="*/ 2147483646 w 1769"/>
              <a:gd name="T55" fmla="*/ 2147483646 h 4264"/>
              <a:gd name="T56" fmla="*/ 2147483646 w 1769"/>
              <a:gd name="T57" fmla="*/ 2147483646 h 4264"/>
              <a:gd name="T58" fmla="*/ 2147483646 w 1769"/>
              <a:gd name="T59" fmla="*/ 2147483646 h 4264"/>
              <a:gd name="T60" fmla="*/ 2147483646 w 1769"/>
              <a:gd name="T61" fmla="*/ 2147483646 h 4264"/>
              <a:gd name="T62" fmla="*/ 2147483646 w 1769"/>
              <a:gd name="T63" fmla="*/ 2147483646 h 4264"/>
              <a:gd name="T64" fmla="*/ 2147483646 w 1769"/>
              <a:gd name="T65" fmla="*/ 2147483646 h 4264"/>
              <a:gd name="T66" fmla="*/ 2147483646 w 1769"/>
              <a:gd name="T67" fmla="*/ 2147483646 h 4264"/>
              <a:gd name="T68" fmla="*/ 2147483646 w 1769"/>
              <a:gd name="T69" fmla="*/ 2147483646 h 4264"/>
              <a:gd name="T70" fmla="*/ 2147483646 w 1769"/>
              <a:gd name="T71" fmla="*/ 2147483646 h 4264"/>
              <a:gd name="T72" fmla="*/ 2147483646 w 1769"/>
              <a:gd name="T73" fmla="*/ 2147483646 h 4264"/>
              <a:gd name="T74" fmla="*/ 2147483646 w 1769"/>
              <a:gd name="T75" fmla="*/ 2147483646 h 4264"/>
              <a:gd name="T76" fmla="*/ 2147483646 w 1769"/>
              <a:gd name="T77" fmla="*/ 2147483646 h 4264"/>
              <a:gd name="T78" fmla="*/ 2147483646 w 1769"/>
              <a:gd name="T79" fmla="*/ 2147483646 h 4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69" h="4264">
                <a:moveTo>
                  <a:pt x="1728" y="114"/>
                </a:moveTo>
                <a:cubicBezTo>
                  <a:pt x="1713" y="256"/>
                  <a:pt x="1769" y="419"/>
                  <a:pt x="1690" y="541"/>
                </a:cubicBezTo>
                <a:cubicBezTo>
                  <a:pt x="1666" y="614"/>
                  <a:pt x="1662" y="679"/>
                  <a:pt x="1653" y="758"/>
                </a:cubicBezTo>
                <a:cubicBezTo>
                  <a:pt x="1652" y="768"/>
                  <a:pt x="1620" y="799"/>
                  <a:pt x="1615" y="803"/>
                </a:cubicBezTo>
                <a:cubicBezTo>
                  <a:pt x="1566" y="841"/>
                  <a:pt x="1526" y="857"/>
                  <a:pt x="1466" y="870"/>
                </a:cubicBezTo>
                <a:cubicBezTo>
                  <a:pt x="1414" y="904"/>
                  <a:pt x="1465" y="864"/>
                  <a:pt x="1436" y="907"/>
                </a:cubicBezTo>
                <a:cubicBezTo>
                  <a:pt x="1408" y="949"/>
                  <a:pt x="1418" y="911"/>
                  <a:pt x="1398" y="952"/>
                </a:cubicBezTo>
                <a:cubicBezTo>
                  <a:pt x="1374" y="1002"/>
                  <a:pt x="1380" y="1023"/>
                  <a:pt x="1339" y="1064"/>
                </a:cubicBezTo>
                <a:cubicBezTo>
                  <a:pt x="1330" y="1089"/>
                  <a:pt x="1301" y="1132"/>
                  <a:pt x="1301" y="1132"/>
                </a:cubicBezTo>
                <a:cubicBezTo>
                  <a:pt x="1293" y="1164"/>
                  <a:pt x="1289" y="1197"/>
                  <a:pt x="1279" y="1229"/>
                </a:cubicBezTo>
                <a:cubicBezTo>
                  <a:pt x="1270" y="1361"/>
                  <a:pt x="1247" y="1529"/>
                  <a:pt x="1324" y="1648"/>
                </a:cubicBezTo>
                <a:cubicBezTo>
                  <a:pt x="1345" y="1715"/>
                  <a:pt x="1343" y="1752"/>
                  <a:pt x="1384" y="1812"/>
                </a:cubicBezTo>
                <a:cubicBezTo>
                  <a:pt x="1375" y="2086"/>
                  <a:pt x="1361" y="2170"/>
                  <a:pt x="1376" y="2478"/>
                </a:cubicBezTo>
                <a:cubicBezTo>
                  <a:pt x="1378" y="2524"/>
                  <a:pt x="1414" y="2577"/>
                  <a:pt x="1428" y="2620"/>
                </a:cubicBezTo>
                <a:cubicBezTo>
                  <a:pt x="1426" y="2686"/>
                  <a:pt x="1448" y="2908"/>
                  <a:pt x="1398" y="3009"/>
                </a:cubicBezTo>
                <a:cubicBezTo>
                  <a:pt x="1364" y="3156"/>
                  <a:pt x="1370" y="3312"/>
                  <a:pt x="1331" y="3458"/>
                </a:cubicBezTo>
                <a:cubicBezTo>
                  <a:pt x="1315" y="3578"/>
                  <a:pt x="1341" y="3752"/>
                  <a:pt x="1301" y="3862"/>
                </a:cubicBezTo>
                <a:cubicBezTo>
                  <a:pt x="1299" y="3992"/>
                  <a:pt x="1324" y="4125"/>
                  <a:pt x="1294" y="4251"/>
                </a:cubicBezTo>
                <a:cubicBezTo>
                  <a:pt x="1291" y="4264"/>
                  <a:pt x="1116" y="4223"/>
                  <a:pt x="1099" y="4221"/>
                </a:cubicBezTo>
                <a:cubicBezTo>
                  <a:pt x="974" y="4208"/>
                  <a:pt x="640" y="4207"/>
                  <a:pt x="606" y="4206"/>
                </a:cubicBezTo>
                <a:cubicBezTo>
                  <a:pt x="561" y="4201"/>
                  <a:pt x="488" y="4193"/>
                  <a:pt x="448" y="4184"/>
                </a:cubicBezTo>
                <a:cubicBezTo>
                  <a:pt x="426" y="4179"/>
                  <a:pt x="381" y="4169"/>
                  <a:pt x="381" y="4169"/>
                </a:cubicBezTo>
                <a:cubicBezTo>
                  <a:pt x="224" y="4177"/>
                  <a:pt x="164" y="4181"/>
                  <a:pt x="0" y="4161"/>
                </a:cubicBezTo>
                <a:cubicBezTo>
                  <a:pt x="2" y="3503"/>
                  <a:pt x="2" y="2844"/>
                  <a:pt x="7" y="2186"/>
                </a:cubicBezTo>
                <a:cubicBezTo>
                  <a:pt x="8" y="2107"/>
                  <a:pt x="5" y="2003"/>
                  <a:pt x="30" y="1932"/>
                </a:cubicBezTo>
                <a:cubicBezTo>
                  <a:pt x="62" y="1965"/>
                  <a:pt x="55" y="1970"/>
                  <a:pt x="59" y="1902"/>
                </a:cubicBezTo>
                <a:cubicBezTo>
                  <a:pt x="63" y="1842"/>
                  <a:pt x="64" y="1783"/>
                  <a:pt x="67" y="1723"/>
                </a:cubicBezTo>
                <a:cubicBezTo>
                  <a:pt x="59" y="1424"/>
                  <a:pt x="40" y="1153"/>
                  <a:pt x="15" y="862"/>
                </a:cubicBezTo>
                <a:cubicBezTo>
                  <a:pt x="17" y="770"/>
                  <a:pt x="13" y="678"/>
                  <a:pt x="22" y="586"/>
                </a:cubicBezTo>
                <a:cubicBezTo>
                  <a:pt x="23" y="575"/>
                  <a:pt x="39" y="572"/>
                  <a:pt x="45" y="563"/>
                </a:cubicBezTo>
                <a:cubicBezTo>
                  <a:pt x="60" y="541"/>
                  <a:pt x="71" y="505"/>
                  <a:pt x="82" y="481"/>
                </a:cubicBezTo>
                <a:cubicBezTo>
                  <a:pt x="118" y="402"/>
                  <a:pt x="166" y="286"/>
                  <a:pt x="239" y="234"/>
                </a:cubicBezTo>
                <a:cubicBezTo>
                  <a:pt x="265" y="215"/>
                  <a:pt x="289" y="188"/>
                  <a:pt x="321" y="182"/>
                </a:cubicBezTo>
                <a:cubicBezTo>
                  <a:pt x="350" y="177"/>
                  <a:pt x="384" y="173"/>
                  <a:pt x="411" y="159"/>
                </a:cubicBezTo>
                <a:cubicBezTo>
                  <a:pt x="430" y="149"/>
                  <a:pt x="444" y="132"/>
                  <a:pt x="463" y="122"/>
                </a:cubicBezTo>
                <a:cubicBezTo>
                  <a:pt x="528" y="89"/>
                  <a:pt x="593" y="89"/>
                  <a:pt x="665" y="84"/>
                </a:cubicBezTo>
                <a:cubicBezTo>
                  <a:pt x="1045" y="0"/>
                  <a:pt x="710" y="69"/>
                  <a:pt x="1690" y="77"/>
                </a:cubicBezTo>
                <a:cubicBezTo>
                  <a:pt x="1700" y="92"/>
                  <a:pt x="1710" y="107"/>
                  <a:pt x="1720" y="122"/>
                </a:cubicBezTo>
                <a:cubicBezTo>
                  <a:pt x="1724" y="128"/>
                  <a:pt x="1722" y="150"/>
                  <a:pt x="1728" y="144"/>
                </a:cubicBezTo>
                <a:cubicBezTo>
                  <a:pt x="1735" y="137"/>
                  <a:pt x="1728" y="124"/>
                  <a:pt x="1728"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5" name="Freeform 7">
            <a:extLst>
              <a:ext uri="{FF2B5EF4-FFF2-40B4-BE49-F238E27FC236}">
                <a16:creationId xmlns:a16="http://schemas.microsoft.com/office/drawing/2014/main" id="{54EFCE6C-D811-164F-B34A-E20A016D4B27}"/>
              </a:ext>
            </a:extLst>
          </p:cNvPr>
          <p:cNvSpPr>
            <a:spLocks/>
          </p:cNvSpPr>
          <p:nvPr/>
        </p:nvSpPr>
        <p:spPr bwMode="auto">
          <a:xfrm>
            <a:off x="4405313" y="47625"/>
            <a:ext cx="2398712" cy="6705600"/>
          </a:xfrm>
          <a:custGeom>
            <a:avLst/>
            <a:gdLst>
              <a:gd name="T0" fmla="*/ 2147483646 w 1511"/>
              <a:gd name="T1" fmla="*/ 0 h 4224"/>
              <a:gd name="T2" fmla="*/ 0 w 1511"/>
              <a:gd name="T3" fmla="*/ 2147483646 h 4224"/>
              <a:gd name="T4" fmla="*/ 2147483646 w 1511"/>
              <a:gd name="T5" fmla="*/ 2147483646 h 4224"/>
              <a:gd name="T6" fmla="*/ 2147483646 w 1511"/>
              <a:gd name="T7" fmla="*/ 2147483646 h 4224"/>
              <a:gd name="T8" fmla="*/ 2147483646 w 1511"/>
              <a:gd name="T9" fmla="*/ 2147483646 h 4224"/>
              <a:gd name="T10" fmla="*/ 2147483646 w 1511"/>
              <a:gd name="T11" fmla="*/ 2147483646 h 4224"/>
              <a:gd name="T12" fmla="*/ 2147483646 w 1511"/>
              <a:gd name="T13" fmla="*/ 2147483646 h 4224"/>
              <a:gd name="T14" fmla="*/ 2147483646 w 1511"/>
              <a:gd name="T15" fmla="*/ 2147483646 h 4224"/>
              <a:gd name="T16" fmla="*/ 2147483646 w 1511"/>
              <a:gd name="T17" fmla="*/ 2147483646 h 4224"/>
              <a:gd name="T18" fmla="*/ 2147483646 w 1511"/>
              <a:gd name="T19" fmla="*/ 2147483646 h 4224"/>
              <a:gd name="T20" fmla="*/ 2147483646 w 1511"/>
              <a:gd name="T21" fmla="*/ 2147483646 h 4224"/>
              <a:gd name="T22" fmla="*/ 2147483646 w 1511"/>
              <a:gd name="T23" fmla="*/ 2147483646 h 4224"/>
              <a:gd name="T24" fmla="*/ 2147483646 w 1511"/>
              <a:gd name="T25" fmla="*/ 2147483646 h 4224"/>
              <a:gd name="T26" fmla="*/ 2147483646 w 1511"/>
              <a:gd name="T27" fmla="*/ 2147483646 h 4224"/>
              <a:gd name="T28" fmla="*/ 2147483646 w 1511"/>
              <a:gd name="T29" fmla="*/ 2147483646 h 4224"/>
              <a:gd name="T30" fmla="*/ 2147483646 w 1511"/>
              <a:gd name="T31" fmla="*/ 2147483646 h 4224"/>
              <a:gd name="T32" fmla="*/ 2147483646 w 1511"/>
              <a:gd name="T33" fmla="*/ 2147483646 h 4224"/>
              <a:gd name="T34" fmla="*/ 2147483646 w 1511"/>
              <a:gd name="T35" fmla="*/ 2147483646 h 4224"/>
              <a:gd name="T36" fmla="*/ 2147483646 w 1511"/>
              <a:gd name="T37" fmla="*/ 2147483646 h 4224"/>
              <a:gd name="T38" fmla="*/ 2147483646 w 1511"/>
              <a:gd name="T39" fmla="*/ 2147483646 h 4224"/>
              <a:gd name="T40" fmla="*/ 2147483646 w 1511"/>
              <a:gd name="T41" fmla="*/ 2147483646 h 4224"/>
              <a:gd name="T42" fmla="*/ 2147483646 w 1511"/>
              <a:gd name="T43" fmla="*/ 2147483646 h 4224"/>
              <a:gd name="T44" fmla="*/ 2147483646 w 1511"/>
              <a:gd name="T45" fmla="*/ 2147483646 h 4224"/>
              <a:gd name="T46" fmla="*/ 2147483646 w 1511"/>
              <a:gd name="T47" fmla="*/ 2147483646 h 4224"/>
              <a:gd name="T48" fmla="*/ 2147483646 w 1511"/>
              <a:gd name="T49" fmla="*/ 2147483646 h 4224"/>
              <a:gd name="T50" fmla="*/ 2147483646 w 1511"/>
              <a:gd name="T51" fmla="*/ 2147483646 h 4224"/>
              <a:gd name="T52" fmla="*/ 2147483646 w 1511"/>
              <a:gd name="T53" fmla="*/ 2147483646 h 4224"/>
              <a:gd name="T54" fmla="*/ 2147483646 w 1511"/>
              <a:gd name="T55" fmla="*/ 2147483646 h 4224"/>
              <a:gd name="T56" fmla="*/ 2147483646 w 1511"/>
              <a:gd name="T57" fmla="*/ 2147483646 h 4224"/>
              <a:gd name="T58" fmla="*/ 2147483646 w 1511"/>
              <a:gd name="T59" fmla="*/ 2147483646 h 4224"/>
              <a:gd name="T60" fmla="*/ 2147483646 w 1511"/>
              <a:gd name="T61" fmla="*/ 2147483646 h 4224"/>
              <a:gd name="T62" fmla="*/ 2147483646 w 1511"/>
              <a:gd name="T63" fmla="*/ 2147483646 h 4224"/>
              <a:gd name="T64" fmla="*/ 2147483646 w 1511"/>
              <a:gd name="T65" fmla="*/ 2147483646 h 4224"/>
              <a:gd name="T66" fmla="*/ 2147483646 w 1511"/>
              <a:gd name="T67" fmla="*/ 2147483646 h 4224"/>
              <a:gd name="T68" fmla="*/ 2147483646 w 1511"/>
              <a:gd name="T69" fmla="*/ 2147483646 h 4224"/>
              <a:gd name="T70" fmla="*/ 2147483646 w 1511"/>
              <a:gd name="T71" fmla="*/ 2147483646 h 4224"/>
              <a:gd name="T72" fmla="*/ 2147483646 w 1511"/>
              <a:gd name="T73" fmla="*/ 2147483646 h 4224"/>
              <a:gd name="T74" fmla="*/ 2147483646 w 1511"/>
              <a:gd name="T75" fmla="*/ 2147483646 h 4224"/>
              <a:gd name="T76" fmla="*/ 2147483646 w 1511"/>
              <a:gd name="T77" fmla="*/ 2147483646 h 4224"/>
              <a:gd name="T78" fmla="*/ 2147483646 w 1511"/>
              <a:gd name="T79" fmla="*/ 2147483646 h 4224"/>
              <a:gd name="T80" fmla="*/ 2147483646 w 1511"/>
              <a:gd name="T81" fmla="*/ 0 h 4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11" h="4224">
                <a:moveTo>
                  <a:pt x="45" y="0"/>
                </a:moveTo>
                <a:lnTo>
                  <a:pt x="0" y="337"/>
                </a:lnTo>
                <a:cubicBezTo>
                  <a:pt x="29" y="423"/>
                  <a:pt x="14" y="420"/>
                  <a:pt x="68" y="366"/>
                </a:cubicBezTo>
                <a:cubicBezTo>
                  <a:pt x="77" y="336"/>
                  <a:pt x="78" y="325"/>
                  <a:pt x="105" y="307"/>
                </a:cubicBezTo>
                <a:cubicBezTo>
                  <a:pt x="112" y="309"/>
                  <a:pt x="119" y="313"/>
                  <a:pt x="127" y="314"/>
                </a:cubicBezTo>
                <a:cubicBezTo>
                  <a:pt x="157" y="318"/>
                  <a:pt x="188" y="313"/>
                  <a:pt x="217" y="322"/>
                </a:cubicBezTo>
                <a:cubicBezTo>
                  <a:pt x="219" y="323"/>
                  <a:pt x="231" y="365"/>
                  <a:pt x="232" y="366"/>
                </a:cubicBezTo>
                <a:cubicBezTo>
                  <a:pt x="246" y="394"/>
                  <a:pt x="243" y="388"/>
                  <a:pt x="270" y="396"/>
                </a:cubicBezTo>
                <a:cubicBezTo>
                  <a:pt x="291" y="466"/>
                  <a:pt x="268" y="546"/>
                  <a:pt x="307" y="606"/>
                </a:cubicBezTo>
                <a:cubicBezTo>
                  <a:pt x="300" y="667"/>
                  <a:pt x="300" y="674"/>
                  <a:pt x="270" y="718"/>
                </a:cubicBezTo>
                <a:cubicBezTo>
                  <a:pt x="273" y="787"/>
                  <a:pt x="246" y="893"/>
                  <a:pt x="329" y="920"/>
                </a:cubicBezTo>
                <a:cubicBezTo>
                  <a:pt x="330" y="924"/>
                  <a:pt x="333" y="991"/>
                  <a:pt x="344" y="1010"/>
                </a:cubicBezTo>
                <a:cubicBezTo>
                  <a:pt x="363" y="1044"/>
                  <a:pt x="387" y="1072"/>
                  <a:pt x="404" y="1107"/>
                </a:cubicBezTo>
                <a:cubicBezTo>
                  <a:pt x="420" y="1179"/>
                  <a:pt x="399" y="1261"/>
                  <a:pt x="442" y="1324"/>
                </a:cubicBezTo>
                <a:cubicBezTo>
                  <a:pt x="449" y="1346"/>
                  <a:pt x="457" y="1369"/>
                  <a:pt x="464" y="1391"/>
                </a:cubicBezTo>
                <a:cubicBezTo>
                  <a:pt x="467" y="1399"/>
                  <a:pt x="472" y="1414"/>
                  <a:pt x="472" y="1414"/>
                </a:cubicBezTo>
                <a:cubicBezTo>
                  <a:pt x="474" y="1653"/>
                  <a:pt x="479" y="1893"/>
                  <a:pt x="479" y="2132"/>
                </a:cubicBezTo>
                <a:cubicBezTo>
                  <a:pt x="479" y="2358"/>
                  <a:pt x="546" y="2395"/>
                  <a:pt x="427" y="2476"/>
                </a:cubicBezTo>
                <a:cubicBezTo>
                  <a:pt x="385" y="2539"/>
                  <a:pt x="383" y="2586"/>
                  <a:pt x="359" y="2656"/>
                </a:cubicBezTo>
                <a:cubicBezTo>
                  <a:pt x="351" y="2715"/>
                  <a:pt x="345" y="2762"/>
                  <a:pt x="314" y="2813"/>
                </a:cubicBezTo>
                <a:cubicBezTo>
                  <a:pt x="298" y="2882"/>
                  <a:pt x="274" y="2942"/>
                  <a:pt x="247" y="3007"/>
                </a:cubicBezTo>
                <a:cubicBezTo>
                  <a:pt x="236" y="3032"/>
                  <a:pt x="238" y="3054"/>
                  <a:pt x="232" y="3082"/>
                </a:cubicBezTo>
                <a:cubicBezTo>
                  <a:pt x="222" y="3133"/>
                  <a:pt x="201" y="3181"/>
                  <a:pt x="187" y="3232"/>
                </a:cubicBezTo>
                <a:cubicBezTo>
                  <a:pt x="185" y="3269"/>
                  <a:pt x="185" y="3307"/>
                  <a:pt x="180" y="3344"/>
                </a:cubicBezTo>
                <a:cubicBezTo>
                  <a:pt x="177" y="3367"/>
                  <a:pt x="165" y="3411"/>
                  <a:pt x="165" y="3411"/>
                </a:cubicBezTo>
                <a:cubicBezTo>
                  <a:pt x="161" y="3561"/>
                  <a:pt x="141" y="4102"/>
                  <a:pt x="165" y="4174"/>
                </a:cubicBezTo>
                <a:cubicBezTo>
                  <a:pt x="182" y="4224"/>
                  <a:pt x="270" y="4179"/>
                  <a:pt x="322" y="4182"/>
                </a:cubicBezTo>
                <a:cubicBezTo>
                  <a:pt x="619" y="4177"/>
                  <a:pt x="717" y="4193"/>
                  <a:pt x="935" y="4152"/>
                </a:cubicBezTo>
                <a:cubicBezTo>
                  <a:pt x="1131" y="4170"/>
                  <a:pt x="1053" y="4167"/>
                  <a:pt x="1392" y="4159"/>
                </a:cubicBezTo>
                <a:cubicBezTo>
                  <a:pt x="1448" y="4103"/>
                  <a:pt x="1447" y="4027"/>
                  <a:pt x="1489" y="3965"/>
                </a:cubicBezTo>
                <a:cubicBezTo>
                  <a:pt x="1497" y="3932"/>
                  <a:pt x="1501" y="3899"/>
                  <a:pt x="1511" y="3867"/>
                </a:cubicBezTo>
                <a:cubicBezTo>
                  <a:pt x="1494" y="3679"/>
                  <a:pt x="1473" y="3493"/>
                  <a:pt x="1451" y="3306"/>
                </a:cubicBezTo>
                <a:cubicBezTo>
                  <a:pt x="1444" y="2836"/>
                  <a:pt x="1435" y="2441"/>
                  <a:pt x="1414" y="1990"/>
                </a:cubicBezTo>
                <a:cubicBezTo>
                  <a:pt x="1410" y="1902"/>
                  <a:pt x="1399" y="1815"/>
                  <a:pt x="1392" y="1728"/>
                </a:cubicBezTo>
                <a:cubicBezTo>
                  <a:pt x="1387" y="1668"/>
                  <a:pt x="1377" y="1548"/>
                  <a:pt x="1377" y="1548"/>
                </a:cubicBezTo>
                <a:cubicBezTo>
                  <a:pt x="1409" y="1143"/>
                  <a:pt x="1331" y="722"/>
                  <a:pt x="1451" y="329"/>
                </a:cubicBezTo>
                <a:cubicBezTo>
                  <a:pt x="1445" y="174"/>
                  <a:pt x="1458" y="185"/>
                  <a:pt x="1429" y="82"/>
                </a:cubicBezTo>
                <a:cubicBezTo>
                  <a:pt x="1425" y="67"/>
                  <a:pt x="1429" y="42"/>
                  <a:pt x="1414" y="37"/>
                </a:cubicBezTo>
                <a:cubicBezTo>
                  <a:pt x="1399" y="32"/>
                  <a:pt x="1369" y="22"/>
                  <a:pt x="1369" y="22"/>
                </a:cubicBezTo>
                <a:cubicBezTo>
                  <a:pt x="882" y="27"/>
                  <a:pt x="597" y="37"/>
                  <a:pt x="142" y="30"/>
                </a:cubicBezTo>
                <a:cubicBezTo>
                  <a:pt x="123" y="28"/>
                  <a:pt x="45" y="36"/>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6" name="AutoShape 8">
            <a:hlinkClick r:id="" action="ppaction://noaction" highlightClick="1"/>
            <a:extLst>
              <a:ext uri="{FF2B5EF4-FFF2-40B4-BE49-F238E27FC236}">
                <a16:creationId xmlns:a16="http://schemas.microsoft.com/office/drawing/2014/main" id="{76E8343E-6312-9F4D-AC75-450CD2A2CF72}"/>
              </a:ext>
            </a:extLst>
          </p:cNvPr>
          <p:cNvSpPr>
            <a:spLocks noChangeArrowheads="1"/>
          </p:cNvSpPr>
          <p:nvPr/>
        </p:nvSpPr>
        <p:spPr bwMode="auto">
          <a:xfrm>
            <a:off x="9212263" y="655478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
        <p:nvSpPr>
          <p:cNvPr id="514057" name="AutoShape 9">
            <a:hlinkClick r:id="" action="ppaction://noaction" highlightClick="1"/>
            <a:extLst>
              <a:ext uri="{FF2B5EF4-FFF2-40B4-BE49-F238E27FC236}">
                <a16:creationId xmlns:a16="http://schemas.microsoft.com/office/drawing/2014/main" id="{C7D6A25E-5D56-244A-BC05-982290A60C27}"/>
              </a:ext>
            </a:extLst>
          </p:cNvPr>
          <p:cNvSpPr>
            <a:spLocks noChangeArrowheads="1"/>
          </p:cNvSpPr>
          <p:nvPr/>
        </p:nvSpPr>
        <p:spPr bwMode="auto">
          <a:xfrm>
            <a:off x="9201150" y="6276975"/>
            <a:ext cx="230188"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4055"/>
                                        </p:tgtEl>
                                        <p:attrNameLst>
                                          <p:attrName>style.visibility</p:attrName>
                                        </p:attrNameLst>
                                      </p:cBhvr>
                                      <p:to>
                                        <p:strVal val="visible"/>
                                      </p:to>
                                    </p:set>
                                    <p:animEffect transition="in" filter="dissolve">
                                      <p:cBhvr>
                                        <p:cTn id="7" dur="500"/>
                                        <p:tgtEl>
                                          <p:spTgt spid="514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4054"/>
                                        </p:tgtEl>
                                        <p:attrNameLst>
                                          <p:attrName>style.visibility</p:attrName>
                                        </p:attrNameLst>
                                      </p:cBhvr>
                                      <p:to>
                                        <p:strVal val="visible"/>
                                      </p:to>
                                    </p:set>
                                    <p:animEffect transition="in" filter="dissolve">
                                      <p:cBhvr>
                                        <p:cTn id="12" dur="500"/>
                                        <p:tgtEl>
                                          <p:spTgt spid="514054"/>
                                        </p:tgtEl>
                                      </p:cBhvr>
                                    </p:animEffect>
                                  </p:childTnLst>
                                </p:cTn>
                              </p:par>
                              <p:par>
                                <p:cTn id="13" presetID="9" presetClass="exit" presetSubtype="0" fill="hold" grpId="0" nodeType="withEffect">
                                  <p:stCondLst>
                                    <p:cond delay="0"/>
                                  </p:stCondLst>
                                  <p:childTnLst>
                                    <p:animEffect transition="out" filter="dissolve">
                                      <p:cBhvr>
                                        <p:cTn id="14" dur="500"/>
                                        <p:tgtEl>
                                          <p:spTgt spid="514056"/>
                                        </p:tgtEl>
                                      </p:cBhvr>
                                    </p:animEffect>
                                    <p:set>
                                      <p:cBhvr>
                                        <p:cTn id="15" dur="1" fill="hold">
                                          <p:stCondLst>
                                            <p:cond delay="499"/>
                                          </p:stCondLst>
                                        </p:cTn>
                                        <p:tgtEl>
                                          <p:spTgt spid="51405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514054"/>
                                        </p:tgtEl>
                                      </p:cBhvr>
                                    </p:animEffect>
                                    <p:set>
                                      <p:cBhvr>
                                        <p:cTn id="20" dur="1" fill="hold">
                                          <p:stCondLst>
                                            <p:cond delay="499"/>
                                          </p:stCondLst>
                                        </p:cTn>
                                        <p:tgtEl>
                                          <p:spTgt spid="51405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514055"/>
                                        </p:tgtEl>
                                      </p:cBhvr>
                                    </p:animEffect>
                                    <p:set>
                                      <p:cBhvr>
                                        <p:cTn id="25" dur="1" fill="hold">
                                          <p:stCondLst>
                                            <p:cond delay="499"/>
                                          </p:stCondLst>
                                        </p:cTn>
                                        <p:tgtEl>
                                          <p:spTgt spid="514055"/>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514057"/>
                                        </p:tgtEl>
                                      </p:cBhvr>
                                    </p:animEffect>
                                    <p:set>
                                      <p:cBhvr>
                                        <p:cTn id="28" dur="1" fill="hold">
                                          <p:stCondLst>
                                            <p:cond delay="499"/>
                                          </p:stCondLst>
                                        </p:cTn>
                                        <p:tgtEl>
                                          <p:spTgt spid="514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6" grpId="0" animBg="1"/>
      <p:bldP spid="5140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lide13">
            <a:extLst>
              <a:ext uri="{FF2B5EF4-FFF2-40B4-BE49-F238E27FC236}">
                <a16:creationId xmlns:a16="http://schemas.microsoft.com/office/drawing/2014/main" id="{0AEC9EE9-72C3-D344-A2B8-CA1E24651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0"/>
            <a:ext cx="8759825"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lide16">
            <a:extLst>
              <a:ext uri="{FF2B5EF4-FFF2-40B4-BE49-F238E27FC236}">
                <a16:creationId xmlns:a16="http://schemas.microsoft.com/office/drawing/2014/main" id="{54617021-2867-3D43-A074-67127DCC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8701088"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8">
            <a:extLst>
              <a:ext uri="{FF2B5EF4-FFF2-40B4-BE49-F238E27FC236}">
                <a16:creationId xmlns:a16="http://schemas.microsoft.com/office/drawing/2014/main" id="{BF2079A5-F90A-8548-8329-3F674922DA7D}"/>
              </a:ext>
            </a:extLst>
          </p:cNvPr>
          <p:cNvSpPr>
            <a:spLocks noChangeArrowheads="1"/>
          </p:cNvSpPr>
          <p:nvPr/>
        </p:nvSpPr>
        <p:spPr bwMode="auto">
          <a:xfrm flipH="1">
            <a:off x="7694613" y="922338"/>
            <a:ext cx="387350" cy="311785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7" name="Rectangle 1029">
            <a:extLst>
              <a:ext uri="{FF2B5EF4-FFF2-40B4-BE49-F238E27FC236}">
                <a16:creationId xmlns:a16="http://schemas.microsoft.com/office/drawing/2014/main" id="{D0FE6E54-A623-D243-888B-35350D65FD4C}"/>
              </a:ext>
            </a:extLst>
          </p:cNvPr>
          <p:cNvSpPr>
            <a:spLocks noChangeArrowheads="1"/>
          </p:cNvSpPr>
          <p:nvPr/>
        </p:nvSpPr>
        <p:spPr bwMode="auto">
          <a:xfrm flipH="1">
            <a:off x="6540500" y="922338"/>
            <a:ext cx="385763" cy="311785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8" name="Rectangle 1030">
            <a:extLst>
              <a:ext uri="{FF2B5EF4-FFF2-40B4-BE49-F238E27FC236}">
                <a16:creationId xmlns:a16="http://schemas.microsoft.com/office/drawing/2014/main" id="{7E43F7A6-61A1-9642-8EAA-04FA90C8E550}"/>
              </a:ext>
            </a:extLst>
          </p:cNvPr>
          <p:cNvSpPr>
            <a:spLocks noChangeArrowheads="1"/>
          </p:cNvSpPr>
          <p:nvPr/>
        </p:nvSpPr>
        <p:spPr bwMode="auto">
          <a:xfrm flipH="1">
            <a:off x="8081963" y="922338"/>
            <a:ext cx="385762" cy="311785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9" name="Rectangle 1031">
            <a:extLst>
              <a:ext uri="{FF2B5EF4-FFF2-40B4-BE49-F238E27FC236}">
                <a16:creationId xmlns:a16="http://schemas.microsoft.com/office/drawing/2014/main" id="{F4AC65C1-ED29-3A48-8F7A-9533C1CC531A}"/>
              </a:ext>
            </a:extLst>
          </p:cNvPr>
          <p:cNvSpPr>
            <a:spLocks noChangeArrowheads="1"/>
          </p:cNvSpPr>
          <p:nvPr/>
        </p:nvSpPr>
        <p:spPr bwMode="auto">
          <a:xfrm flipH="1">
            <a:off x="6216650" y="922338"/>
            <a:ext cx="385763" cy="3117850"/>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0" name="Rectangle 1032">
            <a:extLst>
              <a:ext uri="{FF2B5EF4-FFF2-40B4-BE49-F238E27FC236}">
                <a16:creationId xmlns:a16="http://schemas.microsoft.com/office/drawing/2014/main" id="{C8B5CF11-6D61-8647-A641-D87BC1105BCC}"/>
              </a:ext>
            </a:extLst>
          </p:cNvPr>
          <p:cNvSpPr>
            <a:spLocks noChangeArrowheads="1"/>
          </p:cNvSpPr>
          <p:nvPr/>
        </p:nvSpPr>
        <p:spPr bwMode="auto">
          <a:xfrm flipH="1">
            <a:off x="5894388" y="922338"/>
            <a:ext cx="387350" cy="31178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1" name="Rectangle 1033">
            <a:extLst>
              <a:ext uri="{FF2B5EF4-FFF2-40B4-BE49-F238E27FC236}">
                <a16:creationId xmlns:a16="http://schemas.microsoft.com/office/drawing/2014/main" id="{4737B9D3-85FA-334F-8413-AAEDA8E5C79A}"/>
              </a:ext>
            </a:extLst>
          </p:cNvPr>
          <p:cNvSpPr>
            <a:spLocks noChangeArrowheads="1"/>
          </p:cNvSpPr>
          <p:nvPr/>
        </p:nvSpPr>
        <p:spPr bwMode="auto">
          <a:xfrm flipH="1">
            <a:off x="5570538" y="922338"/>
            <a:ext cx="385762" cy="311785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2" name="Rectangle 1034">
            <a:extLst>
              <a:ext uri="{FF2B5EF4-FFF2-40B4-BE49-F238E27FC236}">
                <a16:creationId xmlns:a16="http://schemas.microsoft.com/office/drawing/2014/main" id="{CFDA4FC8-D399-0349-AE5F-19FFBCD18F4F}"/>
              </a:ext>
            </a:extLst>
          </p:cNvPr>
          <p:cNvSpPr>
            <a:spLocks noChangeArrowheads="1"/>
          </p:cNvSpPr>
          <p:nvPr/>
        </p:nvSpPr>
        <p:spPr bwMode="auto">
          <a:xfrm flipH="1">
            <a:off x="5246688" y="922338"/>
            <a:ext cx="385762" cy="31178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3" name="Rectangle 1035">
            <a:extLst>
              <a:ext uri="{FF2B5EF4-FFF2-40B4-BE49-F238E27FC236}">
                <a16:creationId xmlns:a16="http://schemas.microsoft.com/office/drawing/2014/main" id="{27856045-00BC-C546-99A3-8A20D7236C66}"/>
              </a:ext>
            </a:extLst>
          </p:cNvPr>
          <p:cNvSpPr>
            <a:spLocks noChangeArrowheads="1"/>
          </p:cNvSpPr>
          <p:nvPr/>
        </p:nvSpPr>
        <p:spPr bwMode="auto">
          <a:xfrm flipH="1">
            <a:off x="4905375" y="922338"/>
            <a:ext cx="387350" cy="31178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4" name="Rectangle 1036">
            <a:extLst>
              <a:ext uri="{FF2B5EF4-FFF2-40B4-BE49-F238E27FC236}">
                <a16:creationId xmlns:a16="http://schemas.microsoft.com/office/drawing/2014/main" id="{0D5CDCC1-2D05-6C44-A36E-2EECC2923BCD}"/>
              </a:ext>
            </a:extLst>
          </p:cNvPr>
          <p:cNvSpPr>
            <a:spLocks noChangeArrowheads="1"/>
          </p:cNvSpPr>
          <p:nvPr/>
        </p:nvSpPr>
        <p:spPr bwMode="auto">
          <a:xfrm flipH="1">
            <a:off x="4538663" y="922338"/>
            <a:ext cx="385762" cy="3117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5" name="Rectangle 1037">
            <a:extLst>
              <a:ext uri="{FF2B5EF4-FFF2-40B4-BE49-F238E27FC236}">
                <a16:creationId xmlns:a16="http://schemas.microsoft.com/office/drawing/2014/main" id="{EFCC5E7D-7891-B547-ADFF-08114610E7A9}"/>
              </a:ext>
            </a:extLst>
          </p:cNvPr>
          <p:cNvSpPr>
            <a:spLocks noChangeArrowheads="1"/>
          </p:cNvSpPr>
          <p:nvPr/>
        </p:nvSpPr>
        <p:spPr bwMode="auto">
          <a:xfrm flipH="1">
            <a:off x="7308850" y="922338"/>
            <a:ext cx="387350" cy="311785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6" name="Rectangle 1038">
            <a:extLst>
              <a:ext uri="{FF2B5EF4-FFF2-40B4-BE49-F238E27FC236}">
                <a16:creationId xmlns:a16="http://schemas.microsoft.com/office/drawing/2014/main" id="{5DB51FBA-E796-D641-8B48-92F455D07C71}"/>
              </a:ext>
            </a:extLst>
          </p:cNvPr>
          <p:cNvSpPr>
            <a:spLocks noChangeArrowheads="1"/>
          </p:cNvSpPr>
          <p:nvPr/>
        </p:nvSpPr>
        <p:spPr bwMode="auto">
          <a:xfrm flipH="1">
            <a:off x="6921500" y="922338"/>
            <a:ext cx="387350" cy="311785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7" name="Rectangle 1039">
            <a:extLst>
              <a:ext uri="{FF2B5EF4-FFF2-40B4-BE49-F238E27FC236}">
                <a16:creationId xmlns:a16="http://schemas.microsoft.com/office/drawing/2014/main" id="{2A4B4859-D3C8-2E48-A1C5-5DCAD9DC2396}"/>
              </a:ext>
            </a:extLst>
          </p:cNvPr>
          <p:cNvSpPr>
            <a:spLocks noChangeArrowheads="1"/>
          </p:cNvSpPr>
          <p:nvPr/>
        </p:nvSpPr>
        <p:spPr bwMode="auto">
          <a:xfrm flipH="1">
            <a:off x="8458200" y="922338"/>
            <a:ext cx="385763" cy="311785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8" name="Rectangle 1040">
            <a:extLst>
              <a:ext uri="{FF2B5EF4-FFF2-40B4-BE49-F238E27FC236}">
                <a16:creationId xmlns:a16="http://schemas.microsoft.com/office/drawing/2014/main" id="{08825695-A68A-CE48-ADF1-54728AB80C6B}"/>
              </a:ext>
            </a:extLst>
          </p:cNvPr>
          <p:cNvSpPr>
            <a:spLocks noChangeArrowheads="1"/>
          </p:cNvSpPr>
          <p:nvPr/>
        </p:nvSpPr>
        <p:spPr bwMode="auto">
          <a:xfrm flipH="1">
            <a:off x="8834438" y="925513"/>
            <a:ext cx="385762" cy="3117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9" name="Rectangle 1041">
            <a:extLst>
              <a:ext uri="{FF2B5EF4-FFF2-40B4-BE49-F238E27FC236}">
                <a16:creationId xmlns:a16="http://schemas.microsoft.com/office/drawing/2014/main" id="{7AE6F458-B01B-844C-8381-0013E0B34F52}"/>
              </a:ext>
            </a:extLst>
          </p:cNvPr>
          <p:cNvSpPr>
            <a:spLocks noChangeArrowheads="1"/>
          </p:cNvSpPr>
          <p:nvPr/>
        </p:nvSpPr>
        <p:spPr bwMode="auto">
          <a:xfrm>
            <a:off x="4159250" y="914400"/>
            <a:ext cx="5051425" cy="312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0" name="Rectangle 1042">
            <a:extLst>
              <a:ext uri="{FF2B5EF4-FFF2-40B4-BE49-F238E27FC236}">
                <a16:creationId xmlns:a16="http://schemas.microsoft.com/office/drawing/2014/main" id="{44272374-43C6-C341-B2EF-97ECB3F231AA}"/>
              </a:ext>
            </a:extLst>
          </p:cNvPr>
          <p:cNvSpPr>
            <a:spLocks noChangeArrowheads="1"/>
          </p:cNvSpPr>
          <p:nvPr/>
        </p:nvSpPr>
        <p:spPr bwMode="auto">
          <a:xfrm>
            <a:off x="457200" y="914400"/>
            <a:ext cx="1781175" cy="314483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1" name="Rectangle 1043">
            <a:extLst>
              <a:ext uri="{FF2B5EF4-FFF2-40B4-BE49-F238E27FC236}">
                <a16:creationId xmlns:a16="http://schemas.microsoft.com/office/drawing/2014/main" id="{1F5893C0-C37A-574C-97AE-59206EBEFE0E}"/>
              </a:ext>
            </a:extLst>
          </p:cNvPr>
          <p:cNvSpPr>
            <a:spLocks noChangeArrowheads="1"/>
          </p:cNvSpPr>
          <p:nvPr/>
        </p:nvSpPr>
        <p:spPr bwMode="auto">
          <a:xfrm>
            <a:off x="2241550" y="915988"/>
            <a:ext cx="1766888" cy="3119437"/>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2" name="AutoShape 1044">
            <a:extLst>
              <a:ext uri="{FF2B5EF4-FFF2-40B4-BE49-F238E27FC236}">
                <a16:creationId xmlns:a16="http://schemas.microsoft.com/office/drawing/2014/main" id="{21A0021A-9F40-0E4F-82FF-6E895B7CFE5E}"/>
              </a:ext>
            </a:extLst>
          </p:cNvPr>
          <p:cNvSpPr>
            <a:spLocks noChangeArrowheads="1"/>
          </p:cNvSpPr>
          <p:nvPr/>
        </p:nvSpPr>
        <p:spPr bwMode="auto">
          <a:xfrm>
            <a:off x="942975" y="1700213"/>
            <a:ext cx="741363" cy="1292225"/>
          </a:xfrm>
          <a:prstGeom prst="diamond">
            <a:avLst/>
          </a:prstGeom>
          <a:solidFill>
            <a:srgbClr val="DDDDD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3" name="AutoShape 1045">
            <a:extLst>
              <a:ext uri="{FF2B5EF4-FFF2-40B4-BE49-F238E27FC236}">
                <a16:creationId xmlns:a16="http://schemas.microsoft.com/office/drawing/2014/main" id="{A39CB16F-89C0-5F49-A642-190C0AC6BDF3}"/>
              </a:ext>
            </a:extLst>
          </p:cNvPr>
          <p:cNvSpPr>
            <a:spLocks noChangeArrowheads="1"/>
          </p:cNvSpPr>
          <p:nvPr/>
        </p:nvSpPr>
        <p:spPr bwMode="auto">
          <a:xfrm>
            <a:off x="2747963" y="1674813"/>
            <a:ext cx="739775" cy="1292225"/>
          </a:xfrm>
          <a:prstGeom prst="diamond">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4" name="Text Box 1046">
            <a:extLst>
              <a:ext uri="{FF2B5EF4-FFF2-40B4-BE49-F238E27FC236}">
                <a16:creationId xmlns:a16="http://schemas.microsoft.com/office/drawing/2014/main" id="{4DF40285-7BF3-2C45-9264-6697FC99E54B}"/>
              </a:ext>
            </a:extLst>
          </p:cNvPr>
          <p:cNvSpPr txBox="1">
            <a:spLocks noChangeArrowheads="1"/>
          </p:cNvSpPr>
          <p:nvPr/>
        </p:nvSpPr>
        <p:spPr bwMode="auto">
          <a:xfrm>
            <a:off x="461963" y="4098925"/>
            <a:ext cx="872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FF"/>
                </a:solidFill>
              </a:rPr>
              <a:t>Figure 1. Simultaneous contrast illusion and the Mach band effect</a:t>
            </a:r>
            <a:endParaRPr lang="en-US" altLang="en-US" sz="1400"/>
          </a:p>
        </p:txBody>
      </p:sp>
      <p:sp>
        <p:nvSpPr>
          <p:cNvPr id="93205" name="Text Box 1047">
            <a:extLst>
              <a:ext uri="{FF2B5EF4-FFF2-40B4-BE49-F238E27FC236}">
                <a16:creationId xmlns:a16="http://schemas.microsoft.com/office/drawing/2014/main" id="{6E020D01-65CB-6644-AC2D-5A45CE8D3426}"/>
              </a:ext>
            </a:extLst>
          </p:cNvPr>
          <p:cNvSpPr txBox="1">
            <a:spLocks noChangeArrowheads="1"/>
          </p:cNvSpPr>
          <p:nvPr/>
        </p:nvSpPr>
        <p:spPr bwMode="auto">
          <a:xfrm>
            <a:off x="879475" y="36195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FFFFFF"/>
                </a:solidFill>
              </a:rPr>
              <a:t>A</a:t>
            </a:r>
          </a:p>
        </p:txBody>
      </p:sp>
      <p:sp>
        <p:nvSpPr>
          <p:cNvPr id="93206" name="Text Box 1048">
            <a:extLst>
              <a:ext uri="{FF2B5EF4-FFF2-40B4-BE49-F238E27FC236}">
                <a16:creationId xmlns:a16="http://schemas.microsoft.com/office/drawing/2014/main" id="{68D30FEF-4F7D-6047-84AF-20FA56A34576}"/>
              </a:ext>
            </a:extLst>
          </p:cNvPr>
          <p:cNvSpPr txBox="1">
            <a:spLocks noChangeArrowheads="1"/>
          </p:cNvSpPr>
          <p:nvPr/>
        </p:nvSpPr>
        <p:spPr bwMode="auto">
          <a:xfrm>
            <a:off x="3540125" y="3609975"/>
            <a:ext cx="42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t>B</a:t>
            </a:r>
          </a:p>
        </p:txBody>
      </p:sp>
      <p:sp>
        <p:nvSpPr>
          <p:cNvPr id="93207" name="Rectangle 1049">
            <a:extLst>
              <a:ext uri="{FF2B5EF4-FFF2-40B4-BE49-F238E27FC236}">
                <a16:creationId xmlns:a16="http://schemas.microsoft.com/office/drawing/2014/main" id="{931C9517-1BE1-C849-80BD-5969ECE1059E}"/>
              </a:ext>
            </a:extLst>
          </p:cNvPr>
          <p:cNvSpPr>
            <a:spLocks noChangeArrowheads="1"/>
          </p:cNvSpPr>
          <p:nvPr/>
        </p:nvSpPr>
        <p:spPr bwMode="auto">
          <a:xfrm flipH="1">
            <a:off x="4165600" y="933450"/>
            <a:ext cx="385763" cy="3117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8" name="Text Box 1050">
            <a:extLst>
              <a:ext uri="{FF2B5EF4-FFF2-40B4-BE49-F238E27FC236}">
                <a16:creationId xmlns:a16="http://schemas.microsoft.com/office/drawing/2014/main" id="{18D8EA38-C226-294A-B72D-8597523167DE}"/>
              </a:ext>
            </a:extLst>
          </p:cNvPr>
          <p:cNvSpPr txBox="1">
            <a:spLocks noChangeArrowheads="1"/>
          </p:cNvSpPr>
          <p:nvPr/>
        </p:nvSpPr>
        <p:spPr bwMode="auto">
          <a:xfrm>
            <a:off x="365125" y="4699000"/>
            <a:ext cx="8961438"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The edge detection is working to enhance object separation.</a:t>
            </a:r>
          </a:p>
          <a:p>
            <a:pPr eaLnBrk="1" hangingPunct="1">
              <a:lnSpc>
                <a:spcPct val="90000"/>
              </a:lnSpc>
              <a:spcBef>
                <a:spcPct val="0"/>
              </a:spcBef>
              <a:buFontTx/>
              <a:buNone/>
            </a:pPr>
            <a:r>
              <a:rPr lang="en-US" altLang="en-US" sz="1600"/>
              <a:t>although the luminance within each block is constant the apparent lightness of each strip seems to vary across its length. Close to the left edge of the strip it appears lighter than at the centre, and close to the right edge of the strip it appears darker than at the centre. The visual system is exaggerating the difference in luminance (contrast) at each edge in order to detect it.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5990A4-6080-7B46-AA57-EC970FB79FCB}"/>
              </a:ext>
            </a:extLst>
          </p:cNvPr>
          <p:cNvSpPr>
            <a:spLocks noGrp="1" noChangeArrowheads="1"/>
          </p:cNvSpPr>
          <p:nvPr>
            <p:ph type="title"/>
          </p:nvPr>
        </p:nvSpPr>
        <p:spPr>
          <a:xfrm>
            <a:off x="0" y="0"/>
            <a:ext cx="9601200" cy="939800"/>
          </a:xfrm>
        </p:spPr>
        <p:txBody>
          <a:bodyPr/>
          <a:lstStyle/>
          <a:p>
            <a:pPr eaLnBrk="1" hangingPunct="1"/>
            <a:r>
              <a:rPr lang="en-US" altLang="en-US" sz="2200"/>
              <a:t>We focus on higher frequencies close &amp; register softer shapes from afar.</a:t>
            </a:r>
            <a:br>
              <a:rPr lang="en-US" altLang="en-US" sz="2200"/>
            </a:br>
            <a:endParaRPr lang="en-US" altLang="en-US" sz="2200"/>
          </a:p>
        </p:txBody>
      </p:sp>
      <p:sp>
        <p:nvSpPr>
          <p:cNvPr id="95235" name="Rectangle 3">
            <a:extLst>
              <a:ext uri="{FF2B5EF4-FFF2-40B4-BE49-F238E27FC236}">
                <a16:creationId xmlns:a16="http://schemas.microsoft.com/office/drawing/2014/main" id="{1026BCAA-BC3B-6945-9789-EB27E05B3897}"/>
              </a:ext>
            </a:extLst>
          </p:cNvPr>
          <p:cNvSpPr>
            <a:spLocks noGrp="1" noChangeArrowheads="1"/>
          </p:cNvSpPr>
          <p:nvPr>
            <p:ph type="body" idx="1"/>
          </p:nvPr>
        </p:nvSpPr>
        <p:spPr>
          <a:xfrm>
            <a:off x="4738688" y="720725"/>
            <a:ext cx="4862512" cy="4525963"/>
          </a:xfrm>
        </p:spPr>
        <p:txBody>
          <a:bodyPr/>
          <a:lstStyle/>
          <a:p>
            <a:pPr eaLnBrk="1" hangingPunct="1"/>
            <a:r>
              <a:rPr lang="en-US" altLang="en-US" sz="1400"/>
              <a:t>Look at the picture above and you see Albert Einstein. Now walk across the room. Suddenly, he morphs into Marilyn Monroe. Trippy, right? </a:t>
            </a:r>
            <a:r>
              <a:rPr lang="en-US" altLang="en-US" sz="1400">
                <a:hlinkClick r:id="rId3"/>
              </a:rPr>
              <a:t>Aude Oliva</a:t>
            </a:r>
            <a:r>
              <a:rPr lang="en-US" altLang="en-US" sz="1400"/>
              <a:t>, an associate professor of cognitive science at MIT, uses images like this one to study how our brains </a:t>
            </a:r>
            <a:r>
              <a:rPr lang="en-US" altLang="en-US" sz="1400">
                <a:hlinkClick r:id="rId4"/>
              </a:rPr>
              <a:t>make sense of sight</a:t>
            </a:r>
            <a:r>
              <a:rPr lang="en-US" altLang="en-US" sz="1400"/>
              <a:t>.</a:t>
            </a:r>
          </a:p>
          <a:p>
            <a:pPr eaLnBrk="1" hangingPunct="1"/>
            <a:r>
              <a:rPr lang="en-US" altLang="en-US" sz="1400"/>
              <a:t>Our eyes pick up resolutions with both high spatial frequencies (sharp lines) and low ones (blurred shapes). By blending the high frequencies from one picture with the lows from another, Oliva creates images that change as a function of distance and time—allowing her to parse how humans absorb visual information. Turns out that </a:t>
            </a:r>
            <a:r>
              <a:rPr lang="en-US" altLang="en-US" sz="1400" b="1">
                <a:solidFill>
                  <a:srgbClr val="0070C0"/>
                </a:solidFill>
              </a:rPr>
              <a:t>we perceive coarse features quickly</a:t>
            </a:r>
            <a:r>
              <a:rPr lang="en-US" altLang="en-US" sz="1400"/>
              <a:t>, within the first 30 milliseconds, and then home in on details at around 100 milliseconds. </a:t>
            </a:r>
            <a:r>
              <a:rPr lang="en-US" altLang="en-US" sz="1400" b="1">
                <a:solidFill>
                  <a:srgbClr val="0070C0"/>
                </a:solidFill>
              </a:rPr>
              <a:t>We also focus on the higher frequencies close up and register softer shapes from afar.</a:t>
            </a:r>
          </a:p>
          <a:p>
            <a:pPr eaLnBrk="1" hangingPunct="1"/>
            <a:r>
              <a:rPr lang="en-US" altLang="en-US" sz="1400"/>
              <a:t>"It's something we never think about," Oliva says. "But we still don't know how our brains digest new images so seamlessly and so rapidly." The answer could help treat cognitive disorders or assist in the development of more-perceptive bots. Because, let's be honest: What good is a robot if it can't tell the difference between a sexy, troubled icon and Marilyn Monroe?</a:t>
            </a:r>
          </a:p>
        </p:txBody>
      </p:sp>
      <p:pic>
        <p:nvPicPr>
          <p:cNvPr id="95236" name="Picture 4">
            <a:extLst>
              <a:ext uri="{FF2B5EF4-FFF2-40B4-BE49-F238E27FC236}">
                <a16:creationId xmlns:a16="http://schemas.microsoft.com/office/drawing/2014/main" id="{D47D0A5F-9974-EE44-88DD-FED4A0921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723900"/>
            <a:ext cx="4445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A02693D2-BD5A-8E47-A3D1-259BE7BFF756}"/>
              </a:ext>
            </a:extLst>
          </p:cNvPr>
          <p:cNvSpPr txBox="1">
            <a:spLocks noChangeArrowheads="1"/>
          </p:cNvSpPr>
          <p:nvPr/>
        </p:nvSpPr>
        <p:spPr bwMode="auto">
          <a:xfrm>
            <a:off x="5092700" y="6265863"/>
            <a:ext cx="4008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000">
                <a:solidFill>
                  <a:srgbClr val="3333CC"/>
                </a:solidFill>
              </a:rPr>
              <a:t>http://www.wired.com/medtech/health/magazine/17-05/st_alphageek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D674FAE7-D206-8649-A4DA-DC29DDCAB6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71538"/>
            <a:ext cx="63674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a:extLst>
              <a:ext uri="{FF2B5EF4-FFF2-40B4-BE49-F238E27FC236}">
                <a16:creationId xmlns:a16="http://schemas.microsoft.com/office/drawing/2014/main" id="{4B0960D9-1FEC-DB43-ACB2-03E5655F0D27}"/>
              </a:ext>
            </a:extLst>
          </p:cNvPr>
          <p:cNvSpPr txBox="1">
            <a:spLocks noChangeArrowheads="1"/>
          </p:cNvSpPr>
          <p:nvPr/>
        </p:nvSpPr>
        <p:spPr bwMode="auto">
          <a:xfrm>
            <a:off x="1492250" y="241300"/>
            <a:ext cx="68421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Is this the best quality image -…or the next slide..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253B219C-11F4-DA4A-9CD2-5D82D9E94B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914400"/>
            <a:ext cx="60166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A821BC0-B2D7-1944-B07B-9CB3DE4013D7}"/>
              </a:ext>
            </a:extLst>
          </p:cNvPr>
          <p:cNvSpPr>
            <a:spLocks noGrp="1" noChangeArrowheads="1"/>
          </p:cNvSpPr>
          <p:nvPr>
            <p:ph type="title"/>
          </p:nvPr>
        </p:nvSpPr>
        <p:spPr/>
        <p:txBody>
          <a:bodyPr/>
          <a:lstStyle/>
          <a:p>
            <a:pPr eaLnBrk="1" hangingPunct="1"/>
            <a:endParaRPr lang="en-US" altLang="en-US"/>
          </a:p>
        </p:txBody>
      </p:sp>
      <p:sp>
        <p:nvSpPr>
          <p:cNvPr id="101379" name="Rectangle 3">
            <a:extLst>
              <a:ext uri="{FF2B5EF4-FFF2-40B4-BE49-F238E27FC236}">
                <a16:creationId xmlns:a16="http://schemas.microsoft.com/office/drawing/2014/main" id="{1FBECF7E-1AFE-E241-8971-C3AB4598A84C}"/>
              </a:ext>
            </a:extLst>
          </p:cNvPr>
          <p:cNvSpPr>
            <a:spLocks noGrp="1" noChangeArrowheads="1"/>
          </p:cNvSpPr>
          <p:nvPr>
            <p:ph idx="1"/>
          </p:nvPr>
        </p:nvSpPr>
        <p:spPr/>
        <p:txBody>
          <a:bodyPr/>
          <a:lstStyle/>
          <a:p>
            <a:pPr eaLnBrk="1" hangingPunct="1"/>
            <a:endParaRPr lang="en-US" altLang="en-US"/>
          </a:p>
          <a:p>
            <a:pPr eaLnBrk="1" hangingPunct="1"/>
            <a:endParaRPr lang="en-US" altLang="en-US"/>
          </a:p>
        </p:txBody>
      </p:sp>
      <p:pic>
        <p:nvPicPr>
          <p:cNvPr id="101380" name="Picture 4">
            <a:extLst>
              <a:ext uri="{FF2B5EF4-FFF2-40B4-BE49-F238E27FC236}">
                <a16:creationId xmlns:a16="http://schemas.microsoft.com/office/drawing/2014/main" id="{3F9CBF4A-431D-7C4A-B192-E5FF21853D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638"/>
            <a:ext cx="46561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a:extLst>
              <a:ext uri="{FF2B5EF4-FFF2-40B4-BE49-F238E27FC236}">
                <a16:creationId xmlns:a16="http://schemas.microsoft.com/office/drawing/2014/main" id="{6B2B9922-A4CF-8D4A-9821-3465983BA0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914400"/>
            <a:ext cx="47466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30B7F028-7308-1D4A-860E-D0BB4217955C}"/>
              </a:ext>
            </a:extLst>
          </p:cNvPr>
          <p:cNvSpPr txBox="1">
            <a:spLocks noChangeArrowheads="1"/>
          </p:cNvSpPr>
          <p:nvPr/>
        </p:nvSpPr>
        <p:spPr bwMode="auto">
          <a:xfrm>
            <a:off x="1584325" y="227013"/>
            <a:ext cx="65579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Humans are used to light coming from above…</a:t>
            </a:r>
          </a:p>
        </p:txBody>
      </p:sp>
      <p:sp>
        <p:nvSpPr>
          <p:cNvPr id="101383" name="Text Box 7">
            <a:extLst>
              <a:ext uri="{FF2B5EF4-FFF2-40B4-BE49-F238E27FC236}">
                <a16:creationId xmlns:a16="http://schemas.microsoft.com/office/drawing/2014/main" id="{4FC0E400-E259-2348-B59E-260609AE3888}"/>
              </a:ext>
            </a:extLst>
          </p:cNvPr>
          <p:cNvSpPr txBox="1">
            <a:spLocks noChangeArrowheads="1"/>
          </p:cNvSpPr>
          <p:nvPr/>
        </p:nvSpPr>
        <p:spPr bwMode="auto">
          <a:xfrm>
            <a:off x="1273175" y="5616575"/>
            <a:ext cx="69453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So we have a bias for sample that look that way…</a:t>
            </a:r>
          </a:p>
          <a:p>
            <a:pPr eaLnBrk="1" hangingPunct="1">
              <a:lnSpc>
                <a:spcPct val="90000"/>
              </a:lnSpc>
              <a:spcBef>
                <a:spcPct val="0"/>
              </a:spcBef>
              <a:buSzTx/>
              <a:buFontTx/>
              <a:buNone/>
            </a:pPr>
            <a:r>
              <a:rPr lang="en-US" altLang="en-US" sz="2400">
                <a:latin typeface="Arial" panose="020B0604020202020204" pitchFamily="34" charset="0"/>
              </a:rPr>
              <a:t>In other words, we don’t evaluate objectively…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idx="1"/>
          </p:nvPr>
        </p:nvSpPr>
        <p:spPr>
          <a:xfrm>
            <a:off x="585788" y="1295400"/>
            <a:ext cx="7254875" cy="4114800"/>
          </a:xfrm>
        </p:spPr>
        <p:txBody>
          <a:bodyPr/>
          <a:lstStyle/>
          <a:p>
            <a:pPr eaLnBrk="1" hangingPunct="1"/>
            <a:r>
              <a:rPr lang="en-US" altLang="en-US">
                <a:solidFill>
                  <a:srgbClr val="11595B"/>
                </a:solidFill>
              </a:rPr>
              <a:t>End of Part 1</a:t>
            </a:r>
          </a:p>
          <a:p>
            <a:pPr eaLnBrk="1" hangingPunct="1"/>
            <a:r>
              <a:rPr lang="en-US" altLang="en-US">
                <a:solidFill>
                  <a:srgbClr val="11595B"/>
                </a:solidFill>
              </a:rPr>
              <a:t>Part 2 is the next lecture</a:t>
            </a:r>
          </a:p>
          <a:p>
            <a:pPr lvl="1" eaLnBrk="1" hangingPunct="1"/>
            <a:r>
              <a:rPr lang="en-US" altLang="en-US">
                <a:solidFill>
                  <a:srgbClr val="11595B"/>
                </a:solidFill>
              </a:rPr>
              <a:t>Histogram operations</a:t>
            </a:r>
          </a:p>
          <a:p>
            <a:pPr lvl="1" eaLnBrk="1" hangingPunct="1"/>
            <a:r>
              <a:rPr lang="en-US" altLang="en-US">
                <a:solidFill>
                  <a:srgbClr val="11595B"/>
                </a:solidFill>
              </a:rPr>
              <a:t>Image Filters</a:t>
            </a:r>
          </a:p>
          <a:p>
            <a:pPr lvl="1" eaLnBrk="1" hangingPunct="1"/>
            <a:r>
              <a:rPr lang="en-US" altLang="en-US">
                <a:solidFill>
                  <a:srgbClr val="11595B"/>
                </a:solidFill>
              </a:rPr>
              <a:t>Shape analysis</a:t>
            </a:r>
          </a:p>
          <a:p>
            <a:pPr lvl="1" eaLnBrk="1" hangingPunct="1"/>
            <a:r>
              <a:rPr lang="en-US" altLang="en-US">
                <a:solidFill>
                  <a:srgbClr val="11595B"/>
                </a:solidFill>
              </a:rPr>
              <a:t>Area, perimeter, aspect ratio, Boolean operators, etc</a:t>
            </a:r>
          </a:p>
          <a:p>
            <a:pPr lvl="1" eaLnBrk="1" hangingPunct="1"/>
            <a:r>
              <a:rPr lang="en-US" altLang="en-US">
                <a:solidFill>
                  <a:srgbClr val="11595B"/>
                </a:solidFill>
              </a:rPr>
              <a:t>Thresholding, segmentation, non-linear filters</a:t>
            </a:r>
          </a:p>
          <a:p>
            <a:pPr lvl="1" eaLnBrk="1" hangingPunct="1"/>
            <a:endParaRPr lang="en-US" altLang="en-US">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a:t>Biological structures present a continuous spectrum of change.  </a:t>
            </a:r>
          </a:p>
          <a:p>
            <a:pPr>
              <a:lnSpc>
                <a:spcPct val="96000"/>
              </a:lnSpc>
              <a:spcBef>
                <a:spcPct val="0"/>
              </a:spcBef>
              <a:buFontTx/>
              <a:buNone/>
            </a:pPr>
            <a:endParaRPr lang="en-US" altLang="en-US" sz="3600"/>
          </a:p>
          <a:p>
            <a:pPr>
              <a:lnSpc>
                <a:spcPct val="96000"/>
              </a:lnSpc>
              <a:spcBef>
                <a:spcPct val="0"/>
              </a:spcBef>
              <a:buFontTx/>
              <a:buNone/>
            </a:pPr>
            <a:r>
              <a:rPr lang="en-US" altLang="en-US" sz="3600" u="sng"/>
              <a:t>Morphometry eliminates subjectivity</a:t>
            </a:r>
            <a:r>
              <a:rPr lang="en-US" altLang="en-US" sz="3600"/>
              <a:t>, it is more reproducible, and has greater limits of detection.</a:t>
            </a:r>
          </a:p>
          <a:p>
            <a:pPr eaLnBrk="1" hangingPunct="1">
              <a:lnSpc>
                <a:spcPct val="96000"/>
              </a:lnSpc>
              <a:spcBef>
                <a:spcPct val="0"/>
              </a:spcBef>
              <a:buFontTx/>
              <a:buNone/>
            </a:pPr>
            <a:endParaRPr lang="en-US" altLang="en-US" sz="360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5" name="Picture 4">
            <a:extLst>
              <a:ext uri="{FF2B5EF4-FFF2-40B4-BE49-F238E27FC236}">
                <a16:creationId xmlns:a16="http://schemas.microsoft.com/office/drawing/2014/main" id="{C0CF63DB-A524-1C4C-9C41-C85B5E68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833A3644-0A12-054C-828A-C4DBED816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Freeform 2">
            <a:extLst>
              <a:ext uri="{FF2B5EF4-FFF2-40B4-BE49-F238E27FC236}">
                <a16:creationId xmlns:a16="http://schemas.microsoft.com/office/drawing/2014/main" id="{EA648FE7-21C0-2742-9D2C-1DB9ED1CF217}"/>
              </a:ext>
            </a:extLst>
          </p:cNvPr>
          <p:cNvSpPr>
            <a:spLocks/>
          </p:cNvSpPr>
          <p:nvPr/>
        </p:nvSpPr>
        <p:spPr bwMode="auto">
          <a:xfrm>
            <a:off x="2338388" y="3429000"/>
            <a:ext cx="4605337" cy="2684463"/>
          </a:xfrm>
          <a:custGeom>
            <a:avLst/>
            <a:gdLst/>
            <a:ahLst/>
            <a:cxnLst/>
            <a:rect l="0" t="0" r="r" b="b"/>
            <a:pathLst>
              <a:path w="4316948" h="2434856">
                <a:moveTo>
                  <a:pt x="4063018" y="361507"/>
                </a:moveTo>
                <a:cubicBezTo>
                  <a:pt x="4041753" y="336698"/>
                  <a:pt x="4022944" y="309552"/>
                  <a:pt x="3999223" y="287079"/>
                </a:cubicBezTo>
                <a:cubicBezTo>
                  <a:pt x="3962417" y="252210"/>
                  <a:pt x="3860011" y="161849"/>
                  <a:pt x="3797204" y="127591"/>
                </a:cubicBezTo>
                <a:cubicBezTo>
                  <a:pt x="3780448" y="118452"/>
                  <a:pt x="3761762" y="113414"/>
                  <a:pt x="3744041" y="106326"/>
                </a:cubicBezTo>
                <a:cubicBezTo>
                  <a:pt x="3722776" y="88605"/>
                  <a:pt x="3704547" y="66418"/>
                  <a:pt x="3680246" y="53163"/>
                </a:cubicBezTo>
                <a:cubicBezTo>
                  <a:pt x="3664381" y="44509"/>
                  <a:pt x="3644393" y="47723"/>
                  <a:pt x="3627083" y="42530"/>
                </a:cubicBezTo>
                <a:cubicBezTo>
                  <a:pt x="3608802" y="37046"/>
                  <a:pt x="3592027" y="27300"/>
                  <a:pt x="3573920" y="21265"/>
                </a:cubicBezTo>
                <a:cubicBezTo>
                  <a:pt x="3527882" y="5919"/>
                  <a:pt x="3485236" y="5505"/>
                  <a:pt x="3435697" y="0"/>
                </a:cubicBezTo>
                <a:lnTo>
                  <a:pt x="3191148" y="10633"/>
                </a:lnTo>
                <a:cubicBezTo>
                  <a:pt x="3028146" y="15358"/>
                  <a:pt x="2864829" y="11499"/>
                  <a:pt x="2702051" y="21265"/>
                </a:cubicBezTo>
                <a:cubicBezTo>
                  <a:pt x="2686229" y="22214"/>
                  <a:pt x="2674004" y="36093"/>
                  <a:pt x="2659520" y="42530"/>
                </a:cubicBezTo>
                <a:cubicBezTo>
                  <a:pt x="2642079" y="50281"/>
                  <a:pt x="2624079" y="56707"/>
                  <a:pt x="2606358" y="63795"/>
                </a:cubicBezTo>
                <a:cubicBezTo>
                  <a:pt x="2547811" y="122342"/>
                  <a:pt x="2641067" y="33569"/>
                  <a:pt x="2500032" y="127591"/>
                </a:cubicBezTo>
                <a:cubicBezTo>
                  <a:pt x="2489399" y="134679"/>
                  <a:pt x="2480099" y="144369"/>
                  <a:pt x="2468134" y="148856"/>
                </a:cubicBezTo>
                <a:cubicBezTo>
                  <a:pt x="2451213" y="155201"/>
                  <a:pt x="2432692" y="155944"/>
                  <a:pt x="2414971" y="159488"/>
                </a:cubicBezTo>
                <a:cubicBezTo>
                  <a:pt x="2395193" y="179267"/>
                  <a:pt x="2388634" y="188607"/>
                  <a:pt x="2361809" y="202019"/>
                </a:cubicBezTo>
                <a:cubicBezTo>
                  <a:pt x="2351784" y="207031"/>
                  <a:pt x="2340544" y="209107"/>
                  <a:pt x="2329911" y="212651"/>
                </a:cubicBezTo>
                <a:cubicBezTo>
                  <a:pt x="2319278" y="223284"/>
                  <a:pt x="2306753" y="232313"/>
                  <a:pt x="2298013" y="244549"/>
                </a:cubicBezTo>
                <a:cubicBezTo>
                  <a:pt x="2281589" y="267543"/>
                  <a:pt x="2274793" y="292945"/>
                  <a:pt x="2266116" y="318977"/>
                </a:cubicBezTo>
                <a:cubicBezTo>
                  <a:pt x="2262572" y="347330"/>
                  <a:pt x="2259828" y="375795"/>
                  <a:pt x="2255483" y="404037"/>
                </a:cubicBezTo>
                <a:cubicBezTo>
                  <a:pt x="2252735" y="421899"/>
                  <a:pt x="2246487" y="439202"/>
                  <a:pt x="2244851" y="457200"/>
                </a:cubicBezTo>
                <a:cubicBezTo>
                  <a:pt x="2235844" y="556282"/>
                  <a:pt x="2230674" y="655675"/>
                  <a:pt x="2223585" y="754912"/>
                </a:cubicBezTo>
                <a:cubicBezTo>
                  <a:pt x="2222786" y="766091"/>
                  <a:pt x="2215671" y="775936"/>
                  <a:pt x="2212953" y="786809"/>
                </a:cubicBezTo>
                <a:cubicBezTo>
                  <a:pt x="2208570" y="804341"/>
                  <a:pt x="2205553" y="822192"/>
                  <a:pt x="2202320" y="839972"/>
                </a:cubicBezTo>
                <a:cubicBezTo>
                  <a:pt x="2198464" y="861183"/>
                  <a:pt x="2198505" y="883316"/>
                  <a:pt x="2191688" y="903768"/>
                </a:cubicBezTo>
                <a:cubicBezTo>
                  <a:pt x="2187647" y="915891"/>
                  <a:pt x="2176138" y="924236"/>
                  <a:pt x="2170423" y="935665"/>
                </a:cubicBezTo>
                <a:cubicBezTo>
                  <a:pt x="2165411" y="945690"/>
                  <a:pt x="2164802" y="957538"/>
                  <a:pt x="2159790" y="967563"/>
                </a:cubicBezTo>
                <a:cubicBezTo>
                  <a:pt x="2154075" y="978993"/>
                  <a:pt x="2144240" y="988031"/>
                  <a:pt x="2138525" y="999461"/>
                </a:cubicBezTo>
                <a:cubicBezTo>
                  <a:pt x="2133513" y="1009485"/>
                  <a:pt x="2132904" y="1021334"/>
                  <a:pt x="2127892" y="1031358"/>
                </a:cubicBezTo>
                <a:cubicBezTo>
                  <a:pt x="2122177" y="1042788"/>
                  <a:pt x="2118057" y="1057541"/>
                  <a:pt x="2106627" y="1063256"/>
                </a:cubicBezTo>
                <a:cubicBezTo>
                  <a:pt x="2080487" y="1076326"/>
                  <a:pt x="2049668" y="1076492"/>
                  <a:pt x="2021567" y="1084521"/>
                </a:cubicBezTo>
                <a:cubicBezTo>
                  <a:pt x="1954979" y="1103546"/>
                  <a:pt x="1947007" y="1115320"/>
                  <a:pt x="1872711" y="1127051"/>
                </a:cubicBezTo>
                <a:cubicBezTo>
                  <a:pt x="1834043" y="1133157"/>
                  <a:pt x="1794739" y="1134140"/>
                  <a:pt x="1755753" y="1137684"/>
                </a:cubicBezTo>
                <a:lnTo>
                  <a:pt x="937046" y="1127051"/>
                </a:lnTo>
                <a:cubicBezTo>
                  <a:pt x="908480" y="1126379"/>
                  <a:pt x="880004" y="1122023"/>
                  <a:pt x="851985" y="1116419"/>
                </a:cubicBezTo>
                <a:cubicBezTo>
                  <a:pt x="826684" y="1111359"/>
                  <a:pt x="802589" y="1101412"/>
                  <a:pt x="777558" y="1095154"/>
                </a:cubicBezTo>
                <a:cubicBezTo>
                  <a:pt x="760026" y="1090771"/>
                  <a:pt x="742116" y="1088065"/>
                  <a:pt x="724395" y="1084521"/>
                </a:cubicBezTo>
                <a:cubicBezTo>
                  <a:pt x="688953" y="1088065"/>
                  <a:pt x="652897" y="1087691"/>
                  <a:pt x="618069" y="1095154"/>
                </a:cubicBezTo>
                <a:cubicBezTo>
                  <a:pt x="602571" y="1098475"/>
                  <a:pt x="590255" y="1110532"/>
                  <a:pt x="575539" y="1116419"/>
                </a:cubicBezTo>
                <a:cubicBezTo>
                  <a:pt x="554727" y="1124744"/>
                  <a:pt x="532810" y="1130024"/>
                  <a:pt x="511744" y="1137684"/>
                </a:cubicBezTo>
                <a:cubicBezTo>
                  <a:pt x="398638" y="1178813"/>
                  <a:pt x="525583" y="1139806"/>
                  <a:pt x="384153" y="1180214"/>
                </a:cubicBezTo>
                <a:cubicBezTo>
                  <a:pt x="303808" y="1228422"/>
                  <a:pt x="349474" y="1202870"/>
                  <a:pt x="245930" y="1254642"/>
                </a:cubicBezTo>
                <a:cubicBezTo>
                  <a:pt x="227998" y="1263608"/>
                  <a:pt x="217576" y="1282995"/>
                  <a:pt x="203399" y="1297172"/>
                </a:cubicBezTo>
                <a:cubicBezTo>
                  <a:pt x="196311" y="1311349"/>
                  <a:pt x="191347" y="1326804"/>
                  <a:pt x="182134" y="1339702"/>
                </a:cubicBezTo>
                <a:cubicBezTo>
                  <a:pt x="173394" y="1351938"/>
                  <a:pt x="160023" y="1360183"/>
                  <a:pt x="150237" y="1371600"/>
                </a:cubicBezTo>
                <a:cubicBezTo>
                  <a:pt x="138704" y="1385055"/>
                  <a:pt x="128972" y="1399953"/>
                  <a:pt x="118339" y="1414130"/>
                </a:cubicBezTo>
                <a:cubicBezTo>
                  <a:pt x="98735" y="1492545"/>
                  <a:pt x="119802" y="1421348"/>
                  <a:pt x="86441" y="1499191"/>
                </a:cubicBezTo>
                <a:cubicBezTo>
                  <a:pt x="60028" y="1560821"/>
                  <a:pt x="95411" y="1501684"/>
                  <a:pt x="54544" y="1562986"/>
                </a:cubicBezTo>
                <a:cubicBezTo>
                  <a:pt x="51000" y="1580707"/>
                  <a:pt x="49104" y="1598839"/>
                  <a:pt x="43911" y="1616149"/>
                </a:cubicBezTo>
                <a:cubicBezTo>
                  <a:pt x="38427" y="1634430"/>
                  <a:pt x="29348" y="1651441"/>
                  <a:pt x="22646" y="1669312"/>
                </a:cubicBezTo>
                <a:cubicBezTo>
                  <a:pt x="18711" y="1679806"/>
                  <a:pt x="15557" y="1690577"/>
                  <a:pt x="12013" y="1701209"/>
                </a:cubicBezTo>
                <a:cubicBezTo>
                  <a:pt x="-6224" y="1810639"/>
                  <a:pt x="-4482" y="1761720"/>
                  <a:pt x="22646" y="1924493"/>
                </a:cubicBezTo>
                <a:cubicBezTo>
                  <a:pt x="24489" y="1935548"/>
                  <a:pt x="27835" y="1946594"/>
                  <a:pt x="33278" y="1956391"/>
                </a:cubicBezTo>
                <a:cubicBezTo>
                  <a:pt x="45690" y="1978732"/>
                  <a:pt x="61632" y="1998921"/>
                  <a:pt x="75809" y="2020186"/>
                </a:cubicBezTo>
                <a:cubicBezTo>
                  <a:pt x="84601" y="2033374"/>
                  <a:pt x="88919" y="2049125"/>
                  <a:pt x="97074" y="2062716"/>
                </a:cubicBezTo>
                <a:cubicBezTo>
                  <a:pt x="110223" y="2084632"/>
                  <a:pt x="125427" y="2105247"/>
                  <a:pt x="139604" y="2126512"/>
                </a:cubicBezTo>
                <a:cubicBezTo>
                  <a:pt x="149434" y="2141257"/>
                  <a:pt x="168679" y="2146877"/>
                  <a:pt x="182134" y="2158409"/>
                </a:cubicBezTo>
                <a:cubicBezTo>
                  <a:pt x="193551" y="2168195"/>
                  <a:pt x="202716" y="2180405"/>
                  <a:pt x="214032" y="2190307"/>
                </a:cubicBezTo>
                <a:cubicBezTo>
                  <a:pt x="247252" y="2219374"/>
                  <a:pt x="269470" y="2239006"/>
                  <a:pt x="309725" y="2254102"/>
                </a:cubicBezTo>
                <a:cubicBezTo>
                  <a:pt x="326887" y="2260538"/>
                  <a:pt x="390980" y="2272480"/>
                  <a:pt x="405418" y="2275368"/>
                </a:cubicBezTo>
                <a:cubicBezTo>
                  <a:pt x="419595" y="2282456"/>
                  <a:pt x="432911" y="2291621"/>
                  <a:pt x="447948" y="2296633"/>
                </a:cubicBezTo>
                <a:cubicBezTo>
                  <a:pt x="463698" y="2301883"/>
                  <a:pt x="553134" y="2315758"/>
                  <a:pt x="564906" y="2317898"/>
                </a:cubicBezTo>
                <a:cubicBezTo>
                  <a:pt x="719283" y="2345966"/>
                  <a:pt x="493900" y="2308610"/>
                  <a:pt x="692497" y="2339163"/>
                </a:cubicBezTo>
                <a:cubicBezTo>
                  <a:pt x="733421" y="2345459"/>
                  <a:pt x="790274" y="2356576"/>
                  <a:pt x="830720" y="2360428"/>
                </a:cubicBezTo>
                <a:cubicBezTo>
                  <a:pt x="880241" y="2365144"/>
                  <a:pt x="929957" y="2367517"/>
                  <a:pt x="979576" y="2371061"/>
                </a:cubicBezTo>
                <a:cubicBezTo>
                  <a:pt x="1022106" y="2378149"/>
                  <a:pt x="1064887" y="2383871"/>
                  <a:pt x="1107167" y="2392326"/>
                </a:cubicBezTo>
                <a:lnTo>
                  <a:pt x="1160330" y="2402958"/>
                </a:lnTo>
                <a:cubicBezTo>
                  <a:pt x="1181541" y="2406814"/>
                  <a:pt x="1202985" y="2409363"/>
                  <a:pt x="1224125" y="2413591"/>
                </a:cubicBezTo>
                <a:cubicBezTo>
                  <a:pt x="1238454" y="2416457"/>
                  <a:pt x="1252326" y="2421357"/>
                  <a:pt x="1266655" y="2424223"/>
                </a:cubicBezTo>
                <a:cubicBezTo>
                  <a:pt x="1287795" y="2428451"/>
                  <a:pt x="1309186" y="2431312"/>
                  <a:pt x="1330451" y="2434856"/>
                </a:cubicBezTo>
                <a:cubicBezTo>
                  <a:pt x="1397790" y="2431312"/>
                  <a:pt x="1465954" y="2435309"/>
                  <a:pt x="1532469" y="2424223"/>
                </a:cubicBezTo>
                <a:cubicBezTo>
                  <a:pt x="1552854" y="2420826"/>
                  <a:pt x="1567567" y="2402362"/>
                  <a:pt x="1585632" y="2392326"/>
                </a:cubicBezTo>
                <a:cubicBezTo>
                  <a:pt x="1599487" y="2384629"/>
                  <a:pt x="1614721" y="2379462"/>
                  <a:pt x="1628162" y="2371061"/>
                </a:cubicBezTo>
                <a:cubicBezTo>
                  <a:pt x="1643189" y="2361669"/>
                  <a:pt x="1655201" y="2347769"/>
                  <a:pt x="1670692" y="2339163"/>
                </a:cubicBezTo>
                <a:cubicBezTo>
                  <a:pt x="1826773" y="2252451"/>
                  <a:pt x="1647011" y="2369126"/>
                  <a:pt x="1755753" y="2296633"/>
                </a:cubicBezTo>
                <a:cubicBezTo>
                  <a:pt x="1820420" y="2199631"/>
                  <a:pt x="1712317" y="2354803"/>
                  <a:pt x="1830181" y="2222205"/>
                </a:cubicBezTo>
                <a:cubicBezTo>
                  <a:pt x="1843911" y="2206759"/>
                  <a:pt x="1851446" y="2186763"/>
                  <a:pt x="1862078" y="2169042"/>
                </a:cubicBezTo>
                <a:cubicBezTo>
                  <a:pt x="1865622" y="2151321"/>
                  <a:pt x="1866365" y="2132800"/>
                  <a:pt x="1872711" y="2115879"/>
                </a:cubicBezTo>
                <a:cubicBezTo>
                  <a:pt x="1880758" y="2094421"/>
                  <a:pt x="1899672" y="2078286"/>
                  <a:pt x="1915241" y="2062716"/>
                </a:cubicBezTo>
                <a:cubicBezTo>
                  <a:pt x="1918785" y="2052084"/>
                  <a:pt x="1918873" y="2039571"/>
                  <a:pt x="1925874" y="2030819"/>
                </a:cubicBezTo>
                <a:cubicBezTo>
                  <a:pt x="1940864" y="2012081"/>
                  <a:pt x="1968656" y="2005926"/>
                  <a:pt x="1989669" y="1998921"/>
                </a:cubicBezTo>
                <a:cubicBezTo>
                  <a:pt x="1996757" y="1984744"/>
                  <a:pt x="2003237" y="1970246"/>
                  <a:pt x="2010934" y="1956391"/>
                </a:cubicBezTo>
                <a:cubicBezTo>
                  <a:pt x="2020970" y="1938326"/>
                  <a:pt x="2034439" y="1922113"/>
                  <a:pt x="2042832" y="1903228"/>
                </a:cubicBezTo>
                <a:cubicBezTo>
                  <a:pt x="2048767" y="1889874"/>
                  <a:pt x="2049451" y="1874749"/>
                  <a:pt x="2053465" y="1860698"/>
                </a:cubicBezTo>
                <a:cubicBezTo>
                  <a:pt x="2056544" y="1849921"/>
                  <a:pt x="2060162" y="1839294"/>
                  <a:pt x="2064097" y="1828800"/>
                </a:cubicBezTo>
                <a:cubicBezTo>
                  <a:pt x="2070798" y="1810929"/>
                  <a:pt x="2078660" y="1793508"/>
                  <a:pt x="2085362" y="1775637"/>
                </a:cubicBezTo>
                <a:cubicBezTo>
                  <a:pt x="2089297" y="1765143"/>
                  <a:pt x="2091580" y="1754041"/>
                  <a:pt x="2095995" y="1743740"/>
                </a:cubicBezTo>
                <a:cubicBezTo>
                  <a:pt x="2102239" y="1729171"/>
                  <a:pt x="2110172" y="1715386"/>
                  <a:pt x="2117260" y="1701209"/>
                </a:cubicBezTo>
                <a:cubicBezTo>
                  <a:pt x="2123954" y="1674430"/>
                  <a:pt x="2137650" y="1615023"/>
                  <a:pt x="2149158" y="1594884"/>
                </a:cubicBezTo>
                <a:cubicBezTo>
                  <a:pt x="2198178" y="1509099"/>
                  <a:pt x="2210237" y="1515782"/>
                  <a:pt x="2276748" y="1456661"/>
                </a:cubicBezTo>
                <a:cubicBezTo>
                  <a:pt x="2326324" y="1412594"/>
                  <a:pt x="2286920" y="1430195"/>
                  <a:pt x="2351176" y="1414130"/>
                </a:cubicBezTo>
                <a:cubicBezTo>
                  <a:pt x="2392555" y="1352063"/>
                  <a:pt x="2346313" y="1405929"/>
                  <a:pt x="2414971" y="1371600"/>
                </a:cubicBezTo>
                <a:cubicBezTo>
                  <a:pt x="2580296" y="1288938"/>
                  <a:pt x="2391077" y="1360626"/>
                  <a:pt x="2531930" y="1307805"/>
                </a:cubicBezTo>
                <a:cubicBezTo>
                  <a:pt x="2568732" y="1294004"/>
                  <a:pt x="2575903" y="1296450"/>
                  <a:pt x="2616990" y="1275907"/>
                </a:cubicBezTo>
                <a:cubicBezTo>
                  <a:pt x="2628420" y="1270192"/>
                  <a:pt x="2637458" y="1260357"/>
                  <a:pt x="2648888" y="1254642"/>
                </a:cubicBezTo>
                <a:cubicBezTo>
                  <a:pt x="2659346" y="1249413"/>
                  <a:pt x="2715942" y="1233655"/>
                  <a:pt x="2723316" y="1233377"/>
                </a:cubicBezTo>
                <a:cubicBezTo>
                  <a:pt x="2896894" y="1226827"/>
                  <a:pt x="3070646" y="1226288"/>
                  <a:pt x="3244311" y="1222744"/>
                </a:cubicBezTo>
                <a:cubicBezTo>
                  <a:pt x="3286841" y="1212112"/>
                  <a:pt x="3328914" y="1199444"/>
                  <a:pt x="3371902" y="1190847"/>
                </a:cubicBezTo>
                <a:cubicBezTo>
                  <a:pt x="3501172" y="1164993"/>
                  <a:pt x="3503711" y="1172657"/>
                  <a:pt x="3627083" y="1158949"/>
                </a:cubicBezTo>
                <a:cubicBezTo>
                  <a:pt x="3683882" y="1152638"/>
                  <a:pt x="3797204" y="1137684"/>
                  <a:pt x="3797204" y="1137684"/>
                </a:cubicBezTo>
                <a:cubicBezTo>
                  <a:pt x="3863052" y="1121222"/>
                  <a:pt x="3893223" y="1114683"/>
                  <a:pt x="3956692" y="1095154"/>
                </a:cubicBezTo>
                <a:cubicBezTo>
                  <a:pt x="3978116" y="1088562"/>
                  <a:pt x="3999223" y="1080977"/>
                  <a:pt x="4020488" y="1073888"/>
                </a:cubicBezTo>
                <a:cubicBezTo>
                  <a:pt x="4192559" y="936233"/>
                  <a:pt x="3948231" y="1125604"/>
                  <a:pt x="4137446" y="999461"/>
                </a:cubicBezTo>
                <a:cubicBezTo>
                  <a:pt x="4266766" y="913248"/>
                  <a:pt x="4065019" y="1019726"/>
                  <a:pt x="4211874" y="946298"/>
                </a:cubicBezTo>
                <a:cubicBezTo>
                  <a:pt x="4218962" y="935665"/>
                  <a:pt x="4225711" y="924799"/>
                  <a:pt x="4233139" y="914400"/>
                </a:cubicBezTo>
                <a:cubicBezTo>
                  <a:pt x="4376233" y="714069"/>
                  <a:pt x="4305848" y="939165"/>
                  <a:pt x="4243771" y="297712"/>
                </a:cubicBezTo>
                <a:cubicBezTo>
                  <a:pt x="4240717" y="266159"/>
                  <a:pt x="4223656" y="235066"/>
                  <a:pt x="4201241" y="212651"/>
                </a:cubicBezTo>
                <a:lnTo>
                  <a:pt x="4148078" y="159488"/>
                </a:lnTo>
              </a:path>
            </a:pathLst>
          </a:custGeom>
          <a:noFill/>
          <a:ln w="762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5" name="Picture 5">
            <a:extLst>
              <a:ext uri="{FF2B5EF4-FFF2-40B4-BE49-F238E27FC236}">
                <a16:creationId xmlns:a16="http://schemas.microsoft.com/office/drawing/2014/main" id="{88DF7A5D-1A08-2F49-A679-7D8067B55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49" y="1444430"/>
            <a:ext cx="68468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5DDF8D90-F841-2141-817E-33FF98DD10D3}"/>
              </a:ext>
            </a:extLst>
          </p:cNvPr>
          <p:cNvSpPr>
            <a:spLocks noChangeArrowheads="1"/>
          </p:cNvSpPr>
          <p:nvPr/>
        </p:nvSpPr>
        <p:spPr bwMode="auto">
          <a:xfrm>
            <a:off x="331788" y="4541838"/>
            <a:ext cx="89376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This illustration was first published in 1861 by Ewald Hering. Astronomers became very interested in Hering's work because they were worried that visual observations might prove unreliable.</a:t>
            </a:r>
          </a:p>
        </p:txBody>
      </p:sp>
      <p:pic>
        <p:nvPicPr>
          <p:cNvPr id="22531" name="Picture 3">
            <a:extLst>
              <a:ext uri="{FF2B5EF4-FFF2-40B4-BE49-F238E27FC236}">
                <a16:creationId xmlns:a16="http://schemas.microsoft.com/office/drawing/2014/main" id="{B7667948-9D95-9B45-AA60-C8C9A018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217" y="1444430"/>
            <a:ext cx="68643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E6F86E3F-D863-774A-902F-389D52F39952}"/>
              </a:ext>
            </a:extLst>
          </p:cNvPr>
          <p:cNvSpPr>
            <a:spLocks noGrp="1" noChangeArrowheads="1"/>
          </p:cNvSpPr>
          <p:nvPr>
            <p:ph type="title"/>
          </p:nvPr>
        </p:nvSpPr>
        <p:spPr/>
        <p:txBody>
          <a:bodyPr/>
          <a:lstStyle/>
          <a:p>
            <a:pPr eaLnBrk="1" hangingPunct="1"/>
            <a:r>
              <a:rPr lang="en-US" altLang="en-US"/>
              <a:t>Hering illusion</a:t>
            </a:r>
          </a:p>
        </p:txBody>
      </p:sp>
      <p:sp>
        <p:nvSpPr>
          <p:cNvPr id="7" name="AutoShape 7">
            <a:hlinkClick r:id="" action="ppaction://noaction" highlightClick="1"/>
            <a:extLst>
              <a:ext uri="{FF2B5EF4-FFF2-40B4-BE49-F238E27FC236}">
                <a16:creationId xmlns:a16="http://schemas.microsoft.com/office/drawing/2014/main" id="{1229655B-5485-144D-AC1A-9F37F3E2624B}"/>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3A9BE6E-7F0E-3340-8AD2-4187DE213C44}"/>
              </a:ext>
            </a:extLst>
          </p:cNvPr>
          <p:cNvSpPr>
            <a:spLocks noChangeArrowheads="1"/>
          </p:cNvSpPr>
          <p:nvPr/>
        </p:nvSpPr>
        <p:spPr bwMode="auto">
          <a:xfrm>
            <a:off x="5659438" y="1685925"/>
            <a:ext cx="35274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This illusion was created in 1889 by Franz Müller-Lyon. The lengths of the two identical vertical lines are distorted by reversing the arrowheads. Some researchers think the effect may be related to the way the human eye and brain use perspective to determine depth and distance, even though the objects appear flat.</a:t>
            </a:r>
          </a:p>
        </p:txBody>
      </p:sp>
      <p:pic>
        <p:nvPicPr>
          <p:cNvPr id="24579" name="Picture 4">
            <a:extLst>
              <a:ext uri="{FF2B5EF4-FFF2-40B4-BE49-F238E27FC236}">
                <a16:creationId xmlns:a16="http://schemas.microsoft.com/office/drawing/2014/main" id="{BF9E0751-0D93-D542-888A-3548E065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624013"/>
            <a:ext cx="4875212"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8">
            <a:extLst>
              <a:ext uri="{FF2B5EF4-FFF2-40B4-BE49-F238E27FC236}">
                <a16:creationId xmlns:a16="http://schemas.microsoft.com/office/drawing/2014/main" id="{6D1A50A7-DF2E-CD4A-BF2B-1646B8E7CF59}"/>
              </a:ext>
            </a:extLst>
          </p:cNvPr>
          <p:cNvSpPr>
            <a:spLocks noGrp="1" noChangeArrowheads="1"/>
          </p:cNvSpPr>
          <p:nvPr>
            <p:ph type="title"/>
          </p:nvPr>
        </p:nvSpPr>
        <p:spPr/>
        <p:txBody>
          <a:bodyPr/>
          <a:lstStyle/>
          <a:p>
            <a:pPr eaLnBrk="1" hangingPunct="1"/>
            <a:r>
              <a:rPr lang="en-US" altLang="en-US"/>
              <a:t>Moller-Franz illusion</a:t>
            </a:r>
          </a:p>
        </p:txBody>
      </p:sp>
      <p:grpSp>
        <p:nvGrpSpPr>
          <p:cNvPr id="5" name="Group 4">
            <a:extLst>
              <a:ext uri="{FF2B5EF4-FFF2-40B4-BE49-F238E27FC236}">
                <a16:creationId xmlns:a16="http://schemas.microsoft.com/office/drawing/2014/main" id="{83565729-0506-9348-9C03-A24F4F4CDDCF}"/>
              </a:ext>
            </a:extLst>
          </p:cNvPr>
          <p:cNvGrpSpPr/>
          <p:nvPr/>
        </p:nvGrpSpPr>
        <p:grpSpPr>
          <a:xfrm>
            <a:off x="1180139" y="2082373"/>
            <a:ext cx="3620461" cy="3456534"/>
            <a:chOff x="1180139" y="2082373"/>
            <a:chExt cx="3620461" cy="3456534"/>
          </a:xfrm>
        </p:grpSpPr>
        <p:cxnSp>
          <p:nvCxnSpPr>
            <p:cNvPr id="3" name="Straight Connector 2">
              <a:extLst>
                <a:ext uri="{FF2B5EF4-FFF2-40B4-BE49-F238E27FC236}">
                  <a16:creationId xmlns:a16="http://schemas.microsoft.com/office/drawing/2014/main" id="{681504C7-9B83-974D-847A-FF698BFD5C83}"/>
                </a:ext>
              </a:extLst>
            </p:cNvPr>
            <p:cNvCxnSpPr>
              <a:cxnSpLocks/>
            </p:cNvCxnSpPr>
            <p:nvPr/>
          </p:nvCxnSpPr>
          <p:spPr bwMode="auto">
            <a:xfrm>
              <a:off x="1235208" y="2082373"/>
              <a:ext cx="3565392" cy="0"/>
            </a:xfrm>
            <a:prstGeom prst="line">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E3ABE53-E9FC-8843-86CC-5A1B503FED10}"/>
                </a:ext>
              </a:extLst>
            </p:cNvPr>
            <p:cNvCxnSpPr>
              <a:cxnSpLocks/>
            </p:cNvCxnSpPr>
            <p:nvPr/>
          </p:nvCxnSpPr>
          <p:spPr bwMode="auto">
            <a:xfrm>
              <a:off x="1180139" y="5538907"/>
              <a:ext cx="3565392" cy="0"/>
            </a:xfrm>
            <a:prstGeom prst="line">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11" name="AutoShape 7">
            <a:hlinkClick r:id="" action="ppaction://noaction" highlightClick="1"/>
            <a:extLst>
              <a:ext uri="{FF2B5EF4-FFF2-40B4-BE49-F238E27FC236}">
                <a16:creationId xmlns:a16="http://schemas.microsoft.com/office/drawing/2014/main" id="{5787F884-EF63-AB4F-B6B3-71AF7E94EC3A}"/>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1447270762</TotalTime>
  <Pages>11</Pages>
  <Words>1963</Words>
  <Application>Microsoft Macintosh PowerPoint</Application>
  <PresentationFormat>Custom</PresentationFormat>
  <Paragraphs>101</Paragraphs>
  <Slides>49</Slides>
  <Notes>46</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5" baseType="lpstr">
      <vt:lpstr>Arial</vt:lpstr>
      <vt:lpstr>Arial Narrow</vt:lpstr>
      <vt:lpstr>Times New Roman</vt:lpstr>
      <vt:lpstr>1_powerpoint</vt:lpstr>
      <vt:lpstr>Default Design</vt:lpstr>
      <vt:lpstr>Image</vt:lpstr>
      <vt:lpstr>Principles of 2D Image Analysis </vt:lpstr>
      <vt:lpstr>Learning Objectives – lecture 6</vt:lpstr>
      <vt:lpstr>PowerPoint Presentation</vt:lpstr>
      <vt:lpstr>How do humans classify objects?</vt:lpstr>
      <vt:lpstr>PowerPoint Presentation</vt:lpstr>
      <vt:lpstr>PowerPoint Presentation</vt:lpstr>
      <vt:lpstr>PowerPoint Presentation</vt:lpstr>
      <vt:lpstr>Hering illusion</vt:lpstr>
      <vt:lpstr>Moller-Franz illusion</vt:lpstr>
      <vt:lpstr>PowerPoint Presentation</vt:lpstr>
      <vt:lpstr>PowerPoint Presentation</vt:lpstr>
      <vt:lpstr>Are your eyes cheating on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Maurits Cornelis Escher “Relativity”</vt:lpstr>
      <vt:lpstr>Primrose's field by Akiyoshi Kitaoka </vt:lpstr>
      <vt:lpstr>Rotating snakes  by Akiyoshi Kitaoka</vt:lpstr>
      <vt:lpstr>Scintillating grid</vt:lpstr>
      <vt:lpstr>PowerPoint Presentation</vt:lpstr>
      <vt:lpstr>PowerPoint Presentation</vt:lpstr>
      <vt:lpstr>Adelson Illusion</vt:lpstr>
      <vt:lpstr>Adelson Illusion</vt:lpstr>
      <vt:lpstr>Still don’t believe?</vt:lpstr>
      <vt:lpstr>Other illusions by Edward H. Adelson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focus on higher frequencies close &amp; register softer shapes from afar. </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Joseph Paul Robinson</cp:lastModifiedBy>
  <cp:revision>300</cp:revision>
  <cp:lastPrinted>2014-02-26T12:46:37Z</cp:lastPrinted>
  <dcterms:created xsi:type="dcterms:W3CDTF">1996-02-20T12:18:02Z</dcterms:created>
  <dcterms:modified xsi:type="dcterms:W3CDTF">2020-01-05T03:47:28Z</dcterms:modified>
</cp:coreProperties>
</file>