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65"/>
  </p:notesMasterIdLst>
  <p:handoutMasterIdLst>
    <p:handoutMasterId r:id="rId66"/>
  </p:handoutMasterIdLst>
  <p:sldIdLst>
    <p:sldId id="289" r:id="rId3"/>
    <p:sldId id="258" r:id="rId4"/>
    <p:sldId id="352" r:id="rId5"/>
    <p:sldId id="360" r:id="rId6"/>
    <p:sldId id="362" r:id="rId7"/>
    <p:sldId id="361" r:id="rId8"/>
    <p:sldId id="353" r:id="rId9"/>
    <p:sldId id="354" r:id="rId10"/>
    <p:sldId id="355" r:id="rId11"/>
    <p:sldId id="356" r:id="rId12"/>
    <p:sldId id="357" r:id="rId13"/>
    <p:sldId id="358" r:id="rId14"/>
    <p:sldId id="403" r:id="rId15"/>
    <p:sldId id="286" r:id="rId16"/>
    <p:sldId id="359" r:id="rId17"/>
    <p:sldId id="304" r:id="rId18"/>
    <p:sldId id="303" r:id="rId19"/>
    <p:sldId id="298" r:id="rId20"/>
    <p:sldId id="316" r:id="rId21"/>
    <p:sldId id="299" r:id="rId22"/>
    <p:sldId id="264" r:id="rId23"/>
    <p:sldId id="305" r:id="rId24"/>
    <p:sldId id="310" r:id="rId25"/>
    <p:sldId id="294" r:id="rId26"/>
    <p:sldId id="287" r:id="rId27"/>
    <p:sldId id="321" r:id="rId28"/>
    <p:sldId id="322" r:id="rId29"/>
    <p:sldId id="300" r:id="rId30"/>
    <p:sldId id="292" r:id="rId31"/>
    <p:sldId id="302" r:id="rId32"/>
    <p:sldId id="347" r:id="rId33"/>
    <p:sldId id="301" r:id="rId34"/>
    <p:sldId id="265" r:id="rId35"/>
    <p:sldId id="278" r:id="rId36"/>
    <p:sldId id="350" r:id="rId37"/>
    <p:sldId id="351" r:id="rId38"/>
    <p:sldId id="324" r:id="rId39"/>
    <p:sldId id="366" r:id="rId40"/>
    <p:sldId id="279" r:id="rId41"/>
    <p:sldId id="325" r:id="rId42"/>
    <p:sldId id="343" r:id="rId43"/>
    <p:sldId id="326" r:id="rId44"/>
    <p:sldId id="328" r:id="rId45"/>
    <p:sldId id="312" r:id="rId46"/>
    <p:sldId id="389" r:id="rId47"/>
    <p:sldId id="344" r:id="rId48"/>
    <p:sldId id="329" r:id="rId49"/>
    <p:sldId id="334" r:id="rId50"/>
    <p:sldId id="327" r:id="rId51"/>
    <p:sldId id="335" r:id="rId52"/>
    <p:sldId id="336" r:id="rId53"/>
    <p:sldId id="365" r:id="rId54"/>
    <p:sldId id="313" r:id="rId55"/>
    <p:sldId id="390" r:id="rId56"/>
    <p:sldId id="364" r:id="rId57"/>
    <p:sldId id="363" r:id="rId58"/>
    <p:sldId id="339" r:id="rId59"/>
    <p:sldId id="341" r:id="rId60"/>
    <p:sldId id="404" r:id="rId61"/>
    <p:sldId id="405" r:id="rId62"/>
    <p:sldId id="277" r:id="rId63"/>
    <p:sldId id="402" r:id="rId64"/>
  </p:sldIdLst>
  <p:sldSz cx="9144000" cy="6858000" type="screen4x3"/>
  <p:notesSz cx="7010400" cy="9296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8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8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3"/>
    <p:restoredTop sz="94720"/>
  </p:normalViewPr>
  <p:slideViewPr>
    <p:cSldViewPr snapToGrid="0">
      <p:cViewPr varScale="1">
        <p:scale>
          <a:sx n="150" d="100"/>
          <a:sy n="150" d="100"/>
        </p:scale>
        <p:origin x="160"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C3CA00E-EF66-8543-A659-FF0726D1132C}"/>
              </a:ext>
            </a:extLst>
          </p:cNvPr>
          <p:cNvSpPr>
            <a:spLocks noGrp="1" noChangeArrowheads="1"/>
          </p:cNvSpPr>
          <p:nvPr>
            <p:ph type="body" sz="quarter" idx="3"/>
          </p:nvPr>
        </p:nvSpPr>
        <p:spPr bwMode="auto">
          <a:xfrm>
            <a:off x="933450" y="4416425"/>
            <a:ext cx="5143500" cy="4184650"/>
          </a:xfrm>
          <a:prstGeom prst="rect">
            <a:avLst/>
          </a:prstGeom>
          <a:noFill/>
          <a:ln>
            <a:noFill/>
          </a:ln>
          <a:effectLst/>
          <a:extLst>
            <a:ext uri="{909E8E84-426E-40dd-AFC4-6F175D3DCCD1}"/>
            <a:ext uri="{91240B29-F687-4f45-9708-019B960494DF}"/>
            <a:ext uri="{AF507438-7753-43e0-B8FC-AC1667EBCBE1}"/>
          </a:extLst>
        </p:spPr>
        <p:txBody>
          <a:bodyPr vert="horz" wrap="square" lIns="92236" tIns="45308" rIns="92236" bIns="453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a:extLst>
              <a:ext uri="{FF2B5EF4-FFF2-40B4-BE49-F238E27FC236}">
                <a16:creationId xmlns:a16="http://schemas.microsoft.com/office/drawing/2014/main" id="{CDEAE1B0-B94F-9F4B-81F6-5BCF36AF2A2A}"/>
              </a:ext>
            </a:extLst>
          </p:cNvPr>
          <p:cNvSpPr>
            <a:spLocks noGrp="1" noRot="1" noChangeAspect="1" noChangeArrowheads="1" noTextEdit="1"/>
          </p:cNvSpPr>
          <p:nvPr>
            <p:ph type="sldImg" idx="2"/>
          </p:nvPr>
        </p:nvSpPr>
        <p:spPr bwMode="auto">
          <a:xfrm>
            <a:off x="1187450" y="701675"/>
            <a:ext cx="4633913" cy="3475038"/>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E425919-EA9E-8C4C-B144-CF3F2F48C958}"/>
              </a:ext>
            </a:extLst>
          </p:cNvPr>
          <p:cNvSpPr>
            <a:spLocks noGrp="1" noRot="1" noChangeAspect="1" noChangeArrowheads="1" noTextEdit="1"/>
          </p:cNvSpPr>
          <p:nvPr>
            <p:ph type="sldImg"/>
          </p:nvPr>
        </p:nvSpPr>
        <p:spPr>
          <a:ln/>
        </p:spPr>
      </p:sp>
      <p:sp>
        <p:nvSpPr>
          <p:cNvPr id="17410" name="Rectangle 3">
            <a:extLst>
              <a:ext uri="{FF2B5EF4-FFF2-40B4-BE49-F238E27FC236}">
                <a16:creationId xmlns:a16="http://schemas.microsoft.com/office/drawing/2014/main" id="{300E6E0A-D6EC-3847-8EE1-DD6A3A780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E60B15A4-7796-AA4F-9BAA-D0D49425D970}"/>
              </a:ext>
            </a:extLst>
          </p:cNvPr>
          <p:cNvSpPr>
            <a:spLocks noGrp="1" noRot="1" noChangeAspect="1" noChangeArrowheads="1" noTextEdit="1"/>
          </p:cNvSpPr>
          <p:nvPr>
            <p:ph type="sldImg"/>
          </p:nvPr>
        </p:nvSpPr>
        <p:spPr>
          <a:ln/>
        </p:spPr>
      </p:sp>
      <p:sp>
        <p:nvSpPr>
          <p:cNvPr id="35842" name="Rectangle 3">
            <a:extLst>
              <a:ext uri="{FF2B5EF4-FFF2-40B4-BE49-F238E27FC236}">
                <a16:creationId xmlns:a16="http://schemas.microsoft.com/office/drawing/2014/main" id="{8881353D-D9AF-7F4F-BDDC-BAD5F59652A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616F9B1-21B2-024D-B250-81204A2C48BD}"/>
              </a:ext>
            </a:extLst>
          </p:cNvPr>
          <p:cNvSpPr>
            <a:spLocks noGrp="1" noRot="1" noChangeAspect="1" noChangeArrowheads="1" noTextEdit="1"/>
          </p:cNvSpPr>
          <p:nvPr>
            <p:ph type="sldImg"/>
          </p:nvPr>
        </p:nvSpPr>
        <p:spPr>
          <a:ln/>
        </p:spPr>
      </p:sp>
      <p:sp>
        <p:nvSpPr>
          <p:cNvPr id="37890" name="Rectangle 3">
            <a:extLst>
              <a:ext uri="{FF2B5EF4-FFF2-40B4-BE49-F238E27FC236}">
                <a16:creationId xmlns:a16="http://schemas.microsoft.com/office/drawing/2014/main" id="{49CF8EC0-63C9-DA43-932A-312BFC6836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A85E3D59-55D3-B440-92AE-83F22AC6A3DD}"/>
              </a:ext>
            </a:extLst>
          </p:cNvPr>
          <p:cNvSpPr>
            <a:spLocks noGrp="1" noRot="1" noChangeAspect="1" noChangeArrowheads="1" noTextEdit="1"/>
          </p:cNvSpPr>
          <p:nvPr>
            <p:ph type="sldImg"/>
          </p:nvPr>
        </p:nvSpPr>
        <p:spPr>
          <a:ln/>
        </p:spPr>
      </p:sp>
      <p:sp>
        <p:nvSpPr>
          <p:cNvPr id="39938" name="Rectangle 3">
            <a:extLst>
              <a:ext uri="{FF2B5EF4-FFF2-40B4-BE49-F238E27FC236}">
                <a16:creationId xmlns:a16="http://schemas.microsoft.com/office/drawing/2014/main" id="{BCDD2A5F-43BC-7A48-B0E5-19C0D51C5D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2C9100A-1E16-FD47-A418-83CCA909991B}"/>
              </a:ext>
            </a:extLst>
          </p:cNvPr>
          <p:cNvSpPr>
            <a:spLocks noGrp="1" noRot="1" noChangeAspect="1" noChangeArrowheads="1" noTextEdit="1"/>
          </p:cNvSpPr>
          <p:nvPr>
            <p:ph type="sldImg"/>
          </p:nvPr>
        </p:nvSpPr>
        <p:spPr>
          <a:ln/>
        </p:spPr>
      </p:sp>
      <p:sp>
        <p:nvSpPr>
          <p:cNvPr id="41986" name="Rectangle 3">
            <a:extLst>
              <a:ext uri="{FF2B5EF4-FFF2-40B4-BE49-F238E27FC236}">
                <a16:creationId xmlns:a16="http://schemas.microsoft.com/office/drawing/2014/main" id="{4D9181C7-2C03-4D4D-88E9-7EF4E302F4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138C149-1B88-9C42-A878-BC70C36EA53D}"/>
              </a:ext>
            </a:extLst>
          </p:cNvPr>
          <p:cNvSpPr>
            <a:spLocks noGrp="1" noRot="1" noChangeAspect="1" noChangeArrowheads="1" noTextEdit="1"/>
          </p:cNvSpPr>
          <p:nvPr>
            <p:ph type="sldImg"/>
          </p:nvPr>
        </p:nvSpPr>
        <p:spPr>
          <a:ln/>
        </p:spPr>
      </p:sp>
      <p:sp>
        <p:nvSpPr>
          <p:cNvPr id="44034" name="Rectangle 3">
            <a:extLst>
              <a:ext uri="{FF2B5EF4-FFF2-40B4-BE49-F238E27FC236}">
                <a16:creationId xmlns:a16="http://schemas.microsoft.com/office/drawing/2014/main" id="{68F55198-8413-374A-A349-268E7E11C19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B274E9D5-BFD7-114F-B13C-F3BEDAAB2971}"/>
              </a:ext>
            </a:extLst>
          </p:cNvPr>
          <p:cNvSpPr>
            <a:spLocks noGrp="1" noRot="1" noChangeAspect="1" noChangeArrowheads="1" noTextEdit="1"/>
          </p:cNvSpPr>
          <p:nvPr>
            <p:ph type="sldImg"/>
          </p:nvPr>
        </p:nvSpPr>
        <p:spPr>
          <a:ln/>
        </p:spPr>
      </p:sp>
      <p:sp>
        <p:nvSpPr>
          <p:cNvPr id="46082" name="Rectangle 3">
            <a:extLst>
              <a:ext uri="{FF2B5EF4-FFF2-40B4-BE49-F238E27FC236}">
                <a16:creationId xmlns:a16="http://schemas.microsoft.com/office/drawing/2014/main" id="{67F65D01-9215-A14D-B207-F78E79EA9E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2308A6E4-F0D3-D143-A422-8696EB8FB5FF}"/>
              </a:ext>
            </a:extLst>
          </p:cNvPr>
          <p:cNvSpPr>
            <a:spLocks noGrp="1" noRot="1" noChangeAspect="1" noChangeArrowheads="1" noTextEdit="1"/>
          </p:cNvSpPr>
          <p:nvPr>
            <p:ph type="sldImg"/>
          </p:nvPr>
        </p:nvSpPr>
        <p:spPr>
          <a:ln/>
        </p:spPr>
      </p:sp>
      <p:sp>
        <p:nvSpPr>
          <p:cNvPr id="48130" name="Rectangle 3">
            <a:extLst>
              <a:ext uri="{FF2B5EF4-FFF2-40B4-BE49-F238E27FC236}">
                <a16:creationId xmlns:a16="http://schemas.microsoft.com/office/drawing/2014/main" id="{FA994F61-243E-7D49-BF88-7ADE741F0A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AE55662-C8ED-6240-830C-0343735CCBCE}"/>
              </a:ext>
            </a:extLst>
          </p:cNvPr>
          <p:cNvSpPr>
            <a:spLocks noGrp="1" noRot="1" noChangeAspect="1" noChangeArrowheads="1" noTextEdit="1"/>
          </p:cNvSpPr>
          <p:nvPr>
            <p:ph type="sldImg"/>
          </p:nvPr>
        </p:nvSpPr>
        <p:spPr>
          <a:ln/>
        </p:spPr>
      </p:sp>
      <p:sp>
        <p:nvSpPr>
          <p:cNvPr id="50178" name="Rectangle 3">
            <a:extLst>
              <a:ext uri="{FF2B5EF4-FFF2-40B4-BE49-F238E27FC236}">
                <a16:creationId xmlns:a16="http://schemas.microsoft.com/office/drawing/2014/main" id="{6E9677B2-D0BA-4F49-9A18-40B297A0B24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6975CF6E-F464-9840-A8DB-99078E5408CE}"/>
              </a:ext>
            </a:extLst>
          </p:cNvPr>
          <p:cNvSpPr>
            <a:spLocks noGrp="1" noRot="1" noChangeAspect="1" noChangeArrowheads="1" noTextEdit="1"/>
          </p:cNvSpPr>
          <p:nvPr>
            <p:ph type="sldImg"/>
          </p:nvPr>
        </p:nvSpPr>
        <p:spPr>
          <a:ln/>
        </p:spPr>
      </p:sp>
      <p:sp>
        <p:nvSpPr>
          <p:cNvPr id="52226" name="Rectangle 3">
            <a:extLst>
              <a:ext uri="{FF2B5EF4-FFF2-40B4-BE49-F238E27FC236}">
                <a16:creationId xmlns:a16="http://schemas.microsoft.com/office/drawing/2014/main" id="{97B14BEF-9473-3141-8D4C-2D897DE907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800511FE-15CF-9946-8A4E-B26FDCB08995}"/>
              </a:ext>
            </a:extLst>
          </p:cNvPr>
          <p:cNvSpPr>
            <a:spLocks noGrp="1" noRot="1" noChangeAspect="1" noChangeArrowheads="1" noTextEdit="1"/>
          </p:cNvSpPr>
          <p:nvPr>
            <p:ph type="sldImg"/>
          </p:nvPr>
        </p:nvSpPr>
        <p:spPr>
          <a:ln/>
        </p:spPr>
      </p:sp>
      <p:sp>
        <p:nvSpPr>
          <p:cNvPr id="54274" name="Rectangle 3">
            <a:extLst>
              <a:ext uri="{FF2B5EF4-FFF2-40B4-BE49-F238E27FC236}">
                <a16:creationId xmlns:a16="http://schemas.microsoft.com/office/drawing/2014/main" id="{8F33AEEC-5C5E-3448-B269-9FFB944B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E87CA21E-32DB-3341-9F97-3267134159BB}"/>
              </a:ext>
            </a:extLst>
          </p:cNvPr>
          <p:cNvSpPr>
            <a:spLocks noGrp="1" noRot="1" noChangeAspect="1" noChangeArrowheads="1" noTextEdit="1"/>
          </p:cNvSpPr>
          <p:nvPr>
            <p:ph type="sldImg"/>
          </p:nvPr>
        </p:nvSpPr>
        <p:spPr>
          <a:ln/>
        </p:spPr>
      </p:sp>
      <p:sp>
        <p:nvSpPr>
          <p:cNvPr id="19458" name="Rectangle 3">
            <a:extLst>
              <a:ext uri="{FF2B5EF4-FFF2-40B4-BE49-F238E27FC236}">
                <a16:creationId xmlns:a16="http://schemas.microsoft.com/office/drawing/2014/main" id="{5656898E-0A34-9D4F-AB01-B2743D14EA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25CC7F80-05C3-B049-BF4D-109061595B26}"/>
              </a:ext>
            </a:extLst>
          </p:cNvPr>
          <p:cNvSpPr>
            <a:spLocks noGrp="1" noRot="1" noChangeAspect="1" noChangeArrowheads="1" noTextEdit="1"/>
          </p:cNvSpPr>
          <p:nvPr>
            <p:ph type="sldImg"/>
          </p:nvPr>
        </p:nvSpPr>
        <p:spPr>
          <a:ln/>
        </p:spPr>
      </p:sp>
      <p:sp>
        <p:nvSpPr>
          <p:cNvPr id="56322" name="Rectangle 3">
            <a:extLst>
              <a:ext uri="{FF2B5EF4-FFF2-40B4-BE49-F238E27FC236}">
                <a16:creationId xmlns:a16="http://schemas.microsoft.com/office/drawing/2014/main" id="{DAC7F2B6-CF84-F645-8A4B-CBFC0CA6F4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ECFE6038-E82B-1C43-873B-9808E3D86312}"/>
              </a:ext>
            </a:extLst>
          </p:cNvPr>
          <p:cNvSpPr>
            <a:spLocks noGrp="1" noRot="1" noChangeAspect="1" noChangeArrowheads="1" noTextEdit="1"/>
          </p:cNvSpPr>
          <p:nvPr>
            <p:ph type="sldImg"/>
          </p:nvPr>
        </p:nvSpPr>
        <p:spPr>
          <a:ln/>
        </p:spPr>
      </p:sp>
      <p:sp>
        <p:nvSpPr>
          <p:cNvPr id="58370" name="Rectangle 3">
            <a:extLst>
              <a:ext uri="{FF2B5EF4-FFF2-40B4-BE49-F238E27FC236}">
                <a16:creationId xmlns:a16="http://schemas.microsoft.com/office/drawing/2014/main" id="{D566834E-6F63-A14B-9878-AD3A7A7253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997EA038-AA53-394E-920E-9783978F6F87}"/>
              </a:ext>
            </a:extLst>
          </p:cNvPr>
          <p:cNvSpPr>
            <a:spLocks noGrp="1" noRot="1" noChangeAspect="1" noChangeArrowheads="1" noTextEdit="1"/>
          </p:cNvSpPr>
          <p:nvPr>
            <p:ph type="sldImg"/>
          </p:nvPr>
        </p:nvSpPr>
        <p:spPr>
          <a:ln/>
        </p:spPr>
      </p:sp>
      <p:sp>
        <p:nvSpPr>
          <p:cNvPr id="60418" name="Rectangle 3">
            <a:extLst>
              <a:ext uri="{FF2B5EF4-FFF2-40B4-BE49-F238E27FC236}">
                <a16:creationId xmlns:a16="http://schemas.microsoft.com/office/drawing/2014/main" id="{39EBFAB0-216A-3D45-A8BF-64D1966A8F4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1B80201C-1A94-0A48-AC1A-A9AAC4BC90AB}"/>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id="{8E7947FE-8FF1-384F-A210-8BBA5912BE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64DC110-8C4C-9B43-8D3F-0510F4806091}"/>
              </a:ext>
            </a:extLst>
          </p:cNvPr>
          <p:cNvSpPr>
            <a:spLocks noGrp="1" noRot="1" noChangeAspect="1" noChangeArrowheads="1" noTextEdit="1"/>
          </p:cNvSpPr>
          <p:nvPr>
            <p:ph type="sldImg"/>
          </p:nvPr>
        </p:nvSpPr>
        <p:spPr>
          <a:ln/>
        </p:spPr>
      </p:sp>
      <p:sp>
        <p:nvSpPr>
          <p:cNvPr id="64514" name="Rectangle 3">
            <a:extLst>
              <a:ext uri="{FF2B5EF4-FFF2-40B4-BE49-F238E27FC236}">
                <a16:creationId xmlns:a16="http://schemas.microsoft.com/office/drawing/2014/main" id="{0DCBC85C-2CC3-3A4E-8D8F-8FB5E698E82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6C832B6-B3B0-5541-B279-4B58FD45C109}"/>
              </a:ext>
            </a:extLst>
          </p:cNvPr>
          <p:cNvSpPr>
            <a:spLocks noGrp="1" noRot="1" noChangeAspect="1" noChangeArrowheads="1" noTextEdit="1"/>
          </p:cNvSpPr>
          <p:nvPr>
            <p:ph type="sldImg"/>
          </p:nvPr>
        </p:nvSpPr>
        <p:spPr>
          <a:ln/>
        </p:spPr>
      </p:sp>
      <p:sp>
        <p:nvSpPr>
          <p:cNvPr id="66562" name="Rectangle 3">
            <a:extLst>
              <a:ext uri="{FF2B5EF4-FFF2-40B4-BE49-F238E27FC236}">
                <a16:creationId xmlns:a16="http://schemas.microsoft.com/office/drawing/2014/main" id="{7AEC7807-0A78-AD45-A2F1-532BE12CC5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0F5AA26-ACA8-6840-BF34-1BEEDAABB06A}"/>
              </a:ext>
            </a:extLst>
          </p:cNvPr>
          <p:cNvSpPr>
            <a:spLocks noGrp="1" noRot="1" noChangeAspect="1" noChangeArrowheads="1" noTextEdit="1"/>
          </p:cNvSpPr>
          <p:nvPr>
            <p:ph type="sldImg"/>
          </p:nvPr>
        </p:nvSpPr>
        <p:spPr>
          <a:ln/>
        </p:spPr>
      </p:sp>
      <p:sp>
        <p:nvSpPr>
          <p:cNvPr id="68610" name="Rectangle 3">
            <a:extLst>
              <a:ext uri="{FF2B5EF4-FFF2-40B4-BE49-F238E27FC236}">
                <a16:creationId xmlns:a16="http://schemas.microsoft.com/office/drawing/2014/main" id="{B9421834-F700-214C-B604-5C338DB3F9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4E0AA079-C389-AB49-8D03-1A18C87B2E58}"/>
              </a:ext>
            </a:extLst>
          </p:cNvPr>
          <p:cNvSpPr>
            <a:spLocks noGrp="1" noRot="1" noChangeAspect="1" noChangeArrowheads="1" noTextEdit="1"/>
          </p:cNvSpPr>
          <p:nvPr>
            <p:ph type="sldImg"/>
          </p:nvPr>
        </p:nvSpPr>
        <p:spPr>
          <a:ln/>
        </p:spPr>
      </p:sp>
      <p:sp>
        <p:nvSpPr>
          <p:cNvPr id="70658" name="Rectangle 3">
            <a:extLst>
              <a:ext uri="{FF2B5EF4-FFF2-40B4-BE49-F238E27FC236}">
                <a16:creationId xmlns:a16="http://schemas.microsoft.com/office/drawing/2014/main" id="{79C1517D-366B-974C-A3EE-C353BB13EA4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26A9F063-0C54-334D-93AD-72C76F5ED15C}"/>
              </a:ext>
            </a:extLst>
          </p:cNvPr>
          <p:cNvSpPr>
            <a:spLocks noGrp="1" noRot="1" noChangeAspect="1" noChangeArrowheads="1" noTextEdit="1"/>
          </p:cNvSpPr>
          <p:nvPr>
            <p:ph type="sldImg"/>
          </p:nvPr>
        </p:nvSpPr>
        <p:spPr>
          <a:ln/>
        </p:spPr>
      </p:sp>
      <p:sp>
        <p:nvSpPr>
          <p:cNvPr id="72706" name="Rectangle 3">
            <a:extLst>
              <a:ext uri="{FF2B5EF4-FFF2-40B4-BE49-F238E27FC236}">
                <a16:creationId xmlns:a16="http://schemas.microsoft.com/office/drawing/2014/main" id="{03B0E2B0-04DD-EE48-844B-57670C8D0C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CBC36767-79DB-C94E-9508-B49C2FCB875D}"/>
              </a:ext>
            </a:extLst>
          </p:cNvPr>
          <p:cNvSpPr>
            <a:spLocks noGrp="1" noRot="1" noChangeAspect="1" noChangeArrowheads="1" noTextEdit="1"/>
          </p:cNvSpPr>
          <p:nvPr>
            <p:ph type="sldImg"/>
          </p:nvPr>
        </p:nvSpPr>
        <p:spPr>
          <a:ln/>
        </p:spPr>
      </p:sp>
      <p:sp>
        <p:nvSpPr>
          <p:cNvPr id="74754" name="Rectangle 3">
            <a:extLst>
              <a:ext uri="{FF2B5EF4-FFF2-40B4-BE49-F238E27FC236}">
                <a16:creationId xmlns:a16="http://schemas.microsoft.com/office/drawing/2014/main" id="{694A41EC-2C96-D945-93E5-4FE0A3D457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CA8768F-B776-F94D-B65B-6F96F7AAB536}"/>
              </a:ext>
            </a:extLst>
          </p:cNvPr>
          <p:cNvSpPr>
            <a:spLocks noGrp="1" noRot="1" noChangeAspect="1" noChangeArrowheads="1" noTextEdit="1"/>
          </p:cNvSpPr>
          <p:nvPr>
            <p:ph type="sldImg"/>
          </p:nvPr>
        </p:nvSpPr>
        <p:spPr>
          <a:ln/>
        </p:spPr>
      </p:sp>
      <p:sp>
        <p:nvSpPr>
          <p:cNvPr id="21506" name="Rectangle 3">
            <a:extLst>
              <a:ext uri="{FF2B5EF4-FFF2-40B4-BE49-F238E27FC236}">
                <a16:creationId xmlns:a16="http://schemas.microsoft.com/office/drawing/2014/main" id="{B20E7CC7-95A1-DE4C-9FE5-E08B80F6CA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ACB72490-38FC-164C-9447-46096BC483DF}"/>
              </a:ext>
            </a:extLst>
          </p:cNvPr>
          <p:cNvSpPr>
            <a:spLocks noGrp="1" noRot="1" noChangeAspect="1" noChangeArrowheads="1" noTextEdit="1"/>
          </p:cNvSpPr>
          <p:nvPr>
            <p:ph type="sldImg"/>
          </p:nvPr>
        </p:nvSpPr>
        <p:spPr>
          <a:ln/>
        </p:spPr>
      </p:sp>
      <p:sp>
        <p:nvSpPr>
          <p:cNvPr id="76802" name="Rectangle 3">
            <a:extLst>
              <a:ext uri="{FF2B5EF4-FFF2-40B4-BE49-F238E27FC236}">
                <a16:creationId xmlns:a16="http://schemas.microsoft.com/office/drawing/2014/main" id="{3B49BEB7-D73D-8042-B6A0-74F690536C0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5383BF20-D49B-3E4E-97A2-0C850FB158A5}"/>
              </a:ext>
            </a:extLst>
          </p:cNvPr>
          <p:cNvSpPr>
            <a:spLocks noGrp="1" noRot="1" noChangeAspect="1" noChangeArrowheads="1" noTextEdit="1"/>
          </p:cNvSpPr>
          <p:nvPr>
            <p:ph type="sldImg"/>
          </p:nvPr>
        </p:nvSpPr>
        <p:spPr>
          <a:ln/>
        </p:spPr>
      </p:sp>
      <p:sp>
        <p:nvSpPr>
          <p:cNvPr id="78850" name="Rectangle 3">
            <a:extLst>
              <a:ext uri="{FF2B5EF4-FFF2-40B4-BE49-F238E27FC236}">
                <a16:creationId xmlns:a16="http://schemas.microsoft.com/office/drawing/2014/main" id="{0C1964FD-B75C-0B41-8DEA-850EF63A81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9D0D2950-62E4-9F4B-8291-70ECAFF79A76}"/>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C71507C2-D6F2-D04D-AB8E-4F5F6A3E15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7FFF6F25-4167-BE4B-B201-75F952F417E7}"/>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D07ABCF4-6C89-504D-A426-4C524F7E4A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E1AE92D5-E15B-1D4F-9540-E5A6B6EE488B}"/>
              </a:ext>
            </a:extLst>
          </p:cNvPr>
          <p:cNvSpPr>
            <a:spLocks noGrp="1" noRot="1" noChangeAspect="1" noChangeArrowheads="1" noTextEdit="1"/>
          </p:cNvSpPr>
          <p:nvPr>
            <p:ph type="sldImg"/>
          </p:nvPr>
        </p:nvSpPr>
        <p:spPr>
          <a:ln/>
        </p:spPr>
      </p:sp>
      <p:sp>
        <p:nvSpPr>
          <p:cNvPr id="84994" name="Rectangle 3">
            <a:extLst>
              <a:ext uri="{FF2B5EF4-FFF2-40B4-BE49-F238E27FC236}">
                <a16:creationId xmlns:a16="http://schemas.microsoft.com/office/drawing/2014/main" id="{6EE07DB5-766D-2645-8C49-A46957733D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54BB156F-8473-4349-930A-2538E284D96B}"/>
              </a:ext>
            </a:extLst>
          </p:cNvPr>
          <p:cNvSpPr>
            <a:spLocks noGrp="1" noRot="1" noChangeAspect="1" noChangeArrowheads="1" noTextEdit="1"/>
          </p:cNvSpPr>
          <p:nvPr>
            <p:ph type="sldImg"/>
          </p:nvPr>
        </p:nvSpPr>
        <p:spPr>
          <a:ln/>
        </p:spPr>
      </p:sp>
      <p:sp>
        <p:nvSpPr>
          <p:cNvPr id="87042" name="Rectangle 3">
            <a:extLst>
              <a:ext uri="{FF2B5EF4-FFF2-40B4-BE49-F238E27FC236}">
                <a16:creationId xmlns:a16="http://schemas.microsoft.com/office/drawing/2014/main" id="{3D0ED4B1-7EA0-624A-8A6D-360244E8070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D4E61AB-9D78-494E-83B9-9F4D0BF86C38}"/>
              </a:ext>
            </a:extLst>
          </p:cNvPr>
          <p:cNvSpPr>
            <a:spLocks noGrp="1" noRot="1" noChangeAspect="1" noChangeArrowheads="1" noTextEdit="1"/>
          </p:cNvSpPr>
          <p:nvPr>
            <p:ph type="sldImg"/>
          </p:nvPr>
        </p:nvSpPr>
        <p:spPr>
          <a:xfrm>
            <a:off x="1182688" y="698500"/>
            <a:ext cx="4646612" cy="3484563"/>
          </a:xfrm>
          <a:ln/>
        </p:spPr>
      </p:sp>
      <p:sp>
        <p:nvSpPr>
          <p:cNvPr id="89090" name="Rectangle 3">
            <a:extLst>
              <a:ext uri="{FF2B5EF4-FFF2-40B4-BE49-F238E27FC236}">
                <a16:creationId xmlns:a16="http://schemas.microsoft.com/office/drawing/2014/main" id="{73D3C133-56C4-954D-90C1-C9EF94EB0B6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9C6E6B02-36C8-C641-A86F-B44C83C8BB34}"/>
              </a:ext>
            </a:extLst>
          </p:cNvPr>
          <p:cNvSpPr>
            <a:spLocks noGrp="1" noRot="1" noChangeAspect="1" noChangeArrowheads="1" noTextEdit="1"/>
          </p:cNvSpPr>
          <p:nvPr>
            <p:ph type="sldImg"/>
          </p:nvPr>
        </p:nvSpPr>
        <p:spPr>
          <a:ln/>
        </p:spPr>
      </p:sp>
      <p:sp>
        <p:nvSpPr>
          <p:cNvPr id="91138" name="Rectangle 3">
            <a:extLst>
              <a:ext uri="{FF2B5EF4-FFF2-40B4-BE49-F238E27FC236}">
                <a16:creationId xmlns:a16="http://schemas.microsoft.com/office/drawing/2014/main" id="{129E09C9-ACA0-E047-B00A-E39C3A0D45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5A203428-5610-0A47-9EA4-A4BA18DFC285}"/>
              </a:ext>
            </a:extLst>
          </p:cNvPr>
          <p:cNvSpPr>
            <a:spLocks noGrp="1" noRot="1" noChangeAspect="1" noChangeArrowheads="1" noTextEdit="1"/>
          </p:cNvSpPr>
          <p:nvPr>
            <p:ph type="sldImg"/>
          </p:nvPr>
        </p:nvSpPr>
        <p:spPr>
          <a:ln/>
        </p:spPr>
      </p:sp>
      <p:sp>
        <p:nvSpPr>
          <p:cNvPr id="93186" name="Rectangle 3">
            <a:extLst>
              <a:ext uri="{FF2B5EF4-FFF2-40B4-BE49-F238E27FC236}">
                <a16:creationId xmlns:a16="http://schemas.microsoft.com/office/drawing/2014/main" id="{4A256434-2B9C-6F4A-ADBD-91767D4DE49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372545CB-F9D9-264E-B1DC-C948E3539295}"/>
              </a:ext>
            </a:extLst>
          </p:cNvPr>
          <p:cNvSpPr>
            <a:spLocks noGrp="1" noRot="1" noChangeAspect="1" noChangeArrowheads="1" noTextEdit="1"/>
          </p:cNvSpPr>
          <p:nvPr>
            <p:ph type="sldImg"/>
          </p:nvPr>
        </p:nvSpPr>
        <p:spPr>
          <a:xfrm>
            <a:off x="1182688" y="698500"/>
            <a:ext cx="4646612" cy="3484563"/>
          </a:xfrm>
          <a:ln/>
        </p:spPr>
      </p:sp>
      <p:sp>
        <p:nvSpPr>
          <p:cNvPr id="95234" name="Rectangle 3">
            <a:extLst>
              <a:ext uri="{FF2B5EF4-FFF2-40B4-BE49-F238E27FC236}">
                <a16:creationId xmlns:a16="http://schemas.microsoft.com/office/drawing/2014/main" id="{DACB6E34-1CF9-0C48-B0DA-EB740CB04440}"/>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6C9878D9-E11D-0245-9129-E062207627F3}"/>
              </a:ext>
            </a:extLst>
          </p:cNvPr>
          <p:cNvSpPr>
            <a:spLocks noGrp="1" noRot="1" noChangeAspect="1" noChangeArrowheads="1" noTextEdit="1"/>
          </p:cNvSpPr>
          <p:nvPr>
            <p:ph type="sldImg"/>
          </p:nvPr>
        </p:nvSpPr>
        <p:spPr>
          <a:ln/>
        </p:spPr>
      </p:sp>
      <p:sp>
        <p:nvSpPr>
          <p:cNvPr id="23554" name="Rectangle 3">
            <a:extLst>
              <a:ext uri="{FF2B5EF4-FFF2-40B4-BE49-F238E27FC236}">
                <a16:creationId xmlns:a16="http://schemas.microsoft.com/office/drawing/2014/main" id="{C7DAE9A3-2D66-8746-8449-36848DD4198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5A39D21D-980E-C64C-A873-9DE5706B39A8}"/>
              </a:ext>
            </a:extLst>
          </p:cNvPr>
          <p:cNvSpPr>
            <a:spLocks noGrp="1" noRot="1" noChangeAspect="1" noChangeArrowheads="1" noTextEdit="1"/>
          </p:cNvSpPr>
          <p:nvPr>
            <p:ph type="sldImg"/>
          </p:nvPr>
        </p:nvSpPr>
        <p:spPr>
          <a:xfrm>
            <a:off x="1181100" y="696913"/>
            <a:ext cx="4648200" cy="3486150"/>
          </a:xfrm>
          <a:ln/>
        </p:spPr>
      </p:sp>
      <p:sp>
        <p:nvSpPr>
          <p:cNvPr id="97282" name="Rectangle 3">
            <a:extLst>
              <a:ext uri="{FF2B5EF4-FFF2-40B4-BE49-F238E27FC236}">
                <a16:creationId xmlns:a16="http://schemas.microsoft.com/office/drawing/2014/main" id="{A0F7B452-0077-F143-88FA-458DDAAED75A}"/>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306E51AC-E3C3-984B-AABE-F8DBC001794A}"/>
              </a:ext>
            </a:extLst>
          </p:cNvPr>
          <p:cNvSpPr>
            <a:spLocks noGrp="1" noRot="1" noChangeAspect="1" noChangeArrowheads="1" noTextEdit="1"/>
          </p:cNvSpPr>
          <p:nvPr>
            <p:ph type="sldImg"/>
          </p:nvPr>
        </p:nvSpPr>
        <p:spPr>
          <a:xfrm>
            <a:off x="1182688" y="698500"/>
            <a:ext cx="4646612" cy="3484563"/>
          </a:xfrm>
          <a:ln/>
        </p:spPr>
      </p:sp>
      <p:sp>
        <p:nvSpPr>
          <p:cNvPr id="99330" name="Rectangle 3">
            <a:extLst>
              <a:ext uri="{FF2B5EF4-FFF2-40B4-BE49-F238E27FC236}">
                <a16:creationId xmlns:a16="http://schemas.microsoft.com/office/drawing/2014/main" id="{A38F0A9B-AB45-154D-A198-EF006DEDB507}"/>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9AB47A36-8F62-DB4C-B254-02FFD3954E0D}"/>
              </a:ext>
            </a:extLst>
          </p:cNvPr>
          <p:cNvSpPr>
            <a:spLocks noGrp="1" noRot="1" noChangeAspect="1" noChangeArrowheads="1" noTextEdit="1"/>
          </p:cNvSpPr>
          <p:nvPr>
            <p:ph type="sldImg"/>
          </p:nvPr>
        </p:nvSpPr>
        <p:spPr>
          <a:xfrm>
            <a:off x="1182688" y="698500"/>
            <a:ext cx="4646612" cy="3484563"/>
          </a:xfrm>
          <a:ln/>
        </p:spPr>
      </p:sp>
      <p:sp>
        <p:nvSpPr>
          <p:cNvPr id="101378" name="Rectangle 3">
            <a:extLst>
              <a:ext uri="{FF2B5EF4-FFF2-40B4-BE49-F238E27FC236}">
                <a16:creationId xmlns:a16="http://schemas.microsoft.com/office/drawing/2014/main" id="{6157D4C9-9C06-6343-9A2E-146856AF228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15C17B99-139F-FF49-B341-E40F4D4DC7D4}"/>
              </a:ext>
            </a:extLst>
          </p:cNvPr>
          <p:cNvSpPr>
            <a:spLocks noGrp="1" noRot="1" noChangeAspect="1" noChangeArrowheads="1" noTextEdit="1"/>
          </p:cNvSpPr>
          <p:nvPr>
            <p:ph type="sldImg"/>
          </p:nvPr>
        </p:nvSpPr>
        <p:spPr>
          <a:ln/>
        </p:spPr>
      </p:sp>
      <p:sp>
        <p:nvSpPr>
          <p:cNvPr id="103426" name="Rectangle 3">
            <a:extLst>
              <a:ext uri="{FF2B5EF4-FFF2-40B4-BE49-F238E27FC236}">
                <a16:creationId xmlns:a16="http://schemas.microsoft.com/office/drawing/2014/main" id="{A268F024-DCA5-5847-9BEE-7D9E21BA0FD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5372423D-CA0B-7647-94BA-CAF97C9E64B7}"/>
              </a:ext>
            </a:extLst>
          </p:cNvPr>
          <p:cNvSpPr>
            <a:spLocks noGrp="1" noRot="1" noChangeAspect="1" noChangeArrowheads="1" noTextEdit="1"/>
          </p:cNvSpPr>
          <p:nvPr>
            <p:ph type="sldImg"/>
          </p:nvPr>
        </p:nvSpPr>
        <p:spPr>
          <a:ln/>
        </p:spPr>
      </p:sp>
      <p:sp>
        <p:nvSpPr>
          <p:cNvPr id="105474" name="Rectangle 3">
            <a:extLst>
              <a:ext uri="{FF2B5EF4-FFF2-40B4-BE49-F238E27FC236}">
                <a16:creationId xmlns:a16="http://schemas.microsoft.com/office/drawing/2014/main" id="{F76F7BDB-0ED2-F043-8976-64AAB3F3AB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47F6AFCE-C8FF-8747-A3B7-CF0236D22BAC}"/>
              </a:ext>
            </a:extLst>
          </p:cNvPr>
          <p:cNvSpPr>
            <a:spLocks noGrp="1" noRot="1" noChangeAspect="1" noChangeArrowheads="1" noTextEdit="1"/>
          </p:cNvSpPr>
          <p:nvPr>
            <p:ph type="sldImg"/>
          </p:nvPr>
        </p:nvSpPr>
        <p:spPr>
          <a:xfrm>
            <a:off x="1181100" y="696913"/>
            <a:ext cx="4648200" cy="3486150"/>
          </a:xfrm>
          <a:ln/>
        </p:spPr>
      </p:sp>
      <p:sp>
        <p:nvSpPr>
          <p:cNvPr id="107522" name="Rectangle 3">
            <a:extLst>
              <a:ext uri="{FF2B5EF4-FFF2-40B4-BE49-F238E27FC236}">
                <a16:creationId xmlns:a16="http://schemas.microsoft.com/office/drawing/2014/main" id="{EE6EB5F6-8708-0841-AEAF-23B07109B587}"/>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0CEBDBC0-F619-D54E-BE32-30F97CF23BFB}"/>
              </a:ext>
            </a:extLst>
          </p:cNvPr>
          <p:cNvSpPr>
            <a:spLocks noGrp="1" noRot="1" noChangeAspect="1" noChangeArrowheads="1" noTextEdit="1"/>
          </p:cNvSpPr>
          <p:nvPr>
            <p:ph type="sldImg"/>
          </p:nvPr>
        </p:nvSpPr>
        <p:spPr>
          <a:xfrm>
            <a:off x="1182688" y="698500"/>
            <a:ext cx="4646612" cy="3484563"/>
          </a:xfrm>
          <a:ln/>
        </p:spPr>
      </p:sp>
      <p:sp>
        <p:nvSpPr>
          <p:cNvPr id="109570" name="Rectangle 3">
            <a:extLst>
              <a:ext uri="{FF2B5EF4-FFF2-40B4-BE49-F238E27FC236}">
                <a16:creationId xmlns:a16="http://schemas.microsoft.com/office/drawing/2014/main" id="{5DCDC711-5957-C448-B3F2-DF2FC099CBEA}"/>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F95E3916-4C8C-B440-9902-F67CF9B2D6CD}"/>
              </a:ext>
            </a:extLst>
          </p:cNvPr>
          <p:cNvSpPr>
            <a:spLocks noGrp="1" noRot="1" noChangeAspect="1" noChangeArrowheads="1" noTextEdit="1"/>
          </p:cNvSpPr>
          <p:nvPr>
            <p:ph type="sldImg"/>
          </p:nvPr>
        </p:nvSpPr>
        <p:spPr>
          <a:xfrm>
            <a:off x="1182688" y="698500"/>
            <a:ext cx="4646612" cy="3484563"/>
          </a:xfrm>
          <a:ln/>
        </p:spPr>
      </p:sp>
      <p:sp>
        <p:nvSpPr>
          <p:cNvPr id="111618" name="Rectangle 3">
            <a:extLst>
              <a:ext uri="{FF2B5EF4-FFF2-40B4-BE49-F238E27FC236}">
                <a16:creationId xmlns:a16="http://schemas.microsoft.com/office/drawing/2014/main" id="{8860E303-D125-7749-B506-D6048987C4CE}"/>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AE2564C6-9D24-434F-B64B-2B71B7A94E07}"/>
              </a:ext>
            </a:extLst>
          </p:cNvPr>
          <p:cNvSpPr>
            <a:spLocks noGrp="1" noRot="1" noChangeAspect="1" noChangeArrowheads="1" noTextEdit="1"/>
          </p:cNvSpPr>
          <p:nvPr>
            <p:ph type="sldImg"/>
          </p:nvPr>
        </p:nvSpPr>
        <p:spPr>
          <a:xfrm>
            <a:off x="1182688" y="698500"/>
            <a:ext cx="4646612" cy="3484563"/>
          </a:xfrm>
          <a:ln/>
        </p:spPr>
      </p:sp>
      <p:sp>
        <p:nvSpPr>
          <p:cNvPr id="113666" name="Rectangle 3">
            <a:extLst>
              <a:ext uri="{FF2B5EF4-FFF2-40B4-BE49-F238E27FC236}">
                <a16:creationId xmlns:a16="http://schemas.microsoft.com/office/drawing/2014/main" id="{B200261A-6A26-9841-BBCD-28361319ADCF}"/>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90DFB73A-0C3C-7A40-A070-1A1675FD4008}"/>
              </a:ext>
            </a:extLst>
          </p:cNvPr>
          <p:cNvSpPr>
            <a:spLocks noGrp="1" noRot="1" noChangeAspect="1" noChangeArrowheads="1" noTextEdit="1"/>
          </p:cNvSpPr>
          <p:nvPr>
            <p:ph type="sldImg"/>
          </p:nvPr>
        </p:nvSpPr>
        <p:spPr>
          <a:xfrm>
            <a:off x="1182688" y="698500"/>
            <a:ext cx="4646612" cy="3484563"/>
          </a:xfrm>
          <a:ln/>
        </p:spPr>
      </p:sp>
      <p:sp>
        <p:nvSpPr>
          <p:cNvPr id="115714" name="Rectangle 3">
            <a:extLst>
              <a:ext uri="{FF2B5EF4-FFF2-40B4-BE49-F238E27FC236}">
                <a16:creationId xmlns:a16="http://schemas.microsoft.com/office/drawing/2014/main" id="{6696FDC3-5C82-F244-9D31-F2047961B6F4}"/>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B7A6CD9D-E99C-A548-9C8D-C14336824C6E}"/>
              </a:ext>
            </a:extLst>
          </p:cNvPr>
          <p:cNvSpPr>
            <a:spLocks noGrp="1" noRot="1" noChangeAspect="1" noChangeArrowheads="1" noTextEdit="1"/>
          </p:cNvSpPr>
          <p:nvPr>
            <p:ph type="sldImg"/>
          </p:nvPr>
        </p:nvSpPr>
        <p:spPr>
          <a:ln/>
        </p:spPr>
      </p:sp>
      <p:sp>
        <p:nvSpPr>
          <p:cNvPr id="25602" name="Rectangle 3">
            <a:extLst>
              <a:ext uri="{FF2B5EF4-FFF2-40B4-BE49-F238E27FC236}">
                <a16:creationId xmlns:a16="http://schemas.microsoft.com/office/drawing/2014/main" id="{3C71D3CE-831C-AF4C-863B-14AB434F14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4F575C07-4E8C-9F48-8045-324D00467571}"/>
              </a:ext>
            </a:extLst>
          </p:cNvPr>
          <p:cNvSpPr>
            <a:spLocks noGrp="1" noRot="1" noChangeAspect="1" noChangeArrowheads="1" noTextEdit="1"/>
          </p:cNvSpPr>
          <p:nvPr>
            <p:ph type="sldImg"/>
          </p:nvPr>
        </p:nvSpPr>
        <p:spPr>
          <a:xfrm>
            <a:off x="1182688" y="698500"/>
            <a:ext cx="4646612" cy="3484563"/>
          </a:xfrm>
          <a:ln/>
        </p:spPr>
      </p:sp>
      <p:sp>
        <p:nvSpPr>
          <p:cNvPr id="117762" name="Rectangle 3">
            <a:extLst>
              <a:ext uri="{FF2B5EF4-FFF2-40B4-BE49-F238E27FC236}">
                <a16:creationId xmlns:a16="http://schemas.microsoft.com/office/drawing/2014/main" id="{EB79C98B-6686-AE4F-8541-4357B5E9502C}"/>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9D61A958-7BA9-6E43-A105-5212A6110877}"/>
              </a:ext>
            </a:extLst>
          </p:cNvPr>
          <p:cNvSpPr>
            <a:spLocks noGrp="1" noRot="1" noChangeAspect="1" noChangeArrowheads="1" noTextEdit="1"/>
          </p:cNvSpPr>
          <p:nvPr>
            <p:ph type="sldImg"/>
          </p:nvPr>
        </p:nvSpPr>
        <p:spPr>
          <a:xfrm>
            <a:off x="1182688" y="696913"/>
            <a:ext cx="4648200" cy="3486150"/>
          </a:xfrm>
          <a:ln/>
        </p:spPr>
      </p:sp>
      <p:sp>
        <p:nvSpPr>
          <p:cNvPr id="119810" name="Rectangle 3">
            <a:extLst>
              <a:ext uri="{FF2B5EF4-FFF2-40B4-BE49-F238E27FC236}">
                <a16:creationId xmlns:a16="http://schemas.microsoft.com/office/drawing/2014/main" id="{7B37598C-746A-1C49-B893-505ADDA947B2}"/>
              </a:ext>
            </a:extLst>
          </p:cNvPr>
          <p:cNvSpPr>
            <a:spLocks noGrp="1" noChangeArrowheads="1"/>
          </p:cNvSpPr>
          <p:nvPr>
            <p:ph type="body" idx="1"/>
          </p:nvPr>
        </p:nvSpPr>
        <p:spPr>
          <a:xfrm>
            <a:off x="701675" y="4416425"/>
            <a:ext cx="5607050"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4B261974-8276-CD45-AB79-76EAF300695E}"/>
              </a:ext>
            </a:extLst>
          </p:cNvPr>
          <p:cNvSpPr>
            <a:spLocks noGrp="1" noRot="1" noChangeAspect="1" noChangeArrowheads="1" noTextEdit="1"/>
          </p:cNvSpPr>
          <p:nvPr>
            <p:ph type="sldImg"/>
          </p:nvPr>
        </p:nvSpPr>
        <p:spPr>
          <a:ln/>
        </p:spPr>
      </p:sp>
      <p:sp>
        <p:nvSpPr>
          <p:cNvPr id="121858" name="Rectangle 3">
            <a:extLst>
              <a:ext uri="{FF2B5EF4-FFF2-40B4-BE49-F238E27FC236}">
                <a16:creationId xmlns:a16="http://schemas.microsoft.com/office/drawing/2014/main" id="{FB81CC39-4C43-B24A-8C96-08A15C7278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6874DC39-F529-9D4B-9259-55976A69599D}"/>
              </a:ext>
            </a:extLst>
          </p:cNvPr>
          <p:cNvSpPr>
            <a:spLocks noGrp="1" noRot="1" noChangeAspect="1" noChangeArrowheads="1" noTextEdit="1"/>
          </p:cNvSpPr>
          <p:nvPr>
            <p:ph type="sldImg"/>
          </p:nvPr>
        </p:nvSpPr>
        <p:spPr>
          <a:ln/>
        </p:spPr>
      </p:sp>
      <p:sp>
        <p:nvSpPr>
          <p:cNvPr id="123906" name="Rectangle 3">
            <a:extLst>
              <a:ext uri="{FF2B5EF4-FFF2-40B4-BE49-F238E27FC236}">
                <a16:creationId xmlns:a16="http://schemas.microsoft.com/office/drawing/2014/main" id="{067A87F5-5F9C-004B-9923-A24DA668ED3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F50686BF-B7FD-8847-9854-AF1E15966081}"/>
              </a:ext>
            </a:extLst>
          </p:cNvPr>
          <p:cNvSpPr>
            <a:spLocks noGrp="1" noRot="1" noChangeAspect="1" noChangeArrowheads="1" noTextEdit="1"/>
          </p:cNvSpPr>
          <p:nvPr>
            <p:ph type="sldImg"/>
          </p:nvPr>
        </p:nvSpPr>
        <p:spPr>
          <a:ln/>
        </p:spPr>
      </p:sp>
      <p:sp>
        <p:nvSpPr>
          <p:cNvPr id="125954" name="Rectangle 3">
            <a:extLst>
              <a:ext uri="{FF2B5EF4-FFF2-40B4-BE49-F238E27FC236}">
                <a16:creationId xmlns:a16="http://schemas.microsoft.com/office/drawing/2014/main" id="{D2837837-21A0-0048-AEA0-D2779129BF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EF1AD041-2359-6045-A71B-18D0E371ABBC}"/>
              </a:ext>
            </a:extLst>
          </p:cNvPr>
          <p:cNvSpPr>
            <a:spLocks noGrp="1" noRot="1" noChangeAspect="1" noChangeArrowheads="1" noTextEdit="1"/>
          </p:cNvSpPr>
          <p:nvPr>
            <p:ph type="sldImg"/>
          </p:nvPr>
        </p:nvSpPr>
        <p:spPr>
          <a:ln/>
        </p:spPr>
      </p:sp>
      <p:sp>
        <p:nvSpPr>
          <p:cNvPr id="128002" name="Rectangle 3">
            <a:extLst>
              <a:ext uri="{FF2B5EF4-FFF2-40B4-BE49-F238E27FC236}">
                <a16:creationId xmlns:a16="http://schemas.microsoft.com/office/drawing/2014/main" id="{8AFBDAA0-0802-E84D-A0E1-0C48AE040B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4049460A-E2E9-2544-B8A0-A09884B78454}"/>
              </a:ext>
            </a:extLst>
          </p:cNvPr>
          <p:cNvSpPr>
            <a:spLocks noGrp="1" noRot="1" noChangeAspect="1" noChangeArrowheads="1" noTextEdit="1"/>
          </p:cNvSpPr>
          <p:nvPr>
            <p:ph type="sldImg"/>
          </p:nvPr>
        </p:nvSpPr>
        <p:spPr>
          <a:xfrm>
            <a:off x="1182688" y="698500"/>
            <a:ext cx="4646612" cy="3484563"/>
          </a:xfrm>
          <a:ln/>
        </p:spPr>
      </p:sp>
      <p:sp>
        <p:nvSpPr>
          <p:cNvPr id="130050" name="Rectangle 3">
            <a:extLst>
              <a:ext uri="{FF2B5EF4-FFF2-40B4-BE49-F238E27FC236}">
                <a16:creationId xmlns:a16="http://schemas.microsoft.com/office/drawing/2014/main" id="{8BF6075E-CC37-6B4F-B36F-5683CD3D06F1}"/>
              </a:ext>
            </a:extLst>
          </p:cNvPr>
          <p:cNvSpPr>
            <a:spLocks noGrp="1" noChangeArrowheads="1"/>
          </p:cNvSpPr>
          <p:nvPr>
            <p:ph type="body" idx="1"/>
          </p:nvPr>
        </p:nvSpPr>
        <p:spPr>
          <a:xfrm>
            <a:off x="935038" y="4414838"/>
            <a:ext cx="5140325"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38E5845F-FBC6-B844-9E3F-8376000D27A2}"/>
              </a:ext>
            </a:extLst>
          </p:cNvPr>
          <p:cNvSpPr>
            <a:spLocks noGrp="1" noRot="1" noChangeAspect="1" noChangeArrowheads="1" noTextEdit="1"/>
          </p:cNvSpPr>
          <p:nvPr>
            <p:ph type="sldImg"/>
          </p:nvPr>
        </p:nvSpPr>
        <p:spPr>
          <a:xfrm>
            <a:off x="1225550" y="733425"/>
            <a:ext cx="4560888" cy="3419475"/>
          </a:xfrm>
          <a:ln/>
        </p:spPr>
      </p:sp>
      <p:sp>
        <p:nvSpPr>
          <p:cNvPr id="132098" name="Rectangle 3">
            <a:extLst>
              <a:ext uri="{FF2B5EF4-FFF2-40B4-BE49-F238E27FC236}">
                <a16:creationId xmlns:a16="http://schemas.microsoft.com/office/drawing/2014/main" id="{EAB2DB15-C013-5347-A695-1920E72D556C}"/>
              </a:ext>
            </a:extLst>
          </p:cNvPr>
          <p:cNvSpPr>
            <a:spLocks noGrp="1" noChangeArrowheads="1"/>
          </p:cNvSpPr>
          <p:nvPr>
            <p:ph type="body" idx="1"/>
          </p:nvPr>
        </p:nvSpPr>
        <p:spPr>
          <a:xfrm>
            <a:off x="935038" y="4397375"/>
            <a:ext cx="5140325" cy="423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The iCyte </a:t>
            </a:r>
            <a:r>
              <a:rPr lang="en-US" altLang="en-US">
                <a:solidFill>
                  <a:srgbClr val="FFFF00"/>
                </a:solidFill>
                <a:ea typeface="ＭＳ Ｐゴシック" panose="020B0600070205080204" pitchFamily="34" charset="-128"/>
              </a:rPr>
              <a:t>Automated Imaging Cytometer is designed for </a:t>
            </a:r>
            <a:r>
              <a:rPr lang="en-US" altLang="en-US" b="1" u="sng">
                <a:solidFill>
                  <a:srgbClr val="FFFF00"/>
                </a:solidFill>
                <a:ea typeface="ＭＳ Ｐゴシック" panose="020B0600070205080204" pitchFamily="34" charset="-128"/>
              </a:rPr>
              <a:t>automated analysis</a:t>
            </a:r>
            <a:r>
              <a:rPr lang="en-US" altLang="en-US">
                <a:solidFill>
                  <a:srgbClr val="FFFF00"/>
                </a:solidFill>
                <a:ea typeface="ＭＳ Ｐゴシック" panose="020B0600070205080204" pitchFamily="34" charset="-128"/>
              </a:rPr>
              <a:t>. With </a:t>
            </a:r>
            <a:r>
              <a:rPr lang="en-US" altLang="en-US" b="1" u="sng">
                <a:solidFill>
                  <a:srgbClr val="FFFF00"/>
                </a:solidFill>
                <a:ea typeface="ＭＳ Ｐゴシック" panose="020B0600070205080204" pitchFamily="34" charset="-128"/>
              </a:rPr>
              <a:t>no </a:t>
            </a:r>
            <a:r>
              <a:rPr lang="en-US" altLang="en-US" b="1" u="sng">
                <a:ea typeface="ＭＳ Ｐゴシック" panose="020B0600070205080204" pitchFamily="34" charset="-128"/>
              </a:rPr>
              <a:t>microscope</a:t>
            </a:r>
            <a:r>
              <a:rPr lang="en-US" altLang="en-US">
                <a:ea typeface="ＭＳ Ｐゴシック" panose="020B0600070205080204" pitchFamily="34" charset="-128"/>
              </a:rPr>
              <a:t> oculars or viewing optics, it </a:t>
            </a:r>
            <a:r>
              <a:rPr lang="en-US" altLang="en-US" b="1" u="sng">
                <a:ea typeface="ＭＳ Ｐゴシック" panose="020B0600070205080204" pitchFamily="34" charset="-128"/>
              </a:rPr>
              <a:t>relies</a:t>
            </a:r>
            <a:r>
              <a:rPr lang="en-US" altLang="en-US">
                <a:ea typeface="ＭＳ Ｐゴシック" panose="020B0600070205080204" pitchFamily="34" charset="-128"/>
              </a:rPr>
              <a:t> on </a:t>
            </a:r>
            <a:r>
              <a:rPr lang="en-US" altLang="en-US" b="1" u="sng">
                <a:ea typeface="ＭＳ Ｐゴシック" panose="020B0600070205080204" pitchFamily="34" charset="-128"/>
              </a:rPr>
              <a:t>laser scan imaging</a:t>
            </a:r>
            <a:r>
              <a:rPr lang="en-US" altLang="en-US">
                <a:ea typeface="ＭＳ Ｐゴシック" panose="020B0600070205080204" pitchFamily="34" charset="-128"/>
              </a:rPr>
              <a:t> to visualize cells during analysis. Further, iCyte has an </a:t>
            </a:r>
            <a:r>
              <a:rPr lang="en-US" altLang="en-US" b="1" u="sng">
                <a:ea typeface="ＭＳ Ｐゴシック" panose="020B0600070205080204" pitchFamily="34" charset="-128"/>
              </a:rPr>
              <a:t>auto-focus</a:t>
            </a:r>
            <a:r>
              <a:rPr lang="en-US" altLang="en-US">
                <a:ea typeface="ＭＳ Ｐゴシック" panose="020B0600070205080204" pitchFamily="34" charset="-128"/>
              </a:rPr>
              <a:t> capability that makes </a:t>
            </a:r>
            <a:r>
              <a:rPr lang="en-US" altLang="en-US" b="1" u="sng">
                <a:ea typeface="ＭＳ Ｐゴシック" panose="020B0600070205080204" pitchFamily="34" charset="-128"/>
              </a:rPr>
              <a:t>walk-away operation</a:t>
            </a:r>
            <a:r>
              <a:rPr lang="en-US" altLang="en-US">
                <a:ea typeface="ＭＳ Ｐゴシック" panose="020B0600070205080204" pitchFamily="34" charset="-128"/>
              </a:rPr>
              <a:t> a possibility. An </a:t>
            </a:r>
            <a:r>
              <a:rPr lang="en-US" altLang="en-US" b="1" u="sng">
                <a:ea typeface="ＭＳ Ｐゴシック" panose="020B0600070205080204" pitchFamily="34" charset="-128"/>
              </a:rPr>
              <a:t>optional robotic autoloader</a:t>
            </a:r>
            <a:r>
              <a:rPr lang="en-US" altLang="en-US">
                <a:ea typeface="ＭＳ Ｐゴシック" panose="020B0600070205080204" pitchFamily="34" charset="-128"/>
              </a:rPr>
              <a:t> is available.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1B7EB4FE-B411-B547-A94A-079712670542}"/>
              </a:ext>
            </a:extLst>
          </p:cNvPr>
          <p:cNvSpPr>
            <a:spLocks noGrp="1" noRot="1" noChangeAspect="1" noChangeArrowheads="1" noTextEdit="1"/>
          </p:cNvSpPr>
          <p:nvPr>
            <p:ph type="sldImg"/>
          </p:nvPr>
        </p:nvSpPr>
        <p:spPr>
          <a:ln/>
        </p:spPr>
      </p:sp>
      <p:sp>
        <p:nvSpPr>
          <p:cNvPr id="134146" name="Rectangle 3">
            <a:extLst>
              <a:ext uri="{FF2B5EF4-FFF2-40B4-BE49-F238E27FC236}">
                <a16:creationId xmlns:a16="http://schemas.microsoft.com/office/drawing/2014/main" id="{7E2E10BD-814E-0943-A744-1A01769297B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861CE605-E818-0741-A06D-C65FA9CCA231}"/>
              </a:ext>
            </a:extLst>
          </p:cNvPr>
          <p:cNvSpPr>
            <a:spLocks noGrp="1" noRot="1" noChangeAspect="1" noChangeArrowheads="1" noTextEdit="1"/>
          </p:cNvSpPr>
          <p:nvPr>
            <p:ph type="sldImg"/>
          </p:nvPr>
        </p:nvSpPr>
        <p:spPr>
          <a:ln/>
        </p:spPr>
      </p:sp>
      <p:sp>
        <p:nvSpPr>
          <p:cNvPr id="136194" name="Rectangle 3">
            <a:extLst>
              <a:ext uri="{FF2B5EF4-FFF2-40B4-BE49-F238E27FC236}">
                <a16:creationId xmlns:a16="http://schemas.microsoft.com/office/drawing/2014/main" id="{EBA642F7-8EB2-444A-A327-F71AAB9F828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FBF3EA49-75A0-8A47-9E43-820229B8AB1A}"/>
              </a:ext>
            </a:extLst>
          </p:cNvPr>
          <p:cNvSpPr>
            <a:spLocks noGrp="1" noRot="1" noChangeAspect="1" noChangeArrowheads="1" noTextEdit="1"/>
          </p:cNvSpPr>
          <p:nvPr>
            <p:ph type="sldImg"/>
          </p:nvPr>
        </p:nvSpPr>
        <p:spPr>
          <a:ln/>
        </p:spPr>
      </p:sp>
      <p:sp>
        <p:nvSpPr>
          <p:cNvPr id="27650" name="Rectangle 3">
            <a:extLst>
              <a:ext uri="{FF2B5EF4-FFF2-40B4-BE49-F238E27FC236}">
                <a16:creationId xmlns:a16="http://schemas.microsoft.com/office/drawing/2014/main" id="{435B7177-8691-D24B-9100-43D76428D64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462C44A8-1DA9-E745-B107-BE77652BE066}"/>
              </a:ext>
            </a:extLst>
          </p:cNvPr>
          <p:cNvSpPr>
            <a:spLocks noGrp="1" noRot="1" noChangeAspect="1" noChangeArrowheads="1" noTextEdit="1"/>
          </p:cNvSpPr>
          <p:nvPr>
            <p:ph type="sldImg"/>
          </p:nvPr>
        </p:nvSpPr>
        <p:spPr>
          <a:ln/>
        </p:spPr>
      </p:sp>
      <p:sp>
        <p:nvSpPr>
          <p:cNvPr id="29698" name="Rectangle 3">
            <a:extLst>
              <a:ext uri="{FF2B5EF4-FFF2-40B4-BE49-F238E27FC236}">
                <a16:creationId xmlns:a16="http://schemas.microsoft.com/office/drawing/2014/main" id="{B4F8C1CC-49BD-654F-A98A-DD7C495982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5FEB3BDE-52BD-F647-B9BC-B8BCED52ECBC}"/>
              </a:ext>
            </a:extLst>
          </p:cNvPr>
          <p:cNvSpPr>
            <a:spLocks noGrp="1" noRot="1" noChangeAspect="1" noChangeArrowheads="1" noTextEdit="1"/>
          </p:cNvSpPr>
          <p:nvPr>
            <p:ph type="sldImg"/>
          </p:nvPr>
        </p:nvSpPr>
        <p:spPr>
          <a:ln/>
        </p:spPr>
      </p:sp>
      <p:sp>
        <p:nvSpPr>
          <p:cNvPr id="31746" name="Rectangle 3">
            <a:extLst>
              <a:ext uri="{FF2B5EF4-FFF2-40B4-BE49-F238E27FC236}">
                <a16:creationId xmlns:a16="http://schemas.microsoft.com/office/drawing/2014/main" id="{25F7032E-4008-6B42-B1AF-5B4D64635B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EFCF161B-BE0E-7E40-AD93-62BAB8D61B7A}"/>
              </a:ext>
            </a:extLst>
          </p:cNvPr>
          <p:cNvSpPr>
            <a:spLocks noGrp="1" noRot="1" noChangeAspect="1" noChangeArrowheads="1" noTextEdit="1"/>
          </p:cNvSpPr>
          <p:nvPr>
            <p:ph type="sldImg"/>
          </p:nvPr>
        </p:nvSpPr>
        <p:spPr>
          <a:ln/>
        </p:spPr>
      </p:sp>
      <p:sp>
        <p:nvSpPr>
          <p:cNvPr id="33794" name="Rectangle 3">
            <a:extLst>
              <a:ext uri="{FF2B5EF4-FFF2-40B4-BE49-F238E27FC236}">
                <a16:creationId xmlns:a16="http://schemas.microsoft.com/office/drawing/2014/main" id="{2DA918F5-AF50-1E4A-B565-41D57BEB42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707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8745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43650" y="0"/>
            <a:ext cx="21145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1912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547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C11C2D0-4E55-B843-9F6E-B8EB3B4A16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DF27A5-A7C0-0F46-82D2-02D38217AC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9875A4-166A-7C4C-B64A-9BA516BCEE45}"/>
              </a:ext>
            </a:extLst>
          </p:cNvPr>
          <p:cNvSpPr>
            <a:spLocks noGrp="1" noChangeArrowheads="1"/>
          </p:cNvSpPr>
          <p:nvPr>
            <p:ph type="sldNum" sz="quarter" idx="12"/>
          </p:nvPr>
        </p:nvSpPr>
        <p:spPr>
          <a:ln/>
        </p:spPr>
        <p:txBody>
          <a:bodyPr/>
          <a:lstStyle>
            <a:lvl1pPr>
              <a:defRPr/>
            </a:lvl1pPr>
          </a:lstStyle>
          <a:p>
            <a:pPr>
              <a:defRPr/>
            </a:pPr>
            <a:fld id="{7901EEC9-8756-344D-9BF2-8D0A7294A2C8}" type="slidenum">
              <a:rPr lang="en-US" altLang="en-US"/>
              <a:pPr>
                <a:defRPr/>
              </a:pPr>
              <a:t>‹#›</a:t>
            </a:fld>
            <a:endParaRPr lang="en-US" altLang="en-US"/>
          </a:p>
        </p:txBody>
      </p:sp>
    </p:spTree>
    <p:extLst>
      <p:ext uri="{BB962C8B-B14F-4D97-AF65-F5344CB8AC3E}">
        <p14:creationId xmlns:p14="http://schemas.microsoft.com/office/powerpoint/2010/main" val="3036384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E81759-216F-AE4F-B2ED-07D360A77C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240938-9F7F-954E-990A-94DCC712DE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653DD-7F4E-6E42-8007-EA4B780F44E2}"/>
              </a:ext>
            </a:extLst>
          </p:cNvPr>
          <p:cNvSpPr>
            <a:spLocks noGrp="1" noChangeArrowheads="1"/>
          </p:cNvSpPr>
          <p:nvPr>
            <p:ph type="sldNum" sz="quarter" idx="12"/>
          </p:nvPr>
        </p:nvSpPr>
        <p:spPr>
          <a:ln/>
        </p:spPr>
        <p:txBody>
          <a:bodyPr/>
          <a:lstStyle>
            <a:lvl1pPr>
              <a:defRPr/>
            </a:lvl1pPr>
          </a:lstStyle>
          <a:p>
            <a:pPr>
              <a:defRPr/>
            </a:pPr>
            <a:fld id="{B4933002-F4DE-6749-8DCF-3BFC879B2A5E}" type="slidenum">
              <a:rPr lang="en-US" altLang="en-US"/>
              <a:pPr>
                <a:defRPr/>
              </a:pPr>
              <a:t>‹#›</a:t>
            </a:fld>
            <a:endParaRPr lang="en-US" altLang="en-US"/>
          </a:p>
        </p:txBody>
      </p:sp>
    </p:spTree>
    <p:extLst>
      <p:ext uri="{BB962C8B-B14F-4D97-AF65-F5344CB8AC3E}">
        <p14:creationId xmlns:p14="http://schemas.microsoft.com/office/powerpoint/2010/main" val="4143065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21DF742-17C3-394E-BB34-46709309B4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782DC6-4FF4-5A42-BEA1-08C2EE8A5A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B127E7-1B12-2F4B-81DD-6E5DAD4089B8}"/>
              </a:ext>
            </a:extLst>
          </p:cNvPr>
          <p:cNvSpPr>
            <a:spLocks noGrp="1" noChangeArrowheads="1"/>
          </p:cNvSpPr>
          <p:nvPr>
            <p:ph type="sldNum" sz="quarter" idx="12"/>
          </p:nvPr>
        </p:nvSpPr>
        <p:spPr>
          <a:ln/>
        </p:spPr>
        <p:txBody>
          <a:bodyPr/>
          <a:lstStyle>
            <a:lvl1pPr>
              <a:defRPr/>
            </a:lvl1pPr>
          </a:lstStyle>
          <a:p>
            <a:pPr>
              <a:defRPr/>
            </a:pPr>
            <a:fld id="{80A61F12-B4BF-CF4F-9AD4-66D9D93E5058}" type="slidenum">
              <a:rPr lang="en-US" altLang="en-US"/>
              <a:pPr>
                <a:defRPr/>
              </a:pPr>
              <a:t>‹#›</a:t>
            </a:fld>
            <a:endParaRPr lang="en-US" altLang="en-US"/>
          </a:p>
        </p:txBody>
      </p:sp>
    </p:spTree>
    <p:extLst>
      <p:ext uri="{BB962C8B-B14F-4D97-AF65-F5344CB8AC3E}">
        <p14:creationId xmlns:p14="http://schemas.microsoft.com/office/powerpoint/2010/main" val="75715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F5ABF-B7AE-F549-B42B-DDAF78AB32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619F4D-AEE6-2140-A5E5-ECC6FC7AA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DD95168-E387-A24B-A10A-26C9105AA204}"/>
              </a:ext>
            </a:extLst>
          </p:cNvPr>
          <p:cNvSpPr>
            <a:spLocks noGrp="1" noChangeArrowheads="1"/>
          </p:cNvSpPr>
          <p:nvPr>
            <p:ph type="sldNum" sz="quarter" idx="12"/>
          </p:nvPr>
        </p:nvSpPr>
        <p:spPr>
          <a:ln/>
        </p:spPr>
        <p:txBody>
          <a:bodyPr/>
          <a:lstStyle>
            <a:lvl1pPr>
              <a:defRPr/>
            </a:lvl1pPr>
          </a:lstStyle>
          <a:p>
            <a:pPr>
              <a:defRPr/>
            </a:pPr>
            <a:fld id="{62A0DDD0-4D28-D74E-8A93-CF6A4592D6C4}" type="slidenum">
              <a:rPr lang="en-US" altLang="en-US"/>
              <a:pPr>
                <a:defRPr/>
              </a:pPr>
              <a:t>‹#›</a:t>
            </a:fld>
            <a:endParaRPr lang="en-US" altLang="en-US"/>
          </a:p>
        </p:txBody>
      </p:sp>
    </p:spTree>
    <p:extLst>
      <p:ext uri="{BB962C8B-B14F-4D97-AF65-F5344CB8AC3E}">
        <p14:creationId xmlns:p14="http://schemas.microsoft.com/office/powerpoint/2010/main" val="195867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9C5325-2E18-024F-8272-36D8BE87C8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3E64364-2053-1741-A612-546173E086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C2D018B-DFDE-F24B-AEE7-F18DC7E13BBE}"/>
              </a:ext>
            </a:extLst>
          </p:cNvPr>
          <p:cNvSpPr>
            <a:spLocks noGrp="1" noChangeArrowheads="1"/>
          </p:cNvSpPr>
          <p:nvPr>
            <p:ph type="sldNum" sz="quarter" idx="12"/>
          </p:nvPr>
        </p:nvSpPr>
        <p:spPr>
          <a:ln/>
        </p:spPr>
        <p:txBody>
          <a:bodyPr/>
          <a:lstStyle>
            <a:lvl1pPr>
              <a:defRPr/>
            </a:lvl1pPr>
          </a:lstStyle>
          <a:p>
            <a:pPr>
              <a:defRPr/>
            </a:pPr>
            <a:fld id="{F8241DAE-C348-C24A-BD35-A92C2BDFBCEE}" type="slidenum">
              <a:rPr lang="en-US" altLang="en-US"/>
              <a:pPr>
                <a:defRPr/>
              </a:pPr>
              <a:t>‹#›</a:t>
            </a:fld>
            <a:endParaRPr lang="en-US" altLang="en-US"/>
          </a:p>
        </p:txBody>
      </p:sp>
    </p:spTree>
    <p:extLst>
      <p:ext uri="{BB962C8B-B14F-4D97-AF65-F5344CB8AC3E}">
        <p14:creationId xmlns:p14="http://schemas.microsoft.com/office/powerpoint/2010/main" val="257588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C6679B6-8E09-2D4C-9934-8688E8BFA94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30906A9-60B1-8142-8F3E-FE1ED6CF17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54A2F8-DC10-FC48-98BB-C7530DBF2F16}"/>
              </a:ext>
            </a:extLst>
          </p:cNvPr>
          <p:cNvSpPr>
            <a:spLocks noGrp="1" noChangeArrowheads="1"/>
          </p:cNvSpPr>
          <p:nvPr>
            <p:ph type="sldNum" sz="quarter" idx="12"/>
          </p:nvPr>
        </p:nvSpPr>
        <p:spPr>
          <a:ln/>
        </p:spPr>
        <p:txBody>
          <a:bodyPr/>
          <a:lstStyle>
            <a:lvl1pPr>
              <a:defRPr/>
            </a:lvl1pPr>
          </a:lstStyle>
          <a:p>
            <a:pPr>
              <a:defRPr/>
            </a:pPr>
            <a:fld id="{8CB4C667-B553-444C-B29C-B4E896E126EC}" type="slidenum">
              <a:rPr lang="en-US" altLang="en-US"/>
              <a:pPr>
                <a:defRPr/>
              </a:pPr>
              <a:t>‹#›</a:t>
            </a:fld>
            <a:endParaRPr lang="en-US" altLang="en-US"/>
          </a:p>
        </p:txBody>
      </p:sp>
    </p:spTree>
    <p:extLst>
      <p:ext uri="{BB962C8B-B14F-4D97-AF65-F5344CB8AC3E}">
        <p14:creationId xmlns:p14="http://schemas.microsoft.com/office/powerpoint/2010/main" val="1038596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FAA508-8AD3-3A4B-BA92-70CC6FEE975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526C1EC-1C10-4444-BC65-FBA1B5439D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5394EC8-25FD-CB43-9AAF-8BD8860D0B6F}"/>
              </a:ext>
            </a:extLst>
          </p:cNvPr>
          <p:cNvSpPr>
            <a:spLocks noGrp="1" noChangeArrowheads="1"/>
          </p:cNvSpPr>
          <p:nvPr>
            <p:ph type="sldNum" sz="quarter" idx="12"/>
          </p:nvPr>
        </p:nvSpPr>
        <p:spPr>
          <a:ln/>
        </p:spPr>
        <p:txBody>
          <a:bodyPr/>
          <a:lstStyle>
            <a:lvl1pPr>
              <a:defRPr/>
            </a:lvl1pPr>
          </a:lstStyle>
          <a:p>
            <a:pPr>
              <a:defRPr/>
            </a:pPr>
            <a:fld id="{888356BC-FD87-3449-9B76-D3A867FF49EB}" type="slidenum">
              <a:rPr lang="en-US" altLang="en-US"/>
              <a:pPr>
                <a:defRPr/>
              </a:pPr>
              <a:t>‹#›</a:t>
            </a:fld>
            <a:endParaRPr lang="en-US" altLang="en-US"/>
          </a:p>
        </p:txBody>
      </p:sp>
    </p:spTree>
    <p:extLst>
      <p:ext uri="{BB962C8B-B14F-4D97-AF65-F5344CB8AC3E}">
        <p14:creationId xmlns:p14="http://schemas.microsoft.com/office/powerpoint/2010/main" val="2394649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4B2EA1-1FE7-C548-9A7D-760E8707CA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7D8777-8AAF-CB4B-811F-23CB127FD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1D4ADD-FA2A-F24F-8864-CF1A95C50791}"/>
              </a:ext>
            </a:extLst>
          </p:cNvPr>
          <p:cNvSpPr>
            <a:spLocks noGrp="1" noChangeArrowheads="1"/>
          </p:cNvSpPr>
          <p:nvPr>
            <p:ph type="sldNum" sz="quarter" idx="12"/>
          </p:nvPr>
        </p:nvSpPr>
        <p:spPr>
          <a:ln/>
        </p:spPr>
        <p:txBody>
          <a:bodyPr/>
          <a:lstStyle>
            <a:lvl1pPr>
              <a:defRPr/>
            </a:lvl1pPr>
          </a:lstStyle>
          <a:p>
            <a:pPr>
              <a:defRPr/>
            </a:pPr>
            <a:fld id="{FE03C0BF-124F-7742-BD5C-4EC414FA8D57}" type="slidenum">
              <a:rPr lang="en-US" altLang="en-US"/>
              <a:pPr>
                <a:defRPr/>
              </a:pPr>
              <a:t>‹#›</a:t>
            </a:fld>
            <a:endParaRPr lang="en-US" altLang="en-US"/>
          </a:p>
        </p:txBody>
      </p:sp>
    </p:spTree>
    <p:extLst>
      <p:ext uri="{BB962C8B-B14F-4D97-AF65-F5344CB8AC3E}">
        <p14:creationId xmlns:p14="http://schemas.microsoft.com/office/powerpoint/2010/main" val="3152940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449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4CDE3F3-13D6-C94F-88B5-0A9D2F1ECC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B158D8-2191-D940-823A-724456B79B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8F18CF-FC6C-B64C-B6C5-384EAC098EF9}"/>
              </a:ext>
            </a:extLst>
          </p:cNvPr>
          <p:cNvSpPr>
            <a:spLocks noGrp="1" noChangeArrowheads="1"/>
          </p:cNvSpPr>
          <p:nvPr>
            <p:ph type="sldNum" sz="quarter" idx="12"/>
          </p:nvPr>
        </p:nvSpPr>
        <p:spPr>
          <a:ln/>
        </p:spPr>
        <p:txBody>
          <a:bodyPr/>
          <a:lstStyle>
            <a:lvl1pPr>
              <a:defRPr/>
            </a:lvl1pPr>
          </a:lstStyle>
          <a:p>
            <a:pPr>
              <a:defRPr/>
            </a:pPr>
            <a:fld id="{DB6EECD4-A2A9-A448-BE7B-7A6FE6E75430}" type="slidenum">
              <a:rPr lang="en-US" altLang="en-US"/>
              <a:pPr>
                <a:defRPr/>
              </a:pPr>
              <a:t>‹#›</a:t>
            </a:fld>
            <a:endParaRPr lang="en-US" altLang="en-US"/>
          </a:p>
        </p:txBody>
      </p:sp>
    </p:spTree>
    <p:extLst>
      <p:ext uri="{BB962C8B-B14F-4D97-AF65-F5344CB8AC3E}">
        <p14:creationId xmlns:p14="http://schemas.microsoft.com/office/powerpoint/2010/main" val="3040576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DF472E-B97F-CF49-8D63-868126D559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461211-9ECA-8642-B578-E1A454E5E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EF8C60-16F6-1240-BE47-1B9103C8B212}"/>
              </a:ext>
            </a:extLst>
          </p:cNvPr>
          <p:cNvSpPr>
            <a:spLocks noGrp="1" noChangeArrowheads="1"/>
          </p:cNvSpPr>
          <p:nvPr>
            <p:ph type="sldNum" sz="quarter" idx="12"/>
          </p:nvPr>
        </p:nvSpPr>
        <p:spPr>
          <a:ln/>
        </p:spPr>
        <p:txBody>
          <a:bodyPr/>
          <a:lstStyle>
            <a:lvl1pPr>
              <a:defRPr/>
            </a:lvl1pPr>
          </a:lstStyle>
          <a:p>
            <a:pPr>
              <a:defRPr/>
            </a:pPr>
            <a:fld id="{C7CE3098-87BE-A34A-99AD-AF8B94888A09}" type="slidenum">
              <a:rPr lang="en-US" altLang="en-US"/>
              <a:pPr>
                <a:defRPr/>
              </a:pPr>
              <a:t>‹#›</a:t>
            </a:fld>
            <a:endParaRPr lang="en-US" altLang="en-US"/>
          </a:p>
        </p:txBody>
      </p:sp>
    </p:spTree>
    <p:extLst>
      <p:ext uri="{BB962C8B-B14F-4D97-AF65-F5344CB8AC3E}">
        <p14:creationId xmlns:p14="http://schemas.microsoft.com/office/powerpoint/2010/main" val="1431486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751A04-E225-AC47-80D8-9D1DA3B368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D9470E-C39B-9949-A7B3-C09105C1C9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EFA7CE-9C49-A242-9DDC-51A2C3E51FDB}"/>
              </a:ext>
            </a:extLst>
          </p:cNvPr>
          <p:cNvSpPr>
            <a:spLocks noGrp="1" noChangeArrowheads="1"/>
          </p:cNvSpPr>
          <p:nvPr>
            <p:ph type="sldNum" sz="quarter" idx="12"/>
          </p:nvPr>
        </p:nvSpPr>
        <p:spPr>
          <a:ln/>
        </p:spPr>
        <p:txBody>
          <a:bodyPr/>
          <a:lstStyle>
            <a:lvl1pPr>
              <a:defRPr/>
            </a:lvl1pPr>
          </a:lstStyle>
          <a:p>
            <a:pPr>
              <a:defRPr/>
            </a:pPr>
            <a:fld id="{63DD0043-854D-EE43-B9D6-CE484FBC75C4}" type="slidenum">
              <a:rPr lang="en-US" altLang="en-US"/>
              <a:pPr>
                <a:defRPr/>
              </a:pPr>
              <a:t>‹#›</a:t>
            </a:fld>
            <a:endParaRPr lang="en-US" altLang="en-US"/>
          </a:p>
        </p:txBody>
      </p:sp>
    </p:spTree>
    <p:extLst>
      <p:ext uri="{BB962C8B-B14F-4D97-AF65-F5344CB8AC3E}">
        <p14:creationId xmlns:p14="http://schemas.microsoft.com/office/powerpoint/2010/main" val="2342587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54816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09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69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5931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11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65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633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AE97B1-C4C3-6942-83D3-8D97505C592A}"/>
              </a:ext>
            </a:extLst>
          </p:cNvPr>
          <p:cNvSpPr>
            <a:spLocks noGrp="1" noChangeArrowheads="1"/>
          </p:cNvSpPr>
          <p:nvPr>
            <p:ph type="title"/>
          </p:nvPr>
        </p:nvSpPr>
        <p:spPr bwMode="auto">
          <a:xfrm>
            <a:off x="0" y="0"/>
            <a:ext cx="73644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BFDC7C3-2EAE-5A42-866D-CB1AE81DA6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3" name="Rectangle 5">
            <a:extLst>
              <a:ext uri="{FF2B5EF4-FFF2-40B4-BE49-F238E27FC236}">
                <a16:creationId xmlns:a16="http://schemas.microsoft.com/office/drawing/2014/main" id="{3CCB82C8-9943-3C44-9378-A8A81248B810}"/>
              </a:ext>
            </a:extLst>
          </p:cNvPr>
          <p:cNvSpPr>
            <a:spLocks noChangeArrowheads="1"/>
          </p:cNvSpPr>
          <p:nvPr/>
        </p:nvSpPr>
        <p:spPr bwMode="auto">
          <a:xfrm>
            <a:off x="236538" y="6586538"/>
            <a:ext cx="5068887" cy="228600"/>
          </a:xfrm>
          <a:prstGeom prst="rect">
            <a:avLst/>
          </a:prstGeom>
          <a:noFill/>
          <a:ln>
            <a:noFill/>
          </a:ln>
          <a:effectLst/>
          <a:extLst>
            <a:ext uri="{909E8E84-426E-40dd-AFC4-6F175D3DCCD1}"/>
            <a:ext uri="{91240B29-F687-4f45-9708-019B960494DF}"/>
            <a:ext uri="{AF507438-7753-43e0-B8FC-AC1667EBCBE1}"/>
          </a:extLst>
        </p:spPr>
        <p:txBody>
          <a:bodyPr lIns="90488" tIns="44450" rIns="90488" bIns="44450">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dirty="0">
                <a:ea typeface="+mn-ea"/>
                <a:sym typeface="Symbol" charset="2"/>
              </a:rPr>
              <a:t> 1993-2019  </a:t>
            </a:r>
            <a:r>
              <a:rPr lang="en-US" altLang="en-US" sz="900" i="0" dirty="0">
                <a:ea typeface="+mn-ea"/>
              </a:rPr>
              <a:t>J. Paul Robinson - Purdue University Cytometry Laboratories</a:t>
            </a:r>
          </a:p>
        </p:txBody>
      </p:sp>
      <p:pic>
        <p:nvPicPr>
          <p:cNvPr id="1029" name="Picture 6" descr="a-0064">
            <a:extLst>
              <a:ext uri="{FF2B5EF4-FFF2-40B4-BE49-F238E27FC236}">
                <a16:creationId xmlns:a16="http://schemas.microsoft.com/office/drawing/2014/main" id="{5668DF38-D5EE-A443-B701-57D2A6E2705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260850" y="6492875"/>
            <a:ext cx="1098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0" fontAlgn="base" hangingPunct="0">
        <a:spcBef>
          <a:spcPct val="0"/>
        </a:spcBef>
        <a:spcAft>
          <a:spcPct val="0"/>
        </a:spcAft>
        <a:defRPr sz="2800" b="1">
          <a:solidFill>
            <a:schemeClr val="tx2"/>
          </a:solidFill>
          <a:latin typeface="+mj-lt"/>
          <a:ea typeface="ＭＳ Ｐゴシック" charset="0"/>
          <a:cs typeface="+mj-cs"/>
        </a:defRPr>
      </a:lvl1pPr>
      <a:lvl2pPr algn="ctr" rtl="0" eaLnBrk="0" fontAlgn="base" hangingPunct="0">
        <a:spcBef>
          <a:spcPct val="0"/>
        </a:spcBef>
        <a:spcAft>
          <a:spcPct val="0"/>
        </a:spcAft>
        <a:defRPr sz="2800" b="1">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800" b="1">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800" b="1">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800" b="1">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2800" b="1">
          <a:solidFill>
            <a:schemeClr val="tx2"/>
          </a:solidFill>
          <a:latin typeface="Times New Roman" pitchFamily="18" charset="0"/>
        </a:defRPr>
      </a:lvl6pPr>
      <a:lvl7pPr marL="914400" algn="ctr" rtl="0" eaLnBrk="0" fontAlgn="base" hangingPunct="0">
        <a:spcBef>
          <a:spcPct val="0"/>
        </a:spcBef>
        <a:spcAft>
          <a:spcPct val="0"/>
        </a:spcAft>
        <a:defRPr sz="2800" b="1">
          <a:solidFill>
            <a:schemeClr val="tx2"/>
          </a:solidFill>
          <a:latin typeface="Times New Roman" pitchFamily="18" charset="0"/>
        </a:defRPr>
      </a:lvl7pPr>
      <a:lvl8pPr marL="1371600" algn="ctr" rtl="0" eaLnBrk="0" fontAlgn="base" hangingPunct="0">
        <a:spcBef>
          <a:spcPct val="0"/>
        </a:spcBef>
        <a:spcAft>
          <a:spcPct val="0"/>
        </a:spcAft>
        <a:defRPr sz="2800" b="1">
          <a:solidFill>
            <a:schemeClr val="tx2"/>
          </a:solidFill>
          <a:latin typeface="Times New Roman" pitchFamily="18" charset="0"/>
        </a:defRPr>
      </a:lvl8pPr>
      <a:lvl9pPr marL="1828800" algn="ctr" rtl="0" eaLnBrk="0" fontAlgn="base" hangingPunct="0">
        <a:spcBef>
          <a:spcPct val="0"/>
        </a:spcBef>
        <a:spcAft>
          <a:spcPct val="0"/>
        </a:spcAft>
        <a:defRPr sz="28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SzPct val="10000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SzPct val="100000"/>
        <a:buChar char="•"/>
        <a:defRPr sz="2000">
          <a:solidFill>
            <a:schemeClr val="tx1"/>
          </a:solidFill>
          <a:latin typeface="+mn-lt"/>
        </a:defRPr>
      </a:lvl6pPr>
      <a:lvl7pPr marL="2971800" indent="-228600" algn="l" rtl="0" eaLnBrk="0" fontAlgn="base" hangingPunct="0">
        <a:spcBef>
          <a:spcPct val="20000"/>
        </a:spcBef>
        <a:spcAft>
          <a:spcPct val="0"/>
        </a:spcAft>
        <a:buSzPct val="100000"/>
        <a:buChar char="•"/>
        <a:defRPr sz="2000">
          <a:solidFill>
            <a:schemeClr val="tx1"/>
          </a:solidFill>
          <a:latin typeface="+mn-lt"/>
        </a:defRPr>
      </a:lvl7pPr>
      <a:lvl8pPr marL="3429000" indent="-228600" algn="l" rtl="0" eaLnBrk="0" fontAlgn="base" hangingPunct="0">
        <a:spcBef>
          <a:spcPct val="20000"/>
        </a:spcBef>
        <a:spcAft>
          <a:spcPct val="0"/>
        </a:spcAft>
        <a:buSzPct val="100000"/>
        <a:buChar char="•"/>
        <a:defRPr sz="2000">
          <a:solidFill>
            <a:schemeClr val="tx1"/>
          </a:solidFill>
          <a:latin typeface="+mn-lt"/>
        </a:defRPr>
      </a:lvl8pPr>
      <a:lvl9pPr marL="3886200" indent="-228600" algn="l" rtl="0" eaLnBrk="0" fontAlgn="base" hangingPunct="0">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5E"/>
            </a:gs>
            <a:gs pos="100000">
              <a:schemeClr val="accent2"/>
            </a:gs>
          </a:gsLst>
          <a:lin ang="54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3BA85A-5DC6-E545-81A2-68819A81ED5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C72E31F7-143E-F948-9D9D-79F967D12AF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8" name="Rectangle 4">
            <a:extLst>
              <a:ext uri="{FF2B5EF4-FFF2-40B4-BE49-F238E27FC236}">
                <a16:creationId xmlns:a16="http://schemas.microsoft.com/office/drawing/2014/main" id="{6EA4677B-E441-FF46-8121-8B7787090F5C}"/>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i="0">
                <a:latin typeface="Times New Roman" charset="0"/>
                <a:ea typeface="ＭＳ Ｐゴシック" charset="0"/>
              </a:defRPr>
            </a:lvl1pPr>
          </a:lstStyle>
          <a:p>
            <a:pPr>
              <a:defRPr/>
            </a:pPr>
            <a:endParaRPr lang="en-US"/>
          </a:p>
        </p:txBody>
      </p:sp>
      <p:sp>
        <p:nvSpPr>
          <p:cNvPr id="200709" name="Rectangle 5">
            <a:extLst>
              <a:ext uri="{FF2B5EF4-FFF2-40B4-BE49-F238E27FC236}">
                <a16:creationId xmlns:a16="http://schemas.microsoft.com/office/drawing/2014/main" id="{25DC83A0-E9AF-1342-A8BC-12929C4B6ACC}"/>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i="0">
                <a:latin typeface="Times New Roman" charset="0"/>
                <a:ea typeface="ＭＳ Ｐゴシック" charset="0"/>
              </a:defRPr>
            </a:lvl1pPr>
          </a:lstStyle>
          <a:p>
            <a:pPr>
              <a:defRPr/>
            </a:pPr>
            <a:endParaRPr lang="en-US"/>
          </a:p>
        </p:txBody>
      </p:sp>
      <p:sp>
        <p:nvSpPr>
          <p:cNvPr id="200710" name="Rectangle 6">
            <a:extLst>
              <a:ext uri="{FF2B5EF4-FFF2-40B4-BE49-F238E27FC236}">
                <a16:creationId xmlns:a16="http://schemas.microsoft.com/office/drawing/2014/main" id="{D778F5DD-D3BE-604A-854F-7E404CD11DE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i="0">
                <a:latin typeface="Times New Roman" charset="0"/>
                <a:ea typeface="ＭＳ Ｐゴシック" charset="-128"/>
              </a:defRPr>
            </a:lvl1pPr>
          </a:lstStyle>
          <a:p>
            <a:pPr>
              <a:defRPr/>
            </a:pPr>
            <a:fld id="{E3546C72-C39A-6B4C-925E-49C07FFA92E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2400">
          <a:solidFill>
            <a:schemeClr val="tx2"/>
          </a:solidFill>
          <a:latin typeface="+mj-lt"/>
          <a:ea typeface="ＭＳ Ｐゴシック" charset="0"/>
          <a:cs typeface="+mj-cs"/>
        </a:defRPr>
      </a:lvl1pPr>
      <a:lvl2pPr algn="ctr" rtl="0" eaLnBrk="0" fontAlgn="base" hangingPunct="0">
        <a:spcBef>
          <a:spcPct val="0"/>
        </a:spcBef>
        <a:spcAft>
          <a:spcPct val="0"/>
        </a:spcAft>
        <a:defRPr sz="2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2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2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2400">
          <a:solidFill>
            <a:schemeClr val="tx2"/>
          </a:solidFill>
          <a:latin typeface="Times New Roman" pitchFamily="18" charset="0"/>
          <a:ea typeface="ＭＳ Ｐゴシック" charset="0"/>
        </a:defRPr>
      </a:lvl5pPr>
      <a:lvl6pPr marL="457200" algn="ctr" rtl="0" fontAlgn="base">
        <a:spcBef>
          <a:spcPct val="0"/>
        </a:spcBef>
        <a:spcAft>
          <a:spcPct val="0"/>
        </a:spcAft>
        <a:defRPr sz="2400">
          <a:solidFill>
            <a:schemeClr val="tx2"/>
          </a:solidFill>
          <a:latin typeface="Times New Roman" pitchFamily="18" charset="0"/>
        </a:defRPr>
      </a:lvl6pPr>
      <a:lvl7pPr marL="914400" algn="ctr" rtl="0" fontAlgn="base">
        <a:spcBef>
          <a:spcPct val="0"/>
        </a:spcBef>
        <a:spcAft>
          <a:spcPct val="0"/>
        </a:spcAft>
        <a:defRPr sz="2400">
          <a:solidFill>
            <a:schemeClr val="tx2"/>
          </a:solidFill>
          <a:latin typeface="Times New Roman" pitchFamily="18" charset="0"/>
        </a:defRPr>
      </a:lvl7pPr>
      <a:lvl8pPr marL="1371600" algn="ctr" rtl="0" fontAlgn="base">
        <a:spcBef>
          <a:spcPct val="0"/>
        </a:spcBef>
        <a:spcAft>
          <a:spcPct val="0"/>
        </a:spcAft>
        <a:defRPr sz="2400">
          <a:solidFill>
            <a:schemeClr val="tx2"/>
          </a:solidFill>
          <a:latin typeface="Times New Roman" pitchFamily="18" charset="0"/>
        </a:defRPr>
      </a:lvl8pPr>
      <a:lvl9pPr marL="1828800" algn="ctr" rtl="0" fontAlgn="base">
        <a:spcBef>
          <a:spcPct val="0"/>
        </a:spcBef>
        <a:spcAft>
          <a:spcPct val="0"/>
        </a:spcAft>
        <a:defRPr sz="2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E:%5CClasses%5CBMS524-Confocal%20Theory%5CFinal%202000%20lectures%5Chooke.html"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microscopy.fsu.edu/optics/timeline/people/wollaston.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en.wikipedia.org/wiki/Rhodium" TargetMode="External"/><Relationship Id="rId4" Type="http://schemas.openxmlformats.org/officeDocument/2006/relationships/hyperlink" Target="http://en.wikipedia.org/wiki/Palladiu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hyperlink" Target="http://www.microscopy.fsu.edu/optics/timeline/people/senarmont.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en.wikipedia.org/wiki/File:August_Koehler.jpg" TargetMode="External"/><Relationship Id="rId3" Type="http://schemas.openxmlformats.org/officeDocument/2006/relationships/hyperlink" Target="http://en.wikipedia.org/wiki/Carl_Zeiss_AG" TargetMode="External"/><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en.wikipedia.org/wiki/Physicist" TargetMode="External"/><Relationship Id="rId5" Type="http://schemas.openxmlformats.org/officeDocument/2006/relationships/hyperlink" Target="http://en.wikipedia.org/wiki/Siegfried_Czapski" TargetMode="External"/><Relationship Id="rId4" Type="http://schemas.openxmlformats.org/officeDocument/2006/relationships/hyperlink" Target="http://en.wikipedia.org/wiki/Jena"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en.wikipedia.org/wiki/1925" TargetMode="External"/><Relationship Id="rId3" Type="http://schemas.openxmlformats.org/officeDocument/2006/relationships/image" Target="../media/image44.png"/><Relationship Id="rId7" Type="http://schemas.openxmlformats.org/officeDocument/2006/relationships/hyperlink" Target="http://en.wikipedia.org/wiki/March_31"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en.wikipedia.org/wiki/United_States_Patent_Office" TargetMode="External"/><Relationship Id="rId5" Type="http://schemas.openxmlformats.org/officeDocument/2006/relationships/hyperlink" Target="http://en.wikipedia.org/wiki/1924" TargetMode="External"/><Relationship Id="rId4" Type="http://schemas.openxmlformats.org/officeDocument/2006/relationships/hyperlink" Target="http://en.wikipedia.org/wiki/April_16" TargetMode="External"/><Relationship Id="rId9"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file:////F:/History_of_Cytometry-draft-F/slide2B.mp3" TargetMode="External"/><Relationship Id="rId1" Type="http://schemas.microsoft.com/office/2007/relationships/media" Target="file:////F:/History_of_Cytometry-draft-F/slide2B.mp3" TargetMode="Externa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Heliocentri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en.wikipedia.org/wiki/Dialogue_Concerning_the_Two_Chief_World_Systems" TargetMode="External"/><Relationship Id="rId5" Type="http://schemas.openxmlformats.org/officeDocument/2006/relationships/image" Target="../media/image4.png"/><Relationship Id="rId4" Type="http://schemas.openxmlformats.org/officeDocument/2006/relationships/hyperlink" Target="http://en.wikipedia.org/wiki/Accademia_dei_Lincei"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file:////F:/History_of_Cytometry-draft-F/slide-3.mp3" TargetMode="External"/><Relationship Id="rId1" Type="http://schemas.microsoft.com/office/2007/relationships/media" Target="file:////F:/History_of_Cytometry-draft-F/slide-3.mp3" TargetMode="Externa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hyperlink" Target="http://www.microscopy.fsu.edu/optics/timeline/people/nomarski.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image" Target="../media/image65.jpeg"/><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17.xml"/><Relationship Id="rId6" Type="http://schemas.openxmlformats.org/officeDocument/2006/relationships/image" Target="../media/image65.jpeg"/><Relationship Id="rId5" Type="http://schemas.openxmlformats.org/officeDocument/2006/relationships/image" Target="../media/image69.jpe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1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www.microscopy.fsu.edu/optics/timeline/people/dayallen.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5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83.png"/><Relationship Id="rId3" Type="http://schemas.openxmlformats.org/officeDocument/2006/relationships/notesSlide" Target="../notesSlides/notesSlide57.xml"/><Relationship Id="rId7" Type="http://schemas.openxmlformats.org/officeDocument/2006/relationships/image" Target="../media/image89.png"/><Relationship Id="rId12" Type="http://schemas.openxmlformats.org/officeDocument/2006/relationships/oleObject" Target="../embeddings/oleObject1.bin"/><Relationship Id="rId17" Type="http://schemas.openxmlformats.org/officeDocument/2006/relationships/image" Target="../media/image85.png"/><Relationship Id="rId2" Type="http://schemas.openxmlformats.org/officeDocument/2006/relationships/slideLayout" Target="../slideLayouts/slideLayout13.xml"/><Relationship Id="rId16" Type="http://schemas.openxmlformats.org/officeDocument/2006/relationships/oleObject" Target="../embeddings/oleObject3.bin"/><Relationship Id="rId1" Type="http://schemas.openxmlformats.org/officeDocument/2006/relationships/vmlDrawing" Target="../drawings/vmlDrawing2.v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jpeg"/><Relationship Id="rId15" Type="http://schemas.openxmlformats.org/officeDocument/2006/relationships/image" Target="../media/image84.png"/><Relationship Id="rId10" Type="http://schemas.openxmlformats.org/officeDocument/2006/relationships/image" Target="../media/image92.emf"/><Relationship Id="rId4" Type="http://schemas.openxmlformats.org/officeDocument/2006/relationships/image" Target="../media/image86.jpeg"/><Relationship Id="rId9" Type="http://schemas.openxmlformats.org/officeDocument/2006/relationships/image" Target="../media/image91.emf"/><Relationship Id="rId14" Type="http://schemas.openxmlformats.org/officeDocument/2006/relationships/oleObject" Target="../embeddings/oleObject2.bin"/></Relationships>
</file>

<file path=ppt/slides/_rels/slide59.xml.rels><?xml version="1.0" encoding="UTF-8" standalone="yes"?>
<Relationships xmlns="http://schemas.openxmlformats.org/package/2006/relationships"><Relationship Id="rId3" Type="http://schemas.openxmlformats.org/officeDocument/2006/relationships/image" Target="../media/image95.jpg"/><Relationship Id="rId7" Type="http://schemas.openxmlformats.org/officeDocument/2006/relationships/image" Target="../media/image99.jpg"/><Relationship Id="rId2" Type="http://schemas.openxmlformats.org/officeDocument/2006/relationships/image" Target="../media/image94.jpg"/><Relationship Id="rId1" Type="http://schemas.openxmlformats.org/officeDocument/2006/relationships/slideLayout" Target="../slideLayouts/slideLayout2.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7B62B8D9-6CF1-AE41-9DA1-3A5FF4ADC824}"/>
              </a:ext>
            </a:extLst>
          </p:cNvPr>
          <p:cNvSpPr>
            <a:spLocks noGrp="1" noChangeArrowheads="1"/>
          </p:cNvSpPr>
          <p:nvPr>
            <p:ph type="title"/>
          </p:nvPr>
        </p:nvSpPr>
        <p:spPr>
          <a:xfrm>
            <a:off x="650875" y="1157288"/>
            <a:ext cx="7772400" cy="1143000"/>
          </a:xfrm>
        </p:spPr>
        <p:txBody>
          <a:bodyPr/>
          <a:lstStyle/>
          <a:p>
            <a:pPr>
              <a:defRPr/>
            </a:pPr>
            <a:r>
              <a:rPr lang="en-US" altLang="en-US" sz="4400" b="0">
                <a:ea typeface="+mj-ea"/>
              </a:rPr>
              <a:t>Historical Review of Microscopic Imaging</a:t>
            </a:r>
          </a:p>
        </p:txBody>
      </p:sp>
      <p:sp>
        <p:nvSpPr>
          <p:cNvPr id="16386" name="Rectangle 4">
            <a:extLst>
              <a:ext uri="{FF2B5EF4-FFF2-40B4-BE49-F238E27FC236}">
                <a16:creationId xmlns:a16="http://schemas.microsoft.com/office/drawing/2014/main" id="{32944B60-EA14-8146-B0E2-1DC424896D08}"/>
              </a:ext>
            </a:extLst>
          </p:cNvPr>
          <p:cNvSpPr>
            <a:spLocks noGrp="1" noChangeArrowheads="1"/>
          </p:cNvSpPr>
          <p:nvPr>
            <p:ph type="body" idx="1"/>
          </p:nvPr>
        </p:nvSpPr>
        <p:spPr>
          <a:xfrm>
            <a:off x="755650" y="2606675"/>
            <a:ext cx="7772400" cy="1701800"/>
          </a:xfrm>
        </p:spPr>
        <p:txBody>
          <a:bodyPr/>
          <a:lstStyle/>
          <a:p>
            <a:pPr algn="ctr">
              <a:lnSpc>
                <a:spcPct val="90000"/>
              </a:lnSpc>
              <a:buFontTx/>
              <a:buNone/>
            </a:pPr>
            <a:br>
              <a:rPr lang="en-US" altLang="en-US" sz="1800" b="1">
                <a:solidFill>
                  <a:schemeClr val="tx2"/>
                </a:solidFill>
                <a:ea typeface="ＭＳ Ｐゴシック" panose="020B0600070205080204" pitchFamily="34" charset="-128"/>
              </a:rPr>
            </a:br>
            <a:r>
              <a:rPr lang="en-US" altLang="en-US" sz="2000">
                <a:solidFill>
                  <a:schemeClr val="tx2"/>
                </a:solidFill>
                <a:ea typeface="ＭＳ Ｐゴシック" panose="020B0600070205080204" pitchFamily="34" charset="-128"/>
              </a:rPr>
              <a:t>J. Paul Robinson, Ph.D.</a:t>
            </a:r>
          </a:p>
          <a:p>
            <a:pPr algn="ctr">
              <a:lnSpc>
                <a:spcPct val="90000"/>
              </a:lnSpc>
              <a:buFontTx/>
              <a:buNone/>
            </a:pPr>
            <a:r>
              <a:rPr lang="en-US" altLang="en-US" sz="2000">
                <a:solidFill>
                  <a:schemeClr val="tx2"/>
                </a:solidFill>
                <a:ea typeface="ＭＳ Ｐゴシック" panose="020B0600070205080204" pitchFamily="34" charset="-128"/>
              </a:rPr>
              <a:t>SVM Professor of Cytomics &amp; Prof. Biomedical Engineering</a:t>
            </a:r>
          </a:p>
          <a:p>
            <a:pPr algn="ctr">
              <a:lnSpc>
                <a:spcPct val="90000"/>
              </a:lnSpc>
              <a:buFontTx/>
              <a:buNone/>
            </a:pPr>
            <a:r>
              <a:rPr lang="en-US" altLang="en-US" sz="2000">
                <a:solidFill>
                  <a:schemeClr val="tx2"/>
                </a:solidFill>
                <a:ea typeface="ＭＳ Ｐゴシック" panose="020B0600070205080204" pitchFamily="34" charset="-128"/>
              </a:rPr>
              <a:t>Director, Purdue University Cytometry Laboratories</a:t>
            </a:r>
            <a:br>
              <a:rPr lang="en-US" altLang="en-US" sz="2000" b="1">
                <a:solidFill>
                  <a:schemeClr val="tx2"/>
                </a:solidFill>
                <a:ea typeface="ＭＳ Ｐゴシック" panose="020B0600070205080204" pitchFamily="34" charset="-128"/>
              </a:rPr>
            </a:br>
            <a:br>
              <a:rPr lang="en-US" altLang="en-US" sz="2800" b="1">
                <a:solidFill>
                  <a:schemeClr val="tx2"/>
                </a:solidFill>
                <a:ea typeface="ＭＳ Ｐゴシック" panose="020B0600070205080204" pitchFamily="34" charset="-128"/>
              </a:rPr>
            </a:br>
            <a:endParaRPr lang="en-US" altLang="en-US" sz="1400" b="1">
              <a:solidFill>
                <a:schemeClr val="tx2"/>
              </a:solidFill>
              <a:ea typeface="ＭＳ Ｐゴシック" panose="020B0600070205080204" pitchFamily="34" charset="-128"/>
            </a:endParaRPr>
          </a:p>
        </p:txBody>
      </p:sp>
      <p:sp>
        <p:nvSpPr>
          <p:cNvPr id="5124" name="Rectangle 5">
            <a:extLst>
              <a:ext uri="{FF2B5EF4-FFF2-40B4-BE49-F238E27FC236}">
                <a16:creationId xmlns:a16="http://schemas.microsoft.com/office/drawing/2014/main" id="{E0DA03EE-4242-AD48-AB9D-B87B9126F8ED}"/>
              </a:ext>
            </a:extLst>
          </p:cNvPr>
          <p:cNvSpPr>
            <a:spLocks noChangeArrowheads="1"/>
          </p:cNvSpPr>
          <p:nvPr/>
        </p:nvSpPr>
        <p:spPr bwMode="auto">
          <a:xfrm>
            <a:off x="3894138" y="6167438"/>
            <a:ext cx="1730667" cy="276999"/>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dirty="0">
                <a:ea typeface="+mn-ea"/>
              </a:rPr>
              <a:t>UPDATED January2019</a:t>
            </a:r>
          </a:p>
        </p:txBody>
      </p:sp>
      <p:pic>
        <p:nvPicPr>
          <p:cNvPr id="16388" name="Picture 7" descr="a-0064">
            <a:extLst>
              <a:ext uri="{FF2B5EF4-FFF2-40B4-BE49-F238E27FC236}">
                <a16:creationId xmlns:a16="http://schemas.microsoft.com/office/drawing/2014/main" id="{CEC76AE8-1DDE-1640-9666-7E25C4295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6034088"/>
            <a:ext cx="1636713"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Text Box 8">
            <a:extLst>
              <a:ext uri="{FF2B5EF4-FFF2-40B4-BE49-F238E27FC236}">
                <a16:creationId xmlns:a16="http://schemas.microsoft.com/office/drawing/2014/main" id="{D1F86034-80F8-5F43-8901-71D4D4322CA2}"/>
              </a:ext>
            </a:extLst>
          </p:cNvPr>
          <p:cNvSpPr txBox="1">
            <a:spLocks noChangeArrowheads="1"/>
          </p:cNvSpPr>
          <p:nvPr/>
        </p:nvSpPr>
        <p:spPr bwMode="auto">
          <a:xfrm>
            <a:off x="3390900" y="423863"/>
            <a:ext cx="2736850" cy="46196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400">
                <a:ea typeface="+mn-ea"/>
              </a:rPr>
              <a:t>BMS 524 - Lecture 1</a:t>
            </a:r>
          </a:p>
        </p:txBody>
      </p:sp>
      <p:sp>
        <p:nvSpPr>
          <p:cNvPr id="16390" name="Text Box 9">
            <a:extLst>
              <a:ext uri="{FF2B5EF4-FFF2-40B4-BE49-F238E27FC236}">
                <a16:creationId xmlns:a16="http://schemas.microsoft.com/office/drawing/2014/main" id="{1D3335FD-6CC5-8E48-BED9-655806F9AC11}"/>
              </a:ext>
            </a:extLst>
          </p:cNvPr>
          <p:cNvSpPr txBox="1">
            <a:spLocks noChangeArrowheads="1"/>
          </p:cNvSpPr>
          <p:nvPr/>
        </p:nvSpPr>
        <p:spPr bwMode="auto">
          <a:xfrm>
            <a:off x="1168400" y="4122738"/>
            <a:ext cx="6938963"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800" b="1" i="0">
                <a:solidFill>
                  <a:schemeClr val="accent2"/>
                </a:solidFill>
                <a:latin typeface="Arial" panose="020B0604020202020204" pitchFamily="34" charset="0"/>
              </a:rPr>
              <a:t>Notice:</a:t>
            </a:r>
            <a:r>
              <a:rPr lang="en-US" altLang="en-US" sz="1800" i="0">
                <a:solidFill>
                  <a:schemeClr val="accent2"/>
                </a:solidFill>
                <a:latin typeface="Arial" panose="020B0604020202020204" pitchFamily="34" charset="0"/>
              </a:rPr>
              <a:t> The materials in this presentation are copyrighted materials. If you want to use any of these slides, you may do so if you credit each slide with the author’s name. No commercial use is allowed. Posting on Course Hero or any other site is Illegal. </a:t>
            </a:r>
            <a:endParaRPr lang="en-US" altLang="en-US" sz="1800" i="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2A8609AC-4A36-D04A-93BE-FEA82D23006C}"/>
              </a:ext>
            </a:extLst>
          </p:cNvPr>
          <p:cNvSpPr>
            <a:spLocks noGrp="1" noChangeArrowheads="1"/>
          </p:cNvSpPr>
          <p:nvPr>
            <p:ph type="title"/>
          </p:nvPr>
        </p:nvSpPr>
        <p:spPr>
          <a:xfrm>
            <a:off x="0" y="0"/>
            <a:ext cx="6438900" cy="741363"/>
          </a:xfrm>
        </p:spPr>
        <p:txBody>
          <a:bodyPr/>
          <a:lstStyle/>
          <a:p>
            <a:r>
              <a:rPr lang="en-US" altLang="en-US">
                <a:solidFill>
                  <a:schemeClr val="tx1"/>
                </a:solidFill>
                <a:ea typeface="ＭＳ Ｐゴシック" panose="020B0600070205080204" pitchFamily="34" charset="-128"/>
              </a:rPr>
              <a:t>Robert Hooke (1635-1703)</a:t>
            </a:r>
            <a:endParaRPr lang="en-US" altLang="en-US">
              <a:ea typeface="ＭＳ Ｐゴシック" panose="020B0600070205080204" pitchFamily="34" charset="-128"/>
            </a:endParaRPr>
          </a:p>
        </p:txBody>
      </p:sp>
      <p:sp>
        <p:nvSpPr>
          <p:cNvPr id="34818" name="Text Box 3">
            <a:extLst>
              <a:ext uri="{FF2B5EF4-FFF2-40B4-BE49-F238E27FC236}">
                <a16:creationId xmlns:a16="http://schemas.microsoft.com/office/drawing/2014/main" id="{63315F94-290C-1346-BDDA-D7B31A974C53}"/>
              </a:ext>
            </a:extLst>
          </p:cNvPr>
          <p:cNvSpPr>
            <a:spLocks noGrp="1" noChangeArrowheads="1"/>
          </p:cNvSpPr>
          <p:nvPr>
            <p:ph type="body" idx="1"/>
          </p:nvPr>
        </p:nvSpPr>
        <p:spPr>
          <a:xfrm>
            <a:off x="271463" y="796925"/>
            <a:ext cx="7370762" cy="2808288"/>
          </a:xfrm>
          <a:ln w="12699">
            <a:solidFill>
              <a:srgbClr val="000000"/>
            </a:solidFill>
            <a:miter lim="800000"/>
            <a:headEnd/>
            <a:tailEnd/>
          </a:ln>
        </p:spPr>
        <p:txBody>
          <a:bodyPr/>
          <a:lstStyle/>
          <a:p>
            <a:pPr lvl="1">
              <a:lnSpc>
                <a:spcPct val="90000"/>
              </a:lnSpc>
              <a:buFontTx/>
              <a:buNone/>
            </a:pPr>
            <a:r>
              <a:rPr lang="en-US" altLang="en-US" sz="2400" b="1" i="1">
                <a:solidFill>
                  <a:srgbClr val="5542E0"/>
                </a:solidFill>
                <a:ea typeface="ＭＳ Ｐゴシック" panose="020B0600070205080204" pitchFamily="34" charset="-128"/>
              </a:rPr>
              <a:t>“. . . I could exceedingly plainly perceive it to be all perforated and porous. . . these pores, or cells, . . . were indeed the first microscopical pores I ever saw, and perhaps, that were ever seen, for I had not met with any Writer or Person, that had made any mention of them before this.”</a:t>
            </a:r>
            <a:r>
              <a:rPr lang="en-US" altLang="ja-JP" sz="2400" b="1" i="1">
                <a:ea typeface="ＭＳ Ｐゴシック" panose="020B0600070205080204" pitchFamily="34" charset="-128"/>
              </a:rPr>
              <a:t>   </a:t>
            </a:r>
            <a:r>
              <a:rPr lang="en-US" altLang="ja-JP" sz="2400" i="1">
                <a:ea typeface="ＭＳ Ｐゴシック" panose="020B0600070205080204" pitchFamily="34" charset="-128"/>
              </a:rPr>
              <a:t>Robert Hooke</a:t>
            </a:r>
            <a:endParaRPr lang="en-US" altLang="en-US" sz="1400" i="1">
              <a:solidFill>
                <a:srgbClr val="5542E0"/>
              </a:solidFill>
              <a:ea typeface="ＭＳ Ｐゴシック" panose="020B0600070205080204" pitchFamily="34" charset="-128"/>
            </a:endParaRPr>
          </a:p>
        </p:txBody>
      </p:sp>
      <p:sp>
        <p:nvSpPr>
          <p:cNvPr id="14340" name="Line 4">
            <a:extLst>
              <a:ext uri="{FF2B5EF4-FFF2-40B4-BE49-F238E27FC236}">
                <a16:creationId xmlns:a16="http://schemas.microsoft.com/office/drawing/2014/main" id="{C5B71667-186E-9D4B-A2F1-F63D3D60963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4341" name="Text Box 5">
            <a:extLst>
              <a:ext uri="{FF2B5EF4-FFF2-40B4-BE49-F238E27FC236}">
                <a16:creationId xmlns:a16="http://schemas.microsoft.com/office/drawing/2014/main" id="{94998BF7-653E-734D-98FF-8D2414EC632C}"/>
              </a:ext>
            </a:extLst>
          </p:cNvPr>
          <p:cNvSpPr txBox="1">
            <a:spLocks noChangeArrowheads="1"/>
          </p:cNvSpPr>
          <p:nvPr/>
        </p:nvSpPr>
        <p:spPr bwMode="auto">
          <a:xfrm>
            <a:off x="8169275" y="15652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4821" name="Oval 8">
            <a:extLst>
              <a:ext uri="{FF2B5EF4-FFF2-40B4-BE49-F238E27FC236}">
                <a16:creationId xmlns:a16="http://schemas.microsoft.com/office/drawing/2014/main" id="{128C3A10-5C10-3748-9110-EDFDE4597AB7}"/>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2" name="Oval 9">
            <a:extLst>
              <a:ext uri="{FF2B5EF4-FFF2-40B4-BE49-F238E27FC236}">
                <a16:creationId xmlns:a16="http://schemas.microsoft.com/office/drawing/2014/main" id="{7AEDAB1E-BE86-CF4A-9BC2-4F5D9FFD8FB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3" name="Oval 10">
            <a:extLst>
              <a:ext uri="{FF2B5EF4-FFF2-40B4-BE49-F238E27FC236}">
                <a16:creationId xmlns:a16="http://schemas.microsoft.com/office/drawing/2014/main" id="{48DF28A5-CAF7-7A43-B981-17F725BCF75D}"/>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4" name="Oval 11">
            <a:extLst>
              <a:ext uri="{FF2B5EF4-FFF2-40B4-BE49-F238E27FC236}">
                <a16:creationId xmlns:a16="http://schemas.microsoft.com/office/drawing/2014/main" id="{13D0A955-1D08-EB45-B7E4-596D7484039F}"/>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5" name="Oval 12">
            <a:extLst>
              <a:ext uri="{FF2B5EF4-FFF2-40B4-BE49-F238E27FC236}">
                <a16:creationId xmlns:a16="http://schemas.microsoft.com/office/drawing/2014/main" id="{20AEE1C6-06A6-114A-8CA1-FFD8FC3503D2}"/>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6" name="Oval 13">
            <a:extLst>
              <a:ext uri="{FF2B5EF4-FFF2-40B4-BE49-F238E27FC236}">
                <a16:creationId xmlns:a16="http://schemas.microsoft.com/office/drawing/2014/main" id="{AA67E797-F7C9-9041-9E7E-02E720869397}"/>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27" name="Text Box 14">
            <a:extLst>
              <a:ext uri="{FF2B5EF4-FFF2-40B4-BE49-F238E27FC236}">
                <a16:creationId xmlns:a16="http://schemas.microsoft.com/office/drawing/2014/main" id="{DCDCB554-61A2-924D-84B0-2940B9B4C4C1}"/>
              </a:ext>
            </a:extLst>
          </p:cNvPr>
          <p:cNvSpPr txBox="1">
            <a:spLocks noChangeArrowheads="1"/>
          </p:cNvSpPr>
          <p:nvPr/>
        </p:nvSpPr>
        <p:spPr bwMode="auto">
          <a:xfrm>
            <a:off x="444500" y="3832225"/>
            <a:ext cx="7424738" cy="1565275"/>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400">
                <a:solidFill>
                  <a:schemeClr val="hlink"/>
                </a:solidFill>
              </a:rPr>
              <a:t>Note: this is the famous Robert Hooke quote that is in every textbook, quoted in every manuscript….</a:t>
            </a:r>
          </a:p>
          <a:p>
            <a:pPr>
              <a:spcBef>
                <a:spcPct val="0"/>
              </a:spcBef>
              <a:buSzTx/>
              <a:buFontTx/>
              <a:buNone/>
            </a:pPr>
            <a:r>
              <a:rPr lang="en-US" altLang="en-US" sz="2400">
                <a:solidFill>
                  <a:schemeClr val="hlink"/>
                </a:solidFill>
              </a:rPr>
              <a:t>But it is actually not a direct quote – it is a classic quote that one person used and everyone else then quotes…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8C4F5F9-6D60-9B40-A942-B98588AB62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6866" name="Picture 3">
            <a:extLst>
              <a:ext uri="{FF2B5EF4-FFF2-40B4-BE49-F238E27FC236}">
                <a16:creationId xmlns:a16="http://schemas.microsoft.com/office/drawing/2014/main" id="{128F5F03-E611-7B4F-87CD-65121B7E9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0"/>
          <a:stretch>
            <a:fillRect/>
          </a:stretch>
        </p:blipFill>
        <p:spPr bwMode="auto">
          <a:xfrm>
            <a:off x="0" y="376238"/>
            <a:ext cx="9144000" cy="613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Freeform 4">
            <a:extLst>
              <a:ext uri="{FF2B5EF4-FFF2-40B4-BE49-F238E27FC236}">
                <a16:creationId xmlns:a16="http://schemas.microsoft.com/office/drawing/2014/main" id="{73A3AC01-1750-A542-B3FA-988617CB9BAB}"/>
              </a:ext>
            </a:extLst>
          </p:cNvPr>
          <p:cNvSpPr>
            <a:spLocks/>
          </p:cNvSpPr>
          <p:nvPr/>
        </p:nvSpPr>
        <p:spPr bwMode="auto">
          <a:xfrm>
            <a:off x="3924300" y="4248150"/>
            <a:ext cx="901700" cy="933450"/>
          </a:xfrm>
          <a:custGeom>
            <a:avLst/>
            <a:gdLst>
              <a:gd name="T0" fmla="*/ 2147483646 w 568"/>
              <a:gd name="T1" fmla="*/ 2147483646 h 588"/>
              <a:gd name="T2" fmla="*/ 2147483646 w 568"/>
              <a:gd name="T3" fmla="*/ 2147483646 h 588"/>
              <a:gd name="T4" fmla="*/ 2147483646 w 568"/>
              <a:gd name="T5" fmla="*/ 2147483646 h 588"/>
              <a:gd name="T6" fmla="*/ 2147483646 w 568"/>
              <a:gd name="T7" fmla="*/ 2147483646 h 588"/>
              <a:gd name="T8" fmla="*/ 2147483646 w 568"/>
              <a:gd name="T9" fmla="*/ 2147483646 h 588"/>
              <a:gd name="T10" fmla="*/ 2147483646 w 568"/>
              <a:gd name="T11" fmla="*/ 2147483646 h 588"/>
              <a:gd name="T12" fmla="*/ 2147483646 w 568"/>
              <a:gd name="T13" fmla="*/ 2147483646 h 588"/>
              <a:gd name="T14" fmla="*/ 2147483646 w 568"/>
              <a:gd name="T15" fmla="*/ 2147483646 h 588"/>
              <a:gd name="T16" fmla="*/ 2147483646 w 568"/>
              <a:gd name="T17" fmla="*/ 0 h 588"/>
              <a:gd name="T18" fmla="*/ 0 w 568"/>
              <a:gd name="T19" fmla="*/ 2147483646 h 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68" h="588">
                <a:moveTo>
                  <a:pt x="246" y="276"/>
                </a:moveTo>
                <a:cubicBezTo>
                  <a:pt x="190" y="298"/>
                  <a:pt x="131" y="314"/>
                  <a:pt x="78" y="342"/>
                </a:cubicBezTo>
                <a:cubicBezTo>
                  <a:pt x="48" y="358"/>
                  <a:pt x="81" y="492"/>
                  <a:pt x="84" y="498"/>
                </a:cubicBezTo>
                <a:cubicBezTo>
                  <a:pt x="121" y="580"/>
                  <a:pt x="319" y="577"/>
                  <a:pt x="384" y="588"/>
                </a:cubicBezTo>
                <a:cubicBezTo>
                  <a:pt x="420" y="584"/>
                  <a:pt x="457" y="587"/>
                  <a:pt x="492" y="576"/>
                </a:cubicBezTo>
                <a:cubicBezTo>
                  <a:pt x="511" y="570"/>
                  <a:pt x="540" y="540"/>
                  <a:pt x="540" y="540"/>
                </a:cubicBezTo>
                <a:cubicBezTo>
                  <a:pt x="568" y="493"/>
                  <a:pt x="567" y="505"/>
                  <a:pt x="564" y="426"/>
                </a:cubicBezTo>
                <a:cubicBezTo>
                  <a:pt x="557" y="265"/>
                  <a:pt x="554" y="131"/>
                  <a:pt x="402" y="42"/>
                </a:cubicBezTo>
                <a:cubicBezTo>
                  <a:pt x="342" y="7"/>
                  <a:pt x="210" y="5"/>
                  <a:pt x="150" y="0"/>
                </a:cubicBezTo>
                <a:cubicBezTo>
                  <a:pt x="100" y="4"/>
                  <a:pt x="0" y="12"/>
                  <a:pt x="0" y="12"/>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37" name="Line 5">
            <a:extLst>
              <a:ext uri="{FF2B5EF4-FFF2-40B4-BE49-F238E27FC236}">
                <a16:creationId xmlns:a16="http://schemas.microsoft.com/office/drawing/2014/main" id="{F7D5D910-041C-DE4A-B7D5-BD59D2B88C45}"/>
              </a:ext>
            </a:extLst>
          </p:cNvPr>
          <p:cNvSpPr>
            <a:spLocks noChangeShapeType="1"/>
          </p:cNvSpPr>
          <p:nvPr/>
        </p:nvSpPr>
        <p:spPr bwMode="auto">
          <a:xfrm>
            <a:off x="7204075" y="2601913"/>
            <a:ext cx="7334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8" name="Line 6">
            <a:extLst>
              <a:ext uri="{FF2B5EF4-FFF2-40B4-BE49-F238E27FC236}">
                <a16:creationId xmlns:a16="http://schemas.microsoft.com/office/drawing/2014/main" id="{82D7FBC8-9AB1-D84F-B2CB-671B5587EEBF}"/>
              </a:ext>
            </a:extLst>
          </p:cNvPr>
          <p:cNvSpPr>
            <a:spLocks noChangeShapeType="1"/>
          </p:cNvSpPr>
          <p:nvPr/>
        </p:nvSpPr>
        <p:spPr bwMode="auto">
          <a:xfrm flipV="1">
            <a:off x="1477963" y="2855913"/>
            <a:ext cx="5446712" cy="79375"/>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39" name="Line 7">
            <a:extLst>
              <a:ext uri="{FF2B5EF4-FFF2-40B4-BE49-F238E27FC236}">
                <a16:creationId xmlns:a16="http://schemas.microsoft.com/office/drawing/2014/main" id="{85189CC6-7ABB-3242-B9B5-EC568999B5FA}"/>
              </a:ext>
            </a:extLst>
          </p:cNvPr>
          <p:cNvSpPr>
            <a:spLocks noChangeShapeType="1"/>
          </p:cNvSpPr>
          <p:nvPr/>
        </p:nvSpPr>
        <p:spPr bwMode="auto">
          <a:xfrm>
            <a:off x="2894013" y="5005388"/>
            <a:ext cx="1738312" cy="20637"/>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0" name="Line 8">
            <a:extLst>
              <a:ext uri="{FF2B5EF4-FFF2-40B4-BE49-F238E27FC236}">
                <a16:creationId xmlns:a16="http://schemas.microsoft.com/office/drawing/2014/main" id="{1E7E35BE-A07C-F84F-980D-D661F781F59E}"/>
              </a:ext>
            </a:extLst>
          </p:cNvPr>
          <p:cNvSpPr>
            <a:spLocks noChangeShapeType="1"/>
          </p:cNvSpPr>
          <p:nvPr/>
        </p:nvSpPr>
        <p:spPr bwMode="auto">
          <a:xfrm>
            <a:off x="4724400" y="5959475"/>
            <a:ext cx="3095625" cy="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1" name="Line 9">
            <a:extLst>
              <a:ext uri="{FF2B5EF4-FFF2-40B4-BE49-F238E27FC236}">
                <a16:creationId xmlns:a16="http://schemas.microsoft.com/office/drawing/2014/main" id="{88782FA3-0F7B-AB4E-95EF-8CE141A5AE9E}"/>
              </a:ext>
            </a:extLst>
          </p:cNvPr>
          <p:cNvSpPr>
            <a:spLocks noChangeShapeType="1"/>
          </p:cNvSpPr>
          <p:nvPr/>
        </p:nvSpPr>
        <p:spPr bwMode="auto">
          <a:xfrm>
            <a:off x="1417638" y="6191250"/>
            <a:ext cx="6350000" cy="20638"/>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74442" name="Line 10">
            <a:extLst>
              <a:ext uri="{FF2B5EF4-FFF2-40B4-BE49-F238E27FC236}">
                <a16:creationId xmlns:a16="http://schemas.microsoft.com/office/drawing/2014/main" id="{016A2433-8CB6-514A-BF76-1475FA735EEF}"/>
              </a:ext>
            </a:extLst>
          </p:cNvPr>
          <p:cNvSpPr>
            <a:spLocks noChangeShapeType="1"/>
          </p:cNvSpPr>
          <p:nvPr/>
        </p:nvSpPr>
        <p:spPr bwMode="auto">
          <a:xfrm>
            <a:off x="1427163" y="6430963"/>
            <a:ext cx="6310312" cy="19050"/>
          </a:xfrm>
          <a:prstGeom prst="line">
            <a:avLst/>
          </a:prstGeom>
          <a:noFill/>
          <a:ln w="38100">
            <a:solidFill>
              <a:schemeClr val="hlink"/>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dissolve">
                                      <p:cBhvr>
                                        <p:cTn id="7" dur="500"/>
                                        <p:tgtEl>
                                          <p:spTgt spid="2744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Effect transition="in" filter="dissolve">
                                      <p:cBhvr>
                                        <p:cTn id="11" dur="500"/>
                                        <p:tgtEl>
                                          <p:spTgt spid="274438"/>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74439"/>
                                        </p:tgtEl>
                                        <p:attrNameLst>
                                          <p:attrName>style.visibility</p:attrName>
                                        </p:attrNameLst>
                                      </p:cBhvr>
                                      <p:to>
                                        <p:strVal val="visible"/>
                                      </p:to>
                                    </p:set>
                                    <p:animEffect transition="in" filter="dissolve">
                                      <p:cBhvr>
                                        <p:cTn id="15" dur="500"/>
                                        <p:tgtEl>
                                          <p:spTgt spid="274439"/>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274440"/>
                                        </p:tgtEl>
                                        <p:attrNameLst>
                                          <p:attrName>style.visibility</p:attrName>
                                        </p:attrNameLst>
                                      </p:cBhvr>
                                      <p:to>
                                        <p:strVal val="visible"/>
                                      </p:to>
                                    </p:set>
                                    <p:animEffect transition="in" filter="dissolve">
                                      <p:cBhvr>
                                        <p:cTn id="19" dur="500"/>
                                        <p:tgtEl>
                                          <p:spTgt spid="274440"/>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274441"/>
                                        </p:tgtEl>
                                        <p:attrNameLst>
                                          <p:attrName>style.visibility</p:attrName>
                                        </p:attrNameLst>
                                      </p:cBhvr>
                                      <p:to>
                                        <p:strVal val="visible"/>
                                      </p:to>
                                    </p:set>
                                    <p:animEffect transition="in" filter="dissolve">
                                      <p:cBhvr>
                                        <p:cTn id="23" dur="500"/>
                                        <p:tgtEl>
                                          <p:spTgt spid="274441"/>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274442"/>
                                        </p:tgtEl>
                                        <p:attrNameLst>
                                          <p:attrName>style.visibility</p:attrName>
                                        </p:attrNameLst>
                                      </p:cBhvr>
                                      <p:to>
                                        <p:strVal val="visible"/>
                                      </p:to>
                                    </p:set>
                                    <p:animEffect transition="in" filter="dissolve">
                                      <p:cBhvr>
                                        <p:cTn id="27" dur="500"/>
                                        <p:tgtEl>
                                          <p:spTgt spid="27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482EFE2-2E97-674E-850E-800D13D95BFD}"/>
              </a:ext>
            </a:extLst>
          </p:cNvPr>
          <p:cNvSpPr>
            <a:spLocks noGrp="1" noChangeArrowheads="1"/>
          </p:cNvSpPr>
          <p:nvPr>
            <p:ph type="title"/>
          </p:nvPr>
        </p:nvSpPr>
        <p:spPr>
          <a:xfrm>
            <a:off x="0" y="328613"/>
            <a:ext cx="9144000" cy="393700"/>
          </a:xfrm>
        </p:spPr>
        <p:txBody>
          <a:bodyPr/>
          <a:lstStyle/>
          <a:p>
            <a:pPr>
              <a:defRPr/>
            </a:pPr>
            <a:r>
              <a:rPr lang="en-US" altLang="en-US" sz="1800">
                <a:ea typeface="+mj-ea"/>
              </a:rPr>
              <a:t>What did Hooke see when he looked at cork?</a:t>
            </a:r>
          </a:p>
        </p:txBody>
      </p:sp>
      <p:sp>
        <p:nvSpPr>
          <p:cNvPr id="38914" name="Rectangle 3">
            <a:extLst>
              <a:ext uri="{FF2B5EF4-FFF2-40B4-BE49-F238E27FC236}">
                <a16:creationId xmlns:a16="http://schemas.microsoft.com/office/drawing/2014/main" id="{B7CB1325-9354-B849-8C10-3C6811468E93}"/>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38915" name="Picture 4">
            <a:extLst>
              <a:ext uri="{FF2B5EF4-FFF2-40B4-BE49-F238E27FC236}">
                <a16:creationId xmlns:a16="http://schemas.microsoft.com/office/drawing/2014/main" id="{FB4DF3C8-1675-574E-B974-E70E7EB14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254125"/>
            <a:ext cx="4148137" cy="425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a:extLst>
              <a:ext uri="{FF2B5EF4-FFF2-40B4-BE49-F238E27FC236}">
                <a16:creationId xmlns:a16="http://schemas.microsoft.com/office/drawing/2014/main" id="{CE68BE28-2471-3740-9DCF-C2E8CE2D4E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63" y="1301750"/>
            <a:ext cx="424656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6">
            <a:extLst>
              <a:ext uri="{FF2B5EF4-FFF2-40B4-BE49-F238E27FC236}">
                <a16:creationId xmlns:a16="http://schemas.microsoft.com/office/drawing/2014/main" id="{5B059588-065D-0A42-8396-54D367BE5479}"/>
              </a:ext>
            </a:extLst>
          </p:cNvPr>
          <p:cNvSpPr txBox="1">
            <a:spLocks noChangeArrowheads="1"/>
          </p:cNvSpPr>
          <p:nvPr/>
        </p:nvSpPr>
        <p:spPr bwMode="auto">
          <a:xfrm>
            <a:off x="1643063" y="5724525"/>
            <a:ext cx="148272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Hooke, 1665</a:t>
            </a:r>
          </a:p>
        </p:txBody>
      </p:sp>
      <p:sp>
        <p:nvSpPr>
          <p:cNvPr id="16391" name="Text Box 7">
            <a:extLst>
              <a:ext uri="{FF2B5EF4-FFF2-40B4-BE49-F238E27FC236}">
                <a16:creationId xmlns:a16="http://schemas.microsoft.com/office/drawing/2014/main" id="{906FB656-826B-B54B-8CAB-5272E520473F}"/>
              </a:ext>
            </a:extLst>
          </p:cNvPr>
          <p:cNvSpPr txBox="1">
            <a:spLocks noChangeArrowheads="1"/>
          </p:cNvSpPr>
          <p:nvPr/>
        </p:nvSpPr>
        <p:spPr bwMode="auto">
          <a:xfrm>
            <a:off x="5405438" y="5673725"/>
            <a:ext cx="2882900" cy="7016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The Purdue version of the </a:t>
            </a:r>
          </a:p>
          <a:p>
            <a:pPr>
              <a:defRPr/>
            </a:pPr>
            <a:r>
              <a:rPr lang="en-US" altLang="en-US" sz="2000">
                <a:ea typeface="+mn-ea"/>
              </a:rPr>
              <a:t>Hooke cork (2002)</a:t>
            </a:r>
          </a:p>
        </p:txBody>
      </p:sp>
      <p:pic>
        <p:nvPicPr>
          <p:cNvPr id="276488" name="Picture 8">
            <a:extLst>
              <a:ext uri="{FF2B5EF4-FFF2-40B4-BE49-F238E27FC236}">
                <a16:creationId xmlns:a16="http://schemas.microsoft.com/office/drawing/2014/main" id="{FB416820-0FBC-8144-8DA8-6396EB5E8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3489" y="572328"/>
            <a:ext cx="5870352" cy="584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90" name="AutoShape 10">
            <a:extLst>
              <a:ext uri="{FF2B5EF4-FFF2-40B4-BE49-F238E27FC236}">
                <a16:creationId xmlns:a16="http://schemas.microsoft.com/office/drawing/2014/main" id="{ACFA1EE8-8644-7748-AC3A-BBEFDDBC56B7}"/>
              </a:ext>
            </a:extLst>
          </p:cNvPr>
          <p:cNvSpPr>
            <a:spLocks noChangeArrowheads="1"/>
          </p:cNvSpPr>
          <p:nvPr/>
        </p:nvSpPr>
        <p:spPr bwMode="auto">
          <a:xfrm>
            <a:off x="8656638" y="6307138"/>
            <a:ext cx="176212"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1" name="AutoShape 11">
            <a:extLst>
              <a:ext uri="{FF2B5EF4-FFF2-40B4-BE49-F238E27FC236}">
                <a16:creationId xmlns:a16="http://schemas.microsoft.com/office/drawing/2014/main" id="{4320EBFA-9244-9E4F-81C8-4FE12E1DA887}"/>
              </a:ext>
            </a:extLst>
          </p:cNvPr>
          <p:cNvSpPr>
            <a:spLocks noChangeArrowheads="1"/>
          </p:cNvSpPr>
          <p:nvPr/>
        </p:nvSpPr>
        <p:spPr bwMode="auto">
          <a:xfrm>
            <a:off x="8797925" y="6503988"/>
            <a:ext cx="176213" cy="271462"/>
          </a:xfrm>
          <a:prstGeom prst="notchedRightArrow">
            <a:avLst>
              <a:gd name="adj1" fmla="val 50000"/>
              <a:gd name="adj2" fmla="val 25000"/>
            </a:avLst>
          </a:prstGeom>
          <a:solidFill>
            <a:schemeClr val="accent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492" name="Text Box 12">
            <a:extLst>
              <a:ext uri="{FF2B5EF4-FFF2-40B4-BE49-F238E27FC236}">
                <a16:creationId xmlns:a16="http://schemas.microsoft.com/office/drawing/2014/main" id="{4F13F8D3-55EC-A74E-BC4F-6867D10AA60C}"/>
              </a:ext>
            </a:extLst>
          </p:cNvPr>
          <p:cNvSpPr txBox="1">
            <a:spLocks noChangeArrowheads="1"/>
          </p:cNvSpPr>
          <p:nvPr/>
        </p:nvSpPr>
        <p:spPr bwMode="auto">
          <a:xfrm>
            <a:off x="44450" y="5468938"/>
            <a:ext cx="1714500" cy="91598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a:ea typeface="+mn-ea"/>
              </a:rPr>
              <a:t>A confocal</a:t>
            </a:r>
          </a:p>
          <a:p>
            <a:pPr>
              <a:defRPr/>
            </a:pPr>
            <a:r>
              <a:rPr lang="en-US" altLang="en-US" sz="1800">
                <a:ea typeface="+mn-ea"/>
              </a:rPr>
              <a:t>microscope view</a:t>
            </a:r>
          </a:p>
          <a:p>
            <a:pPr>
              <a:defRPr/>
            </a:pPr>
            <a:r>
              <a:rPr lang="en-US" altLang="en-US" sz="1800">
                <a:ea typeface="+mn-ea"/>
              </a:rPr>
              <a:t>of cork</a:t>
            </a:r>
          </a:p>
        </p:txBody>
      </p:sp>
      <p:sp>
        <p:nvSpPr>
          <p:cNvPr id="276493" name="Text Box 13">
            <a:extLst>
              <a:ext uri="{FF2B5EF4-FFF2-40B4-BE49-F238E27FC236}">
                <a16:creationId xmlns:a16="http://schemas.microsoft.com/office/drawing/2014/main" id="{28C01CB5-84C1-1343-AEC2-8FA114CEA3E7}"/>
              </a:ext>
            </a:extLst>
          </p:cNvPr>
          <p:cNvSpPr txBox="1">
            <a:spLocks noChangeArrowheads="1"/>
          </p:cNvSpPr>
          <p:nvPr/>
        </p:nvSpPr>
        <p:spPr bwMode="auto">
          <a:xfrm>
            <a:off x="7654925" y="5349875"/>
            <a:ext cx="1489075"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800"/>
              <a:t>…And even    higher </a:t>
            </a:r>
          </a:p>
          <a:p>
            <a:pPr>
              <a:spcBef>
                <a:spcPct val="0"/>
              </a:spcBef>
              <a:buSzTx/>
              <a:buFontTx/>
              <a:buNone/>
            </a:pPr>
            <a:r>
              <a:rPr lang="en-US" altLang="en-US" sz="1800"/>
              <a:t>Magnification in 3D</a:t>
            </a:r>
          </a:p>
        </p:txBody>
      </p:sp>
      <p:sp>
        <p:nvSpPr>
          <p:cNvPr id="38925" name="Text Box 15">
            <a:extLst>
              <a:ext uri="{FF2B5EF4-FFF2-40B4-BE49-F238E27FC236}">
                <a16:creationId xmlns:a16="http://schemas.microsoft.com/office/drawing/2014/main" id="{89BE1517-5B53-3945-A7BC-F37AF2728B52}"/>
              </a:ext>
            </a:extLst>
          </p:cNvPr>
          <p:cNvSpPr txBox="1">
            <a:spLocks noChangeArrowheads="1"/>
          </p:cNvSpPr>
          <p:nvPr/>
        </p:nvSpPr>
        <p:spPr bwMode="auto">
          <a:xfrm>
            <a:off x="0" y="6270625"/>
            <a:ext cx="127158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700">
                <a:latin typeface="Arial" panose="020B0604020202020204" pitchFamily="34" charset="0"/>
              </a:rPr>
              <a:t>Photos: © J. Paul Robinson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6488"/>
                                        </p:tgtEl>
                                        <p:attrNameLst>
                                          <p:attrName>style.visibility</p:attrName>
                                        </p:attrNameLst>
                                      </p:cBhvr>
                                      <p:to>
                                        <p:strVal val="visible"/>
                                      </p:to>
                                    </p:set>
                                    <p:animEffect transition="in" filter="fade">
                                      <p:cBhvr>
                                        <p:cTn id="7" dur="2000"/>
                                        <p:tgtEl>
                                          <p:spTgt spid="276488"/>
                                        </p:tgtEl>
                                      </p:cBhvr>
                                    </p:animEffect>
                                  </p:childTnLst>
                                </p:cTn>
                              </p:par>
                              <p:par>
                                <p:cTn id="8" presetID="9" presetClass="exit" presetSubtype="0" fill="hold" grpId="0" nodeType="withEffect">
                                  <p:stCondLst>
                                    <p:cond delay="0"/>
                                  </p:stCondLst>
                                  <p:childTnLst>
                                    <p:animEffect transition="out" filter="dissolve">
                                      <p:cBhvr>
                                        <p:cTn id="9" dur="500"/>
                                        <p:tgtEl>
                                          <p:spTgt spid="276490"/>
                                        </p:tgtEl>
                                      </p:cBhvr>
                                    </p:animEffect>
                                    <p:set>
                                      <p:cBhvr>
                                        <p:cTn id="10" dur="1" fill="hold">
                                          <p:stCondLst>
                                            <p:cond delay="499"/>
                                          </p:stCondLst>
                                        </p:cTn>
                                        <p:tgtEl>
                                          <p:spTgt spid="27649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76492"/>
                                        </p:tgtEl>
                                        <p:attrNameLst>
                                          <p:attrName>style.visibility</p:attrName>
                                        </p:attrNameLst>
                                      </p:cBhvr>
                                      <p:to>
                                        <p:strVal val="visible"/>
                                      </p:to>
                                    </p:set>
                                    <p:animEffect transition="in" filter="fade">
                                      <p:cBhvr>
                                        <p:cTn id="13" dur="2000"/>
                                        <p:tgtEl>
                                          <p:spTgt spid="27649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6493"/>
                                        </p:tgtEl>
                                        <p:attrNameLst>
                                          <p:attrName>style.visibility</p:attrName>
                                        </p:attrNameLst>
                                      </p:cBhvr>
                                      <p:to>
                                        <p:strVal val="visible"/>
                                      </p:to>
                                    </p:set>
                                    <p:animEffect transition="in" filter="fade">
                                      <p:cBhvr>
                                        <p:cTn id="16" dur="2000"/>
                                        <p:tgtEl>
                                          <p:spTgt spid="276493"/>
                                        </p:tgtEl>
                                      </p:cBhvr>
                                    </p:animEffect>
                                  </p:childTnLst>
                                </p:cTn>
                              </p:par>
                              <p:par>
                                <p:cTn id="17" presetID="9" presetClass="exit" presetSubtype="0" fill="hold" grpId="0" nodeType="withEffect">
                                  <p:stCondLst>
                                    <p:cond delay="0"/>
                                  </p:stCondLst>
                                  <p:childTnLst>
                                    <p:animEffect transition="out" filter="dissolve">
                                      <p:cBhvr>
                                        <p:cTn id="18" dur="500"/>
                                        <p:tgtEl>
                                          <p:spTgt spid="276491"/>
                                        </p:tgtEl>
                                      </p:cBhvr>
                                    </p:animEffect>
                                    <p:set>
                                      <p:cBhvr>
                                        <p:cTn id="19" dur="1" fill="hold">
                                          <p:stCondLst>
                                            <p:cond delay="499"/>
                                          </p:stCondLst>
                                        </p:cTn>
                                        <p:tgtEl>
                                          <p:spTgt spid="2764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0" grpId="0" animBg="1"/>
      <p:bldP spid="276491" grpId="0" animBg="1"/>
      <p:bldP spid="276492" grpId="0"/>
      <p:bldP spid="27649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6E5C-092F-2D4C-8296-3C36A77ECD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7728F5-472F-9142-A9E4-5FD63E15D947}"/>
              </a:ext>
            </a:extLst>
          </p:cNvPr>
          <p:cNvSpPr>
            <a:spLocks noGrp="1"/>
          </p:cNvSpPr>
          <p:nvPr>
            <p:ph idx="1"/>
          </p:nvPr>
        </p:nvSpPr>
        <p:spPr/>
        <p:txBody>
          <a:bodyPr/>
          <a:lstStyle/>
          <a:p>
            <a:endParaRPr lang="en-US"/>
          </a:p>
        </p:txBody>
      </p:sp>
      <p:pic>
        <p:nvPicPr>
          <p:cNvPr id="4" name="high maf 360 rotation of cork (Converted).mov">
            <a:hlinkClick r:id="" action="ppaction://media"/>
            <a:extLst>
              <a:ext uri="{FF2B5EF4-FFF2-40B4-BE49-F238E27FC236}">
                <a16:creationId xmlns:a16="http://schemas.microsoft.com/office/drawing/2014/main" id="{B8AC4563-CED8-EC4C-831C-895E1D9A2E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0800" y="177800"/>
            <a:ext cx="6502400" cy="6502400"/>
          </a:xfrm>
          <a:prstGeom prst="rect">
            <a:avLst/>
          </a:prstGeom>
        </p:spPr>
      </p:pic>
    </p:spTree>
    <p:extLst>
      <p:ext uri="{BB962C8B-B14F-4D97-AF65-F5344CB8AC3E}">
        <p14:creationId xmlns:p14="http://schemas.microsoft.com/office/powerpoint/2010/main" val="223164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D7D956D-BCC3-DB45-B52E-BC71FF6B4CF0}"/>
              </a:ext>
            </a:extLst>
          </p:cNvPr>
          <p:cNvSpPr>
            <a:spLocks noGrp="1" noChangeArrowheads="1"/>
          </p:cNvSpPr>
          <p:nvPr>
            <p:ph type="title"/>
          </p:nvPr>
        </p:nvSpPr>
        <p:spPr>
          <a:xfrm>
            <a:off x="0" y="0"/>
            <a:ext cx="5964238" cy="703263"/>
          </a:xfrm>
        </p:spPr>
        <p:txBody>
          <a:bodyPr/>
          <a:lstStyle/>
          <a:p>
            <a:pPr>
              <a:defRPr/>
            </a:pPr>
            <a:r>
              <a:rPr lang="en-US" altLang="en-US" b="0">
                <a:solidFill>
                  <a:schemeClr val="tx1"/>
                </a:solidFill>
                <a:ea typeface="+mj-ea"/>
              </a:rPr>
              <a:t>Antioni van Leeuwenhoek (1632-1723)</a:t>
            </a:r>
            <a:r>
              <a:rPr lang="en-US" altLang="en-US">
                <a:ea typeface="+mj-ea"/>
              </a:rPr>
              <a:t>  </a:t>
            </a:r>
          </a:p>
        </p:txBody>
      </p:sp>
      <p:pic>
        <p:nvPicPr>
          <p:cNvPr id="40962" name="Picture 4">
            <a:extLst>
              <a:ext uri="{FF2B5EF4-FFF2-40B4-BE49-F238E27FC236}">
                <a16:creationId xmlns:a16="http://schemas.microsoft.com/office/drawing/2014/main" id="{171D76CC-5180-9245-83F9-19ED2CD75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988" y="1460500"/>
            <a:ext cx="8128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a:extLst>
              <a:ext uri="{FF2B5EF4-FFF2-40B4-BE49-F238E27FC236}">
                <a16:creationId xmlns:a16="http://schemas.microsoft.com/office/drawing/2014/main" id="{A9F6ADE4-CA2F-AF4E-A782-3B4EFDBCC007}"/>
              </a:ext>
            </a:extLst>
          </p:cNvPr>
          <p:cNvSpPr txBox="1">
            <a:spLocks noChangeArrowheads="1"/>
          </p:cNvSpPr>
          <p:nvPr/>
        </p:nvSpPr>
        <p:spPr bwMode="auto">
          <a:xfrm>
            <a:off x="422275" y="790575"/>
            <a:ext cx="66421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pPr>
            <a:r>
              <a:rPr lang="en-US" altLang="en-US" sz="1600" i="0"/>
              <a:t> 1673 - Antioni van Leeuwenhoek (1632-1723) Delft, Holland, worked as a draper (a fabric merchant);  he is also known to have worked as a surveyor, a wine assayer, and as a minor city official. </a:t>
            </a:r>
          </a:p>
          <a:p>
            <a:pPr>
              <a:spcBef>
                <a:spcPct val="0"/>
              </a:spcBef>
              <a:buSzTx/>
            </a:pPr>
            <a:endParaRPr lang="en-US" altLang="en-US" sz="1600" i="0"/>
          </a:p>
          <a:p>
            <a:pPr>
              <a:spcBef>
                <a:spcPct val="0"/>
              </a:spcBef>
              <a:buSzTx/>
            </a:pPr>
            <a:r>
              <a:rPr lang="en-US" altLang="en-US" sz="1600" i="0"/>
              <a:t> Leeuwenhoek is incorrectly called "</a:t>
            </a:r>
            <a:r>
              <a:rPr lang="en-US" altLang="en-US" sz="1600"/>
              <a:t>the inventor of the microscope</a:t>
            </a:r>
            <a:r>
              <a:rPr lang="en-US" altLang="en-US" sz="1600" i="0"/>
              <a:t>" </a:t>
            </a:r>
          </a:p>
          <a:p>
            <a:pPr>
              <a:lnSpc>
                <a:spcPct val="120000"/>
              </a:lnSpc>
              <a:spcBef>
                <a:spcPct val="0"/>
              </a:spcBef>
              <a:buSzTx/>
            </a:pPr>
            <a:r>
              <a:rPr lang="en-US" altLang="en-US" sz="1600" i="0"/>
              <a:t> Created a “simple” microscope that could magnify to about 275x, and                          published drawings of microorganisms in 1683</a:t>
            </a:r>
          </a:p>
          <a:p>
            <a:pPr>
              <a:spcBef>
                <a:spcPts val="500"/>
              </a:spcBef>
              <a:spcAft>
                <a:spcPts val="500"/>
              </a:spcAft>
              <a:buSzTx/>
            </a:pPr>
            <a:r>
              <a:rPr lang="en-US" altLang="en-US" sz="1600" i="0"/>
              <a:t> Could reach magnifications of over 200x with </a:t>
            </a:r>
            <a:r>
              <a:rPr lang="en-US" altLang="en-US" sz="1600" i="0">
                <a:solidFill>
                  <a:srgbClr val="FF0000"/>
                </a:solidFill>
              </a:rPr>
              <a:t>simple ground lenses</a:t>
            </a:r>
            <a:r>
              <a:rPr lang="en-US" altLang="en-US" sz="1600" i="0"/>
              <a:t> - however compound microscopes were mostly of poor quality and could only magnify up to 20-30 times. Hooke claimed they were too difficult to use - his eyesight was poor.</a:t>
            </a:r>
          </a:p>
          <a:p>
            <a:pPr>
              <a:spcBef>
                <a:spcPct val="0"/>
              </a:spcBef>
              <a:buSzTx/>
            </a:pPr>
            <a:r>
              <a:rPr lang="en-US" altLang="en-US" sz="1600" i="0"/>
              <a:t> Discovered bacteria, free-living and parasitic microscopic</a:t>
            </a:r>
          </a:p>
          <a:p>
            <a:pPr>
              <a:spcBef>
                <a:spcPct val="0"/>
              </a:spcBef>
              <a:buSzTx/>
              <a:buFontTx/>
              <a:buNone/>
            </a:pPr>
            <a:r>
              <a:rPr lang="en-US" altLang="en-US" sz="1600" i="0"/>
              <a:t>   protists, sperm cells, blood cells, microscopic nematodes </a:t>
            </a:r>
          </a:p>
          <a:p>
            <a:pPr>
              <a:spcBef>
                <a:spcPct val="0"/>
              </a:spcBef>
              <a:buSzTx/>
            </a:pPr>
            <a:r>
              <a:rPr lang="en-US" altLang="en-US" sz="1600" i="0"/>
              <a:t> In 1673, Leeuwenhoek began writing letters to the Royal </a:t>
            </a:r>
          </a:p>
          <a:p>
            <a:pPr>
              <a:spcBef>
                <a:spcPct val="0"/>
              </a:spcBef>
              <a:buSzTx/>
              <a:buFontTx/>
              <a:buNone/>
            </a:pPr>
            <a:r>
              <a:rPr lang="en-US" altLang="en-US" sz="1600" i="0"/>
              <a:t>  Society of London - published in </a:t>
            </a:r>
            <a:r>
              <a:rPr lang="en-US" altLang="en-US" sz="1600">
                <a:solidFill>
                  <a:srgbClr val="FF0000"/>
                </a:solidFill>
              </a:rPr>
              <a:t>Philosophical Transactions</a:t>
            </a:r>
          </a:p>
          <a:p>
            <a:pPr>
              <a:spcBef>
                <a:spcPct val="0"/>
              </a:spcBef>
              <a:buSzTx/>
              <a:buFontTx/>
              <a:buNone/>
            </a:pPr>
            <a:r>
              <a:rPr lang="en-US" altLang="en-US" sz="1600">
                <a:solidFill>
                  <a:srgbClr val="FF0000"/>
                </a:solidFill>
              </a:rPr>
              <a:t>  of the Royal Society</a:t>
            </a:r>
            <a:endParaRPr lang="en-US" altLang="en-US" sz="3600" i="0"/>
          </a:p>
          <a:p>
            <a:pPr>
              <a:spcBef>
                <a:spcPct val="0"/>
              </a:spcBef>
              <a:buSzTx/>
            </a:pPr>
            <a:r>
              <a:rPr lang="en-US" altLang="en-US" sz="1600" i="0"/>
              <a:t> In 1680 he was elected a full member of the Royal Society,</a:t>
            </a:r>
          </a:p>
          <a:p>
            <a:pPr>
              <a:spcBef>
                <a:spcPct val="0"/>
              </a:spcBef>
              <a:buSzTx/>
              <a:buFontTx/>
              <a:buNone/>
            </a:pPr>
            <a:r>
              <a:rPr lang="en-US" altLang="en-US" sz="1600" i="0"/>
              <a:t> joining </a:t>
            </a:r>
            <a:r>
              <a:rPr lang="en-US" altLang="en-US" sz="1600" i="0" u="sng">
                <a:solidFill>
                  <a:srgbClr val="0000FF"/>
                </a:solidFill>
                <a:hlinkClick r:id="rId4" action="ppaction://hlinkfile"/>
              </a:rPr>
              <a:t>Robert Hooke</a:t>
            </a:r>
            <a:r>
              <a:rPr lang="en-US" altLang="en-US" sz="1600" i="0"/>
              <a:t>, Henry Oldenburg, Robert Boyle, </a:t>
            </a:r>
          </a:p>
          <a:p>
            <a:pPr>
              <a:spcBef>
                <a:spcPct val="0"/>
              </a:spcBef>
              <a:buSzTx/>
              <a:buFontTx/>
              <a:buNone/>
            </a:pPr>
            <a:r>
              <a:rPr lang="en-US" altLang="en-US" sz="1600" i="0"/>
              <a:t> Christopher Wren</a:t>
            </a:r>
          </a:p>
          <a:p>
            <a:pPr>
              <a:spcBef>
                <a:spcPct val="50000"/>
              </a:spcBef>
              <a:buSzTx/>
            </a:pPr>
            <a:endParaRPr lang="en-US" altLang="en-US" sz="3600"/>
          </a:p>
        </p:txBody>
      </p:sp>
      <p:pic>
        <p:nvPicPr>
          <p:cNvPr id="40964" name="Picture 6" descr="h53">
            <a:extLst>
              <a:ext uri="{FF2B5EF4-FFF2-40B4-BE49-F238E27FC236}">
                <a16:creationId xmlns:a16="http://schemas.microsoft.com/office/drawing/2014/main" id="{C3773861-E61C-1249-9BD3-5FD8293AA488}"/>
              </a:ext>
            </a:extLst>
          </p:cNvPr>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l="6389" t="10953" r="7169" b="14723"/>
          <a:stretch>
            <a:fillRect/>
          </a:stretch>
        </p:blipFill>
        <p:spPr bwMode="auto">
          <a:xfrm>
            <a:off x="5608638" y="4783138"/>
            <a:ext cx="20081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a:extLst>
              <a:ext uri="{FF2B5EF4-FFF2-40B4-BE49-F238E27FC236}">
                <a16:creationId xmlns:a16="http://schemas.microsoft.com/office/drawing/2014/main" id="{2F725E84-55C0-714D-AB3E-885CAE8FA1A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7415" name="Text Box 19">
            <a:extLst>
              <a:ext uri="{FF2B5EF4-FFF2-40B4-BE49-F238E27FC236}">
                <a16:creationId xmlns:a16="http://schemas.microsoft.com/office/drawing/2014/main" id="{08AA799F-7049-2945-85A7-42E281F8F19A}"/>
              </a:ext>
            </a:extLst>
          </p:cNvPr>
          <p:cNvSpPr txBox="1">
            <a:spLocks noChangeArrowheads="1"/>
          </p:cNvSpPr>
          <p:nvPr/>
        </p:nvSpPr>
        <p:spPr bwMode="auto">
          <a:xfrm>
            <a:off x="8169275" y="17367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1673</a:t>
            </a:r>
          </a:p>
        </p:txBody>
      </p:sp>
      <p:sp>
        <p:nvSpPr>
          <p:cNvPr id="40967" name="Oval 20">
            <a:extLst>
              <a:ext uri="{FF2B5EF4-FFF2-40B4-BE49-F238E27FC236}">
                <a16:creationId xmlns:a16="http://schemas.microsoft.com/office/drawing/2014/main" id="{B7E4E9BF-DFB2-3549-A1CB-9AE29E270F81}"/>
              </a:ext>
            </a:extLst>
          </p:cNvPr>
          <p:cNvSpPr>
            <a:spLocks noChangeArrowheads="1"/>
          </p:cNvSpPr>
          <p:nvPr/>
        </p:nvSpPr>
        <p:spPr bwMode="auto">
          <a:xfrm>
            <a:off x="7966075" y="18827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8" name="Oval 29">
            <a:extLst>
              <a:ext uri="{FF2B5EF4-FFF2-40B4-BE49-F238E27FC236}">
                <a16:creationId xmlns:a16="http://schemas.microsoft.com/office/drawing/2014/main" id="{D4C82B6F-713D-C54F-83BA-E6B4F2AF3EC5}"/>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69" name="Oval 30">
            <a:extLst>
              <a:ext uri="{FF2B5EF4-FFF2-40B4-BE49-F238E27FC236}">
                <a16:creationId xmlns:a16="http://schemas.microsoft.com/office/drawing/2014/main" id="{67220B0E-5BB9-7344-8D3F-AF0E4DBFE9F2}"/>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0" name="Oval 31">
            <a:extLst>
              <a:ext uri="{FF2B5EF4-FFF2-40B4-BE49-F238E27FC236}">
                <a16:creationId xmlns:a16="http://schemas.microsoft.com/office/drawing/2014/main" id="{5B9B4692-B4DE-254C-8100-DB17D58EC9A0}"/>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1" name="Oval 32">
            <a:extLst>
              <a:ext uri="{FF2B5EF4-FFF2-40B4-BE49-F238E27FC236}">
                <a16:creationId xmlns:a16="http://schemas.microsoft.com/office/drawing/2014/main" id="{EBD870FC-1973-5D4B-AFB3-38BF54D6719C}"/>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2" name="Oval 33">
            <a:extLst>
              <a:ext uri="{FF2B5EF4-FFF2-40B4-BE49-F238E27FC236}">
                <a16:creationId xmlns:a16="http://schemas.microsoft.com/office/drawing/2014/main" id="{82B80769-EDE0-F346-9C03-FA1EC8C1CC27}"/>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0973" name="Oval 34">
            <a:extLst>
              <a:ext uri="{FF2B5EF4-FFF2-40B4-BE49-F238E27FC236}">
                <a16:creationId xmlns:a16="http://schemas.microsoft.com/office/drawing/2014/main" id="{B181D5A1-7201-E34B-87C8-237DF9AEBD27}"/>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1BEE2AA8-06D6-6740-B842-9379EE11E6EB}"/>
              </a:ext>
            </a:extLst>
          </p:cNvPr>
          <p:cNvSpPr>
            <a:spLocks noGrp="1" noChangeArrowheads="1"/>
          </p:cNvSpPr>
          <p:nvPr>
            <p:ph type="title"/>
          </p:nvPr>
        </p:nvSpPr>
        <p:spPr>
          <a:xfrm>
            <a:off x="561975" y="0"/>
            <a:ext cx="7772400" cy="722313"/>
          </a:xfrm>
        </p:spPr>
        <p:txBody>
          <a:bodyPr/>
          <a:lstStyle/>
          <a:p>
            <a:pPr>
              <a:defRPr/>
            </a:pPr>
            <a:r>
              <a:rPr lang="en-US" altLang="en-US">
                <a:ea typeface="+mj-ea"/>
              </a:rPr>
              <a:t>How the first lenses were made</a:t>
            </a:r>
          </a:p>
        </p:txBody>
      </p:sp>
      <p:sp>
        <p:nvSpPr>
          <p:cNvPr id="43010" name="Rectangle 3">
            <a:extLst>
              <a:ext uri="{FF2B5EF4-FFF2-40B4-BE49-F238E27FC236}">
                <a16:creationId xmlns:a16="http://schemas.microsoft.com/office/drawing/2014/main" id="{11C89636-2E75-8544-87AE-B0BE7194847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Tree>
    <p:controls>
      <mc:AlternateContent xmlns:mc="http://schemas.openxmlformats.org/markup-compatibility/2006">
        <mc:Choice xmlns:v="urn:schemas-microsoft-com:vml" Requires="v">
          <p:control spid="43018" r:id="rId2" imgW="6096000" imgH="3867150"/>
        </mc:Choice>
        <mc:Fallback>
          <p:control r:id="rId2" imgW="6096000" imgH="3867150">
            <p:pic>
              <p:nvPicPr>
                <p:cNvPr id="43011" name="ShockwaveFlash1">
                  <a:extLst>
                    <a:ext uri="{FF2B5EF4-FFF2-40B4-BE49-F238E27FC236}">
                      <a16:creationId xmlns:a16="http://schemas.microsoft.com/office/drawing/2014/main" id="{D60F3565-CDEA-8540-B1E7-21340825AC51}"/>
                    </a:ext>
                  </a:extLst>
                </p:cNvPr>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0" y="741363"/>
                  <a:ext cx="9144000" cy="57975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control>
        </mc:Fallback>
      </mc:AlternateContent>
    </p:controls>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F3AD8FD-F270-3C42-A1B9-A6341428A1D4}"/>
              </a:ext>
            </a:extLst>
          </p:cNvPr>
          <p:cNvSpPr>
            <a:spLocks noGrp="1" noChangeArrowheads="1"/>
          </p:cNvSpPr>
          <p:nvPr>
            <p:ph type="title"/>
          </p:nvPr>
        </p:nvSpPr>
        <p:spPr>
          <a:xfrm>
            <a:off x="422275" y="0"/>
            <a:ext cx="6016625" cy="606425"/>
          </a:xfrm>
        </p:spPr>
        <p:txBody>
          <a:bodyPr/>
          <a:lstStyle/>
          <a:p>
            <a:pPr>
              <a:defRPr/>
            </a:pPr>
            <a:r>
              <a:rPr lang="en-US" altLang="en-US">
                <a:ea typeface="+mj-ea"/>
              </a:rPr>
              <a:t>Guiseppe Campani - 1670-1690</a:t>
            </a:r>
          </a:p>
        </p:txBody>
      </p:sp>
      <p:sp>
        <p:nvSpPr>
          <p:cNvPr id="45058" name="Rectangle 3">
            <a:extLst>
              <a:ext uri="{FF2B5EF4-FFF2-40B4-BE49-F238E27FC236}">
                <a16:creationId xmlns:a16="http://schemas.microsoft.com/office/drawing/2014/main" id="{5157B47E-ABD5-1B49-B7A4-A9814EE12765}"/>
              </a:ext>
            </a:extLst>
          </p:cNvPr>
          <p:cNvSpPr>
            <a:spLocks noGrp="1" noChangeArrowheads="1"/>
          </p:cNvSpPr>
          <p:nvPr>
            <p:ph type="body" idx="1"/>
          </p:nvPr>
        </p:nvSpPr>
        <p:spPr>
          <a:xfrm>
            <a:off x="3836988" y="660400"/>
            <a:ext cx="3441700" cy="5292725"/>
          </a:xfrm>
        </p:spPr>
        <p:txBody>
          <a:bodyPr/>
          <a:lstStyle/>
          <a:p>
            <a:r>
              <a:rPr lang="en-US" altLang="en-US" sz="1600">
                <a:ea typeface="ＭＳ Ｐゴシック" panose="020B0600070205080204" pitchFamily="34" charset="-128"/>
              </a:rPr>
              <a:t>Back: Italian compound microscopes - 1670</a:t>
            </a:r>
          </a:p>
          <a:p>
            <a:r>
              <a:rPr lang="en-US" altLang="en-US" sz="1600">
                <a:ea typeface="ＭＳ Ｐゴシック" panose="020B0600070205080204" pitchFamily="34" charset="-128"/>
              </a:rPr>
              <a:t>Italian Compound microscopes</a:t>
            </a:r>
          </a:p>
          <a:p>
            <a:r>
              <a:rPr lang="en-US" altLang="en-US" sz="1600">
                <a:ea typeface="ＭＳ Ｐゴシック" panose="020B0600070205080204" pitchFamily="34" charset="-128"/>
              </a:rPr>
              <a:t>Back: 1670 (probably Campani)</a:t>
            </a:r>
          </a:p>
          <a:p>
            <a:r>
              <a:rPr lang="en-US" altLang="en-US" sz="1600">
                <a:ea typeface="ＭＳ Ｐゴシック" panose="020B0600070205080204" pitchFamily="34" charset="-128"/>
              </a:rPr>
              <a:t>This microscope was formerly at the University of Bologna - it contains a field lens which was the first optical advance about 1660. Only opaque objects can be viewed.</a:t>
            </a:r>
          </a:p>
          <a:p>
            <a:r>
              <a:rPr lang="en-US" altLang="en-US" sz="1600">
                <a:ea typeface="ＭＳ Ｐゴシック" panose="020B0600070205080204" pitchFamily="34" charset="-128"/>
              </a:rPr>
              <a:t>Front: </a:t>
            </a:r>
            <a:r>
              <a:rPr lang="en-US" altLang="en-US" sz="1600" b="1">
                <a:ea typeface="ＭＳ Ｐゴシック" panose="020B0600070205080204" pitchFamily="34" charset="-128"/>
              </a:rPr>
              <a:t>Guiseppe Campani,</a:t>
            </a:r>
            <a:r>
              <a:rPr lang="en-US" altLang="en-US" sz="1600">
                <a:ea typeface="ＭＳ Ｐゴシック" panose="020B0600070205080204" pitchFamily="34" charset="-128"/>
              </a:rPr>
              <a:t> Rome - 1690 - Campani was the leading Italian telescope and microscope maker in the late `17th century - he probably invented the screw focusing mechanism shown on this scope - the slide holder in the base allows transparent and opaque objects to be viewed</a:t>
            </a:r>
          </a:p>
        </p:txBody>
      </p:sp>
      <p:pic>
        <p:nvPicPr>
          <p:cNvPr id="45059" name="Picture 4" descr="IMG_2535">
            <a:extLst>
              <a:ext uri="{FF2B5EF4-FFF2-40B4-BE49-F238E27FC236}">
                <a16:creationId xmlns:a16="http://schemas.microsoft.com/office/drawing/2014/main" id="{1D14F30B-1FA4-FE49-9DCC-CBB771065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5488"/>
            <a:ext cx="3700463" cy="493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Line 5">
            <a:extLst>
              <a:ext uri="{FF2B5EF4-FFF2-40B4-BE49-F238E27FC236}">
                <a16:creationId xmlns:a16="http://schemas.microsoft.com/office/drawing/2014/main" id="{46A506D9-1537-664A-921A-A2594A90EDD8}"/>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8438" name="Text Box 16">
            <a:extLst>
              <a:ext uri="{FF2B5EF4-FFF2-40B4-BE49-F238E27FC236}">
                <a16:creationId xmlns:a16="http://schemas.microsoft.com/office/drawing/2014/main" id="{2AF41996-CE58-D749-99F5-9769F3E0A1D4}"/>
              </a:ext>
            </a:extLst>
          </p:cNvPr>
          <p:cNvSpPr txBox="1">
            <a:spLocks noChangeArrowheads="1"/>
          </p:cNvSpPr>
          <p:nvPr/>
        </p:nvSpPr>
        <p:spPr bwMode="auto">
          <a:xfrm>
            <a:off x="8169275" y="190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1690</a:t>
            </a:r>
          </a:p>
        </p:txBody>
      </p:sp>
      <p:sp>
        <p:nvSpPr>
          <p:cNvPr id="45062" name="Oval 26">
            <a:extLst>
              <a:ext uri="{FF2B5EF4-FFF2-40B4-BE49-F238E27FC236}">
                <a16:creationId xmlns:a16="http://schemas.microsoft.com/office/drawing/2014/main" id="{34B2D38A-D4EE-5347-A7FD-96145C806D2C}"/>
              </a:ext>
            </a:extLst>
          </p:cNvPr>
          <p:cNvSpPr>
            <a:spLocks noChangeArrowheads="1"/>
          </p:cNvSpPr>
          <p:nvPr/>
        </p:nvSpPr>
        <p:spPr bwMode="auto">
          <a:xfrm>
            <a:off x="7966075" y="188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3" name="Oval 27">
            <a:extLst>
              <a:ext uri="{FF2B5EF4-FFF2-40B4-BE49-F238E27FC236}">
                <a16:creationId xmlns:a16="http://schemas.microsoft.com/office/drawing/2014/main" id="{7F7BFD9D-B5AD-B546-B733-44E3D2FE47FA}"/>
              </a:ext>
            </a:extLst>
          </p:cNvPr>
          <p:cNvSpPr>
            <a:spLocks noChangeArrowheads="1"/>
          </p:cNvSpPr>
          <p:nvPr/>
        </p:nvSpPr>
        <p:spPr bwMode="auto">
          <a:xfrm>
            <a:off x="7969250" y="16859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4" name="Oval 28">
            <a:extLst>
              <a:ext uri="{FF2B5EF4-FFF2-40B4-BE49-F238E27FC236}">
                <a16:creationId xmlns:a16="http://schemas.microsoft.com/office/drawing/2014/main" id="{8B971C91-4773-3641-9290-874E94DA91DD}"/>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5" name="Oval 29">
            <a:extLst>
              <a:ext uri="{FF2B5EF4-FFF2-40B4-BE49-F238E27FC236}">
                <a16:creationId xmlns:a16="http://schemas.microsoft.com/office/drawing/2014/main" id="{69FECD3F-E290-E44C-9846-F54B220057D6}"/>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6" name="Oval 30">
            <a:extLst>
              <a:ext uri="{FF2B5EF4-FFF2-40B4-BE49-F238E27FC236}">
                <a16:creationId xmlns:a16="http://schemas.microsoft.com/office/drawing/2014/main" id="{5A74BA94-3F53-DA45-9AC1-1D6BFCB66C28}"/>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7" name="Oval 31">
            <a:extLst>
              <a:ext uri="{FF2B5EF4-FFF2-40B4-BE49-F238E27FC236}">
                <a16:creationId xmlns:a16="http://schemas.microsoft.com/office/drawing/2014/main" id="{7041C4CC-801A-0B4D-80DC-64B91E539DDA}"/>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8" name="Oval 32">
            <a:extLst>
              <a:ext uri="{FF2B5EF4-FFF2-40B4-BE49-F238E27FC236}">
                <a16:creationId xmlns:a16="http://schemas.microsoft.com/office/drawing/2014/main" id="{A6FBBE6E-ECE3-B74B-B5EF-003C45A2C123}"/>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69" name="Oval 18">
            <a:extLst>
              <a:ext uri="{FF2B5EF4-FFF2-40B4-BE49-F238E27FC236}">
                <a16:creationId xmlns:a16="http://schemas.microsoft.com/office/drawing/2014/main" id="{2B7AC2E0-E995-DD42-933D-003B850EAFA0}"/>
              </a:ext>
            </a:extLst>
          </p:cNvPr>
          <p:cNvSpPr>
            <a:spLocks noChangeArrowheads="1"/>
          </p:cNvSpPr>
          <p:nvPr/>
        </p:nvSpPr>
        <p:spPr bwMode="auto">
          <a:xfrm>
            <a:off x="7962900" y="20351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5070" name="Text Box 34">
            <a:extLst>
              <a:ext uri="{FF2B5EF4-FFF2-40B4-BE49-F238E27FC236}">
                <a16:creationId xmlns:a16="http://schemas.microsoft.com/office/drawing/2014/main" id="{B0887F2B-218E-0B45-8788-A937C5758F96}"/>
              </a:ext>
            </a:extLst>
          </p:cNvPr>
          <p:cNvSpPr txBox="1">
            <a:spLocks noChangeArrowheads="1"/>
          </p:cNvSpPr>
          <p:nvPr/>
        </p:nvSpPr>
        <p:spPr bwMode="auto">
          <a:xfrm>
            <a:off x="1685925" y="5772150"/>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403A834B-E7D4-9F41-840E-C1BB64810E5E}"/>
              </a:ext>
            </a:extLst>
          </p:cNvPr>
          <p:cNvSpPr>
            <a:spLocks noGrp="1" noChangeArrowheads="1"/>
          </p:cNvSpPr>
          <p:nvPr>
            <p:ph type="title"/>
          </p:nvPr>
        </p:nvSpPr>
        <p:spPr>
          <a:xfrm>
            <a:off x="0" y="0"/>
            <a:ext cx="7077075" cy="946150"/>
          </a:xfrm>
        </p:spPr>
        <p:txBody>
          <a:bodyPr/>
          <a:lstStyle/>
          <a:p>
            <a:pPr>
              <a:defRPr/>
            </a:pPr>
            <a:r>
              <a:rPr lang="en-US" altLang="en-US">
                <a:ea typeface="+mj-ea"/>
              </a:rPr>
              <a:t>Charles Culpeper</a:t>
            </a:r>
            <a:br>
              <a:rPr lang="en-US" altLang="en-US">
                <a:ea typeface="+mj-ea"/>
              </a:rPr>
            </a:br>
            <a:r>
              <a:rPr lang="en-US" altLang="en-US">
                <a:ea typeface="+mj-ea"/>
              </a:rPr>
              <a:t>Screwbarrel Microscope - 1720</a:t>
            </a:r>
          </a:p>
        </p:txBody>
      </p:sp>
      <p:sp>
        <p:nvSpPr>
          <p:cNvPr id="19459" name="Rectangle 3">
            <a:extLst>
              <a:ext uri="{FF2B5EF4-FFF2-40B4-BE49-F238E27FC236}">
                <a16:creationId xmlns:a16="http://schemas.microsoft.com/office/drawing/2014/main" id="{3BC804F3-934C-D543-9006-B299E074D6EA}"/>
              </a:ext>
            </a:extLst>
          </p:cNvPr>
          <p:cNvSpPr>
            <a:spLocks noGrp="1" noChangeArrowheads="1"/>
          </p:cNvSpPr>
          <p:nvPr>
            <p:ph type="body" idx="1"/>
          </p:nvPr>
        </p:nvSpPr>
        <p:spPr/>
        <p:txBody>
          <a:bodyPr/>
          <a:lstStyle/>
          <a:p>
            <a:pPr>
              <a:defRPr/>
            </a:pPr>
            <a:r>
              <a:rPr lang="en-US" altLang="en-US">
                <a:ea typeface="+mn-ea"/>
              </a:rPr>
              <a:t>Made by Charles Culpeper</a:t>
            </a:r>
          </a:p>
        </p:txBody>
      </p:sp>
      <p:pic>
        <p:nvPicPr>
          <p:cNvPr id="47107" name="Picture 4" descr="screwbarell scope 1720">
            <a:extLst>
              <a:ext uri="{FF2B5EF4-FFF2-40B4-BE49-F238E27FC236}">
                <a16:creationId xmlns:a16="http://schemas.microsoft.com/office/drawing/2014/main" id="{2D269F4C-AD90-AD4F-8775-9DD8E2559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3050"/>
            <a:ext cx="6986588"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Line 5">
            <a:extLst>
              <a:ext uri="{FF2B5EF4-FFF2-40B4-BE49-F238E27FC236}">
                <a16:creationId xmlns:a16="http://schemas.microsoft.com/office/drawing/2014/main" id="{45470EBC-DF60-4544-8675-4169742292F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9462" name="Text Box 20">
            <a:extLst>
              <a:ext uri="{FF2B5EF4-FFF2-40B4-BE49-F238E27FC236}">
                <a16:creationId xmlns:a16="http://schemas.microsoft.com/office/drawing/2014/main" id="{8BEDE50E-AB5D-ED40-99E5-B2C0D3FE8EB9}"/>
              </a:ext>
            </a:extLst>
          </p:cNvPr>
          <p:cNvSpPr txBox="1">
            <a:spLocks noChangeArrowheads="1"/>
          </p:cNvSpPr>
          <p:nvPr/>
        </p:nvSpPr>
        <p:spPr bwMode="auto">
          <a:xfrm>
            <a:off x="8166100" y="21669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1720</a:t>
            </a:r>
          </a:p>
        </p:txBody>
      </p:sp>
      <p:sp>
        <p:nvSpPr>
          <p:cNvPr id="47110" name="Oval 29">
            <a:extLst>
              <a:ext uri="{FF2B5EF4-FFF2-40B4-BE49-F238E27FC236}">
                <a16:creationId xmlns:a16="http://schemas.microsoft.com/office/drawing/2014/main" id="{256911C7-4273-EE46-ACEC-905A8812F543}"/>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1" name="Oval 30">
            <a:extLst>
              <a:ext uri="{FF2B5EF4-FFF2-40B4-BE49-F238E27FC236}">
                <a16:creationId xmlns:a16="http://schemas.microsoft.com/office/drawing/2014/main" id="{B9D61891-1409-844D-8B5E-4EF9FD5A2366}"/>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2" name="Oval 31">
            <a:extLst>
              <a:ext uri="{FF2B5EF4-FFF2-40B4-BE49-F238E27FC236}">
                <a16:creationId xmlns:a16="http://schemas.microsoft.com/office/drawing/2014/main" id="{0273D579-865E-594E-960E-18425FE3DA8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3" name="Oval 32">
            <a:extLst>
              <a:ext uri="{FF2B5EF4-FFF2-40B4-BE49-F238E27FC236}">
                <a16:creationId xmlns:a16="http://schemas.microsoft.com/office/drawing/2014/main" id="{3C84B60F-E005-124F-BFDD-304D86BD86F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4" name="Oval 33">
            <a:extLst>
              <a:ext uri="{FF2B5EF4-FFF2-40B4-BE49-F238E27FC236}">
                <a16:creationId xmlns:a16="http://schemas.microsoft.com/office/drawing/2014/main" id="{3DD56FC5-1C8B-B144-BB49-83E3D20BCA1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5" name="Oval 34">
            <a:extLst>
              <a:ext uri="{FF2B5EF4-FFF2-40B4-BE49-F238E27FC236}">
                <a16:creationId xmlns:a16="http://schemas.microsoft.com/office/drawing/2014/main" id="{82A82848-73F0-2642-80C7-5921A6FBE22D}"/>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6" name="Oval 35">
            <a:extLst>
              <a:ext uri="{FF2B5EF4-FFF2-40B4-BE49-F238E27FC236}">
                <a16:creationId xmlns:a16="http://schemas.microsoft.com/office/drawing/2014/main" id="{8AF5150A-8C85-9D4C-94BC-B0F38EB46A63}"/>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7" name="Oval 36">
            <a:extLst>
              <a:ext uri="{FF2B5EF4-FFF2-40B4-BE49-F238E27FC236}">
                <a16:creationId xmlns:a16="http://schemas.microsoft.com/office/drawing/2014/main" id="{D3C36103-3FAF-9A45-AA74-706AA0A0942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8" name="Oval 19">
            <a:extLst>
              <a:ext uri="{FF2B5EF4-FFF2-40B4-BE49-F238E27FC236}">
                <a16:creationId xmlns:a16="http://schemas.microsoft.com/office/drawing/2014/main" id="{7FB0736E-5FEA-9243-9D6F-D08AFA67ABA7}"/>
              </a:ext>
            </a:extLst>
          </p:cNvPr>
          <p:cNvSpPr>
            <a:spLocks noChangeArrowheads="1"/>
          </p:cNvSpPr>
          <p:nvPr/>
        </p:nvSpPr>
        <p:spPr bwMode="auto">
          <a:xfrm>
            <a:off x="7970838" y="23098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19" name="Text Box 37">
            <a:extLst>
              <a:ext uri="{FF2B5EF4-FFF2-40B4-BE49-F238E27FC236}">
                <a16:creationId xmlns:a16="http://schemas.microsoft.com/office/drawing/2014/main" id="{04007ADB-037D-574D-9D70-19E4876B8C7A}"/>
              </a:ext>
            </a:extLst>
          </p:cNvPr>
          <p:cNvSpPr txBox="1">
            <a:spLocks noChangeArrowheads="1"/>
          </p:cNvSpPr>
          <p:nvPr/>
        </p:nvSpPr>
        <p:spPr bwMode="auto">
          <a:xfrm>
            <a:off x="2332038" y="6440488"/>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A4767009-93EA-8740-A236-C918C63A684A}"/>
              </a:ext>
            </a:extLst>
          </p:cNvPr>
          <p:cNvSpPr>
            <a:spLocks noGrp="1" noChangeArrowheads="1"/>
          </p:cNvSpPr>
          <p:nvPr>
            <p:ph type="title"/>
          </p:nvPr>
        </p:nvSpPr>
        <p:spPr>
          <a:xfrm>
            <a:off x="468313" y="147638"/>
            <a:ext cx="6719887" cy="1143000"/>
          </a:xfrm>
        </p:spPr>
        <p:txBody>
          <a:bodyPr/>
          <a:lstStyle/>
          <a:p>
            <a:pPr algn="l">
              <a:defRPr/>
            </a:pPr>
            <a:r>
              <a:rPr lang="en-US" altLang="en-US">
                <a:ea typeface="+mj-ea"/>
              </a:rPr>
              <a:t>Chester More Hall</a:t>
            </a:r>
            <a:r>
              <a:rPr lang="en-US" altLang="en-US" sz="2400">
                <a:ea typeface="+mj-ea"/>
              </a:rPr>
              <a:t> </a:t>
            </a:r>
            <a:br>
              <a:rPr lang="en-US" altLang="en-US" sz="2400">
                <a:ea typeface="+mj-ea"/>
              </a:rPr>
            </a:br>
            <a:r>
              <a:rPr lang="en-US" altLang="en-US" sz="1800">
                <a:ea typeface="+mj-ea"/>
              </a:rPr>
              <a:t>The issues between simple and compound microscope</a:t>
            </a:r>
          </a:p>
        </p:txBody>
      </p:sp>
      <p:sp>
        <p:nvSpPr>
          <p:cNvPr id="49154" name="Rectangle 1027">
            <a:extLst>
              <a:ext uri="{FF2B5EF4-FFF2-40B4-BE49-F238E27FC236}">
                <a16:creationId xmlns:a16="http://schemas.microsoft.com/office/drawing/2014/main" id="{86CF90CF-2F16-2842-83B0-8D264A7F18C3}"/>
              </a:ext>
            </a:extLst>
          </p:cNvPr>
          <p:cNvSpPr>
            <a:spLocks noGrp="1" noChangeArrowheads="1"/>
          </p:cNvSpPr>
          <p:nvPr>
            <p:ph type="body" idx="1"/>
          </p:nvPr>
        </p:nvSpPr>
        <p:spPr>
          <a:xfrm>
            <a:off x="515938" y="1603375"/>
            <a:ext cx="6419850" cy="4114800"/>
          </a:xfrm>
        </p:spPr>
        <p:txBody>
          <a:bodyPr/>
          <a:lstStyle/>
          <a:p>
            <a:pPr>
              <a:spcBef>
                <a:spcPts val="500"/>
              </a:spcBef>
              <a:spcAft>
                <a:spcPts val="500"/>
              </a:spcAft>
            </a:pPr>
            <a:r>
              <a:rPr lang="en-US" altLang="en-US" sz="2400">
                <a:solidFill>
                  <a:schemeClr val="hlink"/>
                </a:solidFill>
                <a:ea typeface="ＭＳ Ｐゴシック" panose="020B0600070205080204" pitchFamily="34" charset="-128"/>
              </a:rPr>
              <a:t>Simple microscopes</a:t>
            </a:r>
            <a:r>
              <a:rPr lang="en-US" altLang="en-US" sz="2400">
                <a:ea typeface="ＭＳ Ｐゴシック" panose="020B0600070205080204" pitchFamily="34" charset="-128"/>
              </a:rPr>
              <a:t> could attain around 2 micron resolution, while the best compound microscopes were limited to around 5 microns because of </a:t>
            </a:r>
            <a:r>
              <a:rPr lang="en-US" altLang="en-US" sz="2400">
                <a:solidFill>
                  <a:schemeClr val="hlink"/>
                </a:solidFill>
                <a:ea typeface="ＭＳ Ｐゴシック" panose="020B0600070205080204" pitchFamily="34" charset="-128"/>
              </a:rPr>
              <a:t>chromatic aberration</a:t>
            </a:r>
          </a:p>
          <a:p>
            <a:pPr>
              <a:spcBef>
                <a:spcPts val="500"/>
              </a:spcBef>
              <a:spcAft>
                <a:spcPts val="500"/>
              </a:spcAft>
            </a:pPr>
            <a:r>
              <a:rPr lang="en-US" altLang="en-US" sz="2400">
                <a:ea typeface="ＭＳ Ｐゴシック" panose="020B0600070205080204" pitchFamily="34" charset="-128"/>
              </a:rPr>
              <a:t>In the 1730s a barrister names </a:t>
            </a:r>
            <a:r>
              <a:rPr lang="en-US" altLang="en-US" sz="2400" b="1">
                <a:ea typeface="ＭＳ Ｐゴシック" panose="020B0600070205080204" pitchFamily="34" charset="-128"/>
              </a:rPr>
              <a:t>Chester More Hall</a:t>
            </a:r>
            <a:r>
              <a:rPr lang="en-US" altLang="en-US" sz="2400">
                <a:ea typeface="ＭＳ Ｐゴシック" panose="020B0600070205080204" pitchFamily="34" charset="-128"/>
              </a:rPr>
              <a:t> observed that flint glass  (newly made glass) dispersed colors much more than “crown glass” (older glass). He designed a system that used a concave lens next to a convex lens which could realign all the colors. This was the first </a:t>
            </a:r>
            <a:r>
              <a:rPr lang="en-US" altLang="en-US" sz="2400" b="1" i="1">
                <a:solidFill>
                  <a:schemeClr val="hlink"/>
                </a:solidFill>
                <a:ea typeface="ＭＳ Ｐゴシック" panose="020B0600070205080204" pitchFamily="34" charset="-128"/>
              </a:rPr>
              <a:t>achromatic lens</a:t>
            </a:r>
            <a:r>
              <a:rPr lang="en-US" altLang="en-US" sz="2400">
                <a:ea typeface="ＭＳ Ｐゴシック" panose="020B0600070205080204" pitchFamily="34" charset="-128"/>
              </a:rPr>
              <a:t>. (designed for telescopes)</a:t>
            </a:r>
          </a:p>
          <a:p>
            <a:endParaRPr lang="en-US" altLang="en-US">
              <a:ea typeface="ＭＳ Ｐゴシック" panose="020B0600070205080204" pitchFamily="34" charset="-128"/>
            </a:endParaRPr>
          </a:p>
        </p:txBody>
      </p:sp>
      <p:sp>
        <p:nvSpPr>
          <p:cNvPr id="20484" name="Line 1028">
            <a:extLst>
              <a:ext uri="{FF2B5EF4-FFF2-40B4-BE49-F238E27FC236}">
                <a16:creationId xmlns:a16="http://schemas.microsoft.com/office/drawing/2014/main" id="{A279B084-525C-994E-BDD2-8E700BD6BBF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0485" name="Text Box 1043">
            <a:extLst>
              <a:ext uri="{FF2B5EF4-FFF2-40B4-BE49-F238E27FC236}">
                <a16:creationId xmlns:a16="http://schemas.microsoft.com/office/drawing/2014/main" id="{E6CD5F21-7755-644C-B39E-ABE2F35237A4}"/>
              </a:ext>
            </a:extLst>
          </p:cNvPr>
          <p:cNvSpPr txBox="1">
            <a:spLocks noChangeArrowheads="1"/>
          </p:cNvSpPr>
          <p:nvPr/>
        </p:nvSpPr>
        <p:spPr bwMode="auto">
          <a:xfrm>
            <a:off x="8162925" y="2363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1730</a:t>
            </a:r>
          </a:p>
        </p:txBody>
      </p:sp>
      <p:sp>
        <p:nvSpPr>
          <p:cNvPr id="49157" name="Oval 1044">
            <a:extLst>
              <a:ext uri="{FF2B5EF4-FFF2-40B4-BE49-F238E27FC236}">
                <a16:creationId xmlns:a16="http://schemas.microsoft.com/office/drawing/2014/main" id="{BD5C938E-5F37-0149-9C19-4DE0EE76D3BB}"/>
              </a:ext>
            </a:extLst>
          </p:cNvPr>
          <p:cNvSpPr>
            <a:spLocks noChangeArrowheads="1"/>
          </p:cNvSpPr>
          <p:nvPr/>
        </p:nvSpPr>
        <p:spPr bwMode="auto">
          <a:xfrm>
            <a:off x="7967663" y="25066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8" name="Oval 1045">
            <a:extLst>
              <a:ext uri="{FF2B5EF4-FFF2-40B4-BE49-F238E27FC236}">
                <a16:creationId xmlns:a16="http://schemas.microsoft.com/office/drawing/2014/main" id="{9472C9F1-8D28-1344-88A6-4A649DF308F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59" name="Oval 1046">
            <a:extLst>
              <a:ext uri="{FF2B5EF4-FFF2-40B4-BE49-F238E27FC236}">
                <a16:creationId xmlns:a16="http://schemas.microsoft.com/office/drawing/2014/main" id="{16372E0D-B27F-B948-B8F9-623BE614052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0" name="Oval 1047">
            <a:extLst>
              <a:ext uri="{FF2B5EF4-FFF2-40B4-BE49-F238E27FC236}">
                <a16:creationId xmlns:a16="http://schemas.microsoft.com/office/drawing/2014/main" id="{3E964350-E36E-784A-98BE-6A8A9D62177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1" name="Oval 1048">
            <a:extLst>
              <a:ext uri="{FF2B5EF4-FFF2-40B4-BE49-F238E27FC236}">
                <a16:creationId xmlns:a16="http://schemas.microsoft.com/office/drawing/2014/main" id="{E52E4D7E-6B84-A640-98F2-75648853925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2" name="Oval 1049">
            <a:extLst>
              <a:ext uri="{FF2B5EF4-FFF2-40B4-BE49-F238E27FC236}">
                <a16:creationId xmlns:a16="http://schemas.microsoft.com/office/drawing/2014/main" id="{E555A49A-FE43-6C49-A6FA-565E7178CA4E}"/>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3" name="Oval 1050">
            <a:extLst>
              <a:ext uri="{FF2B5EF4-FFF2-40B4-BE49-F238E27FC236}">
                <a16:creationId xmlns:a16="http://schemas.microsoft.com/office/drawing/2014/main" id="{2BB0A8C4-15CF-AA41-9B2E-17EF1C0D8F8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4" name="Oval 1051">
            <a:extLst>
              <a:ext uri="{FF2B5EF4-FFF2-40B4-BE49-F238E27FC236}">
                <a16:creationId xmlns:a16="http://schemas.microsoft.com/office/drawing/2014/main" id="{BE369F4A-854E-B442-8B4F-E784CF2A4E1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5" name="Oval 1052">
            <a:extLst>
              <a:ext uri="{FF2B5EF4-FFF2-40B4-BE49-F238E27FC236}">
                <a16:creationId xmlns:a16="http://schemas.microsoft.com/office/drawing/2014/main" id="{0144DDF0-4169-9742-834C-BD1C89A7B00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9166" name="Oval 1053">
            <a:extLst>
              <a:ext uri="{FF2B5EF4-FFF2-40B4-BE49-F238E27FC236}">
                <a16:creationId xmlns:a16="http://schemas.microsoft.com/office/drawing/2014/main" id="{8CD1198F-2C72-F642-8121-3AACBDB88E94}"/>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2AE5BDD-ADFB-DF49-8A4A-4640CE32A54B}"/>
              </a:ext>
            </a:extLst>
          </p:cNvPr>
          <p:cNvSpPr>
            <a:spLocks noGrp="1" noChangeArrowheads="1"/>
          </p:cNvSpPr>
          <p:nvPr>
            <p:ph type="title"/>
          </p:nvPr>
        </p:nvSpPr>
        <p:spPr>
          <a:xfrm>
            <a:off x="0" y="0"/>
            <a:ext cx="6145213" cy="809625"/>
          </a:xfrm>
        </p:spPr>
        <p:txBody>
          <a:bodyPr/>
          <a:lstStyle/>
          <a:p>
            <a:pPr>
              <a:defRPr/>
            </a:pPr>
            <a:r>
              <a:rPr lang="en-US" altLang="en-US">
                <a:ea typeface="+mj-ea"/>
              </a:rPr>
              <a:t>George Bass</a:t>
            </a:r>
          </a:p>
        </p:txBody>
      </p:sp>
      <p:sp>
        <p:nvSpPr>
          <p:cNvPr id="21507" name="Rectangle 3">
            <a:extLst>
              <a:ext uri="{FF2B5EF4-FFF2-40B4-BE49-F238E27FC236}">
                <a16:creationId xmlns:a16="http://schemas.microsoft.com/office/drawing/2014/main" id="{67DB9C39-2664-7746-B4AC-D6EF9009C5EE}"/>
              </a:ext>
            </a:extLst>
          </p:cNvPr>
          <p:cNvSpPr>
            <a:spLocks noGrp="1" noChangeArrowheads="1"/>
          </p:cNvSpPr>
          <p:nvPr>
            <p:ph type="body" idx="1"/>
          </p:nvPr>
        </p:nvSpPr>
        <p:spPr>
          <a:xfrm>
            <a:off x="481013" y="1238250"/>
            <a:ext cx="6707187" cy="4114800"/>
          </a:xfrm>
        </p:spPr>
        <p:txBody>
          <a:bodyPr/>
          <a:lstStyle/>
          <a:p>
            <a:pPr>
              <a:defRPr/>
            </a:pPr>
            <a:r>
              <a:rPr lang="en-US" altLang="en-US">
                <a:ea typeface="+mn-ea"/>
              </a:rPr>
              <a:t>Hall sent a request to one glass maker for some flint glass and a request to another glass maker for some crown glass.</a:t>
            </a:r>
          </a:p>
          <a:p>
            <a:pPr>
              <a:defRPr/>
            </a:pPr>
            <a:r>
              <a:rPr lang="en-US" altLang="en-US">
                <a:ea typeface="+mn-ea"/>
              </a:rPr>
              <a:t>It is believed that both glass makers actually sent both orders on to George Bass</a:t>
            </a:r>
          </a:p>
        </p:txBody>
      </p:sp>
      <p:sp>
        <p:nvSpPr>
          <p:cNvPr id="21508" name="Line 4">
            <a:extLst>
              <a:ext uri="{FF2B5EF4-FFF2-40B4-BE49-F238E27FC236}">
                <a16:creationId xmlns:a16="http://schemas.microsoft.com/office/drawing/2014/main" id="{8EB8A12C-CB48-7242-AA5D-CA2366C84C3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1509" name="Text Box 14">
            <a:extLst>
              <a:ext uri="{FF2B5EF4-FFF2-40B4-BE49-F238E27FC236}">
                <a16:creationId xmlns:a16="http://schemas.microsoft.com/office/drawing/2014/main" id="{62418E94-E582-BC4B-98BF-0FBDECF51E74}"/>
              </a:ext>
            </a:extLst>
          </p:cNvPr>
          <p:cNvSpPr txBox="1">
            <a:spLocks noChangeArrowheads="1"/>
          </p:cNvSpPr>
          <p:nvPr/>
        </p:nvSpPr>
        <p:spPr bwMode="auto">
          <a:xfrm>
            <a:off x="8162925" y="25749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1740</a:t>
            </a:r>
          </a:p>
        </p:txBody>
      </p:sp>
      <p:sp>
        <p:nvSpPr>
          <p:cNvPr id="51205" name="Oval 16">
            <a:extLst>
              <a:ext uri="{FF2B5EF4-FFF2-40B4-BE49-F238E27FC236}">
                <a16:creationId xmlns:a16="http://schemas.microsoft.com/office/drawing/2014/main" id="{FBE2C37F-6B9D-9340-998A-5433FBDE478F}"/>
              </a:ext>
            </a:extLst>
          </p:cNvPr>
          <p:cNvSpPr>
            <a:spLocks noChangeArrowheads="1"/>
          </p:cNvSpPr>
          <p:nvPr/>
        </p:nvSpPr>
        <p:spPr bwMode="auto">
          <a:xfrm>
            <a:off x="7975600" y="2703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6" name="Oval 17">
            <a:extLst>
              <a:ext uri="{FF2B5EF4-FFF2-40B4-BE49-F238E27FC236}">
                <a16:creationId xmlns:a16="http://schemas.microsoft.com/office/drawing/2014/main" id="{B437D032-CEBE-8E42-AE62-ABB31E495927}"/>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7" name="Oval 18">
            <a:extLst>
              <a:ext uri="{FF2B5EF4-FFF2-40B4-BE49-F238E27FC236}">
                <a16:creationId xmlns:a16="http://schemas.microsoft.com/office/drawing/2014/main" id="{13E4F395-EC8C-AB46-9F70-1576D8879AC0}"/>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8" name="Oval 19">
            <a:extLst>
              <a:ext uri="{FF2B5EF4-FFF2-40B4-BE49-F238E27FC236}">
                <a16:creationId xmlns:a16="http://schemas.microsoft.com/office/drawing/2014/main" id="{EB20EBB2-CA82-A748-8BB1-8DACA8DE1CFE}"/>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09" name="Oval 20">
            <a:extLst>
              <a:ext uri="{FF2B5EF4-FFF2-40B4-BE49-F238E27FC236}">
                <a16:creationId xmlns:a16="http://schemas.microsoft.com/office/drawing/2014/main" id="{6B04B20E-701F-4B44-BDAC-617F68139A84}"/>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0" name="Oval 21">
            <a:extLst>
              <a:ext uri="{FF2B5EF4-FFF2-40B4-BE49-F238E27FC236}">
                <a16:creationId xmlns:a16="http://schemas.microsoft.com/office/drawing/2014/main" id="{643639B7-A6C2-1F47-86A4-F8DA675283B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1" name="Oval 22">
            <a:extLst>
              <a:ext uri="{FF2B5EF4-FFF2-40B4-BE49-F238E27FC236}">
                <a16:creationId xmlns:a16="http://schemas.microsoft.com/office/drawing/2014/main" id="{D8E5B174-D251-3C48-92E1-2DFA884CD9B6}"/>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2" name="Oval 23">
            <a:extLst>
              <a:ext uri="{FF2B5EF4-FFF2-40B4-BE49-F238E27FC236}">
                <a16:creationId xmlns:a16="http://schemas.microsoft.com/office/drawing/2014/main" id="{520BE575-0D3B-2C42-888B-D8BBADC37A8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3" name="Oval 24">
            <a:extLst>
              <a:ext uri="{FF2B5EF4-FFF2-40B4-BE49-F238E27FC236}">
                <a16:creationId xmlns:a16="http://schemas.microsoft.com/office/drawing/2014/main" id="{9FE04F94-4CFB-D44A-A1DA-58DA5980EB4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4" name="Oval 25">
            <a:extLst>
              <a:ext uri="{FF2B5EF4-FFF2-40B4-BE49-F238E27FC236}">
                <a16:creationId xmlns:a16="http://schemas.microsoft.com/office/drawing/2014/main" id="{F1ADC5B4-34EC-3646-9124-50F04A9511E6}"/>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1215" name="Oval 26">
            <a:extLst>
              <a:ext uri="{FF2B5EF4-FFF2-40B4-BE49-F238E27FC236}">
                <a16:creationId xmlns:a16="http://schemas.microsoft.com/office/drawing/2014/main" id="{0ACB88FB-BD5C-FA4E-ADE1-6CB78E40E39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AE6D019-0053-C94C-9CAB-A45C11E6063C}"/>
              </a:ext>
            </a:extLst>
          </p:cNvPr>
          <p:cNvSpPr>
            <a:spLocks noGrp="1" noChangeArrowheads="1"/>
          </p:cNvSpPr>
          <p:nvPr>
            <p:ph type="title"/>
          </p:nvPr>
        </p:nvSpPr>
        <p:spPr>
          <a:xfrm>
            <a:off x="801688" y="474663"/>
            <a:ext cx="7364412" cy="1143000"/>
          </a:xfrm>
        </p:spPr>
        <p:txBody>
          <a:bodyPr/>
          <a:lstStyle/>
          <a:p>
            <a:pPr>
              <a:defRPr/>
            </a:pPr>
            <a:r>
              <a:rPr lang="en-US" altLang="en-US">
                <a:ea typeface="+mj-ea"/>
              </a:rPr>
              <a:t>Introduction</a:t>
            </a:r>
          </a:p>
        </p:txBody>
      </p:sp>
      <p:sp>
        <p:nvSpPr>
          <p:cNvPr id="18434" name="Rectangle 3">
            <a:extLst>
              <a:ext uri="{FF2B5EF4-FFF2-40B4-BE49-F238E27FC236}">
                <a16:creationId xmlns:a16="http://schemas.microsoft.com/office/drawing/2014/main" id="{7DB5BD00-EF70-F646-A2F8-3B69C9D22243}"/>
              </a:ext>
            </a:extLst>
          </p:cNvPr>
          <p:cNvSpPr>
            <a:spLocks noGrp="1" noChangeArrowheads="1"/>
          </p:cNvSpPr>
          <p:nvPr>
            <p:ph type="body" idx="1"/>
          </p:nvPr>
        </p:nvSpPr>
        <p:spPr>
          <a:xfrm>
            <a:off x="1270000" y="1547813"/>
            <a:ext cx="6550025" cy="3289300"/>
          </a:xfrm>
        </p:spPr>
        <p:txBody>
          <a:bodyPr/>
          <a:lstStyle/>
          <a:p>
            <a:pPr marL="0" indent="0">
              <a:buFontTx/>
              <a:buNone/>
            </a:pPr>
            <a:endParaRPr lang="en-US" altLang="en-US" sz="2800">
              <a:ea typeface="ＭＳ Ｐゴシック" panose="020B0600070205080204" pitchFamily="34" charset="-128"/>
            </a:endParaRPr>
          </a:p>
          <a:p>
            <a:pPr marL="0" indent="0"/>
            <a:r>
              <a:rPr lang="en-US" altLang="en-US" sz="2800">
                <a:ea typeface="ＭＳ Ｐゴシック" panose="020B0600070205080204" pitchFamily="34" charset="-128"/>
              </a:rPr>
              <a:t>Early Microscope History</a:t>
            </a:r>
          </a:p>
          <a:p>
            <a:pPr marL="0" indent="0"/>
            <a:r>
              <a:rPr lang="en-US" altLang="en-US" sz="2800">
                <a:ea typeface="ＭＳ Ｐゴシック" panose="020B0600070205080204" pitchFamily="34" charset="-128"/>
              </a:rPr>
              <a:t>Fundamental Discoveries</a:t>
            </a:r>
          </a:p>
          <a:p>
            <a:pPr marL="0" indent="0"/>
            <a:r>
              <a:rPr lang="en-US" altLang="en-US" sz="2800">
                <a:ea typeface="ＭＳ Ｐゴシック" panose="020B0600070205080204" pitchFamily="34" charset="-128"/>
              </a:rPr>
              <a:t>Key Individuals in the 17, 18 and 19</a:t>
            </a:r>
            <a:r>
              <a:rPr lang="en-US" altLang="en-US" sz="2800" baseline="30000">
                <a:ea typeface="ＭＳ Ｐゴシック" panose="020B0600070205080204" pitchFamily="34" charset="-128"/>
              </a:rPr>
              <a:t>th</a:t>
            </a:r>
            <a:r>
              <a:rPr lang="en-US" altLang="en-US" sz="2800">
                <a:ea typeface="ＭＳ Ｐゴシック" panose="020B0600070205080204" pitchFamily="34" charset="-128"/>
              </a:rPr>
              <a:t> centuries</a:t>
            </a:r>
          </a:p>
          <a:p>
            <a:pPr marL="0" indent="0"/>
            <a:r>
              <a:rPr lang="en-US" altLang="en-US" sz="2800">
                <a:ea typeface="ＭＳ Ｐゴシック" panose="020B0600070205080204" pitchFamily="34" charset="-128"/>
              </a:rPr>
              <a:t>Modern Microscopy – 20</a:t>
            </a:r>
            <a:r>
              <a:rPr lang="en-US" altLang="en-US" sz="2800" baseline="30000">
                <a:ea typeface="ＭＳ Ｐゴシック" panose="020B0600070205080204" pitchFamily="34" charset="-128"/>
              </a:rPr>
              <a:t>th</a:t>
            </a:r>
            <a:r>
              <a:rPr lang="en-US" altLang="en-US" sz="2800">
                <a:ea typeface="ＭＳ Ｐゴシック" panose="020B0600070205080204" pitchFamily="34" charset="-128"/>
              </a:rPr>
              <a:t> century</a:t>
            </a:r>
          </a:p>
          <a:p>
            <a:pPr marL="0" indent="0"/>
            <a:endParaRPr lang="en-US" altLang="en-US" sz="2800">
              <a:ea typeface="ＭＳ Ｐゴシック" panose="020B0600070205080204" pitchFamily="34" charset="-128"/>
            </a:endParaRPr>
          </a:p>
          <a:p>
            <a:pPr marL="0" indent="0"/>
            <a:endParaRPr lang="en-US" altLang="en-US" sz="2800">
              <a:ea typeface="ＭＳ Ｐゴシック" panose="020B0600070205080204" pitchFamily="34" charset="-128"/>
            </a:endParaRPr>
          </a:p>
          <a:p>
            <a:pPr marL="0" indent="0"/>
            <a:endParaRPr lang="en-US" altLang="en-US" sz="2800">
              <a:ea typeface="ＭＳ Ｐゴシック" panose="020B0600070205080204" pitchFamily="34" charset="-128"/>
            </a:endParaRPr>
          </a:p>
          <a:p>
            <a:pPr marL="0" indent="0"/>
            <a:endParaRPr lang="en-US" altLang="en-US" sz="2800">
              <a:ea typeface="ＭＳ Ｐゴシック" panose="020B0600070205080204" pitchFamily="34" charset="-128"/>
            </a:endParaRPr>
          </a:p>
          <a:p>
            <a:pPr marL="0" indent="0"/>
            <a:endParaRPr lang="en-US" altLang="en-US">
              <a:ea typeface="ＭＳ Ｐゴシック" panose="020B0600070205080204" pitchFamily="34" charset="-128"/>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A5D744B-3437-AE42-A5F1-CD12640FF111}"/>
              </a:ext>
            </a:extLst>
          </p:cNvPr>
          <p:cNvSpPr>
            <a:spLocks noGrp="1" noChangeArrowheads="1"/>
          </p:cNvSpPr>
          <p:nvPr>
            <p:ph type="title"/>
          </p:nvPr>
        </p:nvSpPr>
        <p:spPr>
          <a:xfrm>
            <a:off x="0" y="133350"/>
            <a:ext cx="7324725" cy="769938"/>
          </a:xfrm>
        </p:spPr>
        <p:txBody>
          <a:bodyPr/>
          <a:lstStyle/>
          <a:p>
            <a:pPr>
              <a:defRPr/>
            </a:pPr>
            <a:r>
              <a:rPr lang="en-US" altLang="en-US">
                <a:ea typeface="+mj-ea"/>
              </a:rPr>
              <a:t>The famous patent of 1758</a:t>
            </a:r>
          </a:p>
        </p:txBody>
      </p:sp>
      <p:sp>
        <p:nvSpPr>
          <p:cNvPr id="53250" name="Rectangle 3">
            <a:extLst>
              <a:ext uri="{FF2B5EF4-FFF2-40B4-BE49-F238E27FC236}">
                <a16:creationId xmlns:a16="http://schemas.microsoft.com/office/drawing/2014/main" id="{DCBF115D-E20D-6746-BAF7-161831FD0589}"/>
              </a:ext>
            </a:extLst>
          </p:cNvPr>
          <p:cNvSpPr>
            <a:spLocks noGrp="1" noChangeArrowheads="1"/>
          </p:cNvSpPr>
          <p:nvPr>
            <p:ph type="body" idx="1"/>
          </p:nvPr>
        </p:nvSpPr>
        <p:spPr>
          <a:xfrm>
            <a:off x="3917950" y="1624013"/>
            <a:ext cx="3548063" cy="4114800"/>
          </a:xfrm>
        </p:spPr>
        <p:txBody>
          <a:bodyPr/>
          <a:lstStyle/>
          <a:p>
            <a:pPr>
              <a:spcBef>
                <a:spcPts val="500"/>
              </a:spcBef>
              <a:spcAft>
                <a:spcPts val="500"/>
              </a:spcAft>
            </a:pPr>
            <a:r>
              <a:rPr lang="en-US" altLang="en-US" sz="2400" b="1">
                <a:ea typeface="ＭＳ Ｐゴシック" panose="020B0600070205080204" pitchFamily="34" charset="-128"/>
              </a:rPr>
              <a:t>George Bass</a:t>
            </a:r>
            <a:r>
              <a:rPr lang="en-US" altLang="en-US" sz="2400">
                <a:ea typeface="ＭＳ Ｐゴシック" panose="020B0600070205080204" pitchFamily="34" charset="-128"/>
              </a:rPr>
              <a:t> was the lens-maker that actually made the lenses, but he did not divulge the secret until over 20 years later to </a:t>
            </a:r>
            <a:r>
              <a:rPr lang="en-US" altLang="en-US" sz="2400" b="1">
                <a:ea typeface="ＭＳ Ｐゴシック" panose="020B0600070205080204" pitchFamily="34" charset="-128"/>
              </a:rPr>
              <a:t>John Dollond</a:t>
            </a:r>
            <a:r>
              <a:rPr lang="en-US" altLang="en-US" sz="2400">
                <a:ea typeface="ＭＳ Ｐゴシック" panose="020B0600070205080204" pitchFamily="34" charset="-128"/>
              </a:rPr>
              <a:t> who copied the idea in 1757 and patented the achromatic lens in 1758.</a:t>
            </a:r>
          </a:p>
          <a:p>
            <a:endParaRPr lang="en-US" altLang="en-US">
              <a:ea typeface="ＭＳ Ｐゴシック" panose="020B0600070205080204" pitchFamily="34" charset="-128"/>
            </a:endParaRPr>
          </a:p>
        </p:txBody>
      </p:sp>
      <p:grpSp>
        <p:nvGrpSpPr>
          <p:cNvPr id="53251" name="Group 6">
            <a:extLst>
              <a:ext uri="{FF2B5EF4-FFF2-40B4-BE49-F238E27FC236}">
                <a16:creationId xmlns:a16="http://schemas.microsoft.com/office/drawing/2014/main" id="{9DA085EB-3D16-5545-B480-B191D9A32570}"/>
              </a:ext>
            </a:extLst>
          </p:cNvPr>
          <p:cNvGrpSpPr>
            <a:grpSpLocks/>
          </p:cNvGrpSpPr>
          <p:nvPr/>
        </p:nvGrpSpPr>
        <p:grpSpPr bwMode="auto">
          <a:xfrm>
            <a:off x="141288" y="914400"/>
            <a:ext cx="3606800" cy="5270500"/>
            <a:chOff x="151" y="230"/>
            <a:chExt cx="2880" cy="3840"/>
          </a:xfrm>
        </p:grpSpPr>
        <p:pic>
          <p:nvPicPr>
            <p:cNvPr id="53266" name="Picture 4" descr="IMG_2450">
              <a:extLst>
                <a:ext uri="{FF2B5EF4-FFF2-40B4-BE49-F238E27FC236}">
                  <a16:creationId xmlns:a16="http://schemas.microsoft.com/office/drawing/2014/main" id="{91FE66B8-78B7-8D4C-B0B0-DF526EE5C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 y="230"/>
              <a:ext cx="2880"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7" name="Rectangle 5">
              <a:extLst>
                <a:ext uri="{FF2B5EF4-FFF2-40B4-BE49-F238E27FC236}">
                  <a16:creationId xmlns:a16="http://schemas.microsoft.com/office/drawing/2014/main" id="{E5597845-12B7-ED4F-A22B-1F550F1AE6B0}"/>
                </a:ext>
              </a:extLst>
            </p:cNvPr>
            <p:cNvSpPr>
              <a:spLocks noChangeArrowheads="1"/>
            </p:cNvSpPr>
            <p:nvPr/>
          </p:nvSpPr>
          <p:spPr bwMode="auto">
            <a:xfrm>
              <a:off x="1904" y="3875"/>
              <a:ext cx="92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a:solidFill>
                    <a:schemeClr val="bg1"/>
                  </a:solidFill>
                </a:rPr>
                <a:t>© J.Paul Robinson</a:t>
              </a:r>
            </a:p>
          </p:txBody>
        </p:sp>
      </p:grpSp>
      <p:sp>
        <p:nvSpPr>
          <p:cNvPr id="22533" name="Line 7">
            <a:extLst>
              <a:ext uri="{FF2B5EF4-FFF2-40B4-BE49-F238E27FC236}">
                <a16:creationId xmlns:a16="http://schemas.microsoft.com/office/drawing/2014/main" id="{59E38461-2F74-6E4B-B369-238E62B985F6}"/>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3253" name="Oval 24">
            <a:extLst>
              <a:ext uri="{FF2B5EF4-FFF2-40B4-BE49-F238E27FC236}">
                <a16:creationId xmlns:a16="http://schemas.microsoft.com/office/drawing/2014/main" id="{D9547FFB-A492-A743-9008-70B683881061}"/>
              </a:ext>
            </a:extLst>
          </p:cNvPr>
          <p:cNvSpPr>
            <a:spLocks noChangeArrowheads="1"/>
          </p:cNvSpPr>
          <p:nvPr/>
        </p:nvSpPr>
        <p:spPr bwMode="auto">
          <a:xfrm>
            <a:off x="7972425" y="29337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5" name="Text Box 25">
            <a:extLst>
              <a:ext uri="{FF2B5EF4-FFF2-40B4-BE49-F238E27FC236}">
                <a16:creationId xmlns:a16="http://schemas.microsoft.com/office/drawing/2014/main" id="{D94037AD-3537-914D-8170-E0031F112093}"/>
              </a:ext>
            </a:extLst>
          </p:cNvPr>
          <p:cNvSpPr txBox="1">
            <a:spLocks noChangeArrowheads="1"/>
          </p:cNvSpPr>
          <p:nvPr/>
        </p:nvSpPr>
        <p:spPr bwMode="auto">
          <a:xfrm>
            <a:off x="8159750" y="27940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1758</a:t>
            </a:r>
          </a:p>
        </p:txBody>
      </p:sp>
      <p:sp>
        <p:nvSpPr>
          <p:cNvPr id="53255" name="Oval 37">
            <a:extLst>
              <a:ext uri="{FF2B5EF4-FFF2-40B4-BE49-F238E27FC236}">
                <a16:creationId xmlns:a16="http://schemas.microsoft.com/office/drawing/2014/main" id="{11F6DD5F-20BE-804E-BEB8-59FD1C93E89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6" name="Oval 38">
            <a:extLst>
              <a:ext uri="{FF2B5EF4-FFF2-40B4-BE49-F238E27FC236}">
                <a16:creationId xmlns:a16="http://schemas.microsoft.com/office/drawing/2014/main" id="{2B42E00A-E5F2-9944-AD7E-F78E6D24101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7" name="Oval 39">
            <a:extLst>
              <a:ext uri="{FF2B5EF4-FFF2-40B4-BE49-F238E27FC236}">
                <a16:creationId xmlns:a16="http://schemas.microsoft.com/office/drawing/2014/main" id="{5D52966F-20D2-2046-860D-DEBF5E158D2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8" name="Oval 40">
            <a:extLst>
              <a:ext uri="{FF2B5EF4-FFF2-40B4-BE49-F238E27FC236}">
                <a16:creationId xmlns:a16="http://schemas.microsoft.com/office/drawing/2014/main" id="{F4E2A8D7-F552-4340-9DBB-86878CAB460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59" name="Oval 41">
            <a:extLst>
              <a:ext uri="{FF2B5EF4-FFF2-40B4-BE49-F238E27FC236}">
                <a16:creationId xmlns:a16="http://schemas.microsoft.com/office/drawing/2014/main" id="{E7859360-E13D-CE4C-B724-024E6D32D49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0" name="Oval 42">
            <a:extLst>
              <a:ext uri="{FF2B5EF4-FFF2-40B4-BE49-F238E27FC236}">
                <a16:creationId xmlns:a16="http://schemas.microsoft.com/office/drawing/2014/main" id="{71D726E4-2753-CB48-A068-88AB4ACB51C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1" name="Oval 43">
            <a:extLst>
              <a:ext uri="{FF2B5EF4-FFF2-40B4-BE49-F238E27FC236}">
                <a16:creationId xmlns:a16="http://schemas.microsoft.com/office/drawing/2014/main" id="{AF65E862-F5E5-FA4A-879C-B36B168A3E0C}"/>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2" name="Oval 44">
            <a:extLst>
              <a:ext uri="{FF2B5EF4-FFF2-40B4-BE49-F238E27FC236}">
                <a16:creationId xmlns:a16="http://schemas.microsoft.com/office/drawing/2014/main" id="{AFF23EF2-3EEA-3142-BAC2-5551F734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3" name="Oval 45">
            <a:extLst>
              <a:ext uri="{FF2B5EF4-FFF2-40B4-BE49-F238E27FC236}">
                <a16:creationId xmlns:a16="http://schemas.microsoft.com/office/drawing/2014/main" id="{C7F87685-DF52-C243-8176-A3E8D6B59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4" name="Oval 46">
            <a:extLst>
              <a:ext uri="{FF2B5EF4-FFF2-40B4-BE49-F238E27FC236}">
                <a16:creationId xmlns:a16="http://schemas.microsoft.com/office/drawing/2014/main" id="{C9DA5A48-A9C9-D24D-9CAB-7B682DBF628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3265" name="Oval 47">
            <a:extLst>
              <a:ext uri="{FF2B5EF4-FFF2-40B4-BE49-F238E27FC236}">
                <a16:creationId xmlns:a16="http://schemas.microsoft.com/office/drawing/2014/main" id="{11D58A4B-1BB1-DB48-B731-FE7E2214DB3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a:extLst>
              <a:ext uri="{FF2B5EF4-FFF2-40B4-BE49-F238E27FC236}">
                <a16:creationId xmlns:a16="http://schemas.microsoft.com/office/drawing/2014/main" id="{1479366E-8308-634C-A720-7BFBB44F9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438" y="1733550"/>
            <a:ext cx="8540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a:extLst>
              <a:ext uri="{FF2B5EF4-FFF2-40B4-BE49-F238E27FC236}">
                <a16:creationId xmlns:a16="http://schemas.microsoft.com/office/drawing/2014/main" id="{056143D3-ECBD-8443-A1D7-BE9CB9D50D0B}"/>
              </a:ext>
            </a:extLst>
          </p:cNvPr>
          <p:cNvSpPr>
            <a:spLocks noGrp="1" noChangeArrowheads="1"/>
          </p:cNvSpPr>
          <p:nvPr>
            <p:ph type="title"/>
          </p:nvPr>
        </p:nvSpPr>
        <p:spPr>
          <a:xfrm>
            <a:off x="0" y="0"/>
            <a:ext cx="7045325" cy="819150"/>
          </a:xfrm>
        </p:spPr>
        <p:txBody>
          <a:bodyPr/>
          <a:lstStyle/>
          <a:p>
            <a:pPr>
              <a:defRPr/>
            </a:pPr>
            <a:r>
              <a:rPr lang="en-US" altLang="en-US">
                <a:ea typeface="+mj-ea"/>
              </a:rPr>
              <a:t>Secondary Microscopes</a:t>
            </a:r>
          </a:p>
        </p:txBody>
      </p:sp>
      <p:sp>
        <p:nvSpPr>
          <p:cNvPr id="55299" name="Rectangle 3">
            <a:extLst>
              <a:ext uri="{FF2B5EF4-FFF2-40B4-BE49-F238E27FC236}">
                <a16:creationId xmlns:a16="http://schemas.microsoft.com/office/drawing/2014/main" id="{64B0DED8-A8E4-8742-B86E-5F215587956F}"/>
              </a:ext>
            </a:extLst>
          </p:cNvPr>
          <p:cNvSpPr>
            <a:spLocks noGrp="1" noChangeArrowheads="1"/>
          </p:cNvSpPr>
          <p:nvPr>
            <p:ph type="body" idx="1"/>
          </p:nvPr>
        </p:nvSpPr>
        <p:spPr>
          <a:xfrm>
            <a:off x="414338" y="754063"/>
            <a:ext cx="6584950" cy="4114800"/>
          </a:xfrm>
        </p:spPr>
        <p:txBody>
          <a:bodyPr/>
          <a:lstStyle/>
          <a:p>
            <a:pPr>
              <a:spcBef>
                <a:spcPts val="500"/>
              </a:spcBef>
              <a:spcAft>
                <a:spcPts val="500"/>
              </a:spcAft>
            </a:pPr>
            <a:r>
              <a:rPr lang="en-US" altLang="en-US" sz="1800" b="1">
                <a:ea typeface="ＭＳ Ｐゴシック" panose="020B0600070205080204" pitchFamily="34" charset="-128"/>
              </a:rPr>
              <a:t>George Adams Sr.</a:t>
            </a:r>
            <a:r>
              <a:rPr lang="en-US" altLang="en-US" sz="1800">
                <a:ea typeface="ＭＳ Ｐゴシック" panose="020B0600070205080204" pitchFamily="34" charset="-128"/>
              </a:rPr>
              <a:t> made many microscopes from about 1740-1790 but he was predominantly just a good manufacturer not inventor (in fact it is thought he was more than a copier!)</a:t>
            </a: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a:p>
            <a:pPr>
              <a:spcBef>
                <a:spcPts val="500"/>
              </a:spcBef>
              <a:spcAft>
                <a:spcPts val="500"/>
              </a:spcAft>
            </a:pPr>
            <a:endParaRPr lang="en-US" altLang="en-US" sz="1800">
              <a:ea typeface="ＭＳ Ｐゴシック" panose="020B0600070205080204" pitchFamily="34" charset="-128"/>
            </a:endParaRPr>
          </a:p>
        </p:txBody>
      </p:sp>
      <p:sp>
        <p:nvSpPr>
          <p:cNvPr id="55300" name="Text Box 7">
            <a:extLst>
              <a:ext uri="{FF2B5EF4-FFF2-40B4-BE49-F238E27FC236}">
                <a16:creationId xmlns:a16="http://schemas.microsoft.com/office/drawing/2014/main" id="{5C35E9E4-892C-0A4F-B787-E33683B7F452}"/>
              </a:ext>
            </a:extLst>
          </p:cNvPr>
          <p:cNvSpPr txBox="1">
            <a:spLocks noChangeArrowheads="1"/>
          </p:cNvSpPr>
          <p:nvPr/>
        </p:nvSpPr>
        <p:spPr bwMode="auto">
          <a:xfrm>
            <a:off x="4673600" y="3636963"/>
            <a:ext cx="24304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t>“New Improved Compound Microscope, George Adams, 1790</a:t>
            </a:r>
          </a:p>
          <a:p>
            <a:pPr>
              <a:spcBef>
                <a:spcPct val="0"/>
              </a:spcBef>
              <a:buSzTx/>
              <a:buFontTx/>
              <a:buNone/>
            </a:pPr>
            <a:r>
              <a:rPr lang="en-US" altLang="en-US" sz="1600"/>
              <a:t>Adams described this instrument in his “Essays on the Microscope” in 1787. The mechanism allowed freedom of movement. The specimen could be viewed in direct light or in light reflected from a large mirror. </a:t>
            </a:r>
          </a:p>
        </p:txBody>
      </p:sp>
      <p:grpSp>
        <p:nvGrpSpPr>
          <p:cNvPr id="55301" name="Group 9">
            <a:extLst>
              <a:ext uri="{FF2B5EF4-FFF2-40B4-BE49-F238E27FC236}">
                <a16:creationId xmlns:a16="http://schemas.microsoft.com/office/drawing/2014/main" id="{50DF9B07-BCAA-C647-9EB7-D1B71F172989}"/>
              </a:ext>
            </a:extLst>
          </p:cNvPr>
          <p:cNvGrpSpPr>
            <a:grpSpLocks/>
          </p:cNvGrpSpPr>
          <p:nvPr/>
        </p:nvGrpSpPr>
        <p:grpSpPr bwMode="auto">
          <a:xfrm>
            <a:off x="55563" y="1901825"/>
            <a:ext cx="4459287" cy="4741863"/>
            <a:chOff x="197" y="1594"/>
            <a:chExt cx="1591" cy="2121"/>
          </a:xfrm>
        </p:grpSpPr>
        <p:pic>
          <p:nvPicPr>
            <p:cNvPr id="55317" name="Picture 6" descr="IMG_2448">
              <a:extLst>
                <a:ext uri="{FF2B5EF4-FFF2-40B4-BE49-F238E27FC236}">
                  <a16:creationId xmlns:a16="http://schemas.microsoft.com/office/drawing/2014/main" id="{1D5E3DBB-0120-4E4B-8913-317C5AB25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 y="1594"/>
              <a:ext cx="1591" cy="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8" name="Text Box 8">
              <a:extLst>
                <a:ext uri="{FF2B5EF4-FFF2-40B4-BE49-F238E27FC236}">
                  <a16:creationId xmlns:a16="http://schemas.microsoft.com/office/drawing/2014/main" id="{F95ED34A-BB5F-BC49-81EC-CFB83A044379}"/>
                </a:ext>
              </a:extLst>
            </p:cNvPr>
            <p:cNvSpPr txBox="1">
              <a:spLocks noChangeArrowheads="1"/>
            </p:cNvSpPr>
            <p:nvPr/>
          </p:nvSpPr>
          <p:spPr bwMode="auto">
            <a:xfrm>
              <a:off x="673" y="3523"/>
              <a:ext cx="619"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sp>
        <p:nvSpPr>
          <p:cNvPr id="23559" name="Line 10">
            <a:extLst>
              <a:ext uri="{FF2B5EF4-FFF2-40B4-BE49-F238E27FC236}">
                <a16:creationId xmlns:a16="http://schemas.microsoft.com/office/drawing/2014/main" id="{740B576B-CB27-8344-9AD1-F50E3DED421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3560" name="Text Box 27">
            <a:extLst>
              <a:ext uri="{FF2B5EF4-FFF2-40B4-BE49-F238E27FC236}">
                <a16:creationId xmlns:a16="http://schemas.microsoft.com/office/drawing/2014/main" id="{351C3373-B6FA-2A46-964B-F3F7A16A5D07}"/>
              </a:ext>
            </a:extLst>
          </p:cNvPr>
          <p:cNvSpPr txBox="1">
            <a:spLocks noChangeArrowheads="1"/>
          </p:cNvSpPr>
          <p:nvPr/>
        </p:nvSpPr>
        <p:spPr bwMode="auto">
          <a:xfrm>
            <a:off x="8159750" y="29718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5304" name="Oval 28">
            <a:extLst>
              <a:ext uri="{FF2B5EF4-FFF2-40B4-BE49-F238E27FC236}">
                <a16:creationId xmlns:a16="http://schemas.microsoft.com/office/drawing/2014/main" id="{EE586768-19AB-9742-8FC0-2D5DF94D3594}"/>
              </a:ext>
            </a:extLst>
          </p:cNvPr>
          <p:cNvSpPr>
            <a:spLocks noChangeArrowheads="1"/>
          </p:cNvSpPr>
          <p:nvPr/>
        </p:nvSpPr>
        <p:spPr bwMode="auto">
          <a:xfrm>
            <a:off x="7969250" y="313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5" name="Oval 29">
            <a:extLst>
              <a:ext uri="{FF2B5EF4-FFF2-40B4-BE49-F238E27FC236}">
                <a16:creationId xmlns:a16="http://schemas.microsoft.com/office/drawing/2014/main" id="{CFB32374-D47D-2B4F-95E3-E3B9132F08E7}"/>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6" name="Oval 30">
            <a:extLst>
              <a:ext uri="{FF2B5EF4-FFF2-40B4-BE49-F238E27FC236}">
                <a16:creationId xmlns:a16="http://schemas.microsoft.com/office/drawing/2014/main" id="{743B427C-51C6-5E42-9832-6F3671D5CB92}"/>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7" name="Oval 31">
            <a:extLst>
              <a:ext uri="{FF2B5EF4-FFF2-40B4-BE49-F238E27FC236}">
                <a16:creationId xmlns:a16="http://schemas.microsoft.com/office/drawing/2014/main" id="{FB380D8C-32BE-0F41-99B9-78F91724125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8" name="Oval 32">
            <a:extLst>
              <a:ext uri="{FF2B5EF4-FFF2-40B4-BE49-F238E27FC236}">
                <a16:creationId xmlns:a16="http://schemas.microsoft.com/office/drawing/2014/main" id="{8450CA56-7EDD-094B-B945-02D29329EEF1}"/>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09" name="Oval 33">
            <a:extLst>
              <a:ext uri="{FF2B5EF4-FFF2-40B4-BE49-F238E27FC236}">
                <a16:creationId xmlns:a16="http://schemas.microsoft.com/office/drawing/2014/main" id="{B565E1A0-DE22-BC4C-BE5C-AEC6D7960FA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0" name="Oval 34">
            <a:extLst>
              <a:ext uri="{FF2B5EF4-FFF2-40B4-BE49-F238E27FC236}">
                <a16:creationId xmlns:a16="http://schemas.microsoft.com/office/drawing/2014/main" id="{222C110E-B111-FF4F-B948-54DCF81F4BD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1" name="Oval 35">
            <a:extLst>
              <a:ext uri="{FF2B5EF4-FFF2-40B4-BE49-F238E27FC236}">
                <a16:creationId xmlns:a16="http://schemas.microsoft.com/office/drawing/2014/main" id="{C3CC9687-E7FF-064C-970F-B0F1AA7032F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2" name="Oval 36">
            <a:extLst>
              <a:ext uri="{FF2B5EF4-FFF2-40B4-BE49-F238E27FC236}">
                <a16:creationId xmlns:a16="http://schemas.microsoft.com/office/drawing/2014/main" id="{2E54154B-E4AB-F04E-906C-973F2211EA23}"/>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3" name="Oval 37">
            <a:extLst>
              <a:ext uri="{FF2B5EF4-FFF2-40B4-BE49-F238E27FC236}">
                <a16:creationId xmlns:a16="http://schemas.microsoft.com/office/drawing/2014/main" id="{AAF60A6F-C88F-7640-84C6-278B0CF978A2}"/>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4" name="Oval 38">
            <a:extLst>
              <a:ext uri="{FF2B5EF4-FFF2-40B4-BE49-F238E27FC236}">
                <a16:creationId xmlns:a16="http://schemas.microsoft.com/office/drawing/2014/main" id="{61DCF59F-2E8D-0D46-B9BC-5AE109A0B7A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5" name="Oval 39">
            <a:extLst>
              <a:ext uri="{FF2B5EF4-FFF2-40B4-BE49-F238E27FC236}">
                <a16:creationId xmlns:a16="http://schemas.microsoft.com/office/drawing/2014/main" id="{A86331BB-559F-7040-B1E4-062A1F98D52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5316" name="Oval 40">
            <a:extLst>
              <a:ext uri="{FF2B5EF4-FFF2-40B4-BE49-F238E27FC236}">
                <a16:creationId xmlns:a16="http://schemas.microsoft.com/office/drawing/2014/main" id="{53C03B3E-3DBA-7E41-A654-6ACC2EFFB1A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EC84C77-2393-904A-8A84-A15019E6D503}"/>
              </a:ext>
            </a:extLst>
          </p:cNvPr>
          <p:cNvSpPr>
            <a:spLocks noGrp="1" noChangeArrowheads="1"/>
          </p:cNvSpPr>
          <p:nvPr>
            <p:ph type="title"/>
          </p:nvPr>
        </p:nvSpPr>
        <p:spPr>
          <a:xfrm>
            <a:off x="2876550" y="0"/>
            <a:ext cx="4714875" cy="1143000"/>
          </a:xfrm>
        </p:spPr>
        <p:txBody>
          <a:bodyPr/>
          <a:lstStyle/>
          <a:p>
            <a:pPr>
              <a:defRPr/>
            </a:pPr>
            <a:r>
              <a:rPr lang="en-US" altLang="en-US">
                <a:ea typeface="+mj-ea"/>
              </a:rPr>
              <a:t>George Adams</a:t>
            </a:r>
            <a:r>
              <a:rPr lang="en-US" altLang="en-US" sz="2000">
                <a:ea typeface="+mj-ea"/>
              </a:rPr>
              <a:t> </a:t>
            </a:r>
            <a:br>
              <a:rPr lang="en-US" altLang="en-US" sz="2000">
                <a:ea typeface="+mj-ea"/>
              </a:rPr>
            </a:br>
            <a:r>
              <a:rPr lang="en-US" altLang="en-US" sz="2000">
                <a:ea typeface="+mj-ea"/>
              </a:rPr>
              <a:t>Toymaker to Kings</a:t>
            </a:r>
          </a:p>
        </p:txBody>
      </p:sp>
      <p:sp>
        <p:nvSpPr>
          <p:cNvPr id="57346" name="Rectangle 3">
            <a:extLst>
              <a:ext uri="{FF2B5EF4-FFF2-40B4-BE49-F238E27FC236}">
                <a16:creationId xmlns:a16="http://schemas.microsoft.com/office/drawing/2014/main" id="{E8460617-1925-634E-9029-52D3F04C9AAF}"/>
              </a:ext>
            </a:extLst>
          </p:cNvPr>
          <p:cNvSpPr>
            <a:spLocks noGrp="1" noChangeArrowheads="1"/>
          </p:cNvSpPr>
          <p:nvPr>
            <p:ph type="body" idx="1"/>
          </p:nvPr>
        </p:nvSpPr>
        <p:spPr>
          <a:xfrm>
            <a:off x="3443288" y="1981200"/>
            <a:ext cx="3454400" cy="4114800"/>
          </a:xfrm>
        </p:spPr>
        <p:txBody>
          <a:bodyPr/>
          <a:lstStyle/>
          <a:p>
            <a:r>
              <a:rPr lang="en-US" altLang="en-US" sz="2000">
                <a:ea typeface="ＭＳ Ｐゴシック" panose="020B0600070205080204" pitchFamily="34" charset="-128"/>
              </a:rPr>
              <a:t>This microscope made by George Adams, Mathematical Instrument maker to King George III around 1763, It was probably intended for the Prince of Wales, the future King George IV. The instrument is based on the design of the “Universal Double Microscope" (London Museum of Science)</a:t>
            </a:r>
          </a:p>
          <a:p>
            <a:endParaRPr lang="en-US" altLang="en-US" sz="2000">
              <a:ea typeface="ＭＳ Ｐゴシック" panose="020B0600070205080204" pitchFamily="34" charset="-128"/>
            </a:endParaRPr>
          </a:p>
        </p:txBody>
      </p:sp>
      <p:pic>
        <p:nvPicPr>
          <p:cNvPr id="57347" name="Picture 4" descr="IMG_2481a">
            <a:extLst>
              <a:ext uri="{FF2B5EF4-FFF2-40B4-BE49-F238E27FC236}">
                <a16:creationId xmlns:a16="http://schemas.microsoft.com/office/drawing/2014/main" id="{E087A036-DD58-8748-8315-A13CBC030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38" y="0"/>
            <a:ext cx="2952750"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Line 5">
            <a:extLst>
              <a:ext uri="{FF2B5EF4-FFF2-40B4-BE49-F238E27FC236}">
                <a16:creationId xmlns:a16="http://schemas.microsoft.com/office/drawing/2014/main" id="{B702F3C0-91BF-7E4F-98AA-E79337DCBE5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4582" name="Text Box 24">
            <a:extLst>
              <a:ext uri="{FF2B5EF4-FFF2-40B4-BE49-F238E27FC236}">
                <a16:creationId xmlns:a16="http://schemas.microsoft.com/office/drawing/2014/main" id="{B4442435-A80C-2D42-AF16-B480D1ED2EA7}"/>
              </a:ext>
            </a:extLst>
          </p:cNvPr>
          <p:cNvSpPr txBox="1">
            <a:spLocks noChangeArrowheads="1"/>
          </p:cNvSpPr>
          <p:nvPr/>
        </p:nvSpPr>
        <p:spPr bwMode="auto">
          <a:xfrm>
            <a:off x="8159750" y="29718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1763</a:t>
            </a:r>
          </a:p>
        </p:txBody>
      </p:sp>
      <p:sp>
        <p:nvSpPr>
          <p:cNvPr id="57350" name="Oval 25">
            <a:extLst>
              <a:ext uri="{FF2B5EF4-FFF2-40B4-BE49-F238E27FC236}">
                <a16:creationId xmlns:a16="http://schemas.microsoft.com/office/drawing/2014/main" id="{F6768AD2-7B1A-1147-9ABF-23A6050CD56C}"/>
              </a:ext>
            </a:extLst>
          </p:cNvPr>
          <p:cNvSpPr>
            <a:spLocks noChangeArrowheads="1"/>
          </p:cNvSpPr>
          <p:nvPr/>
        </p:nvSpPr>
        <p:spPr bwMode="auto">
          <a:xfrm>
            <a:off x="7969250" y="313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1" name="Oval 26">
            <a:extLst>
              <a:ext uri="{FF2B5EF4-FFF2-40B4-BE49-F238E27FC236}">
                <a16:creationId xmlns:a16="http://schemas.microsoft.com/office/drawing/2014/main" id="{B936FC49-4FF6-FD41-841E-135CF771801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2" name="Oval 27">
            <a:extLst>
              <a:ext uri="{FF2B5EF4-FFF2-40B4-BE49-F238E27FC236}">
                <a16:creationId xmlns:a16="http://schemas.microsoft.com/office/drawing/2014/main" id="{70C2E1F5-947C-DA46-96D8-0D41CAE988F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3" name="Oval 28">
            <a:extLst>
              <a:ext uri="{FF2B5EF4-FFF2-40B4-BE49-F238E27FC236}">
                <a16:creationId xmlns:a16="http://schemas.microsoft.com/office/drawing/2014/main" id="{63C7F66C-84F0-7F4E-BF25-6E3CB73915E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4" name="Oval 29">
            <a:extLst>
              <a:ext uri="{FF2B5EF4-FFF2-40B4-BE49-F238E27FC236}">
                <a16:creationId xmlns:a16="http://schemas.microsoft.com/office/drawing/2014/main" id="{EDF0D96B-BFCA-4D44-94F9-C0638269CE1D}"/>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5" name="Oval 30">
            <a:extLst>
              <a:ext uri="{FF2B5EF4-FFF2-40B4-BE49-F238E27FC236}">
                <a16:creationId xmlns:a16="http://schemas.microsoft.com/office/drawing/2014/main" id="{0C538F3C-1EA2-D248-8F87-C7B88EA0D49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6" name="Oval 31">
            <a:extLst>
              <a:ext uri="{FF2B5EF4-FFF2-40B4-BE49-F238E27FC236}">
                <a16:creationId xmlns:a16="http://schemas.microsoft.com/office/drawing/2014/main" id="{1D75EC5D-9B84-194D-963B-40479205C62E}"/>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7" name="Oval 32">
            <a:extLst>
              <a:ext uri="{FF2B5EF4-FFF2-40B4-BE49-F238E27FC236}">
                <a16:creationId xmlns:a16="http://schemas.microsoft.com/office/drawing/2014/main" id="{265A25E0-D00B-7C48-96B0-5E72442C017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8" name="Oval 33">
            <a:extLst>
              <a:ext uri="{FF2B5EF4-FFF2-40B4-BE49-F238E27FC236}">
                <a16:creationId xmlns:a16="http://schemas.microsoft.com/office/drawing/2014/main" id="{22FF163F-235A-904E-8756-884DDAE2869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59" name="Oval 34">
            <a:extLst>
              <a:ext uri="{FF2B5EF4-FFF2-40B4-BE49-F238E27FC236}">
                <a16:creationId xmlns:a16="http://schemas.microsoft.com/office/drawing/2014/main" id="{234826DC-9A6C-114C-B9AC-E6B529298B8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0" name="Oval 35">
            <a:extLst>
              <a:ext uri="{FF2B5EF4-FFF2-40B4-BE49-F238E27FC236}">
                <a16:creationId xmlns:a16="http://schemas.microsoft.com/office/drawing/2014/main" id="{8F1B1C12-2288-3E4A-AFAD-073C5E1911BC}"/>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1" name="Oval 36">
            <a:extLst>
              <a:ext uri="{FF2B5EF4-FFF2-40B4-BE49-F238E27FC236}">
                <a16:creationId xmlns:a16="http://schemas.microsoft.com/office/drawing/2014/main" id="{273DA1E2-30AC-1B46-A149-5FCA18CF9E9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2" name="Oval 37">
            <a:extLst>
              <a:ext uri="{FF2B5EF4-FFF2-40B4-BE49-F238E27FC236}">
                <a16:creationId xmlns:a16="http://schemas.microsoft.com/office/drawing/2014/main" id="{79BD7AF5-B339-EA41-AAA8-5F1F5BC6900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63" name="Text Box 38">
            <a:extLst>
              <a:ext uri="{FF2B5EF4-FFF2-40B4-BE49-F238E27FC236}">
                <a16:creationId xmlns:a16="http://schemas.microsoft.com/office/drawing/2014/main" id="{B3680484-4211-9C4A-BEA1-F178ECE1F4B0}"/>
              </a:ext>
            </a:extLst>
          </p:cNvPr>
          <p:cNvSpPr txBox="1">
            <a:spLocks noChangeArrowheads="1"/>
          </p:cNvSpPr>
          <p:nvPr/>
        </p:nvSpPr>
        <p:spPr bwMode="auto">
          <a:xfrm>
            <a:off x="3246438" y="6192838"/>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906D98B-2939-0544-862B-B336E8DAC418}"/>
              </a:ext>
            </a:extLst>
          </p:cNvPr>
          <p:cNvSpPr>
            <a:spLocks noGrp="1" noChangeArrowheads="1"/>
          </p:cNvSpPr>
          <p:nvPr>
            <p:ph type="title"/>
          </p:nvPr>
        </p:nvSpPr>
        <p:spPr>
          <a:xfrm>
            <a:off x="0" y="0"/>
            <a:ext cx="6572250" cy="715963"/>
          </a:xfrm>
        </p:spPr>
        <p:txBody>
          <a:bodyPr/>
          <a:lstStyle/>
          <a:p>
            <a:pPr>
              <a:defRPr/>
            </a:pPr>
            <a:r>
              <a:rPr lang="en-US" altLang="en-US">
                <a:ea typeface="+mj-ea"/>
              </a:rPr>
              <a:t>William Hyde Wollaston </a:t>
            </a:r>
          </a:p>
        </p:txBody>
      </p:sp>
      <p:sp>
        <p:nvSpPr>
          <p:cNvPr id="59394" name="Rectangle 4">
            <a:extLst>
              <a:ext uri="{FF2B5EF4-FFF2-40B4-BE49-F238E27FC236}">
                <a16:creationId xmlns:a16="http://schemas.microsoft.com/office/drawing/2014/main" id="{36A89CC0-DC61-C64F-8EBB-72E7527B1704}"/>
              </a:ext>
            </a:extLst>
          </p:cNvPr>
          <p:cNvSpPr>
            <a:spLocks noChangeArrowheads="1"/>
          </p:cNvSpPr>
          <p:nvPr/>
        </p:nvSpPr>
        <p:spPr bwMode="auto">
          <a:xfrm>
            <a:off x="365125" y="746125"/>
            <a:ext cx="6624638"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r>
              <a:rPr lang="en-US" altLang="en-US" sz="2100" b="1" i="0"/>
              <a:t> </a:t>
            </a:r>
            <a:r>
              <a:rPr lang="en-US" altLang="en-US" sz="2100" b="1" i="0">
                <a:hlinkClick r:id="rId3"/>
              </a:rPr>
              <a:t>William Hyde Wollaston (1766-1828)</a:t>
            </a:r>
            <a:r>
              <a:rPr lang="en-US" altLang="en-US" sz="2100" i="0"/>
              <a:t> - Although formally trained as a physician, Wollaston studied and made advances in many scientific fields, including chemistry, physics, botany, crystallography, optics, astronomy and mineralogy. He is particularly noted for originating several inventions in optics, including the </a:t>
            </a:r>
            <a:r>
              <a:rPr lang="en-US" altLang="en-US" sz="2100" b="1" i="0"/>
              <a:t>Wollaston</a:t>
            </a:r>
            <a:r>
              <a:rPr lang="en-US" altLang="en-US" sz="2100" i="0"/>
              <a:t> prism that is fundamentally important to interferometry and differential interference (</a:t>
            </a:r>
            <a:r>
              <a:rPr lang="en-US" altLang="en-US" sz="2100" b="1" i="0"/>
              <a:t>DIC</a:t>
            </a:r>
            <a:r>
              <a:rPr lang="en-US" altLang="en-US" sz="2100" i="0"/>
              <a:t>) contrast microscopy</a:t>
            </a:r>
            <a:r>
              <a:rPr lang="en-US" altLang="en-US" sz="1900" i="0"/>
              <a:t>.</a:t>
            </a:r>
          </a:p>
          <a:p>
            <a:r>
              <a:rPr lang="en-US" altLang="en-US" sz="2000" i="0"/>
              <a:t> He discovered the elements </a:t>
            </a:r>
            <a:r>
              <a:rPr lang="en-US" altLang="en-US" sz="2000" i="0">
                <a:hlinkClick r:id="rId4" tooltip="Palladium"/>
              </a:rPr>
              <a:t>palladium</a:t>
            </a:r>
            <a:r>
              <a:rPr lang="en-US" altLang="en-US" sz="2000" i="0"/>
              <a:t> (symbol Pd) in 1803 and </a:t>
            </a:r>
            <a:r>
              <a:rPr lang="en-US" altLang="en-US" sz="2000" i="0">
                <a:hlinkClick r:id="rId5" tooltip="Rhodium"/>
              </a:rPr>
              <a:t>rhodium</a:t>
            </a:r>
            <a:r>
              <a:rPr lang="en-US" altLang="en-US" sz="2000" i="0"/>
              <a:t> (symbol Rh) in 1804.</a:t>
            </a:r>
            <a:r>
              <a:rPr lang="en-US" altLang="en-US" i="0"/>
              <a:t> </a:t>
            </a:r>
          </a:p>
        </p:txBody>
      </p:sp>
      <p:pic>
        <p:nvPicPr>
          <p:cNvPr id="59395" name="Picture 5">
            <a:extLst>
              <a:ext uri="{FF2B5EF4-FFF2-40B4-BE49-F238E27FC236}">
                <a16:creationId xmlns:a16="http://schemas.microsoft.com/office/drawing/2014/main" id="{9F6DE929-1D2B-934E-8E40-2F524F3AAB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3363" y="4184650"/>
            <a:ext cx="2270125"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Line 6">
            <a:extLst>
              <a:ext uri="{FF2B5EF4-FFF2-40B4-BE49-F238E27FC236}">
                <a16:creationId xmlns:a16="http://schemas.microsoft.com/office/drawing/2014/main" id="{63AEC2CB-2D2A-4B48-9D57-E3810964400C}"/>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9397" name="Oval 11">
            <a:extLst>
              <a:ext uri="{FF2B5EF4-FFF2-40B4-BE49-F238E27FC236}">
                <a16:creationId xmlns:a16="http://schemas.microsoft.com/office/drawing/2014/main" id="{5023E007-271D-5448-8BE9-0C531332C905}"/>
              </a:ext>
            </a:extLst>
          </p:cNvPr>
          <p:cNvSpPr>
            <a:spLocks noChangeArrowheads="1"/>
          </p:cNvSpPr>
          <p:nvPr/>
        </p:nvSpPr>
        <p:spPr bwMode="auto">
          <a:xfrm>
            <a:off x="7951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8" name="Oval 12">
            <a:extLst>
              <a:ext uri="{FF2B5EF4-FFF2-40B4-BE49-F238E27FC236}">
                <a16:creationId xmlns:a16="http://schemas.microsoft.com/office/drawing/2014/main" id="{4DE057EE-757E-2A47-8AC1-82241234BA87}"/>
              </a:ext>
            </a:extLst>
          </p:cNvPr>
          <p:cNvSpPr>
            <a:spLocks noChangeArrowheads="1"/>
          </p:cNvSpPr>
          <p:nvPr/>
        </p:nvSpPr>
        <p:spPr bwMode="auto">
          <a:xfrm>
            <a:off x="79533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399" name="Oval 13">
            <a:extLst>
              <a:ext uri="{FF2B5EF4-FFF2-40B4-BE49-F238E27FC236}">
                <a16:creationId xmlns:a16="http://schemas.microsoft.com/office/drawing/2014/main" id="{5F25EC98-8284-F744-A3FF-50C5EFB86320}"/>
              </a:ext>
            </a:extLst>
          </p:cNvPr>
          <p:cNvSpPr>
            <a:spLocks noChangeArrowheads="1"/>
          </p:cNvSpPr>
          <p:nvPr/>
        </p:nvSpPr>
        <p:spPr bwMode="auto">
          <a:xfrm>
            <a:off x="7951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0" name="Oval 14">
            <a:extLst>
              <a:ext uri="{FF2B5EF4-FFF2-40B4-BE49-F238E27FC236}">
                <a16:creationId xmlns:a16="http://schemas.microsoft.com/office/drawing/2014/main" id="{0B62072B-13FE-734B-8E23-4DF758D4FACE}"/>
              </a:ext>
            </a:extLst>
          </p:cNvPr>
          <p:cNvSpPr>
            <a:spLocks noChangeArrowheads="1"/>
          </p:cNvSpPr>
          <p:nvPr/>
        </p:nvSpPr>
        <p:spPr bwMode="auto">
          <a:xfrm>
            <a:off x="79533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1" name="Oval 15">
            <a:extLst>
              <a:ext uri="{FF2B5EF4-FFF2-40B4-BE49-F238E27FC236}">
                <a16:creationId xmlns:a16="http://schemas.microsoft.com/office/drawing/2014/main" id="{A080C2DB-1DCD-DE4B-9FC7-618ED49DEA47}"/>
              </a:ext>
            </a:extLst>
          </p:cNvPr>
          <p:cNvSpPr>
            <a:spLocks noChangeArrowheads="1"/>
          </p:cNvSpPr>
          <p:nvPr/>
        </p:nvSpPr>
        <p:spPr bwMode="auto">
          <a:xfrm>
            <a:off x="79692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2" name="Oval 16">
            <a:extLst>
              <a:ext uri="{FF2B5EF4-FFF2-40B4-BE49-F238E27FC236}">
                <a16:creationId xmlns:a16="http://schemas.microsoft.com/office/drawing/2014/main" id="{98DCD107-79EA-F840-A9A1-AD996A6C6701}"/>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3" name="Oval 17">
            <a:extLst>
              <a:ext uri="{FF2B5EF4-FFF2-40B4-BE49-F238E27FC236}">
                <a16:creationId xmlns:a16="http://schemas.microsoft.com/office/drawing/2014/main" id="{22E3213B-44B9-ED4D-B8B3-4B8D54328635}"/>
              </a:ext>
            </a:extLst>
          </p:cNvPr>
          <p:cNvSpPr>
            <a:spLocks noChangeArrowheads="1"/>
          </p:cNvSpPr>
          <p:nvPr/>
        </p:nvSpPr>
        <p:spPr bwMode="auto">
          <a:xfrm>
            <a:off x="79660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4" name="Oval 18">
            <a:extLst>
              <a:ext uri="{FF2B5EF4-FFF2-40B4-BE49-F238E27FC236}">
                <a16:creationId xmlns:a16="http://schemas.microsoft.com/office/drawing/2014/main" id="{C3F2E46C-C425-5741-BD70-FC42B4E61307}"/>
              </a:ext>
            </a:extLst>
          </p:cNvPr>
          <p:cNvSpPr>
            <a:spLocks noChangeArrowheads="1"/>
          </p:cNvSpPr>
          <p:nvPr/>
        </p:nvSpPr>
        <p:spPr bwMode="auto">
          <a:xfrm>
            <a:off x="79629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5" name="Oval 19">
            <a:extLst>
              <a:ext uri="{FF2B5EF4-FFF2-40B4-BE49-F238E27FC236}">
                <a16:creationId xmlns:a16="http://schemas.microsoft.com/office/drawing/2014/main" id="{8BE2B883-F14A-5247-A8D4-985F6CEC055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6" name="Oval 20">
            <a:extLst>
              <a:ext uri="{FF2B5EF4-FFF2-40B4-BE49-F238E27FC236}">
                <a16:creationId xmlns:a16="http://schemas.microsoft.com/office/drawing/2014/main" id="{42B87C4E-1B39-864C-8977-5740CC2478EE}"/>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7" name="Oval 21">
            <a:extLst>
              <a:ext uri="{FF2B5EF4-FFF2-40B4-BE49-F238E27FC236}">
                <a16:creationId xmlns:a16="http://schemas.microsoft.com/office/drawing/2014/main" id="{05436037-E568-F347-B5B0-B38FBBD562D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08" name="Oval 22">
            <a:extLst>
              <a:ext uri="{FF2B5EF4-FFF2-40B4-BE49-F238E27FC236}">
                <a16:creationId xmlns:a16="http://schemas.microsoft.com/office/drawing/2014/main" id="{FC388815-ECC5-0A4F-A99F-76B98699D3C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5618" name="Text Box 23">
            <a:extLst>
              <a:ext uri="{FF2B5EF4-FFF2-40B4-BE49-F238E27FC236}">
                <a16:creationId xmlns:a16="http://schemas.microsoft.com/office/drawing/2014/main" id="{95341EE2-C39F-F94D-B163-8F135042944A}"/>
              </a:ext>
            </a:extLst>
          </p:cNvPr>
          <p:cNvSpPr txBox="1">
            <a:spLocks noChangeArrowheads="1"/>
          </p:cNvSpPr>
          <p:nvPr/>
        </p:nvSpPr>
        <p:spPr bwMode="auto">
          <a:xfrm>
            <a:off x="8159750" y="32273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1812</a:t>
            </a:r>
          </a:p>
        </p:txBody>
      </p:sp>
      <p:sp>
        <p:nvSpPr>
          <p:cNvPr id="59410" name="Oval 24">
            <a:extLst>
              <a:ext uri="{FF2B5EF4-FFF2-40B4-BE49-F238E27FC236}">
                <a16:creationId xmlns:a16="http://schemas.microsoft.com/office/drawing/2014/main" id="{756666AC-70CD-3F47-84BC-2F2D4404A72A}"/>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1" name="Oval 25">
            <a:extLst>
              <a:ext uri="{FF2B5EF4-FFF2-40B4-BE49-F238E27FC236}">
                <a16:creationId xmlns:a16="http://schemas.microsoft.com/office/drawing/2014/main" id="{9E0AC2AC-D610-C848-8FE7-6644D8FC4ABB}"/>
              </a:ext>
            </a:extLst>
          </p:cNvPr>
          <p:cNvSpPr>
            <a:spLocks noChangeArrowheads="1"/>
          </p:cNvSpPr>
          <p:nvPr/>
        </p:nvSpPr>
        <p:spPr bwMode="auto">
          <a:xfrm>
            <a:off x="7966075" y="33496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Line 14">
            <a:extLst>
              <a:ext uri="{FF2B5EF4-FFF2-40B4-BE49-F238E27FC236}">
                <a16:creationId xmlns:a16="http://schemas.microsoft.com/office/drawing/2014/main" id="{C224C07B-5ECB-E746-B322-D071E75F55B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6627" name="Rectangle 2">
            <a:extLst>
              <a:ext uri="{FF2B5EF4-FFF2-40B4-BE49-F238E27FC236}">
                <a16:creationId xmlns:a16="http://schemas.microsoft.com/office/drawing/2014/main" id="{07393F4B-2128-A74F-9817-8A611577581B}"/>
              </a:ext>
            </a:extLst>
          </p:cNvPr>
          <p:cNvSpPr>
            <a:spLocks noGrp="1" noChangeArrowheads="1"/>
          </p:cNvSpPr>
          <p:nvPr>
            <p:ph type="title"/>
          </p:nvPr>
        </p:nvSpPr>
        <p:spPr>
          <a:xfrm>
            <a:off x="0" y="0"/>
            <a:ext cx="6130925" cy="576263"/>
          </a:xfrm>
        </p:spPr>
        <p:txBody>
          <a:bodyPr/>
          <a:lstStyle/>
          <a:p>
            <a:pPr>
              <a:defRPr/>
            </a:pPr>
            <a:r>
              <a:rPr lang="en-US" altLang="en-US">
                <a:ea typeface="+mj-ea"/>
              </a:rPr>
              <a:t>Giovanni Battista Amici</a:t>
            </a:r>
          </a:p>
        </p:txBody>
      </p:sp>
      <p:sp>
        <p:nvSpPr>
          <p:cNvPr id="61443" name="Rectangle 3">
            <a:extLst>
              <a:ext uri="{FF2B5EF4-FFF2-40B4-BE49-F238E27FC236}">
                <a16:creationId xmlns:a16="http://schemas.microsoft.com/office/drawing/2014/main" id="{612FDD77-A9B1-4240-A991-E4963BD5F10C}"/>
              </a:ext>
            </a:extLst>
          </p:cNvPr>
          <p:cNvSpPr>
            <a:spLocks noGrp="1" noChangeArrowheads="1"/>
          </p:cNvSpPr>
          <p:nvPr>
            <p:ph type="body" idx="1"/>
          </p:nvPr>
        </p:nvSpPr>
        <p:spPr>
          <a:xfrm>
            <a:off x="322263" y="833438"/>
            <a:ext cx="7062787" cy="4114800"/>
          </a:xfrm>
        </p:spPr>
        <p:txBody>
          <a:bodyPr/>
          <a:lstStyle/>
          <a:p>
            <a:r>
              <a:rPr lang="en-US" altLang="en-US" sz="1800">
                <a:ea typeface="ＭＳ Ｐゴシック" panose="020B0600070205080204" pitchFamily="34" charset="-128"/>
              </a:rPr>
              <a:t>In 1827 </a:t>
            </a:r>
            <a:r>
              <a:rPr lang="en-US" altLang="en-US" sz="1800" b="1">
                <a:ea typeface="ＭＳ Ｐゴシック" panose="020B0600070205080204" pitchFamily="34" charset="-128"/>
              </a:rPr>
              <a:t>Giovanni Battista Amici</a:t>
            </a:r>
            <a:r>
              <a:rPr lang="en-US" altLang="en-US" sz="1800">
                <a:ea typeface="ＭＳ Ｐゴシック" panose="020B0600070205080204" pitchFamily="34" charset="-128"/>
              </a:rPr>
              <a:t>, built high quality microscopes and introduced the first matched </a:t>
            </a:r>
            <a:r>
              <a:rPr lang="en-US" altLang="en-US" sz="1800" b="1" i="1">
                <a:ea typeface="ＭＳ Ｐゴシック" panose="020B0600070205080204" pitchFamily="34" charset="-128"/>
              </a:rPr>
              <a:t>achromatic microscope</a:t>
            </a:r>
            <a:r>
              <a:rPr lang="en-US" altLang="en-US" sz="1800">
                <a:ea typeface="ＭＳ Ｐゴシック" panose="020B0600070205080204" pitchFamily="34" charset="-128"/>
              </a:rPr>
              <a:t> in 1827. He had previously (1813) designed “</a:t>
            </a:r>
            <a:r>
              <a:rPr lang="en-US" altLang="ja-JP" sz="1800" i="1">
                <a:solidFill>
                  <a:schemeClr val="hlink"/>
                </a:solidFill>
                <a:ea typeface="ＭＳ Ｐゴシック" panose="020B0600070205080204" pitchFamily="34" charset="-128"/>
              </a:rPr>
              <a:t>reflecting microscopes</a:t>
            </a:r>
            <a:r>
              <a:rPr lang="en-US" altLang="en-US" sz="1800">
                <a:ea typeface="ＭＳ Ｐゴシック" panose="020B0600070205080204" pitchFamily="34" charset="-128"/>
              </a:rPr>
              <a:t>”</a:t>
            </a:r>
            <a:r>
              <a:rPr lang="en-US" altLang="ja-JP" sz="1800">
                <a:ea typeface="ＭＳ Ｐゴシック" panose="020B0600070205080204" pitchFamily="34" charset="-128"/>
              </a:rPr>
              <a:t> using curved mirrors rather than lenses. He recognized the importance of coverslip thickness and developed the concept of </a:t>
            </a:r>
            <a:r>
              <a:rPr lang="en-US" altLang="en-US" sz="1800">
                <a:ea typeface="ＭＳ Ｐゴシック" panose="020B0600070205080204" pitchFamily="34" charset="-128"/>
              </a:rPr>
              <a:t>“</a:t>
            </a:r>
            <a:r>
              <a:rPr lang="en-US" altLang="ja-JP" sz="1800" b="1">
                <a:solidFill>
                  <a:schemeClr val="hlink"/>
                </a:solidFill>
                <a:ea typeface="ＭＳ Ｐゴシック" panose="020B0600070205080204" pitchFamily="34" charset="-128"/>
              </a:rPr>
              <a:t>water immersion</a:t>
            </a:r>
            <a:r>
              <a:rPr lang="en-US" altLang="en-US" sz="1800">
                <a:ea typeface="ＭＳ Ｐゴシック" panose="020B0600070205080204" pitchFamily="34" charset="-128"/>
              </a:rPr>
              <a:t>”</a:t>
            </a:r>
            <a:endParaRPr lang="en-US" altLang="ja-JP" sz="1800">
              <a:ea typeface="ＭＳ Ｐゴシック" panose="020B0600070205080204" pitchFamily="34" charset="-128"/>
            </a:endParaRPr>
          </a:p>
          <a:p>
            <a:endParaRPr lang="en-US" altLang="en-US" sz="2800">
              <a:ea typeface="ＭＳ Ｐゴシック" panose="020B0600070205080204" pitchFamily="34" charset="-128"/>
            </a:endParaRPr>
          </a:p>
        </p:txBody>
      </p:sp>
      <p:grpSp>
        <p:nvGrpSpPr>
          <p:cNvPr id="61444" name="Group 8">
            <a:extLst>
              <a:ext uri="{FF2B5EF4-FFF2-40B4-BE49-F238E27FC236}">
                <a16:creationId xmlns:a16="http://schemas.microsoft.com/office/drawing/2014/main" id="{12F47E6A-CCAC-4D4D-9C85-D1E7D385B309}"/>
              </a:ext>
            </a:extLst>
          </p:cNvPr>
          <p:cNvGrpSpPr>
            <a:grpSpLocks/>
          </p:cNvGrpSpPr>
          <p:nvPr/>
        </p:nvGrpSpPr>
        <p:grpSpPr bwMode="auto">
          <a:xfrm>
            <a:off x="793750" y="2430463"/>
            <a:ext cx="3317875" cy="3970337"/>
            <a:chOff x="500" y="1531"/>
            <a:chExt cx="2090" cy="2501"/>
          </a:xfrm>
        </p:grpSpPr>
        <p:pic>
          <p:nvPicPr>
            <p:cNvPr id="61463" name="Picture 4" descr="scope1">
              <a:extLst>
                <a:ext uri="{FF2B5EF4-FFF2-40B4-BE49-F238E27FC236}">
                  <a16:creationId xmlns:a16="http://schemas.microsoft.com/office/drawing/2014/main" id="{1EB1CB14-3D0F-A144-A831-627CA641D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 y="1531"/>
              <a:ext cx="2090" cy="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4" name="Rectangle 6">
              <a:extLst>
                <a:ext uri="{FF2B5EF4-FFF2-40B4-BE49-F238E27FC236}">
                  <a16:creationId xmlns:a16="http://schemas.microsoft.com/office/drawing/2014/main" id="{C6728981-9FA6-6B48-99EE-15097041B0EA}"/>
                </a:ext>
              </a:extLst>
            </p:cNvPr>
            <p:cNvSpPr>
              <a:spLocks noChangeArrowheads="1"/>
            </p:cNvSpPr>
            <p:nvPr/>
          </p:nvSpPr>
          <p:spPr bwMode="auto">
            <a:xfrm>
              <a:off x="624" y="3801"/>
              <a:ext cx="10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600">
                  <a:solidFill>
                    <a:schemeClr val="bg1"/>
                  </a:solidFill>
                </a:rPr>
                <a:t>© J.Paul Robinson</a:t>
              </a:r>
            </a:p>
          </p:txBody>
        </p:sp>
      </p:grpSp>
      <p:grpSp>
        <p:nvGrpSpPr>
          <p:cNvPr id="61445" name="Group 9">
            <a:extLst>
              <a:ext uri="{FF2B5EF4-FFF2-40B4-BE49-F238E27FC236}">
                <a16:creationId xmlns:a16="http://schemas.microsoft.com/office/drawing/2014/main" id="{C4635249-5BEB-D445-BEAA-3754C1A9F2EF}"/>
              </a:ext>
            </a:extLst>
          </p:cNvPr>
          <p:cNvGrpSpPr>
            <a:grpSpLocks/>
          </p:cNvGrpSpPr>
          <p:nvPr/>
        </p:nvGrpSpPr>
        <p:grpSpPr bwMode="auto">
          <a:xfrm>
            <a:off x="4976813" y="2509838"/>
            <a:ext cx="2187575" cy="3819525"/>
            <a:chOff x="3830" y="1381"/>
            <a:chExt cx="1641" cy="2738"/>
          </a:xfrm>
        </p:grpSpPr>
        <p:pic>
          <p:nvPicPr>
            <p:cNvPr id="61461" name="Picture 5" descr="scope2">
              <a:extLst>
                <a:ext uri="{FF2B5EF4-FFF2-40B4-BE49-F238E27FC236}">
                  <a16:creationId xmlns:a16="http://schemas.microsoft.com/office/drawing/2014/main" id="{ED45D75A-949C-F544-81F6-1E1643ACB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 y="1381"/>
              <a:ext cx="1641" cy="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2" name="Rectangle 7">
              <a:extLst>
                <a:ext uri="{FF2B5EF4-FFF2-40B4-BE49-F238E27FC236}">
                  <a16:creationId xmlns:a16="http://schemas.microsoft.com/office/drawing/2014/main" id="{BB9EABF5-1240-9F4A-BA7F-C154F5461DDF}"/>
                </a:ext>
              </a:extLst>
            </p:cNvPr>
            <p:cNvSpPr>
              <a:spLocks noChangeArrowheads="1"/>
            </p:cNvSpPr>
            <p:nvPr/>
          </p:nvSpPr>
          <p:spPr bwMode="auto">
            <a:xfrm>
              <a:off x="4277" y="3957"/>
              <a:ext cx="719"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800">
                  <a:solidFill>
                    <a:schemeClr val="bg1"/>
                  </a:solidFill>
                </a:rPr>
                <a:t>© J.Paul Robinson</a:t>
              </a:r>
            </a:p>
          </p:txBody>
        </p:sp>
      </p:grpSp>
      <p:sp>
        <p:nvSpPr>
          <p:cNvPr id="61446" name="Oval 15">
            <a:extLst>
              <a:ext uri="{FF2B5EF4-FFF2-40B4-BE49-F238E27FC236}">
                <a16:creationId xmlns:a16="http://schemas.microsoft.com/office/drawing/2014/main" id="{8F16FED5-16BF-9A4D-B4D7-A42D5EDBE670}"/>
              </a:ext>
            </a:extLst>
          </p:cNvPr>
          <p:cNvSpPr>
            <a:spLocks noChangeArrowheads="1"/>
          </p:cNvSpPr>
          <p:nvPr/>
        </p:nvSpPr>
        <p:spPr bwMode="auto">
          <a:xfrm>
            <a:off x="7951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7" name="Oval 16">
            <a:extLst>
              <a:ext uri="{FF2B5EF4-FFF2-40B4-BE49-F238E27FC236}">
                <a16:creationId xmlns:a16="http://schemas.microsoft.com/office/drawing/2014/main" id="{529D4B6B-7963-3C43-835F-991A93261437}"/>
              </a:ext>
            </a:extLst>
          </p:cNvPr>
          <p:cNvSpPr>
            <a:spLocks noChangeArrowheads="1"/>
          </p:cNvSpPr>
          <p:nvPr/>
        </p:nvSpPr>
        <p:spPr bwMode="auto">
          <a:xfrm>
            <a:off x="7953375" y="1092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8" name="Oval 17">
            <a:extLst>
              <a:ext uri="{FF2B5EF4-FFF2-40B4-BE49-F238E27FC236}">
                <a16:creationId xmlns:a16="http://schemas.microsoft.com/office/drawing/2014/main" id="{A5D0DF4B-21B0-8F48-8513-684FF6B8C36F}"/>
              </a:ext>
            </a:extLst>
          </p:cNvPr>
          <p:cNvSpPr>
            <a:spLocks noChangeArrowheads="1"/>
          </p:cNvSpPr>
          <p:nvPr/>
        </p:nvSpPr>
        <p:spPr bwMode="auto">
          <a:xfrm>
            <a:off x="7951788" y="6858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49" name="Oval 18">
            <a:extLst>
              <a:ext uri="{FF2B5EF4-FFF2-40B4-BE49-F238E27FC236}">
                <a16:creationId xmlns:a16="http://schemas.microsoft.com/office/drawing/2014/main" id="{3136D089-5038-3D48-B110-ABF1A1319F87}"/>
              </a:ext>
            </a:extLst>
          </p:cNvPr>
          <p:cNvSpPr>
            <a:spLocks noChangeArrowheads="1"/>
          </p:cNvSpPr>
          <p:nvPr/>
        </p:nvSpPr>
        <p:spPr bwMode="auto">
          <a:xfrm>
            <a:off x="7953375" y="1092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0" name="Oval 19">
            <a:extLst>
              <a:ext uri="{FF2B5EF4-FFF2-40B4-BE49-F238E27FC236}">
                <a16:creationId xmlns:a16="http://schemas.microsoft.com/office/drawing/2014/main" id="{EC6344A7-8BCD-BB4B-BAD2-DD5316DEBCB4}"/>
              </a:ext>
            </a:extLst>
          </p:cNvPr>
          <p:cNvSpPr>
            <a:spLocks noChangeArrowheads="1"/>
          </p:cNvSpPr>
          <p:nvPr/>
        </p:nvSpPr>
        <p:spPr bwMode="auto">
          <a:xfrm>
            <a:off x="7969250" y="16303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1" name="Oval 20">
            <a:extLst>
              <a:ext uri="{FF2B5EF4-FFF2-40B4-BE49-F238E27FC236}">
                <a16:creationId xmlns:a16="http://schemas.microsoft.com/office/drawing/2014/main" id="{6CA415D6-8B8B-244A-B371-138C6AF68DE6}"/>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2" name="Oval 21">
            <a:extLst>
              <a:ext uri="{FF2B5EF4-FFF2-40B4-BE49-F238E27FC236}">
                <a16:creationId xmlns:a16="http://schemas.microsoft.com/office/drawing/2014/main" id="{5DBCF448-987B-BE41-8A87-5D31D1F51C3B}"/>
              </a:ext>
            </a:extLst>
          </p:cNvPr>
          <p:cNvSpPr>
            <a:spLocks noChangeArrowheads="1"/>
          </p:cNvSpPr>
          <p:nvPr/>
        </p:nvSpPr>
        <p:spPr bwMode="auto">
          <a:xfrm>
            <a:off x="7966075" y="1827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3" name="Oval 22">
            <a:extLst>
              <a:ext uri="{FF2B5EF4-FFF2-40B4-BE49-F238E27FC236}">
                <a16:creationId xmlns:a16="http://schemas.microsoft.com/office/drawing/2014/main" id="{4C769EFE-49D1-EF48-8495-428F77067126}"/>
              </a:ext>
            </a:extLst>
          </p:cNvPr>
          <p:cNvSpPr>
            <a:spLocks noChangeArrowheads="1"/>
          </p:cNvSpPr>
          <p:nvPr/>
        </p:nvSpPr>
        <p:spPr bwMode="auto">
          <a:xfrm>
            <a:off x="7962900"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4" name="Oval 23">
            <a:extLst>
              <a:ext uri="{FF2B5EF4-FFF2-40B4-BE49-F238E27FC236}">
                <a16:creationId xmlns:a16="http://schemas.microsoft.com/office/drawing/2014/main" id="{AD13247B-AEE6-9048-8335-E9D1C8E671D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5" name="Oval 24">
            <a:extLst>
              <a:ext uri="{FF2B5EF4-FFF2-40B4-BE49-F238E27FC236}">
                <a16:creationId xmlns:a16="http://schemas.microsoft.com/office/drawing/2014/main" id="{19A35921-0210-E34A-B6EC-23901EBDC053}"/>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6" name="Oval 25">
            <a:extLst>
              <a:ext uri="{FF2B5EF4-FFF2-40B4-BE49-F238E27FC236}">
                <a16:creationId xmlns:a16="http://schemas.microsoft.com/office/drawing/2014/main" id="{D5D8E54A-E9EE-044B-B620-F7A2E47DC3EA}"/>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57" name="Oval 26">
            <a:extLst>
              <a:ext uri="{FF2B5EF4-FFF2-40B4-BE49-F238E27FC236}">
                <a16:creationId xmlns:a16="http://schemas.microsoft.com/office/drawing/2014/main" id="{FC876219-D43D-204D-A351-BCDA131BC3B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43" name="Text Box 27">
            <a:extLst>
              <a:ext uri="{FF2B5EF4-FFF2-40B4-BE49-F238E27FC236}">
                <a16:creationId xmlns:a16="http://schemas.microsoft.com/office/drawing/2014/main" id="{2A997157-254E-8F4D-835C-F4E7586AA2F3}"/>
              </a:ext>
            </a:extLst>
          </p:cNvPr>
          <p:cNvSpPr txBox="1">
            <a:spLocks noChangeArrowheads="1"/>
          </p:cNvSpPr>
          <p:nvPr/>
        </p:nvSpPr>
        <p:spPr bwMode="auto">
          <a:xfrm>
            <a:off x="8159750" y="32718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1827</a:t>
            </a:r>
          </a:p>
        </p:txBody>
      </p:sp>
      <p:sp>
        <p:nvSpPr>
          <p:cNvPr id="61459" name="Oval 28">
            <a:extLst>
              <a:ext uri="{FF2B5EF4-FFF2-40B4-BE49-F238E27FC236}">
                <a16:creationId xmlns:a16="http://schemas.microsoft.com/office/drawing/2014/main" id="{EC9AAE84-DFE7-F143-813E-B790BD8C9D3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1460" name="Oval 29">
            <a:extLst>
              <a:ext uri="{FF2B5EF4-FFF2-40B4-BE49-F238E27FC236}">
                <a16:creationId xmlns:a16="http://schemas.microsoft.com/office/drawing/2014/main" id="{1F8938A4-BD7D-194B-80DF-A34C0DFD274A}"/>
              </a:ext>
            </a:extLst>
          </p:cNvPr>
          <p:cNvSpPr>
            <a:spLocks noChangeArrowheads="1"/>
          </p:cNvSpPr>
          <p:nvPr/>
        </p:nvSpPr>
        <p:spPr bwMode="auto">
          <a:xfrm>
            <a:off x="7966075" y="34051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772352-40A3-544A-99D5-9DDE8FB65542}"/>
              </a:ext>
            </a:extLst>
          </p:cNvPr>
          <p:cNvSpPr>
            <a:spLocks noGrp="1" noChangeArrowheads="1"/>
          </p:cNvSpPr>
          <p:nvPr>
            <p:ph type="title"/>
          </p:nvPr>
        </p:nvSpPr>
        <p:spPr>
          <a:xfrm>
            <a:off x="584200" y="0"/>
            <a:ext cx="6130925" cy="757238"/>
          </a:xfrm>
        </p:spPr>
        <p:txBody>
          <a:bodyPr/>
          <a:lstStyle/>
          <a:p>
            <a:pPr>
              <a:defRPr/>
            </a:pPr>
            <a:r>
              <a:rPr lang="en-US" altLang="en-US">
                <a:ea typeface="+mj-ea"/>
              </a:rPr>
              <a:t>Joseph Lister</a:t>
            </a:r>
          </a:p>
        </p:txBody>
      </p:sp>
      <p:sp>
        <p:nvSpPr>
          <p:cNvPr id="63490" name="Rectangle 3">
            <a:extLst>
              <a:ext uri="{FF2B5EF4-FFF2-40B4-BE49-F238E27FC236}">
                <a16:creationId xmlns:a16="http://schemas.microsoft.com/office/drawing/2014/main" id="{6B9A6AC9-105B-4643-9154-D3ED98D3D71E}"/>
              </a:ext>
            </a:extLst>
          </p:cNvPr>
          <p:cNvSpPr>
            <a:spLocks noGrp="1" noChangeArrowheads="1"/>
          </p:cNvSpPr>
          <p:nvPr>
            <p:ph type="body" idx="1"/>
          </p:nvPr>
        </p:nvSpPr>
        <p:spPr>
          <a:xfrm>
            <a:off x="0" y="760413"/>
            <a:ext cx="7364413" cy="4114800"/>
          </a:xfrm>
        </p:spPr>
        <p:txBody>
          <a:bodyPr/>
          <a:lstStyle/>
          <a:p>
            <a:r>
              <a:rPr lang="en-US" altLang="en-US" sz="2000">
                <a:ea typeface="ＭＳ Ｐゴシック" panose="020B0600070205080204" pitchFamily="34" charset="-128"/>
              </a:rPr>
              <a:t>In 1830, by </a:t>
            </a:r>
            <a:r>
              <a:rPr lang="en-US" altLang="en-US" sz="2000" b="1">
                <a:ea typeface="ＭＳ Ｐゴシック" panose="020B0600070205080204" pitchFamily="34" charset="-128"/>
              </a:rPr>
              <a:t>Joseph Jackson Lister</a:t>
            </a:r>
            <a:r>
              <a:rPr lang="en-US" altLang="en-US" sz="2000">
                <a:ea typeface="ＭＳ Ｐゴシック" panose="020B0600070205080204" pitchFamily="34" charset="-128"/>
              </a:rPr>
              <a:t> (father of Lord Joseph Lister) solved the problem of </a:t>
            </a:r>
            <a:r>
              <a:rPr lang="en-US" altLang="en-US" sz="2000" b="1" i="1">
                <a:solidFill>
                  <a:srgbClr val="FF0000"/>
                </a:solidFill>
                <a:ea typeface="ＭＳ Ｐゴシック" panose="020B0600070205080204" pitchFamily="34" charset="-128"/>
              </a:rPr>
              <a:t>Spherical Aberration</a:t>
            </a:r>
            <a:r>
              <a:rPr lang="en-US" altLang="en-US" sz="2000">
                <a:ea typeface="ＭＳ Ｐゴシック" panose="020B0600070205080204" pitchFamily="34" charset="-128"/>
              </a:rPr>
              <a:t> - caused by light passing through different parts of the same lens. He solved it mathematically and published this in the </a:t>
            </a:r>
            <a:r>
              <a:rPr lang="en-US" altLang="en-US" sz="2000" i="1">
                <a:ea typeface="ＭＳ Ｐゴシック" panose="020B0600070205080204" pitchFamily="34" charset="-128"/>
              </a:rPr>
              <a:t>Philosophical Transactions</a:t>
            </a:r>
            <a:r>
              <a:rPr lang="en-US" altLang="en-US" sz="2000">
                <a:ea typeface="ＭＳ Ｐゴシック" panose="020B0600070205080204" pitchFamily="34" charset="-128"/>
              </a:rPr>
              <a:t> in 1830</a:t>
            </a:r>
          </a:p>
          <a:p>
            <a:endParaRPr lang="en-US" altLang="en-US" sz="3600">
              <a:ea typeface="ＭＳ Ｐゴシック" panose="020B0600070205080204" pitchFamily="34" charset="-128"/>
            </a:endParaRPr>
          </a:p>
        </p:txBody>
      </p:sp>
      <p:pic>
        <p:nvPicPr>
          <p:cNvPr id="63491" name="Picture 9" descr="IMG_2507">
            <a:extLst>
              <a:ext uri="{FF2B5EF4-FFF2-40B4-BE49-F238E27FC236}">
                <a16:creationId xmlns:a16="http://schemas.microsoft.com/office/drawing/2014/main" id="{3B8A8985-83E0-6245-A3D6-68E0B4FEAE4E}"/>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528638" y="2632075"/>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0" descr="IMG_2508">
            <a:extLst>
              <a:ext uri="{FF2B5EF4-FFF2-40B4-BE49-F238E27FC236}">
                <a16:creationId xmlns:a16="http://schemas.microsoft.com/office/drawing/2014/main" id="{99DBC9A5-5B41-AB47-BE0C-9FB01A7B7592}"/>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4117975" y="2293938"/>
            <a:ext cx="2930525"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Rectangle 7">
            <a:extLst>
              <a:ext uri="{FF2B5EF4-FFF2-40B4-BE49-F238E27FC236}">
                <a16:creationId xmlns:a16="http://schemas.microsoft.com/office/drawing/2014/main" id="{67AFD8FC-31A1-A04E-B45F-51A91628AC0B}"/>
              </a:ext>
            </a:extLst>
          </p:cNvPr>
          <p:cNvSpPr>
            <a:spLocks noChangeArrowheads="1"/>
          </p:cNvSpPr>
          <p:nvPr/>
        </p:nvSpPr>
        <p:spPr bwMode="auto">
          <a:xfrm>
            <a:off x="3141663" y="6227763"/>
            <a:ext cx="13477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solidFill>
                  <a:schemeClr val="bg1"/>
                </a:solidFill>
              </a:rPr>
              <a:t>© J.Paul Robinson</a:t>
            </a:r>
          </a:p>
        </p:txBody>
      </p:sp>
      <p:sp>
        <p:nvSpPr>
          <p:cNvPr id="27655" name="Text Box 12">
            <a:extLst>
              <a:ext uri="{FF2B5EF4-FFF2-40B4-BE49-F238E27FC236}">
                <a16:creationId xmlns:a16="http://schemas.microsoft.com/office/drawing/2014/main" id="{C735BAF4-307A-DA49-B4B9-F2A751A37180}"/>
              </a:ext>
            </a:extLst>
          </p:cNvPr>
          <p:cNvSpPr txBox="1">
            <a:spLocks noChangeArrowheads="1"/>
          </p:cNvSpPr>
          <p:nvPr/>
        </p:nvSpPr>
        <p:spPr bwMode="auto">
          <a:xfrm>
            <a:off x="965200" y="5662613"/>
            <a:ext cx="1543050"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Joseph Lister</a:t>
            </a:r>
          </a:p>
        </p:txBody>
      </p:sp>
      <p:sp>
        <p:nvSpPr>
          <p:cNvPr id="27656" name="Line 13">
            <a:extLst>
              <a:ext uri="{FF2B5EF4-FFF2-40B4-BE49-F238E27FC236}">
                <a16:creationId xmlns:a16="http://schemas.microsoft.com/office/drawing/2014/main" id="{176C409A-E3F4-2945-A610-677514F942CC}"/>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3496" name="Oval 19">
            <a:extLst>
              <a:ext uri="{FF2B5EF4-FFF2-40B4-BE49-F238E27FC236}">
                <a16:creationId xmlns:a16="http://schemas.microsoft.com/office/drawing/2014/main" id="{B4049440-D3C6-DF49-92E4-D79D978F965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7" name="Oval 20">
            <a:extLst>
              <a:ext uri="{FF2B5EF4-FFF2-40B4-BE49-F238E27FC236}">
                <a16:creationId xmlns:a16="http://schemas.microsoft.com/office/drawing/2014/main" id="{63478054-17DA-D441-9FC8-15BCBB46135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8" name="Oval 21">
            <a:extLst>
              <a:ext uri="{FF2B5EF4-FFF2-40B4-BE49-F238E27FC236}">
                <a16:creationId xmlns:a16="http://schemas.microsoft.com/office/drawing/2014/main" id="{B6045BBF-5A17-364C-A6EE-1D0F9A9A922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499" name="Oval 22">
            <a:extLst>
              <a:ext uri="{FF2B5EF4-FFF2-40B4-BE49-F238E27FC236}">
                <a16:creationId xmlns:a16="http://schemas.microsoft.com/office/drawing/2014/main" id="{E96BB24A-D9DE-714E-8774-ACA290C0916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0" name="Oval 23">
            <a:extLst>
              <a:ext uri="{FF2B5EF4-FFF2-40B4-BE49-F238E27FC236}">
                <a16:creationId xmlns:a16="http://schemas.microsoft.com/office/drawing/2014/main" id="{A8AB86E5-EC6E-8141-B45F-A3666870078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1" name="Oval 24">
            <a:extLst>
              <a:ext uri="{FF2B5EF4-FFF2-40B4-BE49-F238E27FC236}">
                <a16:creationId xmlns:a16="http://schemas.microsoft.com/office/drawing/2014/main" id="{793B98C2-6C75-4C44-B739-0D560F8069A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2" name="Oval 25">
            <a:extLst>
              <a:ext uri="{FF2B5EF4-FFF2-40B4-BE49-F238E27FC236}">
                <a16:creationId xmlns:a16="http://schemas.microsoft.com/office/drawing/2014/main" id="{B515B174-EF3D-5A49-A1D8-E1DD251AA7BC}"/>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3" name="Oval 26">
            <a:extLst>
              <a:ext uri="{FF2B5EF4-FFF2-40B4-BE49-F238E27FC236}">
                <a16:creationId xmlns:a16="http://schemas.microsoft.com/office/drawing/2014/main" id="{54478A6F-009C-5A4F-9EFD-E1840E9AD439}"/>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4" name="Oval 27">
            <a:extLst>
              <a:ext uri="{FF2B5EF4-FFF2-40B4-BE49-F238E27FC236}">
                <a16:creationId xmlns:a16="http://schemas.microsoft.com/office/drawing/2014/main" id="{247BC7EC-B595-B344-825A-D3AEA5A18279}"/>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5" name="Oval 28">
            <a:extLst>
              <a:ext uri="{FF2B5EF4-FFF2-40B4-BE49-F238E27FC236}">
                <a16:creationId xmlns:a16="http://schemas.microsoft.com/office/drawing/2014/main" id="{9AFDB4B8-9856-E348-A326-C73B220C29D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6" name="Oval 29">
            <a:extLst>
              <a:ext uri="{FF2B5EF4-FFF2-40B4-BE49-F238E27FC236}">
                <a16:creationId xmlns:a16="http://schemas.microsoft.com/office/drawing/2014/main" id="{2FD5CD95-19B7-1146-913E-9CF97617113F}"/>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7" name="Oval 30">
            <a:extLst>
              <a:ext uri="{FF2B5EF4-FFF2-40B4-BE49-F238E27FC236}">
                <a16:creationId xmlns:a16="http://schemas.microsoft.com/office/drawing/2014/main" id="{8EC62F52-4E63-F84A-A7B4-84726CE397A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8" name="Oval 31">
            <a:extLst>
              <a:ext uri="{FF2B5EF4-FFF2-40B4-BE49-F238E27FC236}">
                <a16:creationId xmlns:a16="http://schemas.microsoft.com/office/drawing/2014/main" id="{2F1208D4-2BCB-0043-B51A-0D48B883121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09" name="Oval 32">
            <a:extLst>
              <a:ext uri="{FF2B5EF4-FFF2-40B4-BE49-F238E27FC236}">
                <a16:creationId xmlns:a16="http://schemas.microsoft.com/office/drawing/2014/main" id="{09309C5B-2DDC-CD43-8617-03C1F3FABE56}"/>
              </a:ext>
            </a:extLst>
          </p:cNvPr>
          <p:cNvSpPr>
            <a:spLocks noChangeArrowheads="1"/>
          </p:cNvSpPr>
          <p:nvPr/>
        </p:nvSpPr>
        <p:spPr bwMode="auto">
          <a:xfrm>
            <a:off x="7966075" y="36052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7671" name="Text Box 33">
            <a:extLst>
              <a:ext uri="{FF2B5EF4-FFF2-40B4-BE49-F238E27FC236}">
                <a16:creationId xmlns:a16="http://schemas.microsoft.com/office/drawing/2014/main" id="{5CA3D74D-3C3A-1F4C-B6ED-8FF010A54D09}"/>
              </a:ext>
            </a:extLst>
          </p:cNvPr>
          <p:cNvSpPr txBox="1">
            <a:spLocks noChangeArrowheads="1"/>
          </p:cNvSpPr>
          <p:nvPr/>
        </p:nvSpPr>
        <p:spPr bwMode="auto">
          <a:xfrm>
            <a:off x="8156575" y="3468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sp>
        <p:nvSpPr>
          <p:cNvPr id="63511" name="Oval 35">
            <a:extLst>
              <a:ext uri="{FF2B5EF4-FFF2-40B4-BE49-F238E27FC236}">
                <a16:creationId xmlns:a16="http://schemas.microsoft.com/office/drawing/2014/main" id="{AFDB63BD-D9E2-1343-B037-B205F0DC2792}"/>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3512" name="Text Box 37">
            <a:extLst>
              <a:ext uri="{FF2B5EF4-FFF2-40B4-BE49-F238E27FC236}">
                <a16:creationId xmlns:a16="http://schemas.microsoft.com/office/drawing/2014/main" id="{B174058A-29C3-A147-847F-E58BFF613150}"/>
              </a:ext>
            </a:extLst>
          </p:cNvPr>
          <p:cNvSpPr txBox="1">
            <a:spLocks noChangeArrowheads="1"/>
          </p:cNvSpPr>
          <p:nvPr/>
        </p:nvSpPr>
        <p:spPr bwMode="auto">
          <a:xfrm>
            <a:off x="4983163" y="6183313"/>
            <a:ext cx="15827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034C9CD6-AF39-C649-BAED-F2645826E055}"/>
              </a:ext>
            </a:extLst>
          </p:cNvPr>
          <p:cNvSpPr>
            <a:spLocks noGrp="1" noChangeArrowheads="1"/>
          </p:cNvSpPr>
          <p:nvPr>
            <p:ph type="title"/>
          </p:nvPr>
        </p:nvSpPr>
        <p:spPr>
          <a:xfrm>
            <a:off x="147638" y="0"/>
            <a:ext cx="7186612" cy="841375"/>
          </a:xfrm>
        </p:spPr>
        <p:txBody>
          <a:bodyPr/>
          <a:lstStyle/>
          <a:p>
            <a:r>
              <a:rPr lang="en-US" altLang="en-US">
                <a:solidFill>
                  <a:schemeClr val="tx1"/>
                </a:solidFill>
                <a:ea typeface="ＭＳ Ｐゴシック" panose="020B0600070205080204" pitchFamily="34" charset="-128"/>
              </a:rPr>
              <a:t>Henri Hureau de Sénarmont (1808-1862) </a:t>
            </a:r>
          </a:p>
        </p:txBody>
      </p:sp>
      <p:sp>
        <p:nvSpPr>
          <p:cNvPr id="65538" name="Rectangle 3">
            <a:extLst>
              <a:ext uri="{FF2B5EF4-FFF2-40B4-BE49-F238E27FC236}">
                <a16:creationId xmlns:a16="http://schemas.microsoft.com/office/drawing/2014/main" id="{B716AB04-0AA4-0246-AFB2-C772F924B250}"/>
              </a:ext>
            </a:extLst>
          </p:cNvPr>
          <p:cNvSpPr>
            <a:spLocks noGrp="1" noChangeArrowheads="1"/>
          </p:cNvSpPr>
          <p:nvPr>
            <p:ph type="body" idx="1"/>
          </p:nvPr>
        </p:nvSpPr>
        <p:spPr>
          <a:xfrm>
            <a:off x="384175" y="1211263"/>
            <a:ext cx="7189788" cy="4114800"/>
          </a:xfrm>
        </p:spPr>
        <p:txBody>
          <a:bodyPr/>
          <a:lstStyle/>
          <a:p>
            <a:pPr>
              <a:buFontTx/>
              <a:buNone/>
            </a:pPr>
            <a:r>
              <a:rPr lang="en-US" altLang="en-US" sz="2000" b="1">
                <a:ea typeface="ＭＳ Ｐゴシック" panose="020B0600070205080204" pitchFamily="34" charset="-128"/>
                <a:hlinkClick r:id="rId3"/>
              </a:rPr>
              <a:t>Henri Hureau de Sénarmont (1808-1862)</a:t>
            </a:r>
            <a:r>
              <a:rPr lang="en-US" altLang="en-US" sz="2000">
                <a:ea typeface="ＭＳ Ｐゴシック" panose="020B0600070205080204" pitchFamily="34" charset="-128"/>
              </a:rPr>
              <a:t> </a:t>
            </a:r>
          </a:p>
          <a:p>
            <a:r>
              <a:rPr lang="en-US" altLang="en-US" sz="2000">
                <a:ea typeface="ＭＳ Ｐゴシック" panose="020B0600070205080204" pitchFamily="34" charset="-128"/>
              </a:rPr>
              <a:t> Sénarmont was a professor of mineralogy and director of studies at the </a:t>
            </a:r>
            <a:r>
              <a:rPr lang="en-US" altLang="en-US" sz="2000" i="1">
                <a:ea typeface="ＭＳ Ｐゴシック" panose="020B0600070205080204" pitchFamily="34" charset="-128"/>
              </a:rPr>
              <a:t>École des Mines</a:t>
            </a:r>
            <a:r>
              <a:rPr lang="en-US" altLang="en-US" sz="2000">
                <a:ea typeface="ＭＳ Ｐゴシック" panose="020B0600070205080204" pitchFamily="34" charset="-128"/>
              </a:rPr>
              <a:t> in Paris, especially distinguished for his research on polarization and his studies on the artificial formation of minerals. He also contributed to the Geological Survey of France by preparing geological maps and essays. </a:t>
            </a:r>
          </a:p>
          <a:p>
            <a:r>
              <a:rPr lang="en-US" altLang="en-US" sz="2000">
                <a:ea typeface="ＭＳ Ｐゴシック" panose="020B0600070205080204" pitchFamily="34" charset="-128"/>
              </a:rPr>
              <a:t>Perhaps the most significant contribution made by de Sénarmont to optics was </a:t>
            </a:r>
            <a:r>
              <a:rPr lang="en-US" altLang="en-US" sz="2000" b="1" u="sng">
                <a:ea typeface="ＭＳ Ｐゴシック" panose="020B0600070205080204" pitchFamily="34" charset="-128"/>
              </a:rPr>
              <a:t>the polarized light retardation compensator</a:t>
            </a:r>
            <a:r>
              <a:rPr lang="en-US" altLang="en-US" sz="2000">
                <a:ea typeface="ＭＳ Ｐゴシック" panose="020B0600070205080204" pitchFamily="34" charset="-128"/>
              </a:rPr>
              <a:t> bearing his name, which is still widely utilized today</a:t>
            </a:r>
            <a:endParaRPr lang="en-US" altLang="en-US" sz="5400">
              <a:ea typeface="ＭＳ Ｐゴシック" panose="020B0600070205080204" pitchFamily="34" charset="-128"/>
            </a:endParaRPr>
          </a:p>
          <a:p>
            <a:endParaRPr lang="en-US" altLang="en-US" sz="2000">
              <a:ea typeface="ＭＳ Ｐゴシック" panose="020B0600070205080204" pitchFamily="34" charset="-128"/>
            </a:endParaRPr>
          </a:p>
        </p:txBody>
      </p:sp>
      <p:sp>
        <p:nvSpPr>
          <p:cNvPr id="28676" name="Line 4">
            <a:extLst>
              <a:ext uri="{FF2B5EF4-FFF2-40B4-BE49-F238E27FC236}">
                <a16:creationId xmlns:a16="http://schemas.microsoft.com/office/drawing/2014/main" id="{126C8E28-FCBE-F342-9E09-C9C4154331A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5540" name="Oval 5">
            <a:extLst>
              <a:ext uri="{FF2B5EF4-FFF2-40B4-BE49-F238E27FC236}">
                <a16:creationId xmlns:a16="http://schemas.microsoft.com/office/drawing/2014/main" id="{4E9C20C2-481C-A94B-9844-19CB1FA60669}"/>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1" name="Oval 6">
            <a:extLst>
              <a:ext uri="{FF2B5EF4-FFF2-40B4-BE49-F238E27FC236}">
                <a16:creationId xmlns:a16="http://schemas.microsoft.com/office/drawing/2014/main" id="{70B6FBCC-AC94-1843-9CB7-A7EA64028F3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2" name="Oval 7">
            <a:extLst>
              <a:ext uri="{FF2B5EF4-FFF2-40B4-BE49-F238E27FC236}">
                <a16:creationId xmlns:a16="http://schemas.microsoft.com/office/drawing/2014/main" id="{E60A3C62-B670-BD41-B909-199F9B1AF52C}"/>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3" name="Oval 8">
            <a:extLst>
              <a:ext uri="{FF2B5EF4-FFF2-40B4-BE49-F238E27FC236}">
                <a16:creationId xmlns:a16="http://schemas.microsoft.com/office/drawing/2014/main" id="{AC2DE2E5-1874-4D4D-AF0F-CD21162F754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4" name="Oval 9">
            <a:extLst>
              <a:ext uri="{FF2B5EF4-FFF2-40B4-BE49-F238E27FC236}">
                <a16:creationId xmlns:a16="http://schemas.microsoft.com/office/drawing/2014/main" id="{FBF95A18-0CE8-6240-99A4-F406DBE288E1}"/>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5" name="Oval 10">
            <a:extLst>
              <a:ext uri="{FF2B5EF4-FFF2-40B4-BE49-F238E27FC236}">
                <a16:creationId xmlns:a16="http://schemas.microsoft.com/office/drawing/2014/main" id="{6CE56481-71BC-A84D-BF9E-912B5E64273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6" name="Oval 11">
            <a:extLst>
              <a:ext uri="{FF2B5EF4-FFF2-40B4-BE49-F238E27FC236}">
                <a16:creationId xmlns:a16="http://schemas.microsoft.com/office/drawing/2014/main" id="{159153F7-F13C-D44B-B054-9F7F1D576F7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7" name="Oval 12">
            <a:extLst>
              <a:ext uri="{FF2B5EF4-FFF2-40B4-BE49-F238E27FC236}">
                <a16:creationId xmlns:a16="http://schemas.microsoft.com/office/drawing/2014/main" id="{AD518DBF-B192-BD43-895E-60BFDC8FE981}"/>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8" name="Oval 13">
            <a:extLst>
              <a:ext uri="{FF2B5EF4-FFF2-40B4-BE49-F238E27FC236}">
                <a16:creationId xmlns:a16="http://schemas.microsoft.com/office/drawing/2014/main" id="{74F56EA5-3914-374A-BAF5-08C09049474C}"/>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49" name="Oval 14">
            <a:extLst>
              <a:ext uri="{FF2B5EF4-FFF2-40B4-BE49-F238E27FC236}">
                <a16:creationId xmlns:a16="http://schemas.microsoft.com/office/drawing/2014/main" id="{61E72465-F946-484B-B178-0174227DEF9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0" name="Oval 15">
            <a:extLst>
              <a:ext uri="{FF2B5EF4-FFF2-40B4-BE49-F238E27FC236}">
                <a16:creationId xmlns:a16="http://schemas.microsoft.com/office/drawing/2014/main" id="{7C7707E3-876E-3242-BA42-8F128CC2856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1" name="Oval 16">
            <a:extLst>
              <a:ext uri="{FF2B5EF4-FFF2-40B4-BE49-F238E27FC236}">
                <a16:creationId xmlns:a16="http://schemas.microsoft.com/office/drawing/2014/main" id="{0525B7B4-F30A-0E4B-B01C-53C30B5E559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2" name="Oval 17">
            <a:extLst>
              <a:ext uri="{FF2B5EF4-FFF2-40B4-BE49-F238E27FC236}">
                <a16:creationId xmlns:a16="http://schemas.microsoft.com/office/drawing/2014/main" id="{33B6D23C-3B75-5447-8642-5BBC54222FE6}"/>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3" name="Oval 18">
            <a:extLst>
              <a:ext uri="{FF2B5EF4-FFF2-40B4-BE49-F238E27FC236}">
                <a16:creationId xmlns:a16="http://schemas.microsoft.com/office/drawing/2014/main" id="{35022D55-F942-AF4D-8BA9-8AB0D33E5390}"/>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4" name="Oval 20">
            <a:extLst>
              <a:ext uri="{FF2B5EF4-FFF2-40B4-BE49-F238E27FC236}">
                <a16:creationId xmlns:a16="http://schemas.microsoft.com/office/drawing/2014/main" id="{21F45A4E-7856-584F-B799-4FDADC6B47B1}"/>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5555" name="Oval 21">
            <a:extLst>
              <a:ext uri="{FF2B5EF4-FFF2-40B4-BE49-F238E27FC236}">
                <a16:creationId xmlns:a16="http://schemas.microsoft.com/office/drawing/2014/main" id="{B032756C-FE4D-F643-B96A-24BE5819D89E}"/>
              </a:ext>
            </a:extLst>
          </p:cNvPr>
          <p:cNvSpPr>
            <a:spLocks noChangeArrowheads="1"/>
          </p:cNvSpPr>
          <p:nvPr/>
        </p:nvSpPr>
        <p:spPr bwMode="auto">
          <a:xfrm>
            <a:off x="7962900" y="382428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93" name="Text Box 22">
            <a:extLst>
              <a:ext uri="{FF2B5EF4-FFF2-40B4-BE49-F238E27FC236}">
                <a16:creationId xmlns:a16="http://schemas.microsoft.com/office/drawing/2014/main" id="{23B035C0-9D74-F041-81F2-64323D2220A0}"/>
              </a:ext>
            </a:extLst>
          </p:cNvPr>
          <p:cNvSpPr txBox="1">
            <a:spLocks noChangeArrowheads="1"/>
          </p:cNvSpPr>
          <p:nvPr/>
        </p:nvSpPr>
        <p:spPr bwMode="auto">
          <a:xfrm>
            <a:off x="8153400" y="36988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1830</a:t>
            </a:r>
          </a:p>
        </p:txBody>
      </p:sp>
      <p:pic>
        <p:nvPicPr>
          <p:cNvPr id="65557" name="Picture 23">
            <a:extLst>
              <a:ext uri="{FF2B5EF4-FFF2-40B4-BE49-F238E27FC236}">
                <a16:creationId xmlns:a16="http://schemas.microsoft.com/office/drawing/2014/main" id="{DBDF73FB-D158-4141-BBAA-2D45F4D86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5513" y="4000500"/>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95" name="Text Box 24">
            <a:extLst>
              <a:ext uri="{FF2B5EF4-FFF2-40B4-BE49-F238E27FC236}">
                <a16:creationId xmlns:a16="http://schemas.microsoft.com/office/drawing/2014/main" id="{9C7FE32E-E3CF-5146-9ACB-87B33A4ABC8F}"/>
              </a:ext>
            </a:extLst>
          </p:cNvPr>
          <p:cNvSpPr txBox="1">
            <a:spLocks noChangeArrowheads="1"/>
          </p:cNvSpPr>
          <p:nvPr/>
        </p:nvSpPr>
        <p:spPr bwMode="auto">
          <a:xfrm>
            <a:off x="433388" y="6210300"/>
            <a:ext cx="6007100"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solidFill>
                  <a:srgbClr val="5542E0"/>
                </a:solidFill>
                <a:ea typeface="+mn-ea"/>
              </a:rPr>
              <a:t>Image source: http://micro.magnet.fsu.edu/optics/timeline/people/senarmont.html</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1">
            <a:extLst>
              <a:ext uri="{FF2B5EF4-FFF2-40B4-BE49-F238E27FC236}">
                <a16:creationId xmlns:a16="http://schemas.microsoft.com/office/drawing/2014/main" id="{E039A9F4-E72F-E14D-9AFB-1EC30C98314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29699" name="Rectangle 2">
            <a:extLst>
              <a:ext uri="{FF2B5EF4-FFF2-40B4-BE49-F238E27FC236}">
                <a16:creationId xmlns:a16="http://schemas.microsoft.com/office/drawing/2014/main" id="{8E566106-D7E2-A849-B422-B5986E411D8B}"/>
              </a:ext>
            </a:extLst>
          </p:cNvPr>
          <p:cNvSpPr>
            <a:spLocks noGrp="1" noChangeArrowheads="1"/>
          </p:cNvSpPr>
          <p:nvPr>
            <p:ph type="title"/>
          </p:nvPr>
        </p:nvSpPr>
        <p:spPr>
          <a:xfrm>
            <a:off x="0" y="0"/>
            <a:ext cx="6430963" cy="895350"/>
          </a:xfrm>
        </p:spPr>
        <p:txBody>
          <a:bodyPr/>
          <a:lstStyle/>
          <a:p>
            <a:pPr>
              <a:defRPr/>
            </a:pPr>
            <a:r>
              <a:rPr lang="en-US" altLang="en-US">
                <a:ea typeface="+mj-ea"/>
              </a:rPr>
              <a:t>Carl Zeiss </a:t>
            </a:r>
            <a:r>
              <a:rPr lang="en-US" altLang="en-US" sz="2400">
                <a:ea typeface="+mj-ea"/>
              </a:rPr>
              <a:t>1816-1888</a:t>
            </a:r>
            <a:r>
              <a:rPr lang="en-US" altLang="en-US">
                <a:ea typeface="+mj-ea"/>
              </a:rPr>
              <a:t> </a:t>
            </a:r>
          </a:p>
        </p:txBody>
      </p:sp>
      <p:sp>
        <p:nvSpPr>
          <p:cNvPr id="67587" name="Rectangle 3">
            <a:extLst>
              <a:ext uri="{FF2B5EF4-FFF2-40B4-BE49-F238E27FC236}">
                <a16:creationId xmlns:a16="http://schemas.microsoft.com/office/drawing/2014/main" id="{3E756A0C-43A1-EE44-92F0-408956558EDE}"/>
              </a:ext>
            </a:extLst>
          </p:cNvPr>
          <p:cNvSpPr>
            <a:spLocks noGrp="1" noChangeArrowheads="1"/>
          </p:cNvSpPr>
          <p:nvPr>
            <p:ph type="body" idx="1"/>
          </p:nvPr>
        </p:nvSpPr>
        <p:spPr>
          <a:xfrm>
            <a:off x="266700" y="971550"/>
            <a:ext cx="5638800" cy="1504950"/>
          </a:xfrm>
        </p:spPr>
        <p:txBody>
          <a:bodyPr/>
          <a:lstStyle/>
          <a:p>
            <a:r>
              <a:rPr lang="en-US" altLang="en-US" sz="2400">
                <a:ea typeface="ＭＳ Ｐゴシック" panose="020B0600070205080204" pitchFamily="34" charset="-128"/>
              </a:rPr>
              <a:t>Carl Zeiss opens his workshop in Jana, Germany to make eyeglasses and microscopes for the University in 1846</a:t>
            </a:r>
          </a:p>
          <a:p>
            <a:r>
              <a:rPr lang="en-US" altLang="en-US" sz="2400" b="1">
                <a:ea typeface="ＭＳ Ｐゴシック" panose="020B0600070205080204" pitchFamily="34" charset="-128"/>
              </a:rPr>
              <a:t>Abbe and Zeiss</a:t>
            </a:r>
            <a:r>
              <a:rPr lang="en-US" altLang="en-US" sz="2400">
                <a:ea typeface="ＭＳ Ｐゴシック" panose="020B0600070205080204" pitchFamily="34" charset="-128"/>
              </a:rPr>
              <a:t> </a:t>
            </a:r>
            <a:r>
              <a:rPr lang="en-US" altLang="en-US" sz="2400">
                <a:solidFill>
                  <a:srgbClr val="FF0000"/>
                </a:solidFill>
                <a:ea typeface="ＭＳ Ｐゴシック" panose="020B0600070205080204" pitchFamily="34" charset="-128"/>
              </a:rPr>
              <a:t>developed oil immersion</a:t>
            </a:r>
            <a:r>
              <a:rPr lang="en-US" altLang="en-US" sz="2400">
                <a:ea typeface="ＭＳ Ｐゴシック" panose="020B0600070205080204" pitchFamily="34" charset="-128"/>
              </a:rPr>
              <a:t> systems by making oils that matched the refractive index of glass. Thus they were able to make the a Numeric Aperture (N.A.) to the maximum of 1.4 allowing light microscopes to resolve two points distanced only 0.2 microns apart (the theoretical maximum resolution of visible light microscopes</a:t>
            </a:r>
            <a:r>
              <a:rPr lang="en-US" altLang="en-US" sz="1800">
                <a:ea typeface="ＭＳ Ｐゴシック" panose="020B0600070205080204" pitchFamily="34" charset="-128"/>
              </a:rPr>
              <a:t>).  </a:t>
            </a:r>
            <a:r>
              <a:rPr lang="en-US" altLang="en-US" sz="2400" b="1">
                <a:ea typeface="ＭＳ Ｐゴシック" panose="020B0600070205080204" pitchFamily="34" charset="-128"/>
              </a:rPr>
              <a:t>Leitz</a:t>
            </a:r>
            <a:r>
              <a:rPr lang="en-US" altLang="en-US" sz="2400">
                <a:ea typeface="ＭＳ Ｐゴシック" panose="020B0600070205080204" pitchFamily="34" charset="-128"/>
              </a:rPr>
              <a:t> was also making microscope at this time.</a:t>
            </a:r>
          </a:p>
        </p:txBody>
      </p:sp>
      <p:sp>
        <p:nvSpPr>
          <p:cNvPr id="67588" name="Oval 4">
            <a:extLst>
              <a:ext uri="{FF2B5EF4-FFF2-40B4-BE49-F238E27FC236}">
                <a16:creationId xmlns:a16="http://schemas.microsoft.com/office/drawing/2014/main" id="{55718333-AD9D-0441-A903-72D4BC68608B}"/>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89" name="Oval 5">
            <a:extLst>
              <a:ext uri="{FF2B5EF4-FFF2-40B4-BE49-F238E27FC236}">
                <a16:creationId xmlns:a16="http://schemas.microsoft.com/office/drawing/2014/main" id="{B3FE4077-FFA5-8E47-9F45-317B8C8A9C96}"/>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0" name="Oval 6">
            <a:extLst>
              <a:ext uri="{FF2B5EF4-FFF2-40B4-BE49-F238E27FC236}">
                <a16:creationId xmlns:a16="http://schemas.microsoft.com/office/drawing/2014/main" id="{92686B5C-58B9-6E42-8FB5-DC2547BBD73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1" name="Oval 7">
            <a:extLst>
              <a:ext uri="{FF2B5EF4-FFF2-40B4-BE49-F238E27FC236}">
                <a16:creationId xmlns:a16="http://schemas.microsoft.com/office/drawing/2014/main" id="{6667FCC9-6187-A94F-A076-E7D7092CED6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2" name="Oval 8">
            <a:extLst>
              <a:ext uri="{FF2B5EF4-FFF2-40B4-BE49-F238E27FC236}">
                <a16:creationId xmlns:a16="http://schemas.microsoft.com/office/drawing/2014/main" id="{CE9801DF-408F-4B4F-8C7F-9E2E8D4C7ED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3" name="Oval 9">
            <a:extLst>
              <a:ext uri="{FF2B5EF4-FFF2-40B4-BE49-F238E27FC236}">
                <a16:creationId xmlns:a16="http://schemas.microsoft.com/office/drawing/2014/main" id="{E417074D-B6D5-D444-A22A-93A096B91E41}"/>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4" name="Oval 10">
            <a:extLst>
              <a:ext uri="{FF2B5EF4-FFF2-40B4-BE49-F238E27FC236}">
                <a16:creationId xmlns:a16="http://schemas.microsoft.com/office/drawing/2014/main" id="{29F7BB67-EDD3-FA41-BC1E-00F95A931BD4}"/>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5" name="Oval 11">
            <a:extLst>
              <a:ext uri="{FF2B5EF4-FFF2-40B4-BE49-F238E27FC236}">
                <a16:creationId xmlns:a16="http://schemas.microsoft.com/office/drawing/2014/main" id="{C19734D5-D3D7-D247-8C81-233DA35EA25E}"/>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6" name="Oval 12">
            <a:extLst>
              <a:ext uri="{FF2B5EF4-FFF2-40B4-BE49-F238E27FC236}">
                <a16:creationId xmlns:a16="http://schemas.microsoft.com/office/drawing/2014/main" id="{FBF959F9-B710-4D4A-B219-ADAAA76B063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7" name="Oval 13">
            <a:extLst>
              <a:ext uri="{FF2B5EF4-FFF2-40B4-BE49-F238E27FC236}">
                <a16:creationId xmlns:a16="http://schemas.microsoft.com/office/drawing/2014/main" id="{090562C8-3D20-8F41-942F-9DD0BAA143A6}"/>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8" name="Oval 14">
            <a:extLst>
              <a:ext uri="{FF2B5EF4-FFF2-40B4-BE49-F238E27FC236}">
                <a16:creationId xmlns:a16="http://schemas.microsoft.com/office/drawing/2014/main" id="{98DB9BA7-E1A7-FB49-907D-9E02AEC8BB61}"/>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599" name="Oval 15">
            <a:extLst>
              <a:ext uri="{FF2B5EF4-FFF2-40B4-BE49-F238E27FC236}">
                <a16:creationId xmlns:a16="http://schemas.microsoft.com/office/drawing/2014/main" id="{4A998495-4478-2D40-A639-ADFB109A6B4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0" name="Oval 16">
            <a:extLst>
              <a:ext uri="{FF2B5EF4-FFF2-40B4-BE49-F238E27FC236}">
                <a16:creationId xmlns:a16="http://schemas.microsoft.com/office/drawing/2014/main" id="{18DAF261-36B2-2B44-A789-4346D153096B}"/>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1" name="Oval 17">
            <a:extLst>
              <a:ext uri="{FF2B5EF4-FFF2-40B4-BE49-F238E27FC236}">
                <a16:creationId xmlns:a16="http://schemas.microsoft.com/office/drawing/2014/main" id="{0D955F33-2C2E-F945-83F0-CAB557D64F9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2" name="Oval 18">
            <a:extLst>
              <a:ext uri="{FF2B5EF4-FFF2-40B4-BE49-F238E27FC236}">
                <a16:creationId xmlns:a16="http://schemas.microsoft.com/office/drawing/2014/main" id="{A2996B3F-1D9C-7544-B3F8-D946428FCD7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7603" name="Oval 19">
            <a:extLst>
              <a:ext uri="{FF2B5EF4-FFF2-40B4-BE49-F238E27FC236}">
                <a16:creationId xmlns:a16="http://schemas.microsoft.com/office/drawing/2014/main" id="{5305DA6D-5A47-764A-83B3-CABE7A5B8CAC}"/>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9717" name="Text Box 20">
            <a:extLst>
              <a:ext uri="{FF2B5EF4-FFF2-40B4-BE49-F238E27FC236}">
                <a16:creationId xmlns:a16="http://schemas.microsoft.com/office/drawing/2014/main" id="{B5A5C5FD-F080-7744-A824-4E4FC851DEB8}"/>
              </a:ext>
            </a:extLst>
          </p:cNvPr>
          <p:cNvSpPr txBox="1">
            <a:spLocks noChangeArrowheads="1"/>
          </p:cNvSpPr>
          <p:nvPr/>
        </p:nvSpPr>
        <p:spPr bwMode="auto">
          <a:xfrm>
            <a:off x="8153400" y="38766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1846</a:t>
            </a:r>
          </a:p>
        </p:txBody>
      </p:sp>
      <p:sp>
        <p:nvSpPr>
          <p:cNvPr id="67605" name="Oval 22">
            <a:extLst>
              <a:ext uri="{FF2B5EF4-FFF2-40B4-BE49-F238E27FC236}">
                <a16:creationId xmlns:a16="http://schemas.microsoft.com/office/drawing/2014/main" id="{95085529-5ACC-204A-9287-F287EB50FE23}"/>
              </a:ext>
            </a:extLst>
          </p:cNvPr>
          <p:cNvSpPr>
            <a:spLocks noChangeArrowheads="1"/>
          </p:cNvSpPr>
          <p:nvPr/>
        </p:nvSpPr>
        <p:spPr bwMode="auto">
          <a:xfrm>
            <a:off x="7970838" y="40100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67606" name="Picture 23">
            <a:extLst>
              <a:ext uri="{FF2B5EF4-FFF2-40B4-BE49-F238E27FC236}">
                <a16:creationId xmlns:a16="http://schemas.microsoft.com/office/drawing/2014/main" id="{D8F4D959-D14C-E741-9891-7218325AD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875" y="288925"/>
            <a:ext cx="175577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7" name="Picture 24" descr="IMG_2518">
            <a:extLst>
              <a:ext uri="{FF2B5EF4-FFF2-40B4-BE49-F238E27FC236}">
                <a16:creationId xmlns:a16="http://schemas.microsoft.com/office/drawing/2014/main" id="{F115DC54-0434-7E42-BF97-F8F58E3374E0}"/>
              </a:ext>
            </a:extLst>
          </p:cNvPr>
          <p:cNvPicPr>
            <a:picLocks noChangeAspect="1" noChangeArrowheads="1"/>
          </p:cNvPicPr>
          <p:nvPr/>
        </p:nvPicPr>
        <p:blipFill>
          <a:blip r:embed="rId4">
            <a:lum bright="14000" contrast="4000"/>
            <a:extLst>
              <a:ext uri="{28A0092B-C50C-407E-A947-70E740481C1C}">
                <a14:useLocalDpi xmlns:a14="http://schemas.microsoft.com/office/drawing/2010/main" val="0"/>
              </a:ext>
            </a:extLst>
          </a:blip>
          <a:srcRect/>
          <a:stretch>
            <a:fillRect/>
          </a:stretch>
        </p:blipFill>
        <p:spPr bwMode="auto">
          <a:xfrm>
            <a:off x="5983288" y="3090863"/>
            <a:ext cx="1808162"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1" name="Text Box 25">
            <a:extLst>
              <a:ext uri="{FF2B5EF4-FFF2-40B4-BE49-F238E27FC236}">
                <a16:creationId xmlns:a16="http://schemas.microsoft.com/office/drawing/2014/main" id="{1AAE64B1-F8FC-5E46-8C25-47BA295F5927}"/>
              </a:ext>
            </a:extLst>
          </p:cNvPr>
          <p:cNvSpPr txBox="1">
            <a:spLocks noChangeArrowheads="1"/>
          </p:cNvSpPr>
          <p:nvPr/>
        </p:nvSpPr>
        <p:spPr bwMode="auto">
          <a:xfrm>
            <a:off x="5346700" y="5656263"/>
            <a:ext cx="2376488" cy="3048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a:ea typeface="+mn-ea"/>
              </a:rPr>
              <a:t>Zeiss student microscope 1880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DA1FA38-E6CD-454D-821B-4682726E5673}"/>
              </a:ext>
            </a:extLst>
          </p:cNvPr>
          <p:cNvSpPr>
            <a:spLocks noGrp="1" noChangeArrowheads="1"/>
          </p:cNvSpPr>
          <p:nvPr>
            <p:ph type="title"/>
          </p:nvPr>
        </p:nvSpPr>
        <p:spPr>
          <a:xfrm>
            <a:off x="0" y="0"/>
            <a:ext cx="6151563" cy="823913"/>
          </a:xfrm>
        </p:spPr>
        <p:txBody>
          <a:bodyPr/>
          <a:lstStyle/>
          <a:p>
            <a:pPr>
              <a:defRPr/>
            </a:pPr>
            <a:r>
              <a:rPr lang="en-US" altLang="en-US">
                <a:ea typeface="+mj-ea"/>
              </a:rPr>
              <a:t>Pasteur - 1860</a:t>
            </a:r>
          </a:p>
        </p:txBody>
      </p:sp>
      <p:sp>
        <p:nvSpPr>
          <p:cNvPr id="69634" name="Rectangle 3">
            <a:extLst>
              <a:ext uri="{FF2B5EF4-FFF2-40B4-BE49-F238E27FC236}">
                <a16:creationId xmlns:a16="http://schemas.microsoft.com/office/drawing/2014/main" id="{682B4EF3-3CC4-1D45-9011-75D2C1D79F17}"/>
              </a:ext>
            </a:extLst>
          </p:cNvPr>
          <p:cNvSpPr>
            <a:spLocks noGrp="1" noChangeArrowheads="1"/>
          </p:cNvSpPr>
          <p:nvPr>
            <p:ph type="body" idx="1"/>
          </p:nvPr>
        </p:nvSpPr>
        <p:spPr>
          <a:xfrm>
            <a:off x="685800" y="1981200"/>
            <a:ext cx="7772400" cy="1138238"/>
          </a:xfrm>
        </p:spPr>
        <p:txBody>
          <a:bodyPr/>
          <a:lstStyle/>
          <a:p>
            <a:endParaRPr lang="en-US" altLang="en-US">
              <a:ea typeface="ＭＳ Ｐゴシック" panose="020B0600070205080204" pitchFamily="34" charset="-128"/>
            </a:endParaRPr>
          </a:p>
        </p:txBody>
      </p:sp>
      <p:pic>
        <p:nvPicPr>
          <p:cNvPr id="69635" name="Picture 4" descr="IMG_2513">
            <a:extLst>
              <a:ext uri="{FF2B5EF4-FFF2-40B4-BE49-F238E27FC236}">
                <a16:creationId xmlns:a16="http://schemas.microsoft.com/office/drawing/2014/main" id="{B216508D-4F25-2E41-B589-198BFA8FB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38" y="876300"/>
            <a:ext cx="386238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6" descr="IMG_2515">
            <a:extLst>
              <a:ext uri="{FF2B5EF4-FFF2-40B4-BE49-F238E27FC236}">
                <a16:creationId xmlns:a16="http://schemas.microsoft.com/office/drawing/2014/main" id="{DA13E3A1-08D3-0546-AEBB-E79862B3E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300" y="884238"/>
            <a:ext cx="310515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7">
            <a:extLst>
              <a:ext uri="{FF2B5EF4-FFF2-40B4-BE49-F238E27FC236}">
                <a16:creationId xmlns:a16="http://schemas.microsoft.com/office/drawing/2014/main" id="{CE5A44F4-1FB7-CE42-9B08-D66881C38ED0}"/>
              </a:ext>
            </a:extLst>
          </p:cNvPr>
          <p:cNvSpPr txBox="1">
            <a:spLocks noChangeArrowheads="1"/>
          </p:cNvSpPr>
          <p:nvPr/>
        </p:nvSpPr>
        <p:spPr bwMode="auto">
          <a:xfrm>
            <a:off x="242888" y="5313363"/>
            <a:ext cx="7305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a:t>Louis Pasteur – his microscope was made in Paris by Nachet in about 1860 and was made of brass</a:t>
            </a:r>
          </a:p>
        </p:txBody>
      </p:sp>
      <p:sp>
        <p:nvSpPr>
          <p:cNvPr id="30727" name="Line 8">
            <a:extLst>
              <a:ext uri="{FF2B5EF4-FFF2-40B4-BE49-F238E27FC236}">
                <a16:creationId xmlns:a16="http://schemas.microsoft.com/office/drawing/2014/main" id="{F978F98D-F2BB-5348-BB9C-800E4BFB164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69639" name="Oval 13">
            <a:extLst>
              <a:ext uri="{FF2B5EF4-FFF2-40B4-BE49-F238E27FC236}">
                <a16:creationId xmlns:a16="http://schemas.microsoft.com/office/drawing/2014/main" id="{325169E0-A8EC-7146-90C1-F6ADC37EAAD9}"/>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0" name="Oval 14">
            <a:extLst>
              <a:ext uri="{FF2B5EF4-FFF2-40B4-BE49-F238E27FC236}">
                <a16:creationId xmlns:a16="http://schemas.microsoft.com/office/drawing/2014/main" id="{641C599C-4212-0449-BF7A-F7C3BEA63FC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1" name="Oval 15">
            <a:extLst>
              <a:ext uri="{FF2B5EF4-FFF2-40B4-BE49-F238E27FC236}">
                <a16:creationId xmlns:a16="http://schemas.microsoft.com/office/drawing/2014/main" id="{90E8C954-4606-7D47-B38C-3278E985C35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2" name="Oval 16">
            <a:extLst>
              <a:ext uri="{FF2B5EF4-FFF2-40B4-BE49-F238E27FC236}">
                <a16:creationId xmlns:a16="http://schemas.microsoft.com/office/drawing/2014/main" id="{41EA66C6-EF89-2F44-932F-8595DC6D5D8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3" name="Oval 17">
            <a:extLst>
              <a:ext uri="{FF2B5EF4-FFF2-40B4-BE49-F238E27FC236}">
                <a16:creationId xmlns:a16="http://schemas.microsoft.com/office/drawing/2014/main" id="{7B176FA2-84FA-CE46-8C48-92D56CCF8EF5}"/>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4" name="Oval 18">
            <a:extLst>
              <a:ext uri="{FF2B5EF4-FFF2-40B4-BE49-F238E27FC236}">
                <a16:creationId xmlns:a16="http://schemas.microsoft.com/office/drawing/2014/main" id="{333BEB7C-F352-DA41-9615-B82D4C62342F}"/>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5" name="Oval 19">
            <a:extLst>
              <a:ext uri="{FF2B5EF4-FFF2-40B4-BE49-F238E27FC236}">
                <a16:creationId xmlns:a16="http://schemas.microsoft.com/office/drawing/2014/main" id="{D1D92C45-C99F-8946-B545-AAD683B100A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6" name="Oval 20">
            <a:extLst>
              <a:ext uri="{FF2B5EF4-FFF2-40B4-BE49-F238E27FC236}">
                <a16:creationId xmlns:a16="http://schemas.microsoft.com/office/drawing/2014/main" id="{E6CF1BD8-81D7-3B4F-90D9-B3E0D96ECADE}"/>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7" name="Oval 21">
            <a:extLst>
              <a:ext uri="{FF2B5EF4-FFF2-40B4-BE49-F238E27FC236}">
                <a16:creationId xmlns:a16="http://schemas.microsoft.com/office/drawing/2014/main" id="{C9CCCA8E-FE87-D04F-8088-C3EAFAB9E08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8" name="Oval 22">
            <a:extLst>
              <a:ext uri="{FF2B5EF4-FFF2-40B4-BE49-F238E27FC236}">
                <a16:creationId xmlns:a16="http://schemas.microsoft.com/office/drawing/2014/main" id="{9C358078-F8EF-2F45-9C72-65C1A263270B}"/>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49" name="Oval 23">
            <a:extLst>
              <a:ext uri="{FF2B5EF4-FFF2-40B4-BE49-F238E27FC236}">
                <a16:creationId xmlns:a16="http://schemas.microsoft.com/office/drawing/2014/main" id="{7E57E328-DC68-374E-9507-AC3F77FE1AE7}"/>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0" name="Oval 24">
            <a:extLst>
              <a:ext uri="{FF2B5EF4-FFF2-40B4-BE49-F238E27FC236}">
                <a16:creationId xmlns:a16="http://schemas.microsoft.com/office/drawing/2014/main" id="{99F1B0B0-8989-7644-B3C5-BC6DBC7A9173}"/>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1" name="Oval 25">
            <a:extLst>
              <a:ext uri="{FF2B5EF4-FFF2-40B4-BE49-F238E27FC236}">
                <a16:creationId xmlns:a16="http://schemas.microsoft.com/office/drawing/2014/main" id="{53769583-545D-E440-B02C-EB73A5D1C76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2" name="Oval 26">
            <a:extLst>
              <a:ext uri="{FF2B5EF4-FFF2-40B4-BE49-F238E27FC236}">
                <a16:creationId xmlns:a16="http://schemas.microsoft.com/office/drawing/2014/main" id="{062B0BD3-139A-1347-A022-E906484E840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3" name="Oval 27">
            <a:extLst>
              <a:ext uri="{FF2B5EF4-FFF2-40B4-BE49-F238E27FC236}">
                <a16:creationId xmlns:a16="http://schemas.microsoft.com/office/drawing/2014/main" id="{05DF3C27-8884-D147-B28A-9BE9D862B83B}"/>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4" name="Oval 28">
            <a:extLst>
              <a:ext uri="{FF2B5EF4-FFF2-40B4-BE49-F238E27FC236}">
                <a16:creationId xmlns:a16="http://schemas.microsoft.com/office/drawing/2014/main" id="{DFC4FC0E-D0EB-AB4F-AACF-A54D3B71252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44" name="Text Box 29">
            <a:extLst>
              <a:ext uri="{FF2B5EF4-FFF2-40B4-BE49-F238E27FC236}">
                <a16:creationId xmlns:a16="http://schemas.microsoft.com/office/drawing/2014/main" id="{C61BF03D-D88A-ED45-9E96-9096B8F4BDE5}"/>
              </a:ext>
            </a:extLst>
          </p:cNvPr>
          <p:cNvSpPr txBox="1">
            <a:spLocks noChangeArrowheads="1"/>
          </p:cNvSpPr>
          <p:nvPr/>
        </p:nvSpPr>
        <p:spPr bwMode="auto">
          <a:xfrm>
            <a:off x="8153400" y="40544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1860</a:t>
            </a:r>
          </a:p>
        </p:txBody>
      </p:sp>
      <p:sp>
        <p:nvSpPr>
          <p:cNvPr id="69656" name="Oval 30">
            <a:extLst>
              <a:ext uri="{FF2B5EF4-FFF2-40B4-BE49-F238E27FC236}">
                <a16:creationId xmlns:a16="http://schemas.microsoft.com/office/drawing/2014/main" id="{7FFCAB53-D975-8447-A5E8-55C96E08528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7" name="Oval 31">
            <a:extLst>
              <a:ext uri="{FF2B5EF4-FFF2-40B4-BE49-F238E27FC236}">
                <a16:creationId xmlns:a16="http://schemas.microsoft.com/office/drawing/2014/main" id="{76A4DAD5-7293-3447-A0EB-BBC73211920D}"/>
              </a:ext>
            </a:extLst>
          </p:cNvPr>
          <p:cNvSpPr>
            <a:spLocks noChangeArrowheads="1"/>
          </p:cNvSpPr>
          <p:nvPr/>
        </p:nvSpPr>
        <p:spPr bwMode="auto">
          <a:xfrm>
            <a:off x="7967663" y="42068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69658" name="Text Box 32">
            <a:extLst>
              <a:ext uri="{FF2B5EF4-FFF2-40B4-BE49-F238E27FC236}">
                <a16:creationId xmlns:a16="http://schemas.microsoft.com/office/drawing/2014/main" id="{F04F8807-0C0B-B24E-9BE7-9899CCBD5280}"/>
              </a:ext>
            </a:extLst>
          </p:cNvPr>
          <p:cNvSpPr txBox="1">
            <a:spLocks noChangeArrowheads="1"/>
          </p:cNvSpPr>
          <p:nvPr/>
        </p:nvSpPr>
        <p:spPr bwMode="auto">
          <a:xfrm>
            <a:off x="5426075" y="5051425"/>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 © J. Paul Robinson</a:t>
            </a:r>
          </a:p>
        </p:txBody>
      </p:sp>
      <p:sp>
        <p:nvSpPr>
          <p:cNvPr id="30748" name="Text Box 33">
            <a:extLst>
              <a:ext uri="{FF2B5EF4-FFF2-40B4-BE49-F238E27FC236}">
                <a16:creationId xmlns:a16="http://schemas.microsoft.com/office/drawing/2014/main" id="{E71E8765-2FD4-D940-84C8-111F8826BDC1}"/>
              </a:ext>
            </a:extLst>
          </p:cNvPr>
          <p:cNvSpPr txBox="1">
            <a:spLocks noChangeArrowheads="1"/>
          </p:cNvSpPr>
          <p:nvPr/>
        </p:nvSpPr>
        <p:spPr bwMode="auto">
          <a:xfrm>
            <a:off x="595313" y="3810000"/>
            <a:ext cx="33718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latin typeface="Arial" charset="0"/>
                <a:ea typeface="+mn-ea"/>
              </a:rPr>
              <a:t>Photos: </a:t>
            </a:r>
            <a:r>
              <a:rPr lang="en-US" altLang="en-US" sz="900">
                <a:latin typeface="Arial" charset="0"/>
                <a:ea typeface="Times New Roman" charset="0"/>
                <a:cs typeface="Times New Roman" charset="0"/>
              </a:rPr>
              <a:t>taken in London Science Museum by </a:t>
            </a:r>
            <a:r>
              <a:rPr lang="en-US" altLang="en-US" sz="900">
                <a:latin typeface="Arial" charset="0"/>
                <a:ea typeface="+mn-ea"/>
              </a:rPr>
              <a:t>J. Paul Robinson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1BC1BA5F-5C9E-B748-A9D0-DA55E7073A01}"/>
              </a:ext>
            </a:extLst>
          </p:cNvPr>
          <p:cNvSpPr>
            <a:spLocks noGrp="1" noChangeArrowheads="1"/>
          </p:cNvSpPr>
          <p:nvPr>
            <p:ph type="title"/>
          </p:nvPr>
        </p:nvSpPr>
        <p:spPr>
          <a:xfrm>
            <a:off x="0" y="0"/>
            <a:ext cx="7772400" cy="696913"/>
          </a:xfrm>
        </p:spPr>
        <p:txBody>
          <a:bodyPr/>
          <a:lstStyle/>
          <a:p>
            <a:pPr>
              <a:defRPr/>
            </a:pPr>
            <a:r>
              <a:rPr lang="en-US" altLang="en-US">
                <a:ea typeface="+mj-ea"/>
              </a:rPr>
              <a:t>Abbe &amp; Zeiss </a:t>
            </a:r>
          </a:p>
        </p:txBody>
      </p:sp>
      <p:sp>
        <p:nvSpPr>
          <p:cNvPr id="71682" name="Rectangle 1027">
            <a:extLst>
              <a:ext uri="{FF2B5EF4-FFF2-40B4-BE49-F238E27FC236}">
                <a16:creationId xmlns:a16="http://schemas.microsoft.com/office/drawing/2014/main" id="{36ED3D3F-0984-BA48-8ABF-CA1937EFD9EE}"/>
              </a:ext>
            </a:extLst>
          </p:cNvPr>
          <p:cNvSpPr>
            <a:spLocks noGrp="1" noChangeArrowheads="1"/>
          </p:cNvSpPr>
          <p:nvPr>
            <p:ph type="body" idx="1"/>
          </p:nvPr>
        </p:nvSpPr>
        <p:spPr>
          <a:xfrm>
            <a:off x="247650" y="923925"/>
            <a:ext cx="7075488" cy="2460625"/>
          </a:xfrm>
        </p:spPr>
        <p:txBody>
          <a:bodyPr/>
          <a:lstStyle/>
          <a:p>
            <a:r>
              <a:rPr lang="en-US" altLang="en-US" sz="2000" b="1">
                <a:ea typeface="ＭＳ Ｐゴシック" panose="020B0600070205080204" pitchFamily="34" charset="-128"/>
              </a:rPr>
              <a:t>Ernst Abbe</a:t>
            </a:r>
            <a:r>
              <a:rPr lang="en-US" altLang="en-US" sz="2000">
                <a:ea typeface="ＭＳ Ｐゴシック" panose="020B0600070205080204" pitchFamily="34" charset="-128"/>
              </a:rPr>
              <a:t> together with </a:t>
            </a:r>
            <a:r>
              <a:rPr lang="en-US" altLang="en-US" sz="2000" b="1">
                <a:ea typeface="ＭＳ Ｐゴシック" panose="020B0600070205080204" pitchFamily="34" charset="-128"/>
              </a:rPr>
              <a:t>Carl Zeiss</a:t>
            </a:r>
            <a:r>
              <a:rPr lang="en-US" altLang="en-US" sz="2000">
                <a:ea typeface="ＭＳ Ｐゴシック" panose="020B0600070205080204" pitchFamily="34" charset="-128"/>
              </a:rPr>
              <a:t> published a paper in 1877 defining the physical laws that determined resolving distance of an objective. Known as </a:t>
            </a:r>
            <a:r>
              <a:rPr lang="en-US" altLang="en-US" sz="2000">
                <a:solidFill>
                  <a:srgbClr val="FF0000"/>
                </a:solidFill>
                <a:ea typeface="ＭＳ Ｐゴシック" panose="020B0600070205080204" pitchFamily="34" charset="-128"/>
              </a:rPr>
              <a:t>Abbe’s Law</a:t>
            </a:r>
            <a:r>
              <a:rPr lang="en-US" altLang="en-US" sz="2000">
                <a:ea typeface="ＭＳ Ｐゴシック" panose="020B0600070205080204" pitchFamily="34" charset="-128"/>
              </a:rPr>
              <a:t> </a:t>
            </a:r>
          </a:p>
          <a:p>
            <a:pPr>
              <a:buFontTx/>
              <a:buNone/>
            </a:pPr>
            <a:r>
              <a:rPr lang="en-US" altLang="en-US" sz="1600">
                <a:ea typeface="ＭＳ Ｐゴシック" panose="020B0600070205080204" pitchFamily="34" charset="-128"/>
              </a:rPr>
              <a:t>	“</a:t>
            </a:r>
            <a:r>
              <a:rPr lang="en-US" altLang="ja-JP" sz="1600">
                <a:solidFill>
                  <a:srgbClr val="5542E0"/>
                </a:solidFill>
                <a:ea typeface="ＭＳ Ｐゴシック" panose="020B0600070205080204" pitchFamily="34" charset="-128"/>
              </a:rPr>
              <a:t>minimum resolving distance </a:t>
            </a:r>
            <a:r>
              <a:rPr lang="en-US" altLang="ja-JP" sz="1600" i="1">
                <a:solidFill>
                  <a:srgbClr val="5542E0"/>
                </a:solidFill>
                <a:ea typeface="ＭＳ Ｐゴシック" panose="020B0600070205080204" pitchFamily="34" charset="-128"/>
              </a:rPr>
              <a:t>(d)</a:t>
            </a:r>
            <a:r>
              <a:rPr lang="en-US" altLang="ja-JP" sz="1600">
                <a:solidFill>
                  <a:srgbClr val="5542E0"/>
                </a:solidFill>
                <a:ea typeface="ＭＳ Ｐゴシック" panose="020B0600070205080204" pitchFamily="34" charset="-128"/>
              </a:rPr>
              <a:t> is related to the wavelength of light </a:t>
            </a:r>
            <a:r>
              <a:rPr lang="en-US" altLang="ja-JP" sz="1600" i="1">
                <a:solidFill>
                  <a:srgbClr val="5542E0"/>
                </a:solidFill>
                <a:ea typeface="ＭＳ Ｐゴシック" panose="020B0600070205080204" pitchFamily="34" charset="-128"/>
              </a:rPr>
              <a:t>(lambda)</a:t>
            </a:r>
            <a:r>
              <a:rPr lang="en-US" altLang="ja-JP" sz="1600">
                <a:solidFill>
                  <a:srgbClr val="5542E0"/>
                </a:solidFill>
                <a:ea typeface="ＭＳ Ｐゴシック" panose="020B0600070205080204" pitchFamily="34" charset="-128"/>
              </a:rPr>
              <a:t> divided by the Numeric Aperture, which is proportional to the angle of the light cone </a:t>
            </a:r>
            <a:r>
              <a:rPr lang="en-US" altLang="ja-JP" sz="1600" i="1">
                <a:solidFill>
                  <a:srgbClr val="5542E0"/>
                </a:solidFill>
                <a:ea typeface="ＭＳ Ｐゴシック" panose="020B0600070205080204" pitchFamily="34" charset="-128"/>
              </a:rPr>
              <a:t>(theta)</a:t>
            </a:r>
            <a:r>
              <a:rPr lang="en-US" altLang="ja-JP" sz="1600">
                <a:solidFill>
                  <a:srgbClr val="5542E0"/>
                </a:solidFill>
                <a:ea typeface="ＭＳ Ｐゴシック" panose="020B0600070205080204" pitchFamily="34" charset="-128"/>
              </a:rPr>
              <a:t> formed by a point on the object, to the objective</a:t>
            </a:r>
            <a:r>
              <a:rPr lang="en-US" altLang="en-US" sz="1600">
                <a:ea typeface="ＭＳ Ｐゴシック" panose="020B0600070205080204" pitchFamily="34" charset="-128"/>
              </a:rPr>
              <a:t>”</a:t>
            </a:r>
            <a:r>
              <a:rPr lang="en-US" altLang="ja-JP" sz="1600">
                <a:ea typeface="ＭＳ Ｐゴシック" panose="020B0600070205080204" pitchFamily="34" charset="-128"/>
              </a:rPr>
              <a:t>.</a:t>
            </a:r>
            <a:r>
              <a:rPr lang="en-US" altLang="ja-JP" sz="3600">
                <a:ea typeface="ＭＳ Ｐゴシック" panose="020B0600070205080204" pitchFamily="34" charset="-128"/>
              </a:rPr>
              <a:t> </a:t>
            </a:r>
            <a:endParaRPr lang="en-US" altLang="en-US" sz="2000">
              <a:ea typeface="ＭＳ Ｐゴシック" panose="020B0600070205080204" pitchFamily="34" charset="-128"/>
            </a:endParaRPr>
          </a:p>
        </p:txBody>
      </p:sp>
      <p:pic>
        <p:nvPicPr>
          <p:cNvPr id="71683" name="Picture 1028">
            <a:extLst>
              <a:ext uri="{FF2B5EF4-FFF2-40B4-BE49-F238E27FC236}">
                <a16:creationId xmlns:a16="http://schemas.microsoft.com/office/drawing/2014/main" id="{8F868B39-6959-F840-8611-3EF6ABED6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3788" y="2503488"/>
            <a:ext cx="8048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1029" descr="IMG_2517">
            <a:extLst>
              <a:ext uri="{FF2B5EF4-FFF2-40B4-BE49-F238E27FC236}">
                <a16:creationId xmlns:a16="http://schemas.microsoft.com/office/drawing/2014/main" id="{4798E71A-8FA3-494C-9F2D-902A7FF9C8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58" t="10469" r="4132" b="5963"/>
          <a:stretch>
            <a:fillRect/>
          </a:stretch>
        </p:blipFill>
        <p:spPr bwMode="auto">
          <a:xfrm>
            <a:off x="5603875" y="3263900"/>
            <a:ext cx="18351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1030">
            <a:extLst>
              <a:ext uri="{FF2B5EF4-FFF2-40B4-BE49-F238E27FC236}">
                <a16:creationId xmlns:a16="http://schemas.microsoft.com/office/drawing/2014/main" id="{4DB95CEF-6DEE-8148-88A4-42CF56F0A79E}"/>
              </a:ext>
            </a:extLst>
          </p:cNvPr>
          <p:cNvSpPr txBox="1">
            <a:spLocks noChangeArrowheads="1"/>
          </p:cNvSpPr>
          <p:nvPr/>
        </p:nvSpPr>
        <p:spPr bwMode="auto">
          <a:xfrm>
            <a:off x="161925" y="2944813"/>
            <a:ext cx="5445125" cy="3540125"/>
          </a:xfrm>
          <a:prstGeom prst="rect">
            <a:avLst/>
          </a:prstGeom>
          <a:noFill/>
          <a:ln w="12699">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t>“The impetus for the emergence into the industrial age was given by Ernst Abbe (appointed Associate Professor in 1870), who, while still in his early 30s, developed his theory of microscope image formation, which took into consideration the familiar phenomenon of diffraction, and thus made the leap in microscope construction from trial and error to methodical design. He was given this commission by a university mechanic, Carl Zeiss, who had been steadily perfecting the construction of optical equipment in his private workshops. Otto Schott, who received his doctorate at Jena in 1875, was the third to enter into this alliance by founding, at Abbe’s urging, a "Laboratory for Glass Technology" in 1884, to produce the highly pure special lenses for Zeiss’s microscopes and optical equipment. Humboldt’s pupil Matthias Jakob Schleiden, Professor of Botany and famous for his cell theory, encouraged -- and later benefited from -- this process, which was to prove exemplary in German economic history.”</a:t>
            </a:r>
          </a:p>
          <a:p>
            <a:pPr>
              <a:spcBef>
                <a:spcPct val="0"/>
              </a:spcBef>
              <a:buSzTx/>
              <a:buFontTx/>
              <a:buNone/>
            </a:pPr>
            <a:r>
              <a:rPr lang="en-US" altLang="en-US" sz="1600">
                <a:solidFill>
                  <a:schemeClr val="accent1"/>
                </a:solidFill>
              </a:rPr>
              <a:t>http://www.uni-jena.de/History-lang-en.html</a:t>
            </a:r>
          </a:p>
        </p:txBody>
      </p:sp>
      <p:sp>
        <p:nvSpPr>
          <p:cNvPr id="31751" name="Text Box 1031">
            <a:extLst>
              <a:ext uri="{FF2B5EF4-FFF2-40B4-BE49-F238E27FC236}">
                <a16:creationId xmlns:a16="http://schemas.microsoft.com/office/drawing/2014/main" id="{A75A53E4-846B-4346-A0D6-29A7BE7DB5F5}"/>
              </a:ext>
            </a:extLst>
          </p:cNvPr>
          <p:cNvSpPr txBox="1">
            <a:spLocks noChangeArrowheads="1"/>
          </p:cNvSpPr>
          <p:nvPr/>
        </p:nvSpPr>
        <p:spPr bwMode="auto">
          <a:xfrm>
            <a:off x="6210300" y="5718175"/>
            <a:ext cx="706438"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Abbe</a:t>
            </a:r>
          </a:p>
        </p:txBody>
      </p:sp>
      <p:sp>
        <p:nvSpPr>
          <p:cNvPr id="31752" name="Line 1032">
            <a:extLst>
              <a:ext uri="{FF2B5EF4-FFF2-40B4-BE49-F238E27FC236}">
                <a16:creationId xmlns:a16="http://schemas.microsoft.com/office/drawing/2014/main" id="{38A9D2A4-0876-FB48-9652-EDE3C3037AE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88" name="Text Box 1037">
            <a:extLst>
              <a:ext uri="{FF2B5EF4-FFF2-40B4-BE49-F238E27FC236}">
                <a16:creationId xmlns:a16="http://schemas.microsoft.com/office/drawing/2014/main" id="{6FC7C2EF-207A-2644-8A1E-C282D013C74F}"/>
              </a:ext>
            </a:extLst>
          </p:cNvPr>
          <p:cNvSpPr txBox="1">
            <a:spLocks noChangeArrowheads="1"/>
          </p:cNvSpPr>
          <p:nvPr/>
        </p:nvSpPr>
        <p:spPr bwMode="auto">
          <a:xfrm>
            <a:off x="361950" y="517525"/>
            <a:ext cx="7337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i="0">
                <a:solidFill>
                  <a:schemeClr val="hlink"/>
                </a:solidFill>
              </a:rPr>
              <a:t>Ernst Abbe joins Zeiss (Jena), develops Abbe sine condition optics, improving optics significantly in 1873 </a:t>
            </a:r>
          </a:p>
          <a:p>
            <a:pPr>
              <a:spcBef>
                <a:spcPct val="0"/>
              </a:spcBef>
              <a:buSzTx/>
              <a:buFontTx/>
              <a:buNone/>
            </a:pPr>
            <a:endParaRPr lang="en-US" altLang="en-US" sz="1400" i="0">
              <a:solidFill>
                <a:schemeClr val="hlink"/>
              </a:solidFill>
            </a:endParaRPr>
          </a:p>
          <a:p>
            <a:pPr>
              <a:spcBef>
                <a:spcPct val="0"/>
              </a:spcBef>
              <a:buSzTx/>
              <a:buFontTx/>
              <a:buNone/>
            </a:pPr>
            <a:endParaRPr lang="en-US" altLang="en-US" sz="1400">
              <a:solidFill>
                <a:schemeClr val="hlink"/>
              </a:solidFill>
            </a:endParaRPr>
          </a:p>
        </p:txBody>
      </p:sp>
      <p:sp>
        <p:nvSpPr>
          <p:cNvPr id="31754" name="Line 1038">
            <a:extLst>
              <a:ext uri="{FF2B5EF4-FFF2-40B4-BE49-F238E27FC236}">
                <a16:creationId xmlns:a16="http://schemas.microsoft.com/office/drawing/2014/main" id="{A85EB2E1-A6CB-DB46-8586-76280A6D8E8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690" name="Oval 1039">
            <a:extLst>
              <a:ext uri="{FF2B5EF4-FFF2-40B4-BE49-F238E27FC236}">
                <a16:creationId xmlns:a16="http://schemas.microsoft.com/office/drawing/2014/main" id="{EF0E5738-E6FC-D04C-9C54-3DDD7100252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1" name="Oval 1040">
            <a:extLst>
              <a:ext uri="{FF2B5EF4-FFF2-40B4-BE49-F238E27FC236}">
                <a16:creationId xmlns:a16="http://schemas.microsoft.com/office/drawing/2014/main" id="{3569518A-2716-954B-951B-C31FBC14BF8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2" name="Oval 1041">
            <a:extLst>
              <a:ext uri="{FF2B5EF4-FFF2-40B4-BE49-F238E27FC236}">
                <a16:creationId xmlns:a16="http://schemas.microsoft.com/office/drawing/2014/main" id="{4C32F782-77CD-DC46-AC42-3A446BFC16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3" name="Oval 1042">
            <a:extLst>
              <a:ext uri="{FF2B5EF4-FFF2-40B4-BE49-F238E27FC236}">
                <a16:creationId xmlns:a16="http://schemas.microsoft.com/office/drawing/2014/main" id="{9BE264A6-EEAF-3C42-B53E-87D0BFF3F46D}"/>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4" name="Oval 1043">
            <a:extLst>
              <a:ext uri="{FF2B5EF4-FFF2-40B4-BE49-F238E27FC236}">
                <a16:creationId xmlns:a16="http://schemas.microsoft.com/office/drawing/2014/main" id="{777B336F-67EC-FC42-92E9-506979228068}"/>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5" name="Oval 1044">
            <a:extLst>
              <a:ext uri="{FF2B5EF4-FFF2-40B4-BE49-F238E27FC236}">
                <a16:creationId xmlns:a16="http://schemas.microsoft.com/office/drawing/2014/main" id="{CFDB70C0-58D3-2D4F-9CD8-E290523DC178}"/>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6" name="Oval 1045">
            <a:extLst>
              <a:ext uri="{FF2B5EF4-FFF2-40B4-BE49-F238E27FC236}">
                <a16:creationId xmlns:a16="http://schemas.microsoft.com/office/drawing/2014/main" id="{943418EE-CE0B-0544-B57A-A53940BFCC8E}"/>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7" name="Oval 1046">
            <a:extLst>
              <a:ext uri="{FF2B5EF4-FFF2-40B4-BE49-F238E27FC236}">
                <a16:creationId xmlns:a16="http://schemas.microsoft.com/office/drawing/2014/main" id="{5E61EFCA-382D-3C46-9665-72BAEDE05A6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8" name="Oval 1047">
            <a:extLst>
              <a:ext uri="{FF2B5EF4-FFF2-40B4-BE49-F238E27FC236}">
                <a16:creationId xmlns:a16="http://schemas.microsoft.com/office/drawing/2014/main" id="{FC7A0432-7463-8240-91AB-4FCEDCC9897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699" name="Oval 1048">
            <a:extLst>
              <a:ext uri="{FF2B5EF4-FFF2-40B4-BE49-F238E27FC236}">
                <a16:creationId xmlns:a16="http://schemas.microsoft.com/office/drawing/2014/main" id="{759B9F2F-2FC1-594C-9C1E-A5A5DE0942FD}"/>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0" name="Oval 1049">
            <a:extLst>
              <a:ext uri="{FF2B5EF4-FFF2-40B4-BE49-F238E27FC236}">
                <a16:creationId xmlns:a16="http://schemas.microsoft.com/office/drawing/2014/main" id="{2E98D20D-73C0-D544-AD75-9B2DD4E4BC6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1" name="Oval 1050">
            <a:extLst>
              <a:ext uri="{FF2B5EF4-FFF2-40B4-BE49-F238E27FC236}">
                <a16:creationId xmlns:a16="http://schemas.microsoft.com/office/drawing/2014/main" id="{08AA2629-C325-834E-B861-E57FDF1B68B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2" name="Oval 1051">
            <a:extLst>
              <a:ext uri="{FF2B5EF4-FFF2-40B4-BE49-F238E27FC236}">
                <a16:creationId xmlns:a16="http://schemas.microsoft.com/office/drawing/2014/main" id="{26E8723D-2AF3-0B4D-9090-E815E5D3C2A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3" name="Oval 1052">
            <a:extLst>
              <a:ext uri="{FF2B5EF4-FFF2-40B4-BE49-F238E27FC236}">
                <a16:creationId xmlns:a16="http://schemas.microsoft.com/office/drawing/2014/main" id="{16074EB5-CCEF-5249-91E1-0514D51E322B}"/>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4" name="Oval 1053">
            <a:extLst>
              <a:ext uri="{FF2B5EF4-FFF2-40B4-BE49-F238E27FC236}">
                <a16:creationId xmlns:a16="http://schemas.microsoft.com/office/drawing/2014/main" id="{AEB092BE-C715-784F-BECA-8760D64A7A6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5" name="Oval 1054">
            <a:extLst>
              <a:ext uri="{FF2B5EF4-FFF2-40B4-BE49-F238E27FC236}">
                <a16:creationId xmlns:a16="http://schemas.microsoft.com/office/drawing/2014/main" id="{19FDF9EA-85F3-E346-A1EF-9CCE9C7E2063}"/>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1771" name="Text Box 1055">
            <a:extLst>
              <a:ext uri="{FF2B5EF4-FFF2-40B4-BE49-F238E27FC236}">
                <a16:creationId xmlns:a16="http://schemas.microsoft.com/office/drawing/2014/main" id="{CE935D48-65B1-674F-8954-C3A97662A516}"/>
              </a:ext>
            </a:extLst>
          </p:cNvPr>
          <p:cNvSpPr txBox="1">
            <a:spLocks noChangeArrowheads="1"/>
          </p:cNvSpPr>
          <p:nvPr/>
        </p:nvSpPr>
        <p:spPr bwMode="auto">
          <a:xfrm>
            <a:off x="8153400" y="44434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1877</a:t>
            </a:r>
          </a:p>
        </p:txBody>
      </p:sp>
      <p:sp>
        <p:nvSpPr>
          <p:cNvPr id="71707" name="Oval 1056">
            <a:extLst>
              <a:ext uri="{FF2B5EF4-FFF2-40B4-BE49-F238E27FC236}">
                <a16:creationId xmlns:a16="http://schemas.microsoft.com/office/drawing/2014/main" id="{57267916-3CD2-B547-B42E-B30E9661646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8" name="Oval 1057">
            <a:extLst>
              <a:ext uri="{FF2B5EF4-FFF2-40B4-BE49-F238E27FC236}">
                <a16:creationId xmlns:a16="http://schemas.microsoft.com/office/drawing/2014/main" id="{3241D854-94D1-7046-9401-94BCCE8C9ED3}"/>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09" name="Oval 1058">
            <a:extLst>
              <a:ext uri="{FF2B5EF4-FFF2-40B4-BE49-F238E27FC236}">
                <a16:creationId xmlns:a16="http://schemas.microsoft.com/office/drawing/2014/main" id="{E28EA023-3C28-DD42-B1C4-A7802F0BBE41}"/>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1710" name="Oval 1059">
            <a:extLst>
              <a:ext uri="{FF2B5EF4-FFF2-40B4-BE49-F238E27FC236}">
                <a16:creationId xmlns:a16="http://schemas.microsoft.com/office/drawing/2014/main" id="{F2662333-AE2B-8E46-9017-131F055BF474}"/>
              </a:ext>
            </a:extLst>
          </p:cNvPr>
          <p:cNvSpPr>
            <a:spLocks noChangeArrowheads="1"/>
          </p:cNvSpPr>
          <p:nvPr/>
        </p:nvSpPr>
        <p:spPr bwMode="auto">
          <a:xfrm>
            <a:off x="7961313" y="45894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12E52A5-8426-0F4C-9E22-F8D25DD27851}"/>
              </a:ext>
            </a:extLst>
          </p:cNvPr>
          <p:cNvSpPr>
            <a:spLocks noGrp="1" noChangeArrowheads="1"/>
          </p:cNvSpPr>
          <p:nvPr>
            <p:ph type="title"/>
          </p:nvPr>
        </p:nvSpPr>
        <p:spPr>
          <a:xfrm>
            <a:off x="0" y="0"/>
            <a:ext cx="7029450" cy="892175"/>
          </a:xfrm>
        </p:spPr>
        <p:txBody>
          <a:bodyPr/>
          <a:lstStyle/>
          <a:p>
            <a:pPr>
              <a:defRPr/>
            </a:pPr>
            <a:r>
              <a:rPr lang="en-US" altLang="en-US">
                <a:ea typeface="+mj-ea"/>
              </a:rPr>
              <a:t>Hans &amp; Zacharias Janssen 1690 </a:t>
            </a:r>
          </a:p>
        </p:txBody>
      </p:sp>
      <p:sp>
        <p:nvSpPr>
          <p:cNvPr id="20482" name="Rectangle 3">
            <a:extLst>
              <a:ext uri="{FF2B5EF4-FFF2-40B4-BE49-F238E27FC236}">
                <a16:creationId xmlns:a16="http://schemas.microsoft.com/office/drawing/2014/main" id="{A795DBFB-6739-284A-BF81-32348CD1BB49}"/>
              </a:ext>
            </a:extLst>
          </p:cNvPr>
          <p:cNvSpPr>
            <a:spLocks noGrp="1" noChangeArrowheads="1"/>
          </p:cNvSpPr>
          <p:nvPr>
            <p:ph type="body" idx="1"/>
          </p:nvPr>
        </p:nvSpPr>
        <p:spPr>
          <a:xfrm>
            <a:off x="412750" y="1068388"/>
            <a:ext cx="3759200" cy="2133600"/>
          </a:xfrm>
        </p:spPr>
        <p:txBody>
          <a:bodyPr/>
          <a:lstStyle/>
          <a:p>
            <a:pPr>
              <a:lnSpc>
                <a:spcPct val="90000"/>
              </a:lnSpc>
              <a:spcBef>
                <a:spcPct val="0"/>
              </a:spcBef>
            </a:pPr>
            <a:r>
              <a:rPr lang="en-US" altLang="en-US" sz="1800">
                <a:ea typeface="ＭＳ Ｐゴシック" panose="020B0600070205080204" pitchFamily="34" charset="-128"/>
              </a:rPr>
              <a:t>1590 - Hans &amp; Zacharias Janssen of Middleburg, Holland manufactured the </a:t>
            </a:r>
            <a:r>
              <a:rPr lang="en-US" altLang="en-US" sz="1800">
                <a:solidFill>
                  <a:srgbClr val="FF0000"/>
                </a:solidFill>
                <a:ea typeface="ＭＳ Ｐゴシック" panose="020B0600070205080204" pitchFamily="34" charset="-128"/>
              </a:rPr>
              <a:t>first compound microscopes</a:t>
            </a:r>
            <a:endParaRPr lang="en-US" altLang="en-US" sz="4000" b="1">
              <a:ea typeface="ＭＳ Ｐゴシック" panose="020B0600070205080204" pitchFamily="34" charset="-128"/>
            </a:endParaRPr>
          </a:p>
          <a:p>
            <a:pPr>
              <a:lnSpc>
                <a:spcPct val="90000"/>
              </a:lnSpc>
              <a:spcBef>
                <a:spcPct val="0"/>
              </a:spcBef>
              <a:buFontTx/>
              <a:buNone/>
            </a:pPr>
            <a:endParaRPr lang="en-US" altLang="en-US" sz="1800">
              <a:ea typeface="ＭＳ Ｐゴシック" panose="020B0600070205080204" pitchFamily="34" charset="-128"/>
            </a:endParaRPr>
          </a:p>
          <a:p>
            <a:pPr lvl="1">
              <a:lnSpc>
                <a:spcPct val="90000"/>
              </a:lnSpc>
              <a:buFontTx/>
              <a:buNone/>
            </a:pPr>
            <a:r>
              <a:rPr lang="en-US" altLang="en-US" sz="2000" b="1" i="1">
                <a:ea typeface="ＭＳ Ｐゴシック" panose="020B0600070205080204" pitchFamily="34" charset="-128"/>
              </a:rPr>
              <a:t>     </a:t>
            </a:r>
            <a:endParaRPr lang="en-US" altLang="en-US" sz="1800" b="1" i="1">
              <a:ea typeface="ＭＳ Ｐゴシック" panose="020B0600070205080204" pitchFamily="34" charset="-128"/>
            </a:endParaRPr>
          </a:p>
        </p:txBody>
      </p:sp>
      <p:sp>
        <p:nvSpPr>
          <p:cNvPr id="20483" name="Text Box 4">
            <a:extLst>
              <a:ext uri="{FF2B5EF4-FFF2-40B4-BE49-F238E27FC236}">
                <a16:creationId xmlns:a16="http://schemas.microsoft.com/office/drawing/2014/main" id="{CCB2454B-F780-CB4C-A393-473A5856BA40}"/>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0484" name="Text Box 6">
            <a:extLst>
              <a:ext uri="{FF2B5EF4-FFF2-40B4-BE49-F238E27FC236}">
                <a16:creationId xmlns:a16="http://schemas.microsoft.com/office/drawing/2014/main" id="{2BA06811-812B-B947-B905-3210B1E2B24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pic>
        <p:nvPicPr>
          <p:cNvPr id="20485" name="Picture 7">
            <a:extLst>
              <a:ext uri="{FF2B5EF4-FFF2-40B4-BE49-F238E27FC236}">
                <a16:creationId xmlns:a16="http://schemas.microsoft.com/office/drawing/2014/main" id="{0BEC162D-AA0D-F044-98DF-858BD87B8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0" y="2133600"/>
            <a:ext cx="263842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Line 8">
            <a:extLst>
              <a:ext uri="{FF2B5EF4-FFF2-40B4-BE49-F238E27FC236}">
                <a16:creationId xmlns:a16="http://schemas.microsoft.com/office/drawing/2014/main" id="{D26C7241-4C0E-C946-AC6B-5432E83AEE9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176" name="Text Box 9">
            <a:extLst>
              <a:ext uri="{FF2B5EF4-FFF2-40B4-BE49-F238E27FC236}">
                <a16:creationId xmlns:a16="http://schemas.microsoft.com/office/drawing/2014/main" id="{F63E3861-D5C4-F141-8A3D-488F5E60739B}"/>
              </a:ext>
            </a:extLst>
          </p:cNvPr>
          <p:cNvSpPr txBox="1">
            <a:spLocks noChangeArrowheads="1"/>
          </p:cNvSpPr>
          <p:nvPr/>
        </p:nvSpPr>
        <p:spPr bwMode="auto">
          <a:xfrm>
            <a:off x="8229600" y="4206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1590</a:t>
            </a:r>
          </a:p>
        </p:txBody>
      </p:sp>
      <p:sp>
        <p:nvSpPr>
          <p:cNvPr id="20488" name="Oval 11">
            <a:extLst>
              <a:ext uri="{FF2B5EF4-FFF2-40B4-BE49-F238E27FC236}">
                <a16:creationId xmlns:a16="http://schemas.microsoft.com/office/drawing/2014/main" id="{EB2BE183-A1FC-1F4D-89E8-13086A88B56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0489" name="Text Box 16">
            <a:extLst>
              <a:ext uri="{FF2B5EF4-FFF2-40B4-BE49-F238E27FC236}">
                <a16:creationId xmlns:a16="http://schemas.microsoft.com/office/drawing/2014/main" id="{E83B0724-8BDC-B94F-9540-059763576E7B}"/>
              </a:ext>
            </a:extLst>
          </p:cNvPr>
          <p:cNvSpPr txBox="1">
            <a:spLocks noChangeArrowheads="1"/>
          </p:cNvSpPr>
          <p:nvPr/>
        </p:nvSpPr>
        <p:spPr bwMode="auto">
          <a:xfrm>
            <a:off x="5445125" y="5761038"/>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 © J. Paul Robinson</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a:extLst>
              <a:ext uri="{FF2B5EF4-FFF2-40B4-BE49-F238E27FC236}">
                <a16:creationId xmlns:a16="http://schemas.microsoft.com/office/drawing/2014/main" id="{62D2217D-E754-2848-8D31-2F2A7A70BE58}"/>
              </a:ext>
            </a:extLst>
          </p:cNvPr>
          <p:cNvSpPr>
            <a:spLocks noGrp="1" noChangeArrowheads="1"/>
          </p:cNvSpPr>
          <p:nvPr>
            <p:ph type="title"/>
          </p:nvPr>
        </p:nvSpPr>
        <p:spPr>
          <a:xfrm>
            <a:off x="0" y="0"/>
            <a:ext cx="7772400" cy="895350"/>
          </a:xfrm>
        </p:spPr>
        <p:txBody>
          <a:bodyPr/>
          <a:lstStyle/>
          <a:p>
            <a:pPr>
              <a:defRPr/>
            </a:pPr>
            <a:r>
              <a:rPr lang="en-US" altLang="en-US">
                <a:ea typeface="+mj-ea"/>
              </a:rPr>
              <a:t>Abbe &amp; Zeiss</a:t>
            </a:r>
          </a:p>
        </p:txBody>
      </p:sp>
      <p:sp>
        <p:nvSpPr>
          <p:cNvPr id="73730" name="Rectangle 1027">
            <a:extLst>
              <a:ext uri="{FF2B5EF4-FFF2-40B4-BE49-F238E27FC236}">
                <a16:creationId xmlns:a16="http://schemas.microsoft.com/office/drawing/2014/main" id="{481596E2-C70D-5546-A500-D0057FAFB312}"/>
              </a:ext>
            </a:extLst>
          </p:cNvPr>
          <p:cNvSpPr>
            <a:spLocks noGrp="1" noChangeArrowheads="1"/>
          </p:cNvSpPr>
          <p:nvPr>
            <p:ph type="body" idx="1"/>
          </p:nvPr>
        </p:nvSpPr>
        <p:spPr>
          <a:xfrm>
            <a:off x="204788" y="854075"/>
            <a:ext cx="3929062" cy="4667250"/>
          </a:xfrm>
        </p:spPr>
        <p:txBody>
          <a:bodyPr/>
          <a:lstStyle/>
          <a:p>
            <a:r>
              <a:rPr lang="en-US" altLang="en-US" sz="2000" b="1">
                <a:ea typeface="ＭＳ Ｐゴシック" panose="020B0600070205080204" pitchFamily="34" charset="-128"/>
              </a:rPr>
              <a:t>Abbe and Zeiss</a:t>
            </a:r>
            <a:r>
              <a:rPr lang="en-US" altLang="en-US" sz="2000">
                <a:ea typeface="ＭＳ Ｐゴシック" panose="020B0600070205080204" pitchFamily="34" charset="-128"/>
              </a:rPr>
              <a:t> </a:t>
            </a:r>
            <a:r>
              <a:rPr lang="en-US" altLang="en-US" sz="2000">
                <a:solidFill>
                  <a:srgbClr val="FF0000"/>
                </a:solidFill>
                <a:ea typeface="ＭＳ Ｐゴシック" panose="020B0600070205080204" pitchFamily="34" charset="-128"/>
              </a:rPr>
              <a:t>developed oil immersion</a:t>
            </a:r>
            <a:r>
              <a:rPr lang="en-US" altLang="en-US" sz="2000">
                <a:ea typeface="ＭＳ Ｐゴシック" panose="020B0600070205080204" pitchFamily="34" charset="-128"/>
              </a:rPr>
              <a:t> systems by making oils that matched the refractive index of glass. Thus they were able to make the a Numeric Aperture (N.A.) to the maximum of 1.4 allowing light microscopes to resolve two points distanced only 0.2 microns apart (the theoretical maximum resolution of visible light microscopes</a:t>
            </a:r>
            <a:r>
              <a:rPr lang="en-US" altLang="en-US" sz="1600">
                <a:ea typeface="ＭＳ Ｐゴシック" panose="020B0600070205080204" pitchFamily="34" charset="-128"/>
              </a:rPr>
              <a:t>). </a:t>
            </a:r>
          </a:p>
          <a:p>
            <a:r>
              <a:rPr lang="en-US" altLang="en-US" sz="2000" b="1">
                <a:ea typeface="ＭＳ Ｐゴシック" panose="020B0600070205080204" pitchFamily="34" charset="-128"/>
              </a:rPr>
              <a:t>Leitz</a:t>
            </a:r>
            <a:r>
              <a:rPr lang="en-US" altLang="en-US" sz="2000">
                <a:ea typeface="ＭＳ Ｐゴシック" panose="020B0600070205080204" pitchFamily="34" charset="-128"/>
              </a:rPr>
              <a:t> was also making microscope at this time.</a:t>
            </a:r>
          </a:p>
          <a:p>
            <a:r>
              <a:rPr lang="en-US" altLang="en-US" sz="2000">
                <a:ea typeface="ＭＳ Ｐゴシック" panose="020B0600070205080204" pitchFamily="34" charset="-128"/>
              </a:rPr>
              <a:t>Paul Rudolph of Zeiss Jena, develops Tessar high resolution &amp; contrast lens; 4 elements in 3 groups 1902 </a:t>
            </a:r>
          </a:p>
          <a:p>
            <a:endParaRPr lang="en-US" altLang="en-US">
              <a:ea typeface="ＭＳ Ｐゴシック" panose="020B0600070205080204" pitchFamily="34" charset="-128"/>
            </a:endParaRPr>
          </a:p>
        </p:txBody>
      </p:sp>
      <p:pic>
        <p:nvPicPr>
          <p:cNvPr id="73731" name="Picture 1028" descr="IMG_2518">
            <a:extLst>
              <a:ext uri="{FF2B5EF4-FFF2-40B4-BE49-F238E27FC236}">
                <a16:creationId xmlns:a16="http://schemas.microsoft.com/office/drawing/2014/main" id="{5C418716-1176-F541-987B-30FD0A228E9C}"/>
              </a:ext>
            </a:extLst>
          </p:cNvPr>
          <p:cNvPicPr>
            <a:picLocks noChangeAspect="1" noChangeArrowheads="1"/>
          </p:cNvPicPr>
          <p:nvPr/>
        </p:nvPicPr>
        <p:blipFill>
          <a:blip r:embed="rId3">
            <a:lum bright="14000" contrast="4000"/>
            <a:extLst>
              <a:ext uri="{28A0092B-C50C-407E-A947-70E740481C1C}">
                <a14:useLocalDpi xmlns:a14="http://schemas.microsoft.com/office/drawing/2010/main" val="0"/>
              </a:ext>
            </a:extLst>
          </a:blip>
          <a:srcRect/>
          <a:stretch>
            <a:fillRect/>
          </a:stretch>
        </p:blipFill>
        <p:spPr bwMode="auto">
          <a:xfrm>
            <a:off x="4090988" y="1344613"/>
            <a:ext cx="3044825"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1029">
            <a:extLst>
              <a:ext uri="{FF2B5EF4-FFF2-40B4-BE49-F238E27FC236}">
                <a16:creationId xmlns:a16="http://schemas.microsoft.com/office/drawing/2014/main" id="{6D343C3B-6D3A-BA4E-B455-352B033225B0}"/>
              </a:ext>
            </a:extLst>
          </p:cNvPr>
          <p:cNvSpPr txBox="1">
            <a:spLocks noChangeArrowheads="1"/>
          </p:cNvSpPr>
          <p:nvPr/>
        </p:nvSpPr>
        <p:spPr bwMode="auto">
          <a:xfrm>
            <a:off x="4002088" y="5568950"/>
            <a:ext cx="33051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Zeiss student microscope 1880</a:t>
            </a:r>
          </a:p>
        </p:txBody>
      </p:sp>
      <p:sp>
        <p:nvSpPr>
          <p:cNvPr id="32774" name="Line 1030">
            <a:extLst>
              <a:ext uri="{FF2B5EF4-FFF2-40B4-BE49-F238E27FC236}">
                <a16:creationId xmlns:a16="http://schemas.microsoft.com/office/drawing/2014/main" id="{09B70F75-8880-F143-85A0-6B122BA29DFD}"/>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2775" name="Line 1035">
            <a:extLst>
              <a:ext uri="{FF2B5EF4-FFF2-40B4-BE49-F238E27FC236}">
                <a16:creationId xmlns:a16="http://schemas.microsoft.com/office/drawing/2014/main" id="{30A68594-7EB6-5246-9BCB-750B915B3265}"/>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3735" name="Oval 1055">
            <a:extLst>
              <a:ext uri="{FF2B5EF4-FFF2-40B4-BE49-F238E27FC236}">
                <a16:creationId xmlns:a16="http://schemas.microsoft.com/office/drawing/2014/main" id="{747E39D8-1BFD-5441-B48B-5CBC0C970034}"/>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6" name="Oval 1056">
            <a:extLst>
              <a:ext uri="{FF2B5EF4-FFF2-40B4-BE49-F238E27FC236}">
                <a16:creationId xmlns:a16="http://schemas.microsoft.com/office/drawing/2014/main" id="{2C3DCFE2-3B29-F54A-8876-8551DCD596F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7" name="Oval 1057">
            <a:extLst>
              <a:ext uri="{FF2B5EF4-FFF2-40B4-BE49-F238E27FC236}">
                <a16:creationId xmlns:a16="http://schemas.microsoft.com/office/drawing/2014/main" id="{D013A9BC-EFE0-6F44-A939-34389990C821}"/>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8" name="Oval 1058">
            <a:extLst>
              <a:ext uri="{FF2B5EF4-FFF2-40B4-BE49-F238E27FC236}">
                <a16:creationId xmlns:a16="http://schemas.microsoft.com/office/drawing/2014/main" id="{9C0FED9B-4925-884C-BBB5-8E966FFCD7DA}"/>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39" name="Oval 1059">
            <a:extLst>
              <a:ext uri="{FF2B5EF4-FFF2-40B4-BE49-F238E27FC236}">
                <a16:creationId xmlns:a16="http://schemas.microsoft.com/office/drawing/2014/main" id="{8A0E6FD1-53D3-5D4B-88FF-6E6E1F505F18}"/>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0" name="Oval 1060">
            <a:extLst>
              <a:ext uri="{FF2B5EF4-FFF2-40B4-BE49-F238E27FC236}">
                <a16:creationId xmlns:a16="http://schemas.microsoft.com/office/drawing/2014/main" id="{CEEB3A96-D64E-654B-83F5-5281467632B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1" name="Oval 1061">
            <a:extLst>
              <a:ext uri="{FF2B5EF4-FFF2-40B4-BE49-F238E27FC236}">
                <a16:creationId xmlns:a16="http://schemas.microsoft.com/office/drawing/2014/main" id="{F4B499E3-7AFF-7E4B-B3E5-A82AC041AF41}"/>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2" name="Oval 1062">
            <a:extLst>
              <a:ext uri="{FF2B5EF4-FFF2-40B4-BE49-F238E27FC236}">
                <a16:creationId xmlns:a16="http://schemas.microsoft.com/office/drawing/2014/main" id="{43EE00AF-61A9-9B44-BE20-D112C8BF8DC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3" name="Oval 1063">
            <a:extLst>
              <a:ext uri="{FF2B5EF4-FFF2-40B4-BE49-F238E27FC236}">
                <a16:creationId xmlns:a16="http://schemas.microsoft.com/office/drawing/2014/main" id="{B9067B92-3D93-8740-8C68-3986CE5C4B8B}"/>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4" name="Oval 1064">
            <a:extLst>
              <a:ext uri="{FF2B5EF4-FFF2-40B4-BE49-F238E27FC236}">
                <a16:creationId xmlns:a16="http://schemas.microsoft.com/office/drawing/2014/main" id="{50D39CF5-7FD2-CC48-9367-18F6683B160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5" name="Oval 1065">
            <a:extLst>
              <a:ext uri="{FF2B5EF4-FFF2-40B4-BE49-F238E27FC236}">
                <a16:creationId xmlns:a16="http://schemas.microsoft.com/office/drawing/2014/main" id="{BD406537-7DF4-F24B-802F-942665CFEDD2}"/>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6" name="Oval 1066">
            <a:extLst>
              <a:ext uri="{FF2B5EF4-FFF2-40B4-BE49-F238E27FC236}">
                <a16:creationId xmlns:a16="http://schemas.microsoft.com/office/drawing/2014/main" id="{CDF7C3E0-7A40-2641-B86F-7FED64A275B0}"/>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7" name="Oval 1067">
            <a:extLst>
              <a:ext uri="{FF2B5EF4-FFF2-40B4-BE49-F238E27FC236}">
                <a16:creationId xmlns:a16="http://schemas.microsoft.com/office/drawing/2014/main" id="{19C2960A-518E-BB48-9B11-B8BBB0886C5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8" name="Oval 1068">
            <a:extLst>
              <a:ext uri="{FF2B5EF4-FFF2-40B4-BE49-F238E27FC236}">
                <a16:creationId xmlns:a16="http://schemas.microsoft.com/office/drawing/2014/main" id="{242B40F0-4E17-2349-9CCF-7E402835DEB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49" name="Oval 1069">
            <a:extLst>
              <a:ext uri="{FF2B5EF4-FFF2-40B4-BE49-F238E27FC236}">
                <a16:creationId xmlns:a16="http://schemas.microsoft.com/office/drawing/2014/main" id="{39CECDE9-D677-5E46-BEA2-5B19A0B7CF9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0" name="Oval 1070">
            <a:extLst>
              <a:ext uri="{FF2B5EF4-FFF2-40B4-BE49-F238E27FC236}">
                <a16:creationId xmlns:a16="http://schemas.microsoft.com/office/drawing/2014/main" id="{028274D1-B427-F143-8C37-23CC507C8A15}"/>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2792" name="Text Box 1071">
            <a:extLst>
              <a:ext uri="{FF2B5EF4-FFF2-40B4-BE49-F238E27FC236}">
                <a16:creationId xmlns:a16="http://schemas.microsoft.com/office/drawing/2014/main" id="{76549D36-9FB2-3148-8F10-03ED1689520D}"/>
              </a:ext>
            </a:extLst>
          </p:cNvPr>
          <p:cNvSpPr txBox="1">
            <a:spLocks noChangeArrowheads="1"/>
          </p:cNvSpPr>
          <p:nvPr/>
        </p:nvSpPr>
        <p:spPr bwMode="auto">
          <a:xfrm>
            <a:off x="8153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3752" name="Oval 1072">
            <a:extLst>
              <a:ext uri="{FF2B5EF4-FFF2-40B4-BE49-F238E27FC236}">
                <a16:creationId xmlns:a16="http://schemas.microsoft.com/office/drawing/2014/main" id="{20DDC976-8EEB-4F4E-8DA4-E3EEED11FFE7}"/>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3" name="Oval 1073">
            <a:extLst>
              <a:ext uri="{FF2B5EF4-FFF2-40B4-BE49-F238E27FC236}">
                <a16:creationId xmlns:a16="http://schemas.microsoft.com/office/drawing/2014/main" id="{4310688B-2AC4-9143-BBD0-D6C338CC223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4" name="Oval 1074">
            <a:extLst>
              <a:ext uri="{FF2B5EF4-FFF2-40B4-BE49-F238E27FC236}">
                <a16:creationId xmlns:a16="http://schemas.microsoft.com/office/drawing/2014/main" id="{8C976964-2814-564D-947A-AF3B1D0BDD71}"/>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5" name="Oval 1075">
            <a:extLst>
              <a:ext uri="{FF2B5EF4-FFF2-40B4-BE49-F238E27FC236}">
                <a16:creationId xmlns:a16="http://schemas.microsoft.com/office/drawing/2014/main" id="{728ED475-45AE-B24C-99F8-0A424F988F10}"/>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3756" name="Oval 1076">
            <a:extLst>
              <a:ext uri="{FF2B5EF4-FFF2-40B4-BE49-F238E27FC236}">
                <a16:creationId xmlns:a16="http://schemas.microsoft.com/office/drawing/2014/main" id="{14D7115D-C9A6-774F-958C-0A21B0A9B1F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E8C68EFD-4C66-4945-92DD-E0127E0267E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5778" name="Rectangle 3">
            <a:extLst>
              <a:ext uri="{FF2B5EF4-FFF2-40B4-BE49-F238E27FC236}">
                <a16:creationId xmlns:a16="http://schemas.microsoft.com/office/drawing/2014/main" id="{2E90A377-7A8E-354D-A3FC-B24F6D6A57F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75779" name="Picture 4">
            <a:extLst>
              <a:ext uri="{FF2B5EF4-FFF2-40B4-BE49-F238E27FC236}">
                <a16:creationId xmlns:a16="http://schemas.microsoft.com/office/drawing/2014/main" id="{C0C82D27-0719-DE43-A6B8-17F720F56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51313"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5">
            <a:extLst>
              <a:ext uri="{FF2B5EF4-FFF2-40B4-BE49-F238E27FC236}">
                <a16:creationId xmlns:a16="http://schemas.microsoft.com/office/drawing/2014/main" id="{BA9AEC69-6D6A-1B4D-B398-E70407720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322263"/>
            <a:ext cx="35496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6">
            <a:extLst>
              <a:ext uri="{FF2B5EF4-FFF2-40B4-BE49-F238E27FC236}">
                <a16:creationId xmlns:a16="http://schemas.microsoft.com/office/drawing/2014/main" id="{4DCA5751-B46A-6742-990D-259BBD167A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340100"/>
            <a:ext cx="3694113"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 Box 7">
            <a:extLst>
              <a:ext uri="{FF2B5EF4-FFF2-40B4-BE49-F238E27FC236}">
                <a16:creationId xmlns:a16="http://schemas.microsoft.com/office/drawing/2014/main" id="{B446B10A-CD9D-4C44-9054-31750EC860C0}"/>
              </a:ext>
            </a:extLst>
          </p:cNvPr>
          <p:cNvSpPr txBox="1">
            <a:spLocks noChangeArrowheads="1"/>
          </p:cNvSpPr>
          <p:nvPr/>
        </p:nvSpPr>
        <p:spPr bwMode="auto">
          <a:xfrm>
            <a:off x="0" y="5076825"/>
            <a:ext cx="42322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Ernst Abbe memorial in Jena, Germany</a:t>
            </a:r>
          </a:p>
        </p:txBody>
      </p:sp>
      <p:sp>
        <p:nvSpPr>
          <p:cNvPr id="33800" name="Line 8">
            <a:extLst>
              <a:ext uri="{FF2B5EF4-FFF2-40B4-BE49-F238E27FC236}">
                <a16:creationId xmlns:a16="http://schemas.microsoft.com/office/drawing/2014/main" id="{7D793AAD-6FD9-1F49-9E82-9D404EDCB83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1" name="Line 52">
            <a:extLst>
              <a:ext uri="{FF2B5EF4-FFF2-40B4-BE49-F238E27FC236}">
                <a16:creationId xmlns:a16="http://schemas.microsoft.com/office/drawing/2014/main" id="{D60A7E0E-5F3B-A049-8F8A-6C28D7B4326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3802" name="Line 53">
            <a:extLst>
              <a:ext uri="{FF2B5EF4-FFF2-40B4-BE49-F238E27FC236}">
                <a16:creationId xmlns:a16="http://schemas.microsoft.com/office/drawing/2014/main" id="{1B67FE2E-A513-8B4D-BA9D-B815EC54EE0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5786" name="Oval 54">
            <a:extLst>
              <a:ext uri="{FF2B5EF4-FFF2-40B4-BE49-F238E27FC236}">
                <a16:creationId xmlns:a16="http://schemas.microsoft.com/office/drawing/2014/main" id="{1B84E50E-2C49-274B-8E61-3B12F77B410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7" name="Oval 55">
            <a:extLst>
              <a:ext uri="{FF2B5EF4-FFF2-40B4-BE49-F238E27FC236}">
                <a16:creationId xmlns:a16="http://schemas.microsoft.com/office/drawing/2014/main" id="{9F60315D-CF99-1841-85B3-0A8F203CD49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8" name="Oval 56">
            <a:extLst>
              <a:ext uri="{FF2B5EF4-FFF2-40B4-BE49-F238E27FC236}">
                <a16:creationId xmlns:a16="http://schemas.microsoft.com/office/drawing/2014/main" id="{93D4183A-1651-D843-BD43-9B170FE1B2A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89" name="Oval 57">
            <a:extLst>
              <a:ext uri="{FF2B5EF4-FFF2-40B4-BE49-F238E27FC236}">
                <a16:creationId xmlns:a16="http://schemas.microsoft.com/office/drawing/2014/main" id="{3E9A5B4F-843E-1848-892C-3BD718AC699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0" name="Oval 58">
            <a:extLst>
              <a:ext uri="{FF2B5EF4-FFF2-40B4-BE49-F238E27FC236}">
                <a16:creationId xmlns:a16="http://schemas.microsoft.com/office/drawing/2014/main" id="{9B3FE6F1-0F1F-4F47-9544-83145D529EC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1" name="Oval 59">
            <a:extLst>
              <a:ext uri="{FF2B5EF4-FFF2-40B4-BE49-F238E27FC236}">
                <a16:creationId xmlns:a16="http://schemas.microsoft.com/office/drawing/2014/main" id="{C2148DF6-4C12-314E-AA9C-20AEB01D911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2" name="Oval 60">
            <a:extLst>
              <a:ext uri="{FF2B5EF4-FFF2-40B4-BE49-F238E27FC236}">
                <a16:creationId xmlns:a16="http://schemas.microsoft.com/office/drawing/2014/main" id="{A5CAD4EB-D8BC-A04F-BD01-D28CBF3A223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3" name="Oval 61">
            <a:extLst>
              <a:ext uri="{FF2B5EF4-FFF2-40B4-BE49-F238E27FC236}">
                <a16:creationId xmlns:a16="http://schemas.microsoft.com/office/drawing/2014/main" id="{1A0D6AC9-7B53-2E4D-89EF-CA6DFA07D3C4}"/>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4" name="Oval 62">
            <a:extLst>
              <a:ext uri="{FF2B5EF4-FFF2-40B4-BE49-F238E27FC236}">
                <a16:creationId xmlns:a16="http://schemas.microsoft.com/office/drawing/2014/main" id="{17A31B62-554B-8B40-B6B6-89EBF9FA4BD7}"/>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5" name="Oval 63">
            <a:extLst>
              <a:ext uri="{FF2B5EF4-FFF2-40B4-BE49-F238E27FC236}">
                <a16:creationId xmlns:a16="http://schemas.microsoft.com/office/drawing/2014/main" id="{F3557784-8B2B-3B4A-B68E-C688B6D101F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6" name="Oval 64">
            <a:extLst>
              <a:ext uri="{FF2B5EF4-FFF2-40B4-BE49-F238E27FC236}">
                <a16:creationId xmlns:a16="http://schemas.microsoft.com/office/drawing/2014/main" id="{C5F49528-6139-3749-8944-641D8CB478F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7" name="Oval 65">
            <a:extLst>
              <a:ext uri="{FF2B5EF4-FFF2-40B4-BE49-F238E27FC236}">
                <a16:creationId xmlns:a16="http://schemas.microsoft.com/office/drawing/2014/main" id="{D2C7208B-C75A-7040-8056-485609C643F1}"/>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8" name="Oval 66">
            <a:extLst>
              <a:ext uri="{FF2B5EF4-FFF2-40B4-BE49-F238E27FC236}">
                <a16:creationId xmlns:a16="http://schemas.microsoft.com/office/drawing/2014/main" id="{4D4A2676-8684-1341-98DA-D8EC8E5F11C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799" name="Oval 67">
            <a:extLst>
              <a:ext uri="{FF2B5EF4-FFF2-40B4-BE49-F238E27FC236}">
                <a16:creationId xmlns:a16="http://schemas.microsoft.com/office/drawing/2014/main" id="{CBA629EE-2988-BD4C-A92D-2D2031AE4320}"/>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0" name="Oval 68">
            <a:extLst>
              <a:ext uri="{FF2B5EF4-FFF2-40B4-BE49-F238E27FC236}">
                <a16:creationId xmlns:a16="http://schemas.microsoft.com/office/drawing/2014/main" id="{6CEDFA8F-E371-4C43-B73A-04971A754888}"/>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1" name="Oval 69">
            <a:extLst>
              <a:ext uri="{FF2B5EF4-FFF2-40B4-BE49-F238E27FC236}">
                <a16:creationId xmlns:a16="http://schemas.microsoft.com/office/drawing/2014/main" id="{B2415391-BE98-524D-9B52-0C5FCC91503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3819" name="Text Box 70">
            <a:extLst>
              <a:ext uri="{FF2B5EF4-FFF2-40B4-BE49-F238E27FC236}">
                <a16:creationId xmlns:a16="http://schemas.microsoft.com/office/drawing/2014/main" id="{77345AAD-BE29-124E-A802-812BC8CB97AB}"/>
              </a:ext>
            </a:extLst>
          </p:cNvPr>
          <p:cNvSpPr txBox="1">
            <a:spLocks noChangeArrowheads="1"/>
          </p:cNvSpPr>
          <p:nvPr/>
        </p:nvSpPr>
        <p:spPr bwMode="auto">
          <a:xfrm>
            <a:off x="8153400" y="46212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1880</a:t>
            </a:r>
          </a:p>
        </p:txBody>
      </p:sp>
      <p:sp>
        <p:nvSpPr>
          <p:cNvPr id="75803" name="Oval 71">
            <a:extLst>
              <a:ext uri="{FF2B5EF4-FFF2-40B4-BE49-F238E27FC236}">
                <a16:creationId xmlns:a16="http://schemas.microsoft.com/office/drawing/2014/main" id="{F2001CE1-2C74-2F43-9574-9B51841A1A4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4" name="Oval 72">
            <a:extLst>
              <a:ext uri="{FF2B5EF4-FFF2-40B4-BE49-F238E27FC236}">
                <a16:creationId xmlns:a16="http://schemas.microsoft.com/office/drawing/2014/main" id="{C2ED495E-375D-C441-BD15-517DF0911FA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5" name="Oval 73">
            <a:extLst>
              <a:ext uri="{FF2B5EF4-FFF2-40B4-BE49-F238E27FC236}">
                <a16:creationId xmlns:a16="http://schemas.microsoft.com/office/drawing/2014/main" id="{3A62B908-26A4-934E-88ED-A07521B3BDA9}"/>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6" name="Oval 74">
            <a:extLst>
              <a:ext uri="{FF2B5EF4-FFF2-40B4-BE49-F238E27FC236}">
                <a16:creationId xmlns:a16="http://schemas.microsoft.com/office/drawing/2014/main" id="{606F1101-649C-774E-94F0-05381E5794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7" name="Oval 75">
            <a:extLst>
              <a:ext uri="{FF2B5EF4-FFF2-40B4-BE49-F238E27FC236}">
                <a16:creationId xmlns:a16="http://schemas.microsoft.com/office/drawing/2014/main" id="{4DD0877E-C0E7-254C-898C-B0F04CE17556}"/>
              </a:ext>
            </a:extLst>
          </p:cNvPr>
          <p:cNvSpPr>
            <a:spLocks noChangeArrowheads="1"/>
          </p:cNvSpPr>
          <p:nvPr/>
        </p:nvSpPr>
        <p:spPr bwMode="auto">
          <a:xfrm>
            <a:off x="7969250" y="47752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5808" name="Text Box 76">
            <a:extLst>
              <a:ext uri="{FF2B5EF4-FFF2-40B4-BE49-F238E27FC236}">
                <a16:creationId xmlns:a16="http://schemas.microsoft.com/office/drawing/2014/main" id="{5D7741B3-8ECB-5F42-B638-448CC9CB2219}"/>
              </a:ext>
            </a:extLst>
          </p:cNvPr>
          <p:cNvSpPr txBox="1">
            <a:spLocks noChangeArrowheads="1"/>
          </p:cNvSpPr>
          <p:nvPr/>
        </p:nvSpPr>
        <p:spPr bwMode="auto">
          <a:xfrm>
            <a:off x="2536825" y="4900613"/>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693663A9-4FD6-D34E-AC1A-06C9E93EB331}"/>
              </a:ext>
            </a:extLst>
          </p:cNvPr>
          <p:cNvSpPr>
            <a:spLocks noGrp="1" noChangeArrowheads="1"/>
          </p:cNvSpPr>
          <p:nvPr>
            <p:ph type="title"/>
          </p:nvPr>
        </p:nvSpPr>
        <p:spPr>
          <a:xfrm>
            <a:off x="0" y="0"/>
            <a:ext cx="5008563" cy="736600"/>
          </a:xfrm>
        </p:spPr>
        <p:txBody>
          <a:bodyPr/>
          <a:lstStyle/>
          <a:p>
            <a:pPr>
              <a:defRPr/>
            </a:pPr>
            <a:r>
              <a:rPr lang="en-US" altLang="en-US">
                <a:ea typeface="+mj-ea"/>
              </a:rPr>
              <a:t>Otto Schott</a:t>
            </a:r>
          </a:p>
        </p:txBody>
      </p:sp>
      <p:sp>
        <p:nvSpPr>
          <p:cNvPr id="77826" name="Rectangle 3">
            <a:extLst>
              <a:ext uri="{FF2B5EF4-FFF2-40B4-BE49-F238E27FC236}">
                <a16:creationId xmlns:a16="http://schemas.microsoft.com/office/drawing/2014/main" id="{A97F9C13-CC34-1645-8F1D-EF241FD1B534}"/>
              </a:ext>
            </a:extLst>
          </p:cNvPr>
          <p:cNvSpPr>
            <a:spLocks noGrp="1" noChangeArrowheads="1"/>
          </p:cNvSpPr>
          <p:nvPr>
            <p:ph type="body" idx="1"/>
          </p:nvPr>
        </p:nvSpPr>
        <p:spPr>
          <a:xfrm>
            <a:off x="0" y="666750"/>
            <a:ext cx="5284788" cy="4114800"/>
          </a:xfrm>
        </p:spPr>
        <p:txBody>
          <a:bodyPr/>
          <a:lstStyle/>
          <a:p>
            <a:r>
              <a:rPr lang="en-US" altLang="en-US" sz="2000">
                <a:ea typeface="ＭＳ Ｐゴシック" panose="020B0600070205080204" pitchFamily="34" charset="-128"/>
              </a:rPr>
              <a:t>Otto Schott, who received his doctorate at Jena in 1875, was the third to enter into this alliance by founding, at Abbe’s urging, a "Laboratory for Glass Technology" in 1884, to produce the highly pure special lenses for Zeiss’s microscopes and optical equipment. </a:t>
            </a:r>
          </a:p>
          <a:p>
            <a:r>
              <a:rPr lang="en-US" altLang="en-US" sz="2000">
                <a:ea typeface="ＭＳ Ｐゴシック" panose="020B0600070205080204" pitchFamily="34" charset="-128"/>
              </a:rPr>
              <a:t>Otto Schott joins Abbe and Zeiss, produces glass equal to Abbe’s work, Apochromatic lens, 1886</a:t>
            </a:r>
            <a:r>
              <a:rPr lang="en-US" altLang="en-US" sz="2800">
                <a:ea typeface="ＭＳ Ｐゴシック" panose="020B0600070205080204" pitchFamily="34" charset="-128"/>
              </a:rPr>
              <a:t> </a:t>
            </a:r>
          </a:p>
          <a:p>
            <a:r>
              <a:rPr lang="en-US" altLang="en-US" sz="2000">
                <a:ea typeface="ＭＳ Ｐゴシック" panose="020B0600070205080204" pitchFamily="34" charset="-128"/>
              </a:rPr>
              <a:t>Dr Otto Schott formulated glass lenses that </a:t>
            </a:r>
            <a:r>
              <a:rPr lang="en-US" altLang="en-US" sz="2000">
                <a:solidFill>
                  <a:srgbClr val="FF0000"/>
                </a:solidFill>
                <a:ea typeface="ＭＳ Ｐゴシック" panose="020B0600070205080204" pitchFamily="34" charset="-128"/>
              </a:rPr>
              <a:t>color-corrected objectives</a:t>
            </a:r>
            <a:r>
              <a:rPr lang="en-US" altLang="en-US" sz="2000">
                <a:ea typeface="ＭＳ Ｐゴシック" panose="020B0600070205080204" pitchFamily="34" charset="-128"/>
              </a:rPr>
              <a:t> and produced the first “apochromatic” objectives in 1886.</a:t>
            </a:r>
            <a:endParaRPr lang="en-US" altLang="en-US" sz="1800">
              <a:ea typeface="ＭＳ Ｐゴシック" panose="020B0600070205080204" pitchFamily="34" charset="-128"/>
            </a:endParaRPr>
          </a:p>
        </p:txBody>
      </p:sp>
      <p:sp>
        <p:nvSpPr>
          <p:cNvPr id="34820" name="Line 5">
            <a:extLst>
              <a:ext uri="{FF2B5EF4-FFF2-40B4-BE49-F238E27FC236}">
                <a16:creationId xmlns:a16="http://schemas.microsoft.com/office/drawing/2014/main" id="{84129F07-0840-9E43-942C-ADCD558325C8}"/>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1" name="Line 10">
            <a:extLst>
              <a:ext uri="{FF2B5EF4-FFF2-40B4-BE49-F238E27FC236}">
                <a16:creationId xmlns:a16="http://schemas.microsoft.com/office/drawing/2014/main" id="{DECF56AF-C387-2F42-934A-9DEA1754543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2" name="Line 30">
            <a:extLst>
              <a:ext uri="{FF2B5EF4-FFF2-40B4-BE49-F238E27FC236}">
                <a16:creationId xmlns:a16="http://schemas.microsoft.com/office/drawing/2014/main" id="{13D655E0-9237-EA48-A841-4356110B365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34823" name="Line 31">
            <a:extLst>
              <a:ext uri="{FF2B5EF4-FFF2-40B4-BE49-F238E27FC236}">
                <a16:creationId xmlns:a16="http://schemas.microsoft.com/office/drawing/2014/main" id="{3BEA9278-6A73-7B4C-B4B2-7886459C638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77831" name="Oval 32">
            <a:extLst>
              <a:ext uri="{FF2B5EF4-FFF2-40B4-BE49-F238E27FC236}">
                <a16:creationId xmlns:a16="http://schemas.microsoft.com/office/drawing/2014/main" id="{5A5D0359-9D6D-AB46-9A55-EA10C53FDC2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2" name="Oval 33">
            <a:extLst>
              <a:ext uri="{FF2B5EF4-FFF2-40B4-BE49-F238E27FC236}">
                <a16:creationId xmlns:a16="http://schemas.microsoft.com/office/drawing/2014/main" id="{31D75283-0181-984A-9C58-25E6C8DC38E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3" name="Oval 34">
            <a:extLst>
              <a:ext uri="{FF2B5EF4-FFF2-40B4-BE49-F238E27FC236}">
                <a16:creationId xmlns:a16="http://schemas.microsoft.com/office/drawing/2014/main" id="{C0736899-2E4D-8945-8221-3E1AEEB22B8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4" name="Oval 35">
            <a:extLst>
              <a:ext uri="{FF2B5EF4-FFF2-40B4-BE49-F238E27FC236}">
                <a16:creationId xmlns:a16="http://schemas.microsoft.com/office/drawing/2014/main" id="{1039856D-2C65-804D-8801-47CFD3B87B5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5" name="Oval 36">
            <a:extLst>
              <a:ext uri="{FF2B5EF4-FFF2-40B4-BE49-F238E27FC236}">
                <a16:creationId xmlns:a16="http://schemas.microsoft.com/office/drawing/2014/main" id="{1D063BA0-F37A-C647-BD8B-7C983BE9E96A}"/>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6" name="Oval 37">
            <a:extLst>
              <a:ext uri="{FF2B5EF4-FFF2-40B4-BE49-F238E27FC236}">
                <a16:creationId xmlns:a16="http://schemas.microsoft.com/office/drawing/2014/main" id="{B2147FFE-E0B9-E845-A966-E88A9162B367}"/>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7" name="Oval 38">
            <a:extLst>
              <a:ext uri="{FF2B5EF4-FFF2-40B4-BE49-F238E27FC236}">
                <a16:creationId xmlns:a16="http://schemas.microsoft.com/office/drawing/2014/main" id="{E9D318A8-57A8-9E4C-9B7A-B793501046F5}"/>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8" name="Oval 39">
            <a:extLst>
              <a:ext uri="{FF2B5EF4-FFF2-40B4-BE49-F238E27FC236}">
                <a16:creationId xmlns:a16="http://schemas.microsoft.com/office/drawing/2014/main" id="{F819729D-F72D-E740-8580-E75204D1A685}"/>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39" name="Oval 40">
            <a:extLst>
              <a:ext uri="{FF2B5EF4-FFF2-40B4-BE49-F238E27FC236}">
                <a16:creationId xmlns:a16="http://schemas.microsoft.com/office/drawing/2014/main" id="{AB554433-8C0E-3D49-9B8A-8E6FD63E473A}"/>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0" name="Oval 41">
            <a:extLst>
              <a:ext uri="{FF2B5EF4-FFF2-40B4-BE49-F238E27FC236}">
                <a16:creationId xmlns:a16="http://schemas.microsoft.com/office/drawing/2014/main" id="{2901D5D2-994D-E243-9EEE-F4AF43AC2B0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1" name="Oval 42">
            <a:extLst>
              <a:ext uri="{FF2B5EF4-FFF2-40B4-BE49-F238E27FC236}">
                <a16:creationId xmlns:a16="http://schemas.microsoft.com/office/drawing/2014/main" id="{F42F9935-E524-1F44-9A86-ABD747AE66C1}"/>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2" name="Oval 43">
            <a:extLst>
              <a:ext uri="{FF2B5EF4-FFF2-40B4-BE49-F238E27FC236}">
                <a16:creationId xmlns:a16="http://schemas.microsoft.com/office/drawing/2014/main" id="{5EB95A66-E583-4C4E-874F-EF47A434C40B}"/>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3" name="Oval 44">
            <a:extLst>
              <a:ext uri="{FF2B5EF4-FFF2-40B4-BE49-F238E27FC236}">
                <a16:creationId xmlns:a16="http://schemas.microsoft.com/office/drawing/2014/main" id="{D7418F4C-78AB-E54E-969D-F0555768FAD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4" name="Oval 45">
            <a:extLst>
              <a:ext uri="{FF2B5EF4-FFF2-40B4-BE49-F238E27FC236}">
                <a16:creationId xmlns:a16="http://schemas.microsoft.com/office/drawing/2014/main" id="{71324330-7D12-5D41-9226-8C123C828351}"/>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5" name="Oval 46">
            <a:extLst>
              <a:ext uri="{FF2B5EF4-FFF2-40B4-BE49-F238E27FC236}">
                <a16:creationId xmlns:a16="http://schemas.microsoft.com/office/drawing/2014/main" id="{DE2530EC-6D56-8940-B2AC-B819DC5E0A36}"/>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6" name="Oval 47">
            <a:extLst>
              <a:ext uri="{FF2B5EF4-FFF2-40B4-BE49-F238E27FC236}">
                <a16:creationId xmlns:a16="http://schemas.microsoft.com/office/drawing/2014/main" id="{F4EBDCCC-0ABD-7C4C-8AD2-3C89ECE8678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4840" name="Text Box 48">
            <a:extLst>
              <a:ext uri="{FF2B5EF4-FFF2-40B4-BE49-F238E27FC236}">
                <a16:creationId xmlns:a16="http://schemas.microsoft.com/office/drawing/2014/main" id="{2E774955-E54F-C645-9C45-ABE960478573}"/>
              </a:ext>
            </a:extLst>
          </p:cNvPr>
          <p:cNvSpPr txBox="1">
            <a:spLocks noChangeArrowheads="1"/>
          </p:cNvSpPr>
          <p:nvPr/>
        </p:nvSpPr>
        <p:spPr bwMode="auto">
          <a:xfrm>
            <a:off x="8153400" y="48101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1886</a:t>
            </a:r>
          </a:p>
        </p:txBody>
      </p:sp>
      <p:sp>
        <p:nvSpPr>
          <p:cNvPr id="77848" name="Oval 49">
            <a:extLst>
              <a:ext uri="{FF2B5EF4-FFF2-40B4-BE49-F238E27FC236}">
                <a16:creationId xmlns:a16="http://schemas.microsoft.com/office/drawing/2014/main" id="{575CBBB0-D3DE-7647-AFF7-F19CA8BE7E08}"/>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49" name="Oval 50">
            <a:extLst>
              <a:ext uri="{FF2B5EF4-FFF2-40B4-BE49-F238E27FC236}">
                <a16:creationId xmlns:a16="http://schemas.microsoft.com/office/drawing/2014/main" id="{C4185FB6-6976-A240-B66E-A36C8889695A}"/>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0" name="Oval 51">
            <a:extLst>
              <a:ext uri="{FF2B5EF4-FFF2-40B4-BE49-F238E27FC236}">
                <a16:creationId xmlns:a16="http://schemas.microsoft.com/office/drawing/2014/main" id="{EA50D7D9-09A2-2340-B412-115DB61069CA}"/>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1" name="Oval 52">
            <a:extLst>
              <a:ext uri="{FF2B5EF4-FFF2-40B4-BE49-F238E27FC236}">
                <a16:creationId xmlns:a16="http://schemas.microsoft.com/office/drawing/2014/main" id="{E0E9976E-FA40-9B48-A760-7BD0447DE446}"/>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2" name="Oval 53">
            <a:extLst>
              <a:ext uri="{FF2B5EF4-FFF2-40B4-BE49-F238E27FC236}">
                <a16:creationId xmlns:a16="http://schemas.microsoft.com/office/drawing/2014/main" id="{9426E86A-3682-3D4A-B217-3DD832E22CA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7853" name="Oval 54">
            <a:extLst>
              <a:ext uri="{FF2B5EF4-FFF2-40B4-BE49-F238E27FC236}">
                <a16:creationId xmlns:a16="http://schemas.microsoft.com/office/drawing/2014/main" id="{79334DAA-4AE3-254E-A24F-AEE1D0DCF96A}"/>
              </a:ext>
            </a:extLst>
          </p:cNvPr>
          <p:cNvSpPr>
            <a:spLocks noChangeArrowheads="1"/>
          </p:cNvSpPr>
          <p:nvPr/>
        </p:nvSpPr>
        <p:spPr bwMode="auto">
          <a:xfrm>
            <a:off x="7966075" y="49498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77854" name="Picture 55">
            <a:extLst>
              <a:ext uri="{FF2B5EF4-FFF2-40B4-BE49-F238E27FC236}">
                <a16:creationId xmlns:a16="http://schemas.microsoft.com/office/drawing/2014/main" id="{665900D4-04A5-D040-8ACE-DC313AB39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75" y="249238"/>
            <a:ext cx="2008188"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EEA0A66E-A116-9343-96D4-3FB526A62F37}"/>
              </a:ext>
            </a:extLst>
          </p:cNvPr>
          <p:cNvSpPr>
            <a:spLocks noGrp="1" noChangeArrowheads="1"/>
          </p:cNvSpPr>
          <p:nvPr>
            <p:ph type="title"/>
          </p:nvPr>
        </p:nvSpPr>
        <p:spPr>
          <a:xfrm>
            <a:off x="0" y="0"/>
            <a:ext cx="7772400" cy="1143000"/>
          </a:xfrm>
        </p:spPr>
        <p:txBody>
          <a:bodyPr/>
          <a:lstStyle/>
          <a:p>
            <a:r>
              <a:rPr lang="en-US" altLang="en-US">
                <a:ea typeface="ＭＳ Ｐゴシック" panose="020B0600070205080204" pitchFamily="34" charset="-128"/>
              </a:rPr>
              <a:t>August Karl Johann Valentin Köhler</a:t>
            </a:r>
            <a:r>
              <a:rPr lang="en-US" altLang="en-US" b="0">
                <a:ea typeface="ＭＳ Ｐゴシック" panose="020B0600070205080204" pitchFamily="34" charset="-128"/>
              </a:rPr>
              <a:t> (1866-1948)</a:t>
            </a:r>
            <a:r>
              <a:rPr lang="en-US" altLang="en-US">
                <a:ea typeface="ＭＳ Ｐゴシック" panose="020B0600070205080204" pitchFamily="34" charset="-128"/>
              </a:rPr>
              <a:t> </a:t>
            </a:r>
          </a:p>
        </p:txBody>
      </p:sp>
      <p:sp>
        <p:nvSpPr>
          <p:cNvPr id="79874" name="Rectangle 3">
            <a:extLst>
              <a:ext uri="{FF2B5EF4-FFF2-40B4-BE49-F238E27FC236}">
                <a16:creationId xmlns:a16="http://schemas.microsoft.com/office/drawing/2014/main" id="{A32F60F8-8D59-3F4E-8828-7D12F8DD50D9}"/>
              </a:ext>
            </a:extLst>
          </p:cNvPr>
          <p:cNvSpPr>
            <a:spLocks noGrp="1" noChangeArrowheads="1"/>
          </p:cNvSpPr>
          <p:nvPr>
            <p:ph type="body" idx="1"/>
          </p:nvPr>
        </p:nvSpPr>
        <p:spPr>
          <a:xfrm>
            <a:off x="153988" y="1338263"/>
            <a:ext cx="5145087" cy="4114800"/>
          </a:xfrm>
        </p:spPr>
        <p:txBody>
          <a:bodyPr/>
          <a:lstStyle/>
          <a:p>
            <a:r>
              <a:rPr lang="en-US" altLang="en-US" sz="1600">
                <a:ea typeface="ＭＳ Ｐゴシック" panose="020B0600070205080204" pitchFamily="34" charset="-128"/>
              </a:rPr>
              <a:t>Early 20th Century Professor Köhler developed the method of illumination still called “</a:t>
            </a:r>
            <a:r>
              <a:rPr lang="en-US" altLang="ja-JP"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a:t>
            </a:r>
            <a:endParaRPr lang="en-US" altLang="ja-JP" sz="1600">
              <a:ea typeface="ＭＳ Ｐゴシック" panose="020B0600070205080204" pitchFamily="34" charset="-128"/>
            </a:endParaRPr>
          </a:p>
          <a:p>
            <a:r>
              <a:rPr lang="en-US" altLang="en-US" sz="1600">
                <a:ea typeface="ＭＳ Ｐゴシック" panose="020B0600070205080204" pitchFamily="34" charset="-128"/>
              </a:rPr>
              <a:t>In 1900, he was invited to join the </a:t>
            </a:r>
            <a:r>
              <a:rPr lang="en-US" altLang="en-US" sz="1600">
                <a:ea typeface="ＭＳ Ｐゴシック" panose="020B0600070205080204" pitchFamily="34" charset="-128"/>
                <a:hlinkClick r:id="rId3" tooltip="Carl Zeiss AG"/>
              </a:rPr>
              <a:t>Zeiss Optical Works</a:t>
            </a:r>
            <a:r>
              <a:rPr lang="en-US" altLang="en-US" sz="1600">
                <a:ea typeface="ＭＳ Ｐゴシック" panose="020B0600070205080204" pitchFamily="34" charset="-128"/>
              </a:rPr>
              <a:t> company in </a:t>
            </a:r>
            <a:r>
              <a:rPr lang="en-US" altLang="en-US" sz="1600">
                <a:ea typeface="ＭＳ Ｐゴシック" panose="020B0600070205080204" pitchFamily="34" charset="-128"/>
                <a:hlinkClick r:id="rId4" tooltip="Jena"/>
              </a:rPr>
              <a:t>Jena</a:t>
            </a:r>
            <a:r>
              <a:rPr lang="en-US" altLang="en-US" sz="1600">
                <a:ea typeface="ＭＳ Ｐゴシック" panose="020B0600070205080204" pitchFamily="34" charset="-128"/>
              </a:rPr>
              <a:t>, Germany, by </a:t>
            </a:r>
            <a:r>
              <a:rPr lang="en-US" altLang="en-US" sz="1600">
                <a:ea typeface="ＭＳ Ｐゴシック" panose="020B0600070205080204" pitchFamily="34" charset="-128"/>
                <a:hlinkClick r:id="rId5" tooltip="Siegfried Czapski"/>
              </a:rPr>
              <a:t>Siegfried Czapski</a:t>
            </a:r>
            <a:r>
              <a:rPr lang="en-US" altLang="en-US" sz="1600">
                <a:ea typeface="ＭＳ Ｐゴシック" panose="020B0600070205080204" pitchFamily="34" charset="-128"/>
              </a:rPr>
              <a:t> based on his earlier work on improving microscope illumination. He stayed with Zeiss as a </a:t>
            </a:r>
            <a:r>
              <a:rPr lang="en-US" altLang="en-US" sz="1600">
                <a:ea typeface="ＭＳ Ｐゴシック" panose="020B0600070205080204" pitchFamily="34" charset="-128"/>
                <a:hlinkClick r:id="rId6" tooltip="Physicist"/>
              </a:rPr>
              <a:t>physicist</a:t>
            </a:r>
            <a:r>
              <a:rPr lang="en-US" altLang="en-US" sz="1600">
                <a:ea typeface="ＭＳ Ｐゴシック" panose="020B0600070205080204" pitchFamily="34" charset="-128"/>
              </a:rPr>
              <a:t> for 45 years and became instrumental to the development of modern light microscope design. </a:t>
            </a:r>
          </a:p>
          <a:p>
            <a:r>
              <a:rPr lang="en-US" altLang="en-US" sz="1600">
                <a:ea typeface="ＭＳ Ｐゴシック" panose="020B0600070205080204" pitchFamily="34" charset="-128"/>
              </a:rPr>
              <a:t>Köhler recognized that using shorter wavelength light (UV) could improve resolution</a:t>
            </a:r>
          </a:p>
          <a:p>
            <a:r>
              <a:rPr lang="en-US" altLang="en-US" sz="1600">
                <a:ea typeface="ＭＳ Ｐゴシック" panose="020B0600070205080204" pitchFamily="34" charset="-128"/>
              </a:rPr>
              <a:t>The driving force for Köhler’s even illumunation invention was the use of gas lamps and similar uneven light sources that created serious problems in trying to gain even and constant illumination</a:t>
            </a:r>
          </a:p>
        </p:txBody>
      </p:sp>
      <p:sp>
        <p:nvSpPr>
          <p:cNvPr id="35844" name="Line 4">
            <a:extLst>
              <a:ext uri="{FF2B5EF4-FFF2-40B4-BE49-F238E27FC236}">
                <a16:creationId xmlns:a16="http://schemas.microsoft.com/office/drawing/2014/main" id="{DA316144-F3E3-3648-A8CD-3B2380EB4DF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79876" name="Picture 9">
            <a:extLst>
              <a:ext uri="{FF2B5EF4-FFF2-40B4-BE49-F238E27FC236}">
                <a16:creationId xmlns:a16="http://schemas.microsoft.com/office/drawing/2014/main" id="{DFBF889C-6496-5648-BBD3-8725CA2747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2738" y="1411288"/>
            <a:ext cx="232092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10">
            <a:extLst>
              <a:ext uri="{FF2B5EF4-FFF2-40B4-BE49-F238E27FC236}">
                <a16:creationId xmlns:a16="http://schemas.microsoft.com/office/drawing/2014/main" id="{1F86E7F3-C5F0-E245-BA38-36012A5B1BCB}"/>
              </a:ext>
            </a:extLst>
          </p:cNvPr>
          <p:cNvSpPr txBox="1">
            <a:spLocks noChangeArrowheads="1"/>
          </p:cNvSpPr>
          <p:nvPr/>
        </p:nvSpPr>
        <p:spPr bwMode="auto">
          <a:xfrm>
            <a:off x="3271838" y="6176963"/>
            <a:ext cx="4365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200"/>
              <a:t>Image source: </a:t>
            </a:r>
            <a:r>
              <a:rPr lang="en-US" altLang="en-US" sz="1200">
                <a:hlinkClick r:id="rId8"/>
              </a:rPr>
              <a:t>http://en.wikipedia.org/wiki/File:August_Koehler.jpg</a:t>
            </a:r>
            <a:endParaRPr lang="en-US" altLang="en-US" sz="1200"/>
          </a:p>
        </p:txBody>
      </p:sp>
      <p:sp>
        <p:nvSpPr>
          <p:cNvPr id="79878" name="Oval 11">
            <a:extLst>
              <a:ext uri="{FF2B5EF4-FFF2-40B4-BE49-F238E27FC236}">
                <a16:creationId xmlns:a16="http://schemas.microsoft.com/office/drawing/2014/main" id="{E5478158-3AA2-B546-A539-F67938D56D7D}"/>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79" name="Oval 12">
            <a:extLst>
              <a:ext uri="{FF2B5EF4-FFF2-40B4-BE49-F238E27FC236}">
                <a16:creationId xmlns:a16="http://schemas.microsoft.com/office/drawing/2014/main" id="{AF100EA4-3C17-024A-BB6A-9FEAD522D150}"/>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0" name="Oval 13">
            <a:extLst>
              <a:ext uri="{FF2B5EF4-FFF2-40B4-BE49-F238E27FC236}">
                <a16:creationId xmlns:a16="http://schemas.microsoft.com/office/drawing/2014/main" id="{EDCF0583-9751-114B-AF27-67FBDAD9189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1" name="Oval 14">
            <a:extLst>
              <a:ext uri="{FF2B5EF4-FFF2-40B4-BE49-F238E27FC236}">
                <a16:creationId xmlns:a16="http://schemas.microsoft.com/office/drawing/2014/main" id="{94D2647A-E647-5140-A533-FADE124DD13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2" name="Oval 15">
            <a:extLst>
              <a:ext uri="{FF2B5EF4-FFF2-40B4-BE49-F238E27FC236}">
                <a16:creationId xmlns:a16="http://schemas.microsoft.com/office/drawing/2014/main" id="{CD21BDB8-1C73-5648-8FB3-D18D9C824C7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3" name="Oval 16">
            <a:extLst>
              <a:ext uri="{FF2B5EF4-FFF2-40B4-BE49-F238E27FC236}">
                <a16:creationId xmlns:a16="http://schemas.microsoft.com/office/drawing/2014/main" id="{93D28E0D-7FEC-0148-9FB9-E4DFB6E5778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4" name="Oval 17">
            <a:extLst>
              <a:ext uri="{FF2B5EF4-FFF2-40B4-BE49-F238E27FC236}">
                <a16:creationId xmlns:a16="http://schemas.microsoft.com/office/drawing/2014/main" id="{FABBB33C-84A0-314C-8A26-89FDC97A5032}"/>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5" name="Oval 18">
            <a:extLst>
              <a:ext uri="{FF2B5EF4-FFF2-40B4-BE49-F238E27FC236}">
                <a16:creationId xmlns:a16="http://schemas.microsoft.com/office/drawing/2014/main" id="{65AB7317-38A8-C74D-BC34-59EF5560F108}"/>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6" name="Oval 19">
            <a:extLst>
              <a:ext uri="{FF2B5EF4-FFF2-40B4-BE49-F238E27FC236}">
                <a16:creationId xmlns:a16="http://schemas.microsoft.com/office/drawing/2014/main" id="{97FBA7A7-609E-484B-8FCB-104B8A6E4D4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7" name="Oval 20">
            <a:extLst>
              <a:ext uri="{FF2B5EF4-FFF2-40B4-BE49-F238E27FC236}">
                <a16:creationId xmlns:a16="http://schemas.microsoft.com/office/drawing/2014/main" id="{CD78756A-4D81-6440-87A8-68C2C6EED83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8" name="Oval 21">
            <a:extLst>
              <a:ext uri="{FF2B5EF4-FFF2-40B4-BE49-F238E27FC236}">
                <a16:creationId xmlns:a16="http://schemas.microsoft.com/office/drawing/2014/main" id="{BE67F4CA-461F-F743-9035-9E50288D55C8}"/>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89" name="Oval 22">
            <a:extLst>
              <a:ext uri="{FF2B5EF4-FFF2-40B4-BE49-F238E27FC236}">
                <a16:creationId xmlns:a16="http://schemas.microsoft.com/office/drawing/2014/main" id="{496E3C03-D6F7-5F46-801D-32F9838EB2DC}"/>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0" name="Oval 23">
            <a:extLst>
              <a:ext uri="{FF2B5EF4-FFF2-40B4-BE49-F238E27FC236}">
                <a16:creationId xmlns:a16="http://schemas.microsoft.com/office/drawing/2014/main" id="{95DB41AF-D90D-D142-B0C8-B43F8877B779}"/>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1" name="Oval 24">
            <a:extLst>
              <a:ext uri="{FF2B5EF4-FFF2-40B4-BE49-F238E27FC236}">
                <a16:creationId xmlns:a16="http://schemas.microsoft.com/office/drawing/2014/main" id="{8EDF8A39-27A1-0A4A-844C-9FFDB7CC025C}"/>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2" name="Oval 25">
            <a:extLst>
              <a:ext uri="{FF2B5EF4-FFF2-40B4-BE49-F238E27FC236}">
                <a16:creationId xmlns:a16="http://schemas.microsoft.com/office/drawing/2014/main" id="{4EE29141-D34B-D041-962B-9C8564A670A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3" name="Oval 26">
            <a:extLst>
              <a:ext uri="{FF2B5EF4-FFF2-40B4-BE49-F238E27FC236}">
                <a16:creationId xmlns:a16="http://schemas.microsoft.com/office/drawing/2014/main" id="{5BA877FD-6031-D44B-914A-DC0B80057E5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5863" name="Text Box 27">
            <a:extLst>
              <a:ext uri="{FF2B5EF4-FFF2-40B4-BE49-F238E27FC236}">
                <a16:creationId xmlns:a16="http://schemas.microsoft.com/office/drawing/2014/main" id="{9A4F4CC0-3F1C-A243-87F9-4A100C56033F}"/>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79895" name="Oval 28">
            <a:extLst>
              <a:ext uri="{FF2B5EF4-FFF2-40B4-BE49-F238E27FC236}">
                <a16:creationId xmlns:a16="http://schemas.microsoft.com/office/drawing/2014/main" id="{EA0BE406-F59D-C842-A11A-BB63EB36EF4F}"/>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6" name="Oval 29">
            <a:extLst>
              <a:ext uri="{FF2B5EF4-FFF2-40B4-BE49-F238E27FC236}">
                <a16:creationId xmlns:a16="http://schemas.microsoft.com/office/drawing/2014/main" id="{27BB0E1A-C939-774B-B4F5-9AA62731913E}"/>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7" name="Oval 30">
            <a:extLst>
              <a:ext uri="{FF2B5EF4-FFF2-40B4-BE49-F238E27FC236}">
                <a16:creationId xmlns:a16="http://schemas.microsoft.com/office/drawing/2014/main" id="{5E80D36F-7363-4C43-986C-4AE44C6006AE}"/>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8" name="Oval 31">
            <a:extLst>
              <a:ext uri="{FF2B5EF4-FFF2-40B4-BE49-F238E27FC236}">
                <a16:creationId xmlns:a16="http://schemas.microsoft.com/office/drawing/2014/main" id="{BC7F171B-55C8-8440-A51E-00C7E10C2D0D}"/>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899" name="Oval 32">
            <a:extLst>
              <a:ext uri="{FF2B5EF4-FFF2-40B4-BE49-F238E27FC236}">
                <a16:creationId xmlns:a16="http://schemas.microsoft.com/office/drawing/2014/main" id="{A378BC6A-FAB9-0444-8660-BFEB356209E0}"/>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0" name="Oval 33">
            <a:extLst>
              <a:ext uri="{FF2B5EF4-FFF2-40B4-BE49-F238E27FC236}">
                <a16:creationId xmlns:a16="http://schemas.microsoft.com/office/drawing/2014/main" id="{5BD268E8-A5DD-C74E-9D10-22D9992026C8}"/>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79901" name="Oval 34">
            <a:extLst>
              <a:ext uri="{FF2B5EF4-FFF2-40B4-BE49-F238E27FC236}">
                <a16:creationId xmlns:a16="http://schemas.microsoft.com/office/drawing/2014/main" id="{F9BE0F7A-9640-984D-9F5A-A2AC5FE04C05}"/>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0">
            <a:extLst>
              <a:ext uri="{FF2B5EF4-FFF2-40B4-BE49-F238E27FC236}">
                <a16:creationId xmlns:a16="http://schemas.microsoft.com/office/drawing/2014/main" id="{09EEE49F-0989-F74D-8C32-D10D14E96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788" y="2522538"/>
            <a:ext cx="3694112"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2">
            <a:extLst>
              <a:ext uri="{FF2B5EF4-FFF2-40B4-BE49-F238E27FC236}">
                <a16:creationId xmlns:a16="http://schemas.microsoft.com/office/drawing/2014/main" id="{F8F721B7-3AEB-E748-BBAC-31497D734940}"/>
              </a:ext>
            </a:extLst>
          </p:cNvPr>
          <p:cNvSpPr>
            <a:spLocks noGrp="1" noChangeArrowheads="1"/>
          </p:cNvSpPr>
          <p:nvPr>
            <p:ph type="title"/>
          </p:nvPr>
        </p:nvSpPr>
        <p:spPr>
          <a:xfrm>
            <a:off x="-1028700" y="0"/>
            <a:ext cx="6858000" cy="611188"/>
          </a:xfrm>
        </p:spPr>
        <p:txBody>
          <a:bodyPr/>
          <a:lstStyle/>
          <a:p>
            <a:r>
              <a:rPr lang="en-US" altLang="en-US">
                <a:ea typeface="ＭＳ Ｐゴシック" panose="020B0600070205080204" pitchFamily="34" charset="-128"/>
              </a:rPr>
              <a:t>August Köhler</a:t>
            </a:r>
          </a:p>
        </p:txBody>
      </p:sp>
      <p:sp>
        <p:nvSpPr>
          <p:cNvPr id="81923" name="Rectangle 3">
            <a:extLst>
              <a:ext uri="{FF2B5EF4-FFF2-40B4-BE49-F238E27FC236}">
                <a16:creationId xmlns:a16="http://schemas.microsoft.com/office/drawing/2014/main" id="{55363D12-B8BD-B144-8BE7-4AF7AAA14753}"/>
              </a:ext>
            </a:extLst>
          </p:cNvPr>
          <p:cNvSpPr>
            <a:spLocks noGrp="1" noChangeArrowheads="1"/>
          </p:cNvSpPr>
          <p:nvPr>
            <p:ph type="body" idx="1"/>
          </p:nvPr>
        </p:nvSpPr>
        <p:spPr>
          <a:xfrm>
            <a:off x="0" y="754063"/>
            <a:ext cx="7667625" cy="2878137"/>
          </a:xfrm>
        </p:spPr>
        <p:txBody>
          <a:bodyPr/>
          <a:lstStyle/>
          <a:p>
            <a:r>
              <a:rPr lang="en-US" altLang="en-US" sz="1600">
                <a:solidFill>
                  <a:schemeClr val="hlink"/>
                </a:solidFill>
                <a:ea typeface="ＭＳ Ｐゴシック" panose="020B0600070205080204" pitchFamily="34" charset="-128"/>
              </a:rPr>
              <a:t>Köhler illumination</a:t>
            </a:r>
            <a:r>
              <a:rPr lang="en-US" altLang="en-US" sz="1600">
                <a:ea typeface="ＭＳ Ｐゴシック" panose="020B0600070205080204" pitchFamily="34" charset="-128"/>
              </a:rPr>
              <a:t> creates an evenly illuminated field of view while illuminating the specimen with a very wide cone of light</a:t>
            </a:r>
          </a:p>
          <a:p>
            <a:r>
              <a:rPr lang="en-US" altLang="en-US" sz="1600">
                <a:ea typeface="ＭＳ Ｐゴシック" panose="020B0600070205080204" pitchFamily="34" charset="-128"/>
              </a:rPr>
              <a:t>Two conjugate image planes are formed</a:t>
            </a:r>
          </a:p>
          <a:p>
            <a:pPr lvl="1"/>
            <a:r>
              <a:rPr lang="en-US" altLang="en-US" sz="1400">
                <a:ea typeface="ＭＳ Ｐゴシック" panose="020B0600070205080204" pitchFamily="34" charset="-128"/>
              </a:rPr>
              <a:t>one contains an image of the specimen and the other the filament from the light</a:t>
            </a:r>
          </a:p>
          <a:p>
            <a:r>
              <a:rPr lang="en-US" altLang="en-US" sz="1600">
                <a:ea typeface="ＭＳ Ｐゴシック" panose="020B0600070205080204" pitchFamily="34" charset="-128"/>
              </a:rPr>
              <a:t>He filed an application for a fixed-ocular microscope of his design in Germany on </a:t>
            </a:r>
            <a:r>
              <a:rPr lang="en-US" altLang="en-US" sz="1600">
                <a:ea typeface="ＭＳ Ｐゴシック" panose="020B0600070205080204" pitchFamily="34" charset="-128"/>
                <a:hlinkClick r:id="rId4" tooltip="April 16"/>
              </a:rPr>
              <a:t>April 16</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5" tooltip="1924"/>
              </a:rPr>
              <a:t>1924</a:t>
            </a:r>
            <a:r>
              <a:rPr lang="en-US" altLang="en-US" sz="1600">
                <a:ea typeface="ＭＳ Ｐゴシック" panose="020B0600070205080204" pitchFamily="34" charset="-128"/>
              </a:rPr>
              <a:t> and with the </a:t>
            </a:r>
            <a:r>
              <a:rPr lang="en-US" altLang="en-US" sz="1600">
                <a:ea typeface="ＭＳ Ｐゴシック" panose="020B0600070205080204" pitchFamily="34" charset="-128"/>
                <a:hlinkClick r:id="rId6" tooltip="United States Patent Office"/>
              </a:rPr>
              <a:t>United States Patent Office</a:t>
            </a:r>
            <a:r>
              <a:rPr lang="en-US" altLang="en-US" sz="1600">
                <a:ea typeface="ＭＳ Ｐゴシック" panose="020B0600070205080204" pitchFamily="34" charset="-128"/>
              </a:rPr>
              <a:t> on </a:t>
            </a:r>
            <a:r>
              <a:rPr lang="en-US" altLang="en-US" sz="1600">
                <a:ea typeface="ＭＳ Ｐゴシック" panose="020B0600070205080204" pitchFamily="34" charset="-128"/>
                <a:hlinkClick r:id="rId7" tooltip="March 31"/>
              </a:rPr>
              <a:t>March 31</a:t>
            </a:r>
            <a:r>
              <a:rPr lang="en-US" altLang="en-US" sz="1600">
                <a:ea typeface="ＭＳ Ｐゴシック" panose="020B0600070205080204" pitchFamily="34" charset="-128"/>
              </a:rPr>
              <a:t>, </a:t>
            </a:r>
            <a:r>
              <a:rPr lang="en-US" altLang="en-US" sz="1600">
                <a:ea typeface="ＭＳ Ｐゴシック" panose="020B0600070205080204" pitchFamily="34" charset="-128"/>
                <a:hlinkClick r:id="rId8" tooltip="1925"/>
              </a:rPr>
              <a:t>1925</a:t>
            </a:r>
            <a:r>
              <a:rPr lang="en-US" altLang="en-US" sz="1600">
                <a:ea typeface="ＭＳ Ｐゴシック" panose="020B0600070205080204" pitchFamily="34" charset="-128"/>
              </a:rPr>
              <a:t> (patent number 1649068) </a:t>
            </a:r>
          </a:p>
        </p:txBody>
      </p:sp>
      <p:sp>
        <p:nvSpPr>
          <p:cNvPr id="36869" name="Line 4">
            <a:extLst>
              <a:ext uri="{FF2B5EF4-FFF2-40B4-BE49-F238E27FC236}">
                <a16:creationId xmlns:a16="http://schemas.microsoft.com/office/drawing/2014/main" id="{89045F2D-88FD-8D4D-A0CC-0D9EDACDD3E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pic>
        <p:nvPicPr>
          <p:cNvPr id="81925" name="Picture 9">
            <a:extLst>
              <a:ext uri="{FF2B5EF4-FFF2-40B4-BE49-F238E27FC236}">
                <a16:creationId xmlns:a16="http://schemas.microsoft.com/office/drawing/2014/main" id="{87B3BE8D-EAE7-C142-838D-5FEF6811B2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179763"/>
            <a:ext cx="4899025" cy="3678237"/>
          </a:xfrm>
          <a:prstGeom prst="rect">
            <a:avLst/>
          </a:prstGeom>
          <a:noFill/>
          <a:ln w="12699">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81926" name="Oval 11">
            <a:extLst>
              <a:ext uri="{FF2B5EF4-FFF2-40B4-BE49-F238E27FC236}">
                <a16:creationId xmlns:a16="http://schemas.microsoft.com/office/drawing/2014/main" id="{2CADE548-9BAE-7946-9BD8-D8858B113EB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7" name="Oval 12">
            <a:extLst>
              <a:ext uri="{FF2B5EF4-FFF2-40B4-BE49-F238E27FC236}">
                <a16:creationId xmlns:a16="http://schemas.microsoft.com/office/drawing/2014/main" id="{870D1DB2-D4DC-834E-8488-A02120B491D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8" name="Oval 13">
            <a:extLst>
              <a:ext uri="{FF2B5EF4-FFF2-40B4-BE49-F238E27FC236}">
                <a16:creationId xmlns:a16="http://schemas.microsoft.com/office/drawing/2014/main" id="{C26802F4-013A-944C-B6DE-19E905EB763F}"/>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29" name="Oval 14">
            <a:extLst>
              <a:ext uri="{FF2B5EF4-FFF2-40B4-BE49-F238E27FC236}">
                <a16:creationId xmlns:a16="http://schemas.microsoft.com/office/drawing/2014/main" id="{A79D6669-7B61-AC4F-BFA9-6371D6DD57F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0" name="Oval 15">
            <a:extLst>
              <a:ext uri="{FF2B5EF4-FFF2-40B4-BE49-F238E27FC236}">
                <a16:creationId xmlns:a16="http://schemas.microsoft.com/office/drawing/2014/main" id="{A0478524-8C6D-1148-ABF2-73491733538F}"/>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1" name="Oval 16">
            <a:extLst>
              <a:ext uri="{FF2B5EF4-FFF2-40B4-BE49-F238E27FC236}">
                <a16:creationId xmlns:a16="http://schemas.microsoft.com/office/drawing/2014/main" id="{811DD8F1-9B34-3345-B418-21C2FE2088E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2" name="Oval 17">
            <a:extLst>
              <a:ext uri="{FF2B5EF4-FFF2-40B4-BE49-F238E27FC236}">
                <a16:creationId xmlns:a16="http://schemas.microsoft.com/office/drawing/2014/main" id="{24F28DFC-1023-F04D-9434-D2A5A2B27907}"/>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3" name="Oval 18">
            <a:extLst>
              <a:ext uri="{FF2B5EF4-FFF2-40B4-BE49-F238E27FC236}">
                <a16:creationId xmlns:a16="http://schemas.microsoft.com/office/drawing/2014/main" id="{BDDDE891-9DEB-AB46-888D-4754FA62DBDD}"/>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4" name="Oval 19">
            <a:extLst>
              <a:ext uri="{FF2B5EF4-FFF2-40B4-BE49-F238E27FC236}">
                <a16:creationId xmlns:a16="http://schemas.microsoft.com/office/drawing/2014/main" id="{16B768CF-3A76-7846-AECC-7B8AC131826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5" name="Oval 20">
            <a:extLst>
              <a:ext uri="{FF2B5EF4-FFF2-40B4-BE49-F238E27FC236}">
                <a16:creationId xmlns:a16="http://schemas.microsoft.com/office/drawing/2014/main" id="{890F67EC-7930-9246-B43E-199D19C3457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6" name="Oval 21">
            <a:extLst>
              <a:ext uri="{FF2B5EF4-FFF2-40B4-BE49-F238E27FC236}">
                <a16:creationId xmlns:a16="http://schemas.microsoft.com/office/drawing/2014/main" id="{588665ED-F6EA-F049-ACA2-7BF97B51D3B2}"/>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7" name="Oval 22">
            <a:extLst>
              <a:ext uri="{FF2B5EF4-FFF2-40B4-BE49-F238E27FC236}">
                <a16:creationId xmlns:a16="http://schemas.microsoft.com/office/drawing/2014/main" id="{350206C7-43CA-2942-9105-E40B678042AF}"/>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8" name="Oval 23">
            <a:extLst>
              <a:ext uri="{FF2B5EF4-FFF2-40B4-BE49-F238E27FC236}">
                <a16:creationId xmlns:a16="http://schemas.microsoft.com/office/drawing/2014/main" id="{AD716FCC-5E61-EE40-9126-E6D5984CE41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39" name="Oval 24">
            <a:extLst>
              <a:ext uri="{FF2B5EF4-FFF2-40B4-BE49-F238E27FC236}">
                <a16:creationId xmlns:a16="http://schemas.microsoft.com/office/drawing/2014/main" id="{929CFCD2-C23F-AD4E-891A-35F766B86D95}"/>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0" name="Oval 25">
            <a:extLst>
              <a:ext uri="{FF2B5EF4-FFF2-40B4-BE49-F238E27FC236}">
                <a16:creationId xmlns:a16="http://schemas.microsoft.com/office/drawing/2014/main" id="{63E8C068-6E84-2547-9FCF-263116C29F2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1" name="Oval 26">
            <a:extLst>
              <a:ext uri="{FF2B5EF4-FFF2-40B4-BE49-F238E27FC236}">
                <a16:creationId xmlns:a16="http://schemas.microsoft.com/office/drawing/2014/main" id="{D5BD18EB-E4BA-9044-91D6-B4324F61276A}"/>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6887" name="Text Box 27">
            <a:extLst>
              <a:ext uri="{FF2B5EF4-FFF2-40B4-BE49-F238E27FC236}">
                <a16:creationId xmlns:a16="http://schemas.microsoft.com/office/drawing/2014/main" id="{F4AED98C-39E5-2242-871B-D4FB40A7F59C}"/>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1943" name="Oval 28">
            <a:extLst>
              <a:ext uri="{FF2B5EF4-FFF2-40B4-BE49-F238E27FC236}">
                <a16:creationId xmlns:a16="http://schemas.microsoft.com/office/drawing/2014/main" id="{0CEB204C-DA0B-2342-8AD4-0D5739C0E617}"/>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4" name="Oval 29">
            <a:extLst>
              <a:ext uri="{FF2B5EF4-FFF2-40B4-BE49-F238E27FC236}">
                <a16:creationId xmlns:a16="http://schemas.microsoft.com/office/drawing/2014/main" id="{F5303C57-0BA5-2A46-B826-14E73CFB0B9D}"/>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5" name="Oval 30">
            <a:extLst>
              <a:ext uri="{FF2B5EF4-FFF2-40B4-BE49-F238E27FC236}">
                <a16:creationId xmlns:a16="http://schemas.microsoft.com/office/drawing/2014/main" id="{11B7C012-387E-054C-927B-BD0570E5520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6" name="Oval 31">
            <a:extLst>
              <a:ext uri="{FF2B5EF4-FFF2-40B4-BE49-F238E27FC236}">
                <a16:creationId xmlns:a16="http://schemas.microsoft.com/office/drawing/2014/main" id="{C71724C8-EBE7-FC4C-9574-211B3B0CC27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7" name="Oval 32">
            <a:extLst>
              <a:ext uri="{FF2B5EF4-FFF2-40B4-BE49-F238E27FC236}">
                <a16:creationId xmlns:a16="http://schemas.microsoft.com/office/drawing/2014/main" id="{57EED8FC-14C5-C941-8273-76A68934DEC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8" name="Oval 33">
            <a:extLst>
              <a:ext uri="{FF2B5EF4-FFF2-40B4-BE49-F238E27FC236}">
                <a16:creationId xmlns:a16="http://schemas.microsoft.com/office/drawing/2014/main" id="{BE180082-A495-6D49-BC2B-C14576D2A0B3}"/>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1949" name="Oval 34">
            <a:extLst>
              <a:ext uri="{FF2B5EF4-FFF2-40B4-BE49-F238E27FC236}">
                <a16:creationId xmlns:a16="http://schemas.microsoft.com/office/drawing/2014/main" id="{BAF395D1-A01F-F44F-867A-019BA5E6DEE7}"/>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9082CC75-7EC4-A74E-B2DD-1F4D3B271E94}"/>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3970" name="Rectangle 3">
            <a:extLst>
              <a:ext uri="{FF2B5EF4-FFF2-40B4-BE49-F238E27FC236}">
                <a16:creationId xmlns:a16="http://schemas.microsoft.com/office/drawing/2014/main" id="{E2F4475F-4644-374C-AFE2-CAC5D323C0A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83971" name="Picture 4">
            <a:extLst>
              <a:ext uri="{FF2B5EF4-FFF2-40B4-BE49-F238E27FC236}">
                <a16:creationId xmlns:a16="http://schemas.microsoft.com/office/drawing/2014/main" id="{AF81D6A7-4B57-D948-B882-C01532CBE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434263"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Line 5">
            <a:extLst>
              <a:ext uri="{FF2B5EF4-FFF2-40B4-BE49-F238E27FC236}">
                <a16:creationId xmlns:a16="http://schemas.microsoft.com/office/drawing/2014/main" id="{359D0BAF-B416-4948-B61B-2EF822529FC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3973" name="Oval 6">
            <a:extLst>
              <a:ext uri="{FF2B5EF4-FFF2-40B4-BE49-F238E27FC236}">
                <a16:creationId xmlns:a16="http://schemas.microsoft.com/office/drawing/2014/main" id="{FBCE3C66-3F5F-D249-8E44-6E81344EB6E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74" name="Oval 7">
            <a:extLst>
              <a:ext uri="{FF2B5EF4-FFF2-40B4-BE49-F238E27FC236}">
                <a16:creationId xmlns:a16="http://schemas.microsoft.com/office/drawing/2014/main" id="{1D22C219-CC97-C344-AD73-02FFA400EFCC}"/>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75" name="Oval 8">
            <a:extLst>
              <a:ext uri="{FF2B5EF4-FFF2-40B4-BE49-F238E27FC236}">
                <a16:creationId xmlns:a16="http://schemas.microsoft.com/office/drawing/2014/main" id="{E42E4584-C993-1D4C-9985-B16F03DF916C}"/>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76" name="Oval 9">
            <a:extLst>
              <a:ext uri="{FF2B5EF4-FFF2-40B4-BE49-F238E27FC236}">
                <a16:creationId xmlns:a16="http://schemas.microsoft.com/office/drawing/2014/main" id="{0A419F47-EACC-4C43-8D79-6B5F3660DE2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77" name="Oval 10">
            <a:extLst>
              <a:ext uri="{FF2B5EF4-FFF2-40B4-BE49-F238E27FC236}">
                <a16:creationId xmlns:a16="http://schemas.microsoft.com/office/drawing/2014/main" id="{74D7736B-50DF-8440-B1BB-197D810002D3}"/>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78" name="Oval 11">
            <a:extLst>
              <a:ext uri="{FF2B5EF4-FFF2-40B4-BE49-F238E27FC236}">
                <a16:creationId xmlns:a16="http://schemas.microsoft.com/office/drawing/2014/main" id="{675F4523-5C80-A545-B2B5-294D86E9DA6F}"/>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79" name="Oval 12">
            <a:extLst>
              <a:ext uri="{FF2B5EF4-FFF2-40B4-BE49-F238E27FC236}">
                <a16:creationId xmlns:a16="http://schemas.microsoft.com/office/drawing/2014/main" id="{F564BA46-19A7-154E-995E-C0AFED8142B9}"/>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80" name="Oval 13">
            <a:extLst>
              <a:ext uri="{FF2B5EF4-FFF2-40B4-BE49-F238E27FC236}">
                <a16:creationId xmlns:a16="http://schemas.microsoft.com/office/drawing/2014/main" id="{78911F29-4F76-B44A-833E-B8295EDCB89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81" name="Oval 14">
            <a:extLst>
              <a:ext uri="{FF2B5EF4-FFF2-40B4-BE49-F238E27FC236}">
                <a16:creationId xmlns:a16="http://schemas.microsoft.com/office/drawing/2014/main" id="{3051112B-FDA2-1148-9162-E4C88FD8284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82" name="Oval 15">
            <a:extLst>
              <a:ext uri="{FF2B5EF4-FFF2-40B4-BE49-F238E27FC236}">
                <a16:creationId xmlns:a16="http://schemas.microsoft.com/office/drawing/2014/main" id="{ED0CDFEF-3846-A54B-B86E-E332F3DA625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83" name="Oval 16">
            <a:extLst>
              <a:ext uri="{FF2B5EF4-FFF2-40B4-BE49-F238E27FC236}">
                <a16:creationId xmlns:a16="http://schemas.microsoft.com/office/drawing/2014/main" id="{30A36202-6F61-8943-8E39-57B252C93C4C}"/>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84" name="Oval 17">
            <a:extLst>
              <a:ext uri="{FF2B5EF4-FFF2-40B4-BE49-F238E27FC236}">
                <a16:creationId xmlns:a16="http://schemas.microsoft.com/office/drawing/2014/main" id="{107736DB-AA01-964B-84F7-1D4DB3A8643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85" name="Oval 18">
            <a:extLst>
              <a:ext uri="{FF2B5EF4-FFF2-40B4-BE49-F238E27FC236}">
                <a16:creationId xmlns:a16="http://schemas.microsoft.com/office/drawing/2014/main" id="{8787B6BA-BB7D-9D4C-A618-0EEEBA2264A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86" name="Oval 19">
            <a:extLst>
              <a:ext uri="{FF2B5EF4-FFF2-40B4-BE49-F238E27FC236}">
                <a16:creationId xmlns:a16="http://schemas.microsoft.com/office/drawing/2014/main" id="{F6372B6C-D87D-9446-A383-01791666A108}"/>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87" name="Oval 20">
            <a:extLst>
              <a:ext uri="{FF2B5EF4-FFF2-40B4-BE49-F238E27FC236}">
                <a16:creationId xmlns:a16="http://schemas.microsoft.com/office/drawing/2014/main" id="{DE91AA97-2DD4-4040-8E67-09A926443E60}"/>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88" name="Oval 21">
            <a:extLst>
              <a:ext uri="{FF2B5EF4-FFF2-40B4-BE49-F238E27FC236}">
                <a16:creationId xmlns:a16="http://schemas.microsoft.com/office/drawing/2014/main" id="{05FD9495-2F9B-4140-8665-89B816934E04}"/>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7910" name="Text Box 22">
            <a:extLst>
              <a:ext uri="{FF2B5EF4-FFF2-40B4-BE49-F238E27FC236}">
                <a16:creationId xmlns:a16="http://schemas.microsoft.com/office/drawing/2014/main" id="{3A49F605-0753-8443-B793-CA15163C2AFC}"/>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3990" name="Oval 23">
            <a:extLst>
              <a:ext uri="{FF2B5EF4-FFF2-40B4-BE49-F238E27FC236}">
                <a16:creationId xmlns:a16="http://schemas.microsoft.com/office/drawing/2014/main" id="{9DBB1EBC-4B1F-9A4B-A475-3426DDC944D4}"/>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91" name="Oval 24">
            <a:extLst>
              <a:ext uri="{FF2B5EF4-FFF2-40B4-BE49-F238E27FC236}">
                <a16:creationId xmlns:a16="http://schemas.microsoft.com/office/drawing/2014/main" id="{12675BBA-11ED-524C-98FC-9078DFA60210}"/>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92" name="Oval 25">
            <a:extLst>
              <a:ext uri="{FF2B5EF4-FFF2-40B4-BE49-F238E27FC236}">
                <a16:creationId xmlns:a16="http://schemas.microsoft.com/office/drawing/2014/main" id="{F8409C93-D8D2-0F46-B275-9079EEE533D6}"/>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93" name="Oval 26">
            <a:extLst>
              <a:ext uri="{FF2B5EF4-FFF2-40B4-BE49-F238E27FC236}">
                <a16:creationId xmlns:a16="http://schemas.microsoft.com/office/drawing/2014/main" id="{7929FD95-C62D-894A-B97A-49B7BA84D69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94" name="Oval 27">
            <a:extLst>
              <a:ext uri="{FF2B5EF4-FFF2-40B4-BE49-F238E27FC236}">
                <a16:creationId xmlns:a16="http://schemas.microsoft.com/office/drawing/2014/main" id="{43314893-5E76-CB41-A8A9-46E47D5A50C5}"/>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95" name="Oval 28">
            <a:extLst>
              <a:ext uri="{FF2B5EF4-FFF2-40B4-BE49-F238E27FC236}">
                <a16:creationId xmlns:a16="http://schemas.microsoft.com/office/drawing/2014/main" id="{93AAB235-6F14-3F40-92AF-7A1F3F8B2F6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3996" name="Oval 29">
            <a:extLst>
              <a:ext uri="{FF2B5EF4-FFF2-40B4-BE49-F238E27FC236}">
                <a16:creationId xmlns:a16="http://schemas.microsoft.com/office/drawing/2014/main" id="{EC67A3B6-3B0C-5141-83ED-C1C434D2D560}"/>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3561A3DB-0B43-C84B-AD46-0A80A21794E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6018" name="Rectangle 3">
            <a:extLst>
              <a:ext uri="{FF2B5EF4-FFF2-40B4-BE49-F238E27FC236}">
                <a16:creationId xmlns:a16="http://schemas.microsoft.com/office/drawing/2014/main" id="{C2C230C9-03A0-964D-BEF8-DC638A6B3EBA}"/>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86019" name="Picture 4">
            <a:extLst>
              <a:ext uri="{FF2B5EF4-FFF2-40B4-BE49-F238E27FC236}">
                <a16:creationId xmlns:a16="http://schemas.microsoft.com/office/drawing/2014/main" id="{71BDBE86-731F-F84B-8748-A861B4C81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850" y="201613"/>
            <a:ext cx="6518275" cy="6416675"/>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7" name="Line 5">
            <a:extLst>
              <a:ext uri="{FF2B5EF4-FFF2-40B4-BE49-F238E27FC236}">
                <a16:creationId xmlns:a16="http://schemas.microsoft.com/office/drawing/2014/main" id="{5E5799B9-A93A-9E49-8B19-FDFFBA27A25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6021" name="Oval 6">
            <a:extLst>
              <a:ext uri="{FF2B5EF4-FFF2-40B4-BE49-F238E27FC236}">
                <a16:creationId xmlns:a16="http://schemas.microsoft.com/office/drawing/2014/main" id="{F3FBB673-C071-2041-BF30-0597C6E6248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22" name="Oval 7">
            <a:extLst>
              <a:ext uri="{FF2B5EF4-FFF2-40B4-BE49-F238E27FC236}">
                <a16:creationId xmlns:a16="http://schemas.microsoft.com/office/drawing/2014/main" id="{44F0A68E-7F82-A043-82B9-8DD7D91A6617}"/>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23" name="Oval 8">
            <a:extLst>
              <a:ext uri="{FF2B5EF4-FFF2-40B4-BE49-F238E27FC236}">
                <a16:creationId xmlns:a16="http://schemas.microsoft.com/office/drawing/2014/main" id="{86ECE83E-685C-DD4C-9444-F8500AEC7276}"/>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24" name="Oval 9">
            <a:extLst>
              <a:ext uri="{FF2B5EF4-FFF2-40B4-BE49-F238E27FC236}">
                <a16:creationId xmlns:a16="http://schemas.microsoft.com/office/drawing/2014/main" id="{0A1B3492-5E70-D14E-A3C8-ECEAB3CBB89E}"/>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25" name="Oval 10">
            <a:extLst>
              <a:ext uri="{FF2B5EF4-FFF2-40B4-BE49-F238E27FC236}">
                <a16:creationId xmlns:a16="http://schemas.microsoft.com/office/drawing/2014/main" id="{BA1FFA33-B87B-9748-A0D2-9F1297689DBD}"/>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26" name="Oval 11">
            <a:extLst>
              <a:ext uri="{FF2B5EF4-FFF2-40B4-BE49-F238E27FC236}">
                <a16:creationId xmlns:a16="http://schemas.microsoft.com/office/drawing/2014/main" id="{C20DC456-D53D-D545-B61E-F5833278C766}"/>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27" name="Oval 12">
            <a:extLst>
              <a:ext uri="{FF2B5EF4-FFF2-40B4-BE49-F238E27FC236}">
                <a16:creationId xmlns:a16="http://schemas.microsoft.com/office/drawing/2014/main" id="{17BA4BBC-779B-DD4D-8CB7-3907A72BDFA6}"/>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28" name="Oval 13">
            <a:extLst>
              <a:ext uri="{FF2B5EF4-FFF2-40B4-BE49-F238E27FC236}">
                <a16:creationId xmlns:a16="http://schemas.microsoft.com/office/drawing/2014/main" id="{8DFA53D1-7A96-7B4A-9768-E681158832B8}"/>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29" name="Oval 14">
            <a:extLst>
              <a:ext uri="{FF2B5EF4-FFF2-40B4-BE49-F238E27FC236}">
                <a16:creationId xmlns:a16="http://schemas.microsoft.com/office/drawing/2014/main" id="{27727513-FF3E-4C45-9162-75E551D70CEB}"/>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30" name="Oval 15">
            <a:extLst>
              <a:ext uri="{FF2B5EF4-FFF2-40B4-BE49-F238E27FC236}">
                <a16:creationId xmlns:a16="http://schemas.microsoft.com/office/drawing/2014/main" id="{EC987148-216A-6A49-A023-9ECF05EA9C5B}"/>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31" name="Oval 16">
            <a:extLst>
              <a:ext uri="{FF2B5EF4-FFF2-40B4-BE49-F238E27FC236}">
                <a16:creationId xmlns:a16="http://schemas.microsoft.com/office/drawing/2014/main" id="{0F822EBB-A527-204B-88B8-0A9A0D550B64}"/>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32" name="Oval 17">
            <a:extLst>
              <a:ext uri="{FF2B5EF4-FFF2-40B4-BE49-F238E27FC236}">
                <a16:creationId xmlns:a16="http://schemas.microsoft.com/office/drawing/2014/main" id="{E25EE919-73D5-2848-AD00-E0F0DFA7EEFF}"/>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33" name="Oval 18">
            <a:extLst>
              <a:ext uri="{FF2B5EF4-FFF2-40B4-BE49-F238E27FC236}">
                <a16:creationId xmlns:a16="http://schemas.microsoft.com/office/drawing/2014/main" id="{AF8AD97D-7CEE-5444-B209-76708B4F4B5A}"/>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34" name="Oval 19">
            <a:extLst>
              <a:ext uri="{FF2B5EF4-FFF2-40B4-BE49-F238E27FC236}">
                <a16:creationId xmlns:a16="http://schemas.microsoft.com/office/drawing/2014/main" id="{5B1609F6-765F-6445-A22E-E635559AF206}"/>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35" name="Oval 20">
            <a:extLst>
              <a:ext uri="{FF2B5EF4-FFF2-40B4-BE49-F238E27FC236}">
                <a16:creationId xmlns:a16="http://schemas.microsoft.com/office/drawing/2014/main" id="{2AD96105-E999-7442-8A4D-2E21AD43F364}"/>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36" name="Oval 21">
            <a:extLst>
              <a:ext uri="{FF2B5EF4-FFF2-40B4-BE49-F238E27FC236}">
                <a16:creationId xmlns:a16="http://schemas.microsoft.com/office/drawing/2014/main" id="{1343BD00-D221-7749-A472-2DA84C90A1E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8934" name="Text Box 22">
            <a:extLst>
              <a:ext uri="{FF2B5EF4-FFF2-40B4-BE49-F238E27FC236}">
                <a16:creationId xmlns:a16="http://schemas.microsoft.com/office/drawing/2014/main" id="{A2BDA5A9-73A0-5C4D-9A29-EB0A44877B66}"/>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6038" name="Oval 23">
            <a:extLst>
              <a:ext uri="{FF2B5EF4-FFF2-40B4-BE49-F238E27FC236}">
                <a16:creationId xmlns:a16="http://schemas.microsoft.com/office/drawing/2014/main" id="{64B08799-4D7A-054E-8913-994229FDB70B}"/>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39" name="Oval 24">
            <a:extLst>
              <a:ext uri="{FF2B5EF4-FFF2-40B4-BE49-F238E27FC236}">
                <a16:creationId xmlns:a16="http://schemas.microsoft.com/office/drawing/2014/main" id="{5FEDB95B-F4D0-F64C-AA7B-9BA690BAEF4A}"/>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40" name="Oval 25">
            <a:extLst>
              <a:ext uri="{FF2B5EF4-FFF2-40B4-BE49-F238E27FC236}">
                <a16:creationId xmlns:a16="http://schemas.microsoft.com/office/drawing/2014/main" id="{C345DC22-BA3B-6345-8170-802BFC1BCBC3}"/>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41" name="Oval 26">
            <a:extLst>
              <a:ext uri="{FF2B5EF4-FFF2-40B4-BE49-F238E27FC236}">
                <a16:creationId xmlns:a16="http://schemas.microsoft.com/office/drawing/2014/main" id="{583A1EE2-E31F-0847-83CB-E6216C49CD51}"/>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42" name="Oval 27">
            <a:extLst>
              <a:ext uri="{FF2B5EF4-FFF2-40B4-BE49-F238E27FC236}">
                <a16:creationId xmlns:a16="http://schemas.microsoft.com/office/drawing/2014/main" id="{5ECAC8CE-AFB6-5E45-BACC-DB4BCF66B826}"/>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43" name="Oval 28">
            <a:extLst>
              <a:ext uri="{FF2B5EF4-FFF2-40B4-BE49-F238E27FC236}">
                <a16:creationId xmlns:a16="http://schemas.microsoft.com/office/drawing/2014/main" id="{7B9E46A2-0918-4F45-9FED-4E0F0F8E482C}"/>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6044" name="Oval 29">
            <a:extLst>
              <a:ext uri="{FF2B5EF4-FFF2-40B4-BE49-F238E27FC236}">
                <a16:creationId xmlns:a16="http://schemas.microsoft.com/office/drawing/2014/main" id="{FDBED840-C831-374F-9CB5-3EC9DF99B8AF}"/>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FA7F296C-7C40-D041-A37F-A5E817FB1D68}"/>
              </a:ext>
            </a:extLst>
          </p:cNvPr>
          <p:cNvSpPr>
            <a:spLocks noGrp="1" noChangeArrowheads="1"/>
          </p:cNvSpPr>
          <p:nvPr>
            <p:ph type="title"/>
          </p:nvPr>
        </p:nvSpPr>
        <p:spPr>
          <a:xfrm>
            <a:off x="-433388" y="0"/>
            <a:ext cx="7789863" cy="838200"/>
          </a:xfrm>
        </p:spPr>
        <p:txBody>
          <a:bodyPr/>
          <a:lstStyle/>
          <a:p>
            <a:pPr>
              <a:defRPr/>
            </a:pPr>
            <a:r>
              <a:rPr lang="en-US" altLang="en-US">
                <a:solidFill>
                  <a:schemeClr val="tx1"/>
                </a:solidFill>
                <a:latin typeface="Arial" charset="0"/>
                <a:ea typeface="+mj-ea"/>
              </a:rPr>
              <a:t>First Ultraviolet Imaging</a:t>
            </a:r>
          </a:p>
        </p:txBody>
      </p:sp>
      <p:sp>
        <p:nvSpPr>
          <p:cNvPr id="169987" name="Text Box 3">
            <a:extLst>
              <a:ext uri="{FF2B5EF4-FFF2-40B4-BE49-F238E27FC236}">
                <a16:creationId xmlns:a16="http://schemas.microsoft.com/office/drawing/2014/main" id="{F1ADC4A0-4AC0-EA4E-986C-000A2566C1E8}"/>
              </a:ext>
            </a:extLst>
          </p:cNvPr>
          <p:cNvSpPr txBox="1">
            <a:spLocks noChangeArrowheads="1"/>
          </p:cNvSpPr>
          <p:nvPr/>
        </p:nvSpPr>
        <p:spPr bwMode="auto">
          <a:xfrm>
            <a:off x="0" y="6148388"/>
            <a:ext cx="8839200" cy="274637"/>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latin typeface="Arial" charset="0"/>
                <a:ea typeface="+mn-ea"/>
              </a:rPr>
              <a:t>A. Kohler, Mikrophotographische Untersuchungen mit ultraviolettem Licht, Z. Wiss. Mikroskopie </a:t>
            </a:r>
            <a:r>
              <a:rPr lang="en-US" altLang="en-US" sz="1200" i="0" u="sng">
                <a:latin typeface="Arial" charset="0"/>
                <a:ea typeface="+mn-ea"/>
              </a:rPr>
              <a:t>21</a:t>
            </a:r>
            <a:r>
              <a:rPr lang="en-US" altLang="en-US" sz="1200" i="0">
                <a:latin typeface="Arial" charset="0"/>
                <a:ea typeface="+mn-ea"/>
              </a:rPr>
              <a:t>, 1904</a:t>
            </a:r>
          </a:p>
        </p:txBody>
      </p:sp>
      <p:sp>
        <p:nvSpPr>
          <p:cNvPr id="169988" name="Rectangle 4">
            <a:extLst>
              <a:ext uri="{FF2B5EF4-FFF2-40B4-BE49-F238E27FC236}">
                <a16:creationId xmlns:a16="http://schemas.microsoft.com/office/drawing/2014/main" id="{82A0A643-2150-A849-B5A6-66AC1B8468FA}"/>
              </a:ext>
            </a:extLst>
          </p:cNvPr>
          <p:cNvSpPr>
            <a:spLocks noChangeArrowheads="1"/>
          </p:cNvSpPr>
          <p:nvPr/>
        </p:nvSpPr>
        <p:spPr bwMode="auto">
          <a:xfrm>
            <a:off x="-384175" y="595313"/>
            <a:ext cx="7789863" cy="685800"/>
          </a:xfrm>
          <a:prstGeom prst="rect">
            <a:avLst/>
          </a:prstGeom>
          <a:noFill/>
          <a:ln>
            <a:noFill/>
          </a:ln>
          <a:effectLst/>
          <a:extLst>
            <a:ext uri="{909E8E84-426E-40dd-AFC4-6F175D3DCCD1}"/>
            <a:ext uri="{91240B29-F687-4f45-9708-019B960494DF}"/>
            <a:ext uri="{AF507438-7753-43e0-B8FC-AC1667EBCBE1}"/>
          </a:extLst>
        </p:spPr>
        <p:txBody>
          <a:bodyPr anchor="ct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b="1" i="0">
                <a:latin typeface="Arial" charset="0"/>
                <a:ea typeface="+mn-ea"/>
              </a:rPr>
              <a:t>A. Kohler 1904</a:t>
            </a:r>
          </a:p>
        </p:txBody>
      </p:sp>
      <p:sp>
        <p:nvSpPr>
          <p:cNvPr id="169989" name="Text Box 5">
            <a:extLst>
              <a:ext uri="{FF2B5EF4-FFF2-40B4-BE49-F238E27FC236}">
                <a16:creationId xmlns:a16="http://schemas.microsoft.com/office/drawing/2014/main" id="{E37490FD-4266-4344-8FAB-C44070594708}"/>
              </a:ext>
            </a:extLst>
          </p:cNvPr>
          <p:cNvSpPr txBox="1">
            <a:spLocks noChangeArrowheads="1"/>
          </p:cNvSpPr>
          <p:nvPr/>
        </p:nvSpPr>
        <p:spPr bwMode="auto">
          <a:xfrm>
            <a:off x="1252538" y="5334000"/>
            <a:ext cx="6638925" cy="8223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i="0">
                <a:latin typeface="Arial" charset="0"/>
                <a:ea typeface="+mn-ea"/>
              </a:rPr>
              <a:t>Salamander maculosa larva epidermal cells - 1300 X</a:t>
            </a:r>
          </a:p>
        </p:txBody>
      </p:sp>
      <p:grpSp>
        <p:nvGrpSpPr>
          <p:cNvPr id="169990" name="Group 6">
            <a:extLst>
              <a:ext uri="{FF2B5EF4-FFF2-40B4-BE49-F238E27FC236}">
                <a16:creationId xmlns:a16="http://schemas.microsoft.com/office/drawing/2014/main" id="{FFB986AD-377B-CA4F-943F-CFD2AFE5E84D}"/>
              </a:ext>
            </a:extLst>
          </p:cNvPr>
          <p:cNvGrpSpPr>
            <a:grpSpLocks/>
          </p:cNvGrpSpPr>
          <p:nvPr/>
        </p:nvGrpSpPr>
        <p:grpSpPr bwMode="auto">
          <a:xfrm>
            <a:off x="1862138" y="1676400"/>
            <a:ext cx="2528887" cy="3632200"/>
            <a:chOff x="1320" y="1056"/>
            <a:chExt cx="1792" cy="2288"/>
          </a:xfrm>
        </p:grpSpPr>
        <p:pic>
          <p:nvPicPr>
            <p:cNvPr id="88100" name="Picture 7" descr="Science 380">
              <a:extLst>
                <a:ext uri="{FF2B5EF4-FFF2-40B4-BE49-F238E27FC236}">
                  <a16:creationId xmlns:a16="http://schemas.microsoft.com/office/drawing/2014/main" id="{FEDCE00C-A5A1-E74A-B2C5-B0C3F62E0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409" t="1897" r="52611" b="20596"/>
            <a:stretch>
              <a:fillRect/>
            </a:stretch>
          </p:blipFill>
          <p:spPr bwMode="auto">
            <a:xfrm>
              <a:off x="1320" y="1056"/>
              <a:ext cx="1792" cy="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4" name="Text Box 8">
              <a:extLst>
                <a:ext uri="{FF2B5EF4-FFF2-40B4-BE49-F238E27FC236}">
                  <a16:creationId xmlns:a16="http://schemas.microsoft.com/office/drawing/2014/main" id="{7E3B0507-420C-744B-9C8B-6977BE6C6A77}"/>
                </a:ext>
              </a:extLst>
            </p:cNvPr>
            <p:cNvSpPr txBox="1">
              <a:spLocks noChangeArrowheads="1"/>
            </p:cNvSpPr>
            <p:nvPr/>
          </p:nvSpPr>
          <p:spPr bwMode="auto">
            <a:xfrm>
              <a:off x="1320"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275 nm</a:t>
              </a:r>
            </a:p>
          </p:txBody>
        </p:sp>
      </p:grpSp>
      <p:grpSp>
        <p:nvGrpSpPr>
          <p:cNvPr id="169993" name="Group 9">
            <a:extLst>
              <a:ext uri="{FF2B5EF4-FFF2-40B4-BE49-F238E27FC236}">
                <a16:creationId xmlns:a16="http://schemas.microsoft.com/office/drawing/2014/main" id="{F34F9C85-2DAD-5248-B92B-07D2C61922A9}"/>
              </a:ext>
            </a:extLst>
          </p:cNvPr>
          <p:cNvGrpSpPr>
            <a:grpSpLocks/>
          </p:cNvGrpSpPr>
          <p:nvPr/>
        </p:nvGrpSpPr>
        <p:grpSpPr bwMode="auto">
          <a:xfrm>
            <a:off x="4775200" y="1676400"/>
            <a:ext cx="2528888" cy="3619500"/>
            <a:chOff x="3384" y="1056"/>
            <a:chExt cx="1792" cy="2280"/>
          </a:xfrm>
        </p:grpSpPr>
        <p:pic>
          <p:nvPicPr>
            <p:cNvPr id="88098" name="Picture 10" descr="Science 380">
              <a:extLst>
                <a:ext uri="{FF2B5EF4-FFF2-40B4-BE49-F238E27FC236}">
                  <a16:creationId xmlns:a16="http://schemas.microsoft.com/office/drawing/2014/main" id="{EB06D538-A720-D94C-8517-A401B843C6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409" t="2168" r="2611" b="20596"/>
            <a:stretch>
              <a:fillRect/>
            </a:stretch>
          </p:blipFill>
          <p:spPr bwMode="auto">
            <a:xfrm>
              <a:off x="3384" y="1056"/>
              <a:ext cx="1792"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2" name="Text Box 11">
              <a:extLst>
                <a:ext uri="{FF2B5EF4-FFF2-40B4-BE49-F238E27FC236}">
                  <a16:creationId xmlns:a16="http://schemas.microsoft.com/office/drawing/2014/main" id="{30CBAEB9-BF0A-CA44-AA01-DCC49252B28E}"/>
                </a:ext>
              </a:extLst>
            </p:cNvPr>
            <p:cNvSpPr txBox="1">
              <a:spLocks noChangeArrowheads="1"/>
            </p:cNvSpPr>
            <p:nvPr/>
          </p:nvSpPr>
          <p:spPr bwMode="auto">
            <a:xfrm>
              <a:off x="3384" y="1056"/>
              <a:ext cx="17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b="1" i="0">
                  <a:latin typeface="Arial" charset="0"/>
                  <a:ea typeface="+mn-ea"/>
                </a:rPr>
                <a:t>280 nm</a:t>
              </a:r>
            </a:p>
          </p:txBody>
        </p:sp>
      </p:grpSp>
      <p:pic>
        <p:nvPicPr>
          <p:cNvPr id="169999" name="slide2B.mp3">
            <a:hlinkClick r:id="" action="ppaction://media"/>
            <a:extLst>
              <a:ext uri="{FF2B5EF4-FFF2-40B4-BE49-F238E27FC236}">
                <a16:creationId xmlns:a16="http://schemas.microsoft.com/office/drawing/2014/main" id="{03820FEB-4CD8-D542-BB26-E8C91E4CF8E0}"/>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56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16">
            <a:extLst>
              <a:ext uri="{FF2B5EF4-FFF2-40B4-BE49-F238E27FC236}">
                <a16:creationId xmlns:a16="http://schemas.microsoft.com/office/drawing/2014/main" id="{63370D3C-4D4D-9C49-BF1D-E1910694718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8073" name="Oval 17">
            <a:extLst>
              <a:ext uri="{FF2B5EF4-FFF2-40B4-BE49-F238E27FC236}">
                <a16:creationId xmlns:a16="http://schemas.microsoft.com/office/drawing/2014/main" id="{F690601F-37C1-6D49-ACEA-D38C16D81231}"/>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4" name="Oval 18">
            <a:extLst>
              <a:ext uri="{FF2B5EF4-FFF2-40B4-BE49-F238E27FC236}">
                <a16:creationId xmlns:a16="http://schemas.microsoft.com/office/drawing/2014/main" id="{E083977E-DE05-1D49-9BAE-0FDEBFF1B78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5" name="Oval 19">
            <a:extLst>
              <a:ext uri="{FF2B5EF4-FFF2-40B4-BE49-F238E27FC236}">
                <a16:creationId xmlns:a16="http://schemas.microsoft.com/office/drawing/2014/main" id="{26DE3B3E-6240-3644-BD14-7117F284FDC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6" name="Oval 20">
            <a:extLst>
              <a:ext uri="{FF2B5EF4-FFF2-40B4-BE49-F238E27FC236}">
                <a16:creationId xmlns:a16="http://schemas.microsoft.com/office/drawing/2014/main" id="{A8C7B70A-B30D-D646-B7CD-CAEE47DA34CF}"/>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7" name="Oval 21">
            <a:extLst>
              <a:ext uri="{FF2B5EF4-FFF2-40B4-BE49-F238E27FC236}">
                <a16:creationId xmlns:a16="http://schemas.microsoft.com/office/drawing/2014/main" id="{88B7220B-F170-1546-BEDE-6FF30AA7687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8" name="Oval 22">
            <a:extLst>
              <a:ext uri="{FF2B5EF4-FFF2-40B4-BE49-F238E27FC236}">
                <a16:creationId xmlns:a16="http://schemas.microsoft.com/office/drawing/2014/main" id="{75A31782-541D-434E-A06D-F61EF225C9C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79" name="Oval 23">
            <a:extLst>
              <a:ext uri="{FF2B5EF4-FFF2-40B4-BE49-F238E27FC236}">
                <a16:creationId xmlns:a16="http://schemas.microsoft.com/office/drawing/2014/main" id="{5D3E30BB-001B-B249-897D-81BC117EEB0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0" name="Oval 24">
            <a:extLst>
              <a:ext uri="{FF2B5EF4-FFF2-40B4-BE49-F238E27FC236}">
                <a16:creationId xmlns:a16="http://schemas.microsoft.com/office/drawing/2014/main" id="{8E762D15-FEDC-4045-A6D5-C7C47B5C69B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1" name="Oval 25">
            <a:extLst>
              <a:ext uri="{FF2B5EF4-FFF2-40B4-BE49-F238E27FC236}">
                <a16:creationId xmlns:a16="http://schemas.microsoft.com/office/drawing/2014/main" id="{0570DEF7-AD54-1A4E-A87C-9A42FE21752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2" name="Oval 26">
            <a:extLst>
              <a:ext uri="{FF2B5EF4-FFF2-40B4-BE49-F238E27FC236}">
                <a16:creationId xmlns:a16="http://schemas.microsoft.com/office/drawing/2014/main" id="{3F854429-034C-674A-A5AB-92DC7739259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3" name="Oval 27">
            <a:extLst>
              <a:ext uri="{FF2B5EF4-FFF2-40B4-BE49-F238E27FC236}">
                <a16:creationId xmlns:a16="http://schemas.microsoft.com/office/drawing/2014/main" id="{9EFE84DD-8954-D448-812A-001F64C81973}"/>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4" name="Oval 28">
            <a:extLst>
              <a:ext uri="{FF2B5EF4-FFF2-40B4-BE49-F238E27FC236}">
                <a16:creationId xmlns:a16="http://schemas.microsoft.com/office/drawing/2014/main" id="{EF848A81-677C-0B4E-BABB-FC141E2691C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5" name="Oval 29">
            <a:extLst>
              <a:ext uri="{FF2B5EF4-FFF2-40B4-BE49-F238E27FC236}">
                <a16:creationId xmlns:a16="http://schemas.microsoft.com/office/drawing/2014/main" id="{A1B30AA0-093E-B240-9589-C1C74B8D2E6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6" name="Oval 30">
            <a:extLst>
              <a:ext uri="{FF2B5EF4-FFF2-40B4-BE49-F238E27FC236}">
                <a16:creationId xmlns:a16="http://schemas.microsoft.com/office/drawing/2014/main" id="{C47AA3F6-0259-6748-B6EF-736565BAE373}"/>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7" name="Oval 31">
            <a:extLst>
              <a:ext uri="{FF2B5EF4-FFF2-40B4-BE49-F238E27FC236}">
                <a16:creationId xmlns:a16="http://schemas.microsoft.com/office/drawing/2014/main" id="{F863F555-522B-5A4A-B256-18E7619929F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88" name="Oval 32">
            <a:extLst>
              <a:ext uri="{FF2B5EF4-FFF2-40B4-BE49-F238E27FC236}">
                <a16:creationId xmlns:a16="http://schemas.microsoft.com/office/drawing/2014/main" id="{CD1589A3-D0F3-1B46-AD44-C96D3B0E2C72}"/>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9962" name="Text Box 33">
            <a:extLst>
              <a:ext uri="{FF2B5EF4-FFF2-40B4-BE49-F238E27FC236}">
                <a16:creationId xmlns:a16="http://schemas.microsoft.com/office/drawing/2014/main" id="{F6FB0DED-9D6A-354D-BF84-DA84965BEC70}"/>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88090" name="Oval 34">
            <a:extLst>
              <a:ext uri="{FF2B5EF4-FFF2-40B4-BE49-F238E27FC236}">
                <a16:creationId xmlns:a16="http://schemas.microsoft.com/office/drawing/2014/main" id="{A5126A1E-18E0-374A-9170-CC94C303498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1" name="Oval 35">
            <a:extLst>
              <a:ext uri="{FF2B5EF4-FFF2-40B4-BE49-F238E27FC236}">
                <a16:creationId xmlns:a16="http://schemas.microsoft.com/office/drawing/2014/main" id="{A7F7041C-294A-DE48-A259-487791C07CB1}"/>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2" name="Oval 36">
            <a:extLst>
              <a:ext uri="{FF2B5EF4-FFF2-40B4-BE49-F238E27FC236}">
                <a16:creationId xmlns:a16="http://schemas.microsoft.com/office/drawing/2014/main" id="{EDE94F6E-2526-A942-934C-DF9BCE16C17A}"/>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3" name="Oval 37">
            <a:extLst>
              <a:ext uri="{FF2B5EF4-FFF2-40B4-BE49-F238E27FC236}">
                <a16:creationId xmlns:a16="http://schemas.microsoft.com/office/drawing/2014/main" id="{81148554-B241-514E-BE6D-DC5C24D6E568}"/>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4" name="Oval 38">
            <a:extLst>
              <a:ext uri="{FF2B5EF4-FFF2-40B4-BE49-F238E27FC236}">
                <a16:creationId xmlns:a16="http://schemas.microsoft.com/office/drawing/2014/main" id="{24CDB814-72A1-9C4F-A2AE-116E54982A0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5" name="Oval 39">
            <a:extLst>
              <a:ext uri="{FF2B5EF4-FFF2-40B4-BE49-F238E27FC236}">
                <a16:creationId xmlns:a16="http://schemas.microsoft.com/office/drawing/2014/main" id="{97A11CB6-419C-6640-B436-0884C1CE87F4}"/>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88096" name="Oval 40">
            <a:extLst>
              <a:ext uri="{FF2B5EF4-FFF2-40B4-BE49-F238E27FC236}">
                <a16:creationId xmlns:a16="http://schemas.microsoft.com/office/drawing/2014/main" id="{5635568D-18F5-C148-B9C4-4CBE579C1B2A}"/>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9970" name="Text Box 41">
            <a:extLst>
              <a:ext uri="{FF2B5EF4-FFF2-40B4-BE49-F238E27FC236}">
                <a16:creationId xmlns:a16="http://schemas.microsoft.com/office/drawing/2014/main" id="{5415C4CF-26F8-7C4F-9D90-0847083BA912}"/>
              </a:ext>
            </a:extLst>
          </p:cNvPr>
          <p:cNvSpPr txBox="1">
            <a:spLocks noChangeArrowheads="1"/>
          </p:cNvSpPr>
          <p:nvPr/>
        </p:nvSpPr>
        <p:spPr bwMode="auto">
          <a:xfrm>
            <a:off x="5980113" y="5834063"/>
            <a:ext cx="19494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latin typeface="Arial" charset="0"/>
                <a:ea typeface="+mn-ea"/>
              </a:rPr>
              <a:t>Slide provided by Compucyte Corp</a:t>
            </a:r>
          </a:p>
        </p:txBody>
      </p:sp>
    </p:spTree>
  </p:cSld>
  <p:clrMapOvr>
    <a:masterClrMapping/>
  </p:clrMapOvr>
  <p:transition advClick="0" advTm="337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94" fill="hold"/>
                                        <p:tgtEl>
                                          <p:spTgt spid="169999"/>
                                        </p:tgtEl>
                                      </p:cBhvr>
                                    </p:cmd>
                                  </p:childTnLst>
                                </p:cTn>
                              </p:par>
                              <p:par>
                                <p:cTn id="7" presetID="53" presetClass="entr" presetSubtype="0" fill="hold" nodeType="withEffect">
                                  <p:stCondLst>
                                    <p:cond delay="0"/>
                                  </p:stCondLst>
                                  <p:childTnLst>
                                    <p:set>
                                      <p:cBhvr>
                                        <p:cTn id="8" dur="1" fill="hold">
                                          <p:stCondLst>
                                            <p:cond delay="0"/>
                                          </p:stCondLst>
                                        </p:cTn>
                                        <p:tgtEl>
                                          <p:spTgt spid="169990"/>
                                        </p:tgtEl>
                                        <p:attrNameLst>
                                          <p:attrName>style.visibility</p:attrName>
                                        </p:attrNameLst>
                                      </p:cBhvr>
                                      <p:to>
                                        <p:strVal val="visible"/>
                                      </p:to>
                                    </p:set>
                                    <p:anim calcmode="lin" valueType="num">
                                      <p:cBhvr>
                                        <p:cTn id="9" dur="5000" fill="hold"/>
                                        <p:tgtEl>
                                          <p:spTgt spid="169990"/>
                                        </p:tgtEl>
                                        <p:attrNameLst>
                                          <p:attrName>ppt_w</p:attrName>
                                        </p:attrNameLst>
                                      </p:cBhvr>
                                      <p:tavLst>
                                        <p:tav tm="0">
                                          <p:val>
                                            <p:fltVal val="0"/>
                                          </p:val>
                                        </p:tav>
                                        <p:tav tm="100000">
                                          <p:val>
                                            <p:strVal val="#ppt_w"/>
                                          </p:val>
                                        </p:tav>
                                      </p:tavLst>
                                    </p:anim>
                                    <p:anim calcmode="lin" valueType="num">
                                      <p:cBhvr>
                                        <p:cTn id="10" dur="5000" fill="hold"/>
                                        <p:tgtEl>
                                          <p:spTgt spid="169990"/>
                                        </p:tgtEl>
                                        <p:attrNameLst>
                                          <p:attrName>ppt_h</p:attrName>
                                        </p:attrNameLst>
                                      </p:cBhvr>
                                      <p:tavLst>
                                        <p:tav tm="0">
                                          <p:val>
                                            <p:fltVal val="0"/>
                                          </p:val>
                                        </p:tav>
                                        <p:tav tm="100000">
                                          <p:val>
                                            <p:strVal val="#ppt_h"/>
                                          </p:val>
                                        </p:tav>
                                      </p:tavLst>
                                    </p:anim>
                                    <p:animEffect transition="in" filter="fade">
                                      <p:cBhvr>
                                        <p:cTn id="11" dur="5000"/>
                                        <p:tgtEl>
                                          <p:spTgt spid="169990"/>
                                        </p:tgtEl>
                                      </p:cBhvr>
                                    </p:animEffect>
                                  </p:childTnLst>
                                </p:cTn>
                              </p:par>
                              <p:par>
                                <p:cTn id="12" presetID="53" presetClass="entr" presetSubtype="0" fill="hold" nodeType="withEffect">
                                  <p:stCondLst>
                                    <p:cond delay="3000"/>
                                  </p:stCondLst>
                                  <p:childTnLst>
                                    <p:set>
                                      <p:cBhvr>
                                        <p:cTn id="13" dur="1" fill="hold">
                                          <p:stCondLst>
                                            <p:cond delay="0"/>
                                          </p:stCondLst>
                                        </p:cTn>
                                        <p:tgtEl>
                                          <p:spTgt spid="169993"/>
                                        </p:tgtEl>
                                        <p:attrNameLst>
                                          <p:attrName>style.visibility</p:attrName>
                                        </p:attrNameLst>
                                      </p:cBhvr>
                                      <p:to>
                                        <p:strVal val="visible"/>
                                      </p:to>
                                    </p:set>
                                    <p:anim calcmode="lin" valueType="num">
                                      <p:cBhvr>
                                        <p:cTn id="14" dur="5000" fill="hold"/>
                                        <p:tgtEl>
                                          <p:spTgt spid="169993"/>
                                        </p:tgtEl>
                                        <p:attrNameLst>
                                          <p:attrName>ppt_w</p:attrName>
                                        </p:attrNameLst>
                                      </p:cBhvr>
                                      <p:tavLst>
                                        <p:tav tm="0">
                                          <p:val>
                                            <p:fltVal val="0"/>
                                          </p:val>
                                        </p:tav>
                                        <p:tav tm="100000">
                                          <p:val>
                                            <p:strVal val="#ppt_w"/>
                                          </p:val>
                                        </p:tav>
                                      </p:tavLst>
                                    </p:anim>
                                    <p:anim calcmode="lin" valueType="num">
                                      <p:cBhvr>
                                        <p:cTn id="15" dur="5000" fill="hold"/>
                                        <p:tgtEl>
                                          <p:spTgt spid="169993"/>
                                        </p:tgtEl>
                                        <p:attrNameLst>
                                          <p:attrName>ppt_h</p:attrName>
                                        </p:attrNameLst>
                                      </p:cBhvr>
                                      <p:tavLst>
                                        <p:tav tm="0">
                                          <p:val>
                                            <p:fltVal val="0"/>
                                          </p:val>
                                        </p:tav>
                                        <p:tav tm="100000">
                                          <p:val>
                                            <p:strVal val="#ppt_h"/>
                                          </p:val>
                                        </p:tav>
                                      </p:tavLst>
                                    </p:anim>
                                    <p:animEffect transition="in" filter="fade">
                                      <p:cBhvr>
                                        <p:cTn id="16" dur="5000"/>
                                        <p:tgtEl>
                                          <p:spTgt spid="169993"/>
                                        </p:tgtEl>
                                      </p:cBhvr>
                                    </p:animEffect>
                                  </p:childTnLst>
                                </p:cTn>
                              </p:par>
                              <p:par>
                                <p:cTn id="17" presetID="10" presetClass="entr" presetSubtype="0" fill="hold" grpId="0" nodeType="withEffect">
                                  <p:stCondLst>
                                    <p:cond delay="7000"/>
                                  </p:stCondLst>
                                  <p:childTnLst>
                                    <p:set>
                                      <p:cBhvr>
                                        <p:cTn id="18" dur="1" fill="hold">
                                          <p:stCondLst>
                                            <p:cond delay="0"/>
                                          </p:stCondLst>
                                        </p:cTn>
                                        <p:tgtEl>
                                          <p:spTgt spid="169986"/>
                                        </p:tgtEl>
                                        <p:attrNameLst>
                                          <p:attrName>style.visibility</p:attrName>
                                        </p:attrNameLst>
                                      </p:cBhvr>
                                      <p:to>
                                        <p:strVal val="visible"/>
                                      </p:to>
                                    </p:set>
                                    <p:animEffect transition="in" filter="fade">
                                      <p:cBhvr>
                                        <p:cTn id="19" dur="2000"/>
                                        <p:tgtEl>
                                          <p:spTgt spid="169986"/>
                                        </p:tgtEl>
                                      </p:cBhvr>
                                    </p:animEffect>
                                  </p:childTnLst>
                                </p:cTn>
                              </p:par>
                              <p:par>
                                <p:cTn id="20" presetID="10" presetClass="entr" presetSubtype="0" fill="hold" grpId="0" nodeType="withEffect">
                                  <p:stCondLst>
                                    <p:cond delay="9000"/>
                                  </p:stCondLst>
                                  <p:childTnLst>
                                    <p:set>
                                      <p:cBhvr>
                                        <p:cTn id="21" dur="1" fill="hold">
                                          <p:stCondLst>
                                            <p:cond delay="0"/>
                                          </p:stCondLst>
                                        </p:cTn>
                                        <p:tgtEl>
                                          <p:spTgt spid="169988"/>
                                        </p:tgtEl>
                                        <p:attrNameLst>
                                          <p:attrName>style.visibility</p:attrName>
                                        </p:attrNameLst>
                                      </p:cBhvr>
                                      <p:to>
                                        <p:strVal val="visible"/>
                                      </p:to>
                                    </p:set>
                                    <p:animEffect transition="in" filter="fade">
                                      <p:cBhvr>
                                        <p:cTn id="22" dur="2000"/>
                                        <p:tgtEl>
                                          <p:spTgt spid="169988"/>
                                        </p:tgtEl>
                                      </p:cBhvr>
                                    </p:animEffect>
                                  </p:childTnLst>
                                </p:cTn>
                              </p:par>
                              <p:par>
                                <p:cTn id="23" presetID="10" presetClass="entr" presetSubtype="0" fill="hold" grpId="0" nodeType="withEffect">
                                  <p:stCondLst>
                                    <p:cond delay="9000"/>
                                  </p:stCondLst>
                                  <p:childTnLst>
                                    <p:set>
                                      <p:cBhvr>
                                        <p:cTn id="24" dur="1" fill="hold">
                                          <p:stCondLst>
                                            <p:cond delay="0"/>
                                          </p:stCondLst>
                                        </p:cTn>
                                        <p:tgtEl>
                                          <p:spTgt spid="169989"/>
                                        </p:tgtEl>
                                        <p:attrNameLst>
                                          <p:attrName>style.visibility</p:attrName>
                                        </p:attrNameLst>
                                      </p:cBhvr>
                                      <p:to>
                                        <p:strVal val="visible"/>
                                      </p:to>
                                    </p:set>
                                    <p:animEffect transition="in" filter="fade">
                                      <p:cBhvr>
                                        <p:cTn id="25" dur="2000"/>
                                        <p:tgtEl>
                                          <p:spTgt spid="169989"/>
                                        </p:tgtEl>
                                      </p:cBhvr>
                                    </p:animEffect>
                                  </p:childTnLst>
                                </p:cTn>
                              </p:par>
                              <p:par>
                                <p:cTn id="26" presetID="10" presetClass="entr" presetSubtype="0" fill="hold" grpId="0" nodeType="withEffect">
                                  <p:stCondLst>
                                    <p:cond delay="11000"/>
                                  </p:stCondLst>
                                  <p:childTnLst>
                                    <p:set>
                                      <p:cBhvr>
                                        <p:cTn id="27" dur="1" fill="hold">
                                          <p:stCondLst>
                                            <p:cond delay="0"/>
                                          </p:stCondLst>
                                        </p:cTn>
                                        <p:tgtEl>
                                          <p:spTgt spid="169987"/>
                                        </p:tgtEl>
                                        <p:attrNameLst>
                                          <p:attrName>style.visibility</p:attrName>
                                        </p:attrNameLst>
                                      </p:cBhvr>
                                      <p:to>
                                        <p:strVal val="visible"/>
                                      </p:to>
                                    </p:set>
                                    <p:animEffect transition="in" filter="fade">
                                      <p:cBhvr>
                                        <p:cTn id="28" dur="2000"/>
                                        <p:tgtEl>
                                          <p:spTgt spid="1699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9" fill="hold" display="0">
                  <p:stCondLst>
                    <p:cond delay="indefinite"/>
                  </p:stCondLst>
                  <p:endCondLst>
                    <p:cond evt="onNext" delay="0">
                      <p:tgtEl>
                        <p:sldTgt/>
                      </p:tgtEl>
                    </p:cond>
                    <p:cond evt="onPrev" delay="0">
                      <p:tgtEl>
                        <p:sldTgt/>
                      </p:tgtEl>
                    </p:cond>
                    <p:cond evt="onStopAudio" delay="0">
                      <p:tgtEl>
                        <p:sldTgt/>
                      </p:tgtEl>
                    </p:cond>
                  </p:endCondLst>
                </p:cTn>
                <p:tgtEl>
                  <p:spTgt spid="169999"/>
                </p:tgtEl>
              </p:cMediaNode>
            </p:audio>
          </p:childTnLst>
        </p:cTn>
      </p:par>
    </p:tnLst>
    <p:bldLst>
      <p:bldP spid="169986" grpId="0"/>
      <p:bldP spid="169987" grpId="0"/>
      <p:bldP spid="169988" grpId="0"/>
      <p:bldP spid="16998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A0515279-3816-9D46-BCF6-5DE79D9AE420}"/>
              </a:ext>
            </a:extLst>
          </p:cNvPr>
          <p:cNvSpPr>
            <a:spLocks noGrp="1" noChangeArrowheads="1"/>
          </p:cNvSpPr>
          <p:nvPr>
            <p:ph type="title"/>
          </p:nvPr>
        </p:nvSpPr>
        <p:spPr/>
        <p:txBody>
          <a:bodyPr/>
          <a:lstStyle/>
          <a:p>
            <a:r>
              <a:rPr lang="en-US" altLang="en-US">
                <a:ea typeface="ＭＳ Ｐゴシック" panose="020B0600070205080204" pitchFamily="34" charset="-128"/>
              </a:rPr>
              <a:t>Köhler</a:t>
            </a:r>
          </a:p>
        </p:txBody>
      </p:sp>
      <p:sp>
        <p:nvSpPr>
          <p:cNvPr id="90114" name="Rectangle 3">
            <a:extLst>
              <a:ext uri="{FF2B5EF4-FFF2-40B4-BE49-F238E27FC236}">
                <a16:creationId xmlns:a16="http://schemas.microsoft.com/office/drawing/2014/main" id="{78AB68E3-7B1E-4F4B-9092-AAE6C9C84C61}"/>
              </a:ext>
            </a:extLst>
          </p:cNvPr>
          <p:cNvSpPr>
            <a:spLocks noGrp="1" noChangeArrowheads="1"/>
          </p:cNvSpPr>
          <p:nvPr>
            <p:ph type="body" idx="1"/>
          </p:nvPr>
        </p:nvSpPr>
        <p:spPr/>
        <p:txBody>
          <a:bodyPr/>
          <a:lstStyle/>
          <a:p>
            <a:r>
              <a:rPr lang="en-US" altLang="en-US">
                <a:solidFill>
                  <a:schemeClr val="hlink"/>
                </a:solidFill>
                <a:ea typeface="ＭＳ Ｐゴシック" panose="020B0600070205080204" pitchFamily="34" charset="-128"/>
              </a:rPr>
              <a:t>Köhler illumination</a:t>
            </a:r>
            <a:r>
              <a:rPr lang="en-US" altLang="en-US">
                <a:ea typeface="ＭＳ Ｐゴシック" panose="020B0600070205080204" pitchFamily="34" charset="-128"/>
              </a:rPr>
              <a:t> creates an evenly illuminated field of view while illuminating the specimen with a very wide cone of light</a:t>
            </a:r>
          </a:p>
          <a:p>
            <a:r>
              <a:rPr lang="en-US" altLang="en-US">
                <a:ea typeface="ＭＳ Ｐゴシック" panose="020B0600070205080204" pitchFamily="34" charset="-128"/>
              </a:rPr>
              <a:t>Two conjugate image planes are formed</a:t>
            </a:r>
          </a:p>
          <a:p>
            <a:pPr lvl="1"/>
            <a:r>
              <a:rPr lang="en-US" altLang="en-US">
                <a:ea typeface="ＭＳ Ｐゴシック" panose="020B0600070205080204" pitchFamily="34" charset="-128"/>
              </a:rPr>
              <a:t>one contains an image of the specimen and the other the filament from the light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95382232-28D4-4848-B989-B9AE4DEFA6AB}"/>
              </a:ext>
            </a:extLst>
          </p:cNvPr>
          <p:cNvSpPr>
            <a:spLocks noGrp="1" noChangeArrowheads="1"/>
          </p:cNvSpPr>
          <p:nvPr>
            <p:ph type="title"/>
          </p:nvPr>
        </p:nvSpPr>
        <p:spPr>
          <a:xfrm>
            <a:off x="790575" y="257175"/>
            <a:ext cx="7772400" cy="530225"/>
          </a:xfrm>
        </p:spPr>
        <p:txBody>
          <a:bodyPr/>
          <a:lstStyle/>
          <a:p>
            <a:r>
              <a:rPr lang="en-US" altLang="en-US">
                <a:ea typeface="ＭＳ Ｐゴシック" panose="020B0600070205080204" pitchFamily="34" charset="-128"/>
              </a:rPr>
              <a:t>Köhler Illumination</a:t>
            </a:r>
          </a:p>
        </p:txBody>
      </p:sp>
      <p:grpSp>
        <p:nvGrpSpPr>
          <p:cNvPr id="92162" name="Group 57">
            <a:extLst>
              <a:ext uri="{FF2B5EF4-FFF2-40B4-BE49-F238E27FC236}">
                <a16:creationId xmlns:a16="http://schemas.microsoft.com/office/drawing/2014/main" id="{12AD3EA7-94BE-764B-8CC7-6B60A673E73A}"/>
              </a:ext>
            </a:extLst>
          </p:cNvPr>
          <p:cNvGrpSpPr>
            <a:grpSpLocks/>
          </p:cNvGrpSpPr>
          <p:nvPr/>
        </p:nvGrpSpPr>
        <p:grpSpPr bwMode="auto">
          <a:xfrm>
            <a:off x="646113" y="1768475"/>
            <a:ext cx="6248400" cy="4210050"/>
            <a:chOff x="689" y="519"/>
            <a:chExt cx="4955" cy="3246"/>
          </a:xfrm>
        </p:grpSpPr>
        <p:sp>
          <p:nvSpPr>
            <p:cNvPr id="92188" name="Oval 24">
              <a:extLst>
                <a:ext uri="{FF2B5EF4-FFF2-40B4-BE49-F238E27FC236}">
                  <a16:creationId xmlns:a16="http://schemas.microsoft.com/office/drawing/2014/main" id="{C35C8EF9-306A-7C4C-BAA4-C26015C0EC93}"/>
                </a:ext>
              </a:extLst>
            </p:cNvPr>
            <p:cNvSpPr>
              <a:spLocks noChangeArrowheads="1"/>
            </p:cNvSpPr>
            <p:nvPr/>
          </p:nvSpPr>
          <p:spPr bwMode="auto">
            <a:xfrm>
              <a:off x="127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9" name="Oval 25">
              <a:extLst>
                <a:ext uri="{FF2B5EF4-FFF2-40B4-BE49-F238E27FC236}">
                  <a16:creationId xmlns:a16="http://schemas.microsoft.com/office/drawing/2014/main" id="{B14C436E-7AB4-1B43-A87E-0E7EC9EAF8C6}"/>
                </a:ext>
              </a:extLst>
            </p:cNvPr>
            <p:cNvSpPr>
              <a:spLocks noChangeArrowheads="1"/>
            </p:cNvSpPr>
            <p:nvPr/>
          </p:nvSpPr>
          <p:spPr bwMode="auto">
            <a:xfrm>
              <a:off x="1994" y="2349"/>
              <a:ext cx="135"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0" name="Oval 26">
              <a:extLst>
                <a:ext uri="{FF2B5EF4-FFF2-40B4-BE49-F238E27FC236}">
                  <a16:creationId xmlns:a16="http://schemas.microsoft.com/office/drawing/2014/main" id="{B2B6E4FD-74E5-8147-B13A-7DEA3A2FFA54}"/>
                </a:ext>
              </a:extLst>
            </p:cNvPr>
            <p:cNvSpPr>
              <a:spLocks noChangeArrowheads="1"/>
            </p:cNvSpPr>
            <p:nvPr/>
          </p:nvSpPr>
          <p:spPr bwMode="auto">
            <a:xfrm>
              <a:off x="2895" y="2349"/>
              <a:ext cx="136" cy="1104"/>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1" name="Oval 27">
              <a:extLst>
                <a:ext uri="{FF2B5EF4-FFF2-40B4-BE49-F238E27FC236}">
                  <a16:creationId xmlns:a16="http://schemas.microsoft.com/office/drawing/2014/main" id="{2C7C01DE-6068-CF4D-9358-0892D17C0AD7}"/>
                </a:ext>
              </a:extLst>
            </p:cNvPr>
            <p:cNvSpPr>
              <a:spLocks noChangeArrowheads="1"/>
            </p:cNvSpPr>
            <p:nvPr/>
          </p:nvSpPr>
          <p:spPr bwMode="auto">
            <a:xfrm>
              <a:off x="3975" y="2328"/>
              <a:ext cx="135" cy="1105"/>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2" name="AutoShape 28">
              <a:extLst>
                <a:ext uri="{FF2B5EF4-FFF2-40B4-BE49-F238E27FC236}">
                  <a16:creationId xmlns:a16="http://schemas.microsoft.com/office/drawing/2014/main" id="{7900C4AF-5360-3648-9A2C-E6D5AD3EAFF0}"/>
                </a:ext>
              </a:extLst>
            </p:cNvPr>
            <p:cNvSpPr>
              <a:spLocks noChangeArrowheads="1"/>
            </p:cNvSpPr>
            <p:nvPr/>
          </p:nvSpPr>
          <p:spPr bwMode="auto">
            <a:xfrm>
              <a:off x="689" y="2717"/>
              <a:ext cx="180" cy="367"/>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3" name="Freeform 29">
              <a:extLst>
                <a:ext uri="{FF2B5EF4-FFF2-40B4-BE49-F238E27FC236}">
                  <a16:creationId xmlns:a16="http://schemas.microsoft.com/office/drawing/2014/main" id="{E424CA79-C713-CB45-A6A7-FE4215119756}"/>
                </a:ext>
              </a:extLst>
            </p:cNvPr>
            <p:cNvSpPr>
              <a:spLocks/>
            </p:cNvSpPr>
            <p:nvPr/>
          </p:nvSpPr>
          <p:spPr bwMode="auto">
            <a:xfrm>
              <a:off x="779" y="2899"/>
              <a:ext cx="4855" cy="2"/>
            </a:xfrm>
            <a:custGeom>
              <a:avLst/>
              <a:gdLst>
                <a:gd name="T0" fmla="*/ 0 w 4855"/>
                <a:gd name="T1" fmla="*/ 2 h 2"/>
                <a:gd name="T2" fmla="*/ 4855 w 4855"/>
                <a:gd name="T3" fmla="*/ 0 h 2"/>
                <a:gd name="T4" fmla="*/ 0 60000 65536"/>
                <a:gd name="T5" fmla="*/ 0 60000 65536"/>
              </a:gdLst>
              <a:ahLst/>
              <a:cxnLst>
                <a:cxn ang="T4">
                  <a:pos x="T0" y="T1"/>
                </a:cxn>
                <a:cxn ang="T5">
                  <a:pos x="T2" y="T3"/>
                </a:cxn>
              </a:cxnLst>
              <a:rect l="0" t="0" r="r" b="b"/>
              <a:pathLst>
                <a:path w="4855" h="2">
                  <a:moveTo>
                    <a:pt x="0" y="2"/>
                  </a:moveTo>
                  <a:lnTo>
                    <a:pt x="4855" y="0"/>
                  </a:lnTo>
                </a:path>
              </a:pathLst>
            </a:custGeom>
            <a:noFill/>
            <a:ln w="381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4" name="Oval 30">
              <a:extLst>
                <a:ext uri="{FF2B5EF4-FFF2-40B4-BE49-F238E27FC236}">
                  <a16:creationId xmlns:a16="http://schemas.microsoft.com/office/drawing/2014/main" id="{2C332963-5B32-2943-B7A5-91B758CCBE91}"/>
                </a:ext>
              </a:extLst>
            </p:cNvPr>
            <p:cNvSpPr>
              <a:spLocks noChangeArrowheads="1"/>
            </p:cNvSpPr>
            <p:nvPr/>
          </p:nvSpPr>
          <p:spPr bwMode="auto">
            <a:xfrm>
              <a:off x="4779" y="2509"/>
              <a:ext cx="865" cy="814"/>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95" name="Rectangle 32">
              <a:extLst>
                <a:ext uri="{FF2B5EF4-FFF2-40B4-BE49-F238E27FC236}">
                  <a16:creationId xmlns:a16="http://schemas.microsoft.com/office/drawing/2014/main" id="{88625F0C-C3FC-BB4E-B570-01E052A8FC9E}"/>
                </a:ext>
              </a:extLst>
            </p:cNvPr>
            <p:cNvSpPr>
              <a:spLocks noChangeArrowheads="1"/>
            </p:cNvSpPr>
            <p:nvPr/>
          </p:nvSpPr>
          <p:spPr bwMode="auto">
            <a:xfrm>
              <a:off x="2489" y="2328"/>
              <a:ext cx="45" cy="1105"/>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21" name="Text Box 33">
              <a:extLst>
                <a:ext uri="{FF2B5EF4-FFF2-40B4-BE49-F238E27FC236}">
                  <a16:creationId xmlns:a16="http://schemas.microsoft.com/office/drawing/2014/main" id="{11323BCC-3743-B14C-A39F-B848A8F090F5}"/>
                </a:ext>
              </a:extLst>
            </p:cNvPr>
            <p:cNvSpPr txBox="1">
              <a:spLocks noChangeArrowheads="1"/>
            </p:cNvSpPr>
            <p:nvPr/>
          </p:nvSpPr>
          <p:spPr bwMode="auto">
            <a:xfrm>
              <a:off x="2219" y="2083"/>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197" name="Freeform 34">
              <a:extLst>
                <a:ext uri="{FF2B5EF4-FFF2-40B4-BE49-F238E27FC236}">
                  <a16:creationId xmlns:a16="http://schemas.microsoft.com/office/drawing/2014/main" id="{215BA8B5-96A7-7F48-902E-3CE3FDACD08C}"/>
                </a:ext>
              </a:extLst>
            </p:cNvPr>
            <p:cNvSpPr>
              <a:spLocks/>
            </p:cNvSpPr>
            <p:nvPr/>
          </p:nvSpPr>
          <p:spPr bwMode="auto">
            <a:xfrm>
              <a:off x="845" y="2656"/>
              <a:ext cx="4719" cy="492"/>
            </a:xfrm>
            <a:custGeom>
              <a:avLst/>
              <a:gdLst>
                <a:gd name="T0" fmla="*/ 0 w 4719"/>
                <a:gd name="T1" fmla="*/ 235 h 492"/>
                <a:gd name="T2" fmla="*/ 519 w 4719"/>
                <a:gd name="T3" fmla="*/ 0 h 492"/>
                <a:gd name="T4" fmla="*/ 1195 w 4719"/>
                <a:gd name="T5" fmla="*/ 327 h 492"/>
                <a:gd name="T6" fmla="*/ 2095 w 4719"/>
                <a:gd name="T7" fmla="*/ 327 h 492"/>
                <a:gd name="T8" fmla="*/ 3175 w 4719"/>
                <a:gd name="T9" fmla="*/ 0 h 492"/>
                <a:gd name="T10" fmla="*/ 4251 w 4719"/>
                <a:gd name="T11" fmla="*/ 352 h 492"/>
                <a:gd name="T12" fmla="*/ 4719 w 4719"/>
                <a:gd name="T13" fmla="*/ 492 h 4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19" h="492">
                  <a:moveTo>
                    <a:pt x="0" y="235"/>
                  </a:moveTo>
                  <a:lnTo>
                    <a:pt x="519" y="0"/>
                  </a:lnTo>
                  <a:lnTo>
                    <a:pt x="1195" y="327"/>
                  </a:lnTo>
                  <a:lnTo>
                    <a:pt x="2095" y="327"/>
                  </a:lnTo>
                  <a:lnTo>
                    <a:pt x="3175" y="0"/>
                  </a:lnTo>
                  <a:lnTo>
                    <a:pt x="4251" y="352"/>
                  </a:lnTo>
                  <a:lnTo>
                    <a:pt x="4719" y="49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23" name="Line 35">
              <a:extLst>
                <a:ext uri="{FF2B5EF4-FFF2-40B4-BE49-F238E27FC236}">
                  <a16:creationId xmlns:a16="http://schemas.microsoft.com/office/drawing/2014/main" id="{683F01EE-D743-B446-B93D-B249FF80A1BE}"/>
                </a:ext>
              </a:extLst>
            </p:cNvPr>
            <p:cNvSpPr>
              <a:spLocks noChangeShapeType="1"/>
            </p:cNvSpPr>
            <p:nvPr/>
          </p:nvSpPr>
          <p:spPr bwMode="auto">
            <a:xfrm>
              <a:off x="3615" y="2368"/>
              <a:ext cx="0" cy="366"/>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4" name="Line 36">
              <a:extLst>
                <a:ext uri="{FF2B5EF4-FFF2-40B4-BE49-F238E27FC236}">
                  <a16:creationId xmlns:a16="http://schemas.microsoft.com/office/drawing/2014/main" id="{7D490346-4F1B-1B40-B2EA-7ACF217740BE}"/>
                </a:ext>
              </a:extLst>
            </p:cNvPr>
            <p:cNvSpPr>
              <a:spLocks noChangeShapeType="1"/>
            </p:cNvSpPr>
            <p:nvPr/>
          </p:nvSpPr>
          <p:spPr bwMode="auto">
            <a:xfrm>
              <a:off x="3615" y="3024"/>
              <a:ext cx="0" cy="410"/>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5" name="Line 37">
              <a:extLst>
                <a:ext uri="{FF2B5EF4-FFF2-40B4-BE49-F238E27FC236}">
                  <a16:creationId xmlns:a16="http://schemas.microsoft.com/office/drawing/2014/main" id="{02A11BA7-CF63-E643-A7E7-667F0F7E4CFA}"/>
                </a:ext>
              </a:extLst>
            </p:cNvPr>
            <p:cNvSpPr>
              <a:spLocks noChangeShapeType="1"/>
            </p:cNvSpPr>
            <p:nvPr/>
          </p:nvSpPr>
          <p:spPr bwMode="auto">
            <a:xfrm>
              <a:off x="1604" y="2435"/>
              <a:ext cx="0" cy="32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6" name="Line 38">
              <a:extLst>
                <a:ext uri="{FF2B5EF4-FFF2-40B4-BE49-F238E27FC236}">
                  <a16:creationId xmlns:a16="http://schemas.microsoft.com/office/drawing/2014/main" id="{1F85446A-DA93-304D-8522-4FBC11AB2DC0}"/>
                </a:ext>
              </a:extLst>
            </p:cNvPr>
            <p:cNvSpPr>
              <a:spLocks noChangeShapeType="1"/>
            </p:cNvSpPr>
            <p:nvPr/>
          </p:nvSpPr>
          <p:spPr bwMode="auto">
            <a:xfrm>
              <a:off x="1605" y="3055"/>
              <a:ext cx="0" cy="427"/>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27" name="Text Box 39">
              <a:extLst>
                <a:ext uri="{FF2B5EF4-FFF2-40B4-BE49-F238E27FC236}">
                  <a16:creationId xmlns:a16="http://schemas.microsoft.com/office/drawing/2014/main" id="{CBD0D3A5-8D86-8241-98F8-0692D973344C}"/>
                </a:ext>
              </a:extLst>
            </p:cNvPr>
            <p:cNvSpPr txBox="1">
              <a:spLocks noChangeArrowheads="1"/>
            </p:cNvSpPr>
            <p:nvPr/>
          </p:nvSpPr>
          <p:spPr bwMode="auto">
            <a:xfrm>
              <a:off x="3296" y="2138"/>
              <a:ext cx="684"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28" name="Text Box 40">
              <a:extLst>
                <a:ext uri="{FF2B5EF4-FFF2-40B4-BE49-F238E27FC236}">
                  <a16:creationId xmlns:a16="http://schemas.microsoft.com/office/drawing/2014/main" id="{21592618-72B9-B347-A736-7DF9D38A8BE7}"/>
                </a:ext>
              </a:extLst>
            </p:cNvPr>
            <p:cNvSpPr txBox="1">
              <a:spLocks noChangeArrowheads="1"/>
            </p:cNvSpPr>
            <p:nvPr/>
          </p:nvSpPr>
          <p:spPr bwMode="auto">
            <a:xfrm>
              <a:off x="1344" y="2149"/>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04" name="Oval 41">
              <a:extLst>
                <a:ext uri="{FF2B5EF4-FFF2-40B4-BE49-F238E27FC236}">
                  <a16:creationId xmlns:a16="http://schemas.microsoft.com/office/drawing/2014/main" id="{06B2C1EF-0BFB-D84D-99CD-B2B5D368780A}"/>
                </a:ext>
              </a:extLst>
            </p:cNvPr>
            <p:cNvSpPr>
              <a:spLocks noChangeArrowheads="1"/>
            </p:cNvSpPr>
            <p:nvPr/>
          </p:nvSpPr>
          <p:spPr bwMode="auto">
            <a:xfrm>
              <a:off x="4735" y="2818"/>
              <a:ext cx="60" cy="192"/>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5" name="Freeform 42">
              <a:extLst>
                <a:ext uri="{FF2B5EF4-FFF2-40B4-BE49-F238E27FC236}">
                  <a16:creationId xmlns:a16="http://schemas.microsoft.com/office/drawing/2014/main" id="{CAC7128A-E048-9D41-A1A8-BB21694B81A3}"/>
                </a:ext>
              </a:extLst>
            </p:cNvPr>
            <p:cNvSpPr>
              <a:spLocks/>
            </p:cNvSpPr>
            <p:nvPr/>
          </p:nvSpPr>
          <p:spPr bwMode="auto">
            <a:xfrm>
              <a:off x="852" y="2657"/>
              <a:ext cx="4681" cy="471"/>
            </a:xfrm>
            <a:custGeom>
              <a:avLst/>
              <a:gdLst>
                <a:gd name="T0" fmla="*/ 0 w 4681"/>
                <a:gd name="T1" fmla="*/ 269 h 471"/>
                <a:gd name="T2" fmla="*/ 478 w 4681"/>
                <a:gd name="T3" fmla="*/ 471 h 471"/>
                <a:gd name="T4" fmla="*/ 1211 w 4681"/>
                <a:gd name="T5" fmla="*/ 164 h 471"/>
                <a:gd name="T6" fmla="*/ 2097 w 4681"/>
                <a:gd name="T7" fmla="*/ 164 h 471"/>
                <a:gd name="T8" fmla="*/ 3214 w 4681"/>
                <a:gd name="T9" fmla="*/ 471 h 471"/>
                <a:gd name="T10" fmla="*/ 4681 w 4681"/>
                <a:gd name="T11" fmla="*/ 0 h 47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81" h="471">
                  <a:moveTo>
                    <a:pt x="0" y="269"/>
                  </a:moveTo>
                  <a:lnTo>
                    <a:pt x="478" y="471"/>
                  </a:lnTo>
                  <a:lnTo>
                    <a:pt x="1211" y="164"/>
                  </a:lnTo>
                  <a:lnTo>
                    <a:pt x="2097" y="164"/>
                  </a:lnTo>
                  <a:lnTo>
                    <a:pt x="3214" y="471"/>
                  </a:lnTo>
                  <a:lnTo>
                    <a:pt x="4681" y="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31" name="Text Box 43">
              <a:extLst>
                <a:ext uri="{FF2B5EF4-FFF2-40B4-BE49-F238E27FC236}">
                  <a16:creationId xmlns:a16="http://schemas.microsoft.com/office/drawing/2014/main" id="{E96EB02B-884C-9148-8D64-800A71252BCF}"/>
                </a:ext>
              </a:extLst>
            </p:cNvPr>
            <p:cNvSpPr txBox="1">
              <a:spLocks noChangeArrowheads="1"/>
            </p:cNvSpPr>
            <p:nvPr/>
          </p:nvSpPr>
          <p:spPr bwMode="auto">
            <a:xfrm>
              <a:off x="1940" y="3577"/>
              <a:ext cx="1997" cy="18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illuminating rays</a:t>
              </a:r>
            </a:p>
          </p:txBody>
        </p:sp>
        <p:sp>
          <p:nvSpPr>
            <p:cNvPr id="92207" name="Oval 3">
              <a:extLst>
                <a:ext uri="{FF2B5EF4-FFF2-40B4-BE49-F238E27FC236}">
                  <a16:creationId xmlns:a16="http://schemas.microsoft.com/office/drawing/2014/main" id="{EC0CC103-7B97-164E-968D-07CE77DE2F39}"/>
                </a:ext>
              </a:extLst>
            </p:cNvPr>
            <p:cNvSpPr>
              <a:spLocks noChangeArrowheads="1"/>
            </p:cNvSpPr>
            <p:nvPr/>
          </p:nvSpPr>
          <p:spPr bwMode="auto">
            <a:xfrm>
              <a:off x="1295" y="872"/>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8" name="Oval 4">
              <a:extLst>
                <a:ext uri="{FF2B5EF4-FFF2-40B4-BE49-F238E27FC236}">
                  <a16:creationId xmlns:a16="http://schemas.microsoft.com/office/drawing/2014/main" id="{426701FC-740A-2F46-951E-AF74CAA8987A}"/>
                </a:ext>
              </a:extLst>
            </p:cNvPr>
            <p:cNvSpPr>
              <a:spLocks noChangeArrowheads="1"/>
            </p:cNvSpPr>
            <p:nvPr/>
          </p:nvSpPr>
          <p:spPr bwMode="auto">
            <a:xfrm>
              <a:off x="2005" y="872"/>
              <a:ext cx="136"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09" name="Oval 5">
              <a:extLst>
                <a:ext uri="{FF2B5EF4-FFF2-40B4-BE49-F238E27FC236}">
                  <a16:creationId xmlns:a16="http://schemas.microsoft.com/office/drawing/2014/main" id="{8790AD04-603D-A949-BC06-51526697198E}"/>
                </a:ext>
              </a:extLst>
            </p:cNvPr>
            <p:cNvSpPr>
              <a:spLocks noChangeArrowheads="1"/>
            </p:cNvSpPr>
            <p:nvPr/>
          </p:nvSpPr>
          <p:spPr bwMode="auto">
            <a:xfrm>
              <a:off x="2895" y="872"/>
              <a:ext cx="132"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0" name="Oval 6">
              <a:extLst>
                <a:ext uri="{FF2B5EF4-FFF2-40B4-BE49-F238E27FC236}">
                  <a16:creationId xmlns:a16="http://schemas.microsoft.com/office/drawing/2014/main" id="{7EFCB678-3076-A148-9D1D-5EB809EA7182}"/>
                </a:ext>
              </a:extLst>
            </p:cNvPr>
            <p:cNvSpPr>
              <a:spLocks noChangeArrowheads="1"/>
            </p:cNvSpPr>
            <p:nvPr/>
          </p:nvSpPr>
          <p:spPr bwMode="auto">
            <a:xfrm>
              <a:off x="3960" y="853"/>
              <a:ext cx="133" cy="996"/>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1" name="AutoShape 8">
              <a:extLst>
                <a:ext uri="{FF2B5EF4-FFF2-40B4-BE49-F238E27FC236}">
                  <a16:creationId xmlns:a16="http://schemas.microsoft.com/office/drawing/2014/main" id="{0E03F676-5B00-454F-93AC-CFD68E7D138D}"/>
                </a:ext>
              </a:extLst>
            </p:cNvPr>
            <p:cNvSpPr>
              <a:spLocks noChangeArrowheads="1"/>
            </p:cNvSpPr>
            <p:nvPr/>
          </p:nvSpPr>
          <p:spPr bwMode="auto">
            <a:xfrm>
              <a:off x="717" y="1203"/>
              <a:ext cx="179" cy="333"/>
            </a:xfrm>
            <a:prstGeom prst="star24">
              <a:avLst>
                <a:gd name="adj" fmla="val 37500"/>
              </a:avLst>
            </a:prstGeom>
            <a:solidFill>
              <a:srgbClr val="FFFF00"/>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37" name="Line 9">
              <a:extLst>
                <a:ext uri="{FF2B5EF4-FFF2-40B4-BE49-F238E27FC236}">
                  <a16:creationId xmlns:a16="http://schemas.microsoft.com/office/drawing/2014/main" id="{D448E6D3-058A-F247-BAF4-225FD103580C}"/>
                </a:ext>
              </a:extLst>
            </p:cNvPr>
            <p:cNvSpPr>
              <a:spLocks noChangeShapeType="1"/>
            </p:cNvSpPr>
            <p:nvPr/>
          </p:nvSpPr>
          <p:spPr bwMode="auto">
            <a:xfrm flipV="1">
              <a:off x="806" y="1368"/>
              <a:ext cx="4642" cy="0"/>
            </a:xfrm>
            <a:prstGeom prst="line">
              <a:avLst/>
            </a:prstGeom>
            <a:noFill/>
            <a:ln w="38100">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2213" name="Oval 10">
              <a:extLst>
                <a:ext uri="{FF2B5EF4-FFF2-40B4-BE49-F238E27FC236}">
                  <a16:creationId xmlns:a16="http://schemas.microsoft.com/office/drawing/2014/main" id="{0E2F3011-AED8-EB44-A81E-98E826EFCD27}"/>
                </a:ext>
              </a:extLst>
            </p:cNvPr>
            <p:cNvSpPr>
              <a:spLocks noChangeArrowheads="1"/>
            </p:cNvSpPr>
            <p:nvPr/>
          </p:nvSpPr>
          <p:spPr bwMode="auto">
            <a:xfrm>
              <a:off x="4746" y="1029"/>
              <a:ext cx="725" cy="656"/>
            </a:xfrm>
            <a:prstGeom prst="ellipse">
              <a:avLst/>
            </a:prstGeom>
            <a:noFill/>
            <a:ln w="12699">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214" name="Freeform 11">
              <a:extLst>
                <a:ext uri="{FF2B5EF4-FFF2-40B4-BE49-F238E27FC236}">
                  <a16:creationId xmlns:a16="http://schemas.microsoft.com/office/drawing/2014/main" id="{5572A8E4-BA01-A245-9B61-96A30CF9EAA8}"/>
                </a:ext>
              </a:extLst>
            </p:cNvPr>
            <p:cNvSpPr>
              <a:spLocks/>
            </p:cNvSpPr>
            <p:nvPr/>
          </p:nvSpPr>
          <p:spPr bwMode="auto">
            <a:xfrm>
              <a:off x="806" y="1074"/>
              <a:ext cx="4618" cy="555"/>
            </a:xfrm>
            <a:custGeom>
              <a:avLst/>
              <a:gdLst>
                <a:gd name="T0" fmla="*/ 0 w 4618"/>
                <a:gd name="T1" fmla="*/ 295 h 555"/>
                <a:gd name="T2" fmla="*/ 577 w 4618"/>
                <a:gd name="T3" fmla="*/ 0 h 555"/>
                <a:gd name="T4" fmla="*/ 1267 w 4618"/>
                <a:gd name="T5" fmla="*/ 555 h 555"/>
                <a:gd name="T6" fmla="*/ 2177 w 4618"/>
                <a:gd name="T7" fmla="*/ 185 h 555"/>
                <a:gd name="T8" fmla="*/ 3198 w 4618"/>
                <a:gd name="T9" fmla="*/ 185 h 555"/>
                <a:gd name="T10" fmla="*/ 3953 w 4618"/>
                <a:gd name="T11" fmla="*/ 406 h 555"/>
                <a:gd name="T12" fmla="*/ 4618 w 4618"/>
                <a:gd name="T13" fmla="*/ 422 h 5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18" h="555">
                  <a:moveTo>
                    <a:pt x="0" y="295"/>
                  </a:moveTo>
                  <a:lnTo>
                    <a:pt x="577" y="0"/>
                  </a:lnTo>
                  <a:lnTo>
                    <a:pt x="1267" y="555"/>
                  </a:lnTo>
                  <a:lnTo>
                    <a:pt x="2177" y="185"/>
                  </a:lnTo>
                  <a:lnTo>
                    <a:pt x="3198" y="185"/>
                  </a:lnTo>
                  <a:lnTo>
                    <a:pt x="3953" y="406"/>
                  </a:lnTo>
                  <a:lnTo>
                    <a:pt x="4618" y="422"/>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215" name="Rectangle 12">
              <a:extLst>
                <a:ext uri="{FF2B5EF4-FFF2-40B4-BE49-F238E27FC236}">
                  <a16:creationId xmlns:a16="http://schemas.microsoft.com/office/drawing/2014/main" id="{9436D35F-A91D-BD41-8288-6EDF38A45155}"/>
                </a:ext>
              </a:extLst>
            </p:cNvPr>
            <p:cNvSpPr>
              <a:spLocks noChangeArrowheads="1"/>
            </p:cNvSpPr>
            <p:nvPr/>
          </p:nvSpPr>
          <p:spPr bwMode="auto">
            <a:xfrm>
              <a:off x="2494" y="853"/>
              <a:ext cx="44" cy="996"/>
            </a:xfrm>
            <a:prstGeom prst="rect">
              <a:avLst/>
            </a:prstGeom>
            <a:noFill/>
            <a:ln w="12699">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41" name="Text Box 13">
              <a:extLst>
                <a:ext uri="{FF2B5EF4-FFF2-40B4-BE49-F238E27FC236}">
                  <a16:creationId xmlns:a16="http://schemas.microsoft.com/office/drawing/2014/main" id="{FD2CC207-0AA8-D549-BE45-FCFEBDCEEE78}"/>
                </a:ext>
              </a:extLst>
            </p:cNvPr>
            <p:cNvSpPr txBox="1">
              <a:spLocks noChangeArrowheads="1"/>
            </p:cNvSpPr>
            <p:nvPr/>
          </p:nvSpPr>
          <p:spPr bwMode="auto">
            <a:xfrm>
              <a:off x="2227" y="630"/>
              <a:ext cx="6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Specimen</a:t>
              </a:r>
            </a:p>
          </p:txBody>
        </p:sp>
        <p:sp>
          <p:nvSpPr>
            <p:cNvPr id="92217" name="Freeform 14">
              <a:extLst>
                <a:ext uri="{FF2B5EF4-FFF2-40B4-BE49-F238E27FC236}">
                  <a16:creationId xmlns:a16="http://schemas.microsoft.com/office/drawing/2014/main" id="{42D1C65A-8C43-F347-BA4F-9FE36E23119C}"/>
                </a:ext>
              </a:extLst>
            </p:cNvPr>
            <p:cNvSpPr>
              <a:spLocks/>
            </p:cNvSpPr>
            <p:nvPr/>
          </p:nvSpPr>
          <p:spPr bwMode="auto">
            <a:xfrm>
              <a:off x="806" y="1148"/>
              <a:ext cx="4625" cy="340"/>
            </a:xfrm>
            <a:custGeom>
              <a:avLst/>
              <a:gdLst>
                <a:gd name="T0" fmla="*/ 0 w 4625"/>
                <a:gd name="T1" fmla="*/ 221 h 340"/>
                <a:gd name="T2" fmla="*/ 578 w 4625"/>
                <a:gd name="T3" fmla="*/ 0 h 340"/>
                <a:gd name="T4" fmla="*/ 1244 w 4625"/>
                <a:gd name="T5" fmla="*/ 295 h 340"/>
                <a:gd name="T6" fmla="*/ 2133 w 4625"/>
                <a:gd name="T7" fmla="*/ 295 h 340"/>
                <a:gd name="T8" fmla="*/ 3199 w 4625"/>
                <a:gd name="T9" fmla="*/ 0 h 340"/>
                <a:gd name="T10" fmla="*/ 4625 w 4625"/>
                <a:gd name="T11" fmla="*/ 340 h 3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25" h="340">
                  <a:moveTo>
                    <a:pt x="0" y="221"/>
                  </a:moveTo>
                  <a:lnTo>
                    <a:pt x="578" y="0"/>
                  </a:lnTo>
                  <a:lnTo>
                    <a:pt x="1244" y="295"/>
                  </a:lnTo>
                  <a:lnTo>
                    <a:pt x="2133" y="295"/>
                  </a:lnTo>
                  <a:lnTo>
                    <a:pt x="3199" y="0"/>
                  </a:lnTo>
                  <a:lnTo>
                    <a:pt x="4625" y="340"/>
                  </a:lnTo>
                </a:path>
              </a:pathLst>
            </a:custGeom>
            <a:noFill/>
            <a:ln w="12699"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43" name="Line 15">
              <a:extLst>
                <a:ext uri="{FF2B5EF4-FFF2-40B4-BE49-F238E27FC236}">
                  <a16:creationId xmlns:a16="http://schemas.microsoft.com/office/drawing/2014/main" id="{EEFF8EBC-0157-714C-94B8-0BF6E64999CB}"/>
                </a:ext>
              </a:extLst>
            </p:cNvPr>
            <p:cNvSpPr>
              <a:spLocks noChangeShapeType="1"/>
            </p:cNvSpPr>
            <p:nvPr/>
          </p:nvSpPr>
          <p:spPr bwMode="auto">
            <a:xfrm>
              <a:off x="3605" y="890"/>
              <a:ext cx="0" cy="33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4" name="Line 16">
              <a:extLst>
                <a:ext uri="{FF2B5EF4-FFF2-40B4-BE49-F238E27FC236}">
                  <a16:creationId xmlns:a16="http://schemas.microsoft.com/office/drawing/2014/main" id="{ED23BFEA-EAC7-3F40-B487-131AAC8CA210}"/>
                </a:ext>
              </a:extLst>
            </p:cNvPr>
            <p:cNvSpPr>
              <a:spLocks noChangeShapeType="1"/>
            </p:cNvSpPr>
            <p:nvPr/>
          </p:nvSpPr>
          <p:spPr bwMode="auto">
            <a:xfrm>
              <a:off x="3605" y="1408"/>
              <a:ext cx="0" cy="36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5" name="Line 17">
              <a:extLst>
                <a:ext uri="{FF2B5EF4-FFF2-40B4-BE49-F238E27FC236}">
                  <a16:creationId xmlns:a16="http://schemas.microsoft.com/office/drawing/2014/main" id="{81BF5C9C-5832-9D43-8F49-D1329A42E67D}"/>
                </a:ext>
              </a:extLst>
            </p:cNvPr>
            <p:cNvSpPr>
              <a:spLocks noChangeShapeType="1"/>
            </p:cNvSpPr>
            <p:nvPr/>
          </p:nvSpPr>
          <p:spPr bwMode="auto">
            <a:xfrm>
              <a:off x="1621" y="927"/>
              <a:ext cx="0" cy="295"/>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6" name="Line 18">
              <a:extLst>
                <a:ext uri="{FF2B5EF4-FFF2-40B4-BE49-F238E27FC236}">
                  <a16:creationId xmlns:a16="http://schemas.microsoft.com/office/drawing/2014/main" id="{1B64E88E-2F33-E84B-BBB6-EBD0AE7788BA}"/>
                </a:ext>
              </a:extLst>
            </p:cNvPr>
            <p:cNvSpPr>
              <a:spLocks noChangeShapeType="1"/>
            </p:cNvSpPr>
            <p:nvPr/>
          </p:nvSpPr>
          <p:spPr bwMode="auto">
            <a:xfrm>
              <a:off x="1621" y="1390"/>
              <a:ext cx="0" cy="383"/>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47" name="Text Box 19">
              <a:extLst>
                <a:ext uri="{FF2B5EF4-FFF2-40B4-BE49-F238E27FC236}">
                  <a16:creationId xmlns:a16="http://schemas.microsoft.com/office/drawing/2014/main" id="{B313FA65-3E16-3946-97DD-5FA8C408C96B}"/>
                </a:ext>
              </a:extLst>
            </p:cNvPr>
            <p:cNvSpPr txBox="1">
              <a:spLocks noChangeArrowheads="1"/>
            </p:cNvSpPr>
            <p:nvPr/>
          </p:nvSpPr>
          <p:spPr bwMode="auto">
            <a:xfrm>
              <a:off x="3290" y="681"/>
              <a:ext cx="676" cy="21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stop</a:t>
              </a:r>
            </a:p>
          </p:txBody>
        </p:sp>
        <p:sp>
          <p:nvSpPr>
            <p:cNvPr id="42048" name="Text Box 20">
              <a:extLst>
                <a:ext uri="{FF2B5EF4-FFF2-40B4-BE49-F238E27FC236}">
                  <a16:creationId xmlns:a16="http://schemas.microsoft.com/office/drawing/2014/main" id="{5DCD1728-45CA-2842-B733-F0162E786B40}"/>
                </a:ext>
              </a:extLst>
            </p:cNvPr>
            <p:cNvSpPr txBox="1">
              <a:spLocks noChangeArrowheads="1"/>
            </p:cNvSpPr>
            <p:nvPr/>
          </p:nvSpPr>
          <p:spPr bwMode="auto">
            <a:xfrm>
              <a:off x="1363" y="690"/>
              <a:ext cx="67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Field iris</a:t>
              </a:r>
            </a:p>
          </p:txBody>
        </p:sp>
        <p:sp>
          <p:nvSpPr>
            <p:cNvPr id="92224" name="Oval 21">
              <a:extLst>
                <a:ext uri="{FF2B5EF4-FFF2-40B4-BE49-F238E27FC236}">
                  <a16:creationId xmlns:a16="http://schemas.microsoft.com/office/drawing/2014/main" id="{D490C127-8F8A-9848-9A74-A2BC3CFAD4E1}"/>
                </a:ext>
              </a:extLst>
            </p:cNvPr>
            <p:cNvSpPr>
              <a:spLocks noChangeArrowheads="1"/>
            </p:cNvSpPr>
            <p:nvPr/>
          </p:nvSpPr>
          <p:spPr bwMode="auto">
            <a:xfrm>
              <a:off x="4717" y="1295"/>
              <a:ext cx="53" cy="190"/>
            </a:xfrm>
            <a:prstGeom prst="ellipse">
              <a:avLst/>
            </a:prstGeom>
            <a:solidFill>
              <a:schemeClr val="accent1"/>
            </a:solidFill>
            <a:ln w="12699">
              <a:solidFill>
                <a:schemeClr val="tx1"/>
              </a:solidFill>
              <a:round/>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50" name="Text Box 44">
              <a:extLst>
                <a:ext uri="{FF2B5EF4-FFF2-40B4-BE49-F238E27FC236}">
                  <a16:creationId xmlns:a16="http://schemas.microsoft.com/office/drawing/2014/main" id="{4D167D9C-CF77-5240-BC00-ACCCE39CD919}"/>
                </a:ext>
              </a:extLst>
            </p:cNvPr>
            <p:cNvSpPr txBox="1">
              <a:spLocks noChangeArrowheads="1"/>
            </p:cNvSpPr>
            <p:nvPr/>
          </p:nvSpPr>
          <p:spPr bwMode="auto">
            <a:xfrm>
              <a:off x="1900" y="1851"/>
              <a:ext cx="2111" cy="188"/>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000">
                  <a:ea typeface="+mn-ea"/>
                </a:rPr>
                <a:t>Conjugate planes for image-forming  rays</a:t>
              </a:r>
            </a:p>
          </p:txBody>
        </p:sp>
        <p:sp>
          <p:nvSpPr>
            <p:cNvPr id="92226" name="Freeform 47">
              <a:extLst>
                <a:ext uri="{FF2B5EF4-FFF2-40B4-BE49-F238E27FC236}">
                  <a16:creationId xmlns:a16="http://schemas.microsoft.com/office/drawing/2014/main" id="{7D6F49EF-035F-4F4B-935A-B72AE21BDCB0}"/>
                </a:ext>
              </a:extLst>
            </p:cNvPr>
            <p:cNvSpPr>
              <a:spLocks/>
            </p:cNvSpPr>
            <p:nvPr/>
          </p:nvSpPr>
          <p:spPr bwMode="auto">
            <a:xfrm>
              <a:off x="5421" y="1333"/>
              <a:ext cx="26" cy="162"/>
            </a:xfrm>
            <a:custGeom>
              <a:avLst/>
              <a:gdLst>
                <a:gd name="T0" fmla="*/ 26 w 26"/>
                <a:gd name="T1" fmla="*/ 0 h 162"/>
                <a:gd name="T2" fmla="*/ 0 w 26"/>
                <a:gd name="T3" fmla="*/ 162 h 162"/>
                <a:gd name="T4" fmla="*/ 0 60000 65536"/>
                <a:gd name="T5" fmla="*/ 0 60000 65536"/>
              </a:gdLst>
              <a:ahLst/>
              <a:cxnLst>
                <a:cxn ang="T4">
                  <a:pos x="T0" y="T1"/>
                </a:cxn>
                <a:cxn ang="T5">
                  <a:pos x="T2" y="T3"/>
                </a:cxn>
              </a:cxnLst>
              <a:rect l="0" t="0" r="r" b="b"/>
              <a:pathLst>
                <a:path w="26" h="162">
                  <a:moveTo>
                    <a:pt x="26" y="0"/>
                  </a:moveTo>
                  <a:lnTo>
                    <a:pt x="0" y="162"/>
                  </a:lnTo>
                </a:path>
              </a:pathLst>
            </a:custGeom>
            <a:noFill/>
            <a:ln w="28575">
              <a:solidFill>
                <a:schemeClr val="tx1"/>
              </a:solidFill>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52" name="Line 50">
              <a:extLst>
                <a:ext uri="{FF2B5EF4-FFF2-40B4-BE49-F238E27FC236}">
                  <a16:creationId xmlns:a16="http://schemas.microsoft.com/office/drawing/2014/main" id="{8D73675D-8E7E-554C-B71A-D70F1BC883EB}"/>
                </a:ext>
              </a:extLst>
            </p:cNvPr>
            <p:cNvSpPr>
              <a:spLocks noChangeShapeType="1"/>
            </p:cNvSpPr>
            <p:nvPr/>
          </p:nvSpPr>
          <p:spPr bwMode="auto">
            <a:xfrm>
              <a:off x="1866" y="2515"/>
              <a:ext cx="0" cy="361"/>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3" name="Line 51">
              <a:extLst>
                <a:ext uri="{FF2B5EF4-FFF2-40B4-BE49-F238E27FC236}">
                  <a16:creationId xmlns:a16="http://schemas.microsoft.com/office/drawing/2014/main" id="{90EF8C6E-4207-3E4B-8FFD-3AE3211F34E8}"/>
                </a:ext>
              </a:extLst>
            </p:cNvPr>
            <p:cNvSpPr>
              <a:spLocks noChangeShapeType="1"/>
            </p:cNvSpPr>
            <p:nvPr/>
          </p:nvSpPr>
          <p:spPr bwMode="auto">
            <a:xfrm>
              <a:off x="1866" y="2950"/>
              <a:ext cx="0" cy="362"/>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4" name="Line 52">
              <a:extLst>
                <a:ext uri="{FF2B5EF4-FFF2-40B4-BE49-F238E27FC236}">
                  <a16:creationId xmlns:a16="http://schemas.microsoft.com/office/drawing/2014/main" id="{AF878059-4B7A-4846-8641-D0AE3D6FF772}"/>
                </a:ext>
              </a:extLst>
            </p:cNvPr>
            <p:cNvSpPr>
              <a:spLocks noChangeShapeType="1"/>
            </p:cNvSpPr>
            <p:nvPr/>
          </p:nvSpPr>
          <p:spPr bwMode="auto">
            <a:xfrm>
              <a:off x="1866" y="954"/>
              <a:ext cx="0" cy="388"/>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5" name="Line 53">
              <a:extLst>
                <a:ext uri="{FF2B5EF4-FFF2-40B4-BE49-F238E27FC236}">
                  <a16:creationId xmlns:a16="http://schemas.microsoft.com/office/drawing/2014/main" id="{4CEFDD7C-7B41-134A-971E-04EDEC3F3B89}"/>
                </a:ext>
              </a:extLst>
            </p:cNvPr>
            <p:cNvSpPr>
              <a:spLocks noChangeShapeType="1"/>
            </p:cNvSpPr>
            <p:nvPr/>
          </p:nvSpPr>
          <p:spPr bwMode="auto">
            <a:xfrm>
              <a:off x="1866" y="1479"/>
              <a:ext cx="0" cy="329"/>
            </a:xfrm>
            <a:prstGeom prst="line">
              <a:avLst/>
            </a:prstGeom>
            <a:noFill/>
            <a:ln w="12699">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42056" name="Text Box 54">
              <a:extLst>
                <a:ext uri="{FF2B5EF4-FFF2-40B4-BE49-F238E27FC236}">
                  <a16:creationId xmlns:a16="http://schemas.microsoft.com/office/drawing/2014/main" id="{5B5D8990-36A7-194E-8280-3F59362D2E6B}"/>
                </a:ext>
              </a:extLst>
            </p:cNvPr>
            <p:cNvSpPr txBox="1">
              <a:spLocks noChangeArrowheads="1"/>
            </p:cNvSpPr>
            <p:nvPr/>
          </p:nvSpPr>
          <p:spPr bwMode="auto">
            <a:xfrm>
              <a:off x="1817" y="611"/>
              <a:ext cx="509" cy="16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800">
                  <a:ea typeface="+mn-ea"/>
                </a:rPr>
                <a:t>condenser</a:t>
              </a:r>
            </a:p>
          </p:txBody>
        </p:sp>
        <p:sp>
          <p:nvSpPr>
            <p:cNvPr id="42057" name="Text Box 55">
              <a:extLst>
                <a:ext uri="{FF2B5EF4-FFF2-40B4-BE49-F238E27FC236}">
                  <a16:creationId xmlns:a16="http://schemas.microsoft.com/office/drawing/2014/main" id="{7AA3064B-62E5-0E47-B65E-7F2CA8D73E8B}"/>
                </a:ext>
              </a:extLst>
            </p:cNvPr>
            <p:cNvSpPr txBox="1">
              <a:spLocks noChangeArrowheads="1"/>
            </p:cNvSpPr>
            <p:nvPr/>
          </p:nvSpPr>
          <p:spPr bwMode="auto">
            <a:xfrm>
              <a:off x="3676" y="519"/>
              <a:ext cx="685"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eyepiece</a:t>
              </a:r>
            </a:p>
          </p:txBody>
        </p:sp>
        <p:sp>
          <p:nvSpPr>
            <p:cNvPr id="42058" name="Text Box 56">
              <a:extLst>
                <a:ext uri="{FF2B5EF4-FFF2-40B4-BE49-F238E27FC236}">
                  <a16:creationId xmlns:a16="http://schemas.microsoft.com/office/drawing/2014/main" id="{6CACD78A-3F22-BF43-B208-1BFF15FE49AC}"/>
                </a:ext>
              </a:extLst>
            </p:cNvPr>
            <p:cNvSpPr txBox="1">
              <a:spLocks noChangeArrowheads="1"/>
            </p:cNvSpPr>
            <p:nvPr/>
          </p:nvSpPr>
          <p:spPr bwMode="auto">
            <a:xfrm>
              <a:off x="5157" y="857"/>
              <a:ext cx="443"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200">
                  <a:ea typeface="+mn-ea"/>
                </a:rPr>
                <a:t>retina</a:t>
              </a:r>
            </a:p>
          </p:txBody>
        </p:sp>
      </p:grpSp>
      <p:sp>
        <p:nvSpPr>
          <p:cNvPr id="41988" name="Line 58">
            <a:extLst>
              <a:ext uri="{FF2B5EF4-FFF2-40B4-BE49-F238E27FC236}">
                <a16:creationId xmlns:a16="http://schemas.microsoft.com/office/drawing/2014/main" id="{247A05DE-A504-9B47-B0E0-C245CC368ABB}"/>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2164" name="Oval 59">
            <a:extLst>
              <a:ext uri="{FF2B5EF4-FFF2-40B4-BE49-F238E27FC236}">
                <a16:creationId xmlns:a16="http://schemas.microsoft.com/office/drawing/2014/main" id="{F82251A1-9EE8-AB4D-A7E5-EBF2BCA31A37}"/>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5" name="Oval 60">
            <a:extLst>
              <a:ext uri="{FF2B5EF4-FFF2-40B4-BE49-F238E27FC236}">
                <a16:creationId xmlns:a16="http://schemas.microsoft.com/office/drawing/2014/main" id="{DDFFF090-FB29-CF45-85E5-F724B943C761}"/>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6" name="Oval 61">
            <a:extLst>
              <a:ext uri="{FF2B5EF4-FFF2-40B4-BE49-F238E27FC236}">
                <a16:creationId xmlns:a16="http://schemas.microsoft.com/office/drawing/2014/main" id="{8F38E041-BFAC-E147-9490-778FC7BA42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7" name="Oval 62">
            <a:extLst>
              <a:ext uri="{FF2B5EF4-FFF2-40B4-BE49-F238E27FC236}">
                <a16:creationId xmlns:a16="http://schemas.microsoft.com/office/drawing/2014/main" id="{65B09826-3B71-6842-A779-E7BAA1FE7B2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8" name="Oval 63">
            <a:extLst>
              <a:ext uri="{FF2B5EF4-FFF2-40B4-BE49-F238E27FC236}">
                <a16:creationId xmlns:a16="http://schemas.microsoft.com/office/drawing/2014/main" id="{B8664901-71F2-9F43-9E67-ADA07C0A798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69" name="Oval 64">
            <a:extLst>
              <a:ext uri="{FF2B5EF4-FFF2-40B4-BE49-F238E27FC236}">
                <a16:creationId xmlns:a16="http://schemas.microsoft.com/office/drawing/2014/main" id="{C9186FF9-52DB-5C4E-BAE9-EE97D0E01B1D}"/>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0" name="Oval 65">
            <a:extLst>
              <a:ext uri="{FF2B5EF4-FFF2-40B4-BE49-F238E27FC236}">
                <a16:creationId xmlns:a16="http://schemas.microsoft.com/office/drawing/2014/main" id="{4E6C1719-2155-3E49-9C4F-35560596D2B9}"/>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1" name="Oval 66">
            <a:extLst>
              <a:ext uri="{FF2B5EF4-FFF2-40B4-BE49-F238E27FC236}">
                <a16:creationId xmlns:a16="http://schemas.microsoft.com/office/drawing/2014/main" id="{16EFCC7C-CBE1-D94A-8170-198766589498}"/>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2" name="Oval 67">
            <a:extLst>
              <a:ext uri="{FF2B5EF4-FFF2-40B4-BE49-F238E27FC236}">
                <a16:creationId xmlns:a16="http://schemas.microsoft.com/office/drawing/2014/main" id="{56555882-C780-4F4D-86C1-073EFBAF305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3" name="Oval 68">
            <a:extLst>
              <a:ext uri="{FF2B5EF4-FFF2-40B4-BE49-F238E27FC236}">
                <a16:creationId xmlns:a16="http://schemas.microsoft.com/office/drawing/2014/main" id="{56C1B457-81D7-2F4F-B24F-025277B4D73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4" name="Oval 69">
            <a:extLst>
              <a:ext uri="{FF2B5EF4-FFF2-40B4-BE49-F238E27FC236}">
                <a16:creationId xmlns:a16="http://schemas.microsoft.com/office/drawing/2014/main" id="{1C87C20D-A0C3-A241-B8A0-43824D8A8C2B}"/>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5" name="Oval 70">
            <a:extLst>
              <a:ext uri="{FF2B5EF4-FFF2-40B4-BE49-F238E27FC236}">
                <a16:creationId xmlns:a16="http://schemas.microsoft.com/office/drawing/2014/main" id="{48FC6C1F-D775-BD44-BC7D-D5BBBB9A341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6" name="Oval 71">
            <a:extLst>
              <a:ext uri="{FF2B5EF4-FFF2-40B4-BE49-F238E27FC236}">
                <a16:creationId xmlns:a16="http://schemas.microsoft.com/office/drawing/2014/main" id="{ACB1D269-F64F-484C-B981-F1B2CAA4724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7" name="Oval 72">
            <a:extLst>
              <a:ext uri="{FF2B5EF4-FFF2-40B4-BE49-F238E27FC236}">
                <a16:creationId xmlns:a16="http://schemas.microsoft.com/office/drawing/2014/main" id="{9B6E118D-8C57-6A4F-B5B7-A6A98E0EBEA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8" name="Oval 73">
            <a:extLst>
              <a:ext uri="{FF2B5EF4-FFF2-40B4-BE49-F238E27FC236}">
                <a16:creationId xmlns:a16="http://schemas.microsoft.com/office/drawing/2014/main" id="{3ED71A64-EBE1-7C49-B18D-61701B729CD6}"/>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79" name="Oval 74">
            <a:extLst>
              <a:ext uri="{FF2B5EF4-FFF2-40B4-BE49-F238E27FC236}">
                <a16:creationId xmlns:a16="http://schemas.microsoft.com/office/drawing/2014/main" id="{90A04F84-B334-384F-BDE8-361ACDAF28C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2005" name="Text Box 75">
            <a:extLst>
              <a:ext uri="{FF2B5EF4-FFF2-40B4-BE49-F238E27FC236}">
                <a16:creationId xmlns:a16="http://schemas.microsoft.com/office/drawing/2014/main" id="{F0B217D6-CE88-CC43-BB1E-7DC5E7540B45}"/>
              </a:ext>
            </a:extLst>
          </p:cNvPr>
          <p:cNvSpPr txBox="1">
            <a:spLocks noChangeArrowheads="1"/>
          </p:cNvSpPr>
          <p:nvPr/>
        </p:nvSpPr>
        <p:spPr bwMode="auto">
          <a:xfrm>
            <a:off x="8153400" y="4976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1900</a:t>
            </a:r>
          </a:p>
        </p:txBody>
      </p:sp>
      <p:sp>
        <p:nvSpPr>
          <p:cNvPr id="92181" name="Oval 76">
            <a:extLst>
              <a:ext uri="{FF2B5EF4-FFF2-40B4-BE49-F238E27FC236}">
                <a16:creationId xmlns:a16="http://schemas.microsoft.com/office/drawing/2014/main" id="{6705697D-DBAF-7A43-9549-E830AF392A11}"/>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2" name="Oval 77">
            <a:extLst>
              <a:ext uri="{FF2B5EF4-FFF2-40B4-BE49-F238E27FC236}">
                <a16:creationId xmlns:a16="http://schemas.microsoft.com/office/drawing/2014/main" id="{0AF61FFE-0F35-3640-987F-65F7CDC49D3A}"/>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3" name="Oval 78">
            <a:extLst>
              <a:ext uri="{FF2B5EF4-FFF2-40B4-BE49-F238E27FC236}">
                <a16:creationId xmlns:a16="http://schemas.microsoft.com/office/drawing/2014/main" id="{735DC918-6C17-8343-8E25-F90A4CE1022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4" name="Oval 79">
            <a:extLst>
              <a:ext uri="{FF2B5EF4-FFF2-40B4-BE49-F238E27FC236}">
                <a16:creationId xmlns:a16="http://schemas.microsoft.com/office/drawing/2014/main" id="{FD67EE8A-178A-5544-B2E8-95F65BA6029B}"/>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5" name="Oval 80">
            <a:extLst>
              <a:ext uri="{FF2B5EF4-FFF2-40B4-BE49-F238E27FC236}">
                <a16:creationId xmlns:a16="http://schemas.microsoft.com/office/drawing/2014/main" id="{9C98EA6F-6366-754C-BFEA-3BD8929F653F}"/>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6" name="Oval 81">
            <a:extLst>
              <a:ext uri="{FF2B5EF4-FFF2-40B4-BE49-F238E27FC236}">
                <a16:creationId xmlns:a16="http://schemas.microsoft.com/office/drawing/2014/main" id="{7B666678-624A-0248-BD25-6F32E7095210}"/>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2187" name="Oval 82">
            <a:extLst>
              <a:ext uri="{FF2B5EF4-FFF2-40B4-BE49-F238E27FC236}">
                <a16:creationId xmlns:a16="http://schemas.microsoft.com/office/drawing/2014/main" id="{09C340D6-A935-1040-A670-B3FF00DA5B79}"/>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0325482-F7D0-CA44-818A-DEB928ED04E6}"/>
              </a:ext>
            </a:extLst>
          </p:cNvPr>
          <p:cNvSpPr>
            <a:spLocks noGrp="1" noChangeArrowheads="1"/>
          </p:cNvSpPr>
          <p:nvPr>
            <p:ph type="title"/>
          </p:nvPr>
        </p:nvSpPr>
        <p:spPr>
          <a:xfrm>
            <a:off x="0" y="0"/>
            <a:ext cx="5641975" cy="750888"/>
          </a:xfrm>
        </p:spPr>
        <p:txBody>
          <a:bodyPr/>
          <a:lstStyle/>
          <a:p>
            <a:pPr>
              <a:defRPr/>
            </a:pPr>
            <a:r>
              <a:rPr lang="en-US" altLang="en-US">
                <a:ea typeface="+mj-ea"/>
              </a:rPr>
              <a:t>Galileo Galilei  (1564-1642)</a:t>
            </a:r>
          </a:p>
        </p:txBody>
      </p:sp>
      <p:sp>
        <p:nvSpPr>
          <p:cNvPr id="22530" name="Rectangle 3">
            <a:extLst>
              <a:ext uri="{FF2B5EF4-FFF2-40B4-BE49-F238E27FC236}">
                <a16:creationId xmlns:a16="http://schemas.microsoft.com/office/drawing/2014/main" id="{14BEBE38-8E21-1D4A-99BD-CEF516B4345F}"/>
              </a:ext>
            </a:extLst>
          </p:cNvPr>
          <p:cNvSpPr>
            <a:spLocks noGrp="1" noChangeArrowheads="1"/>
          </p:cNvSpPr>
          <p:nvPr>
            <p:ph type="body" idx="1"/>
          </p:nvPr>
        </p:nvSpPr>
        <p:spPr>
          <a:xfrm>
            <a:off x="0" y="609600"/>
            <a:ext cx="6161088" cy="2133600"/>
          </a:xfrm>
        </p:spPr>
        <p:txBody>
          <a:bodyPr/>
          <a:lstStyle/>
          <a:p>
            <a:pPr>
              <a:lnSpc>
                <a:spcPct val="90000"/>
              </a:lnSpc>
              <a:spcBef>
                <a:spcPct val="0"/>
              </a:spcBef>
            </a:pPr>
            <a:r>
              <a:rPr lang="en-US" altLang="en-US" sz="2000" b="1">
                <a:ea typeface="ＭＳ Ｐゴシック" panose="020B0600070205080204" pitchFamily="34" charset="-128"/>
              </a:rPr>
              <a:t>1610</a:t>
            </a:r>
            <a:r>
              <a:rPr lang="en-US" altLang="en-US" sz="2000">
                <a:ea typeface="ＭＳ Ｐゴシック" panose="020B0600070205080204" pitchFamily="34" charset="-128"/>
              </a:rPr>
              <a:t>  - </a:t>
            </a:r>
            <a:r>
              <a:rPr lang="en-US" altLang="en-US" sz="1800">
                <a:ea typeface="ＭＳ Ｐゴシック" panose="020B0600070205080204" pitchFamily="34" charset="-128"/>
              </a:rPr>
              <a:t>he began publicly supporting the </a:t>
            </a:r>
            <a:r>
              <a:rPr lang="en-US" altLang="en-US" sz="1800">
                <a:ea typeface="ＭＳ Ｐゴシック" panose="020B0600070205080204" pitchFamily="34" charset="-128"/>
                <a:hlinkClick r:id="rId3" tooltip="Heliocentric"/>
              </a:rPr>
              <a:t>heliocentric</a:t>
            </a:r>
            <a:r>
              <a:rPr lang="en-US" altLang="en-US" sz="1800">
                <a:ea typeface="ＭＳ Ｐゴシック" panose="020B0600070205080204" pitchFamily="34" charset="-128"/>
              </a:rPr>
              <a:t> view, which placed the Sun at the centre of the universe</a:t>
            </a:r>
          </a:p>
          <a:p>
            <a:pPr>
              <a:lnSpc>
                <a:spcPct val="90000"/>
              </a:lnSpc>
              <a:spcBef>
                <a:spcPct val="0"/>
              </a:spcBef>
            </a:pPr>
            <a:r>
              <a:rPr lang="en-US" altLang="en-US" sz="1800">
                <a:ea typeface="ＭＳ Ｐゴシック" panose="020B0600070205080204" pitchFamily="34" charset="-128"/>
              </a:rPr>
              <a:t>Galileo has been variously called</a:t>
            </a:r>
          </a:p>
          <a:p>
            <a:pPr lvl="1">
              <a:lnSpc>
                <a:spcPct val="90000"/>
              </a:lnSpc>
              <a:spcBef>
                <a:spcPct val="0"/>
              </a:spcBef>
            </a:pPr>
            <a:r>
              <a:rPr lang="en-US" altLang="en-US" sz="1600">
                <a:ea typeface="ＭＳ Ｐゴシック" panose="020B0600070205080204" pitchFamily="34" charset="-128"/>
              </a:rPr>
              <a:t>the "father of modern observational astronomy</a:t>
            </a:r>
          </a:p>
          <a:p>
            <a:pPr lvl="1">
              <a:lnSpc>
                <a:spcPct val="90000"/>
              </a:lnSpc>
              <a:spcBef>
                <a:spcPct val="0"/>
              </a:spcBef>
            </a:pPr>
            <a:r>
              <a:rPr lang="en-US" altLang="en-US" sz="1600">
                <a:ea typeface="ＭＳ Ｐゴシック" panose="020B0600070205080204" pitchFamily="34" charset="-128"/>
              </a:rPr>
              <a:t>the "father of modern physics</a:t>
            </a:r>
          </a:p>
          <a:p>
            <a:pPr lvl="1">
              <a:lnSpc>
                <a:spcPct val="90000"/>
              </a:lnSpc>
              <a:spcBef>
                <a:spcPct val="0"/>
              </a:spcBef>
            </a:pPr>
            <a:r>
              <a:rPr lang="en-US" altLang="en-US" sz="1600">
                <a:ea typeface="ＭＳ Ｐゴシック" panose="020B0600070205080204" pitchFamily="34" charset="-128"/>
              </a:rPr>
              <a:t>the "father of science</a:t>
            </a:r>
          </a:p>
          <a:p>
            <a:pPr>
              <a:lnSpc>
                <a:spcPct val="90000"/>
              </a:lnSpc>
              <a:spcBef>
                <a:spcPct val="0"/>
              </a:spcBef>
            </a:pPr>
            <a:r>
              <a:rPr lang="en-US" altLang="en-US" sz="1800">
                <a:ea typeface="ＭＳ Ｐゴシック" panose="020B0600070205080204" pitchFamily="34" charset="-128"/>
              </a:rPr>
              <a:t>The name "telescope" was coined for Galileo's instrument by a Greek mathematician, Giovanni Demisiani, at a banquet held in 1611 by Prince Federico Cesi to make Galileo a member of his </a:t>
            </a:r>
            <a:r>
              <a:rPr lang="en-US" altLang="en-US" sz="1800">
                <a:ea typeface="ＭＳ Ｐゴシック" panose="020B0600070205080204" pitchFamily="34" charset="-128"/>
                <a:hlinkClick r:id="rId4" tooltip="Accademia dei Lincei"/>
              </a:rPr>
              <a:t>Accademia dei Lincei</a:t>
            </a:r>
            <a:r>
              <a:rPr lang="en-US" altLang="en-US" sz="1800">
                <a:ea typeface="ＭＳ Ｐゴシック" panose="020B0600070205080204" pitchFamily="34" charset="-128"/>
              </a:rPr>
              <a:t> </a:t>
            </a:r>
            <a:r>
              <a:rPr lang="en-US" altLang="en-US" sz="1200">
                <a:ea typeface="ＭＳ Ｐゴシック" panose="020B0600070205080204" pitchFamily="34" charset="-128"/>
              </a:rPr>
              <a:t>(literally the "Academy of the Lynx-Eyed", but anglicised as the </a:t>
            </a:r>
            <a:r>
              <a:rPr lang="en-US" altLang="en-US" sz="1200" b="1">
                <a:ea typeface="ＭＳ Ｐゴシック" panose="020B0600070205080204" pitchFamily="34" charset="-128"/>
              </a:rPr>
              <a:t>Lincean Academy)(Per Wikipedia)</a:t>
            </a:r>
            <a:endParaRPr lang="en-US" altLang="en-US" sz="1200">
              <a:ea typeface="ＭＳ Ｐゴシック" panose="020B0600070205080204" pitchFamily="34" charset="-128"/>
            </a:endParaRPr>
          </a:p>
        </p:txBody>
      </p:sp>
      <p:sp>
        <p:nvSpPr>
          <p:cNvPr id="22531" name="Text Box 4">
            <a:extLst>
              <a:ext uri="{FF2B5EF4-FFF2-40B4-BE49-F238E27FC236}">
                <a16:creationId xmlns:a16="http://schemas.microsoft.com/office/drawing/2014/main" id="{9FD2D64F-81A3-8449-AE50-DC6AD2AE651A}"/>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2532" name="Text Box 6">
            <a:extLst>
              <a:ext uri="{FF2B5EF4-FFF2-40B4-BE49-F238E27FC236}">
                <a16:creationId xmlns:a16="http://schemas.microsoft.com/office/drawing/2014/main" id="{2B6FA2A1-BFB3-3049-A5C3-ADC38C5214E3}"/>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sp>
        <p:nvSpPr>
          <p:cNvPr id="8198" name="Line 8">
            <a:extLst>
              <a:ext uri="{FF2B5EF4-FFF2-40B4-BE49-F238E27FC236}">
                <a16:creationId xmlns:a16="http://schemas.microsoft.com/office/drawing/2014/main" id="{2844E994-E6C0-A744-87FC-E08A87A629E7}"/>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8199" name="Text Box 9">
            <a:extLst>
              <a:ext uri="{FF2B5EF4-FFF2-40B4-BE49-F238E27FC236}">
                <a16:creationId xmlns:a16="http://schemas.microsoft.com/office/drawing/2014/main" id="{63B77EAA-063F-224F-A0BD-9EA00DD36780}"/>
              </a:ext>
            </a:extLst>
          </p:cNvPr>
          <p:cNvSpPr txBox="1">
            <a:spLocks noChangeArrowheads="1"/>
          </p:cNvSpPr>
          <p:nvPr/>
        </p:nvSpPr>
        <p:spPr bwMode="auto">
          <a:xfrm>
            <a:off x="8169275" y="99060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1610</a:t>
            </a:r>
          </a:p>
        </p:txBody>
      </p:sp>
      <p:sp>
        <p:nvSpPr>
          <p:cNvPr id="22535" name="Oval 11">
            <a:extLst>
              <a:ext uri="{FF2B5EF4-FFF2-40B4-BE49-F238E27FC236}">
                <a16:creationId xmlns:a16="http://schemas.microsoft.com/office/drawing/2014/main" id="{83D89EF3-5F46-2D45-B63E-78B4043E8DCD}"/>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2536" name="Oval 15">
            <a:extLst>
              <a:ext uri="{FF2B5EF4-FFF2-40B4-BE49-F238E27FC236}">
                <a16:creationId xmlns:a16="http://schemas.microsoft.com/office/drawing/2014/main" id="{7DEE944B-9C1F-B34F-AB07-DB95A753B4E5}"/>
              </a:ext>
            </a:extLst>
          </p:cNvPr>
          <p:cNvSpPr>
            <a:spLocks noChangeArrowheads="1"/>
          </p:cNvSpPr>
          <p:nvPr/>
        </p:nvSpPr>
        <p:spPr bwMode="auto">
          <a:xfrm>
            <a:off x="7964488" y="11636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pic>
        <p:nvPicPr>
          <p:cNvPr id="22537" name="Picture 16">
            <a:extLst>
              <a:ext uri="{FF2B5EF4-FFF2-40B4-BE49-F238E27FC236}">
                <a16:creationId xmlns:a16="http://schemas.microsoft.com/office/drawing/2014/main" id="{9AD068EE-A653-CC49-B634-A1ACADA61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3950" y="225425"/>
            <a:ext cx="15605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8">
            <a:extLst>
              <a:ext uri="{FF2B5EF4-FFF2-40B4-BE49-F238E27FC236}">
                <a16:creationId xmlns:a16="http://schemas.microsoft.com/office/drawing/2014/main" id="{49882EA0-C5A6-AF44-B2F4-4AE2F5B19EFE}"/>
              </a:ext>
            </a:extLst>
          </p:cNvPr>
          <p:cNvSpPr>
            <a:spLocks noChangeArrowheads="1"/>
          </p:cNvSpPr>
          <p:nvPr/>
        </p:nvSpPr>
        <p:spPr bwMode="auto">
          <a:xfrm>
            <a:off x="9525" y="3181350"/>
            <a:ext cx="7959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sz="1800" i="0"/>
              <a:t>Telescope was derived from the Greek </a:t>
            </a:r>
            <a:r>
              <a:rPr lang="en-US" altLang="en-US" sz="1800"/>
              <a:t>tele</a:t>
            </a:r>
            <a:r>
              <a:rPr lang="en-US" altLang="en-US" sz="1800" i="0"/>
              <a:t> = 'far' and </a:t>
            </a:r>
            <a:r>
              <a:rPr lang="en-US" altLang="en-US" sz="1800"/>
              <a:t>skopein)</a:t>
            </a:r>
            <a:r>
              <a:rPr lang="en-US" altLang="en-US" sz="1800" i="0"/>
              <a:t> = 'to look or see'. In 1610, he used a telescope at close range to magnify the parts of insects. </a:t>
            </a:r>
          </a:p>
          <a:p>
            <a:pPr>
              <a:spcBef>
                <a:spcPct val="0"/>
              </a:spcBef>
            </a:pPr>
            <a:r>
              <a:rPr lang="en-US" altLang="en-US" sz="1800" i="0"/>
              <a:t>Denounced to the Roman Inquisition early in 1615</a:t>
            </a:r>
          </a:p>
          <a:p>
            <a:pPr>
              <a:spcBef>
                <a:spcPct val="0"/>
              </a:spcBef>
            </a:pPr>
            <a:r>
              <a:rPr lang="en-US" altLang="en-US" sz="1800" i="0"/>
              <a:t>1624 he had perfected a compound microscope</a:t>
            </a:r>
          </a:p>
          <a:p>
            <a:pPr>
              <a:spcBef>
                <a:spcPct val="0"/>
              </a:spcBef>
            </a:pPr>
            <a:r>
              <a:rPr lang="en-US" altLang="en-US" sz="1800" i="0"/>
              <a:t>The </a:t>
            </a:r>
            <a:r>
              <a:rPr lang="en-US" altLang="en-US" sz="1800" i="0">
                <a:hlinkClick r:id="rId4" tooltip="Accademia dei Lincei"/>
              </a:rPr>
              <a:t>Linceans</a:t>
            </a:r>
            <a:r>
              <a:rPr lang="en-US" altLang="en-US" sz="1800" i="0"/>
              <a:t> played a role again in naming the "microscope" a year later when fellow academy member Giovanni Faber coined the word for Galileo's invention from the Greek words </a:t>
            </a:r>
            <a:r>
              <a:rPr lang="en-US" altLang="en-US" sz="1800"/>
              <a:t>μικρόν</a:t>
            </a:r>
            <a:r>
              <a:rPr lang="en-US" altLang="en-US" sz="1800" i="0"/>
              <a:t> (</a:t>
            </a:r>
            <a:r>
              <a:rPr lang="en-US" altLang="en-US" sz="1800"/>
              <a:t>micron</a:t>
            </a:r>
            <a:r>
              <a:rPr lang="en-US" altLang="en-US" sz="1800" i="0"/>
              <a:t>) meaning "small," and </a:t>
            </a:r>
            <a:r>
              <a:rPr lang="en-US" altLang="en-US" sz="1800"/>
              <a:t>σκοπεῖν</a:t>
            </a:r>
            <a:r>
              <a:rPr lang="en-US" altLang="en-US" sz="1800" i="0"/>
              <a:t> (</a:t>
            </a:r>
            <a:r>
              <a:rPr lang="en-US" altLang="en-US" sz="1800"/>
              <a:t>skopein</a:t>
            </a:r>
            <a:r>
              <a:rPr lang="en-US" altLang="en-US" sz="1800" i="0"/>
              <a:t>) meaning "to look at."  </a:t>
            </a:r>
          </a:p>
          <a:p>
            <a:pPr>
              <a:spcBef>
                <a:spcPct val="0"/>
              </a:spcBef>
            </a:pPr>
            <a:r>
              <a:rPr lang="en-US" altLang="en-US" sz="1800"/>
              <a:t>Published “</a:t>
            </a:r>
            <a:r>
              <a:rPr lang="en-US" altLang="ja-JP" sz="1800">
                <a:hlinkClick r:id="rId6" tooltip="Dialogue Concerning the Two Chief World Systems"/>
              </a:rPr>
              <a:t>Dialogue Concerning the Two Chief World Systems</a:t>
            </a:r>
            <a:r>
              <a:rPr lang="en-US" altLang="en-US" sz="1800"/>
              <a:t>”</a:t>
            </a:r>
            <a:r>
              <a:rPr lang="en-US" altLang="ja-JP" sz="1800" i="0"/>
              <a:t> in 1632, and was tried by the Inquisition, found "vehemently suspect of heresy," forced to recant, and spent the rest of his life under house arrest (to 1642)  </a:t>
            </a:r>
            <a:endParaRPr lang="en-US" altLang="en-US" sz="2800" b="1"/>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E865BE6-06FD-8742-BC70-C4C5DACDCFF0}"/>
              </a:ext>
            </a:extLst>
          </p:cNvPr>
          <p:cNvSpPr>
            <a:spLocks noGrp="1" noChangeArrowheads="1"/>
          </p:cNvSpPr>
          <p:nvPr>
            <p:ph type="title"/>
          </p:nvPr>
        </p:nvSpPr>
        <p:spPr>
          <a:xfrm>
            <a:off x="0" y="-130175"/>
            <a:ext cx="6627813" cy="971550"/>
          </a:xfrm>
        </p:spPr>
        <p:txBody>
          <a:bodyPr/>
          <a:lstStyle/>
          <a:p>
            <a:pPr eaLnBrk="1" hangingPunct="1">
              <a:defRPr/>
            </a:pPr>
            <a:r>
              <a:rPr lang="en-US" altLang="en-US" sz="1600" b="1">
                <a:solidFill>
                  <a:srgbClr val="000000"/>
                </a:solidFill>
                <a:latin typeface="Arial" charset="0"/>
                <a:ea typeface="+mj-ea"/>
              </a:rPr>
              <a:t>Feulgen Reaction 1924</a:t>
            </a:r>
          </a:p>
        </p:txBody>
      </p:sp>
      <p:pic>
        <p:nvPicPr>
          <p:cNvPr id="94211" name="Picture 3" descr="Science 454">
            <a:extLst>
              <a:ext uri="{FF2B5EF4-FFF2-40B4-BE49-F238E27FC236}">
                <a16:creationId xmlns:a16="http://schemas.microsoft.com/office/drawing/2014/main" id="{E9394864-F2A1-BC47-8F77-D1E6487EF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957" t="71991"/>
          <a:stretch>
            <a:fillRect/>
          </a:stretch>
        </p:blipFill>
        <p:spPr bwMode="auto">
          <a:xfrm>
            <a:off x="779463" y="1544638"/>
            <a:ext cx="57896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a:extLst>
              <a:ext uri="{FF2B5EF4-FFF2-40B4-BE49-F238E27FC236}">
                <a16:creationId xmlns:a16="http://schemas.microsoft.com/office/drawing/2014/main" id="{9F3DD85F-091B-7D45-A279-ED0E0DBCE867}"/>
              </a:ext>
            </a:extLst>
          </p:cNvPr>
          <p:cNvSpPr txBox="1">
            <a:spLocks noChangeArrowheads="1"/>
          </p:cNvSpPr>
          <p:nvPr/>
        </p:nvSpPr>
        <p:spPr bwMode="auto">
          <a:xfrm>
            <a:off x="207963" y="5902325"/>
            <a:ext cx="7340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400" i="0">
                <a:solidFill>
                  <a:srgbClr val="000000"/>
                </a:solidFill>
                <a:latin typeface="Arial" panose="020B0604020202020204" pitchFamily="34" charset="0"/>
              </a:rPr>
              <a:t>R. Feulgen &amp; H. Rossenback, Microskopisch-chemischer Nachweis einer Nucleinsaure von</a:t>
            </a:r>
          </a:p>
          <a:p>
            <a:pPr>
              <a:spcBef>
                <a:spcPct val="0"/>
              </a:spcBef>
              <a:buFontTx/>
              <a:buNone/>
            </a:pPr>
            <a:r>
              <a:rPr lang="en-US" altLang="en-US" sz="1400" i="0">
                <a:solidFill>
                  <a:srgbClr val="000000"/>
                </a:solidFill>
                <a:latin typeface="Arial" panose="020B0604020202020204" pitchFamily="34" charset="0"/>
              </a:rPr>
              <a:t>Typus der Thymonucleinsaure und auf die darauf berunhende elektive Farbung von</a:t>
            </a:r>
          </a:p>
          <a:p>
            <a:pPr>
              <a:spcBef>
                <a:spcPct val="0"/>
              </a:spcBef>
              <a:buFontTx/>
              <a:buNone/>
            </a:pPr>
            <a:r>
              <a:rPr lang="en-US" altLang="en-US" sz="1400" i="0">
                <a:solidFill>
                  <a:srgbClr val="000000"/>
                </a:solidFill>
                <a:latin typeface="Arial" panose="020B0604020202020204" pitchFamily="34" charset="0"/>
              </a:rPr>
              <a:t> Zellkernen in mikroskopischen Präparaten, Hoppe Seyler Z. Physiol. Chem. </a:t>
            </a:r>
            <a:r>
              <a:rPr lang="en-US" altLang="en-US" sz="1400" i="0" u="sng">
                <a:solidFill>
                  <a:srgbClr val="000000"/>
                </a:solidFill>
                <a:latin typeface="Arial" panose="020B0604020202020204" pitchFamily="34" charset="0"/>
              </a:rPr>
              <a:t>135</a:t>
            </a:r>
            <a:r>
              <a:rPr lang="en-US" altLang="en-US" sz="1400" i="0">
                <a:solidFill>
                  <a:srgbClr val="000000"/>
                </a:solidFill>
                <a:latin typeface="Arial" panose="020B0604020202020204" pitchFamily="34" charset="0"/>
              </a:rPr>
              <a:t>, 1924</a:t>
            </a:r>
          </a:p>
        </p:txBody>
      </p:sp>
      <p:pic>
        <p:nvPicPr>
          <p:cNvPr id="94213" name="Picture 5" descr="Science 454">
            <a:extLst>
              <a:ext uri="{FF2B5EF4-FFF2-40B4-BE49-F238E27FC236}">
                <a16:creationId xmlns:a16="http://schemas.microsoft.com/office/drawing/2014/main" id="{7D7D047A-12ED-364C-B106-5EE6965FC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890" r="51730" b="55005"/>
          <a:stretch>
            <a:fillRect/>
          </a:stretch>
        </p:blipFill>
        <p:spPr bwMode="auto">
          <a:xfrm>
            <a:off x="112713" y="1612900"/>
            <a:ext cx="258286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Science 454">
            <a:extLst>
              <a:ext uri="{FF2B5EF4-FFF2-40B4-BE49-F238E27FC236}">
                <a16:creationId xmlns:a16="http://schemas.microsoft.com/office/drawing/2014/main" id="{0B7D6F03-5E94-B44C-B801-1640B06122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088" t="16199" b="55005"/>
          <a:stretch>
            <a:fillRect/>
          </a:stretch>
        </p:blipFill>
        <p:spPr bwMode="auto">
          <a:xfrm>
            <a:off x="2390775" y="1574800"/>
            <a:ext cx="27765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7" descr="Science 454">
            <a:extLst>
              <a:ext uri="{FF2B5EF4-FFF2-40B4-BE49-F238E27FC236}">
                <a16:creationId xmlns:a16="http://schemas.microsoft.com/office/drawing/2014/main" id="{28B198D3-6AA7-D24E-8A60-526A89C84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631" t="44995" b="28496"/>
          <a:stretch>
            <a:fillRect/>
          </a:stretch>
        </p:blipFill>
        <p:spPr bwMode="auto">
          <a:xfrm>
            <a:off x="2347913" y="3068638"/>
            <a:ext cx="285591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Science 454">
            <a:extLst>
              <a:ext uri="{FF2B5EF4-FFF2-40B4-BE49-F238E27FC236}">
                <a16:creationId xmlns:a16="http://schemas.microsoft.com/office/drawing/2014/main" id="{1D66C9E9-4DA2-BC45-BD05-BA6FA2B7E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44995" r="53369" b="28496"/>
          <a:stretch>
            <a:fillRect/>
          </a:stretch>
        </p:blipFill>
        <p:spPr bwMode="auto">
          <a:xfrm>
            <a:off x="112713" y="2992438"/>
            <a:ext cx="249555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9" descr="Science 454">
            <a:extLst>
              <a:ext uri="{FF2B5EF4-FFF2-40B4-BE49-F238E27FC236}">
                <a16:creationId xmlns:a16="http://schemas.microsoft.com/office/drawing/2014/main" id="{27D120AB-898C-9C4A-A4AE-F16F73787D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9144" t="71204" r="22769"/>
          <a:stretch>
            <a:fillRect/>
          </a:stretch>
        </p:blipFill>
        <p:spPr bwMode="auto">
          <a:xfrm>
            <a:off x="1601788" y="4440238"/>
            <a:ext cx="2573337"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8" name="Text Box 10">
            <a:extLst>
              <a:ext uri="{FF2B5EF4-FFF2-40B4-BE49-F238E27FC236}">
                <a16:creationId xmlns:a16="http://schemas.microsoft.com/office/drawing/2014/main" id="{3724BC18-9E50-894E-AD28-097A660E099C}"/>
              </a:ext>
            </a:extLst>
          </p:cNvPr>
          <p:cNvSpPr txBox="1">
            <a:spLocks noChangeArrowheads="1"/>
          </p:cNvSpPr>
          <p:nvPr/>
        </p:nvSpPr>
        <p:spPr bwMode="auto">
          <a:xfrm>
            <a:off x="5278438" y="1673225"/>
            <a:ext cx="2301875"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800" i="0">
                <a:solidFill>
                  <a:srgbClr val="000000"/>
                </a:solidFill>
                <a:latin typeface="Arial" panose="020B0604020202020204" pitchFamily="34" charset="0"/>
              </a:rPr>
              <a:t>Schema of formation of Schiff Reagent from Pararosanilin and its reaction with aldehydes to form colored products</a:t>
            </a:r>
          </a:p>
          <a:p>
            <a:pPr>
              <a:spcBef>
                <a:spcPct val="0"/>
              </a:spcBef>
              <a:buFontTx/>
              <a:buNone/>
            </a:pPr>
            <a:endParaRPr lang="en-US" altLang="en-US" sz="1800" i="0">
              <a:solidFill>
                <a:srgbClr val="000000"/>
              </a:solidFill>
              <a:latin typeface="Arial" panose="020B0604020202020204" pitchFamily="34" charset="0"/>
            </a:endParaRPr>
          </a:p>
          <a:p>
            <a:pPr>
              <a:spcBef>
                <a:spcPct val="0"/>
              </a:spcBef>
              <a:buFontTx/>
              <a:buNone/>
            </a:pPr>
            <a:r>
              <a:rPr lang="en-US" altLang="en-US" sz="1800" i="0">
                <a:solidFill>
                  <a:srgbClr val="000000"/>
                </a:solidFill>
                <a:latin typeface="Arial" panose="020B0604020202020204" pitchFamily="34" charset="0"/>
              </a:rPr>
              <a:t>After Wieland and Scheuing (1921)</a:t>
            </a:r>
          </a:p>
          <a:p>
            <a:pPr>
              <a:spcBef>
                <a:spcPct val="0"/>
              </a:spcBef>
              <a:buFontTx/>
              <a:buNone/>
            </a:pPr>
            <a:r>
              <a:rPr lang="en-US" altLang="en-US" sz="1800" i="0">
                <a:solidFill>
                  <a:srgbClr val="000000"/>
                </a:solidFill>
                <a:latin typeface="Arial" panose="020B0604020202020204" pitchFamily="34" charset="0"/>
              </a:rPr>
              <a:t>Shortened from Kasten (1960)</a:t>
            </a:r>
          </a:p>
        </p:txBody>
      </p:sp>
      <p:pic>
        <p:nvPicPr>
          <p:cNvPr id="201739" name="slide-3.mp3">
            <a:hlinkClick r:id="" action="ppaction://media"/>
            <a:extLst>
              <a:ext uri="{FF2B5EF4-FFF2-40B4-BE49-F238E27FC236}">
                <a16:creationId xmlns:a16="http://schemas.microsoft.com/office/drawing/2014/main" id="{B6D9C0D6-C727-1C4F-A80A-95D457239BB1}"/>
              </a:ext>
            </a:extLst>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856663"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0" name="Line 12">
            <a:extLst>
              <a:ext uri="{FF2B5EF4-FFF2-40B4-BE49-F238E27FC236}">
                <a16:creationId xmlns:a16="http://schemas.microsoft.com/office/drawing/2014/main" id="{196526F0-9C69-7B46-A3C7-6D491783D216}"/>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4221" name="Oval 13">
            <a:extLst>
              <a:ext uri="{FF2B5EF4-FFF2-40B4-BE49-F238E27FC236}">
                <a16:creationId xmlns:a16="http://schemas.microsoft.com/office/drawing/2014/main" id="{F5493F0B-284B-8A42-A502-F2BE2B51C52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2" name="Oval 14">
            <a:extLst>
              <a:ext uri="{FF2B5EF4-FFF2-40B4-BE49-F238E27FC236}">
                <a16:creationId xmlns:a16="http://schemas.microsoft.com/office/drawing/2014/main" id="{FD22F2DA-046F-154F-8A58-4A044D9053E3}"/>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3" name="Oval 15">
            <a:extLst>
              <a:ext uri="{FF2B5EF4-FFF2-40B4-BE49-F238E27FC236}">
                <a16:creationId xmlns:a16="http://schemas.microsoft.com/office/drawing/2014/main" id="{337ADEB3-F4F3-A04A-8DD6-122A508F4532}"/>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4" name="Oval 16">
            <a:extLst>
              <a:ext uri="{FF2B5EF4-FFF2-40B4-BE49-F238E27FC236}">
                <a16:creationId xmlns:a16="http://schemas.microsoft.com/office/drawing/2014/main" id="{E2B64DC4-A9C7-F84D-B117-8EBEDF9F26E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5" name="Oval 17">
            <a:extLst>
              <a:ext uri="{FF2B5EF4-FFF2-40B4-BE49-F238E27FC236}">
                <a16:creationId xmlns:a16="http://schemas.microsoft.com/office/drawing/2014/main" id="{0ED3313F-BC94-7041-8DEE-3B596E88620C}"/>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6" name="Oval 18">
            <a:extLst>
              <a:ext uri="{FF2B5EF4-FFF2-40B4-BE49-F238E27FC236}">
                <a16:creationId xmlns:a16="http://schemas.microsoft.com/office/drawing/2014/main" id="{D334923A-071B-F84E-8CA5-5C0B983A1B7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7" name="Oval 19">
            <a:extLst>
              <a:ext uri="{FF2B5EF4-FFF2-40B4-BE49-F238E27FC236}">
                <a16:creationId xmlns:a16="http://schemas.microsoft.com/office/drawing/2014/main" id="{36DFAA29-5900-8B42-A338-7D873141AF8C}"/>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8" name="Oval 20">
            <a:extLst>
              <a:ext uri="{FF2B5EF4-FFF2-40B4-BE49-F238E27FC236}">
                <a16:creationId xmlns:a16="http://schemas.microsoft.com/office/drawing/2014/main" id="{753F65B5-FE24-6144-8F89-2F388D96CFF1}"/>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29" name="Oval 21">
            <a:extLst>
              <a:ext uri="{FF2B5EF4-FFF2-40B4-BE49-F238E27FC236}">
                <a16:creationId xmlns:a16="http://schemas.microsoft.com/office/drawing/2014/main" id="{921C93F4-CA8B-F640-98F2-FA2C2E5C69CD}"/>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0" name="Oval 22">
            <a:extLst>
              <a:ext uri="{FF2B5EF4-FFF2-40B4-BE49-F238E27FC236}">
                <a16:creationId xmlns:a16="http://schemas.microsoft.com/office/drawing/2014/main" id="{1F2F054B-FDF0-EF47-80D8-88BDC8157FEC}"/>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1" name="Oval 23">
            <a:extLst>
              <a:ext uri="{FF2B5EF4-FFF2-40B4-BE49-F238E27FC236}">
                <a16:creationId xmlns:a16="http://schemas.microsoft.com/office/drawing/2014/main" id="{84F8488E-011B-974C-B996-AC102FF89EA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2" name="Oval 24">
            <a:extLst>
              <a:ext uri="{FF2B5EF4-FFF2-40B4-BE49-F238E27FC236}">
                <a16:creationId xmlns:a16="http://schemas.microsoft.com/office/drawing/2014/main" id="{BB1E48F4-A5D0-3F42-936F-77B8986404A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3" name="Oval 25">
            <a:extLst>
              <a:ext uri="{FF2B5EF4-FFF2-40B4-BE49-F238E27FC236}">
                <a16:creationId xmlns:a16="http://schemas.microsoft.com/office/drawing/2014/main" id="{38505FD9-6F8F-964B-B799-88D372E6FFC7}"/>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4" name="Oval 26">
            <a:extLst>
              <a:ext uri="{FF2B5EF4-FFF2-40B4-BE49-F238E27FC236}">
                <a16:creationId xmlns:a16="http://schemas.microsoft.com/office/drawing/2014/main" id="{327F55B8-F100-7A46-BC79-47A961D122D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5" name="Oval 27">
            <a:extLst>
              <a:ext uri="{FF2B5EF4-FFF2-40B4-BE49-F238E27FC236}">
                <a16:creationId xmlns:a16="http://schemas.microsoft.com/office/drawing/2014/main" id="{641007B3-686D-C443-BC84-0998B054077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6" name="Oval 28">
            <a:extLst>
              <a:ext uri="{FF2B5EF4-FFF2-40B4-BE49-F238E27FC236}">
                <a16:creationId xmlns:a16="http://schemas.microsoft.com/office/drawing/2014/main" id="{8FB91CC2-2749-824F-86ED-DDB3F5D5613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3037" name="Text Box 29">
            <a:extLst>
              <a:ext uri="{FF2B5EF4-FFF2-40B4-BE49-F238E27FC236}">
                <a16:creationId xmlns:a16="http://schemas.microsoft.com/office/drawing/2014/main" id="{68929B60-F4BD-004D-AAFC-154B782F8D15}"/>
              </a:ext>
            </a:extLst>
          </p:cNvPr>
          <p:cNvSpPr txBox="1">
            <a:spLocks noChangeArrowheads="1"/>
          </p:cNvSpPr>
          <p:nvPr/>
        </p:nvSpPr>
        <p:spPr bwMode="auto">
          <a:xfrm>
            <a:off x="8153400" y="51673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1924</a:t>
            </a:r>
          </a:p>
        </p:txBody>
      </p:sp>
      <p:sp>
        <p:nvSpPr>
          <p:cNvPr id="94238" name="Oval 30">
            <a:extLst>
              <a:ext uri="{FF2B5EF4-FFF2-40B4-BE49-F238E27FC236}">
                <a16:creationId xmlns:a16="http://schemas.microsoft.com/office/drawing/2014/main" id="{7DEBD53F-BED4-7F45-951C-9F51E2408CA5}"/>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39" name="Oval 31">
            <a:extLst>
              <a:ext uri="{FF2B5EF4-FFF2-40B4-BE49-F238E27FC236}">
                <a16:creationId xmlns:a16="http://schemas.microsoft.com/office/drawing/2014/main" id="{A566653A-1508-4743-A1C0-FAF8EA2F719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0" name="Oval 32">
            <a:extLst>
              <a:ext uri="{FF2B5EF4-FFF2-40B4-BE49-F238E27FC236}">
                <a16:creationId xmlns:a16="http://schemas.microsoft.com/office/drawing/2014/main" id="{D37F478D-10FF-984D-84BA-A615395C903C}"/>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1" name="Oval 33">
            <a:extLst>
              <a:ext uri="{FF2B5EF4-FFF2-40B4-BE49-F238E27FC236}">
                <a16:creationId xmlns:a16="http://schemas.microsoft.com/office/drawing/2014/main" id="{2E752305-2D90-254D-B8E7-26116E4F6E15}"/>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2" name="Oval 34">
            <a:extLst>
              <a:ext uri="{FF2B5EF4-FFF2-40B4-BE49-F238E27FC236}">
                <a16:creationId xmlns:a16="http://schemas.microsoft.com/office/drawing/2014/main" id="{1DDFEE67-0208-824F-BDF7-A742F2D0D7CE}"/>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3" name="Oval 35">
            <a:extLst>
              <a:ext uri="{FF2B5EF4-FFF2-40B4-BE49-F238E27FC236}">
                <a16:creationId xmlns:a16="http://schemas.microsoft.com/office/drawing/2014/main" id="{684F3E18-B901-1549-948F-AFDF4F0A85B9}"/>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4" name="Oval 36">
            <a:extLst>
              <a:ext uri="{FF2B5EF4-FFF2-40B4-BE49-F238E27FC236}">
                <a16:creationId xmlns:a16="http://schemas.microsoft.com/office/drawing/2014/main" id="{6B8DEF5E-149E-BB4D-9051-97C905E9DA7E}"/>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4245" name="Text Box 37">
            <a:extLst>
              <a:ext uri="{FF2B5EF4-FFF2-40B4-BE49-F238E27FC236}">
                <a16:creationId xmlns:a16="http://schemas.microsoft.com/office/drawing/2014/main" id="{06D3A532-058B-434E-9C82-0BF5F4ACEC0D}"/>
              </a:ext>
            </a:extLst>
          </p:cNvPr>
          <p:cNvSpPr txBox="1">
            <a:spLocks noChangeArrowheads="1"/>
          </p:cNvSpPr>
          <p:nvPr/>
        </p:nvSpPr>
        <p:spPr bwMode="auto">
          <a:xfrm>
            <a:off x="0" y="585788"/>
            <a:ext cx="78470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r>
              <a:rPr lang="en-US" altLang="en-US" sz="1800" i="0">
                <a:solidFill>
                  <a:srgbClr val="000000"/>
                </a:solidFill>
              </a:rPr>
              <a:t> D</a:t>
            </a:r>
            <a:r>
              <a:rPr lang="en-US" altLang="en-US" sz="1800">
                <a:solidFill>
                  <a:srgbClr val="000000"/>
                </a:solidFill>
              </a:rPr>
              <a:t>emonstrated that DNA was present in both animal and plant cell nuclei - developed a stoichiometric procedure for staining DNA involving a derivatizing dye, (fuchsin) to a Schiff base</a:t>
            </a:r>
          </a:p>
          <a:p>
            <a:pPr>
              <a:spcBef>
                <a:spcPct val="0"/>
              </a:spcBef>
              <a:buFontTx/>
              <a:buNone/>
            </a:pPr>
            <a:endParaRPr lang="en-US" altLang="en-US" sz="1800">
              <a:solidFill>
                <a:srgbClr val="000000"/>
              </a:solidFill>
            </a:endParaRPr>
          </a:p>
        </p:txBody>
      </p:sp>
      <p:sp>
        <p:nvSpPr>
          <p:cNvPr id="94246" name="Oval 38">
            <a:extLst>
              <a:ext uri="{FF2B5EF4-FFF2-40B4-BE49-F238E27FC236}">
                <a16:creationId xmlns:a16="http://schemas.microsoft.com/office/drawing/2014/main" id="{80FCA37C-63ED-6244-9CD6-CA7798044582}"/>
              </a:ext>
            </a:extLst>
          </p:cNvPr>
          <p:cNvSpPr>
            <a:spLocks noChangeArrowheads="1"/>
          </p:cNvSpPr>
          <p:nvPr/>
        </p:nvSpPr>
        <p:spPr bwMode="auto">
          <a:xfrm>
            <a:off x="7962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9800">
    <p:fade/>
  </p:transition>
  <p:timing>
    <p:tnLst>
      <p:par>
        <p:cTn id="1" dur="indefinite" restart="never" nodeType="tmRoot">
          <p:childTnLst>
            <p:seq concurrent="1" nextAc="seek">
              <p:cTn id="2" restart="whenNotActive" fill="hold" evtFilter="cancelBubble" nodeType="interactiveSeq">
                <p:stCondLst>
                  <p:cond evt="onClick" delay="0">
                    <p:tgtEl>
                      <p:spTgt spid="2017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01739"/>
                                        </p:tgtEl>
                                      </p:cBhvr>
                                    </p:cmd>
                                  </p:childTnLst>
                                </p:cTn>
                              </p:par>
                            </p:childTnLst>
                          </p:cTn>
                        </p:par>
                      </p:childTnLst>
                    </p:cTn>
                  </p:par>
                </p:childTnLst>
              </p:cTn>
              <p:nextCondLst>
                <p:cond evt="onClick" delay="0">
                  <p:tgtEl>
                    <p:spTgt spid="201739"/>
                  </p:tgtEl>
                </p:cond>
              </p:nextCondLst>
            </p:seq>
            <p:audio>
              <p:cMediaNode vol="80000">
                <p:cTn id="7" fill="hold" display="0">
                  <p:stCondLst>
                    <p:cond delay="indefinite"/>
                  </p:stCondLst>
                  <p:endCondLst>
                    <p:cond evt="onStopAudio" delay="0">
                      <p:tgtEl>
                        <p:sldTgt/>
                      </p:tgtEl>
                    </p:cond>
                  </p:endCondLst>
                </p:cTn>
                <p:tgtEl>
                  <p:spTgt spid="20173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19393D79-C5E9-4C4A-9C22-46760C627951}"/>
              </a:ext>
            </a:extLst>
          </p:cNvPr>
          <p:cNvSpPr>
            <a:spLocks noGrp="1" noChangeArrowheads="1"/>
          </p:cNvSpPr>
          <p:nvPr>
            <p:ph type="title"/>
          </p:nvPr>
        </p:nvSpPr>
        <p:spPr>
          <a:xfrm>
            <a:off x="0" y="-161925"/>
            <a:ext cx="4608513" cy="1143000"/>
          </a:xfrm>
        </p:spPr>
        <p:txBody>
          <a:bodyPr/>
          <a:lstStyle/>
          <a:p>
            <a:r>
              <a:rPr lang="en-US" altLang="en-US" sz="2400">
                <a:ea typeface="ＭＳ Ｐゴシック" panose="020B0600070205080204" pitchFamily="34" charset="-128"/>
              </a:rPr>
              <a:t>Conn’s Biological Stains - First Published in 1925</a:t>
            </a:r>
          </a:p>
        </p:txBody>
      </p:sp>
      <p:pic>
        <p:nvPicPr>
          <p:cNvPr id="96258" name="Picture 4">
            <a:extLst>
              <a:ext uri="{FF2B5EF4-FFF2-40B4-BE49-F238E27FC236}">
                <a16:creationId xmlns:a16="http://schemas.microsoft.com/office/drawing/2014/main" id="{5DDFF90F-D43B-EB4C-9D0E-78B7AF7B6D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675" y="920750"/>
            <a:ext cx="43910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Line 7">
            <a:extLst>
              <a:ext uri="{FF2B5EF4-FFF2-40B4-BE49-F238E27FC236}">
                <a16:creationId xmlns:a16="http://schemas.microsoft.com/office/drawing/2014/main" id="{FFDC3F82-8B27-F14D-8586-79F48F965AE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6260" name="Oval 8">
            <a:extLst>
              <a:ext uri="{FF2B5EF4-FFF2-40B4-BE49-F238E27FC236}">
                <a16:creationId xmlns:a16="http://schemas.microsoft.com/office/drawing/2014/main" id="{286C83D2-72AE-F446-99DD-9277A71F1320}"/>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1" name="Oval 9">
            <a:extLst>
              <a:ext uri="{FF2B5EF4-FFF2-40B4-BE49-F238E27FC236}">
                <a16:creationId xmlns:a16="http://schemas.microsoft.com/office/drawing/2014/main" id="{3935C5AF-78E1-644E-AC90-DD26758E804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2" name="Oval 10">
            <a:extLst>
              <a:ext uri="{FF2B5EF4-FFF2-40B4-BE49-F238E27FC236}">
                <a16:creationId xmlns:a16="http://schemas.microsoft.com/office/drawing/2014/main" id="{35578675-8B1F-DF43-AA9A-31CC85EA79CD}"/>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3" name="Oval 11">
            <a:extLst>
              <a:ext uri="{FF2B5EF4-FFF2-40B4-BE49-F238E27FC236}">
                <a16:creationId xmlns:a16="http://schemas.microsoft.com/office/drawing/2014/main" id="{67E1801D-7FDF-E643-ACB2-1A4A50372CFF}"/>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4" name="Oval 12">
            <a:extLst>
              <a:ext uri="{FF2B5EF4-FFF2-40B4-BE49-F238E27FC236}">
                <a16:creationId xmlns:a16="http://schemas.microsoft.com/office/drawing/2014/main" id="{04A24AAF-DEF5-0747-B958-40B68CD17632}"/>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5" name="Oval 13">
            <a:extLst>
              <a:ext uri="{FF2B5EF4-FFF2-40B4-BE49-F238E27FC236}">
                <a16:creationId xmlns:a16="http://schemas.microsoft.com/office/drawing/2014/main" id="{F30EBD2B-B77E-5D47-A018-3881D97495C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6" name="Oval 14">
            <a:extLst>
              <a:ext uri="{FF2B5EF4-FFF2-40B4-BE49-F238E27FC236}">
                <a16:creationId xmlns:a16="http://schemas.microsoft.com/office/drawing/2014/main" id="{F2172A04-91A2-E64C-9B44-BC9F67AF331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7" name="Oval 15">
            <a:extLst>
              <a:ext uri="{FF2B5EF4-FFF2-40B4-BE49-F238E27FC236}">
                <a16:creationId xmlns:a16="http://schemas.microsoft.com/office/drawing/2014/main" id="{94FBEAE2-73DC-0B44-8FB7-9315933EA1F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8" name="Oval 16">
            <a:extLst>
              <a:ext uri="{FF2B5EF4-FFF2-40B4-BE49-F238E27FC236}">
                <a16:creationId xmlns:a16="http://schemas.microsoft.com/office/drawing/2014/main" id="{2870FAF3-2624-7A4C-BDB2-AE9FBB58850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69" name="Oval 17">
            <a:extLst>
              <a:ext uri="{FF2B5EF4-FFF2-40B4-BE49-F238E27FC236}">
                <a16:creationId xmlns:a16="http://schemas.microsoft.com/office/drawing/2014/main" id="{9CCBC947-8BC3-7B45-B8F7-258C6E641C3F}"/>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0" name="Oval 18">
            <a:extLst>
              <a:ext uri="{FF2B5EF4-FFF2-40B4-BE49-F238E27FC236}">
                <a16:creationId xmlns:a16="http://schemas.microsoft.com/office/drawing/2014/main" id="{A490A39A-AB16-E545-9D48-25717080650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1" name="Oval 19">
            <a:extLst>
              <a:ext uri="{FF2B5EF4-FFF2-40B4-BE49-F238E27FC236}">
                <a16:creationId xmlns:a16="http://schemas.microsoft.com/office/drawing/2014/main" id="{7750BEC9-E167-9941-87AD-046B6D6CF7DA}"/>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2" name="Oval 20">
            <a:extLst>
              <a:ext uri="{FF2B5EF4-FFF2-40B4-BE49-F238E27FC236}">
                <a16:creationId xmlns:a16="http://schemas.microsoft.com/office/drawing/2014/main" id="{F13509BA-675A-0A44-B621-83EFD363117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3" name="Oval 21">
            <a:extLst>
              <a:ext uri="{FF2B5EF4-FFF2-40B4-BE49-F238E27FC236}">
                <a16:creationId xmlns:a16="http://schemas.microsoft.com/office/drawing/2014/main" id="{B97CB02A-79B8-EF4C-9888-8E0DFC980141}"/>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4" name="Oval 22">
            <a:extLst>
              <a:ext uri="{FF2B5EF4-FFF2-40B4-BE49-F238E27FC236}">
                <a16:creationId xmlns:a16="http://schemas.microsoft.com/office/drawing/2014/main" id="{CA378189-C34A-8F4B-B268-7F39C2DB845A}"/>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5" name="Oval 23">
            <a:extLst>
              <a:ext uri="{FF2B5EF4-FFF2-40B4-BE49-F238E27FC236}">
                <a16:creationId xmlns:a16="http://schemas.microsoft.com/office/drawing/2014/main" id="{9D49E8B0-568C-E847-8417-0B2CE38C80A1}"/>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4053" name="Text Box 24">
            <a:extLst>
              <a:ext uri="{FF2B5EF4-FFF2-40B4-BE49-F238E27FC236}">
                <a16:creationId xmlns:a16="http://schemas.microsoft.com/office/drawing/2014/main" id="{1724057D-7425-EF44-A501-8B5591EE5019}"/>
              </a:ext>
            </a:extLst>
          </p:cNvPr>
          <p:cNvSpPr txBox="1">
            <a:spLocks noChangeArrowheads="1"/>
          </p:cNvSpPr>
          <p:nvPr/>
        </p:nvSpPr>
        <p:spPr bwMode="auto">
          <a:xfrm>
            <a:off x="8153400" y="51958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1925</a:t>
            </a:r>
          </a:p>
        </p:txBody>
      </p:sp>
      <p:sp>
        <p:nvSpPr>
          <p:cNvPr id="96277" name="Oval 25">
            <a:extLst>
              <a:ext uri="{FF2B5EF4-FFF2-40B4-BE49-F238E27FC236}">
                <a16:creationId xmlns:a16="http://schemas.microsoft.com/office/drawing/2014/main" id="{4F04204E-0078-134C-B17D-524566D7F26B}"/>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8" name="Oval 26">
            <a:extLst>
              <a:ext uri="{FF2B5EF4-FFF2-40B4-BE49-F238E27FC236}">
                <a16:creationId xmlns:a16="http://schemas.microsoft.com/office/drawing/2014/main" id="{0B5CF62A-20F2-2E47-8DE5-AC899C4F9BE8}"/>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79" name="Oval 27">
            <a:extLst>
              <a:ext uri="{FF2B5EF4-FFF2-40B4-BE49-F238E27FC236}">
                <a16:creationId xmlns:a16="http://schemas.microsoft.com/office/drawing/2014/main" id="{FCF6BC5B-CC11-434A-A8C1-AFD2610B3932}"/>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0" name="Oval 28">
            <a:extLst>
              <a:ext uri="{FF2B5EF4-FFF2-40B4-BE49-F238E27FC236}">
                <a16:creationId xmlns:a16="http://schemas.microsoft.com/office/drawing/2014/main" id="{F1F8F0D3-5F00-E240-9416-0542EBA4AED3}"/>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1" name="Oval 29">
            <a:extLst>
              <a:ext uri="{FF2B5EF4-FFF2-40B4-BE49-F238E27FC236}">
                <a16:creationId xmlns:a16="http://schemas.microsoft.com/office/drawing/2014/main" id="{31ED9DEB-BFE7-B243-934A-8DC2A0303B91}"/>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2" name="Oval 30">
            <a:extLst>
              <a:ext uri="{FF2B5EF4-FFF2-40B4-BE49-F238E27FC236}">
                <a16:creationId xmlns:a16="http://schemas.microsoft.com/office/drawing/2014/main" id="{0272DC29-B31E-D14A-853E-022B3F0D8CA9}"/>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3" name="Oval 31">
            <a:extLst>
              <a:ext uri="{FF2B5EF4-FFF2-40B4-BE49-F238E27FC236}">
                <a16:creationId xmlns:a16="http://schemas.microsoft.com/office/drawing/2014/main" id="{D2E2C167-350E-944A-9040-28F07B0E423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96284" name="Oval 32">
            <a:extLst>
              <a:ext uri="{FF2B5EF4-FFF2-40B4-BE49-F238E27FC236}">
                <a16:creationId xmlns:a16="http://schemas.microsoft.com/office/drawing/2014/main" id="{5AD29BED-E29D-2A4A-8E17-52EAAF702E3B}"/>
              </a:ext>
            </a:extLst>
          </p:cNvPr>
          <p:cNvSpPr>
            <a:spLocks noChangeArrowheads="1"/>
          </p:cNvSpPr>
          <p:nvPr/>
        </p:nvSpPr>
        <p:spPr bwMode="auto">
          <a:xfrm>
            <a:off x="7962900" y="5316538"/>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20C6BF7-111B-A54C-8937-204B1A0B4E42}"/>
              </a:ext>
            </a:extLst>
          </p:cNvPr>
          <p:cNvSpPr>
            <a:spLocks noGrp="1" noChangeArrowheads="1"/>
          </p:cNvSpPr>
          <p:nvPr>
            <p:ph type="title"/>
          </p:nvPr>
        </p:nvSpPr>
        <p:spPr>
          <a:xfrm>
            <a:off x="206375" y="0"/>
            <a:ext cx="7337425" cy="1143000"/>
          </a:xfrm>
        </p:spPr>
        <p:txBody>
          <a:bodyPr/>
          <a:lstStyle/>
          <a:p>
            <a:pPr eaLnBrk="1" hangingPunct="1">
              <a:defRPr/>
            </a:pPr>
            <a:r>
              <a:rPr lang="en-US" altLang="en-US" b="1">
                <a:solidFill>
                  <a:srgbClr val="000000"/>
                </a:solidFill>
                <a:latin typeface="Arial" charset="0"/>
                <a:ea typeface="+mj-ea"/>
              </a:rPr>
              <a:t>UV Measurements of DNA and Cytoplasm</a:t>
            </a:r>
            <a:br>
              <a:rPr lang="en-US" altLang="en-US" b="1">
                <a:solidFill>
                  <a:srgbClr val="000000"/>
                </a:solidFill>
                <a:latin typeface="Arial" charset="0"/>
                <a:ea typeface="+mj-ea"/>
              </a:rPr>
            </a:br>
            <a:r>
              <a:rPr lang="en-US" altLang="en-US" sz="2000" b="1">
                <a:solidFill>
                  <a:srgbClr val="000000"/>
                </a:solidFill>
                <a:latin typeface="Arial" charset="0"/>
                <a:ea typeface="+mj-ea"/>
              </a:rPr>
              <a:t>T. Caspersson 1936</a:t>
            </a:r>
          </a:p>
        </p:txBody>
      </p:sp>
      <p:pic>
        <p:nvPicPr>
          <p:cNvPr id="98307" name="Picture 3" descr="Science 383">
            <a:extLst>
              <a:ext uri="{FF2B5EF4-FFF2-40B4-BE49-F238E27FC236}">
                <a16:creationId xmlns:a16="http://schemas.microsoft.com/office/drawing/2014/main" id="{A57CCD3B-F1B8-0B49-8E70-8A6C0179E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40" t="35330" r="24243" b="27730"/>
          <a:stretch>
            <a:fillRect/>
          </a:stretch>
        </p:blipFill>
        <p:spPr bwMode="auto">
          <a:xfrm>
            <a:off x="4230688" y="3009900"/>
            <a:ext cx="3387725" cy="26955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0" name="Text Box 4">
            <a:extLst>
              <a:ext uri="{FF2B5EF4-FFF2-40B4-BE49-F238E27FC236}">
                <a16:creationId xmlns:a16="http://schemas.microsoft.com/office/drawing/2014/main" id="{BBA646C2-961E-A94F-BB99-D044ABDEE18A}"/>
              </a:ext>
            </a:extLst>
          </p:cNvPr>
          <p:cNvSpPr txBox="1">
            <a:spLocks noChangeArrowheads="1"/>
          </p:cNvSpPr>
          <p:nvPr/>
        </p:nvSpPr>
        <p:spPr bwMode="auto">
          <a:xfrm>
            <a:off x="22225" y="6286500"/>
            <a:ext cx="87249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400" i="0">
                <a:solidFill>
                  <a:srgbClr val="000000"/>
                </a:solidFill>
                <a:latin typeface="Arial" charset="0"/>
                <a:ea typeface="+mn-ea"/>
              </a:rPr>
              <a:t>Uber den chemischen Aufbau der Strukturen des Zellkernes, Skand. Arch. Physiol. </a:t>
            </a:r>
            <a:r>
              <a:rPr lang="en-US" altLang="en-US" sz="1400" i="0" u="sng">
                <a:solidFill>
                  <a:srgbClr val="000000"/>
                </a:solidFill>
                <a:latin typeface="Arial" charset="0"/>
                <a:ea typeface="+mn-ea"/>
              </a:rPr>
              <a:t>73</a:t>
            </a:r>
            <a:r>
              <a:rPr lang="en-US" altLang="en-US" sz="1400" i="0">
                <a:solidFill>
                  <a:srgbClr val="000000"/>
                </a:solidFill>
                <a:latin typeface="Arial" charset="0"/>
                <a:ea typeface="+mn-ea"/>
              </a:rPr>
              <a:t>, 1936</a:t>
            </a:r>
          </a:p>
        </p:txBody>
      </p:sp>
      <p:pic>
        <p:nvPicPr>
          <p:cNvPr id="98309" name="Picture 5" descr="Science 383">
            <a:extLst>
              <a:ext uri="{FF2B5EF4-FFF2-40B4-BE49-F238E27FC236}">
                <a16:creationId xmlns:a16="http://schemas.microsoft.com/office/drawing/2014/main" id="{093A2F4E-B07B-FD4C-BBDA-5FC80CFDBF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82" r="23337" b="64912"/>
          <a:stretch>
            <a:fillRect/>
          </a:stretch>
        </p:blipFill>
        <p:spPr bwMode="auto">
          <a:xfrm>
            <a:off x="415925" y="3009900"/>
            <a:ext cx="3657600" cy="2660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 Box 6">
            <a:extLst>
              <a:ext uri="{FF2B5EF4-FFF2-40B4-BE49-F238E27FC236}">
                <a16:creationId xmlns:a16="http://schemas.microsoft.com/office/drawing/2014/main" id="{7A01AD95-0A46-0540-9DED-E51551EC2BEC}"/>
              </a:ext>
            </a:extLst>
          </p:cNvPr>
          <p:cNvSpPr txBox="1">
            <a:spLocks noChangeArrowheads="1"/>
          </p:cNvSpPr>
          <p:nvPr/>
        </p:nvSpPr>
        <p:spPr bwMode="auto">
          <a:xfrm>
            <a:off x="369888" y="1236663"/>
            <a:ext cx="71120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000" b="1" i="0">
                <a:solidFill>
                  <a:srgbClr val="000000"/>
                </a:solidFill>
                <a:latin typeface="Arial" charset="0"/>
                <a:ea typeface="+mn-ea"/>
              </a:rPr>
              <a:t>Ultraviolet absorption measurements of </a:t>
            </a:r>
          </a:p>
          <a:p>
            <a:pPr algn="ctr">
              <a:defRPr/>
            </a:pPr>
            <a:r>
              <a:rPr lang="en-US" altLang="en-US" sz="2000" b="1" i="0">
                <a:solidFill>
                  <a:srgbClr val="000000"/>
                </a:solidFill>
                <a:latin typeface="Arial" charset="0"/>
                <a:ea typeface="+mn-ea"/>
              </a:rPr>
              <a:t>a grasshopper metaphase chromosome</a:t>
            </a:r>
          </a:p>
        </p:txBody>
      </p:sp>
      <p:sp>
        <p:nvSpPr>
          <p:cNvPr id="45063" name="Text Box 7">
            <a:extLst>
              <a:ext uri="{FF2B5EF4-FFF2-40B4-BE49-F238E27FC236}">
                <a16:creationId xmlns:a16="http://schemas.microsoft.com/office/drawing/2014/main" id="{80FD51A8-5CA1-144A-8740-283C5F569852}"/>
              </a:ext>
            </a:extLst>
          </p:cNvPr>
          <p:cNvSpPr txBox="1">
            <a:spLocks noChangeArrowheads="1"/>
          </p:cNvSpPr>
          <p:nvPr/>
        </p:nvSpPr>
        <p:spPr bwMode="auto">
          <a:xfrm>
            <a:off x="77788" y="2324100"/>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Densitometer traces across </a:t>
            </a:r>
          </a:p>
          <a:p>
            <a:pPr algn="ctr">
              <a:defRPr/>
            </a:pPr>
            <a:r>
              <a:rPr lang="en-US" altLang="en-US" sz="1600" i="0">
                <a:solidFill>
                  <a:srgbClr val="000000"/>
                </a:solidFill>
                <a:latin typeface="Arial" charset="0"/>
                <a:ea typeface="+mn-ea"/>
              </a:rPr>
              <a:t>a region of the chromosome</a:t>
            </a:r>
          </a:p>
        </p:txBody>
      </p:sp>
      <p:sp>
        <p:nvSpPr>
          <p:cNvPr id="45064" name="Text Box 8">
            <a:extLst>
              <a:ext uri="{FF2B5EF4-FFF2-40B4-BE49-F238E27FC236}">
                <a16:creationId xmlns:a16="http://schemas.microsoft.com/office/drawing/2014/main" id="{9B71CF2A-08E3-5C4F-A8CF-A55C26FFB07E}"/>
              </a:ext>
            </a:extLst>
          </p:cNvPr>
          <p:cNvSpPr txBox="1">
            <a:spLocks noChangeArrowheads="1"/>
          </p:cNvSpPr>
          <p:nvPr/>
        </p:nvSpPr>
        <p:spPr bwMode="auto">
          <a:xfrm>
            <a:off x="212725" y="5676900"/>
            <a:ext cx="1490663"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Cytoplasmic absorption</a:t>
            </a:r>
          </a:p>
        </p:txBody>
      </p:sp>
      <p:sp>
        <p:nvSpPr>
          <p:cNvPr id="45065" name="Text Box 9">
            <a:extLst>
              <a:ext uri="{FF2B5EF4-FFF2-40B4-BE49-F238E27FC236}">
                <a16:creationId xmlns:a16="http://schemas.microsoft.com/office/drawing/2014/main" id="{029057A0-8BC0-1B4B-A548-4D04BEDE0683}"/>
              </a:ext>
            </a:extLst>
          </p:cNvPr>
          <p:cNvSpPr txBox="1">
            <a:spLocks noChangeArrowheads="1"/>
          </p:cNvSpPr>
          <p:nvPr/>
        </p:nvSpPr>
        <p:spPr bwMode="auto">
          <a:xfrm>
            <a:off x="2854325" y="5676900"/>
            <a:ext cx="1287463"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Background signal</a:t>
            </a:r>
          </a:p>
        </p:txBody>
      </p:sp>
      <p:sp>
        <p:nvSpPr>
          <p:cNvPr id="45066" name="Text Box 10">
            <a:extLst>
              <a:ext uri="{FF2B5EF4-FFF2-40B4-BE49-F238E27FC236}">
                <a16:creationId xmlns:a16="http://schemas.microsoft.com/office/drawing/2014/main" id="{E0DF4799-9CCB-2245-91A0-D4A74313F1F4}"/>
              </a:ext>
            </a:extLst>
          </p:cNvPr>
          <p:cNvSpPr txBox="1">
            <a:spLocks noChangeArrowheads="1"/>
          </p:cNvSpPr>
          <p:nvPr/>
        </p:nvSpPr>
        <p:spPr bwMode="auto">
          <a:xfrm>
            <a:off x="3830638" y="2344738"/>
            <a:ext cx="4198937"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Extinction values for chromosome and cytoplasm plotted against wavelength</a:t>
            </a:r>
          </a:p>
        </p:txBody>
      </p:sp>
      <p:sp>
        <p:nvSpPr>
          <p:cNvPr id="98315" name="Rectangle 11">
            <a:extLst>
              <a:ext uri="{FF2B5EF4-FFF2-40B4-BE49-F238E27FC236}">
                <a16:creationId xmlns:a16="http://schemas.microsoft.com/office/drawing/2014/main" id="{E8D7AE7C-C472-B54D-9E43-54C799A60CA0}"/>
              </a:ext>
            </a:extLst>
          </p:cNvPr>
          <p:cNvSpPr>
            <a:spLocks noChangeArrowheads="1"/>
          </p:cNvSpPr>
          <p:nvPr/>
        </p:nvSpPr>
        <p:spPr bwMode="auto">
          <a:xfrm>
            <a:off x="711200" y="10668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endParaRPr lang="en-US" altLang="en-US" sz="2800" b="1" i="0">
              <a:solidFill>
                <a:srgbClr val="000000"/>
              </a:solidFill>
              <a:latin typeface="Arial" panose="020B0604020202020204" pitchFamily="34" charset="0"/>
            </a:endParaRPr>
          </a:p>
        </p:txBody>
      </p:sp>
      <p:sp>
        <p:nvSpPr>
          <p:cNvPr id="45068" name="Line 12">
            <a:extLst>
              <a:ext uri="{FF2B5EF4-FFF2-40B4-BE49-F238E27FC236}">
                <a16:creationId xmlns:a16="http://schemas.microsoft.com/office/drawing/2014/main" id="{9A1C8B76-C63B-0745-8A0C-65D8E95DA7E4}"/>
              </a:ext>
            </a:extLst>
          </p:cNvPr>
          <p:cNvSpPr>
            <a:spLocks noChangeShapeType="1"/>
          </p:cNvSpPr>
          <p:nvPr/>
        </p:nvSpPr>
        <p:spPr bwMode="auto">
          <a:xfrm flipV="1">
            <a:off x="11604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69" name="Line 13">
            <a:extLst>
              <a:ext uri="{FF2B5EF4-FFF2-40B4-BE49-F238E27FC236}">
                <a16:creationId xmlns:a16="http://schemas.microsoft.com/office/drawing/2014/main" id="{E0BA5C4A-4671-CA47-8DC5-D5404AE7F22D}"/>
              </a:ext>
            </a:extLst>
          </p:cNvPr>
          <p:cNvSpPr>
            <a:spLocks noChangeShapeType="1"/>
          </p:cNvSpPr>
          <p:nvPr/>
        </p:nvSpPr>
        <p:spPr bwMode="auto">
          <a:xfrm flipV="1">
            <a:off x="3395663"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0" name="Text Box 14">
            <a:extLst>
              <a:ext uri="{FF2B5EF4-FFF2-40B4-BE49-F238E27FC236}">
                <a16:creationId xmlns:a16="http://schemas.microsoft.com/office/drawing/2014/main" id="{8960D9E0-785F-E34F-985F-5AE85A21E76C}"/>
              </a:ext>
            </a:extLst>
          </p:cNvPr>
          <p:cNvSpPr txBox="1">
            <a:spLocks noChangeArrowheads="1"/>
          </p:cNvSpPr>
          <p:nvPr/>
        </p:nvSpPr>
        <p:spPr bwMode="auto">
          <a:xfrm>
            <a:off x="1500188" y="5676900"/>
            <a:ext cx="1489075" cy="5810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600" i="0">
                <a:solidFill>
                  <a:srgbClr val="000000"/>
                </a:solidFill>
                <a:latin typeface="Arial" charset="0"/>
                <a:ea typeface="+mn-ea"/>
              </a:rPr>
              <a:t>Chromosomal absorption</a:t>
            </a:r>
          </a:p>
        </p:txBody>
      </p:sp>
      <p:sp>
        <p:nvSpPr>
          <p:cNvPr id="45071" name="Line 15">
            <a:extLst>
              <a:ext uri="{FF2B5EF4-FFF2-40B4-BE49-F238E27FC236}">
                <a16:creationId xmlns:a16="http://schemas.microsoft.com/office/drawing/2014/main" id="{3750E10B-139A-0245-BE0A-1F68D165A6EC}"/>
              </a:ext>
            </a:extLst>
          </p:cNvPr>
          <p:cNvSpPr>
            <a:spLocks noChangeShapeType="1"/>
          </p:cNvSpPr>
          <p:nvPr/>
        </p:nvSpPr>
        <p:spPr bwMode="auto">
          <a:xfrm flipV="1">
            <a:off x="2041525" y="5067300"/>
            <a:ext cx="0" cy="533400"/>
          </a:xfrm>
          <a:prstGeom prst="line">
            <a:avLst/>
          </a:prstGeom>
          <a:noFill/>
          <a:ln w="25400">
            <a:solidFill>
              <a:srgbClr val="000000"/>
            </a:solidFill>
            <a:round/>
            <a:headEnd/>
            <a:tailEnd type="triangle" w="med" len="me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5072" name="Line 17">
            <a:extLst>
              <a:ext uri="{FF2B5EF4-FFF2-40B4-BE49-F238E27FC236}">
                <a16:creationId xmlns:a16="http://schemas.microsoft.com/office/drawing/2014/main" id="{4B07CD13-0452-284C-A861-B6FCDF5AC07C}"/>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98321" name="Oval 18">
            <a:extLst>
              <a:ext uri="{FF2B5EF4-FFF2-40B4-BE49-F238E27FC236}">
                <a16:creationId xmlns:a16="http://schemas.microsoft.com/office/drawing/2014/main" id="{3CB2130D-8CD9-BD4A-A173-92410CA75A6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2" name="Oval 19">
            <a:extLst>
              <a:ext uri="{FF2B5EF4-FFF2-40B4-BE49-F238E27FC236}">
                <a16:creationId xmlns:a16="http://schemas.microsoft.com/office/drawing/2014/main" id="{0B4846B6-0D61-9041-983B-8B6513428318}"/>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3" name="Oval 20">
            <a:extLst>
              <a:ext uri="{FF2B5EF4-FFF2-40B4-BE49-F238E27FC236}">
                <a16:creationId xmlns:a16="http://schemas.microsoft.com/office/drawing/2014/main" id="{421D988B-A25F-2D44-9F64-7460975BEA8C}"/>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4" name="Oval 21">
            <a:extLst>
              <a:ext uri="{FF2B5EF4-FFF2-40B4-BE49-F238E27FC236}">
                <a16:creationId xmlns:a16="http://schemas.microsoft.com/office/drawing/2014/main" id="{247EA8C5-8C5F-3D4C-B0CF-8490458E631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5" name="Oval 22">
            <a:extLst>
              <a:ext uri="{FF2B5EF4-FFF2-40B4-BE49-F238E27FC236}">
                <a16:creationId xmlns:a16="http://schemas.microsoft.com/office/drawing/2014/main" id="{B143F0F6-B53E-BC4C-9FF5-823FA0D47A71}"/>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6" name="Oval 23">
            <a:extLst>
              <a:ext uri="{FF2B5EF4-FFF2-40B4-BE49-F238E27FC236}">
                <a16:creationId xmlns:a16="http://schemas.microsoft.com/office/drawing/2014/main" id="{4C4A8B61-4317-D04C-8038-DBA92FD184AF}"/>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7" name="Oval 24">
            <a:extLst>
              <a:ext uri="{FF2B5EF4-FFF2-40B4-BE49-F238E27FC236}">
                <a16:creationId xmlns:a16="http://schemas.microsoft.com/office/drawing/2014/main" id="{A3F678B8-B4E9-894D-BA45-2097376CCA6B}"/>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8" name="Oval 25">
            <a:extLst>
              <a:ext uri="{FF2B5EF4-FFF2-40B4-BE49-F238E27FC236}">
                <a16:creationId xmlns:a16="http://schemas.microsoft.com/office/drawing/2014/main" id="{10536967-DA38-874F-9BB4-59B6D1AB3546}"/>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29" name="Oval 26">
            <a:extLst>
              <a:ext uri="{FF2B5EF4-FFF2-40B4-BE49-F238E27FC236}">
                <a16:creationId xmlns:a16="http://schemas.microsoft.com/office/drawing/2014/main" id="{0629C1AF-4F14-F347-BD14-5E26B1AE83D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0" name="Oval 27">
            <a:extLst>
              <a:ext uri="{FF2B5EF4-FFF2-40B4-BE49-F238E27FC236}">
                <a16:creationId xmlns:a16="http://schemas.microsoft.com/office/drawing/2014/main" id="{66E9AD5C-EB14-F040-A7BE-3EAB79441686}"/>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1" name="Oval 28">
            <a:extLst>
              <a:ext uri="{FF2B5EF4-FFF2-40B4-BE49-F238E27FC236}">
                <a16:creationId xmlns:a16="http://schemas.microsoft.com/office/drawing/2014/main" id="{784C189A-392F-F04D-BD61-6023F83E205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2" name="Oval 29">
            <a:extLst>
              <a:ext uri="{FF2B5EF4-FFF2-40B4-BE49-F238E27FC236}">
                <a16:creationId xmlns:a16="http://schemas.microsoft.com/office/drawing/2014/main" id="{81C67EE1-6AC8-D546-8E7E-2E4FBBF2A98F}"/>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3" name="Oval 30">
            <a:extLst>
              <a:ext uri="{FF2B5EF4-FFF2-40B4-BE49-F238E27FC236}">
                <a16:creationId xmlns:a16="http://schemas.microsoft.com/office/drawing/2014/main" id="{C89EB3A4-72E1-DA4E-B6BF-550D7E69B596}"/>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4" name="Oval 31">
            <a:extLst>
              <a:ext uri="{FF2B5EF4-FFF2-40B4-BE49-F238E27FC236}">
                <a16:creationId xmlns:a16="http://schemas.microsoft.com/office/drawing/2014/main" id="{AD6C3ED1-18CB-104F-8D73-3E6F20D46C0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5" name="Oval 32">
            <a:extLst>
              <a:ext uri="{FF2B5EF4-FFF2-40B4-BE49-F238E27FC236}">
                <a16:creationId xmlns:a16="http://schemas.microsoft.com/office/drawing/2014/main" id="{69438B66-14C8-B544-A567-03B55367910E}"/>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6" name="Oval 33">
            <a:extLst>
              <a:ext uri="{FF2B5EF4-FFF2-40B4-BE49-F238E27FC236}">
                <a16:creationId xmlns:a16="http://schemas.microsoft.com/office/drawing/2014/main" id="{31E38B2A-7D73-A74D-A392-290D21DC49E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5089" name="Text Box 34">
            <a:extLst>
              <a:ext uri="{FF2B5EF4-FFF2-40B4-BE49-F238E27FC236}">
                <a16:creationId xmlns:a16="http://schemas.microsoft.com/office/drawing/2014/main" id="{8A4BE3DD-772C-F64D-A270-AEAB97FA31D3}"/>
              </a:ext>
            </a:extLst>
          </p:cNvPr>
          <p:cNvSpPr txBox="1">
            <a:spLocks noChangeArrowheads="1"/>
          </p:cNvSpPr>
          <p:nvPr/>
        </p:nvSpPr>
        <p:spPr bwMode="auto">
          <a:xfrm>
            <a:off x="8153400" y="535781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1936</a:t>
            </a:r>
          </a:p>
        </p:txBody>
      </p:sp>
      <p:sp>
        <p:nvSpPr>
          <p:cNvPr id="98338" name="Oval 35">
            <a:extLst>
              <a:ext uri="{FF2B5EF4-FFF2-40B4-BE49-F238E27FC236}">
                <a16:creationId xmlns:a16="http://schemas.microsoft.com/office/drawing/2014/main" id="{6F01588A-325F-DB45-A4D5-8A6327FCD239}"/>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39" name="Oval 36">
            <a:extLst>
              <a:ext uri="{FF2B5EF4-FFF2-40B4-BE49-F238E27FC236}">
                <a16:creationId xmlns:a16="http://schemas.microsoft.com/office/drawing/2014/main" id="{332CBD19-4B14-E748-8EAB-8DA06FCDE276}"/>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0" name="Oval 37">
            <a:extLst>
              <a:ext uri="{FF2B5EF4-FFF2-40B4-BE49-F238E27FC236}">
                <a16:creationId xmlns:a16="http://schemas.microsoft.com/office/drawing/2014/main" id="{65D8343D-FAAE-F242-AB76-01815182D15C}"/>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1" name="Oval 38">
            <a:extLst>
              <a:ext uri="{FF2B5EF4-FFF2-40B4-BE49-F238E27FC236}">
                <a16:creationId xmlns:a16="http://schemas.microsoft.com/office/drawing/2014/main" id="{8BF3F7D7-9543-D348-99E9-DD28FE4DC97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2" name="Oval 39">
            <a:extLst>
              <a:ext uri="{FF2B5EF4-FFF2-40B4-BE49-F238E27FC236}">
                <a16:creationId xmlns:a16="http://schemas.microsoft.com/office/drawing/2014/main" id="{BB7ABDBA-9B61-964C-81C5-8C38697B345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3" name="Oval 40">
            <a:extLst>
              <a:ext uri="{FF2B5EF4-FFF2-40B4-BE49-F238E27FC236}">
                <a16:creationId xmlns:a16="http://schemas.microsoft.com/office/drawing/2014/main" id="{C5A93498-908D-8046-842C-B7DB854399FA}"/>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4" name="Oval 41">
            <a:extLst>
              <a:ext uri="{FF2B5EF4-FFF2-40B4-BE49-F238E27FC236}">
                <a16:creationId xmlns:a16="http://schemas.microsoft.com/office/drawing/2014/main" id="{51B7505C-625B-D749-B217-A6AC5D31D8E1}"/>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5" name="Oval 42">
            <a:extLst>
              <a:ext uri="{FF2B5EF4-FFF2-40B4-BE49-F238E27FC236}">
                <a16:creationId xmlns:a16="http://schemas.microsoft.com/office/drawing/2014/main" id="{9FC5D0C6-1716-1841-A97A-B41929A559E2}"/>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98346" name="Oval 43">
            <a:extLst>
              <a:ext uri="{FF2B5EF4-FFF2-40B4-BE49-F238E27FC236}">
                <a16:creationId xmlns:a16="http://schemas.microsoft.com/office/drawing/2014/main" id="{9C6C1991-D859-E74A-8E85-A49CC90C68B3}"/>
              </a:ext>
            </a:extLst>
          </p:cNvPr>
          <p:cNvSpPr>
            <a:spLocks noChangeArrowheads="1"/>
          </p:cNvSpPr>
          <p:nvPr/>
        </p:nvSpPr>
        <p:spPr bwMode="auto">
          <a:xfrm>
            <a:off x="7972425" y="5497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Tree>
  </p:cSld>
  <p:clrMapOvr>
    <a:masterClrMapping/>
  </p:clrMapOvr>
  <p:transition advClick="0" advTm="10800">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a:extLst>
              <a:ext uri="{FF2B5EF4-FFF2-40B4-BE49-F238E27FC236}">
                <a16:creationId xmlns:a16="http://schemas.microsoft.com/office/drawing/2014/main" id="{370E3807-3D4A-8343-A76C-1A11FFD3F7A1}"/>
              </a:ext>
            </a:extLst>
          </p:cNvPr>
          <p:cNvGrpSpPr>
            <a:grpSpLocks/>
          </p:cNvGrpSpPr>
          <p:nvPr/>
        </p:nvGrpSpPr>
        <p:grpSpPr bwMode="auto">
          <a:xfrm>
            <a:off x="0" y="1216025"/>
            <a:ext cx="3633788" cy="4572000"/>
            <a:chOff x="123" y="861"/>
            <a:chExt cx="2832" cy="2880"/>
          </a:xfrm>
        </p:grpSpPr>
        <p:sp>
          <p:nvSpPr>
            <p:cNvPr id="100390" name="Rectangle 3">
              <a:extLst>
                <a:ext uri="{FF2B5EF4-FFF2-40B4-BE49-F238E27FC236}">
                  <a16:creationId xmlns:a16="http://schemas.microsoft.com/office/drawing/2014/main" id="{4BCA4AA4-B9A4-E74D-BF9D-439F55197187}"/>
                </a:ext>
              </a:extLst>
            </p:cNvPr>
            <p:cNvSpPr>
              <a:spLocks noChangeAspect="1" noChangeArrowheads="1"/>
            </p:cNvSpPr>
            <p:nvPr/>
          </p:nvSpPr>
          <p:spPr bwMode="auto">
            <a:xfrm>
              <a:off x="123" y="861"/>
              <a:ext cx="2832"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91" name="Picture 4" descr="Science 29">
              <a:extLst>
                <a:ext uri="{FF2B5EF4-FFF2-40B4-BE49-F238E27FC236}">
                  <a16:creationId xmlns:a16="http://schemas.microsoft.com/office/drawing/2014/main" id="{D23B3C35-2FCF-EA47-9CDF-B6CFA7D715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0000" b="10001"/>
            <a:stretch>
              <a:fillRect/>
            </a:stretch>
          </p:blipFill>
          <p:spPr bwMode="auto">
            <a:xfrm rot="-60000">
              <a:off x="123" y="3117"/>
              <a:ext cx="2778"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0355" name="Picture 5" descr="Science 428">
            <a:extLst>
              <a:ext uri="{FF2B5EF4-FFF2-40B4-BE49-F238E27FC236}">
                <a16:creationId xmlns:a16="http://schemas.microsoft.com/office/drawing/2014/main" id="{2262C084-FD6D-7B41-845C-FC471A91A0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275" y="1208088"/>
            <a:ext cx="4056063"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6">
            <a:extLst>
              <a:ext uri="{FF2B5EF4-FFF2-40B4-BE49-F238E27FC236}">
                <a16:creationId xmlns:a16="http://schemas.microsoft.com/office/drawing/2014/main" id="{73BDEFB7-6D37-D243-9C56-F344F42856EC}"/>
              </a:ext>
            </a:extLst>
          </p:cNvPr>
          <p:cNvSpPr>
            <a:spLocks noGrp="1" noChangeArrowheads="1"/>
          </p:cNvSpPr>
          <p:nvPr>
            <p:ph type="title"/>
          </p:nvPr>
        </p:nvSpPr>
        <p:spPr>
          <a:xfrm>
            <a:off x="0" y="0"/>
            <a:ext cx="6748463" cy="911225"/>
          </a:xfrm>
        </p:spPr>
        <p:txBody>
          <a:bodyPr/>
          <a:lstStyle/>
          <a:p>
            <a:pPr eaLnBrk="1" hangingPunct="1"/>
            <a:r>
              <a:rPr lang="en-US" altLang="en-US" b="1">
                <a:solidFill>
                  <a:srgbClr val="000000"/>
                </a:solidFill>
                <a:latin typeface="Arial" panose="020B0604020202020204" pitchFamily="34" charset="0"/>
                <a:ea typeface="ＭＳ Ｐゴシック" panose="020B0600070205080204" pitchFamily="34" charset="-128"/>
              </a:rPr>
              <a:t>Early Microfluorometric Scanner</a:t>
            </a:r>
            <a:br>
              <a:rPr lang="en-US" altLang="en-US" b="1">
                <a:solidFill>
                  <a:srgbClr val="000000"/>
                </a:solidFill>
                <a:latin typeface="Arial" panose="020B0604020202020204" pitchFamily="34" charset="0"/>
                <a:ea typeface="ＭＳ Ｐゴシック" panose="020B0600070205080204" pitchFamily="34" charset="-128"/>
              </a:rPr>
            </a:br>
            <a:r>
              <a:rPr lang="en-US" altLang="en-US" b="1">
                <a:solidFill>
                  <a:srgbClr val="000000"/>
                </a:solidFill>
                <a:latin typeface="Arial" panose="020B0604020202020204" pitchFamily="34" charset="0"/>
                <a:ea typeface="ＭＳ Ｐゴシック" panose="020B0600070205080204" pitchFamily="34" charset="-128"/>
              </a:rPr>
              <a:t>Robert Mellors 1951</a:t>
            </a:r>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46085" name="Text Box 7">
            <a:extLst>
              <a:ext uri="{FF2B5EF4-FFF2-40B4-BE49-F238E27FC236}">
                <a16:creationId xmlns:a16="http://schemas.microsoft.com/office/drawing/2014/main" id="{95DF2576-3C31-7C46-A6F1-90C0BDC71F33}"/>
              </a:ext>
            </a:extLst>
          </p:cNvPr>
          <p:cNvSpPr txBox="1">
            <a:spLocks noChangeArrowheads="1"/>
          </p:cNvSpPr>
          <p:nvPr/>
        </p:nvSpPr>
        <p:spPr bwMode="auto">
          <a:xfrm>
            <a:off x="474663" y="6019800"/>
            <a:ext cx="8128000"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i="0">
                <a:solidFill>
                  <a:srgbClr val="000000"/>
                </a:solidFill>
                <a:latin typeface="Arial" charset="0"/>
                <a:ea typeface="+mn-ea"/>
              </a:rPr>
              <a:t>RC Mellors &amp; R. Silver, A microfluorometric scanner for the differential detection of cells: application to exfoliative cytology, Science </a:t>
            </a:r>
            <a:r>
              <a:rPr lang="en-US" altLang="en-US" sz="1800" i="0" u="sng">
                <a:solidFill>
                  <a:srgbClr val="000000"/>
                </a:solidFill>
                <a:latin typeface="Arial" charset="0"/>
                <a:ea typeface="+mn-ea"/>
              </a:rPr>
              <a:t>104</a:t>
            </a:r>
            <a:r>
              <a:rPr lang="en-US" altLang="en-US" sz="1800" i="0">
                <a:solidFill>
                  <a:srgbClr val="000000"/>
                </a:solidFill>
                <a:latin typeface="Arial" charset="0"/>
                <a:ea typeface="+mn-ea"/>
              </a:rPr>
              <a:t>, 1951</a:t>
            </a:r>
          </a:p>
        </p:txBody>
      </p:sp>
      <p:grpSp>
        <p:nvGrpSpPr>
          <p:cNvPr id="100358" name="Group 15">
            <a:extLst>
              <a:ext uri="{FF2B5EF4-FFF2-40B4-BE49-F238E27FC236}">
                <a16:creationId xmlns:a16="http://schemas.microsoft.com/office/drawing/2014/main" id="{AFB474EB-9819-7742-8C5F-B713E58C0EF7}"/>
              </a:ext>
            </a:extLst>
          </p:cNvPr>
          <p:cNvGrpSpPr>
            <a:grpSpLocks/>
          </p:cNvGrpSpPr>
          <p:nvPr/>
        </p:nvGrpSpPr>
        <p:grpSpPr bwMode="auto">
          <a:xfrm>
            <a:off x="0" y="1163638"/>
            <a:ext cx="3582988" cy="3732212"/>
            <a:chOff x="2136" y="1200"/>
            <a:chExt cx="3408" cy="2880"/>
          </a:xfrm>
        </p:grpSpPr>
        <p:sp>
          <p:nvSpPr>
            <p:cNvPr id="100388" name="Rectangle 16">
              <a:extLst>
                <a:ext uri="{FF2B5EF4-FFF2-40B4-BE49-F238E27FC236}">
                  <a16:creationId xmlns:a16="http://schemas.microsoft.com/office/drawing/2014/main" id="{108EEB98-B919-0543-ADD2-4CB313778177}"/>
                </a:ext>
              </a:extLst>
            </p:cNvPr>
            <p:cNvSpPr>
              <a:spLocks noChangeAspect="1" noChangeArrowheads="1"/>
            </p:cNvSpPr>
            <p:nvPr/>
          </p:nvSpPr>
          <p:spPr bwMode="auto">
            <a:xfrm>
              <a:off x="2136" y="1200"/>
              <a:ext cx="3408" cy="2880"/>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0389" name="Picture 17" descr="Science 29">
              <a:extLst>
                <a:ext uri="{FF2B5EF4-FFF2-40B4-BE49-F238E27FC236}">
                  <a16:creationId xmlns:a16="http://schemas.microsoft.com/office/drawing/2014/main" id="{AF433653-69C8-CC48-9547-99DFB38821B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6078" r="7896" b="30069"/>
            <a:stretch>
              <a:fillRect/>
            </a:stretch>
          </p:blipFill>
          <p:spPr bwMode="auto">
            <a:xfrm rot="-60000">
              <a:off x="2183" y="1256"/>
              <a:ext cx="3312" cy="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7" name="Line 18">
            <a:extLst>
              <a:ext uri="{FF2B5EF4-FFF2-40B4-BE49-F238E27FC236}">
                <a16:creationId xmlns:a16="http://schemas.microsoft.com/office/drawing/2014/main" id="{BD8001AE-DA04-E04B-98DA-77768330265B}"/>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0360" name="Oval 19">
            <a:extLst>
              <a:ext uri="{FF2B5EF4-FFF2-40B4-BE49-F238E27FC236}">
                <a16:creationId xmlns:a16="http://schemas.microsoft.com/office/drawing/2014/main" id="{C43284CC-0E5E-C845-A6FA-177A792DD6FA}"/>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1" name="Oval 20">
            <a:extLst>
              <a:ext uri="{FF2B5EF4-FFF2-40B4-BE49-F238E27FC236}">
                <a16:creationId xmlns:a16="http://schemas.microsoft.com/office/drawing/2014/main" id="{B59561E0-F116-5E4E-947E-8120D2BB2685}"/>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2" name="Oval 21">
            <a:extLst>
              <a:ext uri="{FF2B5EF4-FFF2-40B4-BE49-F238E27FC236}">
                <a16:creationId xmlns:a16="http://schemas.microsoft.com/office/drawing/2014/main" id="{E57DD0D1-80AB-DF4F-B041-43955332485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3" name="Oval 22">
            <a:extLst>
              <a:ext uri="{FF2B5EF4-FFF2-40B4-BE49-F238E27FC236}">
                <a16:creationId xmlns:a16="http://schemas.microsoft.com/office/drawing/2014/main" id="{2D756144-3986-1D40-B6FE-DBA5CAFE3318}"/>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4" name="Oval 23">
            <a:extLst>
              <a:ext uri="{FF2B5EF4-FFF2-40B4-BE49-F238E27FC236}">
                <a16:creationId xmlns:a16="http://schemas.microsoft.com/office/drawing/2014/main" id="{BDEDB3F7-B493-FA40-BDE9-D90049799DFD}"/>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5" name="Oval 24">
            <a:extLst>
              <a:ext uri="{FF2B5EF4-FFF2-40B4-BE49-F238E27FC236}">
                <a16:creationId xmlns:a16="http://schemas.microsoft.com/office/drawing/2014/main" id="{7E99A587-4571-5C4B-824E-615F104EB2FA}"/>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6" name="Oval 25">
            <a:extLst>
              <a:ext uri="{FF2B5EF4-FFF2-40B4-BE49-F238E27FC236}">
                <a16:creationId xmlns:a16="http://schemas.microsoft.com/office/drawing/2014/main" id="{EBD0249F-44A9-B54B-A478-76141B243AC8}"/>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7" name="Oval 26">
            <a:extLst>
              <a:ext uri="{FF2B5EF4-FFF2-40B4-BE49-F238E27FC236}">
                <a16:creationId xmlns:a16="http://schemas.microsoft.com/office/drawing/2014/main" id="{B38C84C2-23FA-734C-8BB4-4C0EB96CC3E6}"/>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8" name="Oval 27">
            <a:extLst>
              <a:ext uri="{FF2B5EF4-FFF2-40B4-BE49-F238E27FC236}">
                <a16:creationId xmlns:a16="http://schemas.microsoft.com/office/drawing/2014/main" id="{0759A1C5-7858-7B4D-9098-63E85F4C1E12}"/>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69" name="Oval 28">
            <a:extLst>
              <a:ext uri="{FF2B5EF4-FFF2-40B4-BE49-F238E27FC236}">
                <a16:creationId xmlns:a16="http://schemas.microsoft.com/office/drawing/2014/main" id="{6C1DF79B-5F2B-8E4F-9D0D-58AD114A8558}"/>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0" name="Oval 29">
            <a:extLst>
              <a:ext uri="{FF2B5EF4-FFF2-40B4-BE49-F238E27FC236}">
                <a16:creationId xmlns:a16="http://schemas.microsoft.com/office/drawing/2014/main" id="{70B658AB-FA35-E047-A8F4-3CACC87967BC}"/>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1" name="Oval 30">
            <a:extLst>
              <a:ext uri="{FF2B5EF4-FFF2-40B4-BE49-F238E27FC236}">
                <a16:creationId xmlns:a16="http://schemas.microsoft.com/office/drawing/2014/main" id="{A36B6A09-1665-AE45-8DF9-CD5E981395D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2" name="Oval 31">
            <a:extLst>
              <a:ext uri="{FF2B5EF4-FFF2-40B4-BE49-F238E27FC236}">
                <a16:creationId xmlns:a16="http://schemas.microsoft.com/office/drawing/2014/main" id="{2EA4AAFA-362B-7B4A-9E46-76FB6C3B1E49}"/>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3" name="Oval 32">
            <a:extLst>
              <a:ext uri="{FF2B5EF4-FFF2-40B4-BE49-F238E27FC236}">
                <a16:creationId xmlns:a16="http://schemas.microsoft.com/office/drawing/2014/main" id="{7CDE14D7-59AD-5740-A7C3-00919056C45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4" name="Oval 33">
            <a:extLst>
              <a:ext uri="{FF2B5EF4-FFF2-40B4-BE49-F238E27FC236}">
                <a16:creationId xmlns:a16="http://schemas.microsoft.com/office/drawing/2014/main" id="{158AE168-F3A6-BB41-9A30-F306E112B0B7}"/>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5" name="Oval 34">
            <a:extLst>
              <a:ext uri="{FF2B5EF4-FFF2-40B4-BE49-F238E27FC236}">
                <a16:creationId xmlns:a16="http://schemas.microsoft.com/office/drawing/2014/main" id="{1174C953-F24C-3D47-A079-A4027B5DB84B}"/>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6104" name="Text Box 35">
            <a:extLst>
              <a:ext uri="{FF2B5EF4-FFF2-40B4-BE49-F238E27FC236}">
                <a16:creationId xmlns:a16="http://schemas.microsoft.com/office/drawing/2014/main" id="{BFAC4D7D-9848-7743-9103-7896630C8586}"/>
              </a:ext>
            </a:extLst>
          </p:cNvPr>
          <p:cNvSpPr txBox="1">
            <a:spLocks noChangeArrowheads="1"/>
          </p:cNvSpPr>
          <p:nvPr/>
        </p:nvSpPr>
        <p:spPr bwMode="auto">
          <a:xfrm>
            <a:off x="8153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1951</a:t>
            </a:r>
          </a:p>
        </p:txBody>
      </p:sp>
      <p:sp>
        <p:nvSpPr>
          <p:cNvPr id="100377" name="Oval 36">
            <a:extLst>
              <a:ext uri="{FF2B5EF4-FFF2-40B4-BE49-F238E27FC236}">
                <a16:creationId xmlns:a16="http://schemas.microsoft.com/office/drawing/2014/main" id="{E54276BA-B775-0A4F-8728-773881C5590E}"/>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8" name="Oval 37">
            <a:extLst>
              <a:ext uri="{FF2B5EF4-FFF2-40B4-BE49-F238E27FC236}">
                <a16:creationId xmlns:a16="http://schemas.microsoft.com/office/drawing/2014/main" id="{A6F184D0-EF52-5C41-A43E-87ACE6185A8D}"/>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79" name="Oval 38">
            <a:extLst>
              <a:ext uri="{FF2B5EF4-FFF2-40B4-BE49-F238E27FC236}">
                <a16:creationId xmlns:a16="http://schemas.microsoft.com/office/drawing/2014/main" id="{2E451E76-01EA-A043-A0D2-20294D6F34BB}"/>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0" name="Oval 39">
            <a:extLst>
              <a:ext uri="{FF2B5EF4-FFF2-40B4-BE49-F238E27FC236}">
                <a16:creationId xmlns:a16="http://schemas.microsoft.com/office/drawing/2014/main" id="{A4D1636C-4B5C-904D-BB1F-40CC52437DCF}"/>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1" name="Oval 40">
            <a:extLst>
              <a:ext uri="{FF2B5EF4-FFF2-40B4-BE49-F238E27FC236}">
                <a16:creationId xmlns:a16="http://schemas.microsoft.com/office/drawing/2014/main" id="{3465F354-7BDF-EB48-B1D3-B3352E86B6C5}"/>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2" name="Oval 41">
            <a:extLst>
              <a:ext uri="{FF2B5EF4-FFF2-40B4-BE49-F238E27FC236}">
                <a16:creationId xmlns:a16="http://schemas.microsoft.com/office/drawing/2014/main" id="{5176D7E4-ACBF-6249-BC4A-776B08E88F30}"/>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3" name="Oval 42">
            <a:extLst>
              <a:ext uri="{FF2B5EF4-FFF2-40B4-BE49-F238E27FC236}">
                <a16:creationId xmlns:a16="http://schemas.microsoft.com/office/drawing/2014/main" id="{FE2C0357-BB00-EB40-BDEE-13BBE0010DB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4" name="Oval 43">
            <a:extLst>
              <a:ext uri="{FF2B5EF4-FFF2-40B4-BE49-F238E27FC236}">
                <a16:creationId xmlns:a16="http://schemas.microsoft.com/office/drawing/2014/main" id="{8FFE694C-C891-EE4D-8109-187CB3D9FF4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5" name="Oval 44">
            <a:extLst>
              <a:ext uri="{FF2B5EF4-FFF2-40B4-BE49-F238E27FC236}">
                <a16:creationId xmlns:a16="http://schemas.microsoft.com/office/drawing/2014/main" id="{B0CB9169-3794-1C44-982F-1F29D0C39970}"/>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0386" name="Oval 45">
            <a:extLst>
              <a:ext uri="{FF2B5EF4-FFF2-40B4-BE49-F238E27FC236}">
                <a16:creationId xmlns:a16="http://schemas.microsoft.com/office/drawing/2014/main" id="{F8619696-04D8-4741-852F-9C48DD0088DB}"/>
              </a:ext>
            </a:extLst>
          </p:cNvPr>
          <p:cNvSpPr>
            <a:spLocks noChangeArrowheads="1"/>
          </p:cNvSpPr>
          <p:nvPr/>
        </p:nvSpPr>
        <p:spPr bwMode="auto">
          <a:xfrm>
            <a:off x="7972425" y="56705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6115" name="Text Box 46">
            <a:extLst>
              <a:ext uri="{FF2B5EF4-FFF2-40B4-BE49-F238E27FC236}">
                <a16:creationId xmlns:a16="http://schemas.microsoft.com/office/drawing/2014/main" id="{C3B0B199-D149-1D45-9C62-A35A655814F4}"/>
              </a:ext>
            </a:extLst>
          </p:cNvPr>
          <p:cNvSpPr txBox="1">
            <a:spLocks noChangeArrowheads="1"/>
          </p:cNvSpPr>
          <p:nvPr/>
        </p:nvSpPr>
        <p:spPr bwMode="auto">
          <a:xfrm>
            <a:off x="4735513" y="6618288"/>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spTree>
  </p:cSld>
  <p:clrMapOvr>
    <a:masterClrMapping/>
  </p:clrMapOvr>
  <p:transition advClick="0" advTm="245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1C274D8-CA34-9E42-A077-B009A7F77836}"/>
              </a:ext>
            </a:extLst>
          </p:cNvPr>
          <p:cNvSpPr>
            <a:spLocks noGrp="1" noChangeArrowheads="1"/>
          </p:cNvSpPr>
          <p:nvPr>
            <p:ph type="title"/>
          </p:nvPr>
        </p:nvSpPr>
        <p:spPr>
          <a:xfrm>
            <a:off x="171450" y="0"/>
            <a:ext cx="6754813" cy="666750"/>
          </a:xfrm>
        </p:spPr>
        <p:txBody>
          <a:bodyPr/>
          <a:lstStyle/>
          <a:p>
            <a:pPr>
              <a:defRPr/>
            </a:pPr>
            <a:r>
              <a:rPr lang="en-US" altLang="en-US">
                <a:ea typeface="+mj-ea"/>
              </a:rPr>
              <a:t>Georges Nomarski </a:t>
            </a:r>
            <a:r>
              <a:rPr lang="en-US" altLang="en-US" sz="2500">
                <a:ea typeface="+mj-ea"/>
              </a:rPr>
              <a:t>(1919-1997) </a:t>
            </a:r>
            <a:r>
              <a:rPr lang="en-US" altLang="en-US">
                <a:ea typeface="+mj-ea"/>
              </a:rPr>
              <a:t> </a:t>
            </a:r>
          </a:p>
        </p:txBody>
      </p:sp>
      <p:sp>
        <p:nvSpPr>
          <p:cNvPr id="102402" name="Rectangle 3">
            <a:extLst>
              <a:ext uri="{FF2B5EF4-FFF2-40B4-BE49-F238E27FC236}">
                <a16:creationId xmlns:a16="http://schemas.microsoft.com/office/drawing/2014/main" id="{9E2E7B5A-D190-9D4F-AC72-8169164C0C48}"/>
              </a:ext>
            </a:extLst>
          </p:cNvPr>
          <p:cNvSpPr>
            <a:spLocks noGrp="1" noChangeArrowheads="1"/>
          </p:cNvSpPr>
          <p:nvPr>
            <p:ph type="body" idx="1"/>
          </p:nvPr>
        </p:nvSpPr>
        <p:spPr>
          <a:xfrm>
            <a:off x="341313" y="933450"/>
            <a:ext cx="7558087" cy="4114800"/>
          </a:xfrm>
        </p:spPr>
        <p:txBody>
          <a:bodyPr/>
          <a:lstStyle/>
          <a:p>
            <a:r>
              <a:rPr lang="en-US" altLang="en-US" sz="2500" b="1">
                <a:ea typeface="ＭＳ Ｐゴシック" panose="020B0600070205080204" pitchFamily="34" charset="-128"/>
                <a:hlinkClick r:id="rId3"/>
              </a:rPr>
              <a:t>Georges Nomarski (1919-1997)</a:t>
            </a:r>
            <a:r>
              <a:rPr lang="en-US" altLang="en-US" sz="2500">
                <a:ea typeface="ＭＳ Ｐゴシック" panose="020B0600070205080204" pitchFamily="34" charset="-128"/>
              </a:rPr>
              <a:t> - A Polish born physicist and optics theoretician, Georges Nomarski adopted France as his home after World War II. Nomarski is credited with numerous inventions and patents, including a major contribution to the well-known differential interference contrast (</a:t>
            </a:r>
            <a:r>
              <a:rPr lang="en-US" altLang="en-US" sz="2500" b="1">
                <a:ea typeface="ＭＳ Ｐゴシック" panose="020B0600070205080204" pitchFamily="34" charset="-128"/>
              </a:rPr>
              <a:t>DIC</a:t>
            </a:r>
            <a:r>
              <a:rPr lang="en-US" altLang="en-US" sz="2500">
                <a:ea typeface="ＭＳ Ｐゴシック" panose="020B0600070205080204" pitchFamily="34" charset="-128"/>
              </a:rPr>
              <a:t>) microscopy technique. Also referred to as Nomarski interference contrast (</a:t>
            </a:r>
            <a:r>
              <a:rPr lang="en-US" altLang="en-US" sz="2500" b="1">
                <a:ea typeface="ＭＳ Ｐゴシック" panose="020B0600070205080204" pitchFamily="34" charset="-128"/>
              </a:rPr>
              <a:t>NIC</a:t>
            </a:r>
            <a:r>
              <a:rPr lang="en-US" altLang="en-US" sz="2500">
                <a:ea typeface="ＭＳ Ｐゴシック" panose="020B0600070205080204" pitchFamily="34" charset="-128"/>
              </a:rPr>
              <a:t>), the method is widely used to study live biological specimens and unstained tissues.</a:t>
            </a:r>
            <a:endParaRPr lang="en-US" altLang="en-US" sz="2500" b="1">
              <a:ea typeface="ＭＳ Ｐゴシック" panose="020B0600070205080204" pitchFamily="34" charset="-128"/>
            </a:endParaRPr>
          </a:p>
          <a:p>
            <a:endParaRPr lang="en-US" altLang="en-US" sz="4400">
              <a:ea typeface="ＭＳ Ｐゴシック" panose="020B0600070205080204" pitchFamily="34" charset="-128"/>
            </a:endParaRPr>
          </a:p>
        </p:txBody>
      </p:sp>
      <p:pic>
        <p:nvPicPr>
          <p:cNvPr id="102403" name="Picture 4">
            <a:extLst>
              <a:ext uri="{FF2B5EF4-FFF2-40B4-BE49-F238E27FC236}">
                <a16:creationId xmlns:a16="http://schemas.microsoft.com/office/drawing/2014/main" id="{D3A1DCA9-A98F-154D-A1F5-CCBBD9B7B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4445000"/>
            <a:ext cx="1425575"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a:extLst>
              <a:ext uri="{FF2B5EF4-FFF2-40B4-BE49-F238E27FC236}">
                <a16:creationId xmlns:a16="http://schemas.microsoft.com/office/drawing/2014/main" id="{FD041622-5622-D343-A1DA-51EE7ADA752D}"/>
              </a:ext>
            </a:extLst>
          </p:cNvPr>
          <p:cNvSpPr txBox="1">
            <a:spLocks noChangeArrowheads="1"/>
          </p:cNvSpPr>
          <p:nvPr/>
        </p:nvSpPr>
        <p:spPr bwMode="auto">
          <a:xfrm>
            <a:off x="395288" y="5384800"/>
            <a:ext cx="5527675"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solidFill>
                  <a:srgbClr val="3333CC"/>
                </a:solidFill>
                <a:ea typeface="+mn-ea"/>
              </a:rPr>
              <a:t>Additional Information and Image at right from:</a:t>
            </a:r>
          </a:p>
          <a:p>
            <a:pPr>
              <a:defRPr/>
            </a:pPr>
            <a:r>
              <a:rPr lang="en-US" altLang="en-US" sz="1600">
                <a:solidFill>
                  <a:srgbClr val="3333CC"/>
                </a:solidFill>
                <a:ea typeface="+mn-ea"/>
              </a:rPr>
              <a:t>http://micro.magnet.fsu.edu/optics/timeline/people/nomarski.html</a:t>
            </a:r>
          </a:p>
        </p:txBody>
      </p:sp>
      <p:sp>
        <p:nvSpPr>
          <p:cNvPr id="47110" name="Line 6">
            <a:extLst>
              <a:ext uri="{FF2B5EF4-FFF2-40B4-BE49-F238E27FC236}">
                <a16:creationId xmlns:a16="http://schemas.microsoft.com/office/drawing/2014/main" id="{7C604A4A-475C-B64B-810F-529628FC0D0E}"/>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7111" name="Line 11">
            <a:extLst>
              <a:ext uri="{FF2B5EF4-FFF2-40B4-BE49-F238E27FC236}">
                <a16:creationId xmlns:a16="http://schemas.microsoft.com/office/drawing/2014/main" id="{A8B8C302-CF61-3F4C-B1B9-E370C07E994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2407" name="Oval 12">
            <a:extLst>
              <a:ext uri="{FF2B5EF4-FFF2-40B4-BE49-F238E27FC236}">
                <a16:creationId xmlns:a16="http://schemas.microsoft.com/office/drawing/2014/main" id="{2B8BC2B8-B70C-034F-A262-678B45998093}"/>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08" name="Oval 13">
            <a:extLst>
              <a:ext uri="{FF2B5EF4-FFF2-40B4-BE49-F238E27FC236}">
                <a16:creationId xmlns:a16="http://schemas.microsoft.com/office/drawing/2014/main" id="{72693CB7-C312-6F44-B9E0-11803AFE7963}"/>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09" name="Oval 14">
            <a:extLst>
              <a:ext uri="{FF2B5EF4-FFF2-40B4-BE49-F238E27FC236}">
                <a16:creationId xmlns:a16="http://schemas.microsoft.com/office/drawing/2014/main" id="{F28BE5B7-5FD5-DB40-93D0-443971D7E772}"/>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10" name="Oval 15">
            <a:extLst>
              <a:ext uri="{FF2B5EF4-FFF2-40B4-BE49-F238E27FC236}">
                <a16:creationId xmlns:a16="http://schemas.microsoft.com/office/drawing/2014/main" id="{ED2C566B-BC4C-D447-9C58-481E30DF8662}"/>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11" name="Oval 16">
            <a:extLst>
              <a:ext uri="{FF2B5EF4-FFF2-40B4-BE49-F238E27FC236}">
                <a16:creationId xmlns:a16="http://schemas.microsoft.com/office/drawing/2014/main" id="{7494D7C8-9A40-014E-8C6D-7D0D39564CA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12" name="Oval 17">
            <a:extLst>
              <a:ext uri="{FF2B5EF4-FFF2-40B4-BE49-F238E27FC236}">
                <a16:creationId xmlns:a16="http://schemas.microsoft.com/office/drawing/2014/main" id="{9F10BAD8-F3CE-DB42-8BC4-FCC72E71CA5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13" name="Oval 18">
            <a:extLst>
              <a:ext uri="{FF2B5EF4-FFF2-40B4-BE49-F238E27FC236}">
                <a16:creationId xmlns:a16="http://schemas.microsoft.com/office/drawing/2014/main" id="{1FF7FA74-4017-FE42-BB7C-AC23F36AC158}"/>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14" name="Oval 19">
            <a:extLst>
              <a:ext uri="{FF2B5EF4-FFF2-40B4-BE49-F238E27FC236}">
                <a16:creationId xmlns:a16="http://schemas.microsoft.com/office/drawing/2014/main" id="{631EBB15-93F0-DD4E-95F6-FED99C4D8D6A}"/>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15" name="Oval 20">
            <a:extLst>
              <a:ext uri="{FF2B5EF4-FFF2-40B4-BE49-F238E27FC236}">
                <a16:creationId xmlns:a16="http://schemas.microsoft.com/office/drawing/2014/main" id="{8C8106E0-771D-3E45-9D6B-18E231A081B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16" name="Oval 21">
            <a:extLst>
              <a:ext uri="{FF2B5EF4-FFF2-40B4-BE49-F238E27FC236}">
                <a16:creationId xmlns:a16="http://schemas.microsoft.com/office/drawing/2014/main" id="{FBA7B63F-7BD2-EE46-B1A5-30C3BB1C474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17" name="Oval 22">
            <a:extLst>
              <a:ext uri="{FF2B5EF4-FFF2-40B4-BE49-F238E27FC236}">
                <a16:creationId xmlns:a16="http://schemas.microsoft.com/office/drawing/2014/main" id="{9C5D9CD1-F9D8-A448-85C0-658484191E4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18" name="Oval 23">
            <a:extLst>
              <a:ext uri="{FF2B5EF4-FFF2-40B4-BE49-F238E27FC236}">
                <a16:creationId xmlns:a16="http://schemas.microsoft.com/office/drawing/2014/main" id="{48650429-533D-864B-BEC1-840AAA7D495C}"/>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19" name="Oval 24">
            <a:extLst>
              <a:ext uri="{FF2B5EF4-FFF2-40B4-BE49-F238E27FC236}">
                <a16:creationId xmlns:a16="http://schemas.microsoft.com/office/drawing/2014/main" id="{C7F40B87-1059-F54A-A75A-C8AC0B5F8BE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20" name="Oval 25">
            <a:extLst>
              <a:ext uri="{FF2B5EF4-FFF2-40B4-BE49-F238E27FC236}">
                <a16:creationId xmlns:a16="http://schemas.microsoft.com/office/drawing/2014/main" id="{DAF25DAD-B93D-7244-B337-9C1FC5E5B66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21" name="Oval 26">
            <a:extLst>
              <a:ext uri="{FF2B5EF4-FFF2-40B4-BE49-F238E27FC236}">
                <a16:creationId xmlns:a16="http://schemas.microsoft.com/office/drawing/2014/main" id="{FA26FC94-6597-DA4E-8179-1CECFC09BEA1}"/>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22" name="Oval 27">
            <a:extLst>
              <a:ext uri="{FF2B5EF4-FFF2-40B4-BE49-F238E27FC236}">
                <a16:creationId xmlns:a16="http://schemas.microsoft.com/office/drawing/2014/main" id="{CE9A7E8A-EC0E-4E44-8C4E-DAF62C249574}"/>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47128" name="Text Box 28">
            <a:extLst>
              <a:ext uri="{FF2B5EF4-FFF2-40B4-BE49-F238E27FC236}">
                <a16:creationId xmlns:a16="http://schemas.microsoft.com/office/drawing/2014/main" id="{05D12DA2-6EDD-7645-BC2D-80276D0C182F}"/>
              </a:ext>
            </a:extLst>
          </p:cNvPr>
          <p:cNvSpPr txBox="1">
            <a:spLocks noChangeArrowheads="1"/>
          </p:cNvSpPr>
          <p:nvPr/>
        </p:nvSpPr>
        <p:spPr bwMode="auto">
          <a:xfrm>
            <a:off x="8153400" y="53482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1953</a:t>
            </a:r>
          </a:p>
        </p:txBody>
      </p:sp>
      <p:sp>
        <p:nvSpPr>
          <p:cNvPr id="102424" name="Oval 29">
            <a:extLst>
              <a:ext uri="{FF2B5EF4-FFF2-40B4-BE49-F238E27FC236}">
                <a16:creationId xmlns:a16="http://schemas.microsoft.com/office/drawing/2014/main" id="{72783383-0B7A-C746-B8FC-A40D52A0E07B}"/>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25" name="Oval 30">
            <a:extLst>
              <a:ext uri="{FF2B5EF4-FFF2-40B4-BE49-F238E27FC236}">
                <a16:creationId xmlns:a16="http://schemas.microsoft.com/office/drawing/2014/main" id="{6A6813F4-3818-7548-966D-6575F70ACFCF}"/>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26" name="Oval 31">
            <a:extLst>
              <a:ext uri="{FF2B5EF4-FFF2-40B4-BE49-F238E27FC236}">
                <a16:creationId xmlns:a16="http://schemas.microsoft.com/office/drawing/2014/main" id="{D9CF0B0C-C5CB-1D43-B78F-0D7A6E96B810}"/>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27" name="Oval 32">
            <a:extLst>
              <a:ext uri="{FF2B5EF4-FFF2-40B4-BE49-F238E27FC236}">
                <a16:creationId xmlns:a16="http://schemas.microsoft.com/office/drawing/2014/main" id="{29334A97-4774-534F-84D9-071739F2BC70}"/>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28" name="Oval 33">
            <a:extLst>
              <a:ext uri="{FF2B5EF4-FFF2-40B4-BE49-F238E27FC236}">
                <a16:creationId xmlns:a16="http://schemas.microsoft.com/office/drawing/2014/main" id="{3E3CDC69-A781-D24F-922D-77A73A65CE17}"/>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29" name="Oval 34">
            <a:extLst>
              <a:ext uri="{FF2B5EF4-FFF2-40B4-BE49-F238E27FC236}">
                <a16:creationId xmlns:a16="http://schemas.microsoft.com/office/drawing/2014/main" id="{613ACAF8-E413-A646-9137-56427EE6883A}"/>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30" name="Oval 35">
            <a:extLst>
              <a:ext uri="{FF2B5EF4-FFF2-40B4-BE49-F238E27FC236}">
                <a16:creationId xmlns:a16="http://schemas.microsoft.com/office/drawing/2014/main" id="{47FA95ED-3C3B-E746-BB7B-FF2C1FC4C54D}"/>
              </a:ext>
            </a:extLst>
          </p:cNvPr>
          <p:cNvSpPr>
            <a:spLocks noChangeArrowheads="1"/>
          </p:cNvSpPr>
          <p:nvPr/>
        </p:nvSpPr>
        <p:spPr bwMode="auto">
          <a:xfrm>
            <a:off x="7962900" y="5516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31" name="Oval 36">
            <a:extLst>
              <a:ext uri="{FF2B5EF4-FFF2-40B4-BE49-F238E27FC236}">
                <a16:creationId xmlns:a16="http://schemas.microsoft.com/office/drawing/2014/main" id="{5A495C31-BAF6-9047-B48D-15DD06D97A58}"/>
              </a:ext>
            </a:extLst>
          </p:cNvPr>
          <p:cNvSpPr>
            <a:spLocks noChangeArrowheads="1"/>
          </p:cNvSpPr>
          <p:nvPr/>
        </p:nvSpPr>
        <p:spPr bwMode="auto">
          <a:xfrm>
            <a:off x="7969250" y="53276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2432" name="Oval 37">
            <a:extLst>
              <a:ext uri="{FF2B5EF4-FFF2-40B4-BE49-F238E27FC236}">
                <a16:creationId xmlns:a16="http://schemas.microsoft.com/office/drawing/2014/main" id="{FD20ADC0-FBD5-964C-A394-409166F1285B}"/>
              </a:ext>
            </a:extLst>
          </p:cNvPr>
          <p:cNvSpPr>
            <a:spLocks noChangeArrowheads="1"/>
          </p:cNvSpPr>
          <p:nvPr/>
        </p:nvSpPr>
        <p:spPr bwMode="auto">
          <a:xfrm>
            <a:off x="7966075"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D14202BC-78F9-9D47-B30A-F4FD4DA91523}"/>
              </a:ext>
            </a:extLst>
          </p:cNvPr>
          <p:cNvSpPr>
            <a:spLocks noGrp="1" noChangeArrowheads="1"/>
          </p:cNvSpPr>
          <p:nvPr>
            <p:ph type="title"/>
          </p:nvPr>
        </p:nvSpPr>
        <p:spPr>
          <a:xfrm>
            <a:off x="171450" y="0"/>
            <a:ext cx="6754813" cy="666750"/>
          </a:xfrm>
        </p:spPr>
        <p:txBody>
          <a:bodyPr/>
          <a:lstStyle/>
          <a:p>
            <a:endParaRPr lang="en-US" altLang="en-US">
              <a:ea typeface="ＭＳ Ｐゴシック" panose="020B0600070205080204" pitchFamily="34" charset="-128"/>
            </a:endParaRPr>
          </a:p>
        </p:txBody>
      </p:sp>
      <p:sp>
        <p:nvSpPr>
          <p:cNvPr id="48131" name="Line 6">
            <a:extLst>
              <a:ext uri="{FF2B5EF4-FFF2-40B4-BE49-F238E27FC236}">
                <a16:creationId xmlns:a16="http://schemas.microsoft.com/office/drawing/2014/main" id="{F84A49F1-C97E-9E44-AB6F-8DC8170807D1}"/>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48132" name="Line 7">
            <a:extLst>
              <a:ext uri="{FF2B5EF4-FFF2-40B4-BE49-F238E27FC236}">
                <a16:creationId xmlns:a16="http://schemas.microsoft.com/office/drawing/2014/main" id="{31DDAC3C-110E-DF45-A720-19199364F85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4452" name="Oval 8">
            <a:extLst>
              <a:ext uri="{FF2B5EF4-FFF2-40B4-BE49-F238E27FC236}">
                <a16:creationId xmlns:a16="http://schemas.microsoft.com/office/drawing/2014/main" id="{1626B877-17CE-5C41-9B29-DC5A9575354E}"/>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53" name="Oval 9">
            <a:extLst>
              <a:ext uri="{FF2B5EF4-FFF2-40B4-BE49-F238E27FC236}">
                <a16:creationId xmlns:a16="http://schemas.microsoft.com/office/drawing/2014/main" id="{864DC22A-13CD-5944-803D-C16E873E7F99}"/>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54" name="Oval 10">
            <a:extLst>
              <a:ext uri="{FF2B5EF4-FFF2-40B4-BE49-F238E27FC236}">
                <a16:creationId xmlns:a16="http://schemas.microsoft.com/office/drawing/2014/main" id="{1A2F2EAD-CB09-3E48-8AC0-5E02CF4A00C0}"/>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55" name="Oval 11">
            <a:extLst>
              <a:ext uri="{FF2B5EF4-FFF2-40B4-BE49-F238E27FC236}">
                <a16:creationId xmlns:a16="http://schemas.microsoft.com/office/drawing/2014/main" id="{34DB3784-483E-1349-B100-6B11A437D0A6}"/>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56" name="Oval 12">
            <a:extLst>
              <a:ext uri="{FF2B5EF4-FFF2-40B4-BE49-F238E27FC236}">
                <a16:creationId xmlns:a16="http://schemas.microsoft.com/office/drawing/2014/main" id="{236DA64A-19B9-BB4F-BC5C-DB4209935A86}"/>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57" name="Oval 13">
            <a:extLst>
              <a:ext uri="{FF2B5EF4-FFF2-40B4-BE49-F238E27FC236}">
                <a16:creationId xmlns:a16="http://schemas.microsoft.com/office/drawing/2014/main" id="{A025D7E3-A9C1-034B-8B19-B033D8C5BB4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58" name="Oval 14">
            <a:extLst>
              <a:ext uri="{FF2B5EF4-FFF2-40B4-BE49-F238E27FC236}">
                <a16:creationId xmlns:a16="http://schemas.microsoft.com/office/drawing/2014/main" id="{A8E8C73C-8CA2-E84C-82CF-EB45A8DE9512}"/>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59" name="Oval 15">
            <a:extLst>
              <a:ext uri="{FF2B5EF4-FFF2-40B4-BE49-F238E27FC236}">
                <a16:creationId xmlns:a16="http://schemas.microsoft.com/office/drawing/2014/main" id="{151BC646-E586-A34F-8A9A-25B2FC518023}"/>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60" name="Oval 16">
            <a:extLst>
              <a:ext uri="{FF2B5EF4-FFF2-40B4-BE49-F238E27FC236}">
                <a16:creationId xmlns:a16="http://schemas.microsoft.com/office/drawing/2014/main" id="{21F02F5A-3925-6446-AE85-A4CC6058A274}"/>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61" name="Oval 17">
            <a:extLst>
              <a:ext uri="{FF2B5EF4-FFF2-40B4-BE49-F238E27FC236}">
                <a16:creationId xmlns:a16="http://schemas.microsoft.com/office/drawing/2014/main" id="{B55E3921-845C-184A-875D-E2EAE6D4990A}"/>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62" name="Oval 18">
            <a:extLst>
              <a:ext uri="{FF2B5EF4-FFF2-40B4-BE49-F238E27FC236}">
                <a16:creationId xmlns:a16="http://schemas.microsoft.com/office/drawing/2014/main" id="{FC4CBAD7-091C-D14B-9EAA-0F3A7940DF94}"/>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63" name="Oval 19">
            <a:extLst>
              <a:ext uri="{FF2B5EF4-FFF2-40B4-BE49-F238E27FC236}">
                <a16:creationId xmlns:a16="http://schemas.microsoft.com/office/drawing/2014/main" id="{A751E81B-D7A3-984E-8F5A-61F39B1D9AA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64" name="Oval 20">
            <a:extLst>
              <a:ext uri="{FF2B5EF4-FFF2-40B4-BE49-F238E27FC236}">
                <a16:creationId xmlns:a16="http://schemas.microsoft.com/office/drawing/2014/main" id="{C67A4BA1-BD87-8545-B85E-A83C4E1FBDA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65" name="Oval 21">
            <a:extLst>
              <a:ext uri="{FF2B5EF4-FFF2-40B4-BE49-F238E27FC236}">
                <a16:creationId xmlns:a16="http://schemas.microsoft.com/office/drawing/2014/main" id="{21691CC4-995D-7245-A1E2-D130EB2012F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66" name="Oval 22">
            <a:extLst>
              <a:ext uri="{FF2B5EF4-FFF2-40B4-BE49-F238E27FC236}">
                <a16:creationId xmlns:a16="http://schemas.microsoft.com/office/drawing/2014/main" id="{6EC9E802-4208-C348-929F-900104262A82}"/>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67" name="Oval 23">
            <a:extLst>
              <a:ext uri="{FF2B5EF4-FFF2-40B4-BE49-F238E27FC236}">
                <a16:creationId xmlns:a16="http://schemas.microsoft.com/office/drawing/2014/main" id="{3A7ABBFB-E4B1-6D4C-8A20-57A223A9096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68" name="Oval 25">
            <a:extLst>
              <a:ext uri="{FF2B5EF4-FFF2-40B4-BE49-F238E27FC236}">
                <a16:creationId xmlns:a16="http://schemas.microsoft.com/office/drawing/2014/main" id="{A14290C3-1B3A-784F-9842-B04554096DF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69" name="Oval 26">
            <a:extLst>
              <a:ext uri="{FF2B5EF4-FFF2-40B4-BE49-F238E27FC236}">
                <a16:creationId xmlns:a16="http://schemas.microsoft.com/office/drawing/2014/main" id="{AAA29072-670E-9D46-B494-523F191D88D0}"/>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70" name="Oval 27">
            <a:extLst>
              <a:ext uri="{FF2B5EF4-FFF2-40B4-BE49-F238E27FC236}">
                <a16:creationId xmlns:a16="http://schemas.microsoft.com/office/drawing/2014/main" id="{FA090E04-CF25-B64F-BC93-2537EE611235}"/>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71" name="Oval 28">
            <a:extLst>
              <a:ext uri="{FF2B5EF4-FFF2-40B4-BE49-F238E27FC236}">
                <a16:creationId xmlns:a16="http://schemas.microsoft.com/office/drawing/2014/main" id="{FD0353CE-9E0B-A643-AD67-6249BAE824AC}"/>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72" name="Oval 29">
            <a:extLst>
              <a:ext uri="{FF2B5EF4-FFF2-40B4-BE49-F238E27FC236}">
                <a16:creationId xmlns:a16="http://schemas.microsoft.com/office/drawing/2014/main" id="{EE6BD0F8-7094-C84A-917F-89214ECC0A4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73" name="Oval 30">
            <a:extLst>
              <a:ext uri="{FF2B5EF4-FFF2-40B4-BE49-F238E27FC236}">
                <a16:creationId xmlns:a16="http://schemas.microsoft.com/office/drawing/2014/main" id="{A884A945-1CC8-D649-ACD2-E74C01EEA9DE}"/>
              </a:ext>
            </a:extLst>
          </p:cNvPr>
          <p:cNvSpPr>
            <a:spLocks noChangeArrowheads="1"/>
          </p:cNvSpPr>
          <p:nvPr/>
        </p:nvSpPr>
        <p:spPr bwMode="auto">
          <a:xfrm>
            <a:off x="7966075" y="49593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74" name="Rectangle 32">
            <a:extLst>
              <a:ext uri="{FF2B5EF4-FFF2-40B4-BE49-F238E27FC236}">
                <a16:creationId xmlns:a16="http://schemas.microsoft.com/office/drawing/2014/main" id="{D9367130-3C28-1041-8617-F650FBB3F73F}"/>
              </a:ext>
            </a:extLst>
          </p:cNvPr>
          <p:cNvSpPr>
            <a:spLocks noGrp="1" noChangeArrowheads="1"/>
          </p:cNvSpPr>
          <p:nvPr>
            <p:ph type="body" idx="1"/>
          </p:nvPr>
        </p:nvSpPr>
        <p:spPr>
          <a:xfrm>
            <a:off x="0" y="2030413"/>
            <a:ext cx="7772400" cy="4114800"/>
          </a:xfrm>
        </p:spPr>
        <p:txBody>
          <a:bodyPr/>
          <a:lstStyle/>
          <a:p>
            <a:endParaRPr lang="en-US" altLang="en-US">
              <a:ea typeface="ＭＳ Ｐゴシック" panose="020B0600070205080204" pitchFamily="34" charset="-128"/>
            </a:endParaRPr>
          </a:p>
        </p:txBody>
      </p:sp>
      <p:pic>
        <p:nvPicPr>
          <p:cNvPr id="104475" name="Picture 33">
            <a:extLst>
              <a:ext uri="{FF2B5EF4-FFF2-40B4-BE49-F238E27FC236}">
                <a16:creationId xmlns:a16="http://schemas.microsoft.com/office/drawing/2014/main" id="{E8B995A9-B1CC-4E48-9BBB-A16A2E5E3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175" y="0"/>
            <a:ext cx="6199188" cy="64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7" name="Text Box 34">
            <a:extLst>
              <a:ext uri="{FF2B5EF4-FFF2-40B4-BE49-F238E27FC236}">
                <a16:creationId xmlns:a16="http://schemas.microsoft.com/office/drawing/2014/main" id="{0E795CDD-BDA7-3648-8507-FEF6B31EC657}"/>
              </a:ext>
            </a:extLst>
          </p:cNvPr>
          <p:cNvSpPr txBox="1">
            <a:spLocks noChangeArrowheads="1"/>
          </p:cNvSpPr>
          <p:nvPr/>
        </p:nvSpPr>
        <p:spPr bwMode="auto">
          <a:xfrm>
            <a:off x="8153400" y="553878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1953</a:t>
            </a:r>
          </a:p>
        </p:txBody>
      </p:sp>
      <p:sp>
        <p:nvSpPr>
          <p:cNvPr id="104477" name="Oval 35">
            <a:extLst>
              <a:ext uri="{FF2B5EF4-FFF2-40B4-BE49-F238E27FC236}">
                <a16:creationId xmlns:a16="http://schemas.microsoft.com/office/drawing/2014/main" id="{D7992DA5-70A6-EE4D-92DE-B6ABA52F2EF2}"/>
              </a:ext>
            </a:extLst>
          </p:cNvPr>
          <p:cNvSpPr>
            <a:spLocks noChangeArrowheads="1"/>
          </p:cNvSpPr>
          <p:nvPr/>
        </p:nvSpPr>
        <p:spPr bwMode="auto">
          <a:xfrm>
            <a:off x="7966075" y="5140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78" name="Oval 36">
            <a:extLst>
              <a:ext uri="{FF2B5EF4-FFF2-40B4-BE49-F238E27FC236}">
                <a16:creationId xmlns:a16="http://schemas.microsoft.com/office/drawing/2014/main" id="{A54B133C-765F-C243-A770-F2523C32A298}"/>
              </a:ext>
            </a:extLst>
          </p:cNvPr>
          <p:cNvSpPr>
            <a:spLocks noChangeArrowheads="1"/>
          </p:cNvSpPr>
          <p:nvPr/>
        </p:nvSpPr>
        <p:spPr bwMode="auto">
          <a:xfrm>
            <a:off x="7962900" y="57070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79" name="Oval 37">
            <a:extLst>
              <a:ext uri="{FF2B5EF4-FFF2-40B4-BE49-F238E27FC236}">
                <a16:creationId xmlns:a16="http://schemas.microsoft.com/office/drawing/2014/main" id="{E87387E4-205F-B940-82FC-4E255E70526F}"/>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04480" name="Oval 38">
            <a:extLst>
              <a:ext uri="{FF2B5EF4-FFF2-40B4-BE49-F238E27FC236}">
                <a16:creationId xmlns:a16="http://schemas.microsoft.com/office/drawing/2014/main" id="{EFE11FF2-B215-D74C-809D-257695F1EC67}"/>
              </a:ext>
            </a:extLst>
          </p:cNvPr>
          <p:cNvSpPr>
            <a:spLocks noChangeArrowheads="1"/>
          </p:cNvSpPr>
          <p:nvPr/>
        </p:nvSpPr>
        <p:spPr bwMode="auto">
          <a:xfrm>
            <a:off x="7966075" y="5330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6498" name="Picture 35">
            <a:extLst>
              <a:ext uri="{FF2B5EF4-FFF2-40B4-BE49-F238E27FC236}">
                <a16:creationId xmlns:a16="http://schemas.microsoft.com/office/drawing/2014/main" id="{C844946A-EC51-8246-B49C-DE676D1E3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 y="1098550"/>
            <a:ext cx="3887788"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6">
            <a:extLst>
              <a:ext uri="{FF2B5EF4-FFF2-40B4-BE49-F238E27FC236}">
                <a16:creationId xmlns:a16="http://schemas.microsoft.com/office/drawing/2014/main" id="{782E4050-B457-6447-B83D-AD9BD6BCF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575" y="2970213"/>
            <a:ext cx="6026150"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2">
            <a:extLst>
              <a:ext uri="{FF2B5EF4-FFF2-40B4-BE49-F238E27FC236}">
                <a16:creationId xmlns:a16="http://schemas.microsoft.com/office/drawing/2014/main" id="{A7F60909-EAA1-244F-B172-FC8AC9E7BAF5}"/>
              </a:ext>
            </a:extLst>
          </p:cNvPr>
          <p:cNvSpPr>
            <a:spLocks noGrp="1" noChangeArrowheads="1"/>
          </p:cNvSpPr>
          <p:nvPr>
            <p:ph type="title"/>
          </p:nvPr>
        </p:nvSpPr>
        <p:spPr>
          <a:xfrm>
            <a:off x="0" y="0"/>
            <a:ext cx="5491163" cy="1079500"/>
          </a:xfrm>
        </p:spPr>
        <p:txBody>
          <a:bodyPr/>
          <a:lstStyle/>
          <a:p>
            <a:pPr eaLnBrk="1" hangingPunct="1">
              <a:defRPr/>
            </a:pPr>
            <a:r>
              <a:rPr lang="en-US" altLang="en-US" b="1">
                <a:solidFill>
                  <a:srgbClr val="000000"/>
                </a:solidFill>
                <a:ea typeface="+mj-ea"/>
              </a:rPr>
              <a:t>First disclosed the confocal microscope principle - 1953</a:t>
            </a:r>
          </a:p>
        </p:txBody>
      </p:sp>
      <p:pic>
        <p:nvPicPr>
          <p:cNvPr id="106501" name="Picture 4">
            <a:extLst>
              <a:ext uri="{FF2B5EF4-FFF2-40B4-BE49-F238E27FC236}">
                <a16:creationId xmlns:a16="http://schemas.microsoft.com/office/drawing/2014/main" id="{AA057FD7-BD0B-0845-8D40-914992C251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925" y="219075"/>
            <a:ext cx="16906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Line 5">
            <a:extLst>
              <a:ext uri="{FF2B5EF4-FFF2-40B4-BE49-F238E27FC236}">
                <a16:creationId xmlns:a16="http://schemas.microsoft.com/office/drawing/2014/main" id="{C7EE387A-7167-EC49-BF54-E55071257631}"/>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6503" name="Oval 6">
            <a:extLst>
              <a:ext uri="{FF2B5EF4-FFF2-40B4-BE49-F238E27FC236}">
                <a16:creationId xmlns:a16="http://schemas.microsoft.com/office/drawing/2014/main" id="{640C7DE7-3D93-BA4D-B1DF-4BE5A021271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4" name="Oval 7">
            <a:extLst>
              <a:ext uri="{FF2B5EF4-FFF2-40B4-BE49-F238E27FC236}">
                <a16:creationId xmlns:a16="http://schemas.microsoft.com/office/drawing/2014/main" id="{0DDF8AAD-B08B-1846-A4FD-EB6BD9E2DF8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5" name="Oval 8">
            <a:extLst>
              <a:ext uri="{FF2B5EF4-FFF2-40B4-BE49-F238E27FC236}">
                <a16:creationId xmlns:a16="http://schemas.microsoft.com/office/drawing/2014/main" id="{80BF851D-F81C-6C41-8975-ABE94910ECB3}"/>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6" name="Oval 9">
            <a:extLst>
              <a:ext uri="{FF2B5EF4-FFF2-40B4-BE49-F238E27FC236}">
                <a16:creationId xmlns:a16="http://schemas.microsoft.com/office/drawing/2014/main" id="{7CDBE152-36A4-7D44-ADFC-6A7F7D0EDD3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7" name="Oval 10">
            <a:extLst>
              <a:ext uri="{FF2B5EF4-FFF2-40B4-BE49-F238E27FC236}">
                <a16:creationId xmlns:a16="http://schemas.microsoft.com/office/drawing/2014/main" id="{393525BE-B675-2D4A-A728-6EDD4E05592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8" name="Oval 11">
            <a:extLst>
              <a:ext uri="{FF2B5EF4-FFF2-40B4-BE49-F238E27FC236}">
                <a16:creationId xmlns:a16="http://schemas.microsoft.com/office/drawing/2014/main" id="{0F1EB21A-9D0F-AE41-BBB4-0F47961FB3A3}"/>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09" name="Oval 12">
            <a:extLst>
              <a:ext uri="{FF2B5EF4-FFF2-40B4-BE49-F238E27FC236}">
                <a16:creationId xmlns:a16="http://schemas.microsoft.com/office/drawing/2014/main" id="{6DD32510-285F-4A4D-8EA7-F7B2F706A5A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0" name="Oval 13">
            <a:extLst>
              <a:ext uri="{FF2B5EF4-FFF2-40B4-BE49-F238E27FC236}">
                <a16:creationId xmlns:a16="http://schemas.microsoft.com/office/drawing/2014/main" id="{635958FC-F771-B447-9778-2BD98B783CE7}"/>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1" name="Oval 14">
            <a:extLst>
              <a:ext uri="{FF2B5EF4-FFF2-40B4-BE49-F238E27FC236}">
                <a16:creationId xmlns:a16="http://schemas.microsoft.com/office/drawing/2014/main" id="{AC03A3B0-251D-1C43-841D-9BF1087B8C9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2" name="Oval 15">
            <a:extLst>
              <a:ext uri="{FF2B5EF4-FFF2-40B4-BE49-F238E27FC236}">
                <a16:creationId xmlns:a16="http://schemas.microsoft.com/office/drawing/2014/main" id="{470E55EF-B73B-9D4E-AAF8-74A722A55E9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3" name="Oval 16">
            <a:extLst>
              <a:ext uri="{FF2B5EF4-FFF2-40B4-BE49-F238E27FC236}">
                <a16:creationId xmlns:a16="http://schemas.microsoft.com/office/drawing/2014/main" id="{3EE7235E-43B2-5E4E-A1BD-932CCB200D9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4" name="Oval 17">
            <a:extLst>
              <a:ext uri="{FF2B5EF4-FFF2-40B4-BE49-F238E27FC236}">
                <a16:creationId xmlns:a16="http://schemas.microsoft.com/office/drawing/2014/main" id="{FF94FD1B-5CBD-F64C-B535-1560E8310554}"/>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5" name="Oval 18">
            <a:extLst>
              <a:ext uri="{FF2B5EF4-FFF2-40B4-BE49-F238E27FC236}">
                <a16:creationId xmlns:a16="http://schemas.microsoft.com/office/drawing/2014/main" id="{B74CA004-9CD2-B441-93E7-C15ECA84AA9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6" name="Oval 19">
            <a:extLst>
              <a:ext uri="{FF2B5EF4-FFF2-40B4-BE49-F238E27FC236}">
                <a16:creationId xmlns:a16="http://schemas.microsoft.com/office/drawing/2014/main" id="{FFDDE283-0C11-864B-842E-956DBD71418E}"/>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7" name="Oval 20">
            <a:extLst>
              <a:ext uri="{FF2B5EF4-FFF2-40B4-BE49-F238E27FC236}">
                <a16:creationId xmlns:a16="http://schemas.microsoft.com/office/drawing/2014/main" id="{F1BD0D4E-2C23-734E-BD75-65C84C786E79}"/>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18" name="Oval 21">
            <a:extLst>
              <a:ext uri="{FF2B5EF4-FFF2-40B4-BE49-F238E27FC236}">
                <a16:creationId xmlns:a16="http://schemas.microsoft.com/office/drawing/2014/main" id="{C2715A55-5D18-DA49-B965-A5192E2DA17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49175" name="Text Box 22">
            <a:extLst>
              <a:ext uri="{FF2B5EF4-FFF2-40B4-BE49-F238E27FC236}">
                <a16:creationId xmlns:a16="http://schemas.microsoft.com/office/drawing/2014/main" id="{9AABF0B3-A520-554B-8A07-32F4D6FCC666}"/>
              </a:ext>
            </a:extLst>
          </p:cNvPr>
          <p:cNvSpPr txBox="1">
            <a:spLocks noChangeArrowheads="1"/>
          </p:cNvSpPr>
          <p:nvPr/>
        </p:nvSpPr>
        <p:spPr bwMode="auto">
          <a:xfrm>
            <a:off x="8153400" y="57102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1953</a:t>
            </a:r>
          </a:p>
        </p:txBody>
      </p:sp>
      <p:sp>
        <p:nvSpPr>
          <p:cNvPr id="106520" name="Oval 23">
            <a:extLst>
              <a:ext uri="{FF2B5EF4-FFF2-40B4-BE49-F238E27FC236}">
                <a16:creationId xmlns:a16="http://schemas.microsoft.com/office/drawing/2014/main" id="{A9B0563E-58B0-A041-AABE-64F85F95B8B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1" name="Oval 24">
            <a:extLst>
              <a:ext uri="{FF2B5EF4-FFF2-40B4-BE49-F238E27FC236}">
                <a16:creationId xmlns:a16="http://schemas.microsoft.com/office/drawing/2014/main" id="{3DBCC5B0-8608-6C44-99A7-CA002A0A2185}"/>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2" name="Oval 25">
            <a:extLst>
              <a:ext uri="{FF2B5EF4-FFF2-40B4-BE49-F238E27FC236}">
                <a16:creationId xmlns:a16="http://schemas.microsoft.com/office/drawing/2014/main" id="{64261542-748F-154E-92B9-C80D086D9C20}"/>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3" name="Oval 26">
            <a:extLst>
              <a:ext uri="{FF2B5EF4-FFF2-40B4-BE49-F238E27FC236}">
                <a16:creationId xmlns:a16="http://schemas.microsoft.com/office/drawing/2014/main" id="{50A3CB7F-459D-B341-9F51-6E31E59BD66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4" name="Oval 27">
            <a:extLst>
              <a:ext uri="{FF2B5EF4-FFF2-40B4-BE49-F238E27FC236}">
                <a16:creationId xmlns:a16="http://schemas.microsoft.com/office/drawing/2014/main" id="{7D2FB759-F6D7-0F44-A46E-C4E38D9EE5E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5" name="Oval 28">
            <a:extLst>
              <a:ext uri="{FF2B5EF4-FFF2-40B4-BE49-F238E27FC236}">
                <a16:creationId xmlns:a16="http://schemas.microsoft.com/office/drawing/2014/main" id="{4FBE43C5-0F54-F448-ADE7-80F438A9C80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6" name="Oval 29">
            <a:extLst>
              <a:ext uri="{FF2B5EF4-FFF2-40B4-BE49-F238E27FC236}">
                <a16:creationId xmlns:a16="http://schemas.microsoft.com/office/drawing/2014/main" id="{DB5ED1B2-5ACF-664D-9685-E9CFCA646DDA}"/>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7" name="Oval 30">
            <a:extLst>
              <a:ext uri="{FF2B5EF4-FFF2-40B4-BE49-F238E27FC236}">
                <a16:creationId xmlns:a16="http://schemas.microsoft.com/office/drawing/2014/main" id="{5DD9D3D7-1AC4-B244-81D8-FB950A71691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8" name="Oval 31">
            <a:extLst>
              <a:ext uri="{FF2B5EF4-FFF2-40B4-BE49-F238E27FC236}">
                <a16:creationId xmlns:a16="http://schemas.microsoft.com/office/drawing/2014/main" id="{978AC8C8-F89C-0D4E-9C26-40C7B3106A48}"/>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29" name="Oval 32">
            <a:extLst>
              <a:ext uri="{FF2B5EF4-FFF2-40B4-BE49-F238E27FC236}">
                <a16:creationId xmlns:a16="http://schemas.microsoft.com/office/drawing/2014/main" id="{099C4789-3298-C147-BE6B-80C45C66AEB9}"/>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6530" name="Oval 33">
            <a:extLst>
              <a:ext uri="{FF2B5EF4-FFF2-40B4-BE49-F238E27FC236}">
                <a16:creationId xmlns:a16="http://schemas.microsoft.com/office/drawing/2014/main" id="{3C28516A-D21A-BF4E-8709-766C110E0B35}"/>
              </a:ext>
            </a:extLst>
          </p:cNvPr>
          <p:cNvSpPr>
            <a:spLocks noChangeArrowheads="1"/>
          </p:cNvSpPr>
          <p:nvPr/>
        </p:nvSpPr>
        <p:spPr bwMode="auto">
          <a:xfrm>
            <a:off x="7972425" y="585152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06531" name="Picture 37">
            <a:extLst>
              <a:ext uri="{FF2B5EF4-FFF2-40B4-BE49-F238E27FC236}">
                <a16:creationId xmlns:a16="http://schemas.microsoft.com/office/drawing/2014/main" id="{51790F06-3421-AC47-9F52-2BACFA40B4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25" y="4521200"/>
            <a:ext cx="3171825"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32" name="Text Box 38">
            <a:extLst>
              <a:ext uri="{FF2B5EF4-FFF2-40B4-BE49-F238E27FC236}">
                <a16:creationId xmlns:a16="http://schemas.microsoft.com/office/drawing/2014/main" id="{3EA608C3-E9CA-734C-85DB-1A9CF91B9BF2}"/>
              </a:ext>
            </a:extLst>
          </p:cNvPr>
          <p:cNvSpPr txBox="1">
            <a:spLocks noChangeArrowheads="1"/>
          </p:cNvSpPr>
          <p:nvPr/>
        </p:nvSpPr>
        <p:spPr bwMode="auto">
          <a:xfrm>
            <a:off x="4940300" y="626745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en-US" sz="1600">
                <a:solidFill>
                  <a:srgbClr val="000000"/>
                </a:solidFill>
              </a:rPr>
              <a:t>Minsky’s prototype</a:t>
            </a:r>
          </a:p>
        </p:txBody>
      </p:sp>
      <p:sp>
        <p:nvSpPr>
          <p:cNvPr id="49189" name="Text Box 39">
            <a:extLst>
              <a:ext uri="{FF2B5EF4-FFF2-40B4-BE49-F238E27FC236}">
                <a16:creationId xmlns:a16="http://schemas.microsoft.com/office/drawing/2014/main" id="{F29F2B0C-AA1D-3746-AF47-A934BBB94E29}"/>
              </a:ext>
            </a:extLst>
          </p:cNvPr>
          <p:cNvSpPr txBox="1">
            <a:spLocks noChangeArrowheads="1"/>
          </p:cNvSpPr>
          <p:nvPr/>
        </p:nvSpPr>
        <p:spPr bwMode="auto">
          <a:xfrm>
            <a:off x="5786438" y="6629400"/>
            <a:ext cx="1949450" cy="2286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a:solidFill>
                  <a:srgbClr val="000000"/>
                </a:solidFill>
                <a:latin typeface="Arial" charset="0"/>
                <a:ea typeface="+mn-ea"/>
              </a:rPr>
              <a:t>Data from Patents database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8546" name="Group 2">
            <a:extLst>
              <a:ext uri="{FF2B5EF4-FFF2-40B4-BE49-F238E27FC236}">
                <a16:creationId xmlns:a16="http://schemas.microsoft.com/office/drawing/2014/main" id="{0D74DE58-3131-104E-994E-7BA8D52CE62E}"/>
              </a:ext>
            </a:extLst>
          </p:cNvPr>
          <p:cNvGrpSpPr>
            <a:grpSpLocks/>
          </p:cNvGrpSpPr>
          <p:nvPr/>
        </p:nvGrpSpPr>
        <p:grpSpPr bwMode="auto">
          <a:xfrm>
            <a:off x="0" y="1020763"/>
            <a:ext cx="8128000" cy="4648200"/>
            <a:chOff x="312" y="816"/>
            <a:chExt cx="5760" cy="2928"/>
          </a:xfrm>
        </p:grpSpPr>
        <p:pic>
          <p:nvPicPr>
            <p:cNvPr id="108581" name="Picture 3" descr="Science 387">
              <a:extLst>
                <a:ext uri="{FF2B5EF4-FFF2-40B4-BE49-F238E27FC236}">
                  <a16:creationId xmlns:a16="http://schemas.microsoft.com/office/drawing/2014/main" id="{E417AEFC-DDDA-8043-9D77-46A76A422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10" r="85593" b="50620"/>
            <a:stretch>
              <a:fillRect/>
            </a:stretch>
          </p:blipFill>
          <p:spPr bwMode="auto">
            <a:xfrm>
              <a:off x="312" y="816"/>
              <a:ext cx="5760"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2" name="Picture 4" descr="Science 387">
              <a:extLst>
                <a:ext uri="{FF2B5EF4-FFF2-40B4-BE49-F238E27FC236}">
                  <a16:creationId xmlns:a16="http://schemas.microsoft.com/office/drawing/2014/main" id="{65AD8CDB-2C49-234F-B12F-515F64685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17" t="2110" r="61864" b="38644"/>
            <a:stretch>
              <a:fillRect/>
            </a:stretch>
          </p:blipFill>
          <p:spPr bwMode="auto">
            <a:xfrm>
              <a:off x="360" y="816"/>
              <a:ext cx="2016" cy="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83" name="Picture 5" descr="Science 387">
              <a:extLst>
                <a:ext uri="{FF2B5EF4-FFF2-40B4-BE49-F238E27FC236}">
                  <a16:creationId xmlns:a16="http://schemas.microsoft.com/office/drawing/2014/main" id="{BEBE82CE-509D-154F-9615-0A63627D37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0725"/>
            <a:stretch>
              <a:fillRect/>
            </a:stretch>
          </p:blipFill>
          <p:spPr bwMode="auto">
            <a:xfrm>
              <a:off x="312" y="2736"/>
              <a:ext cx="5712"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79" name="Rectangle 6">
            <a:extLst>
              <a:ext uri="{FF2B5EF4-FFF2-40B4-BE49-F238E27FC236}">
                <a16:creationId xmlns:a16="http://schemas.microsoft.com/office/drawing/2014/main" id="{D8042F7E-B860-7A4C-8780-5D42A7552F2E}"/>
              </a:ext>
            </a:extLst>
          </p:cNvPr>
          <p:cNvSpPr>
            <a:spLocks noGrp="1" noChangeArrowheads="1"/>
          </p:cNvSpPr>
          <p:nvPr>
            <p:ph type="title"/>
          </p:nvPr>
        </p:nvSpPr>
        <p:spPr>
          <a:xfrm>
            <a:off x="184150" y="0"/>
            <a:ext cx="6657975" cy="1143000"/>
          </a:xfrm>
        </p:spPr>
        <p:txBody>
          <a:bodyPr/>
          <a:lstStyle/>
          <a:p>
            <a:pPr eaLnBrk="1" hangingPunct="1">
              <a:defRPr/>
            </a:pPr>
            <a:r>
              <a:rPr lang="en-US" altLang="en-US" b="1">
                <a:solidFill>
                  <a:srgbClr val="000000"/>
                </a:solidFill>
                <a:latin typeface="Arial" charset="0"/>
                <a:ea typeface="+mj-ea"/>
              </a:rPr>
              <a:t>Cytometry Analytic Techniques</a:t>
            </a:r>
            <a:br>
              <a:rPr lang="en-US" altLang="en-US" b="1">
                <a:solidFill>
                  <a:srgbClr val="000000"/>
                </a:solidFill>
                <a:latin typeface="Arial" charset="0"/>
                <a:ea typeface="+mj-ea"/>
              </a:rPr>
            </a:br>
            <a:r>
              <a:rPr lang="en-US" altLang="en-US" b="1">
                <a:solidFill>
                  <a:srgbClr val="000000"/>
                </a:solidFill>
                <a:latin typeface="Arial" charset="0"/>
                <a:ea typeface="+mj-ea"/>
              </a:rPr>
              <a:t>M.R. Mendelsohn 1958</a:t>
            </a:r>
          </a:p>
        </p:txBody>
      </p:sp>
      <p:sp>
        <p:nvSpPr>
          <p:cNvPr id="50180" name="Text Box 7">
            <a:extLst>
              <a:ext uri="{FF2B5EF4-FFF2-40B4-BE49-F238E27FC236}">
                <a16:creationId xmlns:a16="http://schemas.microsoft.com/office/drawing/2014/main" id="{9BED0B4B-5C0A-3C4A-A231-A887265B2FE3}"/>
              </a:ext>
            </a:extLst>
          </p:cNvPr>
          <p:cNvSpPr txBox="1">
            <a:spLocks noChangeArrowheads="1"/>
          </p:cNvSpPr>
          <p:nvPr/>
        </p:nvSpPr>
        <p:spPr bwMode="auto">
          <a:xfrm>
            <a:off x="939800" y="5781675"/>
            <a:ext cx="6013450" cy="6413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1800" i="0">
                <a:solidFill>
                  <a:srgbClr val="000000"/>
                </a:solidFill>
                <a:latin typeface="Arial" charset="0"/>
                <a:ea typeface="+mn-ea"/>
              </a:rPr>
              <a:t>The Two-Wavelength Method of Microspectrophotometry </a:t>
            </a:r>
          </a:p>
          <a:p>
            <a:pPr algn="ctr">
              <a:defRPr/>
            </a:pPr>
            <a:r>
              <a:rPr lang="en-US" altLang="en-US" sz="1800" i="0">
                <a:solidFill>
                  <a:srgbClr val="000000"/>
                </a:solidFill>
                <a:latin typeface="Arial" charset="0"/>
                <a:ea typeface="+mn-ea"/>
              </a:rPr>
              <a:t>J. Biophys. Biochem Cytol. </a:t>
            </a:r>
            <a:r>
              <a:rPr lang="en-US" altLang="en-US" sz="1800" i="0" u="sng">
                <a:solidFill>
                  <a:srgbClr val="000000"/>
                </a:solidFill>
                <a:latin typeface="Arial" charset="0"/>
                <a:ea typeface="+mn-ea"/>
              </a:rPr>
              <a:t>4</a:t>
            </a:r>
            <a:r>
              <a:rPr lang="en-US" altLang="en-US" sz="1800" i="0">
                <a:solidFill>
                  <a:srgbClr val="000000"/>
                </a:solidFill>
                <a:latin typeface="Arial" charset="0"/>
                <a:ea typeface="+mn-ea"/>
              </a:rPr>
              <a:t>, 1958</a:t>
            </a:r>
          </a:p>
        </p:txBody>
      </p:sp>
      <p:pic>
        <p:nvPicPr>
          <p:cNvPr id="108549" name="Picture 9" descr="Science 387">
            <a:extLst>
              <a:ext uri="{FF2B5EF4-FFF2-40B4-BE49-F238E27FC236}">
                <a16:creationId xmlns:a16="http://schemas.microsoft.com/office/drawing/2014/main" id="{298880BB-9B96-454B-8883-A21105179B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78" t="2110" r="10170" b="38644"/>
          <a:stretch>
            <a:fillRect/>
          </a:stretch>
        </p:blipFill>
        <p:spPr bwMode="auto">
          <a:xfrm>
            <a:off x="2682875" y="1358900"/>
            <a:ext cx="487680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Line 10">
            <a:extLst>
              <a:ext uri="{FF2B5EF4-FFF2-40B4-BE49-F238E27FC236}">
                <a16:creationId xmlns:a16="http://schemas.microsoft.com/office/drawing/2014/main" id="{39E7D7C5-0F9B-B549-8D1E-626F305B62E7}"/>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8551" name="Oval 11">
            <a:extLst>
              <a:ext uri="{FF2B5EF4-FFF2-40B4-BE49-F238E27FC236}">
                <a16:creationId xmlns:a16="http://schemas.microsoft.com/office/drawing/2014/main" id="{6F7C1108-9A36-5B41-8C94-38A9CE323F23}"/>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2" name="Oval 12">
            <a:extLst>
              <a:ext uri="{FF2B5EF4-FFF2-40B4-BE49-F238E27FC236}">
                <a16:creationId xmlns:a16="http://schemas.microsoft.com/office/drawing/2014/main" id="{3D204C0B-8F55-2B4D-9718-4F510BD1C85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3" name="Oval 13">
            <a:extLst>
              <a:ext uri="{FF2B5EF4-FFF2-40B4-BE49-F238E27FC236}">
                <a16:creationId xmlns:a16="http://schemas.microsoft.com/office/drawing/2014/main" id="{B16C93EB-F957-E84B-B9A1-4FDB80994466}"/>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4" name="Oval 14">
            <a:extLst>
              <a:ext uri="{FF2B5EF4-FFF2-40B4-BE49-F238E27FC236}">
                <a16:creationId xmlns:a16="http://schemas.microsoft.com/office/drawing/2014/main" id="{763A62B4-A487-4B42-B92E-23EDD6A7692E}"/>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5" name="Oval 15">
            <a:extLst>
              <a:ext uri="{FF2B5EF4-FFF2-40B4-BE49-F238E27FC236}">
                <a16:creationId xmlns:a16="http://schemas.microsoft.com/office/drawing/2014/main" id="{11787297-4611-214A-88C7-D8CABE983E1E}"/>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6" name="Oval 16">
            <a:extLst>
              <a:ext uri="{FF2B5EF4-FFF2-40B4-BE49-F238E27FC236}">
                <a16:creationId xmlns:a16="http://schemas.microsoft.com/office/drawing/2014/main" id="{9D5641F4-D099-ED40-85CF-B3366094CD9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7" name="Oval 17">
            <a:extLst>
              <a:ext uri="{FF2B5EF4-FFF2-40B4-BE49-F238E27FC236}">
                <a16:creationId xmlns:a16="http://schemas.microsoft.com/office/drawing/2014/main" id="{B7A4F2C1-A2A2-E44E-9D77-331F658F8B30}"/>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8" name="Oval 18">
            <a:extLst>
              <a:ext uri="{FF2B5EF4-FFF2-40B4-BE49-F238E27FC236}">
                <a16:creationId xmlns:a16="http://schemas.microsoft.com/office/drawing/2014/main" id="{5C76039E-CE98-644B-8776-EA5990A9640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59" name="Oval 19">
            <a:extLst>
              <a:ext uri="{FF2B5EF4-FFF2-40B4-BE49-F238E27FC236}">
                <a16:creationId xmlns:a16="http://schemas.microsoft.com/office/drawing/2014/main" id="{ED1F0384-1D60-C649-A1CA-DB4ABDFAF8AF}"/>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0" name="Oval 20">
            <a:extLst>
              <a:ext uri="{FF2B5EF4-FFF2-40B4-BE49-F238E27FC236}">
                <a16:creationId xmlns:a16="http://schemas.microsoft.com/office/drawing/2014/main" id="{26522D49-267B-8B4A-8DA5-9AF6A8E8D69F}"/>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1" name="Oval 21">
            <a:extLst>
              <a:ext uri="{FF2B5EF4-FFF2-40B4-BE49-F238E27FC236}">
                <a16:creationId xmlns:a16="http://schemas.microsoft.com/office/drawing/2014/main" id="{637D44E0-EA69-A041-BEA6-5B216FB9206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2" name="Oval 22">
            <a:extLst>
              <a:ext uri="{FF2B5EF4-FFF2-40B4-BE49-F238E27FC236}">
                <a16:creationId xmlns:a16="http://schemas.microsoft.com/office/drawing/2014/main" id="{72E79AD8-6B5B-F248-978E-09F6F150AB6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3" name="Oval 23">
            <a:extLst>
              <a:ext uri="{FF2B5EF4-FFF2-40B4-BE49-F238E27FC236}">
                <a16:creationId xmlns:a16="http://schemas.microsoft.com/office/drawing/2014/main" id="{53B2B57A-4722-E649-968D-A40F46ADDBB2}"/>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4" name="Oval 24">
            <a:extLst>
              <a:ext uri="{FF2B5EF4-FFF2-40B4-BE49-F238E27FC236}">
                <a16:creationId xmlns:a16="http://schemas.microsoft.com/office/drawing/2014/main" id="{D33F8246-5A2C-5D45-8BFB-7758EA80E69E}"/>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5" name="Oval 25">
            <a:extLst>
              <a:ext uri="{FF2B5EF4-FFF2-40B4-BE49-F238E27FC236}">
                <a16:creationId xmlns:a16="http://schemas.microsoft.com/office/drawing/2014/main" id="{D560EF21-A496-1446-8C35-35FE7965CD33}"/>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6" name="Oval 26">
            <a:extLst>
              <a:ext uri="{FF2B5EF4-FFF2-40B4-BE49-F238E27FC236}">
                <a16:creationId xmlns:a16="http://schemas.microsoft.com/office/drawing/2014/main" id="{BF766B3C-DED7-2B48-8672-F30A54128B5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0199" name="Text Box 27">
            <a:extLst>
              <a:ext uri="{FF2B5EF4-FFF2-40B4-BE49-F238E27FC236}">
                <a16:creationId xmlns:a16="http://schemas.microsoft.com/office/drawing/2014/main" id="{CCA42886-9D83-B140-82A4-66C922F5A675}"/>
              </a:ext>
            </a:extLst>
          </p:cNvPr>
          <p:cNvSpPr txBox="1">
            <a:spLocks noChangeArrowheads="1"/>
          </p:cNvSpPr>
          <p:nvPr/>
        </p:nvSpPr>
        <p:spPr bwMode="auto">
          <a:xfrm>
            <a:off x="8153400" y="58721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1958</a:t>
            </a:r>
          </a:p>
        </p:txBody>
      </p:sp>
      <p:sp>
        <p:nvSpPr>
          <p:cNvPr id="108568" name="Oval 28">
            <a:extLst>
              <a:ext uri="{FF2B5EF4-FFF2-40B4-BE49-F238E27FC236}">
                <a16:creationId xmlns:a16="http://schemas.microsoft.com/office/drawing/2014/main" id="{B9887353-935E-724A-8605-C5472D719B33}"/>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69" name="Oval 29">
            <a:extLst>
              <a:ext uri="{FF2B5EF4-FFF2-40B4-BE49-F238E27FC236}">
                <a16:creationId xmlns:a16="http://schemas.microsoft.com/office/drawing/2014/main" id="{3991FDD0-26E0-404D-BD45-29D480EE0933}"/>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0" name="Oval 30">
            <a:extLst>
              <a:ext uri="{FF2B5EF4-FFF2-40B4-BE49-F238E27FC236}">
                <a16:creationId xmlns:a16="http://schemas.microsoft.com/office/drawing/2014/main" id="{A7376F6F-83A4-7E4C-89EA-CB69401C7964}"/>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1" name="Oval 31">
            <a:extLst>
              <a:ext uri="{FF2B5EF4-FFF2-40B4-BE49-F238E27FC236}">
                <a16:creationId xmlns:a16="http://schemas.microsoft.com/office/drawing/2014/main" id="{D35AF2ED-E8EF-044A-88B0-5318CAE4E361}"/>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2" name="Oval 32">
            <a:extLst>
              <a:ext uri="{FF2B5EF4-FFF2-40B4-BE49-F238E27FC236}">
                <a16:creationId xmlns:a16="http://schemas.microsoft.com/office/drawing/2014/main" id="{BC2DECBE-DEA4-C140-BA1D-51C8B68BBBA4}"/>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3" name="Oval 33">
            <a:extLst>
              <a:ext uri="{FF2B5EF4-FFF2-40B4-BE49-F238E27FC236}">
                <a16:creationId xmlns:a16="http://schemas.microsoft.com/office/drawing/2014/main" id="{C1F18DAA-3DFC-BE47-8319-D41CA7F7EEF8}"/>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4" name="Oval 34">
            <a:extLst>
              <a:ext uri="{FF2B5EF4-FFF2-40B4-BE49-F238E27FC236}">
                <a16:creationId xmlns:a16="http://schemas.microsoft.com/office/drawing/2014/main" id="{3C2AA760-4716-1D4A-9D5F-CA9104DF0C7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5" name="Oval 35">
            <a:extLst>
              <a:ext uri="{FF2B5EF4-FFF2-40B4-BE49-F238E27FC236}">
                <a16:creationId xmlns:a16="http://schemas.microsoft.com/office/drawing/2014/main" id="{AE5B6A0E-892F-8542-A828-2EF36F481262}"/>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6" name="Oval 36">
            <a:extLst>
              <a:ext uri="{FF2B5EF4-FFF2-40B4-BE49-F238E27FC236}">
                <a16:creationId xmlns:a16="http://schemas.microsoft.com/office/drawing/2014/main" id="{9AC46AC4-3DCA-0B41-B3E4-1484675BFCA2}"/>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7" name="Oval 37">
            <a:extLst>
              <a:ext uri="{FF2B5EF4-FFF2-40B4-BE49-F238E27FC236}">
                <a16:creationId xmlns:a16="http://schemas.microsoft.com/office/drawing/2014/main" id="{1B4BCE33-35A0-6F4D-A543-7A4EC84EEB1F}"/>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8" name="Oval 38">
            <a:extLst>
              <a:ext uri="{FF2B5EF4-FFF2-40B4-BE49-F238E27FC236}">
                <a16:creationId xmlns:a16="http://schemas.microsoft.com/office/drawing/2014/main" id="{6857A9CC-BA4C-C344-9989-C113AD15A2E4}"/>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08579" name="Oval 39">
            <a:extLst>
              <a:ext uri="{FF2B5EF4-FFF2-40B4-BE49-F238E27FC236}">
                <a16:creationId xmlns:a16="http://schemas.microsoft.com/office/drawing/2014/main" id="{27823958-CEFC-E347-A492-DE05ACB149FB}"/>
              </a:ext>
            </a:extLst>
          </p:cNvPr>
          <p:cNvSpPr>
            <a:spLocks noChangeArrowheads="1"/>
          </p:cNvSpPr>
          <p:nvPr/>
        </p:nvSpPr>
        <p:spPr bwMode="auto">
          <a:xfrm>
            <a:off x="7972425" y="60325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0212" name="Text Box 40">
            <a:extLst>
              <a:ext uri="{FF2B5EF4-FFF2-40B4-BE49-F238E27FC236}">
                <a16:creationId xmlns:a16="http://schemas.microsoft.com/office/drawing/2014/main" id="{192ECB98-B372-B64F-A01F-A145CC057595}"/>
              </a:ext>
            </a:extLst>
          </p:cNvPr>
          <p:cNvSpPr txBox="1">
            <a:spLocks noChangeArrowheads="1"/>
          </p:cNvSpPr>
          <p:nvPr/>
        </p:nvSpPr>
        <p:spPr bwMode="auto">
          <a:xfrm>
            <a:off x="4735513" y="6618288"/>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spTree>
  </p:cSld>
  <p:clrMapOvr>
    <a:masterClrMapping/>
  </p:clrMapOvr>
  <p:transition advClick="0" advTm="23400"/>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594" name="Picture 3" descr="Science 432">
            <a:extLst>
              <a:ext uri="{FF2B5EF4-FFF2-40B4-BE49-F238E27FC236}">
                <a16:creationId xmlns:a16="http://schemas.microsoft.com/office/drawing/2014/main" id="{5B89ED08-1013-3B47-8C1D-32D374E88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9138"/>
            <a:ext cx="281305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a:extLst>
              <a:ext uri="{FF2B5EF4-FFF2-40B4-BE49-F238E27FC236}">
                <a16:creationId xmlns:a16="http://schemas.microsoft.com/office/drawing/2014/main" id="{FC63E343-CDA1-6E4D-B9B3-055A31FDCBEE}"/>
              </a:ext>
            </a:extLst>
          </p:cNvPr>
          <p:cNvSpPr txBox="1">
            <a:spLocks noChangeArrowheads="1"/>
          </p:cNvSpPr>
          <p:nvPr/>
        </p:nvSpPr>
        <p:spPr bwMode="auto">
          <a:xfrm>
            <a:off x="0" y="5670550"/>
            <a:ext cx="76057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i="0">
                <a:solidFill>
                  <a:srgbClr val="000000"/>
                </a:solidFill>
                <a:latin typeface="Arial" charset="0"/>
                <a:ea typeface="+mn-ea"/>
              </a:rPr>
              <a:t>LA Kamentsky &amp; CN Liu, Computer-automated design of multifont print recognition</a:t>
            </a:r>
          </a:p>
          <a:p>
            <a:pPr>
              <a:defRPr/>
            </a:pPr>
            <a:r>
              <a:rPr lang="en-US" altLang="en-US" sz="1600" i="0">
                <a:solidFill>
                  <a:srgbClr val="000000"/>
                </a:solidFill>
                <a:latin typeface="Arial" charset="0"/>
                <a:ea typeface="+mn-ea"/>
              </a:rPr>
              <a:t> logic, IBM J. Research &amp; Development </a:t>
            </a:r>
            <a:r>
              <a:rPr lang="en-US" altLang="en-US" sz="1600" i="0" u="sng">
                <a:solidFill>
                  <a:srgbClr val="000000"/>
                </a:solidFill>
                <a:latin typeface="Arial" charset="0"/>
                <a:ea typeface="+mn-ea"/>
              </a:rPr>
              <a:t>7</a:t>
            </a:r>
            <a:r>
              <a:rPr lang="en-US" altLang="en-US" sz="1600" i="0">
                <a:solidFill>
                  <a:srgbClr val="000000"/>
                </a:solidFill>
                <a:latin typeface="Arial" charset="0"/>
                <a:ea typeface="+mn-ea"/>
              </a:rPr>
              <a:t>, 1963 </a:t>
            </a:r>
          </a:p>
        </p:txBody>
      </p:sp>
      <p:pic>
        <p:nvPicPr>
          <p:cNvPr id="110596" name="Picture 5" descr="Science 377">
            <a:extLst>
              <a:ext uri="{FF2B5EF4-FFF2-40B4-BE49-F238E27FC236}">
                <a16:creationId xmlns:a16="http://schemas.microsoft.com/office/drawing/2014/main" id="{C4BAD2D8-B005-1A4A-9249-39E279C58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234"/>
          <a:stretch>
            <a:fillRect/>
          </a:stretch>
        </p:blipFill>
        <p:spPr bwMode="auto">
          <a:xfrm>
            <a:off x="2479675" y="2366963"/>
            <a:ext cx="4868863"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597" name="Group 8">
            <a:extLst>
              <a:ext uri="{FF2B5EF4-FFF2-40B4-BE49-F238E27FC236}">
                <a16:creationId xmlns:a16="http://schemas.microsoft.com/office/drawing/2014/main" id="{5C18AA2A-3819-FF48-8E16-03FB4A5F6389}"/>
              </a:ext>
            </a:extLst>
          </p:cNvPr>
          <p:cNvGrpSpPr>
            <a:grpSpLocks/>
          </p:cNvGrpSpPr>
          <p:nvPr/>
        </p:nvGrpSpPr>
        <p:grpSpPr bwMode="auto">
          <a:xfrm>
            <a:off x="5770563" y="169863"/>
            <a:ext cx="1760537" cy="2089150"/>
            <a:chOff x="4440" y="1632"/>
            <a:chExt cx="1248" cy="1316"/>
          </a:xfrm>
        </p:grpSpPr>
        <p:pic>
          <p:nvPicPr>
            <p:cNvPr id="110631" name="Picture 9" descr="LouEdited">
              <a:extLst>
                <a:ext uri="{FF2B5EF4-FFF2-40B4-BE49-F238E27FC236}">
                  <a16:creationId xmlns:a16="http://schemas.microsoft.com/office/drawing/2014/main" id="{FD34AC1D-5F44-5445-9E07-265131419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32" name="Text Box 10">
              <a:extLst>
                <a:ext uri="{FF2B5EF4-FFF2-40B4-BE49-F238E27FC236}">
                  <a16:creationId xmlns:a16="http://schemas.microsoft.com/office/drawing/2014/main" id="{688EA126-E054-9048-A535-7D3C357A567C}"/>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1206" name="Rectangle 2">
            <a:extLst>
              <a:ext uri="{FF2B5EF4-FFF2-40B4-BE49-F238E27FC236}">
                <a16:creationId xmlns:a16="http://schemas.microsoft.com/office/drawing/2014/main" id="{A83C2D06-1F85-2946-B41C-7200EF5FA1C5}"/>
              </a:ext>
            </a:extLst>
          </p:cNvPr>
          <p:cNvSpPr>
            <a:spLocks noGrp="1" noChangeArrowheads="1"/>
          </p:cNvSpPr>
          <p:nvPr>
            <p:ph type="title"/>
          </p:nvPr>
        </p:nvSpPr>
        <p:spPr>
          <a:xfrm>
            <a:off x="-409575" y="-211138"/>
            <a:ext cx="6270625" cy="1143001"/>
          </a:xfrm>
        </p:spPr>
        <p:txBody>
          <a:bodyPr/>
          <a:lstStyle/>
          <a:p>
            <a:pPr eaLnBrk="1" hangingPunct="1">
              <a:defRPr/>
            </a:pPr>
            <a:r>
              <a:rPr lang="en-US" altLang="en-US" sz="2000" b="1">
                <a:solidFill>
                  <a:srgbClr val="000000"/>
                </a:solidFill>
                <a:latin typeface="Arial" charset="0"/>
                <a:ea typeface="+mj-ea"/>
              </a:rPr>
              <a:t>Character Recognition and the beginning of cancer recognition</a:t>
            </a:r>
          </a:p>
        </p:txBody>
      </p:sp>
      <p:sp>
        <p:nvSpPr>
          <p:cNvPr id="51207" name="Line 11">
            <a:extLst>
              <a:ext uri="{FF2B5EF4-FFF2-40B4-BE49-F238E27FC236}">
                <a16:creationId xmlns:a16="http://schemas.microsoft.com/office/drawing/2014/main" id="{6E6F1DDB-289D-CA48-9C27-70CDE3740FAF}"/>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0600" name="Oval 12">
            <a:extLst>
              <a:ext uri="{FF2B5EF4-FFF2-40B4-BE49-F238E27FC236}">
                <a16:creationId xmlns:a16="http://schemas.microsoft.com/office/drawing/2014/main" id="{53255141-BABB-F049-AB4C-5695DC7F16BD}"/>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1" name="Oval 13">
            <a:extLst>
              <a:ext uri="{FF2B5EF4-FFF2-40B4-BE49-F238E27FC236}">
                <a16:creationId xmlns:a16="http://schemas.microsoft.com/office/drawing/2014/main" id="{34E92E1C-13C6-1B49-BC9C-F52188ADFDEE}"/>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2" name="Oval 14">
            <a:extLst>
              <a:ext uri="{FF2B5EF4-FFF2-40B4-BE49-F238E27FC236}">
                <a16:creationId xmlns:a16="http://schemas.microsoft.com/office/drawing/2014/main" id="{1DA13B3F-65E9-2248-938C-E482C4C89B5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3" name="Oval 15">
            <a:extLst>
              <a:ext uri="{FF2B5EF4-FFF2-40B4-BE49-F238E27FC236}">
                <a16:creationId xmlns:a16="http://schemas.microsoft.com/office/drawing/2014/main" id="{F9E0E7B2-5F1E-904B-9452-70BC04576FB5}"/>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4" name="Oval 16">
            <a:extLst>
              <a:ext uri="{FF2B5EF4-FFF2-40B4-BE49-F238E27FC236}">
                <a16:creationId xmlns:a16="http://schemas.microsoft.com/office/drawing/2014/main" id="{89468BFB-CB63-624D-B0D6-931A96885FEB}"/>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5" name="Oval 17">
            <a:extLst>
              <a:ext uri="{FF2B5EF4-FFF2-40B4-BE49-F238E27FC236}">
                <a16:creationId xmlns:a16="http://schemas.microsoft.com/office/drawing/2014/main" id="{6F454B50-5419-A849-B396-836226102989}"/>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6" name="Oval 18">
            <a:extLst>
              <a:ext uri="{FF2B5EF4-FFF2-40B4-BE49-F238E27FC236}">
                <a16:creationId xmlns:a16="http://schemas.microsoft.com/office/drawing/2014/main" id="{BDA281D9-5AAE-5C4E-AB94-67A87F2E5AC6}"/>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7" name="Oval 19">
            <a:extLst>
              <a:ext uri="{FF2B5EF4-FFF2-40B4-BE49-F238E27FC236}">
                <a16:creationId xmlns:a16="http://schemas.microsoft.com/office/drawing/2014/main" id="{24F80CA1-A46A-8340-811D-C5D772C524E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8" name="Oval 20">
            <a:extLst>
              <a:ext uri="{FF2B5EF4-FFF2-40B4-BE49-F238E27FC236}">
                <a16:creationId xmlns:a16="http://schemas.microsoft.com/office/drawing/2014/main" id="{3392196D-615B-824D-BFC9-D4D9CB7A45E5}"/>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09" name="Oval 21">
            <a:extLst>
              <a:ext uri="{FF2B5EF4-FFF2-40B4-BE49-F238E27FC236}">
                <a16:creationId xmlns:a16="http://schemas.microsoft.com/office/drawing/2014/main" id="{2F81E358-8A04-7848-B4D8-C3FF086D254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0" name="Oval 22">
            <a:extLst>
              <a:ext uri="{FF2B5EF4-FFF2-40B4-BE49-F238E27FC236}">
                <a16:creationId xmlns:a16="http://schemas.microsoft.com/office/drawing/2014/main" id="{1FA0A203-4374-3240-9DA7-70646C4AB905}"/>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1" name="Oval 23">
            <a:extLst>
              <a:ext uri="{FF2B5EF4-FFF2-40B4-BE49-F238E27FC236}">
                <a16:creationId xmlns:a16="http://schemas.microsoft.com/office/drawing/2014/main" id="{2E40D8F0-3327-7A47-B038-D02B972F33C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2" name="Oval 24">
            <a:extLst>
              <a:ext uri="{FF2B5EF4-FFF2-40B4-BE49-F238E27FC236}">
                <a16:creationId xmlns:a16="http://schemas.microsoft.com/office/drawing/2014/main" id="{CA315F2C-E80D-F145-B90B-E837FC00A70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3" name="Oval 25">
            <a:extLst>
              <a:ext uri="{FF2B5EF4-FFF2-40B4-BE49-F238E27FC236}">
                <a16:creationId xmlns:a16="http://schemas.microsoft.com/office/drawing/2014/main" id="{4E729E1E-0780-7F4C-933A-65984BB0CA0A}"/>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4" name="Oval 26">
            <a:extLst>
              <a:ext uri="{FF2B5EF4-FFF2-40B4-BE49-F238E27FC236}">
                <a16:creationId xmlns:a16="http://schemas.microsoft.com/office/drawing/2014/main" id="{6529022C-99CB-A14B-BFEB-8A44F7DFFF9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5" name="Oval 27">
            <a:extLst>
              <a:ext uri="{FF2B5EF4-FFF2-40B4-BE49-F238E27FC236}">
                <a16:creationId xmlns:a16="http://schemas.microsoft.com/office/drawing/2014/main" id="{F2FFD409-19C9-4240-A769-5A06B2D8387E}"/>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1224" name="Text Box 28">
            <a:extLst>
              <a:ext uri="{FF2B5EF4-FFF2-40B4-BE49-F238E27FC236}">
                <a16:creationId xmlns:a16="http://schemas.microsoft.com/office/drawing/2014/main" id="{193C9A06-7F9E-4C4C-B0DF-FF3CCE450BD7}"/>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0617" name="Oval 29">
            <a:extLst>
              <a:ext uri="{FF2B5EF4-FFF2-40B4-BE49-F238E27FC236}">
                <a16:creationId xmlns:a16="http://schemas.microsoft.com/office/drawing/2014/main" id="{E1CD9956-6953-FC48-BD62-91FF2C83C2FE}"/>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8" name="Oval 30">
            <a:extLst>
              <a:ext uri="{FF2B5EF4-FFF2-40B4-BE49-F238E27FC236}">
                <a16:creationId xmlns:a16="http://schemas.microsoft.com/office/drawing/2014/main" id="{DF2A01BD-7604-224A-A617-AED73D3DE6EF}"/>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19" name="Oval 31">
            <a:extLst>
              <a:ext uri="{FF2B5EF4-FFF2-40B4-BE49-F238E27FC236}">
                <a16:creationId xmlns:a16="http://schemas.microsoft.com/office/drawing/2014/main" id="{62D5E557-07A1-674E-BA67-1872A68B9E03}"/>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0" name="Oval 32">
            <a:extLst>
              <a:ext uri="{FF2B5EF4-FFF2-40B4-BE49-F238E27FC236}">
                <a16:creationId xmlns:a16="http://schemas.microsoft.com/office/drawing/2014/main" id="{18EFA583-A437-E64E-81A0-375806901D90}"/>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1" name="Oval 33">
            <a:extLst>
              <a:ext uri="{FF2B5EF4-FFF2-40B4-BE49-F238E27FC236}">
                <a16:creationId xmlns:a16="http://schemas.microsoft.com/office/drawing/2014/main" id="{629F8379-0107-2C4E-8D35-FBDCE9F6FC93}"/>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2" name="Oval 34">
            <a:extLst>
              <a:ext uri="{FF2B5EF4-FFF2-40B4-BE49-F238E27FC236}">
                <a16:creationId xmlns:a16="http://schemas.microsoft.com/office/drawing/2014/main" id="{E5B8094A-5FD4-184F-B44F-F96E1A76538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3" name="Oval 35">
            <a:extLst>
              <a:ext uri="{FF2B5EF4-FFF2-40B4-BE49-F238E27FC236}">
                <a16:creationId xmlns:a16="http://schemas.microsoft.com/office/drawing/2014/main" id="{F5495BF7-D55A-F247-BCFA-57DA050B3A4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4" name="Oval 36">
            <a:extLst>
              <a:ext uri="{FF2B5EF4-FFF2-40B4-BE49-F238E27FC236}">
                <a16:creationId xmlns:a16="http://schemas.microsoft.com/office/drawing/2014/main" id="{949C86DE-7025-6147-BC61-886677C4512A}"/>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5" name="Oval 37">
            <a:extLst>
              <a:ext uri="{FF2B5EF4-FFF2-40B4-BE49-F238E27FC236}">
                <a16:creationId xmlns:a16="http://schemas.microsoft.com/office/drawing/2014/main" id="{D9A46064-5E9F-A44B-9001-E6B2E5735FF6}"/>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6" name="Oval 38">
            <a:extLst>
              <a:ext uri="{FF2B5EF4-FFF2-40B4-BE49-F238E27FC236}">
                <a16:creationId xmlns:a16="http://schemas.microsoft.com/office/drawing/2014/main" id="{5F447FEC-C1C5-DC46-A1AB-199FAEF04521}"/>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7" name="Oval 39">
            <a:extLst>
              <a:ext uri="{FF2B5EF4-FFF2-40B4-BE49-F238E27FC236}">
                <a16:creationId xmlns:a16="http://schemas.microsoft.com/office/drawing/2014/main" id="{F5AEEDF7-F3F7-B04A-AF53-2621C09B6097}"/>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8" name="Oval 40">
            <a:extLst>
              <a:ext uri="{FF2B5EF4-FFF2-40B4-BE49-F238E27FC236}">
                <a16:creationId xmlns:a16="http://schemas.microsoft.com/office/drawing/2014/main" id="{62AF963F-3C9D-8541-A5C2-CED3B594F9A2}"/>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0629" name="Oval 41">
            <a:extLst>
              <a:ext uri="{FF2B5EF4-FFF2-40B4-BE49-F238E27FC236}">
                <a16:creationId xmlns:a16="http://schemas.microsoft.com/office/drawing/2014/main" id="{B4C4EFC7-BF57-094B-9933-EEAD41B45BFD}"/>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1238" name="Text Box 42">
            <a:extLst>
              <a:ext uri="{FF2B5EF4-FFF2-40B4-BE49-F238E27FC236}">
                <a16:creationId xmlns:a16="http://schemas.microsoft.com/office/drawing/2014/main" id="{886FF0C9-357B-5048-B4CE-A074F1A70216}"/>
              </a:ext>
            </a:extLst>
          </p:cNvPr>
          <p:cNvSpPr txBox="1">
            <a:spLocks noChangeArrowheads="1"/>
          </p:cNvSpPr>
          <p:nvPr/>
        </p:nvSpPr>
        <p:spPr bwMode="auto">
          <a:xfrm>
            <a:off x="4735513" y="6618288"/>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spTree>
  </p:cSld>
  <p:clrMapOvr>
    <a:masterClrMapping/>
  </p:clrMapOvr>
  <p:transition advClick="0" advTm="30000"/>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CFF37B6-AC40-D547-8BCD-C0BFA77E55DE}"/>
              </a:ext>
            </a:extLst>
          </p:cNvPr>
          <p:cNvSpPr>
            <a:spLocks noGrp="1" noChangeArrowheads="1"/>
          </p:cNvSpPr>
          <p:nvPr>
            <p:ph type="title"/>
          </p:nvPr>
        </p:nvSpPr>
        <p:spPr>
          <a:xfrm>
            <a:off x="0" y="0"/>
            <a:ext cx="7772400" cy="1143000"/>
          </a:xfrm>
        </p:spPr>
        <p:txBody>
          <a:bodyPr/>
          <a:lstStyle/>
          <a:p>
            <a:pPr eaLnBrk="1" hangingPunct="1">
              <a:defRPr/>
            </a:pPr>
            <a:r>
              <a:rPr lang="en-US" altLang="en-US" b="1">
                <a:solidFill>
                  <a:srgbClr val="000000"/>
                </a:solidFill>
                <a:latin typeface="Arial" charset="0"/>
                <a:ea typeface="+mj-ea"/>
              </a:rPr>
              <a:t>Relating Cytometry to Pathology </a:t>
            </a:r>
            <a:br>
              <a:rPr lang="en-US" altLang="en-US" b="1">
                <a:solidFill>
                  <a:srgbClr val="000000"/>
                </a:solidFill>
                <a:latin typeface="Arial" charset="0"/>
                <a:ea typeface="+mj-ea"/>
              </a:rPr>
            </a:br>
            <a:r>
              <a:rPr lang="en-US" altLang="en-US" b="1">
                <a:solidFill>
                  <a:srgbClr val="000000"/>
                </a:solidFill>
                <a:latin typeface="Arial" charset="0"/>
                <a:ea typeface="+mj-ea"/>
              </a:rPr>
              <a:t>O. Caspersson 1964</a:t>
            </a:r>
          </a:p>
        </p:txBody>
      </p:sp>
      <p:sp>
        <p:nvSpPr>
          <p:cNvPr id="52227" name="Text Box 3">
            <a:extLst>
              <a:ext uri="{FF2B5EF4-FFF2-40B4-BE49-F238E27FC236}">
                <a16:creationId xmlns:a16="http://schemas.microsoft.com/office/drawing/2014/main" id="{B74AEE6D-607A-AE41-A718-98FE13635631}"/>
              </a:ext>
            </a:extLst>
          </p:cNvPr>
          <p:cNvSpPr txBox="1">
            <a:spLocks noChangeArrowheads="1"/>
          </p:cNvSpPr>
          <p:nvPr/>
        </p:nvSpPr>
        <p:spPr bwMode="auto">
          <a:xfrm>
            <a:off x="319088" y="5170488"/>
            <a:ext cx="3860800" cy="146526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800" i="0">
                <a:solidFill>
                  <a:srgbClr val="000000"/>
                </a:solidFill>
                <a:latin typeface="Arial" charset="0"/>
                <a:ea typeface="+mn-ea"/>
              </a:rPr>
              <a:t>Quantitative cytochemical studies on normal, malignant, premalignant and atypical cell populations from the human uterine cervix, Acta Cytologica </a:t>
            </a:r>
            <a:r>
              <a:rPr lang="en-US" altLang="en-US" sz="1800" i="0" u="sng">
                <a:solidFill>
                  <a:srgbClr val="000000"/>
                </a:solidFill>
                <a:latin typeface="Arial" charset="0"/>
                <a:ea typeface="+mn-ea"/>
              </a:rPr>
              <a:t>8</a:t>
            </a:r>
            <a:r>
              <a:rPr lang="en-US" altLang="en-US" sz="1800" i="0">
                <a:solidFill>
                  <a:srgbClr val="000000"/>
                </a:solidFill>
                <a:latin typeface="Arial" charset="0"/>
                <a:ea typeface="+mn-ea"/>
              </a:rPr>
              <a:t>, 1964</a:t>
            </a:r>
          </a:p>
        </p:txBody>
      </p:sp>
      <p:sp>
        <p:nvSpPr>
          <p:cNvPr id="52228" name="Text Box 4">
            <a:extLst>
              <a:ext uri="{FF2B5EF4-FFF2-40B4-BE49-F238E27FC236}">
                <a16:creationId xmlns:a16="http://schemas.microsoft.com/office/drawing/2014/main" id="{4FCF14A1-6C50-FC4B-8026-7AB9B4B407A7}"/>
              </a:ext>
            </a:extLst>
          </p:cNvPr>
          <p:cNvSpPr txBox="1">
            <a:spLocks noChangeArrowheads="1"/>
          </p:cNvSpPr>
          <p:nvPr/>
        </p:nvSpPr>
        <p:spPr bwMode="auto">
          <a:xfrm>
            <a:off x="3313113" y="1360488"/>
            <a:ext cx="4470400" cy="70167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b="1" i="0">
                <a:solidFill>
                  <a:srgbClr val="000000"/>
                </a:solidFill>
                <a:latin typeface="Arial" charset="0"/>
                <a:ea typeface="+mn-ea"/>
              </a:rPr>
              <a:t>Frequency distribution of DNA content </a:t>
            </a:r>
          </a:p>
        </p:txBody>
      </p:sp>
      <p:grpSp>
        <p:nvGrpSpPr>
          <p:cNvPr id="112645" name="Group 5">
            <a:extLst>
              <a:ext uri="{FF2B5EF4-FFF2-40B4-BE49-F238E27FC236}">
                <a16:creationId xmlns:a16="http://schemas.microsoft.com/office/drawing/2014/main" id="{713558C1-E99C-D140-B127-91F63FFAE387}"/>
              </a:ext>
            </a:extLst>
          </p:cNvPr>
          <p:cNvGrpSpPr>
            <a:grpSpLocks/>
          </p:cNvGrpSpPr>
          <p:nvPr/>
        </p:nvGrpSpPr>
        <p:grpSpPr bwMode="auto">
          <a:xfrm>
            <a:off x="236538" y="990600"/>
            <a:ext cx="3184525" cy="1995488"/>
            <a:chOff x="168" y="624"/>
            <a:chExt cx="2256" cy="1257"/>
          </a:xfrm>
        </p:grpSpPr>
        <p:pic>
          <p:nvPicPr>
            <p:cNvPr id="112684" name="Picture 6" descr="Science 30">
              <a:extLst>
                <a:ext uri="{FF2B5EF4-FFF2-40B4-BE49-F238E27FC236}">
                  <a16:creationId xmlns:a16="http://schemas.microsoft.com/office/drawing/2014/main" id="{6ECE4FF3-FB4A-334A-AA75-631CFDC8D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0" t="16101" r="57062" b="56525"/>
            <a:stretch>
              <a:fillRect/>
            </a:stretch>
          </p:blipFill>
          <p:spPr bwMode="auto">
            <a:xfrm>
              <a:off x="168" y="816"/>
              <a:ext cx="2256" cy="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9" name="Text Box 7">
              <a:extLst>
                <a:ext uri="{FF2B5EF4-FFF2-40B4-BE49-F238E27FC236}">
                  <a16:creationId xmlns:a16="http://schemas.microsoft.com/office/drawing/2014/main" id="{4488C75B-5244-0548-837A-5D40689CF652}"/>
                </a:ext>
              </a:extLst>
            </p:cNvPr>
            <p:cNvSpPr txBox="1">
              <a:spLocks noChangeArrowheads="1"/>
            </p:cNvSpPr>
            <p:nvPr/>
          </p:nvSpPr>
          <p:spPr bwMode="auto">
            <a:xfrm>
              <a:off x="408" y="624"/>
              <a:ext cx="1922"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spcBef>
                  <a:spcPct val="50000"/>
                </a:spcBef>
                <a:defRPr/>
              </a:pPr>
              <a:r>
                <a:rPr lang="en-US" altLang="en-US" sz="1600" b="1" i="0">
                  <a:solidFill>
                    <a:srgbClr val="000000"/>
                  </a:solidFill>
                  <a:latin typeface="Arial" charset="0"/>
                  <a:ea typeface="+mn-ea"/>
                </a:rPr>
                <a:t>Cells from a normal cervix</a:t>
              </a:r>
            </a:p>
          </p:txBody>
        </p:sp>
      </p:grpSp>
      <p:grpSp>
        <p:nvGrpSpPr>
          <p:cNvPr id="112646" name="Group 8">
            <a:extLst>
              <a:ext uri="{FF2B5EF4-FFF2-40B4-BE49-F238E27FC236}">
                <a16:creationId xmlns:a16="http://schemas.microsoft.com/office/drawing/2014/main" id="{F93120CE-D480-9941-9906-EDD205B0136B}"/>
              </a:ext>
            </a:extLst>
          </p:cNvPr>
          <p:cNvGrpSpPr>
            <a:grpSpLocks/>
          </p:cNvGrpSpPr>
          <p:nvPr/>
        </p:nvGrpSpPr>
        <p:grpSpPr bwMode="auto">
          <a:xfrm>
            <a:off x="1698625" y="3143250"/>
            <a:ext cx="3319463" cy="1651000"/>
            <a:chOff x="1944" y="1936"/>
            <a:chExt cx="2352" cy="1040"/>
          </a:xfrm>
        </p:grpSpPr>
        <p:pic>
          <p:nvPicPr>
            <p:cNvPr id="112682" name="Picture 9" descr="Science 30">
              <a:extLst>
                <a:ext uri="{FF2B5EF4-FFF2-40B4-BE49-F238E27FC236}">
                  <a16:creationId xmlns:a16="http://schemas.microsoft.com/office/drawing/2014/main" id="{ED397192-4FF1-7A49-86AA-33B1A1F7C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0" t="41864" r="57062" b="38812"/>
            <a:stretch>
              <a:fillRect/>
            </a:stretch>
          </p:blipFill>
          <p:spPr bwMode="auto">
            <a:xfrm>
              <a:off x="1944" y="2128"/>
              <a:ext cx="2352"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7" name="Text Box 10">
              <a:extLst>
                <a:ext uri="{FF2B5EF4-FFF2-40B4-BE49-F238E27FC236}">
                  <a16:creationId xmlns:a16="http://schemas.microsoft.com/office/drawing/2014/main" id="{602BB81E-9D82-AB4C-9FE8-8080EE7363A1}"/>
                </a:ext>
              </a:extLst>
            </p:cNvPr>
            <p:cNvSpPr txBox="1">
              <a:spLocks noChangeArrowheads="1"/>
            </p:cNvSpPr>
            <p:nvPr/>
          </p:nvSpPr>
          <p:spPr bwMode="auto">
            <a:xfrm>
              <a:off x="1944" y="1936"/>
              <a:ext cx="2352"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Cells from a cervical carcinoma</a:t>
              </a:r>
            </a:p>
          </p:txBody>
        </p:sp>
      </p:grpSp>
      <p:grpSp>
        <p:nvGrpSpPr>
          <p:cNvPr id="112647" name="Group 11">
            <a:extLst>
              <a:ext uri="{FF2B5EF4-FFF2-40B4-BE49-F238E27FC236}">
                <a16:creationId xmlns:a16="http://schemas.microsoft.com/office/drawing/2014/main" id="{04388338-E9DB-4645-825E-BB8B62BE0EFB}"/>
              </a:ext>
            </a:extLst>
          </p:cNvPr>
          <p:cNvGrpSpPr>
            <a:grpSpLocks/>
          </p:cNvGrpSpPr>
          <p:nvPr/>
        </p:nvGrpSpPr>
        <p:grpSpPr bwMode="auto">
          <a:xfrm>
            <a:off x="3902075" y="4821238"/>
            <a:ext cx="3725863" cy="1905000"/>
            <a:chOff x="3528" y="2992"/>
            <a:chExt cx="2640" cy="1200"/>
          </a:xfrm>
        </p:grpSpPr>
        <p:pic>
          <p:nvPicPr>
            <p:cNvPr id="112680" name="Picture 12" descr="Science 30">
              <a:extLst>
                <a:ext uri="{FF2B5EF4-FFF2-40B4-BE49-F238E27FC236}">
                  <a16:creationId xmlns:a16="http://schemas.microsoft.com/office/drawing/2014/main" id="{A2F39BF9-A8E6-3442-AB84-00DC18680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60" t="59578" r="57062" b="14659"/>
            <a:stretch>
              <a:fillRect/>
            </a:stretch>
          </p:blipFill>
          <p:spPr bwMode="auto">
            <a:xfrm>
              <a:off x="3720" y="3168"/>
              <a:ext cx="2304"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5" name="Text Box 13">
              <a:extLst>
                <a:ext uri="{FF2B5EF4-FFF2-40B4-BE49-F238E27FC236}">
                  <a16:creationId xmlns:a16="http://schemas.microsoft.com/office/drawing/2014/main" id="{410DE35C-A77B-0C4D-8D0C-88258B092587}"/>
                </a:ext>
              </a:extLst>
            </p:cNvPr>
            <p:cNvSpPr txBox="1">
              <a:spLocks noChangeArrowheads="1"/>
            </p:cNvSpPr>
            <p:nvPr/>
          </p:nvSpPr>
          <p:spPr bwMode="auto">
            <a:xfrm>
              <a:off x="3528" y="2992"/>
              <a:ext cx="2640" cy="36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b="1" i="0">
                  <a:solidFill>
                    <a:srgbClr val="000000"/>
                  </a:solidFill>
                  <a:latin typeface="Arial" charset="0"/>
                  <a:ea typeface="+mn-ea"/>
                </a:rPr>
                <a:t>Premalignant cells from the epithelium</a:t>
              </a:r>
            </a:p>
          </p:txBody>
        </p:sp>
      </p:grpSp>
      <p:sp>
        <p:nvSpPr>
          <p:cNvPr id="52232" name="Line 15">
            <a:extLst>
              <a:ext uri="{FF2B5EF4-FFF2-40B4-BE49-F238E27FC236}">
                <a16:creationId xmlns:a16="http://schemas.microsoft.com/office/drawing/2014/main" id="{87591E4C-0C55-A843-B7DB-E5517266974C}"/>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649" name="Oval 16">
            <a:extLst>
              <a:ext uri="{FF2B5EF4-FFF2-40B4-BE49-F238E27FC236}">
                <a16:creationId xmlns:a16="http://schemas.microsoft.com/office/drawing/2014/main" id="{474BE081-DBF2-DF41-B1B3-065E1FED7EE2}"/>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0" name="Oval 17">
            <a:extLst>
              <a:ext uri="{FF2B5EF4-FFF2-40B4-BE49-F238E27FC236}">
                <a16:creationId xmlns:a16="http://schemas.microsoft.com/office/drawing/2014/main" id="{F2729282-A458-9640-8FF0-78781C2F41DB}"/>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1" name="Oval 18">
            <a:extLst>
              <a:ext uri="{FF2B5EF4-FFF2-40B4-BE49-F238E27FC236}">
                <a16:creationId xmlns:a16="http://schemas.microsoft.com/office/drawing/2014/main" id="{D5186B46-FB86-D546-AD74-7B7D4AAD2FB1}"/>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2" name="Oval 19">
            <a:extLst>
              <a:ext uri="{FF2B5EF4-FFF2-40B4-BE49-F238E27FC236}">
                <a16:creationId xmlns:a16="http://schemas.microsoft.com/office/drawing/2014/main" id="{3681262C-969A-6C49-B649-9D88456C8B7C}"/>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3" name="Oval 20">
            <a:extLst>
              <a:ext uri="{FF2B5EF4-FFF2-40B4-BE49-F238E27FC236}">
                <a16:creationId xmlns:a16="http://schemas.microsoft.com/office/drawing/2014/main" id="{3576D7F0-8E70-A64B-BEFE-73D152B6F9C3}"/>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4" name="Oval 21">
            <a:extLst>
              <a:ext uri="{FF2B5EF4-FFF2-40B4-BE49-F238E27FC236}">
                <a16:creationId xmlns:a16="http://schemas.microsoft.com/office/drawing/2014/main" id="{E48AE086-2E3B-3C49-93CE-772005E7E795}"/>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5" name="Oval 22">
            <a:extLst>
              <a:ext uri="{FF2B5EF4-FFF2-40B4-BE49-F238E27FC236}">
                <a16:creationId xmlns:a16="http://schemas.microsoft.com/office/drawing/2014/main" id="{ED1EE76D-8B4C-1D48-99B2-4966C7E97EFA}"/>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6" name="Oval 23">
            <a:extLst>
              <a:ext uri="{FF2B5EF4-FFF2-40B4-BE49-F238E27FC236}">
                <a16:creationId xmlns:a16="http://schemas.microsoft.com/office/drawing/2014/main" id="{0DEA5546-3D87-9449-88FE-FB603371CDCF}"/>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7" name="Oval 24">
            <a:extLst>
              <a:ext uri="{FF2B5EF4-FFF2-40B4-BE49-F238E27FC236}">
                <a16:creationId xmlns:a16="http://schemas.microsoft.com/office/drawing/2014/main" id="{C9026346-AE89-A342-A3AD-BA6BC12C9B61}"/>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8" name="Oval 25">
            <a:extLst>
              <a:ext uri="{FF2B5EF4-FFF2-40B4-BE49-F238E27FC236}">
                <a16:creationId xmlns:a16="http://schemas.microsoft.com/office/drawing/2014/main" id="{74B0E622-13FE-2F44-88E5-C690F6E18DF0}"/>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59" name="Oval 26">
            <a:extLst>
              <a:ext uri="{FF2B5EF4-FFF2-40B4-BE49-F238E27FC236}">
                <a16:creationId xmlns:a16="http://schemas.microsoft.com/office/drawing/2014/main" id="{6B73D855-F064-5847-8FF9-CC68BDF8FF7D}"/>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0" name="Oval 27">
            <a:extLst>
              <a:ext uri="{FF2B5EF4-FFF2-40B4-BE49-F238E27FC236}">
                <a16:creationId xmlns:a16="http://schemas.microsoft.com/office/drawing/2014/main" id="{9078A893-1F0E-9541-8A57-170945EEA288}"/>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1" name="Oval 28">
            <a:extLst>
              <a:ext uri="{FF2B5EF4-FFF2-40B4-BE49-F238E27FC236}">
                <a16:creationId xmlns:a16="http://schemas.microsoft.com/office/drawing/2014/main" id="{DAEC31A2-EA20-0349-870F-3CB0FD001453}"/>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2" name="Oval 29">
            <a:extLst>
              <a:ext uri="{FF2B5EF4-FFF2-40B4-BE49-F238E27FC236}">
                <a16:creationId xmlns:a16="http://schemas.microsoft.com/office/drawing/2014/main" id="{3F9C0311-E4BE-7646-ABF6-1B56EE2B88D4}"/>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3" name="Oval 30">
            <a:extLst>
              <a:ext uri="{FF2B5EF4-FFF2-40B4-BE49-F238E27FC236}">
                <a16:creationId xmlns:a16="http://schemas.microsoft.com/office/drawing/2014/main" id="{A53637C4-C145-A44E-86DD-6C68C0C4223A}"/>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4" name="Oval 31">
            <a:extLst>
              <a:ext uri="{FF2B5EF4-FFF2-40B4-BE49-F238E27FC236}">
                <a16:creationId xmlns:a16="http://schemas.microsoft.com/office/drawing/2014/main" id="{95F02622-E8A4-2F4A-B192-528A8F90737D}"/>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2249" name="Text Box 32">
            <a:extLst>
              <a:ext uri="{FF2B5EF4-FFF2-40B4-BE49-F238E27FC236}">
                <a16:creationId xmlns:a16="http://schemas.microsoft.com/office/drawing/2014/main" id="{C9CF7675-3048-894F-8DBC-A7205649FECE}"/>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2666" name="Oval 33">
            <a:extLst>
              <a:ext uri="{FF2B5EF4-FFF2-40B4-BE49-F238E27FC236}">
                <a16:creationId xmlns:a16="http://schemas.microsoft.com/office/drawing/2014/main" id="{C5F81E29-4C41-7244-97A6-AC1A63070FE0}"/>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7" name="Oval 34">
            <a:extLst>
              <a:ext uri="{FF2B5EF4-FFF2-40B4-BE49-F238E27FC236}">
                <a16:creationId xmlns:a16="http://schemas.microsoft.com/office/drawing/2014/main" id="{CD8FEDE4-867B-1341-A8EA-1032FBC45154}"/>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8" name="Oval 35">
            <a:extLst>
              <a:ext uri="{FF2B5EF4-FFF2-40B4-BE49-F238E27FC236}">
                <a16:creationId xmlns:a16="http://schemas.microsoft.com/office/drawing/2014/main" id="{7490FD9C-E11E-324A-9F67-FD75024FEC04}"/>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69" name="Oval 36">
            <a:extLst>
              <a:ext uri="{FF2B5EF4-FFF2-40B4-BE49-F238E27FC236}">
                <a16:creationId xmlns:a16="http://schemas.microsoft.com/office/drawing/2014/main" id="{78671DBA-CBC5-1F4D-ACCD-4E33E9ECCC5D}"/>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0" name="Oval 37">
            <a:extLst>
              <a:ext uri="{FF2B5EF4-FFF2-40B4-BE49-F238E27FC236}">
                <a16:creationId xmlns:a16="http://schemas.microsoft.com/office/drawing/2014/main" id="{AB9CC199-3094-104D-B820-418DAF429849}"/>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1" name="Oval 38">
            <a:extLst>
              <a:ext uri="{FF2B5EF4-FFF2-40B4-BE49-F238E27FC236}">
                <a16:creationId xmlns:a16="http://schemas.microsoft.com/office/drawing/2014/main" id="{C7CFFE4E-A510-E646-95C6-57595F261B5C}"/>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2" name="Oval 39">
            <a:extLst>
              <a:ext uri="{FF2B5EF4-FFF2-40B4-BE49-F238E27FC236}">
                <a16:creationId xmlns:a16="http://schemas.microsoft.com/office/drawing/2014/main" id="{991BDEA3-D968-4E4E-8514-CF141DCE5BBE}"/>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3" name="Oval 40">
            <a:extLst>
              <a:ext uri="{FF2B5EF4-FFF2-40B4-BE49-F238E27FC236}">
                <a16:creationId xmlns:a16="http://schemas.microsoft.com/office/drawing/2014/main" id="{BF67A247-01CA-9D47-979F-5046E0AF970C}"/>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4" name="Oval 41">
            <a:extLst>
              <a:ext uri="{FF2B5EF4-FFF2-40B4-BE49-F238E27FC236}">
                <a16:creationId xmlns:a16="http://schemas.microsoft.com/office/drawing/2014/main" id="{06CF59C2-E5EA-6346-8BBD-F562415B8305}"/>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5" name="Oval 42">
            <a:extLst>
              <a:ext uri="{FF2B5EF4-FFF2-40B4-BE49-F238E27FC236}">
                <a16:creationId xmlns:a16="http://schemas.microsoft.com/office/drawing/2014/main" id="{3809ABA0-AD7F-A143-9300-FEEC88836424}"/>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6" name="Oval 43">
            <a:extLst>
              <a:ext uri="{FF2B5EF4-FFF2-40B4-BE49-F238E27FC236}">
                <a16:creationId xmlns:a16="http://schemas.microsoft.com/office/drawing/2014/main" id="{BD0C944D-F67F-CB4C-AE40-E7821D7E9B69}"/>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7" name="Oval 44">
            <a:extLst>
              <a:ext uri="{FF2B5EF4-FFF2-40B4-BE49-F238E27FC236}">
                <a16:creationId xmlns:a16="http://schemas.microsoft.com/office/drawing/2014/main" id="{CDED0498-D86F-5A48-9308-5945914BEC5E}"/>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2678" name="Oval 45">
            <a:extLst>
              <a:ext uri="{FF2B5EF4-FFF2-40B4-BE49-F238E27FC236}">
                <a16:creationId xmlns:a16="http://schemas.microsoft.com/office/drawing/2014/main" id="{94FCAD99-A5B7-7449-B8C6-F5731045D6CB}"/>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2263" name="Text Box 46">
            <a:extLst>
              <a:ext uri="{FF2B5EF4-FFF2-40B4-BE49-F238E27FC236}">
                <a16:creationId xmlns:a16="http://schemas.microsoft.com/office/drawing/2014/main" id="{54B7702C-AABA-754B-81FB-F4CAE66B348D}"/>
              </a:ext>
            </a:extLst>
          </p:cNvPr>
          <p:cNvSpPr txBox="1">
            <a:spLocks noChangeArrowheads="1"/>
          </p:cNvSpPr>
          <p:nvPr/>
        </p:nvSpPr>
        <p:spPr bwMode="auto">
          <a:xfrm>
            <a:off x="4735513" y="6618288"/>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spTree>
  </p:cSld>
  <p:clrMapOvr>
    <a:masterClrMapping/>
  </p:clrMapOvr>
  <p:transition advClick="0" advTm="18000"/>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D5A3165-7B0B-D84E-8756-CC48535C3A2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4579" name="Rectangle 3">
            <a:extLst>
              <a:ext uri="{FF2B5EF4-FFF2-40B4-BE49-F238E27FC236}">
                <a16:creationId xmlns:a16="http://schemas.microsoft.com/office/drawing/2014/main" id="{7678EC8A-D150-AB4A-8CCB-3FF812D199CB}"/>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4580" name="Picture 4">
            <a:extLst>
              <a:ext uri="{FF2B5EF4-FFF2-40B4-BE49-F238E27FC236}">
                <a16:creationId xmlns:a16="http://schemas.microsoft.com/office/drawing/2014/main" id="{F95AFBEC-2D53-1340-BCFF-AA7CFA562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7963" y="0"/>
            <a:ext cx="5729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4690" name="Group 2">
            <a:extLst>
              <a:ext uri="{FF2B5EF4-FFF2-40B4-BE49-F238E27FC236}">
                <a16:creationId xmlns:a16="http://schemas.microsoft.com/office/drawing/2014/main" id="{76F702F4-749B-9047-867F-38DC62DD82FD}"/>
              </a:ext>
            </a:extLst>
          </p:cNvPr>
          <p:cNvGrpSpPr>
            <a:grpSpLocks noChangeAspect="1"/>
          </p:cNvGrpSpPr>
          <p:nvPr/>
        </p:nvGrpSpPr>
        <p:grpSpPr bwMode="auto">
          <a:xfrm>
            <a:off x="1592263" y="596900"/>
            <a:ext cx="5214937" cy="3997325"/>
            <a:chOff x="4104" y="912"/>
            <a:chExt cx="2112" cy="1439"/>
          </a:xfrm>
        </p:grpSpPr>
        <p:pic>
          <p:nvPicPr>
            <p:cNvPr id="114738" name="Picture 3" descr="Science 406">
              <a:extLst>
                <a:ext uri="{FF2B5EF4-FFF2-40B4-BE49-F238E27FC236}">
                  <a16:creationId xmlns:a16="http://schemas.microsoft.com/office/drawing/2014/main" id="{62A5A474-C970-FC4C-BB87-179C3F638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74" r="20221" b="66675"/>
            <a:stretch>
              <a:fillRect/>
            </a:stretch>
          </p:blipFill>
          <p:spPr bwMode="auto">
            <a:xfrm>
              <a:off x="4104" y="912"/>
              <a:ext cx="2112"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9" name="Text Box 4">
              <a:extLst>
                <a:ext uri="{FF2B5EF4-FFF2-40B4-BE49-F238E27FC236}">
                  <a16:creationId xmlns:a16="http://schemas.microsoft.com/office/drawing/2014/main" id="{656489C8-FA9A-5C4C-ACCC-36AB24BB4BC0}"/>
                </a:ext>
              </a:extLst>
            </p:cNvPr>
            <p:cNvSpPr txBox="1">
              <a:spLocks noChangeAspect="1" noChangeArrowheads="1"/>
            </p:cNvSpPr>
            <p:nvPr/>
          </p:nvSpPr>
          <p:spPr bwMode="auto">
            <a:xfrm>
              <a:off x="4104" y="2208"/>
              <a:ext cx="2112" cy="143"/>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000" i="0">
                  <a:solidFill>
                    <a:srgbClr val="000000"/>
                  </a:solidFill>
                  <a:latin typeface="Arial" charset="0"/>
                  <a:ea typeface="+mn-ea"/>
                </a:rPr>
                <a:t>Brightfield Image</a:t>
              </a:r>
            </a:p>
          </p:txBody>
        </p:sp>
      </p:grpSp>
      <p:sp>
        <p:nvSpPr>
          <p:cNvPr id="53251" name="Rectangle 5">
            <a:extLst>
              <a:ext uri="{FF2B5EF4-FFF2-40B4-BE49-F238E27FC236}">
                <a16:creationId xmlns:a16="http://schemas.microsoft.com/office/drawing/2014/main" id="{887303ED-9CEB-8441-ADD1-C8A4888F9D7B}"/>
              </a:ext>
            </a:extLst>
          </p:cNvPr>
          <p:cNvSpPr>
            <a:spLocks noGrp="1" noChangeArrowheads="1"/>
          </p:cNvSpPr>
          <p:nvPr>
            <p:ph type="title"/>
          </p:nvPr>
        </p:nvSpPr>
        <p:spPr>
          <a:xfrm>
            <a:off x="0" y="-187325"/>
            <a:ext cx="6300788" cy="914400"/>
          </a:xfrm>
        </p:spPr>
        <p:txBody>
          <a:bodyPr/>
          <a:lstStyle/>
          <a:p>
            <a:pPr eaLnBrk="1" hangingPunct="1">
              <a:defRPr/>
            </a:pPr>
            <a:r>
              <a:rPr lang="en-US" altLang="en-US" b="1">
                <a:solidFill>
                  <a:srgbClr val="000000"/>
                </a:solidFill>
                <a:latin typeface="Arial" charset="0"/>
                <a:ea typeface="+mj-ea"/>
              </a:rPr>
              <a:t> Visible &amp; UV Scanning - 1963</a:t>
            </a:r>
          </a:p>
        </p:txBody>
      </p:sp>
      <p:pic>
        <p:nvPicPr>
          <p:cNvPr id="114692" name="Picture 6" descr="Science 406">
            <a:extLst>
              <a:ext uri="{FF2B5EF4-FFF2-40B4-BE49-F238E27FC236}">
                <a16:creationId xmlns:a16="http://schemas.microsoft.com/office/drawing/2014/main" id="{FA3FA223-EEDD-1144-8293-B3322BE13DD6}"/>
              </a:ext>
            </a:extLst>
          </p:cNvPr>
          <p:cNvPicPr>
            <a:picLocks noChangeAspect="1" noChangeArrowheads="1"/>
          </p:cNvPicPr>
          <p:nvPr/>
        </p:nvPicPr>
        <p:blipFill>
          <a:blip r:embed="rId3">
            <a:lum bright="38000"/>
            <a:extLst>
              <a:ext uri="{28A0092B-C50C-407E-A947-70E740481C1C}">
                <a14:useLocalDpi xmlns:a14="http://schemas.microsoft.com/office/drawing/2010/main" val="0"/>
              </a:ext>
            </a:extLst>
          </a:blip>
          <a:srcRect l="5841" t="40224" r="67885" b="44830"/>
          <a:stretch>
            <a:fillRect/>
          </a:stretch>
        </p:blipFill>
        <p:spPr bwMode="auto">
          <a:xfrm>
            <a:off x="0" y="779463"/>
            <a:ext cx="25098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Science 406">
            <a:extLst>
              <a:ext uri="{FF2B5EF4-FFF2-40B4-BE49-F238E27FC236}">
                <a16:creationId xmlns:a16="http://schemas.microsoft.com/office/drawing/2014/main" id="{08023FD9-F913-564A-B4A0-5530C91FD7B8}"/>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l="7314" t="62445" r="67424" b="22829"/>
          <a:stretch>
            <a:fillRect/>
          </a:stretch>
        </p:blipFill>
        <p:spPr bwMode="auto">
          <a:xfrm>
            <a:off x="0" y="2286000"/>
            <a:ext cx="2513013"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8" descr="Science 406">
            <a:extLst>
              <a:ext uri="{FF2B5EF4-FFF2-40B4-BE49-F238E27FC236}">
                <a16:creationId xmlns:a16="http://schemas.microsoft.com/office/drawing/2014/main" id="{C8D5BAD8-112F-F949-BA68-FBDB31CD6059}"/>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l="38782" t="40489" r="35252" b="44928"/>
          <a:stretch>
            <a:fillRect/>
          </a:stretch>
        </p:blipFill>
        <p:spPr bwMode="auto">
          <a:xfrm>
            <a:off x="4718050" y="676275"/>
            <a:ext cx="243840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9" descr="Science 406">
            <a:extLst>
              <a:ext uri="{FF2B5EF4-FFF2-40B4-BE49-F238E27FC236}">
                <a16:creationId xmlns:a16="http://schemas.microsoft.com/office/drawing/2014/main" id="{51787113-B34D-174E-A3F8-4CCA9111D74B}"/>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l="39136" t="62553" r="35146" b="22958"/>
          <a:stretch>
            <a:fillRect/>
          </a:stretch>
        </p:blipFill>
        <p:spPr bwMode="auto">
          <a:xfrm>
            <a:off x="5200650" y="3125788"/>
            <a:ext cx="2455863"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 Box 12">
            <a:extLst>
              <a:ext uri="{FF2B5EF4-FFF2-40B4-BE49-F238E27FC236}">
                <a16:creationId xmlns:a16="http://schemas.microsoft.com/office/drawing/2014/main" id="{23786D99-9EFE-0D41-9A44-410E58E278A6}"/>
              </a:ext>
            </a:extLst>
          </p:cNvPr>
          <p:cNvSpPr txBox="1">
            <a:spLocks noChangeArrowheads="1"/>
          </p:cNvSpPr>
          <p:nvPr/>
        </p:nvSpPr>
        <p:spPr bwMode="auto">
          <a:xfrm>
            <a:off x="3657600" y="5722938"/>
            <a:ext cx="4095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2400" i="0">
                <a:solidFill>
                  <a:srgbClr val="000000"/>
                </a:solidFill>
                <a:latin typeface="Arial" charset="0"/>
                <a:ea typeface="+mn-ea"/>
              </a:rPr>
              <a:t>UV Images</a:t>
            </a:r>
          </a:p>
        </p:txBody>
      </p:sp>
      <p:grpSp>
        <p:nvGrpSpPr>
          <p:cNvPr id="114697" name="Group 13">
            <a:extLst>
              <a:ext uri="{FF2B5EF4-FFF2-40B4-BE49-F238E27FC236}">
                <a16:creationId xmlns:a16="http://schemas.microsoft.com/office/drawing/2014/main" id="{5E6898EB-FB74-FD45-A43B-165C34B52D91}"/>
              </a:ext>
            </a:extLst>
          </p:cNvPr>
          <p:cNvGrpSpPr>
            <a:grpSpLocks/>
          </p:cNvGrpSpPr>
          <p:nvPr/>
        </p:nvGrpSpPr>
        <p:grpSpPr bwMode="auto">
          <a:xfrm>
            <a:off x="177800" y="4387850"/>
            <a:ext cx="1489075" cy="2470150"/>
            <a:chOff x="3432" y="1632"/>
            <a:chExt cx="1056" cy="1556"/>
          </a:xfrm>
        </p:grpSpPr>
        <p:pic>
          <p:nvPicPr>
            <p:cNvPr id="114736" name="Picture 14">
              <a:extLst>
                <a:ext uri="{FF2B5EF4-FFF2-40B4-BE49-F238E27FC236}">
                  <a16:creationId xmlns:a16="http://schemas.microsoft.com/office/drawing/2014/main" id="{37875480-C329-AC49-8386-1DC6F5CC4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 y="1632"/>
              <a:ext cx="1056"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7" name="Text Box 15">
              <a:extLst>
                <a:ext uri="{FF2B5EF4-FFF2-40B4-BE49-F238E27FC236}">
                  <a16:creationId xmlns:a16="http://schemas.microsoft.com/office/drawing/2014/main" id="{6F2E5BAD-FE8E-9D4A-8387-2CB714FC8BBA}"/>
                </a:ext>
              </a:extLst>
            </p:cNvPr>
            <p:cNvSpPr txBox="1">
              <a:spLocks noChangeArrowheads="1"/>
            </p:cNvSpPr>
            <p:nvPr/>
          </p:nvSpPr>
          <p:spPr bwMode="auto">
            <a:xfrm>
              <a:off x="3432" y="2976"/>
              <a:ext cx="105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Melamed</a:t>
              </a:r>
            </a:p>
          </p:txBody>
        </p:sp>
      </p:grpSp>
      <p:grpSp>
        <p:nvGrpSpPr>
          <p:cNvPr id="114698" name="Group 17">
            <a:extLst>
              <a:ext uri="{FF2B5EF4-FFF2-40B4-BE49-F238E27FC236}">
                <a16:creationId xmlns:a16="http://schemas.microsoft.com/office/drawing/2014/main" id="{71217E09-D27D-2B45-848C-5D362FC6C419}"/>
              </a:ext>
            </a:extLst>
          </p:cNvPr>
          <p:cNvGrpSpPr>
            <a:grpSpLocks/>
          </p:cNvGrpSpPr>
          <p:nvPr/>
        </p:nvGrpSpPr>
        <p:grpSpPr bwMode="auto">
          <a:xfrm>
            <a:off x="1739900" y="4387850"/>
            <a:ext cx="1266825" cy="2470150"/>
            <a:chOff x="3816" y="1584"/>
            <a:chExt cx="898" cy="1556"/>
          </a:xfrm>
        </p:grpSpPr>
        <p:pic>
          <p:nvPicPr>
            <p:cNvPr id="114734" name="Picture 18" descr="Leo Koss">
              <a:extLst>
                <a:ext uri="{FF2B5EF4-FFF2-40B4-BE49-F238E27FC236}">
                  <a16:creationId xmlns:a16="http://schemas.microsoft.com/office/drawing/2014/main" id="{F1BE674E-FFE9-7240-9627-4B8543487E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6" y="1584"/>
              <a:ext cx="89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5" name="Text Box 19">
              <a:extLst>
                <a:ext uri="{FF2B5EF4-FFF2-40B4-BE49-F238E27FC236}">
                  <a16:creationId xmlns:a16="http://schemas.microsoft.com/office/drawing/2014/main" id="{FFEFF132-B2F0-D340-9FA4-FE32A729C167}"/>
                </a:ext>
              </a:extLst>
            </p:cNvPr>
            <p:cNvSpPr txBox="1">
              <a:spLocks noChangeArrowheads="1"/>
            </p:cNvSpPr>
            <p:nvPr/>
          </p:nvSpPr>
          <p:spPr bwMode="auto">
            <a:xfrm>
              <a:off x="3864" y="2928"/>
              <a:ext cx="816" cy="212"/>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600" i="0">
                  <a:solidFill>
                    <a:srgbClr val="000000"/>
                  </a:solidFill>
                  <a:latin typeface="Arial" charset="0"/>
                  <a:ea typeface="+mn-ea"/>
                </a:rPr>
                <a:t>Dr. Koss</a:t>
              </a:r>
            </a:p>
          </p:txBody>
        </p:sp>
      </p:grpSp>
      <p:grpSp>
        <p:nvGrpSpPr>
          <p:cNvPr id="114699" name="Group 20">
            <a:extLst>
              <a:ext uri="{FF2B5EF4-FFF2-40B4-BE49-F238E27FC236}">
                <a16:creationId xmlns:a16="http://schemas.microsoft.com/office/drawing/2014/main" id="{D626ACE7-14D6-AB4F-AB5C-DC1734F68E82}"/>
              </a:ext>
            </a:extLst>
          </p:cNvPr>
          <p:cNvGrpSpPr>
            <a:grpSpLocks/>
          </p:cNvGrpSpPr>
          <p:nvPr/>
        </p:nvGrpSpPr>
        <p:grpSpPr bwMode="auto">
          <a:xfrm>
            <a:off x="2976563" y="4768850"/>
            <a:ext cx="1760537" cy="2089150"/>
            <a:chOff x="4440" y="1632"/>
            <a:chExt cx="1248" cy="1316"/>
          </a:xfrm>
        </p:grpSpPr>
        <p:pic>
          <p:nvPicPr>
            <p:cNvPr id="114732" name="Picture 21" descr="LouEdited">
              <a:extLst>
                <a:ext uri="{FF2B5EF4-FFF2-40B4-BE49-F238E27FC236}">
                  <a16:creationId xmlns:a16="http://schemas.microsoft.com/office/drawing/2014/main" id="{349D82B2-B60D-3A4C-8744-12AE875FD7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33" name="Text Box 22">
              <a:extLst>
                <a:ext uri="{FF2B5EF4-FFF2-40B4-BE49-F238E27FC236}">
                  <a16:creationId xmlns:a16="http://schemas.microsoft.com/office/drawing/2014/main" id="{D7BE07CE-FEFD-F94E-8A94-81689833CA19}"/>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3260" name="Line 23">
            <a:extLst>
              <a:ext uri="{FF2B5EF4-FFF2-40B4-BE49-F238E27FC236}">
                <a16:creationId xmlns:a16="http://schemas.microsoft.com/office/drawing/2014/main" id="{E4078A46-7438-124B-8D54-4A98FA2FE602}"/>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4701" name="Oval 24">
            <a:extLst>
              <a:ext uri="{FF2B5EF4-FFF2-40B4-BE49-F238E27FC236}">
                <a16:creationId xmlns:a16="http://schemas.microsoft.com/office/drawing/2014/main" id="{A0CBB327-6EBD-734F-AC7E-CEC894E94F13}"/>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2" name="Oval 25">
            <a:extLst>
              <a:ext uri="{FF2B5EF4-FFF2-40B4-BE49-F238E27FC236}">
                <a16:creationId xmlns:a16="http://schemas.microsoft.com/office/drawing/2014/main" id="{FB6C329E-7FBE-0344-AB22-30287EE866A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3" name="Oval 26">
            <a:extLst>
              <a:ext uri="{FF2B5EF4-FFF2-40B4-BE49-F238E27FC236}">
                <a16:creationId xmlns:a16="http://schemas.microsoft.com/office/drawing/2014/main" id="{699E0176-0B58-DA40-9584-A82C1A669FB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4" name="Oval 27">
            <a:extLst>
              <a:ext uri="{FF2B5EF4-FFF2-40B4-BE49-F238E27FC236}">
                <a16:creationId xmlns:a16="http://schemas.microsoft.com/office/drawing/2014/main" id="{F5334BD4-410C-DD4C-B5C8-D9A190795DC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5" name="Oval 28">
            <a:extLst>
              <a:ext uri="{FF2B5EF4-FFF2-40B4-BE49-F238E27FC236}">
                <a16:creationId xmlns:a16="http://schemas.microsoft.com/office/drawing/2014/main" id="{B9DDF7CC-8380-2A48-AEC8-F5F8C73175E4}"/>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6" name="Oval 29">
            <a:extLst>
              <a:ext uri="{FF2B5EF4-FFF2-40B4-BE49-F238E27FC236}">
                <a16:creationId xmlns:a16="http://schemas.microsoft.com/office/drawing/2014/main" id="{BBBA4FAB-2528-7F4C-9D9E-626E58189D1D}"/>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7" name="Oval 30">
            <a:extLst>
              <a:ext uri="{FF2B5EF4-FFF2-40B4-BE49-F238E27FC236}">
                <a16:creationId xmlns:a16="http://schemas.microsoft.com/office/drawing/2014/main" id="{DEED9E44-91F9-D84F-B1A8-C9FDD93B0C25}"/>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8" name="Oval 31">
            <a:extLst>
              <a:ext uri="{FF2B5EF4-FFF2-40B4-BE49-F238E27FC236}">
                <a16:creationId xmlns:a16="http://schemas.microsoft.com/office/drawing/2014/main" id="{3A79F437-2A81-D847-88A7-274569CDF909}"/>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09" name="Oval 32">
            <a:extLst>
              <a:ext uri="{FF2B5EF4-FFF2-40B4-BE49-F238E27FC236}">
                <a16:creationId xmlns:a16="http://schemas.microsoft.com/office/drawing/2014/main" id="{B389E1F2-BDEB-6649-8ECD-08A5B8769529}"/>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0" name="Oval 33">
            <a:extLst>
              <a:ext uri="{FF2B5EF4-FFF2-40B4-BE49-F238E27FC236}">
                <a16:creationId xmlns:a16="http://schemas.microsoft.com/office/drawing/2014/main" id="{5193551C-2347-E244-B5CD-7AF1DB731967}"/>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1" name="Oval 34">
            <a:extLst>
              <a:ext uri="{FF2B5EF4-FFF2-40B4-BE49-F238E27FC236}">
                <a16:creationId xmlns:a16="http://schemas.microsoft.com/office/drawing/2014/main" id="{7DCDAB53-738A-B846-A78C-4258A3AAF7EE}"/>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2" name="Oval 35">
            <a:extLst>
              <a:ext uri="{FF2B5EF4-FFF2-40B4-BE49-F238E27FC236}">
                <a16:creationId xmlns:a16="http://schemas.microsoft.com/office/drawing/2014/main" id="{46C13FBD-C80F-6742-987D-17548CBB050E}"/>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3" name="Oval 36">
            <a:extLst>
              <a:ext uri="{FF2B5EF4-FFF2-40B4-BE49-F238E27FC236}">
                <a16:creationId xmlns:a16="http://schemas.microsoft.com/office/drawing/2014/main" id="{896E8000-7726-6F46-815B-CDF6584C1C71}"/>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4" name="Oval 37">
            <a:extLst>
              <a:ext uri="{FF2B5EF4-FFF2-40B4-BE49-F238E27FC236}">
                <a16:creationId xmlns:a16="http://schemas.microsoft.com/office/drawing/2014/main" id="{674BB513-B4E2-DF40-877A-7F016D974CFD}"/>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5" name="Oval 38">
            <a:extLst>
              <a:ext uri="{FF2B5EF4-FFF2-40B4-BE49-F238E27FC236}">
                <a16:creationId xmlns:a16="http://schemas.microsoft.com/office/drawing/2014/main" id="{17515703-24E0-3342-80DE-E991475BD53B}"/>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6" name="Oval 39">
            <a:extLst>
              <a:ext uri="{FF2B5EF4-FFF2-40B4-BE49-F238E27FC236}">
                <a16:creationId xmlns:a16="http://schemas.microsoft.com/office/drawing/2014/main" id="{19D9C27F-5E07-E942-8276-B4C3E360C36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77" name="Text Box 40">
            <a:extLst>
              <a:ext uri="{FF2B5EF4-FFF2-40B4-BE49-F238E27FC236}">
                <a16:creationId xmlns:a16="http://schemas.microsoft.com/office/drawing/2014/main" id="{CC649B6F-5FC8-0545-8B60-A25CEFE380C3}"/>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4718" name="Oval 41">
            <a:extLst>
              <a:ext uri="{FF2B5EF4-FFF2-40B4-BE49-F238E27FC236}">
                <a16:creationId xmlns:a16="http://schemas.microsoft.com/office/drawing/2014/main" id="{A0B62934-A2D3-9D4E-A4DF-28E02E4C3F7A}"/>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19" name="Oval 42">
            <a:extLst>
              <a:ext uri="{FF2B5EF4-FFF2-40B4-BE49-F238E27FC236}">
                <a16:creationId xmlns:a16="http://schemas.microsoft.com/office/drawing/2014/main" id="{FF63EAFF-8A7B-584E-8BFB-9B283C2A02B9}"/>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0" name="Oval 43">
            <a:extLst>
              <a:ext uri="{FF2B5EF4-FFF2-40B4-BE49-F238E27FC236}">
                <a16:creationId xmlns:a16="http://schemas.microsoft.com/office/drawing/2014/main" id="{50D50AED-D2A3-2042-8E11-AD385958008D}"/>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1" name="Oval 44">
            <a:extLst>
              <a:ext uri="{FF2B5EF4-FFF2-40B4-BE49-F238E27FC236}">
                <a16:creationId xmlns:a16="http://schemas.microsoft.com/office/drawing/2014/main" id="{8E000BC8-BD80-B247-B79F-8AF7B1F5B4F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2" name="Oval 45">
            <a:extLst>
              <a:ext uri="{FF2B5EF4-FFF2-40B4-BE49-F238E27FC236}">
                <a16:creationId xmlns:a16="http://schemas.microsoft.com/office/drawing/2014/main" id="{6CC3C604-D50F-AE45-9A88-60CC90CE6DF8}"/>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3" name="Oval 46">
            <a:extLst>
              <a:ext uri="{FF2B5EF4-FFF2-40B4-BE49-F238E27FC236}">
                <a16:creationId xmlns:a16="http://schemas.microsoft.com/office/drawing/2014/main" id="{8F311F25-2EBC-4A43-AAA1-35938D6BEC4F}"/>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4" name="Oval 47">
            <a:extLst>
              <a:ext uri="{FF2B5EF4-FFF2-40B4-BE49-F238E27FC236}">
                <a16:creationId xmlns:a16="http://schemas.microsoft.com/office/drawing/2014/main" id="{2F1C5A6E-2C4F-7743-95F8-655D74289B82}"/>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5" name="Oval 48">
            <a:extLst>
              <a:ext uri="{FF2B5EF4-FFF2-40B4-BE49-F238E27FC236}">
                <a16:creationId xmlns:a16="http://schemas.microsoft.com/office/drawing/2014/main" id="{C8909C49-CB75-734D-8FB4-864517B1A66F}"/>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6" name="Oval 49">
            <a:extLst>
              <a:ext uri="{FF2B5EF4-FFF2-40B4-BE49-F238E27FC236}">
                <a16:creationId xmlns:a16="http://schemas.microsoft.com/office/drawing/2014/main" id="{B512FC16-E420-114D-8219-478185F5C8D0}"/>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7" name="Oval 50">
            <a:extLst>
              <a:ext uri="{FF2B5EF4-FFF2-40B4-BE49-F238E27FC236}">
                <a16:creationId xmlns:a16="http://schemas.microsoft.com/office/drawing/2014/main" id="{F302045D-FE5D-FE49-9EF0-D74A7EA8810A}"/>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8" name="Oval 51">
            <a:extLst>
              <a:ext uri="{FF2B5EF4-FFF2-40B4-BE49-F238E27FC236}">
                <a16:creationId xmlns:a16="http://schemas.microsoft.com/office/drawing/2014/main" id="{1316C5D0-FF3A-C545-8538-FCDCB1BDFF65}"/>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29" name="Oval 52">
            <a:extLst>
              <a:ext uri="{FF2B5EF4-FFF2-40B4-BE49-F238E27FC236}">
                <a16:creationId xmlns:a16="http://schemas.microsoft.com/office/drawing/2014/main" id="{5A9F34F7-AF79-544C-BE18-829BCB444AA4}"/>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4730" name="Oval 53">
            <a:extLst>
              <a:ext uri="{FF2B5EF4-FFF2-40B4-BE49-F238E27FC236}">
                <a16:creationId xmlns:a16="http://schemas.microsoft.com/office/drawing/2014/main" id="{EA44B613-3B1C-BA45-9DF4-0B78F5CD5741}"/>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3291" name="Text Box 54">
            <a:extLst>
              <a:ext uri="{FF2B5EF4-FFF2-40B4-BE49-F238E27FC236}">
                <a16:creationId xmlns:a16="http://schemas.microsoft.com/office/drawing/2014/main" id="{98D0C18D-9604-DB49-8F4D-E2376172EC59}"/>
              </a:ext>
            </a:extLst>
          </p:cNvPr>
          <p:cNvSpPr txBox="1">
            <a:spLocks noChangeArrowheads="1"/>
          </p:cNvSpPr>
          <p:nvPr/>
        </p:nvSpPr>
        <p:spPr bwMode="auto">
          <a:xfrm>
            <a:off x="4735513" y="6618288"/>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spTree>
  </p:cSld>
  <p:clrMapOvr>
    <a:masterClrMapping/>
  </p:clrMapOvr>
  <p:transition advClick="0" advTm="47000"/>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EE814245-292F-2A4A-8453-F64516903F43}"/>
              </a:ext>
            </a:extLst>
          </p:cNvPr>
          <p:cNvSpPr>
            <a:spLocks noGrp="1" noChangeArrowheads="1"/>
          </p:cNvSpPr>
          <p:nvPr>
            <p:ph type="title"/>
          </p:nvPr>
        </p:nvSpPr>
        <p:spPr>
          <a:xfrm>
            <a:off x="301625" y="0"/>
            <a:ext cx="5400675" cy="704850"/>
          </a:xfrm>
        </p:spPr>
        <p:txBody>
          <a:bodyPr/>
          <a:lstStyle/>
          <a:p>
            <a:pPr eaLnBrk="1" hangingPunct="1">
              <a:defRPr/>
            </a:pPr>
            <a:r>
              <a:rPr lang="en-US" altLang="en-US" b="1">
                <a:solidFill>
                  <a:srgbClr val="000000"/>
                </a:solidFill>
                <a:latin typeface="Arial" charset="0"/>
                <a:ea typeface="+mj-ea"/>
              </a:rPr>
              <a:t> UV Scanning - Measurements</a:t>
            </a:r>
          </a:p>
        </p:txBody>
      </p:sp>
      <p:pic>
        <p:nvPicPr>
          <p:cNvPr id="116739" name="Picture 3" descr="Science 56">
            <a:extLst>
              <a:ext uri="{FF2B5EF4-FFF2-40B4-BE49-F238E27FC236}">
                <a16:creationId xmlns:a16="http://schemas.microsoft.com/office/drawing/2014/main" id="{017E9D13-13EA-4444-96D7-CB6CD7A11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259"/>
          <a:stretch>
            <a:fillRect/>
          </a:stretch>
        </p:blipFill>
        <p:spPr bwMode="auto">
          <a:xfrm>
            <a:off x="0" y="606425"/>
            <a:ext cx="2160588"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a:extLst>
              <a:ext uri="{FF2B5EF4-FFF2-40B4-BE49-F238E27FC236}">
                <a16:creationId xmlns:a16="http://schemas.microsoft.com/office/drawing/2014/main" id="{8EC3BBC4-1CCE-7E4B-BF27-7C3A10311608}"/>
              </a:ext>
            </a:extLst>
          </p:cNvPr>
          <p:cNvSpPr>
            <a:spLocks noChangeArrowheads="1"/>
          </p:cNvSpPr>
          <p:nvPr/>
        </p:nvSpPr>
        <p:spPr bwMode="auto">
          <a:xfrm>
            <a:off x="71438" y="6240463"/>
            <a:ext cx="7205662"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i="0">
                <a:solidFill>
                  <a:srgbClr val="000000"/>
                </a:solidFill>
                <a:latin typeface="Arial" charset="0"/>
                <a:ea typeface="+mn-ea"/>
              </a:rPr>
              <a:t>Ultraviolet Absorption in Epidermoid Cancer Cells  LA Kamentsky, H. Derman,</a:t>
            </a:r>
          </a:p>
          <a:p>
            <a:pPr>
              <a:defRPr/>
            </a:pPr>
            <a:r>
              <a:rPr lang="en-US" altLang="en-US" sz="1600" i="0">
                <a:solidFill>
                  <a:srgbClr val="000000"/>
                </a:solidFill>
                <a:latin typeface="Arial" charset="0"/>
                <a:ea typeface="+mn-ea"/>
              </a:rPr>
              <a:t> and MR Melamed,  Science  </a:t>
            </a:r>
            <a:r>
              <a:rPr lang="en-US" altLang="en-US" sz="1600" i="0" u="sng">
                <a:solidFill>
                  <a:srgbClr val="000000"/>
                </a:solidFill>
                <a:latin typeface="Arial" charset="0"/>
                <a:ea typeface="+mn-ea"/>
              </a:rPr>
              <a:t>142</a:t>
            </a:r>
            <a:r>
              <a:rPr lang="en-US" altLang="en-US" sz="1600" i="0">
                <a:solidFill>
                  <a:srgbClr val="000000"/>
                </a:solidFill>
                <a:latin typeface="Arial" charset="0"/>
                <a:ea typeface="+mn-ea"/>
              </a:rPr>
              <a:t>, 1963</a:t>
            </a:r>
          </a:p>
        </p:txBody>
      </p:sp>
      <p:pic>
        <p:nvPicPr>
          <p:cNvPr id="116741" name="Picture 5" descr="Science 56">
            <a:extLst>
              <a:ext uri="{FF2B5EF4-FFF2-40B4-BE49-F238E27FC236}">
                <a16:creationId xmlns:a16="http://schemas.microsoft.com/office/drawing/2014/main" id="{91E280B1-8E0B-5A4E-8CCD-62428E089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2080"/>
          <a:stretch>
            <a:fillRect/>
          </a:stretch>
        </p:blipFill>
        <p:spPr bwMode="auto">
          <a:xfrm>
            <a:off x="2973388" y="969963"/>
            <a:ext cx="2081212"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42" name="Group 6">
            <a:extLst>
              <a:ext uri="{FF2B5EF4-FFF2-40B4-BE49-F238E27FC236}">
                <a16:creationId xmlns:a16="http://schemas.microsoft.com/office/drawing/2014/main" id="{97908E32-F2EF-A24B-A20A-5317FC49B40C}"/>
              </a:ext>
            </a:extLst>
          </p:cNvPr>
          <p:cNvGrpSpPr>
            <a:grpSpLocks noChangeAspect="1"/>
          </p:cNvGrpSpPr>
          <p:nvPr/>
        </p:nvGrpSpPr>
        <p:grpSpPr bwMode="auto">
          <a:xfrm>
            <a:off x="5284788" y="3363913"/>
            <a:ext cx="2049462" cy="2819400"/>
            <a:chOff x="4824" y="1344"/>
            <a:chExt cx="1452" cy="1776"/>
          </a:xfrm>
        </p:grpSpPr>
        <p:pic>
          <p:nvPicPr>
            <p:cNvPr id="116784" name="Picture 7" descr="Science 55">
              <a:extLst>
                <a:ext uri="{FF2B5EF4-FFF2-40B4-BE49-F238E27FC236}">
                  <a16:creationId xmlns:a16="http://schemas.microsoft.com/office/drawing/2014/main" id="{9EAFEB95-8AC7-194D-A907-6F5979312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222" b="1389"/>
            <a:stretch>
              <a:fillRect/>
            </a:stretch>
          </p:blipFill>
          <p:spPr bwMode="auto">
            <a:xfrm>
              <a:off x="4824" y="1344"/>
              <a:ext cx="1452"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5" name="Picture 8" descr="Science 55">
              <a:extLst>
                <a:ext uri="{FF2B5EF4-FFF2-40B4-BE49-F238E27FC236}">
                  <a16:creationId xmlns:a16="http://schemas.microsoft.com/office/drawing/2014/main" id="{08435CCE-F1B0-E948-8FF6-502999B7CD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334" r="48444" b="81343"/>
            <a:stretch>
              <a:fillRect/>
            </a:stretch>
          </p:blipFill>
          <p:spPr bwMode="auto">
            <a:xfrm>
              <a:off x="5880" y="1344"/>
              <a:ext cx="384"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6" name="Picture 9" descr="Science 55">
              <a:extLst>
                <a:ext uri="{FF2B5EF4-FFF2-40B4-BE49-F238E27FC236}">
                  <a16:creationId xmlns:a16="http://schemas.microsoft.com/office/drawing/2014/main" id="{1BA3562E-F335-C34E-A610-21E4D694CF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9779" r="43111" b="81343"/>
            <a:stretch>
              <a:fillRect/>
            </a:stretch>
          </p:blipFill>
          <p:spPr bwMode="auto">
            <a:xfrm>
              <a:off x="4824" y="1344"/>
              <a:ext cx="19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3" name="Group 10">
            <a:extLst>
              <a:ext uri="{FF2B5EF4-FFF2-40B4-BE49-F238E27FC236}">
                <a16:creationId xmlns:a16="http://schemas.microsoft.com/office/drawing/2014/main" id="{45D0848D-7D1E-484F-B79D-2ED5AD089A68}"/>
              </a:ext>
            </a:extLst>
          </p:cNvPr>
          <p:cNvGrpSpPr>
            <a:grpSpLocks noChangeAspect="1"/>
          </p:cNvGrpSpPr>
          <p:nvPr/>
        </p:nvGrpSpPr>
        <p:grpSpPr bwMode="auto">
          <a:xfrm>
            <a:off x="874713" y="3240088"/>
            <a:ext cx="2032000" cy="2819400"/>
            <a:chOff x="3336" y="1584"/>
            <a:chExt cx="1440" cy="1776"/>
          </a:xfrm>
        </p:grpSpPr>
        <p:pic>
          <p:nvPicPr>
            <p:cNvPr id="116782" name="Picture 11" descr="Science 55">
              <a:extLst>
                <a:ext uri="{FF2B5EF4-FFF2-40B4-BE49-F238E27FC236}">
                  <a16:creationId xmlns:a16="http://schemas.microsoft.com/office/drawing/2014/main" id="{74321240-5A14-7A44-A843-37563A8BCB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3778" b="1387"/>
            <a:stretch>
              <a:fillRect/>
            </a:stretch>
          </p:blipFill>
          <p:spPr bwMode="auto">
            <a:xfrm>
              <a:off x="3336" y="1584"/>
              <a:ext cx="1440"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3" name="Picture 12" descr="Science 55">
              <a:extLst>
                <a:ext uri="{FF2B5EF4-FFF2-40B4-BE49-F238E27FC236}">
                  <a16:creationId xmlns:a16="http://schemas.microsoft.com/office/drawing/2014/main" id="{22E27C85-E024-414D-863A-4CF1F7E65B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778" r="48444" b="81343"/>
            <a:stretch>
              <a:fillRect/>
            </a:stretch>
          </p:blipFill>
          <p:spPr bwMode="auto">
            <a:xfrm>
              <a:off x="4296" y="1584"/>
              <a:ext cx="4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280" name="Text Box 13">
            <a:extLst>
              <a:ext uri="{FF2B5EF4-FFF2-40B4-BE49-F238E27FC236}">
                <a16:creationId xmlns:a16="http://schemas.microsoft.com/office/drawing/2014/main" id="{F51D34C3-76B5-4443-AE04-71FF918A4527}"/>
              </a:ext>
            </a:extLst>
          </p:cNvPr>
          <p:cNvSpPr txBox="1">
            <a:spLocks noChangeArrowheads="1"/>
          </p:cNvSpPr>
          <p:nvPr/>
        </p:nvSpPr>
        <p:spPr bwMode="auto">
          <a:xfrm>
            <a:off x="68263" y="4038600"/>
            <a:ext cx="1285875"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Normal Cells</a:t>
            </a:r>
          </a:p>
        </p:txBody>
      </p:sp>
      <p:sp>
        <p:nvSpPr>
          <p:cNvPr id="54281" name="Line 14">
            <a:extLst>
              <a:ext uri="{FF2B5EF4-FFF2-40B4-BE49-F238E27FC236}">
                <a16:creationId xmlns:a16="http://schemas.microsoft.com/office/drawing/2014/main" id="{22B41D1F-F20B-F445-92A8-EA8AEF529B6F}"/>
              </a:ext>
            </a:extLst>
          </p:cNvPr>
          <p:cNvSpPr>
            <a:spLocks noChangeShapeType="1"/>
          </p:cNvSpPr>
          <p:nvPr/>
        </p:nvSpPr>
        <p:spPr bwMode="auto">
          <a:xfrm>
            <a:off x="3929063" y="1371600"/>
            <a:ext cx="0" cy="4572000"/>
          </a:xfrm>
          <a:prstGeom prst="line">
            <a:avLst/>
          </a:prstGeom>
          <a:noFill/>
          <a:ln w="9525">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4282" name="Text Box 15">
            <a:extLst>
              <a:ext uri="{FF2B5EF4-FFF2-40B4-BE49-F238E27FC236}">
                <a16:creationId xmlns:a16="http://schemas.microsoft.com/office/drawing/2014/main" id="{489A86D0-6CD0-9B41-BAEB-E620A65B8975}"/>
              </a:ext>
            </a:extLst>
          </p:cNvPr>
          <p:cNvSpPr txBox="1">
            <a:spLocks noChangeArrowheads="1"/>
          </p:cNvSpPr>
          <p:nvPr/>
        </p:nvSpPr>
        <p:spPr bwMode="auto">
          <a:xfrm>
            <a:off x="3500438" y="4171950"/>
            <a:ext cx="1287462" cy="64135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spcBef>
                <a:spcPct val="50000"/>
              </a:spcBef>
              <a:defRPr/>
            </a:pPr>
            <a:r>
              <a:rPr lang="en-US" altLang="en-US" sz="1800" i="0">
                <a:solidFill>
                  <a:srgbClr val="000000"/>
                </a:solidFill>
                <a:latin typeface="Arial" charset="0"/>
                <a:ea typeface="+mn-ea"/>
              </a:rPr>
              <a:t>Cancer Cells</a:t>
            </a:r>
          </a:p>
        </p:txBody>
      </p:sp>
      <p:grpSp>
        <p:nvGrpSpPr>
          <p:cNvPr id="116747" name="Group 17">
            <a:extLst>
              <a:ext uri="{FF2B5EF4-FFF2-40B4-BE49-F238E27FC236}">
                <a16:creationId xmlns:a16="http://schemas.microsoft.com/office/drawing/2014/main" id="{21822501-D565-A240-B238-7F35D7F58573}"/>
              </a:ext>
            </a:extLst>
          </p:cNvPr>
          <p:cNvGrpSpPr>
            <a:grpSpLocks/>
          </p:cNvGrpSpPr>
          <p:nvPr/>
        </p:nvGrpSpPr>
        <p:grpSpPr bwMode="auto">
          <a:xfrm>
            <a:off x="5499100" y="1173163"/>
            <a:ext cx="1760538" cy="2089150"/>
            <a:chOff x="4440" y="1632"/>
            <a:chExt cx="1248" cy="1316"/>
          </a:xfrm>
        </p:grpSpPr>
        <p:pic>
          <p:nvPicPr>
            <p:cNvPr id="116780" name="Picture 18" descr="LouEdited">
              <a:extLst>
                <a:ext uri="{FF2B5EF4-FFF2-40B4-BE49-F238E27FC236}">
                  <a16:creationId xmlns:a16="http://schemas.microsoft.com/office/drawing/2014/main" id="{B9A067DD-C73B-6545-945B-431DA9533C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81" name="Text Box 19">
              <a:extLst>
                <a:ext uri="{FF2B5EF4-FFF2-40B4-BE49-F238E27FC236}">
                  <a16:creationId xmlns:a16="http://schemas.microsoft.com/office/drawing/2014/main" id="{8046F9E5-7955-754C-A08F-C598C387B637}"/>
                </a:ext>
              </a:extLst>
            </p:cNvPr>
            <p:cNvSpPr txBox="1">
              <a:spLocks noChangeArrowheads="1"/>
            </p:cNvSpPr>
            <p:nvPr/>
          </p:nvSpPr>
          <p:spPr bwMode="auto">
            <a:xfrm>
              <a:off x="4440" y="2736"/>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solidFill>
                    <a:srgbClr val="000000"/>
                  </a:solidFill>
                  <a:latin typeface="Arial" panose="020B0604020202020204" pitchFamily="34" charset="0"/>
                </a:rPr>
                <a:t>Dr. Kamentsky</a:t>
              </a:r>
              <a:endParaRPr lang="en-US" altLang="en-US" sz="1600" b="1" i="0" u="sng">
                <a:solidFill>
                  <a:srgbClr val="000000"/>
                </a:solidFill>
                <a:latin typeface="Arial" panose="020B0604020202020204" pitchFamily="34" charset="0"/>
              </a:endParaRPr>
            </a:p>
          </p:txBody>
        </p:sp>
      </p:grpSp>
      <p:sp>
        <p:nvSpPr>
          <p:cNvPr id="54284" name="Line 20">
            <a:extLst>
              <a:ext uri="{FF2B5EF4-FFF2-40B4-BE49-F238E27FC236}">
                <a16:creationId xmlns:a16="http://schemas.microsoft.com/office/drawing/2014/main" id="{83E3FB1C-F9BD-8342-A520-93D7600D4205}"/>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6749" name="Oval 21">
            <a:extLst>
              <a:ext uri="{FF2B5EF4-FFF2-40B4-BE49-F238E27FC236}">
                <a16:creationId xmlns:a16="http://schemas.microsoft.com/office/drawing/2014/main" id="{C5E4613C-8198-5946-8B5B-4CF744C560E9}"/>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0" name="Oval 22">
            <a:extLst>
              <a:ext uri="{FF2B5EF4-FFF2-40B4-BE49-F238E27FC236}">
                <a16:creationId xmlns:a16="http://schemas.microsoft.com/office/drawing/2014/main" id="{B0F62DD5-541E-1742-B889-00DA058D07C2}"/>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1" name="Oval 23">
            <a:extLst>
              <a:ext uri="{FF2B5EF4-FFF2-40B4-BE49-F238E27FC236}">
                <a16:creationId xmlns:a16="http://schemas.microsoft.com/office/drawing/2014/main" id="{EB00D14D-1427-AF4A-8A5D-57D31797CCD5}"/>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2" name="Oval 24">
            <a:extLst>
              <a:ext uri="{FF2B5EF4-FFF2-40B4-BE49-F238E27FC236}">
                <a16:creationId xmlns:a16="http://schemas.microsoft.com/office/drawing/2014/main" id="{6EF43274-88FC-B64F-8F51-121F0742B8FB}"/>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3" name="Oval 25">
            <a:extLst>
              <a:ext uri="{FF2B5EF4-FFF2-40B4-BE49-F238E27FC236}">
                <a16:creationId xmlns:a16="http://schemas.microsoft.com/office/drawing/2014/main" id="{A7CF0F62-437F-F84D-A1A7-A44316796C2B}"/>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4" name="Oval 26">
            <a:extLst>
              <a:ext uri="{FF2B5EF4-FFF2-40B4-BE49-F238E27FC236}">
                <a16:creationId xmlns:a16="http://schemas.microsoft.com/office/drawing/2014/main" id="{38994EDE-6D30-5741-9501-F5BBE3ADD6EC}"/>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5" name="Oval 27">
            <a:extLst>
              <a:ext uri="{FF2B5EF4-FFF2-40B4-BE49-F238E27FC236}">
                <a16:creationId xmlns:a16="http://schemas.microsoft.com/office/drawing/2014/main" id="{EC0B58EF-1265-FE48-B112-8220AA119C89}"/>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6" name="Oval 28">
            <a:extLst>
              <a:ext uri="{FF2B5EF4-FFF2-40B4-BE49-F238E27FC236}">
                <a16:creationId xmlns:a16="http://schemas.microsoft.com/office/drawing/2014/main" id="{73ED21DB-83FA-EC49-96F4-8173E604BDA0}"/>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7" name="Oval 29">
            <a:extLst>
              <a:ext uri="{FF2B5EF4-FFF2-40B4-BE49-F238E27FC236}">
                <a16:creationId xmlns:a16="http://schemas.microsoft.com/office/drawing/2014/main" id="{14B53019-1006-AC4F-9664-FE8748485B65}"/>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8" name="Oval 30">
            <a:extLst>
              <a:ext uri="{FF2B5EF4-FFF2-40B4-BE49-F238E27FC236}">
                <a16:creationId xmlns:a16="http://schemas.microsoft.com/office/drawing/2014/main" id="{D80DDC44-5BDF-FA47-B29E-23A6D5F8C66E}"/>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59" name="Oval 31">
            <a:extLst>
              <a:ext uri="{FF2B5EF4-FFF2-40B4-BE49-F238E27FC236}">
                <a16:creationId xmlns:a16="http://schemas.microsoft.com/office/drawing/2014/main" id="{A34ACBC8-0D3D-AA47-9F79-BFEF892390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0" name="Oval 32">
            <a:extLst>
              <a:ext uri="{FF2B5EF4-FFF2-40B4-BE49-F238E27FC236}">
                <a16:creationId xmlns:a16="http://schemas.microsoft.com/office/drawing/2014/main" id="{B6C331DB-2EAB-B84A-A862-CBB3A42F3022}"/>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1" name="Oval 33">
            <a:extLst>
              <a:ext uri="{FF2B5EF4-FFF2-40B4-BE49-F238E27FC236}">
                <a16:creationId xmlns:a16="http://schemas.microsoft.com/office/drawing/2014/main" id="{2FAB9E17-AE1A-CF46-955F-28B8ECF537ED}"/>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2" name="Oval 34">
            <a:extLst>
              <a:ext uri="{FF2B5EF4-FFF2-40B4-BE49-F238E27FC236}">
                <a16:creationId xmlns:a16="http://schemas.microsoft.com/office/drawing/2014/main" id="{0B47C94C-2D40-BF44-89FD-8A1990C6A01F}"/>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3" name="Oval 35">
            <a:extLst>
              <a:ext uri="{FF2B5EF4-FFF2-40B4-BE49-F238E27FC236}">
                <a16:creationId xmlns:a16="http://schemas.microsoft.com/office/drawing/2014/main" id="{B847922B-3EEE-9841-ABEB-14E1E423B92E}"/>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4" name="Oval 36">
            <a:extLst>
              <a:ext uri="{FF2B5EF4-FFF2-40B4-BE49-F238E27FC236}">
                <a16:creationId xmlns:a16="http://schemas.microsoft.com/office/drawing/2014/main" id="{CE8AEE60-8C76-5946-ABB3-1784A33847FD}"/>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4301" name="Text Box 37">
            <a:extLst>
              <a:ext uri="{FF2B5EF4-FFF2-40B4-BE49-F238E27FC236}">
                <a16:creationId xmlns:a16="http://schemas.microsoft.com/office/drawing/2014/main" id="{61A5DDD9-978E-9B40-9701-2AF362DE30AB}"/>
              </a:ext>
            </a:extLst>
          </p:cNvPr>
          <p:cNvSpPr txBox="1">
            <a:spLocks noChangeArrowheads="1"/>
          </p:cNvSpPr>
          <p:nvPr/>
        </p:nvSpPr>
        <p:spPr bwMode="auto">
          <a:xfrm>
            <a:off x="8153400" y="60531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1963</a:t>
            </a:r>
          </a:p>
        </p:txBody>
      </p:sp>
      <p:sp>
        <p:nvSpPr>
          <p:cNvPr id="116766" name="Oval 38">
            <a:extLst>
              <a:ext uri="{FF2B5EF4-FFF2-40B4-BE49-F238E27FC236}">
                <a16:creationId xmlns:a16="http://schemas.microsoft.com/office/drawing/2014/main" id="{6ADF9294-873F-5F48-87A9-862F65A9EEF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7" name="Oval 39">
            <a:extLst>
              <a:ext uri="{FF2B5EF4-FFF2-40B4-BE49-F238E27FC236}">
                <a16:creationId xmlns:a16="http://schemas.microsoft.com/office/drawing/2014/main" id="{56A68D8E-D6C1-8342-9032-5E397672C842}"/>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8" name="Oval 40">
            <a:extLst>
              <a:ext uri="{FF2B5EF4-FFF2-40B4-BE49-F238E27FC236}">
                <a16:creationId xmlns:a16="http://schemas.microsoft.com/office/drawing/2014/main" id="{07BFFF18-8F8E-2149-8DE3-478D1409915F}"/>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69" name="Oval 41">
            <a:extLst>
              <a:ext uri="{FF2B5EF4-FFF2-40B4-BE49-F238E27FC236}">
                <a16:creationId xmlns:a16="http://schemas.microsoft.com/office/drawing/2014/main" id="{BB8E426A-D7C2-F643-8CC7-004A72AE6E79}"/>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0" name="Oval 42">
            <a:extLst>
              <a:ext uri="{FF2B5EF4-FFF2-40B4-BE49-F238E27FC236}">
                <a16:creationId xmlns:a16="http://schemas.microsoft.com/office/drawing/2014/main" id="{3BE8CEE7-09AC-8C4D-9149-077EA2DA6CF2}"/>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1" name="Oval 43">
            <a:extLst>
              <a:ext uri="{FF2B5EF4-FFF2-40B4-BE49-F238E27FC236}">
                <a16:creationId xmlns:a16="http://schemas.microsoft.com/office/drawing/2014/main" id="{7508F5EA-EA80-F54A-9415-97A6989999A1}"/>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2" name="Oval 44">
            <a:extLst>
              <a:ext uri="{FF2B5EF4-FFF2-40B4-BE49-F238E27FC236}">
                <a16:creationId xmlns:a16="http://schemas.microsoft.com/office/drawing/2014/main" id="{93A0F9CD-6AC3-0F48-AC77-AE60145E1A17}"/>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3" name="Oval 45">
            <a:extLst>
              <a:ext uri="{FF2B5EF4-FFF2-40B4-BE49-F238E27FC236}">
                <a16:creationId xmlns:a16="http://schemas.microsoft.com/office/drawing/2014/main" id="{10F06F8C-7539-9B4E-8C08-CBE9ED78B46E}"/>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4" name="Oval 46">
            <a:extLst>
              <a:ext uri="{FF2B5EF4-FFF2-40B4-BE49-F238E27FC236}">
                <a16:creationId xmlns:a16="http://schemas.microsoft.com/office/drawing/2014/main" id="{47AF7F4F-1D76-7E40-A730-C102F943C997}"/>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5" name="Oval 47">
            <a:extLst>
              <a:ext uri="{FF2B5EF4-FFF2-40B4-BE49-F238E27FC236}">
                <a16:creationId xmlns:a16="http://schemas.microsoft.com/office/drawing/2014/main" id="{92A22BB8-5686-D348-A789-6CA0D8AE74C9}"/>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6" name="Oval 48">
            <a:extLst>
              <a:ext uri="{FF2B5EF4-FFF2-40B4-BE49-F238E27FC236}">
                <a16:creationId xmlns:a16="http://schemas.microsoft.com/office/drawing/2014/main" id="{1DC8B634-42C2-8A47-9474-A7E91E1A4E6C}"/>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7" name="Oval 49">
            <a:extLst>
              <a:ext uri="{FF2B5EF4-FFF2-40B4-BE49-F238E27FC236}">
                <a16:creationId xmlns:a16="http://schemas.microsoft.com/office/drawing/2014/main" id="{AFC2D865-B63F-B64B-911E-232F79C199CE}"/>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16778" name="Oval 50">
            <a:extLst>
              <a:ext uri="{FF2B5EF4-FFF2-40B4-BE49-F238E27FC236}">
                <a16:creationId xmlns:a16="http://schemas.microsoft.com/office/drawing/2014/main" id="{38CEFC03-734F-FE4A-9343-7EFA14828865}"/>
              </a:ext>
            </a:extLst>
          </p:cNvPr>
          <p:cNvSpPr>
            <a:spLocks noChangeArrowheads="1"/>
          </p:cNvSpPr>
          <p:nvPr/>
        </p:nvSpPr>
        <p:spPr bwMode="auto">
          <a:xfrm>
            <a:off x="7972425" y="62039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54315" name="Text Box 51">
            <a:extLst>
              <a:ext uri="{FF2B5EF4-FFF2-40B4-BE49-F238E27FC236}">
                <a16:creationId xmlns:a16="http://schemas.microsoft.com/office/drawing/2014/main" id="{3E3AB04C-A2BA-D441-8B93-15A65B591412}"/>
              </a:ext>
            </a:extLst>
          </p:cNvPr>
          <p:cNvSpPr txBox="1">
            <a:spLocks noChangeArrowheads="1"/>
          </p:cNvSpPr>
          <p:nvPr/>
        </p:nvSpPr>
        <p:spPr bwMode="auto">
          <a:xfrm>
            <a:off x="4735513" y="6618288"/>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spTree>
  </p:cSld>
  <p:clrMapOvr>
    <a:masterClrMapping/>
  </p:clrMapOvr>
  <p:transition advClick="0" advTm="24000"/>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347025E0-9FE8-F445-990D-F2F68A9E1CC0}"/>
              </a:ext>
            </a:extLst>
          </p:cNvPr>
          <p:cNvSpPr>
            <a:spLocks noGrp="1" noChangeArrowheads="1"/>
          </p:cNvSpPr>
          <p:nvPr>
            <p:ph type="title"/>
          </p:nvPr>
        </p:nvSpPr>
        <p:spPr>
          <a:xfrm>
            <a:off x="136525" y="0"/>
            <a:ext cx="5029200" cy="609600"/>
          </a:xfrm>
        </p:spPr>
        <p:txBody>
          <a:bodyPr/>
          <a:lstStyle/>
          <a:p>
            <a:pPr eaLnBrk="1" hangingPunct="1">
              <a:defRPr/>
            </a:pPr>
            <a:r>
              <a:rPr lang="en-US" altLang="en-US" sz="1400" b="1">
                <a:solidFill>
                  <a:srgbClr val="000000"/>
                </a:solidFill>
                <a:ea typeface="+mj-ea"/>
              </a:rPr>
              <a:t>Johan Sebastiaan (Bas) Ploem</a:t>
            </a:r>
          </a:p>
        </p:txBody>
      </p:sp>
      <p:sp>
        <p:nvSpPr>
          <p:cNvPr id="118787" name="Rectangle 3">
            <a:extLst>
              <a:ext uri="{FF2B5EF4-FFF2-40B4-BE49-F238E27FC236}">
                <a16:creationId xmlns:a16="http://schemas.microsoft.com/office/drawing/2014/main" id="{A3A7363B-A2BE-774F-ACB8-CF47F83713BC}"/>
              </a:ext>
            </a:extLst>
          </p:cNvPr>
          <p:cNvSpPr>
            <a:spLocks noGrp="1" noChangeArrowheads="1"/>
          </p:cNvSpPr>
          <p:nvPr>
            <p:ph type="body" idx="1"/>
          </p:nvPr>
        </p:nvSpPr>
        <p:spPr>
          <a:xfrm>
            <a:off x="533400" y="1622425"/>
            <a:ext cx="7772400" cy="4114800"/>
          </a:xfrm>
        </p:spPr>
        <p:txBody>
          <a:bodyPr/>
          <a:lstStyle/>
          <a:p>
            <a:pPr eaLnBrk="1" hangingPunct="1"/>
            <a:endParaRPr lang="en-US" altLang="en-US">
              <a:solidFill>
                <a:srgbClr val="000000"/>
              </a:solidFill>
              <a:ea typeface="ＭＳ Ｐゴシック" panose="020B0600070205080204" pitchFamily="34" charset="-128"/>
            </a:endParaRPr>
          </a:p>
        </p:txBody>
      </p:sp>
      <p:pic>
        <p:nvPicPr>
          <p:cNvPr id="118788" name="Picture 4">
            <a:extLst>
              <a:ext uri="{FF2B5EF4-FFF2-40B4-BE49-F238E27FC236}">
                <a16:creationId xmlns:a16="http://schemas.microsoft.com/office/drawing/2014/main" id="{8E7585E2-95F2-A94D-BE25-F48216F694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913" y="914400"/>
            <a:ext cx="1905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5">
            <a:extLst>
              <a:ext uri="{FF2B5EF4-FFF2-40B4-BE49-F238E27FC236}">
                <a16:creationId xmlns:a16="http://schemas.microsoft.com/office/drawing/2014/main" id="{7FDB85FD-9A53-1A4C-82D0-7C3B6584FCEE}"/>
              </a:ext>
            </a:extLst>
          </p:cNvPr>
          <p:cNvSpPr txBox="1">
            <a:spLocks noChangeArrowheads="1"/>
          </p:cNvSpPr>
          <p:nvPr/>
        </p:nvSpPr>
        <p:spPr bwMode="auto">
          <a:xfrm>
            <a:off x="401638" y="4867275"/>
            <a:ext cx="769620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600" i="0">
                <a:solidFill>
                  <a:srgbClr val="000000"/>
                </a:solidFill>
              </a:rPr>
              <a:t>For his contributions to the practice of microscopy, Ploem has received various honors. He was elected as a fellow of the Papanicolaou Cancer Research Institute in 1977 and was a recipient of the C. E. Alken Foundation award in 1982. He is also a member of the Society of Analytical Cytology, the Dutch Society of Cytology, the International Academy of Cytology and the Royal Microscopical Society, for which he served as president in 1986. In 1993, he became an Honorary Fellow of the International Society for Analytical Cytology </a:t>
            </a:r>
          </a:p>
        </p:txBody>
      </p:sp>
      <p:sp>
        <p:nvSpPr>
          <p:cNvPr id="55302" name="Text Box 6">
            <a:extLst>
              <a:ext uri="{FF2B5EF4-FFF2-40B4-BE49-F238E27FC236}">
                <a16:creationId xmlns:a16="http://schemas.microsoft.com/office/drawing/2014/main" id="{914EDF74-89A3-BA45-A17F-4285727FC1EA}"/>
              </a:ext>
            </a:extLst>
          </p:cNvPr>
          <p:cNvSpPr txBox="1">
            <a:spLocks noChangeArrowheads="1"/>
          </p:cNvSpPr>
          <p:nvPr/>
        </p:nvSpPr>
        <p:spPr bwMode="auto">
          <a:xfrm>
            <a:off x="5546725" y="2232025"/>
            <a:ext cx="3444875" cy="1190625"/>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ea typeface="+mn-ea"/>
              </a:rPr>
              <a:t>An epi-illumination cube used in fluorescence microscopy. Ploem's vertical illuminator bears his name and is commonly used today. </a:t>
            </a:r>
          </a:p>
        </p:txBody>
      </p:sp>
      <p:pic>
        <p:nvPicPr>
          <p:cNvPr id="118791" name="Picture 7">
            <a:extLst>
              <a:ext uri="{FF2B5EF4-FFF2-40B4-BE49-F238E27FC236}">
                <a16:creationId xmlns:a16="http://schemas.microsoft.com/office/drawing/2014/main" id="{8E2449BF-699E-9C49-A603-F32E8447C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3825"/>
            <a:ext cx="23622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 Box 8">
            <a:extLst>
              <a:ext uri="{FF2B5EF4-FFF2-40B4-BE49-F238E27FC236}">
                <a16:creationId xmlns:a16="http://schemas.microsoft.com/office/drawing/2014/main" id="{D6A18D15-5CA6-7A49-84F9-1BD450E2E5EC}"/>
              </a:ext>
            </a:extLst>
          </p:cNvPr>
          <p:cNvSpPr txBox="1">
            <a:spLocks noChangeArrowheads="1"/>
          </p:cNvSpPr>
          <p:nvPr/>
        </p:nvSpPr>
        <p:spPr bwMode="auto">
          <a:xfrm>
            <a:off x="195263" y="3255963"/>
            <a:ext cx="3063875"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200" i="0">
                <a:solidFill>
                  <a:srgbClr val="000000"/>
                </a:solidFill>
              </a:rPr>
              <a:t>Liver tissue. Nuclei stained with Feulgen-pararosaniline for DNA. Epi-illumination with narrow band green light (546nm) and a dichroic beam splitter for reflecting green light. Probably the first example of microscope excitation with green light (Ploem, 1965). Note large image contrast </a:t>
            </a:r>
          </a:p>
        </p:txBody>
      </p:sp>
      <p:sp>
        <p:nvSpPr>
          <p:cNvPr id="55305" name="Rectangle 9">
            <a:extLst>
              <a:ext uri="{FF2B5EF4-FFF2-40B4-BE49-F238E27FC236}">
                <a16:creationId xmlns:a16="http://schemas.microsoft.com/office/drawing/2014/main" id="{2E7B2B9A-7E72-C54C-A60A-67C331E9911A}"/>
              </a:ext>
            </a:extLst>
          </p:cNvPr>
          <p:cNvSpPr>
            <a:spLocks noChangeArrowheads="1"/>
          </p:cNvSpPr>
          <p:nvPr/>
        </p:nvSpPr>
        <p:spPr bwMode="auto">
          <a:xfrm>
            <a:off x="76200" y="3055938"/>
            <a:ext cx="1524000" cy="228600"/>
          </a:xfrm>
          <a:prstGeom prst="rect">
            <a:avLst/>
          </a:prstGeom>
          <a:noFill/>
          <a:ln>
            <a:noFill/>
          </a:ln>
          <a:effectLst/>
          <a:extLst>
            <a:ext uri="{909E8E84-426E-40dd-AFC4-6F175D3DCCD1}"/>
            <a:ext uri="{91240B29-F687-4f45-9708-019B960494DF}"/>
            <a:ext uri="{AF507438-7753-43e0-B8FC-AC1667EBCBE1}"/>
          </a:extLst>
        </p:spPr>
        <p:txBody>
          <a:bodyPr anchor="ct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900" i="0">
                <a:solidFill>
                  <a:srgbClr val="000000"/>
                </a:solidFill>
                <a:ea typeface="+mn-ea"/>
              </a:rPr>
              <a:t>Image from wikimedia.org </a:t>
            </a:r>
          </a:p>
        </p:txBody>
      </p:sp>
      <p:sp>
        <p:nvSpPr>
          <p:cNvPr id="55306" name="Text Box 10">
            <a:extLst>
              <a:ext uri="{FF2B5EF4-FFF2-40B4-BE49-F238E27FC236}">
                <a16:creationId xmlns:a16="http://schemas.microsoft.com/office/drawing/2014/main" id="{AD813167-14A2-844B-BA27-E566DB82F660}"/>
              </a:ext>
            </a:extLst>
          </p:cNvPr>
          <p:cNvSpPr txBox="1">
            <a:spLocks noChangeArrowheads="1"/>
          </p:cNvSpPr>
          <p:nvPr/>
        </p:nvSpPr>
        <p:spPr bwMode="auto">
          <a:xfrm>
            <a:off x="4856163" y="3944938"/>
            <a:ext cx="1771650" cy="2286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900" i="0">
                <a:solidFill>
                  <a:srgbClr val="000000"/>
                </a:solidFill>
                <a:ea typeface="+mn-ea"/>
              </a:rPr>
              <a:t>Image from micro.magnet.fsu.edu </a:t>
            </a:r>
          </a:p>
        </p:txBody>
      </p:sp>
      <p:sp>
        <p:nvSpPr>
          <p:cNvPr id="55307" name="Text Box 11">
            <a:extLst>
              <a:ext uri="{FF2B5EF4-FFF2-40B4-BE49-F238E27FC236}">
                <a16:creationId xmlns:a16="http://schemas.microsoft.com/office/drawing/2014/main" id="{E70780FE-2004-474E-BF62-62831F1AAB95}"/>
              </a:ext>
            </a:extLst>
          </p:cNvPr>
          <p:cNvSpPr txBox="1">
            <a:spLocks noChangeArrowheads="1"/>
          </p:cNvSpPr>
          <p:nvPr/>
        </p:nvSpPr>
        <p:spPr bwMode="auto">
          <a:xfrm>
            <a:off x="5537200" y="1927225"/>
            <a:ext cx="3454400" cy="3667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b="1" i="0">
                <a:solidFill>
                  <a:srgbClr val="000000"/>
                </a:solidFill>
                <a:ea typeface="+mn-ea"/>
              </a:rPr>
              <a:t>Leitz PLOEMOPAK illuminator </a:t>
            </a:r>
          </a:p>
        </p:txBody>
      </p:sp>
      <p:sp>
        <p:nvSpPr>
          <p:cNvPr id="55308" name="Text Box 12">
            <a:extLst>
              <a:ext uri="{FF2B5EF4-FFF2-40B4-BE49-F238E27FC236}">
                <a16:creationId xmlns:a16="http://schemas.microsoft.com/office/drawing/2014/main" id="{68DB7FB8-9887-A54D-B91E-D799CCBB0506}"/>
              </a:ext>
            </a:extLst>
          </p:cNvPr>
          <p:cNvSpPr txBox="1">
            <a:spLocks noChangeArrowheads="1"/>
          </p:cNvSpPr>
          <p:nvPr/>
        </p:nvSpPr>
        <p:spPr bwMode="auto">
          <a:xfrm>
            <a:off x="4910138" y="741363"/>
            <a:ext cx="1733550" cy="366712"/>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1800" i="0">
                <a:solidFill>
                  <a:srgbClr val="000000"/>
                </a:solidFill>
                <a:latin typeface="Arial" charset="0"/>
                <a:ea typeface="+mn-ea"/>
              </a:rPr>
              <a:t>Epi-illumination</a:t>
            </a:r>
          </a:p>
        </p:txBody>
      </p:sp>
      <p:sp>
        <p:nvSpPr>
          <p:cNvPr id="55309" name="Text Box 13">
            <a:extLst>
              <a:ext uri="{FF2B5EF4-FFF2-40B4-BE49-F238E27FC236}">
                <a16:creationId xmlns:a16="http://schemas.microsoft.com/office/drawing/2014/main" id="{A507C9A0-3A58-5B4A-9DC1-2472956CFA9A}"/>
              </a:ext>
            </a:extLst>
          </p:cNvPr>
          <p:cNvSpPr txBox="1">
            <a:spLocks noChangeArrowheads="1"/>
          </p:cNvSpPr>
          <p:nvPr/>
        </p:nvSpPr>
        <p:spPr bwMode="auto">
          <a:xfrm>
            <a:off x="7637463" y="196850"/>
            <a:ext cx="895350"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000000"/>
                </a:solidFill>
                <a:ea typeface="+mn-ea"/>
              </a:rPr>
              <a:t>1965</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5">
            <a:extLst>
              <a:ext uri="{FF2B5EF4-FFF2-40B4-BE49-F238E27FC236}">
                <a16:creationId xmlns:a16="http://schemas.microsoft.com/office/drawing/2014/main" id="{84B7038D-DF27-A24B-8C9B-603569558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938" y="4445000"/>
            <a:ext cx="140335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a:extLst>
              <a:ext uri="{FF2B5EF4-FFF2-40B4-BE49-F238E27FC236}">
                <a16:creationId xmlns:a16="http://schemas.microsoft.com/office/drawing/2014/main" id="{F6241135-9DC3-3B44-B21D-625A0077D1EC}"/>
              </a:ext>
            </a:extLst>
          </p:cNvPr>
          <p:cNvSpPr>
            <a:spLocks noGrp="1" noChangeArrowheads="1"/>
          </p:cNvSpPr>
          <p:nvPr>
            <p:ph type="title"/>
          </p:nvPr>
        </p:nvSpPr>
        <p:spPr>
          <a:xfrm>
            <a:off x="0" y="0"/>
            <a:ext cx="6753225" cy="625475"/>
          </a:xfrm>
        </p:spPr>
        <p:txBody>
          <a:bodyPr/>
          <a:lstStyle/>
          <a:p>
            <a:pPr>
              <a:defRPr/>
            </a:pPr>
            <a:r>
              <a:rPr lang="en-US" altLang="en-US">
                <a:ea typeface="+mj-ea"/>
              </a:rPr>
              <a:t>Robert Day Allen (1927-1986) </a:t>
            </a:r>
          </a:p>
        </p:txBody>
      </p:sp>
      <p:sp>
        <p:nvSpPr>
          <p:cNvPr id="120835" name="Rectangle 3">
            <a:extLst>
              <a:ext uri="{FF2B5EF4-FFF2-40B4-BE49-F238E27FC236}">
                <a16:creationId xmlns:a16="http://schemas.microsoft.com/office/drawing/2014/main" id="{D88CFCC4-F5A5-B849-A52D-75F1FF2CE9B9}"/>
              </a:ext>
            </a:extLst>
          </p:cNvPr>
          <p:cNvSpPr>
            <a:spLocks noGrp="1" noChangeArrowheads="1"/>
          </p:cNvSpPr>
          <p:nvPr>
            <p:ph type="body" idx="1"/>
          </p:nvPr>
        </p:nvSpPr>
        <p:spPr>
          <a:xfrm>
            <a:off x="188913" y="866775"/>
            <a:ext cx="7135812" cy="4114800"/>
          </a:xfrm>
        </p:spPr>
        <p:txBody>
          <a:bodyPr/>
          <a:lstStyle/>
          <a:p>
            <a:r>
              <a:rPr lang="en-US" altLang="en-US" sz="1900" b="1">
                <a:ea typeface="ＭＳ Ｐゴシック" panose="020B0600070205080204" pitchFamily="34" charset="-128"/>
                <a:hlinkClick r:id="rId4"/>
              </a:rPr>
              <a:t>Robert Day Allen (1927-1986)</a:t>
            </a:r>
            <a:r>
              <a:rPr lang="en-US" altLang="en-US" sz="1900">
                <a:ea typeface="ＭＳ Ｐゴシック" panose="020B0600070205080204" pitchFamily="34" charset="-128"/>
              </a:rPr>
              <a:t> - Robert Day Allen was a renowned microscopist, a prominent researcher of cell motility processes, </a:t>
            </a:r>
            <a:r>
              <a:rPr lang="en-US" altLang="en-US" sz="1900">
                <a:solidFill>
                  <a:srgbClr val="5542E0"/>
                </a:solidFill>
                <a:ea typeface="ＭＳ Ｐゴシック" panose="020B0600070205080204" pitchFamily="34" charset="-128"/>
              </a:rPr>
              <a:t>and a co-developer of video-enhanced contrast microscopy</a:t>
            </a:r>
            <a:r>
              <a:rPr lang="en-US" altLang="en-US" sz="1900">
                <a:ea typeface="ＭＳ Ｐゴシック" panose="020B0600070205080204" pitchFamily="34" charset="-128"/>
              </a:rPr>
              <a:t> (</a:t>
            </a:r>
            <a:r>
              <a:rPr lang="en-US" altLang="en-US" sz="1900" b="1">
                <a:ea typeface="ＭＳ Ｐゴシック" panose="020B0600070205080204" pitchFamily="34" charset="-128"/>
              </a:rPr>
              <a:t>(VEC)</a:t>
            </a:r>
            <a:r>
              <a:rPr lang="en-US" altLang="en-US" sz="1900">
                <a:ea typeface="ＭＳ Ｐゴシック" panose="020B0600070205080204" pitchFamily="34" charset="-128"/>
              </a:rPr>
              <a:t>), which is a modification of the traditional form of differential interference contrast (</a:t>
            </a:r>
            <a:r>
              <a:rPr lang="en-US" altLang="en-US" sz="1900" b="1">
                <a:ea typeface="ＭＳ Ｐゴシック" panose="020B0600070205080204" pitchFamily="34" charset="-128"/>
              </a:rPr>
              <a:t>DIC</a:t>
            </a:r>
            <a:r>
              <a:rPr lang="en-US" altLang="en-US" sz="1900">
                <a:ea typeface="ＭＳ Ｐゴシック" panose="020B0600070205080204" pitchFamily="34" charset="-128"/>
              </a:rPr>
              <a:t>) microscopy. Along with Georges Nomarski and G. B. David, Allen assisted the Carl Zeiss Optical Company in developing a Nomarski differential interference microscope for transmitted light applications. In a hallmark paper published in </a:t>
            </a:r>
            <a:r>
              <a:rPr lang="en-US" altLang="en-US" sz="1900" b="1" i="1">
                <a:ea typeface="ＭＳ Ｐゴシック" panose="020B0600070205080204" pitchFamily="34" charset="-128"/>
              </a:rPr>
              <a:t>Zeitschrift für wissenschaftliche Mikroskopie und mikroskopische Technik</a:t>
            </a:r>
            <a:r>
              <a:rPr lang="en-US" altLang="en-US" sz="1900">
                <a:ea typeface="ＭＳ Ｐゴシック" panose="020B0600070205080204" pitchFamily="34" charset="-128"/>
              </a:rPr>
              <a:t>, Allen and his colleagues defined the basic </a:t>
            </a:r>
            <a:r>
              <a:rPr lang="en-US" altLang="en-US" sz="1900">
                <a:solidFill>
                  <a:srgbClr val="5542E0"/>
                </a:solidFill>
                <a:ea typeface="ＭＳ Ｐゴシック" panose="020B0600070205080204" pitchFamily="34" charset="-128"/>
              </a:rPr>
              <a:t>principles of the DIC technique</a:t>
            </a:r>
            <a:r>
              <a:rPr lang="en-US" altLang="en-US" sz="1900">
                <a:ea typeface="ＭＳ Ｐゴシック" panose="020B0600070205080204" pitchFamily="34" charset="-128"/>
              </a:rPr>
              <a:t> and the interpretation of images.</a:t>
            </a:r>
          </a:p>
          <a:p>
            <a:r>
              <a:rPr lang="en-US" altLang="en-US" sz="2000">
                <a:solidFill>
                  <a:srgbClr val="5542E0"/>
                </a:solidFill>
                <a:ea typeface="ＭＳ Ｐゴシック" panose="020B0600070205080204" pitchFamily="34" charset="-128"/>
              </a:rPr>
              <a:t>Rebhun LI.  Robert Day Allen (1927-1986): an appreciation. </a:t>
            </a:r>
            <a:r>
              <a:rPr lang="en-US" altLang="en-US" sz="2000" u="sng">
                <a:solidFill>
                  <a:srgbClr val="5542E0"/>
                </a:solidFill>
                <a:ea typeface="ＭＳ Ｐゴシック" panose="020B0600070205080204" pitchFamily="34" charset="-128"/>
              </a:rPr>
              <a:t>Cell Motil Cytoskeleton</a:t>
            </a:r>
            <a:r>
              <a:rPr lang="en-US" altLang="en-US" sz="2000">
                <a:solidFill>
                  <a:srgbClr val="5542E0"/>
                </a:solidFill>
                <a:ea typeface="ＭＳ Ｐゴシック" panose="020B0600070205080204" pitchFamily="34" charset="-128"/>
              </a:rPr>
              <a:t>. 1986;6(3):249-55</a:t>
            </a:r>
          </a:p>
          <a:p>
            <a:endParaRPr lang="en-US" altLang="en-US" sz="2000">
              <a:solidFill>
                <a:srgbClr val="5542E0"/>
              </a:solidFill>
              <a:ea typeface="ＭＳ Ｐゴシック" panose="020B0600070205080204" pitchFamily="34" charset="-128"/>
            </a:endParaRPr>
          </a:p>
        </p:txBody>
      </p:sp>
      <p:sp>
        <p:nvSpPr>
          <p:cNvPr id="56325" name="Text Box 4">
            <a:extLst>
              <a:ext uri="{FF2B5EF4-FFF2-40B4-BE49-F238E27FC236}">
                <a16:creationId xmlns:a16="http://schemas.microsoft.com/office/drawing/2014/main" id="{BEF4CDDD-7F80-FC49-90A5-B6BCAD49188C}"/>
              </a:ext>
            </a:extLst>
          </p:cNvPr>
          <p:cNvSpPr txBox="1">
            <a:spLocks noChangeArrowheads="1"/>
          </p:cNvSpPr>
          <p:nvPr/>
        </p:nvSpPr>
        <p:spPr bwMode="auto">
          <a:xfrm>
            <a:off x="165100" y="5883275"/>
            <a:ext cx="5472113" cy="58102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solidFill>
                  <a:srgbClr val="3333CC"/>
                </a:solidFill>
                <a:ea typeface="+mn-ea"/>
              </a:rPr>
              <a:t>More information at:  (Image reproduced from below URL)</a:t>
            </a:r>
          </a:p>
          <a:p>
            <a:pPr>
              <a:defRPr/>
            </a:pPr>
            <a:r>
              <a:rPr lang="en-US" altLang="en-US" sz="1600">
                <a:solidFill>
                  <a:srgbClr val="3333CC"/>
                </a:solidFill>
                <a:ea typeface="+mn-ea"/>
              </a:rPr>
              <a:t>http://micro.magnet.fsu.edu/optics/timeline/people/dayallen.html</a:t>
            </a:r>
          </a:p>
        </p:txBody>
      </p:sp>
      <p:sp>
        <p:nvSpPr>
          <p:cNvPr id="56326" name="Line 6">
            <a:extLst>
              <a:ext uri="{FF2B5EF4-FFF2-40B4-BE49-F238E27FC236}">
                <a16:creationId xmlns:a16="http://schemas.microsoft.com/office/drawing/2014/main" id="{9B584F06-09B9-4E4F-8166-6B1B74B01FFF}"/>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6327" name="Line 13">
            <a:extLst>
              <a:ext uri="{FF2B5EF4-FFF2-40B4-BE49-F238E27FC236}">
                <a16:creationId xmlns:a16="http://schemas.microsoft.com/office/drawing/2014/main" id="{4411955A-9B1D-9742-8E99-3ED4A335613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0839" name="Oval 14">
            <a:extLst>
              <a:ext uri="{FF2B5EF4-FFF2-40B4-BE49-F238E27FC236}">
                <a16:creationId xmlns:a16="http://schemas.microsoft.com/office/drawing/2014/main" id="{05873497-1633-6647-9D9E-247083ABAF0C}"/>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0" name="Oval 15">
            <a:extLst>
              <a:ext uri="{FF2B5EF4-FFF2-40B4-BE49-F238E27FC236}">
                <a16:creationId xmlns:a16="http://schemas.microsoft.com/office/drawing/2014/main" id="{959813DB-D70C-0947-AC02-295988A5B7DA}"/>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1" name="Oval 16">
            <a:extLst>
              <a:ext uri="{FF2B5EF4-FFF2-40B4-BE49-F238E27FC236}">
                <a16:creationId xmlns:a16="http://schemas.microsoft.com/office/drawing/2014/main" id="{502D16B7-1C52-7944-BA80-1A89B84DD3F4}"/>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2" name="Oval 17">
            <a:extLst>
              <a:ext uri="{FF2B5EF4-FFF2-40B4-BE49-F238E27FC236}">
                <a16:creationId xmlns:a16="http://schemas.microsoft.com/office/drawing/2014/main" id="{DFFE8166-2950-CB41-8AE5-EE4EDD2F8046}"/>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3" name="Oval 18">
            <a:extLst>
              <a:ext uri="{FF2B5EF4-FFF2-40B4-BE49-F238E27FC236}">
                <a16:creationId xmlns:a16="http://schemas.microsoft.com/office/drawing/2014/main" id="{C6EBCB36-7C90-A647-AA71-2D991F6E3AB2}"/>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4" name="Oval 19">
            <a:extLst>
              <a:ext uri="{FF2B5EF4-FFF2-40B4-BE49-F238E27FC236}">
                <a16:creationId xmlns:a16="http://schemas.microsoft.com/office/drawing/2014/main" id="{AB794DFB-F6BE-514B-9EDC-4EED3021D946}"/>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5" name="Oval 20">
            <a:extLst>
              <a:ext uri="{FF2B5EF4-FFF2-40B4-BE49-F238E27FC236}">
                <a16:creationId xmlns:a16="http://schemas.microsoft.com/office/drawing/2014/main" id="{770FCC2A-7233-E046-B281-DC90F9FD393F}"/>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6" name="Oval 21">
            <a:extLst>
              <a:ext uri="{FF2B5EF4-FFF2-40B4-BE49-F238E27FC236}">
                <a16:creationId xmlns:a16="http://schemas.microsoft.com/office/drawing/2014/main" id="{7FD2296D-31D7-2942-9C5E-754F596536BC}"/>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7" name="Oval 22">
            <a:extLst>
              <a:ext uri="{FF2B5EF4-FFF2-40B4-BE49-F238E27FC236}">
                <a16:creationId xmlns:a16="http://schemas.microsoft.com/office/drawing/2014/main" id="{E7296DE3-0363-CC43-A094-CD6167E06E00}"/>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8" name="Oval 23">
            <a:extLst>
              <a:ext uri="{FF2B5EF4-FFF2-40B4-BE49-F238E27FC236}">
                <a16:creationId xmlns:a16="http://schemas.microsoft.com/office/drawing/2014/main" id="{68FEF009-747D-8741-B911-50995E67D5C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49" name="Oval 24">
            <a:extLst>
              <a:ext uri="{FF2B5EF4-FFF2-40B4-BE49-F238E27FC236}">
                <a16:creationId xmlns:a16="http://schemas.microsoft.com/office/drawing/2014/main" id="{A1C1EE39-58F8-214C-B011-08EE9745A636}"/>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0" name="Oval 25">
            <a:extLst>
              <a:ext uri="{FF2B5EF4-FFF2-40B4-BE49-F238E27FC236}">
                <a16:creationId xmlns:a16="http://schemas.microsoft.com/office/drawing/2014/main" id="{6E7F8B72-5984-8347-A00A-85EF72F19E47}"/>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1" name="Oval 26">
            <a:extLst>
              <a:ext uri="{FF2B5EF4-FFF2-40B4-BE49-F238E27FC236}">
                <a16:creationId xmlns:a16="http://schemas.microsoft.com/office/drawing/2014/main" id="{AB22F02F-2EA5-0645-8963-B742059B948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2" name="Oval 27">
            <a:extLst>
              <a:ext uri="{FF2B5EF4-FFF2-40B4-BE49-F238E27FC236}">
                <a16:creationId xmlns:a16="http://schemas.microsoft.com/office/drawing/2014/main" id="{ACA77961-12A4-7043-9019-C55A448D3D7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3" name="Oval 28">
            <a:extLst>
              <a:ext uri="{FF2B5EF4-FFF2-40B4-BE49-F238E27FC236}">
                <a16:creationId xmlns:a16="http://schemas.microsoft.com/office/drawing/2014/main" id="{CF169DD0-6867-8C43-999F-2078FEC6CBEF}"/>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4" name="Oval 29">
            <a:extLst>
              <a:ext uri="{FF2B5EF4-FFF2-40B4-BE49-F238E27FC236}">
                <a16:creationId xmlns:a16="http://schemas.microsoft.com/office/drawing/2014/main" id="{32E3B9E6-3D47-4F4C-9048-4E74F1200410}"/>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5" name="Oval 31">
            <a:extLst>
              <a:ext uri="{FF2B5EF4-FFF2-40B4-BE49-F238E27FC236}">
                <a16:creationId xmlns:a16="http://schemas.microsoft.com/office/drawing/2014/main" id="{8B4E8CAA-A9FB-EF41-94B8-B82C0E1E5A06}"/>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6" name="Oval 32">
            <a:extLst>
              <a:ext uri="{FF2B5EF4-FFF2-40B4-BE49-F238E27FC236}">
                <a16:creationId xmlns:a16="http://schemas.microsoft.com/office/drawing/2014/main" id="{45DD3133-D755-B847-B0A8-7845468C132B}"/>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7" name="Oval 33">
            <a:extLst>
              <a:ext uri="{FF2B5EF4-FFF2-40B4-BE49-F238E27FC236}">
                <a16:creationId xmlns:a16="http://schemas.microsoft.com/office/drawing/2014/main" id="{CB1952D9-53C8-C84B-8858-7261A94E0005}"/>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8" name="Oval 34">
            <a:extLst>
              <a:ext uri="{FF2B5EF4-FFF2-40B4-BE49-F238E27FC236}">
                <a16:creationId xmlns:a16="http://schemas.microsoft.com/office/drawing/2014/main" id="{9008C608-D6FE-C647-BF6F-73DB29296D93}"/>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59" name="Oval 35">
            <a:extLst>
              <a:ext uri="{FF2B5EF4-FFF2-40B4-BE49-F238E27FC236}">
                <a16:creationId xmlns:a16="http://schemas.microsoft.com/office/drawing/2014/main" id="{32931B90-B656-D84B-BF6B-C01587E2D7BE}"/>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0" name="Oval 36">
            <a:extLst>
              <a:ext uri="{FF2B5EF4-FFF2-40B4-BE49-F238E27FC236}">
                <a16:creationId xmlns:a16="http://schemas.microsoft.com/office/drawing/2014/main" id="{3213EF9E-636D-3F47-95EA-BA76C2ECCBC6}"/>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1" name="Oval 37">
            <a:extLst>
              <a:ext uri="{FF2B5EF4-FFF2-40B4-BE49-F238E27FC236}">
                <a16:creationId xmlns:a16="http://schemas.microsoft.com/office/drawing/2014/main" id="{DD4A67DB-30C6-B946-AA70-DEA9CF628C2E}"/>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6351" name="Text Box 38">
            <a:extLst>
              <a:ext uri="{FF2B5EF4-FFF2-40B4-BE49-F238E27FC236}">
                <a16:creationId xmlns:a16="http://schemas.microsoft.com/office/drawing/2014/main" id="{591C70B5-4367-4F4B-81A8-A6092C36714A}"/>
              </a:ext>
            </a:extLst>
          </p:cNvPr>
          <p:cNvSpPr txBox="1">
            <a:spLocks noChangeArrowheads="1"/>
          </p:cNvSpPr>
          <p:nvPr/>
        </p:nvSpPr>
        <p:spPr bwMode="auto">
          <a:xfrm>
            <a:off x="8153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0863" name="Oval 39">
            <a:extLst>
              <a:ext uri="{FF2B5EF4-FFF2-40B4-BE49-F238E27FC236}">
                <a16:creationId xmlns:a16="http://schemas.microsoft.com/office/drawing/2014/main" id="{83D97B53-88A7-A74B-A57E-29045563575F}"/>
              </a:ext>
            </a:extLst>
          </p:cNvPr>
          <p:cNvSpPr>
            <a:spLocks noChangeArrowheads="1"/>
          </p:cNvSpPr>
          <p:nvPr/>
        </p:nvSpPr>
        <p:spPr bwMode="auto">
          <a:xfrm>
            <a:off x="7964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4" name="Oval 40">
            <a:extLst>
              <a:ext uri="{FF2B5EF4-FFF2-40B4-BE49-F238E27FC236}">
                <a16:creationId xmlns:a16="http://schemas.microsoft.com/office/drawing/2014/main" id="{EEA5A92C-C7D0-4143-B435-BC1C09357ADA}"/>
              </a:ext>
            </a:extLst>
          </p:cNvPr>
          <p:cNvSpPr>
            <a:spLocks noChangeArrowheads="1"/>
          </p:cNvSpPr>
          <p:nvPr/>
        </p:nvSpPr>
        <p:spPr bwMode="auto">
          <a:xfrm>
            <a:off x="7961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5" name="Oval 41">
            <a:extLst>
              <a:ext uri="{FF2B5EF4-FFF2-40B4-BE49-F238E27FC236}">
                <a16:creationId xmlns:a16="http://schemas.microsoft.com/office/drawing/2014/main" id="{6856EA4F-FE2C-3E40-BD1A-43D34483E7A1}"/>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6" name="Oval 42">
            <a:extLst>
              <a:ext uri="{FF2B5EF4-FFF2-40B4-BE49-F238E27FC236}">
                <a16:creationId xmlns:a16="http://schemas.microsoft.com/office/drawing/2014/main" id="{B855F161-31CD-BC4C-9514-8571FFB133DD}"/>
              </a:ext>
            </a:extLst>
          </p:cNvPr>
          <p:cNvSpPr>
            <a:spLocks noChangeArrowheads="1"/>
          </p:cNvSpPr>
          <p:nvPr/>
        </p:nvSpPr>
        <p:spPr bwMode="auto">
          <a:xfrm>
            <a:off x="7966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0867" name="Oval 43">
            <a:extLst>
              <a:ext uri="{FF2B5EF4-FFF2-40B4-BE49-F238E27FC236}">
                <a16:creationId xmlns:a16="http://schemas.microsoft.com/office/drawing/2014/main" id="{47802759-9633-B14B-93E7-ECDFE1CE791F}"/>
              </a:ext>
            </a:extLst>
          </p:cNvPr>
          <p:cNvSpPr>
            <a:spLocks noChangeArrowheads="1"/>
          </p:cNvSpPr>
          <p:nvPr/>
        </p:nvSpPr>
        <p:spPr bwMode="auto">
          <a:xfrm>
            <a:off x="7962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416D4F99-60EB-D54E-AB28-43AE40B1A0E1}"/>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122882" name="Rectangle 3">
            <a:extLst>
              <a:ext uri="{FF2B5EF4-FFF2-40B4-BE49-F238E27FC236}">
                <a16:creationId xmlns:a16="http://schemas.microsoft.com/office/drawing/2014/main" id="{B714FE87-DCF2-FB44-9B68-744363EEB39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2883" name="Picture 4">
            <a:extLst>
              <a:ext uri="{FF2B5EF4-FFF2-40B4-BE49-F238E27FC236}">
                <a16:creationId xmlns:a16="http://schemas.microsoft.com/office/drawing/2014/main" id="{3E216511-F6AD-704E-9F82-C05B9EB71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725" y="0"/>
            <a:ext cx="6694488"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Line 5">
            <a:extLst>
              <a:ext uri="{FF2B5EF4-FFF2-40B4-BE49-F238E27FC236}">
                <a16:creationId xmlns:a16="http://schemas.microsoft.com/office/drawing/2014/main" id="{3744DC2A-CE5E-C049-9552-2B9AC08BE1C2}"/>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57350" name="Line 6">
            <a:extLst>
              <a:ext uri="{FF2B5EF4-FFF2-40B4-BE49-F238E27FC236}">
                <a16:creationId xmlns:a16="http://schemas.microsoft.com/office/drawing/2014/main" id="{72FE3AEF-95FE-7545-AE61-B843A29925D4}"/>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886" name="Oval 7">
            <a:extLst>
              <a:ext uri="{FF2B5EF4-FFF2-40B4-BE49-F238E27FC236}">
                <a16:creationId xmlns:a16="http://schemas.microsoft.com/office/drawing/2014/main" id="{A9550D34-22E8-BD4B-8599-1DAC87C25276}"/>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7" name="Oval 8">
            <a:extLst>
              <a:ext uri="{FF2B5EF4-FFF2-40B4-BE49-F238E27FC236}">
                <a16:creationId xmlns:a16="http://schemas.microsoft.com/office/drawing/2014/main" id="{E92FFFD7-5EE5-334B-9AB5-7B73FE69FBEB}"/>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8" name="Oval 9">
            <a:extLst>
              <a:ext uri="{FF2B5EF4-FFF2-40B4-BE49-F238E27FC236}">
                <a16:creationId xmlns:a16="http://schemas.microsoft.com/office/drawing/2014/main" id="{A2C9F885-C18A-0343-8897-7E7BD977BEA8}"/>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89" name="Oval 10">
            <a:extLst>
              <a:ext uri="{FF2B5EF4-FFF2-40B4-BE49-F238E27FC236}">
                <a16:creationId xmlns:a16="http://schemas.microsoft.com/office/drawing/2014/main" id="{25B05A40-DA32-4E47-A79D-4F4F1B088B11}"/>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0" name="Oval 11">
            <a:extLst>
              <a:ext uri="{FF2B5EF4-FFF2-40B4-BE49-F238E27FC236}">
                <a16:creationId xmlns:a16="http://schemas.microsoft.com/office/drawing/2014/main" id="{A5CD2FD9-E549-7547-A89A-2ABF98C9B9A9}"/>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1" name="Oval 12">
            <a:extLst>
              <a:ext uri="{FF2B5EF4-FFF2-40B4-BE49-F238E27FC236}">
                <a16:creationId xmlns:a16="http://schemas.microsoft.com/office/drawing/2014/main" id="{BAAB4329-A682-CF47-8E6E-490161D671D4}"/>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2" name="Oval 13">
            <a:extLst>
              <a:ext uri="{FF2B5EF4-FFF2-40B4-BE49-F238E27FC236}">
                <a16:creationId xmlns:a16="http://schemas.microsoft.com/office/drawing/2014/main" id="{B1789171-8932-324B-A398-042A6B28D0B6}"/>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3" name="Oval 14">
            <a:extLst>
              <a:ext uri="{FF2B5EF4-FFF2-40B4-BE49-F238E27FC236}">
                <a16:creationId xmlns:a16="http://schemas.microsoft.com/office/drawing/2014/main" id="{69B07890-CDA6-C041-807A-1F8418EC7392}"/>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4" name="Oval 15">
            <a:extLst>
              <a:ext uri="{FF2B5EF4-FFF2-40B4-BE49-F238E27FC236}">
                <a16:creationId xmlns:a16="http://schemas.microsoft.com/office/drawing/2014/main" id="{DC60458E-04B8-AD40-9EFF-AC528FF94162}"/>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5" name="Oval 16">
            <a:extLst>
              <a:ext uri="{FF2B5EF4-FFF2-40B4-BE49-F238E27FC236}">
                <a16:creationId xmlns:a16="http://schemas.microsoft.com/office/drawing/2014/main" id="{33CF326F-27D1-ED4B-918D-AC3A5BC623D8}"/>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6" name="Oval 17">
            <a:extLst>
              <a:ext uri="{FF2B5EF4-FFF2-40B4-BE49-F238E27FC236}">
                <a16:creationId xmlns:a16="http://schemas.microsoft.com/office/drawing/2014/main" id="{A9E53BA2-342D-E047-9722-C45908E13AE0}"/>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7" name="Oval 18">
            <a:extLst>
              <a:ext uri="{FF2B5EF4-FFF2-40B4-BE49-F238E27FC236}">
                <a16:creationId xmlns:a16="http://schemas.microsoft.com/office/drawing/2014/main" id="{8AA3F39F-5486-3746-BF1A-45F589D3BAE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8" name="Oval 19">
            <a:extLst>
              <a:ext uri="{FF2B5EF4-FFF2-40B4-BE49-F238E27FC236}">
                <a16:creationId xmlns:a16="http://schemas.microsoft.com/office/drawing/2014/main" id="{1B2F3FD9-F425-2E4F-A2C9-6C35F963BEDF}"/>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899" name="Oval 20">
            <a:extLst>
              <a:ext uri="{FF2B5EF4-FFF2-40B4-BE49-F238E27FC236}">
                <a16:creationId xmlns:a16="http://schemas.microsoft.com/office/drawing/2014/main" id="{6B0469B7-C984-CE44-BBE8-6070DA154777}"/>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0" name="Oval 21">
            <a:extLst>
              <a:ext uri="{FF2B5EF4-FFF2-40B4-BE49-F238E27FC236}">
                <a16:creationId xmlns:a16="http://schemas.microsoft.com/office/drawing/2014/main" id="{FD7E9AF3-B551-7947-9C1D-A7357514E6D1}"/>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1" name="Oval 22">
            <a:extLst>
              <a:ext uri="{FF2B5EF4-FFF2-40B4-BE49-F238E27FC236}">
                <a16:creationId xmlns:a16="http://schemas.microsoft.com/office/drawing/2014/main" id="{09CD12B0-8890-0349-B206-D264EA77BBE9}"/>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2" name="Oval 24">
            <a:extLst>
              <a:ext uri="{FF2B5EF4-FFF2-40B4-BE49-F238E27FC236}">
                <a16:creationId xmlns:a16="http://schemas.microsoft.com/office/drawing/2014/main" id="{B740BBE8-55C0-774A-96B8-DE0359E3AD0A}"/>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3" name="Oval 25">
            <a:extLst>
              <a:ext uri="{FF2B5EF4-FFF2-40B4-BE49-F238E27FC236}">
                <a16:creationId xmlns:a16="http://schemas.microsoft.com/office/drawing/2014/main" id="{A428ECE6-1222-6D4E-8A3E-C9B3C5055FE1}"/>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4" name="Oval 26">
            <a:extLst>
              <a:ext uri="{FF2B5EF4-FFF2-40B4-BE49-F238E27FC236}">
                <a16:creationId xmlns:a16="http://schemas.microsoft.com/office/drawing/2014/main" id="{2CDE0CEB-4AA5-AD49-A211-B8C2500AE96B}"/>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5" name="Oval 27">
            <a:extLst>
              <a:ext uri="{FF2B5EF4-FFF2-40B4-BE49-F238E27FC236}">
                <a16:creationId xmlns:a16="http://schemas.microsoft.com/office/drawing/2014/main" id="{BD11D734-8F07-8F41-AFA8-936AE29F4B0C}"/>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6" name="Oval 28">
            <a:extLst>
              <a:ext uri="{FF2B5EF4-FFF2-40B4-BE49-F238E27FC236}">
                <a16:creationId xmlns:a16="http://schemas.microsoft.com/office/drawing/2014/main" id="{71449871-3885-3C4D-9B48-F3B114A59CDB}"/>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7" name="Oval 29">
            <a:extLst>
              <a:ext uri="{FF2B5EF4-FFF2-40B4-BE49-F238E27FC236}">
                <a16:creationId xmlns:a16="http://schemas.microsoft.com/office/drawing/2014/main" id="{10A3DA2A-964B-3B44-B3DF-5722962F5E67}"/>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8" name="Oval 31">
            <a:extLst>
              <a:ext uri="{FF2B5EF4-FFF2-40B4-BE49-F238E27FC236}">
                <a16:creationId xmlns:a16="http://schemas.microsoft.com/office/drawing/2014/main" id="{4D4A2313-9FEB-D04F-AC1D-97C1E01CBA7D}"/>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09" name="Oval 32">
            <a:extLst>
              <a:ext uri="{FF2B5EF4-FFF2-40B4-BE49-F238E27FC236}">
                <a16:creationId xmlns:a16="http://schemas.microsoft.com/office/drawing/2014/main" id="{E5E450F4-A567-4B42-B7E4-72A315A5C8E3}"/>
              </a:ext>
            </a:extLst>
          </p:cNvPr>
          <p:cNvSpPr>
            <a:spLocks noChangeArrowheads="1"/>
          </p:cNvSpPr>
          <p:nvPr/>
        </p:nvSpPr>
        <p:spPr bwMode="auto">
          <a:xfrm>
            <a:off x="7962900" y="513556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7375" name="Text Box 33">
            <a:extLst>
              <a:ext uri="{FF2B5EF4-FFF2-40B4-BE49-F238E27FC236}">
                <a16:creationId xmlns:a16="http://schemas.microsoft.com/office/drawing/2014/main" id="{592BD2DF-60AF-B04F-8738-EA2CC88D7EF9}"/>
              </a:ext>
            </a:extLst>
          </p:cNvPr>
          <p:cNvSpPr txBox="1">
            <a:spLocks noChangeArrowheads="1"/>
          </p:cNvSpPr>
          <p:nvPr/>
        </p:nvSpPr>
        <p:spPr bwMode="auto">
          <a:xfrm>
            <a:off x="8153400" y="57197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1966</a:t>
            </a:r>
          </a:p>
        </p:txBody>
      </p:sp>
      <p:sp>
        <p:nvSpPr>
          <p:cNvPr id="122911" name="Oval 34">
            <a:extLst>
              <a:ext uri="{FF2B5EF4-FFF2-40B4-BE49-F238E27FC236}">
                <a16:creationId xmlns:a16="http://schemas.microsoft.com/office/drawing/2014/main" id="{CD2C4684-DB85-5441-80F2-64984827647D}"/>
              </a:ext>
            </a:extLst>
          </p:cNvPr>
          <p:cNvSpPr>
            <a:spLocks noChangeArrowheads="1"/>
          </p:cNvSpPr>
          <p:nvPr/>
        </p:nvSpPr>
        <p:spPr bwMode="auto">
          <a:xfrm>
            <a:off x="7964488"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2" name="Oval 35">
            <a:extLst>
              <a:ext uri="{FF2B5EF4-FFF2-40B4-BE49-F238E27FC236}">
                <a16:creationId xmlns:a16="http://schemas.microsoft.com/office/drawing/2014/main" id="{AD4B7293-6DD3-2A42-9176-9A631B60A5D4}"/>
              </a:ext>
            </a:extLst>
          </p:cNvPr>
          <p:cNvSpPr>
            <a:spLocks noChangeArrowheads="1"/>
          </p:cNvSpPr>
          <p:nvPr/>
        </p:nvSpPr>
        <p:spPr bwMode="auto">
          <a:xfrm>
            <a:off x="7961313" y="5332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3" name="Oval 36">
            <a:extLst>
              <a:ext uri="{FF2B5EF4-FFF2-40B4-BE49-F238E27FC236}">
                <a16:creationId xmlns:a16="http://schemas.microsoft.com/office/drawing/2014/main" id="{1DCC3AAB-534D-8242-B013-93E484E6ABC1}"/>
              </a:ext>
            </a:extLst>
          </p:cNvPr>
          <p:cNvSpPr>
            <a:spLocks noChangeArrowheads="1"/>
          </p:cNvSpPr>
          <p:nvPr/>
        </p:nvSpPr>
        <p:spPr bwMode="auto">
          <a:xfrm>
            <a:off x="7969250" y="55181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4" name="Oval 37">
            <a:extLst>
              <a:ext uri="{FF2B5EF4-FFF2-40B4-BE49-F238E27FC236}">
                <a16:creationId xmlns:a16="http://schemas.microsoft.com/office/drawing/2014/main" id="{DC881B29-04EB-4744-87E3-604213F62A4E}"/>
              </a:ext>
            </a:extLst>
          </p:cNvPr>
          <p:cNvSpPr>
            <a:spLocks noChangeArrowheads="1"/>
          </p:cNvSpPr>
          <p:nvPr/>
        </p:nvSpPr>
        <p:spPr bwMode="auto">
          <a:xfrm>
            <a:off x="7966075" y="56927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2915" name="Oval 38">
            <a:extLst>
              <a:ext uri="{FF2B5EF4-FFF2-40B4-BE49-F238E27FC236}">
                <a16:creationId xmlns:a16="http://schemas.microsoft.com/office/drawing/2014/main" id="{7D76399B-F453-1A42-8ACE-DE35DE957F82}"/>
              </a:ext>
            </a:extLst>
          </p:cNvPr>
          <p:cNvSpPr>
            <a:spLocks noChangeArrowheads="1"/>
          </p:cNvSpPr>
          <p:nvPr/>
        </p:nvSpPr>
        <p:spPr bwMode="auto">
          <a:xfrm>
            <a:off x="7962900" y="5878513"/>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872D8F8-3303-5C4F-BE62-DCEF621CB4D8}"/>
              </a:ext>
            </a:extLst>
          </p:cNvPr>
          <p:cNvSpPr>
            <a:spLocks noGrp="1" noChangeArrowheads="1"/>
          </p:cNvSpPr>
          <p:nvPr>
            <p:ph type="title"/>
          </p:nvPr>
        </p:nvSpPr>
        <p:spPr>
          <a:xfrm>
            <a:off x="0" y="0"/>
            <a:ext cx="4811713" cy="801688"/>
          </a:xfrm>
        </p:spPr>
        <p:txBody>
          <a:bodyPr/>
          <a:lstStyle/>
          <a:p>
            <a:pPr>
              <a:defRPr/>
            </a:pPr>
            <a:r>
              <a:rPr lang="en-US" altLang="en-US">
                <a:ea typeface="+mj-ea"/>
              </a:rPr>
              <a:t>Young &amp; Roberts, 1952</a:t>
            </a:r>
          </a:p>
        </p:txBody>
      </p:sp>
      <p:sp>
        <p:nvSpPr>
          <p:cNvPr id="124930" name="Rectangle 3">
            <a:extLst>
              <a:ext uri="{FF2B5EF4-FFF2-40B4-BE49-F238E27FC236}">
                <a16:creationId xmlns:a16="http://schemas.microsoft.com/office/drawing/2014/main" id="{FD16552F-4B7D-154F-AC02-DCAD20C9A971}"/>
              </a:ext>
            </a:extLst>
          </p:cNvPr>
          <p:cNvSpPr>
            <a:spLocks noGrp="1" noChangeArrowheads="1"/>
          </p:cNvSpPr>
          <p:nvPr>
            <p:ph type="body" idx="1"/>
          </p:nvPr>
        </p:nvSpPr>
        <p:spPr>
          <a:xfrm>
            <a:off x="295275" y="1006475"/>
            <a:ext cx="7088188" cy="4114800"/>
          </a:xfrm>
        </p:spPr>
        <p:txBody>
          <a:bodyPr/>
          <a:lstStyle/>
          <a:p>
            <a:r>
              <a:rPr lang="en-US" altLang="en-US" sz="2400">
                <a:ea typeface="ＭＳ Ｐゴシック" panose="020B0600070205080204" pitchFamily="34" charset="-128"/>
              </a:rPr>
              <a:t>Flying spot” microscope based on a scanned spot on the surface of an oscilloscope tube as the illuminant in an image plane of a microscope and a photocell positioned to capture all the light that entered the eyepiece as the detector</a:t>
            </a:r>
          </a:p>
          <a:p>
            <a:endParaRPr lang="en-US" altLang="en-US" sz="2400">
              <a:ea typeface="ＭＳ Ｐゴシック" panose="020B0600070205080204" pitchFamily="34" charset="-128"/>
            </a:endParaRPr>
          </a:p>
        </p:txBody>
      </p:sp>
      <p:sp>
        <p:nvSpPr>
          <p:cNvPr id="58372" name="Text Box 4">
            <a:extLst>
              <a:ext uri="{FF2B5EF4-FFF2-40B4-BE49-F238E27FC236}">
                <a16:creationId xmlns:a16="http://schemas.microsoft.com/office/drawing/2014/main" id="{3F5C2A62-C456-774C-AAEA-F4614A281BD9}"/>
              </a:ext>
            </a:extLst>
          </p:cNvPr>
          <p:cNvSpPr txBox="1">
            <a:spLocks noChangeArrowheads="1"/>
          </p:cNvSpPr>
          <p:nvPr/>
        </p:nvSpPr>
        <p:spPr bwMode="auto">
          <a:xfrm>
            <a:off x="831850" y="6156325"/>
            <a:ext cx="7162800" cy="3365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solidFill>
                  <a:srgbClr val="5542E0"/>
                </a:solidFill>
                <a:ea typeface="+mn-ea"/>
              </a:rPr>
              <a:t>Reference: Young, J.Z., Roberts, F., 1951. A flying spot microscope. Nature 167, 231.</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D4C2E8F7-3635-014F-B4DF-408574DC41CA}"/>
              </a:ext>
            </a:extLst>
          </p:cNvPr>
          <p:cNvSpPr>
            <a:spLocks noGrp="1" noChangeArrowheads="1"/>
          </p:cNvSpPr>
          <p:nvPr>
            <p:ph type="title"/>
          </p:nvPr>
        </p:nvSpPr>
        <p:spPr>
          <a:xfrm>
            <a:off x="0" y="0"/>
            <a:ext cx="5405438" cy="720725"/>
          </a:xfrm>
        </p:spPr>
        <p:txBody>
          <a:bodyPr/>
          <a:lstStyle/>
          <a:p>
            <a:pPr>
              <a:defRPr/>
            </a:pPr>
            <a:r>
              <a:rPr lang="en-US" altLang="en-US">
                <a:ea typeface="+mj-ea"/>
              </a:rPr>
              <a:t>Confocal Microscope -1986-1988</a:t>
            </a:r>
          </a:p>
        </p:txBody>
      </p:sp>
      <p:sp>
        <p:nvSpPr>
          <p:cNvPr id="126978" name="Rectangle 3">
            <a:extLst>
              <a:ext uri="{FF2B5EF4-FFF2-40B4-BE49-F238E27FC236}">
                <a16:creationId xmlns:a16="http://schemas.microsoft.com/office/drawing/2014/main" id="{19A9F6F2-CB85-7546-8522-2F0722308A74}"/>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126979" name="Picture 4">
            <a:extLst>
              <a:ext uri="{FF2B5EF4-FFF2-40B4-BE49-F238E27FC236}">
                <a16:creationId xmlns:a16="http://schemas.microsoft.com/office/drawing/2014/main" id="{91C84957-11EC-364D-B81D-482667BC4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644650"/>
            <a:ext cx="4819650" cy="2116138"/>
          </a:xfrm>
          <a:prstGeom prst="rect">
            <a:avLst/>
          </a:prstGeom>
          <a:noFill/>
          <a:ln w="12699">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6980" name="Text Box 5">
            <a:extLst>
              <a:ext uri="{FF2B5EF4-FFF2-40B4-BE49-F238E27FC236}">
                <a16:creationId xmlns:a16="http://schemas.microsoft.com/office/drawing/2014/main" id="{420BC909-315D-6E4D-A0F1-F4CF90F2EF38}"/>
              </a:ext>
            </a:extLst>
          </p:cNvPr>
          <p:cNvSpPr txBox="1">
            <a:spLocks noChangeArrowheads="1"/>
          </p:cNvSpPr>
          <p:nvPr/>
        </p:nvSpPr>
        <p:spPr bwMode="auto">
          <a:xfrm>
            <a:off x="941388" y="6262688"/>
            <a:ext cx="276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000">
                <a:solidFill>
                  <a:srgbClr val="000000"/>
                </a:solidFill>
              </a:rPr>
              <a:t>Image from Biology of the Cell 95 (2003) 335–342</a:t>
            </a:r>
          </a:p>
        </p:txBody>
      </p:sp>
      <p:pic>
        <p:nvPicPr>
          <p:cNvPr id="126981" name="Picture 6">
            <a:extLst>
              <a:ext uri="{FF2B5EF4-FFF2-40B4-BE49-F238E27FC236}">
                <a16:creationId xmlns:a16="http://schemas.microsoft.com/office/drawing/2014/main" id="{79FC007D-C7B5-4D43-A21E-96E0C3DD4D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3825" y="3794125"/>
            <a:ext cx="36814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2" name="Text Box 7">
            <a:extLst>
              <a:ext uri="{FF2B5EF4-FFF2-40B4-BE49-F238E27FC236}">
                <a16:creationId xmlns:a16="http://schemas.microsoft.com/office/drawing/2014/main" id="{B3D15D7A-A57C-E249-8EEF-3C1AD3EAFE2F}"/>
              </a:ext>
            </a:extLst>
          </p:cNvPr>
          <p:cNvSpPr txBox="1">
            <a:spLocks noChangeArrowheads="1"/>
          </p:cNvSpPr>
          <p:nvPr/>
        </p:nvSpPr>
        <p:spPr bwMode="auto">
          <a:xfrm>
            <a:off x="288925" y="865188"/>
            <a:ext cx="6556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2000" i="0"/>
              <a:t>MRC Laboratory of Molecular Biology in Cambridge in 1986</a:t>
            </a:r>
            <a:endParaRPr lang="en-US" altLang="en-US" sz="2000"/>
          </a:p>
        </p:txBody>
      </p:sp>
      <p:sp>
        <p:nvSpPr>
          <p:cNvPr id="59400" name="Line 8">
            <a:extLst>
              <a:ext uri="{FF2B5EF4-FFF2-40B4-BE49-F238E27FC236}">
                <a16:creationId xmlns:a16="http://schemas.microsoft.com/office/drawing/2014/main" id="{EE28AA49-0F93-3143-A1F4-800D673BF22B}"/>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6984" name="Oval 9">
            <a:extLst>
              <a:ext uri="{FF2B5EF4-FFF2-40B4-BE49-F238E27FC236}">
                <a16:creationId xmlns:a16="http://schemas.microsoft.com/office/drawing/2014/main" id="{559C11BC-20B8-A445-84AF-F3E396E2ED5A}"/>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5" name="Oval 10">
            <a:extLst>
              <a:ext uri="{FF2B5EF4-FFF2-40B4-BE49-F238E27FC236}">
                <a16:creationId xmlns:a16="http://schemas.microsoft.com/office/drawing/2014/main" id="{D0B3735A-94FB-C54E-9783-2B47ECA6647F}"/>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6" name="Oval 11">
            <a:extLst>
              <a:ext uri="{FF2B5EF4-FFF2-40B4-BE49-F238E27FC236}">
                <a16:creationId xmlns:a16="http://schemas.microsoft.com/office/drawing/2014/main" id="{9F123B65-CBDE-E948-B3DC-066E6CA21793}"/>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7" name="Oval 12">
            <a:extLst>
              <a:ext uri="{FF2B5EF4-FFF2-40B4-BE49-F238E27FC236}">
                <a16:creationId xmlns:a16="http://schemas.microsoft.com/office/drawing/2014/main" id="{6493EC12-28DB-1142-B031-9A41CC4B6A1B}"/>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8" name="Oval 13">
            <a:extLst>
              <a:ext uri="{FF2B5EF4-FFF2-40B4-BE49-F238E27FC236}">
                <a16:creationId xmlns:a16="http://schemas.microsoft.com/office/drawing/2014/main" id="{6FB62BF4-08FC-EE4D-B2EF-D88A4D773377}"/>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89" name="Oval 14">
            <a:extLst>
              <a:ext uri="{FF2B5EF4-FFF2-40B4-BE49-F238E27FC236}">
                <a16:creationId xmlns:a16="http://schemas.microsoft.com/office/drawing/2014/main" id="{6A77E842-9DEE-A345-AEB2-DF9D2DA08EBB}"/>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0" name="Oval 15">
            <a:extLst>
              <a:ext uri="{FF2B5EF4-FFF2-40B4-BE49-F238E27FC236}">
                <a16:creationId xmlns:a16="http://schemas.microsoft.com/office/drawing/2014/main" id="{0C05DC04-54DE-4D41-B292-5CBC3E21E628}"/>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1" name="Oval 16">
            <a:extLst>
              <a:ext uri="{FF2B5EF4-FFF2-40B4-BE49-F238E27FC236}">
                <a16:creationId xmlns:a16="http://schemas.microsoft.com/office/drawing/2014/main" id="{AFF8A710-1C52-3243-B246-5BB05F339633}"/>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2" name="Oval 17">
            <a:extLst>
              <a:ext uri="{FF2B5EF4-FFF2-40B4-BE49-F238E27FC236}">
                <a16:creationId xmlns:a16="http://schemas.microsoft.com/office/drawing/2014/main" id="{13E6B167-BD33-6E47-A7E9-7A73180666B1}"/>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3" name="Oval 18">
            <a:extLst>
              <a:ext uri="{FF2B5EF4-FFF2-40B4-BE49-F238E27FC236}">
                <a16:creationId xmlns:a16="http://schemas.microsoft.com/office/drawing/2014/main" id="{C016B3CE-7B29-B742-8A51-18DE9A5401A5}"/>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4" name="Oval 19">
            <a:extLst>
              <a:ext uri="{FF2B5EF4-FFF2-40B4-BE49-F238E27FC236}">
                <a16:creationId xmlns:a16="http://schemas.microsoft.com/office/drawing/2014/main" id="{6FA1A31B-816C-0447-9C81-CE19338F74D9}"/>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5" name="Oval 20">
            <a:extLst>
              <a:ext uri="{FF2B5EF4-FFF2-40B4-BE49-F238E27FC236}">
                <a16:creationId xmlns:a16="http://schemas.microsoft.com/office/drawing/2014/main" id="{B178D938-33D4-6A4C-A5A1-51659DB011A6}"/>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6" name="Oval 21">
            <a:extLst>
              <a:ext uri="{FF2B5EF4-FFF2-40B4-BE49-F238E27FC236}">
                <a16:creationId xmlns:a16="http://schemas.microsoft.com/office/drawing/2014/main" id="{95767A9E-DAF6-5F49-803E-3A8DB9FB2087}"/>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7" name="Oval 22">
            <a:extLst>
              <a:ext uri="{FF2B5EF4-FFF2-40B4-BE49-F238E27FC236}">
                <a16:creationId xmlns:a16="http://schemas.microsoft.com/office/drawing/2014/main" id="{8D2D51D8-DCF7-4F4F-90CE-E3598D3BCC3C}"/>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8" name="Oval 23">
            <a:extLst>
              <a:ext uri="{FF2B5EF4-FFF2-40B4-BE49-F238E27FC236}">
                <a16:creationId xmlns:a16="http://schemas.microsoft.com/office/drawing/2014/main" id="{D3543396-2C10-8346-8B1B-C08926D91FEC}"/>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6999" name="Oval 24">
            <a:extLst>
              <a:ext uri="{FF2B5EF4-FFF2-40B4-BE49-F238E27FC236}">
                <a16:creationId xmlns:a16="http://schemas.microsoft.com/office/drawing/2014/main" id="{FBF7D157-E878-5248-8021-1E2BBCC626F8}"/>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59417" name="Text Box 25">
            <a:extLst>
              <a:ext uri="{FF2B5EF4-FFF2-40B4-BE49-F238E27FC236}">
                <a16:creationId xmlns:a16="http://schemas.microsoft.com/office/drawing/2014/main" id="{BE7BC2B1-D631-F544-A091-FE71DEF8D1C3}"/>
              </a:ext>
            </a:extLst>
          </p:cNvPr>
          <p:cNvSpPr txBox="1">
            <a:spLocks noChangeArrowheads="1"/>
          </p:cNvSpPr>
          <p:nvPr/>
        </p:nvSpPr>
        <p:spPr bwMode="auto">
          <a:xfrm>
            <a:off x="8153400" y="6176963"/>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1986</a:t>
            </a:r>
          </a:p>
        </p:txBody>
      </p:sp>
      <p:sp>
        <p:nvSpPr>
          <p:cNvPr id="127001" name="Oval 26">
            <a:extLst>
              <a:ext uri="{FF2B5EF4-FFF2-40B4-BE49-F238E27FC236}">
                <a16:creationId xmlns:a16="http://schemas.microsoft.com/office/drawing/2014/main" id="{28ACDC29-F081-8341-B6DE-0FB51B191F8C}"/>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2" name="Oval 27">
            <a:extLst>
              <a:ext uri="{FF2B5EF4-FFF2-40B4-BE49-F238E27FC236}">
                <a16:creationId xmlns:a16="http://schemas.microsoft.com/office/drawing/2014/main" id="{EA93926C-9D53-6C4C-94C5-63BF3784F948}"/>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3" name="Oval 28">
            <a:extLst>
              <a:ext uri="{FF2B5EF4-FFF2-40B4-BE49-F238E27FC236}">
                <a16:creationId xmlns:a16="http://schemas.microsoft.com/office/drawing/2014/main" id="{2E11EB68-61B5-7049-B07D-0A450EACB0AD}"/>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4" name="Oval 29">
            <a:extLst>
              <a:ext uri="{FF2B5EF4-FFF2-40B4-BE49-F238E27FC236}">
                <a16:creationId xmlns:a16="http://schemas.microsoft.com/office/drawing/2014/main" id="{F66783F5-5D59-4B4B-997C-5E0451BAA0AE}"/>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5" name="Oval 30">
            <a:extLst>
              <a:ext uri="{FF2B5EF4-FFF2-40B4-BE49-F238E27FC236}">
                <a16:creationId xmlns:a16="http://schemas.microsoft.com/office/drawing/2014/main" id="{7318900A-1AD7-E244-B291-E14D29E76147}"/>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6" name="Oval 31">
            <a:extLst>
              <a:ext uri="{FF2B5EF4-FFF2-40B4-BE49-F238E27FC236}">
                <a16:creationId xmlns:a16="http://schemas.microsoft.com/office/drawing/2014/main" id="{C3A38C79-AD53-7041-A37A-5D5A5BECBBDE}"/>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7" name="Oval 32">
            <a:extLst>
              <a:ext uri="{FF2B5EF4-FFF2-40B4-BE49-F238E27FC236}">
                <a16:creationId xmlns:a16="http://schemas.microsoft.com/office/drawing/2014/main" id="{C900117B-F14A-E542-95FC-728FCBDE2F75}"/>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8" name="Oval 33">
            <a:extLst>
              <a:ext uri="{FF2B5EF4-FFF2-40B4-BE49-F238E27FC236}">
                <a16:creationId xmlns:a16="http://schemas.microsoft.com/office/drawing/2014/main" id="{42F92474-CA1F-A147-B6DE-65EF91282775}"/>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09" name="Oval 34">
            <a:extLst>
              <a:ext uri="{FF2B5EF4-FFF2-40B4-BE49-F238E27FC236}">
                <a16:creationId xmlns:a16="http://schemas.microsoft.com/office/drawing/2014/main" id="{14BF923F-A09B-8A48-8F05-C6CC031F70AD}"/>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0" name="Oval 35">
            <a:extLst>
              <a:ext uri="{FF2B5EF4-FFF2-40B4-BE49-F238E27FC236}">
                <a16:creationId xmlns:a16="http://schemas.microsoft.com/office/drawing/2014/main" id="{11FBE1A1-906B-9044-878A-2C7F59140B7B}"/>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1" name="Oval 36">
            <a:extLst>
              <a:ext uri="{FF2B5EF4-FFF2-40B4-BE49-F238E27FC236}">
                <a16:creationId xmlns:a16="http://schemas.microsoft.com/office/drawing/2014/main" id="{84C9FF3D-6549-EF4B-B301-067B0177F8F0}"/>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2" name="Oval 37">
            <a:extLst>
              <a:ext uri="{FF2B5EF4-FFF2-40B4-BE49-F238E27FC236}">
                <a16:creationId xmlns:a16="http://schemas.microsoft.com/office/drawing/2014/main" id="{52BB79EC-00A0-004A-910E-35803D98FE5A}"/>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3" name="Oval 38">
            <a:extLst>
              <a:ext uri="{FF2B5EF4-FFF2-40B4-BE49-F238E27FC236}">
                <a16:creationId xmlns:a16="http://schemas.microsoft.com/office/drawing/2014/main" id="{D9A3899C-0DA9-AE4B-8180-0A55D5126A09}"/>
              </a:ext>
            </a:extLst>
          </p:cNvPr>
          <p:cNvSpPr>
            <a:spLocks noChangeArrowheads="1"/>
          </p:cNvSpPr>
          <p:nvPr/>
        </p:nvSpPr>
        <p:spPr bwMode="auto">
          <a:xfrm>
            <a:off x="7972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7014" name="Oval 39">
            <a:extLst>
              <a:ext uri="{FF2B5EF4-FFF2-40B4-BE49-F238E27FC236}">
                <a16:creationId xmlns:a16="http://schemas.microsoft.com/office/drawing/2014/main" id="{85A54DB4-900C-7141-A997-54E72C5B171F}"/>
              </a:ext>
            </a:extLst>
          </p:cNvPr>
          <p:cNvSpPr>
            <a:spLocks noChangeArrowheads="1"/>
          </p:cNvSpPr>
          <p:nvPr/>
        </p:nvSpPr>
        <p:spPr bwMode="auto">
          <a:xfrm>
            <a:off x="7962900" y="63754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9026" name="Picture 3">
            <a:extLst>
              <a:ext uri="{FF2B5EF4-FFF2-40B4-BE49-F238E27FC236}">
                <a16:creationId xmlns:a16="http://schemas.microsoft.com/office/drawing/2014/main" id="{DB74785F-7F2D-3344-ACA2-ED9E72C0A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12800"/>
            <a:ext cx="7291388"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a:extLst>
              <a:ext uri="{FF2B5EF4-FFF2-40B4-BE49-F238E27FC236}">
                <a16:creationId xmlns:a16="http://schemas.microsoft.com/office/drawing/2014/main" id="{C054F1AF-16BA-5947-8E9A-BAF29DE078AB}"/>
              </a:ext>
            </a:extLst>
          </p:cNvPr>
          <p:cNvSpPr txBox="1">
            <a:spLocks noChangeArrowheads="1"/>
          </p:cNvSpPr>
          <p:nvPr/>
        </p:nvSpPr>
        <p:spPr bwMode="auto">
          <a:xfrm>
            <a:off x="-201613" y="5937250"/>
            <a:ext cx="8467726" cy="4572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a:defRPr/>
            </a:pPr>
            <a:r>
              <a:rPr lang="en-US" altLang="en-US" sz="2400" b="1" i="0">
                <a:solidFill>
                  <a:srgbClr val="000000"/>
                </a:solidFill>
                <a:latin typeface="Arial" charset="0"/>
                <a:ea typeface="+mn-ea"/>
              </a:rPr>
              <a:t>Laser Scanning Cytometer</a:t>
            </a:r>
          </a:p>
        </p:txBody>
      </p:sp>
      <p:sp>
        <p:nvSpPr>
          <p:cNvPr id="129028" name="Rectangle 6">
            <a:extLst>
              <a:ext uri="{FF2B5EF4-FFF2-40B4-BE49-F238E27FC236}">
                <a16:creationId xmlns:a16="http://schemas.microsoft.com/office/drawing/2014/main" id="{A55C1B78-D478-EE49-A33E-808817C89014}"/>
              </a:ext>
            </a:extLst>
          </p:cNvPr>
          <p:cNvSpPr>
            <a:spLocks noChangeArrowheads="1"/>
          </p:cNvSpPr>
          <p:nvPr/>
        </p:nvSpPr>
        <p:spPr bwMode="auto">
          <a:xfrm>
            <a:off x="-727075" y="-111125"/>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i="0">
                <a:solidFill>
                  <a:srgbClr val="000000"/>
                </a:solidFill>
                <a:latin typeface="Arial" panose="020B0604020202020204" pitchFamily="34" charset="0"/>
              </a:rPr>
              <a:t>Laser Scanning Cytometry – 1990</a:t>
            </a:r>
            <a:br>
              <a:rPr lang="en-US" altLang="en-US" sz="2000" b="1" i="0">
                <a:solidFill>
                  <a:srgbClr val="000000"/>
                </a:solidFill>
                <a:latin typeface="Arial" panose="020B0604020202020204" pitchFamily="34" charset="0"/>
              </a:rPr>
            </a:br>
            <a:r>
              <a:rPr lang="en-US" altLang="en-US" sz="2000" b="1" i="0">
                <a:solidFill>
                  <a:srgbClr val="000000"/>
                </a:solidFill>
                <a:latin typeface="Arial" panose="020B0604020202020204" pitchFamily="34" charset="0"/>
              </a:rPr>
              <a:t>Kamentsky</a:t>
            </a:r>
            <a:endParaRPr lang="en-US" altLang="en-US" sz="2000" i="0">
              <a:solidFill>
                <a:srgbClr val="000000"/>
              </a:solidFill>
              <a:latin typeface="Arial" panose="020B0604020202020204" pitchFamily="34" charset="0"/>
            </a:endParaRPr>
          </a:p>
        </p:txBody>
      </p:sp>
      <p:grpSp>
        <p:nvGrpSpPr>
          <p:cNvPr id="129029" name="Group 7">
            <a:extLst>
              <a:ext uri="{FF2B5EF4-FFF2-40B4-BE49-F238E27FC236}">
                <a16:creationId xmlns:a16="http://schemas.microsoft.com/office/drawing/2014/main" id="{9D09E9AE-5DA3-144E-8258-DB567CFD6409}"/>
              </a:ext>
            </a:extLst>
          </p:cNvPr>
          <p:cNvGrpSpPr>
            <a:grpSpLocks/>
          </p:cNvGrpSpPr>
          <p:nvPr/>
        </p:nvGrpSpPr>
        <p:grpSpPr bwMode="auto">
          <a:xfrm>
            <a:off x="6038850" y="346075"/>
            <a:ext cx="1387475" cy="1911350"/>
            <a:chOff x="4440" y="1632"/>
            <a:chExt cx="1248" cy="1585"/>
          </a:xfrm>
        </p:grpSpPr>
        <p:pic>
          <p:nvPicPr>
            <p:cNvPr id="129063" name="Picture 8" descr="LouEdited">
              <a:extLst>
                <a:ext uri="{FF2B5EF4-FFF2-40B4-BE49-F238E27FC236}">
                  <a16:creationId xmlns:a16="http://schemas.microsoft.com/office/drawing/2014/main" id="{8B548BC0-C32A-2B42-9356-11CB76F42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394" t="12080" r="21312" b="32355"/>
            <a:stretch>
              <a:fillRect/>
            </a:stretch>
          </p:blipFill>
          <p:spPr bwMode="auto">
            <a:xfrm>
              <a:off x="4440" y="1632"/>
              <a:ext cx="1244"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64" name="Text Box 9">
              <a:extLst>
                <a:ext uri="{FF2B5EF4-FFF2-40B4-BE49-F238E27FC236}">
                  <a16:creationId xmlns:a16="http://schemas.microsoft.com/office/drawing/2014/main" id="{59F37BBD-E90A-6B41-86CC-2321EB836BB9}"/>
                </a:ext>
              </a:extLst>
            </p:cNvPr>
            <p:cNvSpPr txBox="1">
              <a:spLocks noChangeArrowheads="1"/>
            </p:cNvSpPr>
            <p:nvPr/>
          </p:nvSpPr>
          <p:spPr bwMode="auto">
            <a:xfrm>
              <a:off x="4440" y="2735"/>
              <a:ext cx="1248"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1600" i="0">
                  <a:latin typeface="Arial" panose="020B0604020202020204" pitchFamily="34" charset="0"/>
                </a:rPr>
                <a:t>Dr. Kamentsky</a:t>
              </a:r>
              <a:endParaRPr lang="en-US" altLang="en-US" sz="1600" b="1" i="0" u="sng">
                <a:latin typeface="Arial" panose="020B0604020202020204" pitchFamily="34" charset="0"/>
              </a:endParaRPr>
            </a:p>
          </p:txBody>
        </p:sp>
      </p:grpSp>
      <p:sp>
        <p:nvSpPr>
          <p:cNvPr id="60422" name="Line 10">
            <a:extLst>
              <a:ext uri="{FF2B5EF4-FFF2-40B4-BE49-F238E27FC236}">
                <a16:creationId xmlns:a16="http://schemas.microsoft.com/office/drawing/2014/main" id="{A2C4E504-C076-ED41-B951-2D04B9F7FC51}"/>
              </a:ext>
            </a:extLst>
          </p:cNvPr>
          <p:cNvSpPr>
            <a:spLocks noChangeShapeType="1"/>
          </p:cNvSpPr>
          <p:nvPr/>
        </p:nvSpPr>
        <p:spPr bwMode="auto">
          <a:xfrm>
            <a:off x="8064500" y="395288"/>
            <a:ext cx="0" cy="6108700"/>
          </a:xfrm>
          <a:prstGeom prst="line">
            <a:avLst/>
          </a:prstGeom>
          <a:noFill/>
          <a:ln w="38100">
            <a:solidFill>
              <a:srgbClr val="000000"/>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9031" name="Oval 11">
            <a:extLst>
              <a:ext uri="{FF2B5EF4-FFF2-40B4-BE49-F238E27FC236}">
                <a16:creationId xmlns:a16="http://schemas.microsoft.com/office/drawing/2014/main" id="{D1587C9C-1E11-224C-9050-CE74D60AD5B4}"/>
              </a:ext>
            </a:extLst>
          </p:cNvPr>
          <p:cNvSpPr>
            <a:spLocks noChangeArrowheads="1"/>
          </p:cNvSpPr>
          <p:nvPr/>
        </p:nvSpPr>
        <p:spPr bwMode="auto">
          <a:xfrm>
            <a:off x="7969250" y="313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2" name="Oval 12">
            <a:extLst>
              <a:ext uri="{FF2B5EF4-FFF2-40B4-BE49-F238E27FC236}">
                <a16:creationId xmlns:a16="http://schemas.microsoft.com/office/drawing/2014/main" id="{F67674CA-EA24-E349-8A41-F8F48CB48E3E}"/>
              </a:ext>
            </a:extLst>
          </p:cNvPr>
          <p:cNvSpPr>
            <a:spLocks noChangeArrowheads="1"/>
          </p:cNvSpPr>
          <p:nvPr/>
        </p:nvSpPr>
        <p:spPr bwMode="auto">
          <a:xfrm>
            <a:off x="7972425" y="29337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3" name="Oval 13">
            <a:extLst>
              <a:ext uri="{FF2B5EF4-FFF2-40B4-BE49-F238E27FC236}">
                <a16:creationId xmlns:a16="http://schemas.microsoft.com/office/drawing/2014/main" id="{5B19CDD7-DD92-A54B-B8E3-EAF659959B7B}"/>
              </a:ext>
            </a:extLst>
          </p:cNvPr>
          <p:cNvSpPr>
            <a:spLocks noChangeArrowheads="1"/>
          </p:cNvSpPr>
          <p:nvPr/>
        </p:nvSpPr>
        <p:spPr bwMode="auto">
          <a:xfrm>
            <a:off x="7975600" y="2703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4" name="Oval 14">
            <a:extLst>
              <a:ext uri="{FF2B5EF4-FFF2-40B4-BE49-F238E27FC236}">
                <a16:creationId xmlns:a16="http://schemas.microsoft.com/office/drawing/2014/main" id="{34197895-1F60-4644-8D62-688DB0E2FD09}"/>
              </a:ext>
            </a:extLst>
          </p:cNvPr>
          <p:cNvSpPr>
            <a:spLocks noChangeArrowheads="1"/>
          </p:cNvSpPr>
          <p:nvPr/>
        </p:nvSpPr>
        <p:spPr bwMode="auto">
          <a:xfrm>
            <a:off x="7967663" y="25066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5" name="Oval 15">
            <a:extLst>
              <a:ext uri="{FF2B5EF4-FFF2-40B4-BE49-F238E27FC236}">
                <a16:creationId xmlns:a16="http://schemas.microsoft.com/office/drawing/2014/main" id="{789A4270-EE7C-4842-BFEA-0512B1435FFE}"/>
              </a:ext>
            </a:extLst>
          </p:cNvPr>
          <p:cNvSpPr>
            <a:spLocks noChangeArrowheads="1"/>
          </p:cNvSpPr>
          <p:nvPr/>
        </p:nvSpPr>
        <p:spPr bwMode="auto">
          <a:xfrm>
            <a:off x="7974013" y="20351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6" name="Oval 16">
            <a:extLst>
              <a:ext uri="{FF2B5EF4-FFF2-40B4-BE49-F238E27FC236}">
                <a16:creationId xmlns:a16="http://schemas.microsoft.com/office/drawing/2014/main" id="{8E233FF8-4652-AE4B-BEC9-196E890385FE}"/>
              </a:ext>
            </a:extLst>
          </p:cNvPr>
          <p:cNvSpPr>
            <a:spLocks noChangeArrowheads="1"/>
          </p:cNvSpPr>
          <p:nvPr/>
        </p:nvSpPr>
        <p:spPr bwMode="auto">
          <a:xfrm>
            <a:off x="7977188" y="18383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7" name="Oval 17">
            <a:extLst>
              <a:ext uri="{FF2B5EF4-FFF2-40B4-BE49-F238E27FC236}">
                <a16:creationId xmlns:a16="http://schemas.microsoft.com/office/drawing/2014/main" id="{440CBE5A-1943-744A-A29F-60FF1F64EA4D}"/>
              </a:ext>
            </a:extLst>
          </p:cNvPr>
          <p:cNvSpPr>
            <a:spLocks noChangeArrowheads="1"/>
          </p:cNvSpPr>
          <p:nvPr/>
        </p:nvSpPr>
        <p:spPr bwMode="auto">
          <a:xfrm>
            <a:off x="7969250" y="14636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8" name="Oval 18">
            <a:extLst>
              <a:ext uri="{FF2B5EF4-FFF2-40B4-BE49-F238E27FC236}">
                <a16:creationId xmlns:a16="http://schemas.microsoft.com/office/drawing/2014/main" id="{28D68441-91CE-9548-B383-1D978EC88925}"/>
              </a:ext>
            </a:extLst>
          </p:cNvPr>
          <p:cNvSpPr>
            <a:spLocks noChangeArrowheads="1"/>
          </p:cNvSpPr>
          <p:nvPr/>
        </p:nvSpPr>
        <p:spPr bwMode="auto">
          <a:xfrm>
            <a:off x="7959725" y="6937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39" name="Oval 19">
            <a:extLst>
              <a:ext uri="{FF2B5EF4-FFF2-40B4-BE49-F238E27FC236}">
                <a16:creationId xmlns:a16="http://schemas.microsoft.com/office/drawing/2014/main" id="{4077B712-6649-CE49-8564-37C67341E528}"/>
              </a:ext>
            </a:extLst>
          </p:cNvPr>
          <p:cNvSpPr>
            <a:spLocks noChangeArrowheads="1"/>
          </p:cNvSpPr>
          <p:nvPr/>
        </p:nvSpPr>
        <p:spPr bwMode="auto">
          <a:xfrm>
            <a:off x="7961313" y="10779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0" name="Oval 20">
            <a:extLst>
              <a:ext uri="{FF2B5EF4-FFF2-40B4-BE49-F238E27FC236}">
                <a16:creationId xmlns:a16="http://schemas.microsoft.com/office/drawing/2014/main" id="{ED3270FD-E748-5744-9A5B-C791250C7931}"/>
              </a:ext>
            </a:extLst>
          </p:cNvPr>
          <p:cNvSpPr>
            <a:spLocks noChangeArrowheads="1"/>
          </p:cNvSpPr>
          <p:nvPr/>
        </p:nvSpPr>
        <p:spPr bwMode="auto">
          <a:xfrm>
            <a:off x="7962900" y="1268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1" name="Oval 21">
            <a:extLst>
              <a:ext uri="{FF2B5EF4-FFF2-40B4-BE49-F238E27FC236}">
                <a16:creationId xmlns:a16="http://schemas.microsoft.com/office/drawing/2014/main" id="{BBD8335D-AB6D-C843-A208-4DD017AAF9C8}"/>
              </a:ext>
            </a:extLst>
          </p:cNvPr>
          <p:cNvSpPr>
            <a:spLocks noChangeArrowheads="1"/>
          </p:cNvSpPr>
          <p:nvPr/>
        </p:nvSpPr>
        <p:spPr bwMode="auto">
          <a:xfrm>
            <a:off x="7977188" y="16494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2" name="Oval 22">
            <a:extLst>
              <a:ext uri="{FF2B5EF4-FFF2-40B4-BE49-F238E27FC236}">
                <a16:creationId xmlns:a16="http://schemas.microsoft.com/office/drawing/2014/main" id="{8050D594-161F-9441-BA77-B57FB5F8010D}"/>
              </a:ext>
            </a:extLst>
          </p:cNvPr>
          <p:cNvSpPr>
            <a:spLocks noChangeArrowheads="1"/>
          </p:cNvSpPr>
          <p:nvPr/>
        </p:nvSpPr>
        <p:spPr bwMode="auto">
          <a:xfrm>
            <a:off x="7970838" y="21875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3" name="Oval 23">
            <a:extLst>
              <a:ext uri="{FF2B5EF4-FFF2-40B4-BE49-F238E27FC236}">
                <a16:creationId xmlns:a16="http://schemas.microsoft.com/office/drawing/2014/main" id="{78A5C9D4-499C-E346-90B5-A081E34ABA1C}"/>
              </a:ext>
            </a:extLst>
          </p:cNvPr>
          <p:cNvSpPr>
            <a:spLocks noChangeArrowheads="1"/>
          </p:cNvSpPr>
          <p:nvPr/>
        </p:nvSpPr>
        <p:spPr bwMode="auto">
          <a:xfrm>
            <a:off x="7970838" y="23098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4" name="Oval 24">
            <a:extLst>
              <a:ext uri="{FF2B5EF4-FFF2-40B4-BE49-F238E27FC236}">
                <a16:creationId xmlns:a16="http://schemas.microsoft.com/office/drawing/2014/main" id="{2BB73F1C-8B0D-4A40-AB12-49DFDEC2725B}"/>
              </a:ext>
            </a:extLst>
          </p:cNvPr>
          <p:cNvSpPr>
            <a:spLocks noChangeArrowheads="1"/>
          </p:cNvSpPr>
          <p:nvPr/>
        </p:nvSpPr>
        <p:spPr bwMode="auto">
          <a:xfrm>
            <a:off x="7966075" y="36052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5" name="Oval 25">
            <a:extLst>
              <a:ext uri="{FF2B5EF4-FFF2-40B4-BE49-F238E27FC236}">
                <a16:creationId xmlns:a16="http://schemas.microsoft.com/office/drawing/2014/main" id="{5D416CA0-7970-094D-B27D-61DF39C4B405}"/>
              </a:ext>
            </a:extLst>
          </p:cNvPr>
          <p:cNvSpPr>
            <a:spLocks noChangeArrowheads="1"/>
          </p:cNvSpPr>
          <p:nvPr/>
        </p:nvSpPr>
        <p:spPr bwMode="auto">
          <a:xfrm>
            <a:off x="7966075" y="33496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6" name="Oval 26">
            <a:extLst>
              <a:ext uri="{FF2B5EF4-FFF2-40B4-BE49-F238E27FC236}">
                <a16:creationId xmlns:a16="http://schemas.microsoft.com/office/drawing/2014/main" id="{E81DFA6B-5790-F74C-AC04-21F1159888D3}"/>
              </a:ext>
            </a:extLst>
          </p:cNvPr>
          <p:cNvSpPr>
            <a:spLocks noChangeArrowheads="1"/>
          </p:cNvSpPr>
          <p:nvPr/>
        </p:nvSpPr>
        <p:spPr bwMode="auto">
          <a:xfrm>
            <a:off x="7962900" y="382428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60439" name="Text Box 27">
            <a:extLst>
              <a:ext uri="{FF2B5EF4-FFF2-40B4-BE49-F238E27FC236}">
                <a16:creationId xmlns:a16="http://schemas.microsoft.com/office/drawing/2014/main" id="{47D7F4E7-019F-9844-B342-CC578487008C}"/>
              </a:ext>
            </a:extLst>
          </p:cNvPr>
          <p:cNvSpPr txBox="1">
            <a:spLocks noChangeArrowheads="1"/>
          </p:cNvSpPr>
          <p:nvPr/>
        </p:nvSpPr>
        <p:spPr bwMode="auto">
          <a:xfrm>
            <a:off x="8153400" y="6269038"/>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solidFill>
                  <a:srgbClr val="000000"/>
                </a:solidFill>
                <a:latin typeface="Palatino Linotype" charset="0"/>
                <a:ea typeface="+mn-ea"/>
              </a:rPr>
              <a:t>1990</a:t>
            </a:r>
          </a:p>
        </p:txBody>
      </p:sp>
      <p:sp>
        <p:nvSpPr>
          <p:cNvPr id="129048" name="Oval 28">
            <a:extLst>
              <a:ext uri="{FF2B5EF4-FFF2-40B4-BE49-F238E27FC236}">
                <a16:creationId xmlns:a16="http://schemas.microsoft.com/office/drawing/2014/main" id="{C8CE70A4-9FAE-A04C-BCFB-AA800B218EED}"/>
              </a:ext>
            </a:extLst>
          </p:cNvPr>
          <p:cNvSpPr>
            <a:spLocks noChangeArrowheads="1"/>
          </p:cNvSpPr>
          <p:nvPr/>
        </p:nvSpPr>
        <p:spPr bwMode="auto">
          <a:xfrm>
            <a:off x="7959725" y="40211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49" name="Oval 29">
            <a:extLst>
              <a:ext uri="{FF2B5EF4-FFF2-40B4-BE49-F238E27FC236}">
                <a16:creationId xmlns:a16="http://schemas.microsoft.com/office/drawing/2014/main" id="{77A1332A-A68B-414E-8CF6-23ABD906205C}"/>
              </a:ext>
            </a:extLst>
          </p:cNvPr>
          <p:cNvSpPr>
            <a:spLocks noChangeArrowheads="1"/>
          </p:cNvSpPr>
          <p:nvPr/>
        </p:nvSpPr>
        <p:spPr bwMode="auto">
          <a:xfrm>
            <a:off x="7967663" y="42068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0" name="Oval 30">
            <a:extLst>
              <a:ext uri="{FF2B5EF4-FFF2-40B4-BE49-F238E27FC236}">
                <a16:creationId xmlns:a16="http://schemas.microsoft.com/office/drawing/2014/main" id="{FEFE6F6D-B9B6-B743-97EB-BC0B007E6433}"/>
              </a:ext>
            </a:extLst>
          </p:cNvPr>
          <p:cNvSpPr>
            <a:spLocks noChangeArrowheads="1"/>
          </p:cNvSpPr>
          <p:nvPr/>
        </p:nvSpPr>
        <p:spPr bwMode="auto">
          <a:xfrm>
            <a:off x="7964488" y="43926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1" name="Oval 31">
            <a:extLst>
              <a:ext uri="{FF2B5EF4-FFF2-40B4-BE49-F238E27FC236}">
                <a16:creationId xmlns:a16="http://schemas.microsoft.com/office/drawing/2014/main" id="{64724895-5C6D-BA4C-AED7-26B1713EB94A}"/>
              </a:ext>
            </a:extLst>
          </p:cNvPr>
          <p:cNvSpPr>
            <a:spLocks noChangeArrowheads="1"/>
          </p:cNvSpPr>
          <p:nvPr/>
        </p:nvSpPr>
        <p:spPr bwMode="auto">
          <a:xfrm>
            <a:off x="7961313" y="45894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2" name="Oval 32">
            <a:extLst>
              <a:ext uri="{FF2B5EF4-FFF2-40B4-BE49-F238E27FC236}">
                <a16:creationId xmlns:a16="http://schemas.microsoft.com/office/drawing/2014/main" id="{17509086-E4CA-784B-8ED9-33D481152CDC}"/>
              </a:ext>
            </a:extLst>
          </p:cNvPr>
          <p:cNvSpPr>
            <a:spLocks noChangeArrowheads="1"/>
          </p:cNvSpPr>
          <p:nvPr/>
        </p:nvSpPr>
        <p:spPr bwMode="auto">
          <a:xfrm>
            <a:off x="7969250" y="47752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3" name="Oval 33">
            <a:extLst>
              <a:ext uri="{FF2B5EF4-FFF2-40B4-BE49-F238E27FC236}">
                <a16:creationId xmlns:a16="http://schemas.microsoft.com/office/drawing/2014/main" id="{E896DCD5-22EF-FA49-ABF0-45532F205AF2}"/>
              </a:ext>
            </a:extLst>
          </p:cNvPr>
          <p:cNvSpPr>
            <a:spLocks noChangeArrowheads="1"/>
          </p:cNvSpPr>
          <p:nvPr/>
        </p:nvSpPr>
        <p:spPr bwMode="auto">
          <a:xfrm>
            <a:off x="7966075" y="49498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4" name="Oval 34">
            <a:extLst>
              <a:ext uri="{FF2B5EF4-FFF2-40B4-BE49-F238E27FC236}">
                <a16:creationId xmlns:a16="http://schemas.microsoft.com/office/drawing/2014/main" id="{5229571E-0D61-0C43-B700-5A3EBD86BAA0}"/>
              </a:ext>
            </a:extLst>
          </p:cNvPr>
          <p:cNvSpPr>
            <a:spLocks noChangeArrowheads="1"/>
          </p:cNvSpPr>
          <p:nvPr/>
        </p:nvSpPr>
        <p:spPr bwMode="auto">
          <a:xfrm>
            <a:off x="7962900" y="513556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5" name="Oval 35">
            <a:extLst>
              <a:ext uri="{FF2B5EF4-FFF2-40B4-BE49-F238E27FC236}">
                <a16:creationId xmlns:a16="http://schemas.microsoft.com/office/drawing/2014/main" id="{57F24D5A-75D5-5648-839C-5512A348229D}"/>
              </a:ext>
            </a:extLst>
          </p:cNvPr>
          <p:cNvSpPr>
            <a:spLocks noChangeArrowheads="1"/>
          </p:cNvSpPr>
          <p:nvPr/>
        </p:nvSpPr>
        <p:spPr bwMode="auto">
          <a:xfrm>
            <a:off x="7962900" y="53165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6" name="Oval 36">
            <a:extLst>
              <a:ext uri="{FF2B5EF4-FFF2-40B4-BE49-F238E27FC236}">
                <a16:creationId xmlns:a16="http://schemas.microsoft.com/office/drawing/2014/main" id="{B6BA54C7-B792-1042-A0DF-19475EAA4F6D}"/>
              </a:ext>
            </a:extLst>
          </p:cNvPr>
          <p:cNvSpPr>
            <a:spLocks noChangeArrowheads="1"/>
          </p:cNvSpPr>
          <p:nvPr/>
        </p:nvSpPr>
        <p:spPr bwMode="auto">
          <a:xfrm>
            <a:off x="7972425" y="5497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7" name="Oval 37">
            <a:extLst>
              <a:ext uri="{FF2B5EF4-FFF2-40B4-BE49-F238E27FC236}">
                <a16:creationId xmlns:a16="http://schemas.microsoft.com/office/drawing/2014/main" id="{1831AAF4-8E77-9446-B135-3AAECDFA6028}"/>
              </a:ext>
            </a:extLst>
          </p:cNvPr>
          <p:cNvSpPr>
            <a:spLocks noChangeArrowheads="1"/>
          </p:cNvSpPr>
          <p:nvPr/>
        </p:nvSpPr>
        <p:spPr bwMode="auto">
          <a:xfrm>
            <a:off x="7972425" y="56705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8" name="Oval 38">
            <a:extLst>
              <a:ext uri="{FF2B5EF4-FFF2-40B4-BE49-F238E27FC236}">
                <a16:creationId xmlns:a16="http://schemas.microsoft.com/office/drawing/2014/main" id="{59FDA047-8801-CF41-B38F-B48AAA792A80}"/>
              </a:ext>
            </a:extLst>
          </p:cNvPr>
          <p:cNvSpPr>
            <a:spLocks noChangeArrowheads="1"/>
          </p:cNvSpPr>
          <p:nvPr/>
        </p:nvSpPr>
        <p:spPr bwMode="auto">
          <a:xfrm>
            <a:off x="7972425" y="585152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59" name="Oval 39">
            <a:extLst>
              <a:ext uri="{FF2B5EF4-FFF2-40B4-BE49-F238E27FC236}">
                <a16:creationId xmlns:a16="http://schemas.microsoft.com/office/drawing/2014/main" id="{80D2BDEF-2FB2-4E44-8BE0-3EB61099B7BC}"/>
              </a:ext>
            </a:extLst>
          </p:cNvPr>
          <p:cNvSpPr>
            <a:spLocks noChangeArrowheads="1"/>
          </p:cNvSpPr>
          <p:nvPr/>
        </p:nvSpPr>
        <p:spPr bwMode="auto">
          <a:xfrm>
            <a:off x="7972425" y="603250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0" name="Oval 40">
            <a:extLst>
              <a:ext uri="{FF2B5EF4-FFF2-40B4-BE49-F238E27FC236}">
                <a16:creationId xmlns:a16="http://schemas.microsoft.com/office/drawing/2014/main" id="{C7AA3874-1F93-2246-AE16-86DA0AE3BB7B}"/>
              </a:ext>
            </a:extLst>
          </p:cNvPr>
          <p:cNvSpPr>
            <a:spLocks noChangeArrowheads="1"/>
          </p:cNvSpPr>
          <p:nvPr/>
        </p:nvSpPr>
        <p:spPr bwMode="auto">
          <a:xfrm>
            <a:off x="7972425" y="6203950"/>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129061" name="Oval 72">
            <a:extLst>
              <a:ext uri="{FF2B5EF4-FFF2-40B4-BE49-F238E27FC236}">
                <a16:creationId xmlns:a16="http://schemas.microsoft.com/office/drawing/2014/main" id="{2B15B25B-8BB6-F840-8056-D3965CF05205}"/>
              </a:ext>
            </a:extLst>
          </p:cNvPr>
          <p:cNvSpPr>
            <a:spLocks noChangeArrowheads="1"/>
          </p:cNvSpPr>
          <p:nvPr/>
        </p:nvSpPr>
        <p:spPr bwMode="auto">
          <a:xfrm>
            <a:off x="7972425" y="638175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sp>
        <p:nvSpPr>
          <p:cNvPr id="60454" name="Text Box 73">
            <a:extLst>
              <a:ext uri="{FF2B5EF4-FFF2-40B4-BE49-F238E27FC236}">
                <a16:creationId xmlns:a16="http://schemas.microsoft.com/office/drawing/2014/main" id="{71FD5CC3-523C-0440-B6E7-21DE3A3631BD}"/>
              </a:ext>
            </a:extLst>
          </p:cNvPr>
          <p:cNvSpPr txBox="1">
            <a:spLocks noChangeArrowheads="1"/>
          </p:cNvSpPr>
          <p:nvPr/>
        </p:nvSpPr>
        <p:spPr bwMode="auto">
          <a:xfrm>
            <a:off x="4735513" y="6618288"/>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spTree>
  </p:cSld>
  <p:clrMapOvr>
    <a:masterClrMapping/>
  </p:clrMapOvr>
  <p:transition advClick="0"/>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5">
            <a:extLst>
              <a:ext uri="{FF2B5EF4-FFF2-40B4-BE49-F238E27FC236}">
                <a16:creationId xmlns:a16="http://schemas.microsoft.com/office/drawing/2014/main" id="{56D9857A-649A-1441-97C5-F58C7A2CDFEF}"/>
              </a:ext>
            </a:extLst>
          </p:cNvPr>
          <p:cNvSpPr>
            <a:spLocks noChangeArrowheads="1"/>
          </p:cNvSpPr>
          <p:nvPr/>
        </p:nvSpPr>
        <p:spPr bwMode="auto">
          <a:xfrm>
            <a:off x="0" y="0"/>
            <a:ext cx="59928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1" i="0">
                <a:solidFill>
                  <a:srgbClr val="000000"/>
                </a:solidFill>
                <a:latin typeface="Arial" panose="020B0604020202020204" pitchFamily="34" charset="0"/>
              </a:rPr>
              <a:t>Laser Scanning Cytometry</a:t>
            </a:r>
            <a:endParaRPr lang="en-US" altLang="en-US" sz="2400" i="0">
              <a:solidFill>
                <a:srgbClr val="000000"/>
              </a:solidFill>
              <a:latin typeface="Arial" panose="020B0604020202020204" pitchFamily="34" charset="0"/>
            </a:endParaRPr>
          </a:p>
        </p:txBody>
      </p:sp>
      <p:grpSp>
        <p:nvGrpSpPr>
          <p:cNvPr id="131075" name="Group 9">
            <a:extLst>
              <a:ext uri="{FF2B5EF4-FFF2-40B4-BE49-F238E27FC236}">
                <a16:creationId xmlns:a16="http://schemas.microsoft.com/office/drawing/2014/main" id="{B3A3D9A1-3B16-204E-8F1C-5670FC076285}"/>
              </a:ext>
            </a:extLst>
          </p:cNvPr>
          <p:cNvGrpSpPr>
            <a:grpSpLocks noChangeAspect="1"/>
          </p:cNvGrpSpPr>
          <p:nvPr/>
        </p:nvGrpSpPr>
        <p:grpSpPr bwMode="auto">
          <a:xfrm>
            <a:off x="150813" y="574675"/>
            <a:ext cx="3657600" cy="2503488"/>
            <a:chOff x="1416" y="1777"/>
            <a:chExt cx="3799" cy="2310"/>
          </a:xfrm>
        </p:grpSpPr>
        <p:pic>
          <p:nvPicPr>
            <p:cNvPr id="131099" name="Picture 10" descr="iColor_600">
              <a:extLst>
                <a:ext uri="{FF2B5EF4-FFF2-40B4-BE49-F238E27FC236}">
                  <a16:creationId xmlns:a16="http://schemas.microsoft.com/office/drawing/2014/main" id="{1525CA83-59F0-4C4D-8436-70E047348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 y="1777"/>
              <a:ext cx="3799" cy="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100" name="Text Box 11">
              <a:extLst>
                <a:ext uri="{FF2B5EF4-FFF2-40B4-BE49-F238E27FC236}">
                  <a16:creationId xmlns:a16="http://schemas.microsoft.com/office/drawing/2014/main" id="{2A7D3B36-80E0-B042-8992-8620CA05689E}"/>
                </a:ext>
              </a:extLst>
            </p:cNvPr>
            <p:cNvSpPr txBox="1">
              <a:spLocks noChangeAspect="1" noChangeArrowheads="1"/>
            </p:cNvSpPr>
            <p:nvPr/>
          </p:nvSpPr>
          <p:spPr bwMode="auto">
            <a:xfrm>
              <a:off x="1416" y="3721"/>
              <a:ext cx="375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Clr>
                  <a:srgbClr val="FF66FF"/>
                </a:buClr>
                <a:buFont typeface="Wingdings" pitchFamily="2" charset="2"/>
                <a:buNone/>
              </a:pPr>
              <a:endParaRPr lang="en-US" altLang="en-US" sz="2000" b="1">
                <a:solidFill>
                  <a:srgbClr val="000000"/>
                </a:solidFill>
                <a:latin typeface="Arial" panose="020B0604020202020204" pitchFamily="34" charset="0"/>
              </a:endParaRPr>
            </a:p>
          </p:txBody>
        </p:sp>
      </p:grpSp>
      <p:pic>
        <p:nvPicPr>
          <p:cNvPr id="131076" name="Picture 15">
            <a:extLst>
              <a:ext uri="{FF2B5EF4-FFF2-40B4-BE49-F238E27FC236}">
                <a16:creationId xmlns:a16="http://schemas.microsoft.com/office/drawing/2014/main" id="{F88228C7-7FB0-B346-BFA3-6CE4AEFC43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913" y="4403725"/>
            <a:ext cx="21336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16">
            <a:extLst>
              <a:ext uri="{FF2B5EF4-FFF2-40B4-BE49-F238E27FC236}">
                <a16:creationId xmlns:a16="http://schemas.microsoft.com/office/drawing/2014/main" id="{19E2A1E2-98ED-DF44-A93D-4046361779E5}"/>
              </a:ext>
            </a:extLst>
          </p:cNvPr>
          <p:cNvSpPr txBox="1">
            <a:spLocks noChangeArrowheads="1"/>
          </p:cNvSpPr>
          <p:nvPr/>
        </p:nvSpPr>
        <p:spPr bwMode="auto">
          <a:xfrm>
            <a:off x="5265738" y="4408488"/>
            <a:ext cx="2641600" cy="304800"/>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P27 in Prostate Tissue</a:t>
            </a:r>
          </a:p>
        </p:txBody>
      </p:sp>
      <p:pic>
        <p:nvPicPr>
          <p:cNvPr id="131078" name="Picture 17">
            <a:extLst>
              <a:ext uri="{FF2B5EF4-FFF2-40B4-BE49-F238E27FC236}">
                <a16:creationId xmlns:a16="http://schemas.microsoft.com/office/drawing/2014/main" id="{94439171-1DF8-B644-96B3-065BB8CE2C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5263" y="2468563"/>
            <a:ext cx="1381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18">
            <a:extLst>
              <a:ext uri="{FF2B5EF4-FFF2-40B4-BE49-F238E27FC236}">
                <a16:creationId xmlns:a16="http://schemas.microsoft.com/office/drawing/2014/main" id="{218DDA80-12B8-B746-860F-E3CF11B835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9063" y="704850"/>
            <a:ext cx="1357312"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080" name="Group 20">
            <a:extLst>
              <a:ext uri="{FF2B5EF4-FFF2-40B4-BE49-F238E27FC236}">
                <a16:creationId xmlns:a16="http://schemas.microsoft.com/office/drawing/2014/main" id="{E5AB02AD-519C-D44D-96C4-88CEA6538263}"/>
              </a:ext>
            </a:extLst>
          </p:cNvPr>
          <p:cNvGrpSpPr>
            <a:grpSpLocks/>
          </p:cNvGrpSpPr>
          <p:nvPr/>
        </p:nvGrpSpPr>
        <p:grpSpPr bwMode="auto">
          <a:xfrm>
            <a:off x="0" y="3146425"/>
            <a:ext cx="2778125" cy="2941638"/>
            <a:chOff x="3864" y="480"/>
            <a:chExt cx="1968" cy="1853"/>
          </a:xfrm>
        </p:grpSpPr>
        <p:pic>
          <p:nvPicPr>
            <p:cNvPr id="131089" name="Picture 21" descr="Control plots">
              <a:extLst>
                <a:ext uri="{FF2B5EF4-FFF2-40B4-BE49-F238E27FC236}">
                  <a16:creationId xmlns:a16="http://schemas.microsoft.com/office/drawing/2014/main" id="{F0D49B07-1F27-2C42-B6F0-97A360D4C1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3" y="830"/>
              <a:ext cx="929" cy="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90" name="Rectangle 22">
              <a:extLst>
                <a:ext uri="{FF2B5EF4-FFF2-40B4-BE49-F238E27FC236}">
                  <a16:creationId xmlns:a16="http://schemas.microsoft.com/office/drawing/2014/main" id="{EF294816-C502-6845-8FC8-395CB9A3AE50}"/>
                </a:ext>
              </a:extLst>
            </p:cNvPr>
            <p:cNvSpPr>
              <a:spLocks noChangeArrowheads="1"/>
            </p:cNvSpPr>
            <p:nvPr/>
          </p:nvSpPr>
          <p:spPr bwMode="auto">
            <a:xfrm>
              <a:off x="3864" y="1968"/>
              <a:ext cx="196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1400" i="0">
                  <a:solidFill>
                    <a:srgbClr val="000000"/>
                  </a:solidFill>
                  <a:latin typeface="Arial" panose="020B0604020202020204" pitchFamily="34" charset="0"/>
                </a:rPr>
                <a:t>Quantification of total </a:t>
              </a:r>
              <a:r>
                <a:rPr lang="el-GR" altLang="en-US" sz="1400" i="0">
                  <a:solidFill>
                    <a:srgbClr val="000000"/>
                  </a:solidFill>
                  <a:latin typeface="Symbol" pitchFamily="2" charset="2"/>
                </a:rPr>
                <a:t>γ</a:t>
              </a:r>
              <a:r>
                <a:rPr lang="en-US" altLang="en-US" sz="1400" i="0">
                  <a:solidFill>
                    <a:srgbClr val="000000"/>
                  </a:solidFill>
                  <a:latin typeface="Arial" panose="020B0604020202020204" pitchFamily="34" charset="0"/>
                </a:rPr>
                <a:t>H2AX </a:t>
              </a:r>
            </a:p>
            <a:p>
              <a:pPr algn="ctr" eaLnBrk="1" hangingPunct="1">
                <a:spcBef>
                  <a:spcPct val="0"/>
                </a:spcBef>
                <a:buFontTx/>
                <a:buNone/>
              </a:pPr>
              <a:r>
                <a:rPr lang="en-US" altLang="en-US" sz="1400" i="0">
                  <a:solidFill>
                    <a:srgbClr val="000000"/>
                  </a:solidFill>
                  <a:latin typeface="Arial" panose="020B0604020202020204" pitchFamily="34" charset="0"/>
                </a:rPr>
                <a:t>expression &amp; foci count</a:t>
              </a:r>
              <a:r>
                <a:rPr lang="en-US" altLang="en-US" sz="1800" i="0">
                  <a:solidFill>
                    <a:srgbClr val="000000"/>
                  </a:solidFill>
                  <a:latin typeface="Arial" panose="020B0604020202020204" pitchFamily="34" charset="0"/>
                </a:rPr>
                <a:t> </a:t>
              </a:r>
            </a:p>
          </p:txBody>
        </p:sp>
        <p:grpSp>
          <p:nvGrpSpPr>
            <p:cNvPr id="131091" name="Group 23">
              <a:extLst>
                <a:ext uri="{FF2B5EF4-FFF2-40B4-BE49-F238E27FC236}">
                  <a16:creationId xmlns:a16="http://schemas.microsoft.com/office/drawing/2014/main" id="{097064EA-3633-9440-9737-7CDA47FE9FF0}"/>
                </a:ext>
              </a:extLst>
            </p:cNvPr>
            <p:cNvGrpSpPr>
              <a:grpSpLocks noChangeAspect="1"/>
            </p:cNvGrpSpPr>
            <p:nvPr/>
          </p:nvGrpSpPr>
          <p:grpSpPr bwMode="auto">
            <a:xfrm>
              <a:off x="4392" y="480"/>
              <a:ext cx="1134" cy="605"/>
              <a:chOff x="1242" y="624"/>
              <a:chExt cx="1890" cy="1008"/>
            </a:xfrm>
          </p:grpSpPr>
          <p:sp>
            <p:nvSpPr>
              <p:cNvPr id="131096" name="Rectangle 24">
                <a:extLst>
                  <a:ext uri="{FF2B5EF4-FFF2-40B4-BE49-F238E27FC236}">
                    <a16:creationId xmlns:a16="http://schemas.microsoft.com/office/drawing/2014/main" id="{2728637D-C41C-0F46-9B85-3C421CDFF434}"/>
                  </a:ext>
                </a:extLst>
              </p:cNvPr>
              <p:cNvSpPr>
                <a:spLocks noChangeAspect="1" noChangeArrowheads="1"/>
              </p:cNvSpPr>
              <p:nvPr/>
            </p:nvSpPr>
            <p:spPr bwMode="auto">
              <a:xfrm>
                <a:off x="1247" y="624"/>
                <a:ext cx="1886" cy="10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7" name="Picture 25">
                <a:extLst>
                  <a:ext uri="{FF2B5EF4-FFF2-40B4-BE49-F238E27FC236}">
                    <a16:creationId xmlns:a16="http://schemas.microsoft.com/office/drawing/2014/main" id="{F2C7D5A1-94CB-4F47-9CFB-89FFF4E2C1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6" y="672"/>
                <a:ext cx="879"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8" name="Picture 26">
                <a:extLst>
                  <a:ext uri="{FF2B5EF4-FFF2-40B4-BE49-F238E27FC236}">
                    <a16:creationId xmlns:a16="http://schemas.microsoft.com/office/drawing/2014/main" id="{774A9A51-781E-D240-9D4F-495439241D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14" y="672"/>
                <a:ext cx="862" cy="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1092" name="Group 27">
              <a:extLst>
                <a:ext uri="{FF2B5EF4-FFF2-40B4-BE49-F238E27FC236}">
                  <a16:creationId xmlns:a16="http://schemas.microsoft.com/office/drawing/2014/main" id="{2B476948-1641-164F-85F9-A8A796A97E2C}"/>
                </a:ext>
              </a:extLst>
            </p:cNvPr>
            <p:cNvGrpSpPr>
              <a:grpSpLocks noChangeAspect="1"/>
            </p:cNvGrpSpPr>
            <p:nvPr/>
          </p:nvGrpSpPr>
          <p:grpSpPr bwMode="auto">
            <a:xfrm>
              <a:off x="4536" y="1440"/>
              <a:ext cx="1156" cy="489"/>
              <a:chOff x="1458" y="2160"/>
              <a:chExt cx="1926" cy="816"/>
            </a:xfrm>
          </p:grpSpPr>
          <p:sp>
            <p:nvSpPr>
              <p:cNvPr id="131093" name="Rectangle 28">
                <a:extLst>
                  <a:ext uri="{FF2B5EF4-FFF2-40B4-BE49-F238E27FC236}">
                    <a16:creationId xmlns:a16="http://schemas.microsoft.com/office/drawing/2014/main" id="{A165367A-252F-A849-9A5C-A75200E546CB}"/>
                  </a:ext>
                </a:extLst>
              </p:cNvPr>
              <p:cNvSpPr>
                <a:spLocks noChangeAspect="1" noChangeArrowheads="1"/>
              </p:cNvSpPr>
              <p:nvPr/>
            </p:nvSpPr>
            <p:spPr bwMode="auto">
              <a:xfrm>
                <a:off x="1463" y="2160"/>
                <a:ext cx="1926" cy="816"/>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2800"/>
              </a:p>
            </p:txBody>
          </p:sp>
          <p:pic>
            <p:nvPicPr>
              <p:cNvPr id="131094" name="Picture 29">
                <a:extLst>
                  <a:ext uri="{FF2B5EF4-FFF2-40B4-BE49-F238E27FC236}">
                    <a16:creationId xmlns:a16="http://schemas.microsoft.com/office/drawing/2014/main" id="{25597C70-46EC-1144-B542-C95459C654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58539" t="10538" r="9422" b="10428"/>
              <a:stretch>
                <a:fillRect/>
              </a:stretch>
            </p:blipFill>
            <p:spPr bwMode="auto">
              <a:xfrm>
                <a:off x="2430" y="2208"/>
                <a:ext cx="918"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95" name="Picture 30">
                <a:extLst>
                  <a:ext uri="{FF2B5EF4-FFF2-40B4-BE49-F238E27FC236}">
                    <a16:creationId xmlns:a16="http://schemas.microsoft.com/office/drawing/2014/main" id="{CE26DD0C-2A53-184B-83D9-21836B1DC1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9422" t="10538" r="60425" b="10428"/>
              <a:stretch>
                <a:fillRect/>
              </a:stretch>
            </p:blipFill>
            <p:spPr bwMode="auto">
              <a:xfrm>
                <a:off x="1512" y="2208"/>
                <a:ext cx="864"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31081" name="Group 31">
            <a:extLst>
              <a:ext uri="{FF2B5EF4-FFF2-40B4-BE49-F238E27FC236}">
                <a16:creationId xmlns:a16="http://schemas.microsoft.com/office/drawing/2014/main" id="{024FCA56-01E4-D643-AF00-92AAF24C2B9A}"/>
              </a:ext>
            </a:extLst>
          </p:cNvPr>
          <p:cNvGrpSpPr>
            <a:grpSpLocks/>
          </p:cNvGrpSpPr>
          <p:nvPr/>
        </p:nvGrpSpPr>
        <p:grpSpPr bwMode="auto">
          <a:xfrm>
            <a:off x="2438400" y="2436813"/>
            <a:ext cx="3114675" cy="4022725"/>
            <a:chOff x="696" y="624"/>
            <a:chExt cx="2208" cy="2534"/>
          </a:xfrm>
        </p:grpSpPr>
        <p:graphicFrame>
          <p:nvGraphicFramePr>
            <p:cNvPr id="131083" name="Object 32">
              <a:extLst>
                <a:ext uri="{FF2B5EF4-FFF2-40B4-BE49-F238E27FC236}">
                  <a16:creationId xmlns:a16="http://schemas.microsoft.com/office/drawing/2014/main" id="{5511B169-3C2A-E545-A387-0EA7C92942EE}"/>
                </a:ext>
              </a:extLst>
            </p:cNvPr>
            <p:cNvGraphicFramePr>
              <a:graphicFrameLocks noChangeAspect="1"/>
            </p:cNvGraphicFramePr>
            <p:nvPr/>
          </p:nvGraphicFramePr>
          <p:xfrm>
            <a:off x="984" y="874"/>
            <a:ext cx="1128" cy="997"/>
          </p:xfrm>
          <a:graphic>
            <a:graphicData uri="http://schemas.openxmlformats.org/presentationml/2006/ole">
              <mc:AlternateContent xmlns:mc="http://schemas.openxmlformats.org/markup-compatibility/2006">
                <mc:Choice xmlns:v="urn:schemas-microsoft-com:vml" Requires="v">
                  <p:oleObj spid="_x0000_s131119" name="CorelPhotoPaint.Image.7" r:id="rId12" imgW="3225800" imgH="3206750" progId="CorelPhotoPaint.Image.7">
                    <p:embed/>
                  </p:oleObj>
                </mc:Choice>
                <mc:Fallback>
                  <p:oleObj name="CorelPhotoPaint.Image.7" r:id="rId12" imgW="3225800" imgH="3206750" progId="CorelPhotoPaint.Image.7">
                    <p:embed/>
                    <p:pic>
                      <p:nvPicPr>
                        <p:cNvPr id="0" name="Object 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4" y="874"/>
                          <a:ext cx="1128" cy="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31084" name="Object 33">
              <a:extLst>
                <a:ext uri="{FF2B5EF4-FFF2-40B4-BE49-F238E27FC236}">
                  <a16:creationId xmlns:a16="http://schemas.microsoft.com/office/drawing/2014/main" id="{9BDD1F48-1F57-7E42-BF0A-675D4E639E89}"/>
                </a:ext>
              </a:extLst>
            </p:cNvPr>
            <p:cNvGraphicFramePr>
              <a:graphicFrameLocks noChangeAspect="1"/>
            </p:cNvGraphicFramePr>
            <p:nvPr/>
          </p:nvGraphicFramePr>
          <p:xfrm>
            <a:off x="1560" y="1344"/>
            <a:ext cx="1128" cy="1049"/>
          </p:xfrm>
          <a:graphic>
            <a:graphicData uri="http://schemas.openxmlformats.org/presentationml/2006/ole">
              <mc:AlternateContent xmlns:mc="http://schemas.openxmlformats.org/markup-compatibility/2006">
                <mc:Choice xmlns:v="urn:schemas-microsoft-com:vml" Requires="v">
                  <p:oleObj spid="_x0000_s131120" name="CorelPhotoPaint.Image.7" r:id="rId14" imgW="3270250" imgH="3263900" progId="CorelPhotoPaint.Image.7">
                    <p:embed/>
                  </p:oleObj>
                </mc:Choice>
                <mc:Fallback>
                  <p:oleObj name="CorelPhotoPaint.Image.7" r:id="rId14" imgW="3270250" imgH="3263900" progId="CorelPhotoPaint.Image.7">
                    <p:embed/>
                    <p:pic>
                      <p:nvPicPr>
                        <p:cNvPr id="0" name="Object 33"/>
                        <p:cNvPicPr>
                          <a:picLocks noChangeAspect="1" noChangeArrowheads="1"/>
                        </p:cNvPicPr>
                        <p:nvPr/>
                      </p:nvPicPr>
                      <p:blipFill>
                        <a:blip r:embed="rId15">
                          <a:extLst>
                            <a:ext uri="{28A0092B-C50C-407E-A947-70E740481C1C}">
                              <a14:useLocalDpi xmlns:a14="http://schemas.microsoft.com/office/drawing/2010/main" val="0"/>
                            </a:ext>
                          </a:extLst>
                        </a:blip>
                        <a:srcRect r="2214"/>
                        <a:stretch>
                          <a:fillRect/>
                        </a:stretch>
                      </p:blipFill>
                      <p:spPr bwMode="auto">
                        <a:xfrm>
                          <a:off x="1560" y="1344"/>
                          <a:ext cx="1128" cy="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31085" name="Text Box 34">
              <a:extLst>
                <a:ext uri="{FF2B5EF4-FFF2-40B4-BE49-F238E27FC236}">
                  <a16:creationId xmlns:a16="http://schemas.microsoft.com/office/drawing/2014/main" id="{7523A445-142B-1543-8B1F-1833B40799D4}"/>
                </a:ext>
              </a:extLst>
            </p:cNvPr>
            <p:cNvSpPr txBox="1">
              <a:spLocks noChangeArrowheads="1"/>
            </p:cNvSpPr>
            <p:nvPr/>
          </p:nvSpPr>
          <p:spPr bwMode="auto">
            <a:xfrm>
              <a:off x="1177" y="624"/>
              <a:ext cx="80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600">
                  <a:solidFill>
                    <a:srgbClr val="000000"/>
                  </a:solidFill>
                  <a:latin typeface="Arial" panose="020B0604020202020204" pitchFamily="34" charset="0"/>
                </a:rPr>
                <a:t>Untreated</a:t>
              </a:r>
              <a:endParaRPr lang="ru-RU" altLang="en-US" sz="1600">
                <a:solidFill>
                  <a:srgbClr val="000000"/>
                </a:solidFill>
                <a:latin typeface="Arial" panose="020B0604020202020204" pitchFamily="34" charset="0"/>
              </a:endParaRPr>
            </a:p>
          </p:txBody>
        </p:sp>
        <p:sp>
          <p:nvSpPr>
            <p:cNvPr id="131086" name="Rectangle 35">
              <a:extLst>
                <a:ext uri="{FF2B5EF4-FFF2-40B4-BE49-F238E27FC236}">
                  <a16:creationId xmlns:a16="http://schemas.microsoft.com/office/drawing/2014/main" id="{1E46D2DE-707D-B44C-8759-57D8A51A7349}"/>
                </a:ext>
              </a:extLst>
            </p:cNvPr>
            <p:cNvSpPr>
              <a:spLocks noChangeArrowheads="1"/>
            </p:cNvSpPr>
            <p:nvPr/>
          </p:nvSpPr>
          <p:spPr bwMode="auto">
            <a:xfrm>
              <a:off x="1897" y="1136"/>
              <a:ext cx="56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50000"/>
                </a:spcBef>
                <a:buFontTx/>
                <a:buNone/>
              </a:pPr>
              <a:r>
                <a:rPr lang="en-US" altLang="en-US" sz="1400">
                  <a:solidFill>
                    <a:srgbClr val="000000"/>
                  </a:solidFill>
                  <a:latin typeface="Arial" panose="020B0604020202020204" pitchFamily="34" charset="0"/>
                </a:rPr>
                <a:t>Treated</a:t>
              </a:r>
              <a:endParaRPr lang="ru-RU" altLang="en-US" sz="1400">
                <a:solidFill>
                  <a:srgbClr val="000000"/>
                </a:solidFill>
                <a:latin typeface="Arial" panose="020B0604020202020204" pitchFamily="34" charset="0"/>
              </a:endParaRPr>
            </a:p>
          </p:txBody>
        </p:sp>
        <p:sp>
          <p:nvSpPr>
            <p:cNvPr id="61455" name="Text Box 36">
              <a:extLst>
                <a:ext uri="{FF2B5EF4-FFF2-40B4-BE49-F238E27FC236}">
                  <a16:creationId xmlns:a16="http://schemas.microsoft.com/office/drawing/2014/main" id="{90B3457C-E318-0A4E-A967-40D51C09692A}"/>
                </a:ext>
              </a:extLst>
            </p:cNvPr>
            <p:cNvSpPr txBox="1">
              <a:spLocks noChangeArrowheads="1"/>
            </p:cNvSpPr>
            <p:nvPr/>
          </p:nvSpPr>
          <p:spPr bwMode="auto">
            <a:xfrm>
              <a:off x="696" y="2832"/>
              <a:ext cx="2208" cy="326"/>
            </a:xfrm>
            <a:prstGeom prst="rect">
              <a:avLst/>
            </a:prstGeom>
            <a:noFill/>
            <a:ln>
              <a:noFill/>
            </a:ln>
            <a:effectLst/>
            <a:extLst>
              <a:ext uri="{909E8E84-426E-40dd-AFC4-6F175D3DCCD1}"/>
              <a:ext uri="{91240B29-F687-4f45-9708-019B960494DF}"/>
              <a:ext uri="{AF507438-7753-43e0-B8FC-AC1667EBCBE1}"/>
            </a:extLst>
          </p:spPr>
          <p:txBody>
            <a:bodyPr>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lgn="ctr" eaLnBrk="1" hangingPunct="1">
                <a:defRPr/>
              </a:pPr>
              <a:r>
                <a:rPr lang="en-US" altLang="en-US" sz="1400" i="0">
                  <a:solidFill>
                    <a:srgbClr val="000000"/>
                  </a:solidFill>
                  <a:latin typeface="Arial" charset="0"/>
                  <a:ea typeface="+mn-ea"/>
                </a:rPr>
                <a:t>Drug-induced apoptosis results in changes to cell morphology</a:t>
              </a:r>
            </a:p>
          </p:txBody>
        </p:sp>
        <p:graphicFrame>
          <p:nvGraphicFramePr>
            <p:cNvPr id="131088" name="Object 37">
              <a:extLst>
                <a:ext uri="{FF2B5EF4-FFF2-40B4-BE49-F238E27FC236}">
                  <a16:creationId xmlns:a16="http://schemas.microsoft.com/office/drawing/2014/main" id="{597EEE4A-D2AA-324E-B323-CBE649BCBC68}"/>
                </a:ext>
              </a:extLst>
            </p:cNvPr>
            <p:cNvGraphicFramePr>
              <a:graphicFrameLocks noChangeAspect="1"/>
            </p:cNvGraphicFramePr>
            <p:nvPr/>
          </p:nvGraphicFramePr>
          <p:xfrm>
            <a:off x="888" y="1920"/>
            <a:ext cx="879" cy="908"/>
          </p:xfrm>
          <a:graphic>
            <a:graphicData uri="http://schemas.openxmlformats.org/presentationml/2006/ole">
              <mc:AlternateContent xmlns:mc="http://schemas.openxmlformats.org/markup-compatibility/2006">
                <mc:Choice xmlns:v="urn:schemas-microsoft-com:vml" Requires="v">
                  <p:oleObj spid="_x0000_s131121" name="CorelPhotoPaint.Image.7" r:id="rId16" imgW="3308350" imgH="3568700" progId="CorelPhotoPaint.Image.7">
                    <p:embed/>
                  </p:oleObj>
                </mc:Choice>
                <mc:Fallback>
                  <p:oleObj name="CorelPhotoPaint.Image.7" r:id="rId16" imgW="3308350" imgH="3568700" progId="CorelPhotoPaint.Image.7">
                    <p:embed/>
                    <p:pic>
                      <p:nvPicPr>
                        <p:cNvPr id="0" name="Object 37"/>
                        <p:cNvPicPr>
                          <a:picLocks noChangeAspect="1" noChangeArrowheads="1"/>
                        </p:cNvPicPr>
                        <p:nvPr/>
                      </p:nvPicPr>
                      <p:blipFill>
                        <a:blip r:embed="rId17">
                          <a:extLst>
                            <a:ext uri="{28A0092B-C50C-407E-A947-70E740481C1C}">
                              <a14:useLocalDpi xmlns:a14="http://schemas.microsoft.com/office/drawing/2010/main" val="0"/>
                            </a:ext>
                          </a:extLst>
                        </a:blip>
                        <a:srcRect l="711" t="50296" r="49556"/>
                        <a:stretch>
                          <a:fillRect/>
                        </a:stretch>
                      </p:blipFill>
                      <p:spPr bwMode="auto">
                        <a:xfrm>
                          <a:off x="888" y="1920"/>
                          <a:ext cx="879" cy="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61450" name="Text Box 38">
            <a:extLst>
              <a:ext uri="{FF2B5EF4-FFF2-40B4-BE49-F238E27FC236}">
                <a16:creationId xmlns:a16="http://schemas.microsoft.com/office/drawing/2014/main" id="{39C0D1A5-B331-9247-A983-F72777542958}"/>
              </a:ext>
            </a:extLst>
          </p:cNvPr>
          <p:cNvSpPr txBox="1">
            <a:spLocks noChangeArrowheads="1"/>
          </p:cNvSpPr>
          <p:nvPr/>
        </p:nvSpPr>
        <p:spPr bwMode="auto">
          <a:xfrm>
            <a:off x="4735513" y="6618288"/>
            <a:ext cx="2416175" cy="274637"/>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200" i="0">
                <a:solidFill>
                  <a:srgbClr val="000000"/>
                </a:solidFill>
                <a:ea typeface="+mn-ea"/>
              </a:rPr>
              <a:t>Slide kindly supplied by Compucyte</a:t>
            </a:r>
          </a:p>
        </p:txBody>
      </p:sp>
    </p:spTree>
  </p:cSld>
  <p:clrMapOvr>
    <a:masterClrMapping/>
  </p:clrMapOvr>
  <p:transition advClick="0" advTm="95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D9DA-AC3F-FF40-B0CF-1D3BD823D8F6}"/>
              </a:ext>
            </a:extLst>
          </p:cNvPr>
          <p:cNvSpPr>
            <a:spLocks noGrp="1"/>
          </p:cNvSpPr>
          <p:nvPr>
            <p:ph type="title"/>
          </p:nvPr>
        </p:nvSpPr>
        <p:spPr>
          <a:xfrm>
            <a:off x="990600" y="0"/>
            <a:ext cx="7364413" cy="1143000"/>
          </a:xfrm>
        </p:spPr>
        <p:txBody>
          <a:bodyPr/>
          <a:lstStyle/>
          <a:p>
            <a:r>
              <a:rPr lang="en-US" dirty="0"/>
              <a:t>Other </a:t>
            </a:r>
            <a:r>
              <a:rPr lang="en-US" dirty="0" err="1"/>
              <a:t>Miscroscopies</a:t>
            </a:r>
            <a:endParaRPr lang="en-US" dirty="0"/>
          </a:p>
        </p:txBody>
      </p:sp>
      <p:sp>
        <p:nvSpPr>
          <p:cNvPr id="3" name="Content Placeholder 2">
            <a:extLst>
              <a:ext uri="{FF2B5EF4-FFF2-40B4-BE49-F238E27FC236}">
                <a16:creationId xmlns:a16="http://schemas.microsoft.com/office/drawing/2014/main" id="{F12F4DB7-A312-2F4F-99C1-CDAABE1803C2}"/>
              </a:ext>
            </a:extLst>
          </p:cNvPr>
          <p:cNvSpPr>
            <a:spLocks noGrp="1"/>
          </p:cNvSpPr>
          <p:nvPr>
            <p:ph idx="1"/>
          </p:nvPr>
        </p:nvSpPr>
        <p:spPr/>
        <p:txBody>
          <a:bodyPr/>
          <a:lstStyle/>
          <a:p>
            <a:r>
              <a:rPr lang="en-US" sz="1800" dirty="0"/>
              <a:t>“..activated state of a </a:t>
            </a:r>
            <a:r>
              <a:rPr lang="en-US" sz="1800" dirty="0" err="1"/>
              <a:t>photoswitchable</a:t>
            </a:r>
            <a:r>
              <a:rPr lang="en-US" sz="1800" dirty="0"/>
              <a:t> molecule must lead to the consecutive emission of sufficient photons to enable precise localization before it enters a dark state or becomes deactivated by photobleaching.”</a:t>
            </a:r>
          </a:p>
        </p:txBody>
      </p:sp>
      <p:sp>
        <p:nvSpPr>
          <p:cNvPr id="4" name="Rectangle 3">
            <a:extLst>
              <a:ext uri="{FF2B5EF4-FFF2-40B4-BE49-F238E27FC236}">
                <a16:creationId xmlns:a16="http://schemas.microsoft.com/office/drawing/2014/main" id="{2EBA501B-B17B-7F41-BE22-A26A6CB42F0B}"/>
              </a:ext>
            </a:extLst>
          </p:cNvPr>
          <p:cNvSpPr/>
          <p:nvPr/>
        </p:nvSpPr>
        <p:spPr>
          <a:xfrm>
            <a:off x="685799" y="869603"/>
            <a:ext cx="7772399" cy="954107"/>
          </a:xfrm>
          <a:prstGeom prst="rect">
            <a:avLst/>
          </a:prstGeom>
        </p:spPr>
        <p:txBody>
          <a:bodyPr wrap="square">
            <a:spAutoFit/>
          </a:bodyPr>
          <a:lstStyle/>
          <a:p>
            <a:r>
              <a:rPr lang="en-US" b="0" i="0" u="none" strike="noStrike" dirty="0">
                <a:solidFill>
                  <a:srgbClr val="333333"/>
                </a:solidFill>
                <a:effectLst/>
                <a:latin typeface="Amasis W01"/>
              </a:rPr>
              <a:t>Stochastic Optical Reconstruction Microscopy (STORM) Imaging</a:t>
            </a:r>
            <a:endParaRPr lang="en-US" dirty="0"/>
          </a:p>
        </p:txBody>
      </p:sp>
      <p:sp>
        <p:nvSpPr>
          <p:cNvPr id="5" name="TextBox 4">
            <a:extLst>
              <a:ext uri="{FF2B5EF4-FFF2-40B4-BE49-F238E27FC236}">
                <a16:creationId xmlns:a16="http://schemas.microsoft.com/office/drawing/2014/main" id="{84A839A2-EBCA-1040-A1F5-5D6D13B889A0}"/>
              </a:ext>
            </a:extLst>
          </p:cNvPr>
          <p:cNvSpPr txBox="1"/>
          <p:nvPr/>
        </p:nvSpPr>
        <p:spPr>
          <a:xfrm>
            <a:off x="2741611" y="6304542"/>
            <a:ext cx="5875326" cy="261610"/>
          </a:xfrm>
          <a:prstGeom prst="rect">
            <a:avLst/>
          </a:prstGeom>
          <a:noFill/>
        </p:spPr>
        <p:txBody>
          <a:bodyPr wrap="none" rtlCol="0">
            <a:spAutoFit/>
          </a:bodyPr>
          <a:lstStyle/>
          <a:p>
            <a:r>
              <a:rPr lang="en-US" sz="1100" dirty="0"/>
              <a:t>https://</a:t>
            </a:r>
            <a:r>
              <a:rPr lang="en-US" sz="1100" dirty="0" err="1"/>
              <a:t>www.microscopyu.com</a:t>
            </a:r>
            <a:r>
              <a:rPr lang="en-US" sz="1100" dirty="0"/>
              <a:t>/tutorials/stochastic-optical-reconstruction-microscopy-storm-imaging</a:t>
            </a:r>
          </a:p>
        </p:txBody>
      </p:sp>
      <p:pic>
        <p:nvPicPr>
          <p:cNvPr id="7" name="Picture 6">
            <a:extLst>
              <a:ext uri="{FF2B5EF4-FFF2-40B4-BE49-F238E27FC236}">
                <a16:creationId xmlns:a16="http://schemas.microsoft.com/office/drawing/2014/main" id="{0BA772AE-525F-E14E-8287-5C7949881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033" y="3175000"/>
            <a:ext cx="1498600" cy="1498600"/>
          </a:xfrm>
          <a:prstGeom prst="rect">
            <a:avLst/>
          </a:prstGeom>
        </p:spPr>
      </p:pic>
      <p:pic>
        <p:nvPicPr>
          <p:cNvPr id="9" name="Picture 8">
            <a:extLst>
              <a:ext uri="{FF2B5EF4-FFF2-40B4-BE49-F238E27FC236}">
                <a16:creationId xmlns:a16="http://schemas.microsoft.com/office/drawing/2014/main" id="{94DEA9F2-CA79-8548-9500-8ED4A2BC8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16" y="3175001"/>
            <a:ext cx="1498600" cy="1498600"/>
          </a:xfrm>
          <a:prstGeom prst="rect">
            <a:avLst/>
          </a:prstGeom>
        </p:spPr>
      </p:pic>
      <p:pic>
        <p:nvPicPr>
          <p:cNvPr id="15" name="Picture 14">
            <a:extLst>
              <a:ext uri="{FF2B5EF4-FFF2-40B4-BE49-F238E27FC236}">
                <a16:creationId xmlns:a16="http://schemas.microsoft.com/office/drawing/2014/main" id="{D2A5CAD7-7AEF-884F-98A4-CDBA06ECD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999" y="3175000"/>
            <a:ext cx="1460500" cy="1460500"/>
          </a:xfrm>
          <a:prstGeom prst="rect">
            <a:avLst/>
          </a:prstGeom>
        </p:spPr>
      </p:pic>
      <p:pic>
        <p:nvPicPr>
          <p:cNvPr id="19" name="Picture 18">
            <a:extLst>
              <a:ext uri="{FF2B5EF4-FFF2-40B4-BE49-F238E27FC236}">
                <a16:creationId xmlns:a16="http://schemas.microsoft.com/office/drawing/2014/main" id="{22236220-23EC-5C4A-A8CC-713BBF2A91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882" y="3175000"/>
            <a:ext cx="1460500" cy="1460500"/>
          </a:xfrm>
          <a:prstGeom prst="rect">
            <a:avLst/>
          </a:prstGeom>
        </p:spPr>
      </p:pic>
      <p:pic>
        <p:nvPicPr>
          <p:cNvPr id="21" name="Picture 20">
            <a:extLst>
              <a:ext uri="{FF2B5EF4-FFF2-40B4-BE49-F238E27FC236}">
                <a16:creationId xmlns:a16="http://schemas.microsoft.com/office/drawing/2014/main" id="{1C512610-F7CF-874C-99B8-D928127CA6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7882" y="4677832"/>
            <a:ext cx="1444853" cy="1444853"/>
          </a:xfrm>
          <a:prstGeom prst="rect">
            <a:avLst/>
          </a:prstGeom>
        </p:spPr>
      </p:pic>
      <p:pic>
        <p:nvPicPr>
          <p:cNvPr id="23" name="Picture 22">
            <a:extLst>
              <a:ext uri="{FF2B5EF4-FFF2-40B4-BE49-F238E27FC236}">
                <a16:creationId xmlns:a16="http://schemas.microsoft.com/office/drawing/2014/main" id="{BB32D621-7A86-2B43-AA4B-BEFAE94DB4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6016" y="4743476"/>
            <a:ext cx="1491191" cy="1491191"/>
          </a:xfrm>
          <a:prstGeom prst="rect">
            <a:avLst/>
          </a:prstGeom>
        </p:spPr>
      </p:pic>
      <p:pic>
        <p:nvPicPr>
          <p:cNvPr id="25" name="Picture 24">
            <a:extLst>
              <a:ext uri="{FF2B5EF4-FFF2-40B4-BE49-F238E27FC236}">
                <a16:creationId xmlns:a16="http://schemas.microsoft.com/office/drawing/2014/main" id="{37958BBA-B3D1-EE49-A202-D8A44AABF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899" y="4692675"/>
            <a:ext cx="1498600" cy="1498600"/>
          </a:xfrm>
          <a:prstGeom prst="rect">
            <a:avLst/>
          </a:prstGeom>
        </p:spPr>
      </p:pic>
      <p:sp>
        <p:nvSpPr>
          <p:cNvPr id="26" name="TextBox 25">
            <a:extLst>
              <a:ext uri="{FF2B5EF4-FFF2-40B4-BE49-F238E27FC236}">
                <a16:creationId xmlns:a16="http://schemas.microsoft.com/office/drawing/2014/main" id="{FA90819D-8DBD-8B4E-8AFB-520B30AFB840}"/>
              </a:ext>
            </a:extLst>
          </p:cNvPr>
          <p:cNvSpPr txBox="1"/>
          <p:nvPr/>
        </p:nvSpPr>
        <p:spPr>
          <a:xfrm>
            <a:off x="6637865" y="4158446"/>
            <a:ext cx="2252133" cy="954107"/>
          </a:xfrm>
          <a:prstGeom prst="rect">
            <a:avLst/>
          </a:prstGeom>
          <a:noFill/>
        </p:spPr>
        <p:txBody>
          <a:bodyPr wrap="square" rtlCol="0">
            <a:spAutoFit/>
          </a:bodyPr>
          <a:lstStyle/>
          <a:p>
            <a:r>
              <a:rPr lang="en-US" sz="1400" dirty="0"/>
              <a:t>Successive pulses of light activate photosensitive probes and the network is built up as an image</a:t>
            </a:r>
          </a:p>
        </p:txBody>
      </p:sp>
      <p:sp>
        <p:nvSpPr>
          <p:cNvPr id="27" name="TextBox 26">
            <a:extLst>
              <a:ext uri="{FF2B5EF4-FFF2-40B4-BE49-F238E27FC236}">
                <a16:creationId xmlns:a16="http://schemas.microsoft.com/office/drawing/2014/main" id="{404DCCB6-720B-4C4F-A002-FD51FB07208A}"/>
              </a:ext>
            </a:extLst>
          </p:cNvPr>
          <p:cNvSpPr txBox="1"/>
          <p:nvPr/>
        </p:nvSpPr>
        <p:spPr>
          <a:xfrm>
            <a:off x="2434359" y="2882445"/>
            <a:ext cx="583814" cy="307777"/>
          </a:xfrm>
          <a:prstGeom prst="rect">
            <a:avLst/>
          </a:prstGeom>
          <a:noFill/>
        </p:spPr>
        <p:txBody>
          <a:bodyPr wrap="none" rtlCol="0">
            <a:spAutoFit/>
          </a:bodyPr>
          <a:lstStyle/>
          <a:p>
            <a:r>
              <a:rPr lang="en-US" sz="1400" dirty="0"/>
              <a:t>Pulse</a:t>
            </a:r>
          </a:p>
        </p:txBody>
      </p:sp>
      <p:sp>
        <p:nvSpPr>
          <p:cNvPr id="28" name="TextBox 27">
            <a:extLst>
              <a:ext uri="{FF2B5EF4-FFF2-40B4-BE49-F238E27FC236}">
                <a16:creationId xmlns:a16="http://schemas.microsoft.com/office/drawing/2014/main" id="{FAA4C2FF-3418-1D45-9208-B3824E2EE0DB}"/>
              </a:ext>
            </a:extLst>
          </p:cNvPr>
          <p:cNvSpPr txBox="1"/>
          <p:nvPr/>
        </p:nvSpPr>
        <p:spPr>
          <a:xfrm>
            <a:off x="3652783" y="2882445"/>
            <a:ext cx="1147815" cy="307777"/>
          </a:xfrm>
          <a:prstGeom prst="rect">
            <a:avLst/>
          </a:prstGeom>
          <a:noFill/>
        </p:spPr>
        <p:txBody>
          <a:bodyPr wrap="none" rtlCol="0">
            <a:spAutoFit/>
          </a:bodyPr>
          <a:lstStyle/>
          <a:p>
            <a:r>
              <a:rPr lang="en-US" sz="1400" dirty="0"/>
              <a:t>Fluorescence</a:t>
            </a:r>
          </a:p>
        </p:txBody>
      </p:sp>
      <p:sp>
        <p:nvSpPr>
          <p:cNvPr id="29" name="TextBox 28">
            <a:extLst>
              <a:ext uri="{FF2B5EF4-FFF2-40B4-BE49-F238E27FC236}">
                <a16:creationId xmlns:a16="http://schemas.microsoft.com/office/drawing/2014/main" id="{A5F3E92F-532F-1345-A2EB-3CB8724CB950}"/>
              </a:ext>
            </a:extLst>
          </p:cNvPr>
          <p:cNvSpPr txBox="1"/>
          <p:nvPr/>
        </p:nvSpPr>
        <p:spPr>
          <a:xfrm>
            <a:off x="5430781" y="2916841"/>
            <a:ext cx="633507" cy="307777"/>
          </a:xfrm>
          <a:prstGeom prst="rect">
            <a:avLst/>
          </a:prstGeom>
          <a:noFill/>
        </p:spPr>
        <p:txBody>
          <a:bodyPr wrap="none" rtlCol="0">
            <a:spAutoFit/>
          </a:bodyPr>
          <a:lstStyle/>
          <a:p>
            <a:r>
              <a:rPr lang="en-US" sz="1400" dirty="0"/>
              <a:t>Image</a:t>
            </a:r>
          </a:p>
        </p:txBody>
      </p:sp>
    </p:spTree>
    <p:extLst>
      <p:ext uri="{BB962C8B-B14F-4D97-AF65-F5344CB8AC3E}">
        <p14:creationId xmlns:p14="http://schemas.microsoft.com/office/powerpoint/2010/main" val="2185591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3574CBCE-0520-AD4E-B749-2DE73B3AD166}"/>
              </a:ext>
            </a:extLst>
          </p:cNvPr>
          <p:cNvSpPr>
            <a:spLocks noGrp="1" noChangeArrowheads="1"/>
          </p:cNvSpPr>
          <p:nvPr>
            <p:ph type="title"/>
          </p:nvPr>
        </p:nvSpPr>
        <p:spPr>
          <a:xfrm>
            <a:off x="0" y="0"/>
            <a:ext cx="6224588" cy="750888"/>
          </a:xfrm>
        </p:spPr>
        <p:txBody>
          <a:bodyPr/>
          <a:lstStyle/>
          <a:p>
            <a:pPr>
              <a:defRPr/>
            </a:pPr>
            <a:r>
              <a:rPr lang="en-US" altLang="en-US">
                <a:ea typeface="+mj-ea"/>
              </a:rPr>
              <a:t>Marcello Malpighi (1628-1694)</a:t>
            </a:r>
          </a:p>
        </p:txBody>
      </p:sp>
      <p:sp>
        <p:nvSpPr>
          <p:cNvPr id="26626" name="Rectangle 3">
            <a:extLst>
              <a:ext uri="{FF2B5EF4-FFF2-40B4-BE49-F238E27FC236}">
                <a16:creationId xmlns:a16="http://schemas.microsoft.com/office/drawing/2014/main" id="{8AC16DF9-7609-5649-9E4F-F83B03CC18D7}"/>
              </a:ext>
            </a:extLst>
          </p:cNvPr>
          <p:cNvSpPr>
            <a:spLocks noGrp="1" noChangeArrowheads="1"/>
          </p:cNvSpPr>
          <p:nvPr>
            <p:ph type="body" idx="1"/>
          </p:nvPr>
        </p:nvSpPr>
        <p:spPr>
          <a:xfrm>
            <a:off x="212725" y="1339850"/>
            <a:ext cx="4814888" cy="2133600"/>
          </a:xfrm>
        </p:spPr>
        <p:txBody>
          <a:bodyPr/>
          <a:lstStyle/>
          <a:p>
            <a:pPr>
              <a:spcBef>
                <a:spcPct val="0"/>
              </a:spcBef>
            </a:pPr>
            <a:r>
              <a:rPr lang="en-US" altLang="en-US" sz="2000" b="1">
                <a:ea typeface="ＭＳ Ｐゴシック" panose="020B0600070205080204" pitchFamily="34" charset="-128"/>
              </a:rPr>
              <a:t>1660</a:t>
            </a:r>
            <a:r>
              <a:rPr lang="en-US" altLang="en-US" sz="2000">
                <a:ea typeface="ＭＳ Ｐゴシック" panose="020B0600070205080204" pitchFamily="34" charset="-128"/>
              </a:rPr>
              <a:t>  - Marcello Malpighi (1628-1694)</a:t>
            </a:r>
            <a:r>
              <a:rPr lang="en-US" altLang="en-US" sz="2000" b="1">
                <a:ea typeface="ＭＳ Ｐゴシック" panose="020B0600070205080204" pitchFamily="34" charset="-128"/>
              </a:rPr>
              <a:t>,</a:t>
            </a:r>
            <a:r>
              <a:rPr lang="en-US" altLang="en-US" sz="2000">
                <a:ea typeface="ＭＳ Ｐゴシック" panose="020B0600070205080204" pitchFamily="34" charset="-128"/>
              </a:rPr>
              <a:t> was one of the first great microscopists,  considered the father embryology and early histology</a:t>
            </a:r>
          </a:p>
          <a:p>
            <a:pPr>
              <a:spcBef>
                <a:spcPct val="0"/>
              </a:spcBef>
            </a:pPr>
            <a:r>
              <a:rPr lang="en-US" altLang="en-US" sz="2000">
                <a:ea typeface="ＭＳ Ｐゴシック" panose="020B0600070205080204" pitchFamily="34" charset="-128"/>
              </a:rPr>
              <a:t>Italian professor of medicine. He spent much of his time at the University of Bologna. </a:t>
            </a:r>
          </a:p>
          <a:p>
            <a:pPr>
              <a:spcBef>
                <a:spcPct val="0"/>
              </a:spcBef>
            </a:pPr>
            <a:r>
              <a:rPr lang="en-US" altLang="en-US" sz="2000">
                <a:ea typeface="ＭＳ Ｐゴシック" panose="020B0600070205080204" pitchFamily="34" charset="-128"/>
              </a:rPr>
              <a:t>Observed capillaries in 1660</a:t>
            </a:r>
          </a:p>
          <a:p>
            <a:pPr>
              <a:spcBef>
                <a:spcPct val="0"/>
              </a:spcBef>
            </a:pPr>
            <a:r>
              <a:rPr lang="en-US" altLang="en-US" sz="2000">
                <a:ea typeface="ＭＳ Ｐゴシック" panose="020B0600070205080204" pitchFamily="34" charset="-128"/>
              </a:rPr>
              <a:t>First to observe bordered pits in wood sections. </a:t>
            </a:r>
          </a:p>
          <a:p>
            <a:pPr>
              <a:spcBef>
                <a:spcPct val="0"/>
              </a:spcBef>
            </a:pPr>
            <a:r>
              <a:rPr lang="en-US" altLang="en-US" sz="2000">
                <a:ea typeface="ＭＳ Ｐゴシック" panose="020B0600070205080204" pitchFamily="34" charset="-128"/>
              </a:rPr>
              <a:t>Gave first account of the development of the seed. </a:t>
            </a:r>
          </a:p>
          <a:p>
            <a:pPr>
              <a:spcBef>
                <a:spcPts val="500"/>
              </a:spcBef>
              <a:spcAft>
                <a:spcPts val="500"/>
              </a:spcAft>
            </a:pPr>
            <a:endParaRPr lang="en-US" altLang="en-US" sz="2000">
              <a:ea typeface="ＭＳ Ｐゴシック" panose="020B0600070205080204" pitchFamily="34" charset="-128"/>
            </a:endParaRPr>
          </a:p>
          <a:p>
            <a:pPr lvl="1">
              <a:buFontTx/>
              <a:buNone/>
            </a:pPr>
            <a:r>
              <a:rPr lang="en-US" altLang="en-US" sz="2400" b="1" i="1">
                <a:ea typeface="ＭＳ Ｐゴシック" panose="020B0600070205080204" pitchFamily="34" charset="-128"/>
              </a:rPr>
              <a:t>     </a:t>
            </a:r>
          </a:p>
        </p:txBody>
      </p:sp>
      <p:sp>
        <p:nvSpPr>
          <p:cNvPr id="26627" name="Text Box 4">
            <a:extLst>
              <a:ext uri="{FF2B5EF4-FFF2-40B4-BE49-F238E27FC236}">
                <a16:creationId xmlns:a16="http://schemas.microsoft.com/office/drawing/2014/main" id="{37A4BE59-C0AF-284A-9E6B-9CB46C7C5B9B}"/>
              </a:ext>
            </a:extLst>
          </p:cNvPr>
          <p:cNvSpPr txBox="1">
            <a:spLocks noChangeArrowheads="1"/>
          </p:cNvSpPr>
          <p:nvPr/>
        </p:nvSpPr>
        <p:spPr bwMode="auto">
          <a:xfrm>
            <a:off x="6319838" y="2286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endParaRPr lang="en-US" altLang="en-US" sz="2400"/>
          </a:p>
        </p:txBody>
      </p:sp>
      <p:sp>
        <p:nvSpPr>
          <p:cNvPr id="26628" name="Text Box 5">
            <a:extLst>
              <a:ext uri="{FF2B5EF4-FFF2-40B4-BE49-F238E27FC236}">
                <a16:creationId xmlns:a16="http://schemas.microsoft.com/office/drawing/2014/main" id="{753CEBEE-2A3E-B445-B436-891BBEFF2025}"/>
              </a:ext>
            </a:extLst>
          </p:cNvPr>
          <p:cNvSpPr txBox="1">
            <a:spLocks noChangeArrowheads="1"/>
          </p:cNvSpPr>
          <p:nvPr/>
        </p:nvSpPr>
        <p:spPr bwMode="auto">
          <a:xfrm>
            <a:off x="3189288" y="606901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000"/>
          </a:p>
        </p:txBody>
      </p:sp>
      <p:pic>
        <p:nvPicPr>
          <p:cNvPr id="26629" name="Picture 6">
            <a:extLst>
              <a:ext uri="{FF2B5EF4-FFF2-40B4-BE49-F238E27FC236}">
                <a16:creationId xmlns:a16="http://schemas.microsoft.com/office/drawing/2014/main" id="{986B7A94-7FE4-6B44-9722-F595596FB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3825" y="1368425"/>
            <a:ext cx="2382838"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Line 7">
            <a:extLst>
              <a:ext uri="{FF2B5EF4-FFF2-40B4-BE49-F238E27FC236}">
                <a16:creationId xmlns:a16="http://schemas.microsoft.com/office/drawing/2014/main" id="{8238FB9F-F38C-1F4A-B339-7CACD0FE5619}"/>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0248" name="Text Box 8">
            <a:extLst>
              <a:ext uri="{FF2B5EF4-FFF2-40B4-BE49-F238E27FC236}">
                <a16:creationId xmlns:a16="http://schemas.microsoft.com/office/drawing/2014/main" id="{B632ACC3-CD94-BE42-94BF-D21DD2AAB484}"/>
              </a:ext>
            </a:extLst>
          </p:cNvPr>
          <p:cNvSpPr txBox="1">
            <a:spLocks noChangeArrowheads="1"/>
          </p:cNvSpPr>
          <p:nvPr/>
        </p:nvSpPr>
        <p:spPr bwMode="auto">
          <a:xfrm>
            <a:off x="8169275" y="137477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1660</a:t>
            </a:r>
          </a:p>
        </p:txBody>
      </p:sp>
      <p:sp>
        <p:nvSpPr>
          <p:cNvPr id="26632" name="Oval 9">
            <a:extLst>
              <a:ext uri="{FF2B5EF4-FFF2-40B4-BE49-F238E27FC236}">
                <a16:creationId xmlns:a16="http://schemas.microsoft.com/office/drawing/2014/main" id="{59EFA631-8972-9040-8541-13426EBA5054}"/>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3" name="Oval 10">
            <a:extLst>
              <a:ext uri="{FF2B5EF4-FFF2-40B4-BE49-F238E27FC236}">
                <a16:creationId xmlns:a16="http://schemas.microsoft.com/office/drawing/2014/main" id="{D4E95FB0-7ACE-0547-A7E2-1341C7099AF8}"/>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4" name="Oval 11">
            <a:extLst>
              <a:ext uri="{FF2B5EF4-FFF2-40B4-BE49-F238E27FC236}">
                <a16:creationId xmlns:a16="http://schemas.microsoft.com/office/drawing/2014/main" id="{E2808504-60F4-0D44-BE01-4BEE189812A7}"/>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5" name="Oval 12">
            <a:extLst>
              <a:ext uri="{FF2B5EF4-FFF2-40B4-BE49-F238E27FC236}">
                <a16:creationId xmlns:a16="http://schemas.microsoft.com/office/drawing/2014/main" id="{3C0DF35B-20E3-D249-81E1-B4FFB688BAB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6" name="Oval 13">
            <a:extLst>
              <a:ext uri="{FF2B5EF4-FFF2-40B4-BE49-F238E27FC236}">
                <a16:creationId xmlns:a16="http://schemas.microsoft.com/office/drawing/2014/main" id="{EFA7E040-6F3B-F846-8630-C24887B905C9}"/>
              </a:ext>
            </a:extLst>
          </p:cNvPr>
          <p:cNvSpPr>
            <a:spLocks noChangeArrowheads="1"/>
          </p:cNvSpPr>
          <p:nvPr/>
        </p:nvSpPr>
        <p:spPr bwMode="auto">
          <a:xfrm>
            <a:off x="7966075" y="15113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6637" name="Text Box 14">
            <a:extLst>
              <a:ext uri="{FF2B5EF4-FFF2-40B4-BE49-F238E27FC236}">
                <a16:creationId xmlns:a16="http://schemas.microsoft.com/office/drawing/2014/main" id="{16D2BD0B-7429-5245-86F1-CE45A3E2535E}"/>
              </a:ext>
            </a:extLst>
          </p:cNvPr>
          <p:cNvSpPr txBox="1">
            <a:spLocks noChangeArrowheads="1"/>
          </p:cNvSpPr>
          <p:nvPr/>
        </p:nvSpPr>
        <p:spPr bwMode="auto">
          <a:xfrm>
            <a:off x="5775325" y="4681538"/>
            <a:ext cx="1525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 © J. Paul Robinson</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CBC07-0EF4-2240-9EEC-8852BBCA7F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8A2BAE-74F1-DA4A-9C32-2DC16F3977D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04470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C798B84-854B-B54E-83C0-C1EC81583BA5}"/>
              </a:ext>
            </a:extLst>
          </p:cNvPr>
          <p:cNvSpPr>
            <a:spLocks noGrp="1" noChangeArrowheads="1"/>
          </p:cNvSpPr>
          <p:nvPr>
            <p:ph type="title"/>
          </p:nvPr>
        </p:nvSpPr>
        <p:spPr>
          <a:xfrm>
            <a:off x="746125" y="184150"/>
            <a:ext cx="7772400" cy="1143000"/>
          </a:xfrm>
        </p:spPr>
        <p:txBody>
          <a:bodyPr/>
          <a:lstStyle/>
          <a:p>
            <a:pPr>
              <a:defRPr/>
            </a:pPr>
            <a:r>
              <a:rPr lang="en-US" altLang="en-US">
                <a:ea typeface="+mj-ea"/>
              </a:rPr>
              <a:t>Conclusion</a:t>
            </a:r>
          </a:p>
        </p:txBody>
      </p:sp>
      <p:sp>
        <p:nvSpPr>
          <p:cNvPr id="133122" name="Rectangle 3">
            <a:extLst>
              <a:ext uri="{FF2B5EF4-FFF2-40B4-BE49-F238E27FC236}">
                <a16:creationId xmlns:a16="http://schemas.microsoft.com/office/drawing/2014/main" id="{24D9FB0C-6ADD-1444-9A1F-830E3F5B686A}"/>
              </a:ext>
            </a:extLst>
          </p:cNvPr>
          <p:cNvSpPr>
            <a:spLocks noGrp="1" noChangeArrowheads="1"/>
          </p:cNvSpPr>
          <p:nvPr>
            <p:ph type="body" idx="1"/>
          </p:nvPr>
        </p:nvSpPr>
        <p:spPr>
          <a:xfrm>
            <a:off x="757238" y="1300163"/>
            <a:ext cx="7772400" cy="4114800"/>
          </a:xfrm>
        </p:spPr>
        <p:txBody>
          <a:bodyPr/>
          <a:lstStyle/>
          <a:p>
            <a:r>
              <a:rPr lang="en-US" altLang="en-US" sz="2400">
                <a:ea typeface="ＭＳ Ｐゴシック" panose="020B0600070205080204" pitchFamily="34" charset="-128"/>
              </a:rPr>
              <a:t>Microscopes have developed over the past 400 years</a:t>
            </a:r>
          </a:p>
          <a:p>
            <a:r>
              <a:rPr lang="en-US" altLang="en-US" sz="2400">
                <a:ea typeface="ＭＳ Ｐゴシック" panose="020B0600070205080204" pitchFamily="34" charset="-128"/>
              </a:rPr>
              <a:t>Achromatic aberration, Spherical aberration</a:t>
            </a:r>
          </a:p>
          <a:p>
            <a:r>
              <a:rPr lang="en-US" altLang="en-US" sz="2400">
                <a:ea typeface="ＭＳ Ｐゴシック" panose="020B0600070205080204" pitchFamily="34" charset="-128"/>
              </a:rPr>
              <a:t>Köhler illumination</a:t>
            </a:r>
          </a:p>
          <a:p>
            <a:r>
              <a:rPr lang="en-US" altLang="en-US" sz="2400">
                <a:ea typeface="ＭＳ Ｐゴシック" panose="020B0600070205080204" pitchFamily="34" charset="-128"/>
              </a:rPr>
              <a:t>Refraction, absorption, dispersion, 			diffraction </a:t>
            </a:r>
          </a:p>
          <a:p>
            <a:r>
              <a:rPr lang="en-US" altLang="en-US" sz="2400">
                <a:ea typeface="ＭＳ Ｐゴシック" panose="020B0600070205080204" pitchFamily="34" charset="-128"/>
              </a:rPr>
              <a:t>Magnification </a:t>
            </a:r>
          </a:p>
          <a:p>
            <a:r>
              <a:rPr lang="en-US" altLang="en-US" sz="2400">
                <a:ea typeface="ＭＳ Ｐゴシック" panose="020B0600070205080204" pitchFamily="34" charset="-128"/>
              </a:rPr>
              <a:t>Upright and inverted microscopes</a:t>
            </a:r>
          </a:p>
          <a:p>
            <a:r>
              <a:rPr lang="en-US" altLang="en-US" sz="2400">
                <a:ea typeface="ＭＳ Ｐゴシック" panose="020B0600070205080204" pitchFamily="34" charset="-128"/>
              </a:rPr>
              <a:t>Optical Designs - 160 mm and infinity optics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Date Placeholder 3">
            <a:extLst>
              <a:ext uri="{FF2B5EF4-FFF2-40B4-BE49-F238E27FC236}">
                <a16:creationId xmlns:a16="http://schemas.microsoft.com/office/drawing/2014/main" id="{D4875E72-091A-5149-BE33-1BFAAD589D38}"/>
              </a:ext>
            </a:extLst>
          </p:cNvPr>
          <p:cNvSpPr>
            <a:spLocks noGrp="1"/>
          </p:cNvSpPr>
          <p:nvPr>
            <p:ph type="dt" sz="quarter" idx="4294967295"/>
          </p:nvPr>
        </p:nvSpPr>
        <p:spPr bwMode="auto">
          <a:xfrm>
            <a:off x="0" y="6683375"/>
            <a:ext cx="2133600" cy="174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SzTx/>
              <a:buFontTx/>
              <a:buNone/>
            </a:pPr>
            <a:fld id="{A5290ECC-44EC-CF45-BB17-3D36948DA55F}" type="datetime12">
              <a:rPr lang="en-US" altLang="en-US" sz="1000">
                <a:latin typeface="Arial" panose="020B0604020202020204" pitchFamily="34" charset="0"/>
              </a:rPr>
              <a:pPr eaLnBrk="1" hangingPunct="1">
                <a:spcBef>
                  <a:spcPct val="0"/>
                </a:spcBef>
                <a:buSzTx/>
                <a:buFontTx/>
                <a:buNone/>
              </a:pPr>
              <a:t>3:54 PM</a:t>
            </a:fld>
            <a:endParaRPr lang="en-US" altLang="en-US" sz="1000">
              <a:latin typeface="Arial" panose="020B0604020202020204" pitchFamily="34" charset="0"/>
            </a:endParaRPr>
          </a:p>
        </p:txBody>
      </p:sp>
      <p:sp>
        <p:nvSpPr>
          <p:cNvPr id="63491" name="Rectangle 2">
            <a:extLst>
              <a:ext uri="{FF2B5EF4-FFF2-40B4-BE49-F238E27FC236}">
                <a16:creationId xmlns:a16="http://schemas.microsoft.com/office/drawing/2014/main" id="{6A89ACED-83FD-EE49-97F8-C7F1D79B3964}"/>
              </a:ext>
            </a:extLst>
          </p:cNvPr>
          <p:cNvSpPr>
            <a:spLocks noGrp="1" noChangeArrowheads="1"/>
          </p:cNvSpPr>
          <p:nvPr>
            <p:ph type="title"/>
          </p:nvPr>
        </p:nvSpPr>
        <p:spPr>
          <a:xfrm>
            <a:off x="746125" y="184150"/>
            <a:ext cx="7772400" cy="1143000"/>
          </a:xfrm>
        </p:spPr>
        <p:txBody>
          <a:bodyPr/>
          <a:lstStyle/>
          <a:p>
            <a:pPr eaLnBrk="1" hangingPunct="1">
              <a:defRPr/>
            </a:pPr>
            <a:r>
              <a:rPr lang="en-US" altLang="en-US">
                <a:ea typeface="+mj-ea"/>
              </a:rPr>
              <a:t>Summary Lecture 1</a:t>
            </a:r>
          </a:p>
        </p:txBody>
      </p:sp>
      <p:sp>
        <p:nvSpPr>
          <p:cNvPr id="63492" name="Rectangle 3">
            <a:extLst>
              <a:ext uri="{FF2B5EF4-FFF2-40B4-BE49-F238E27FC236}">
                <a16:creationId xmlns:a16="http://schemas.microsoft.com/office/drawing/2014/main" id="{E767C0BE-9412-7D4F-BF9A-95509C09C54D}"/>
              </a:ext>
            </a:extLst>
          </p:cNvPr>
          <p:cNvSpPr>
            <a:spLocks noGrp="1" noChangeArrowheads="1"/>
          </p:cNvSpPr>
          <p:nvPr>
            <p:ph type="body" idx="1"/>
          </p:nvPr>
        </p:nvSpPr>
        <p:spPr>
          <a:xfrm>
            <a:off x="787400" y="1371600"/>
            <a:ext cx="7772400" cy="4114800"/>
          </a:xfrm>
        </p:spPr>
        <p:txBody>
          <a:bodyPr/>
          <a:lstStyle/>
          <a:p>
            <a:pPr eaLnBrk="1" hangingPunct="1">
              <a:defRPr/>
            </a:pPr>
            <a:r>
              <a:rPr lang="en-US" altLang="en-US" sz="2400">
                <a:ea typeface="+mn-ea"/>
              </a:rPr>
              <a:t>Historical context of discovery of microscopes</a:t>
            </a:r>
          </a:p>
          <a:p>
            <a:pPr eaLnBrk="1" hangingPunct="1">
              <a:defRPr/>
            </a:pPr>
            <a:r>
              <a:rPr lang="en-US" altLang="en-US" sz="2400">
                <a:ea typeface="+mn-ea"/>
              </a:rPr>
              <a:t>The major players in microscopy</a:t>
            </a:r>
          </a:p>
          <a:p>
            <a:pPr eaLnBrk="1" hangingPunct="1">
              <a:defRPr/>
            </a:pPr>
            <a:r>
              <a:rPr lang="en-US" altLang="en-US" sz="2400">
                <a:ea typeface="+mn-ea"/>
              </a:rPr>
              <a:t>Variety of imaging tools developed to focus on specific problems</a:t>
            </a:r>
          </a:p>
          <a:p>
            <a:pPr eaLnBrk="1" hangingPunct="1">
              <a:defRPr/>
            </a:pPr>
            <a:r>
              <a:rPr lang="en-US" altLang="en-US" sz="2400">
                <a:ea typeface="+mn-ea"/>
              </a:rPr>
              <a:t>New inventions for high resolution imaging</a:t>
            </a:r>
          </a:p>
          <a:p>
            <a:pPr eaLnBrk="1" hangingPunct="1">
              <a:defRPr/>
            </a:pPr>
            <a:r>
              <a:rPr lang="en-US" altLang="en-US" sz="2400">
                <a:ea typeface="+mn-ea"/>
              </a:rPr>
              <a:t>Linking automated microscopy to image processing</a:t>
            </a:r>
          </a:p>
        </p:txBody>
      </p:sp>
      <p:sp>
        <p:nvSpPr>
          <p:cNvPr id="63493" name="Text Box 4">
            <a:extLst>
              <a:ext uri="{FF2B5EF4-FFF2-40B4-BE49-F238E27FC236}">
                <a16:creationId xmlns:a16="http://schemas.microsoft.com/office/drawing/2014/main" id="{26E0699D-357E-DB46-B6B1-BAAD127E05FF}"/>
              </a:ext>
            </a:extLst>
          </p:cNvPr>
          <p:cNvSpPr txBox="1">
            <a:spLocks noChangeArrowheads="1"/>
          </p:cNvSpPr>
          <p:nvPr/>
        </p:nvSpPr>
        <p:spPr bwMode="auto">
          <a:xfrm>
            <a:off x="3006725" y="5556250"/>
            <a:ext cx="3716338" cy="519113"/>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a:solidFill>
                  <a:srgbClr val="5542E0"/>
                </a:solidFill>
                <a:ea typeface="+mn-ea"/>
              </a:rPr>
              <a:t>http://tinyurl.com/2dr5p </a:t>
            </a:r>
          </a:p>
        </p:txBody>
      </p:sp>
      <p:sp>
        <p:nvSpPr>
          <p:cNvPr id="135173" name="Rectangle 5">
            <a:extLst>
              <a:ext uri="{FF2B5EF4-FFF2-40B4-BE49-F238E27FC236}">
                <a16:creationId xmlns:a16="http://schemas.microsoft.com/office/drawing/2014/main" id="{17726A76-2AAC-624A-841A-2BA55C7C0EA6}"/>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0"/>
              </a:spcBef>
              <a:buSzTx/>
              <a:buFontTx/>
              <a:buNone/>
            </a:pPr>
            <a:endParaRPr lang="en-US" altLang="en-US" sz="2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2A28C03-07E5-D54D-9903-D74D2EBB3BC8}"/>
              </a:ext>
            </a:extLst>
          </p:cNvPr>
          <p:cNvSpPr>
            <a:spLocks noGrp="1" noChangeArrowheads="1"/>
          </p:cNvSpPr>
          <p:nvPr>
            <p:ph type="title"/>
          </p:nvPr>
        </p:nvSpPr>
        <p:spPr>
          <a:xfrm>
            <a:off x="0" y="0"/>
            <a:ext cx="6386513" cy="730250"/>
          </a:xfrm>
        </p:spPr>
        <p:txBody>
          <a:bodyPr/>
          <a:lstStyle/>
          <a:p>
            <a:pPr>
              <a:defRPr/>
            </a:pPr>
            <a:r>
              <a:rPr lang="en-US" altLang="en-US" b="0">
                <a:solidFill>
                  <a:schemeClr val="tx1"/>
                </a:solidFill>
                <a:ea typeface="+mj-ea"/>
              </a:rPr>
              <a:t>Robert Hooke (1635-1703)-</a:t>
            </a:r>
            <a:r>
              <a:rPr lang="en-US" altLang="en-US">
                <a:ea typeface="+mj-ea"/>
              </a:rPr>
              <a:t> </a:t>
            </a:r>
          </a:p>
        </p:txBody>
      </p:sp>
      <p:pic>
        <p:nvPicPr>
          <p:cNvPr id="28674" name="Picture 3">
            <a:extLst>
              <a:ext uri="{FF2B5EF4-FFF2-40B4-BE49-F238E27FC236}">
                <a16:creationId xmlns:a16="http://schemas.microsoft.com/office/drawing/2014/main" id="{D747B9F0-EBA0-E84F-878F-0FEB3BD48A5C}"/>
              </a:ext>
            </a:extLst>
          </p:cNvPr>
          <p:cNvPicPr>
            <a:picLocks noChangeArrowheads="1"/>
          </p:cNvPicPr>
          <p:nvPr/>
        </p:nvPicPr>
        <p:blipFill>
          <a:blip r:embed="rId3">
            <a:extLst>
              <a:ext uri="{28A0092B-C50C-407E-A947-70E740481C1C}">
                <a14:useLocalDpi xmlns:a14="http://schemas.microsoft.com/office/drawing/2010/main" val="0"/>
              </a:ext>
            </a:extLst>
          </a:blip>
          <a:srcRect l="15384" t="30690" r="16248" b="6331"/>
          <a:stretch>
            <a:fillRect/>
          </a:stretch>
        </p:blipFill>
        <p:spPr bwMode="auto">
          <a:xfrm>
            <a:off x="1303338" y="2136775"/>
            <a:ext cx="5784850" cy="40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4">
            <a:extLst>
              <a:ext uri="{FF2B5EF4-FFF2-40B4-BE49-F238E27FC236}">
                <a16:creationId xmlns:a16="http://schemas.microsoft.com/office/drawing/2014/main" id="{396CDF49-04B8-7F44-BE6C-4D6420ABE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2114550"/>
            <a:ext cx="2271712" cy="4043363"/>
          </a:xfrm>
          <a:prstGeom prst="rect">
            <a:avLst/>
          </a:prstGeom>
          <a:noFill/>
          <a:ln w="12699">
            <a:solidFill>
              <a:srgbClr val="FF9966"/>
            </a:solidFill>
            <a:miter lim="800000"/>
            <a:headEnd/>
            <a:tailEnd/>
          </a:ln>
          <a:extLst>
            <a:ext uri="{909E8E84-426E-40DD-AFC4-6F175D3DCCD1}">
              <a14:hiddenFill xmlns:a14="http://schemas.microsoft.com/office/drawing/2010/main">
                <a:solidFill>
                  <a:srgbClr val="FFFFFF"/>
                </a:solidFill>
              </a14:hiddenFill>
            </a:ext>
          </a:extLst>
        </p:spPr>
      </p:pic>
      <p:pic>
        <p:nvPicPr>
          <p:cNvPr id="28676" name="Picture 5" descr="DSC00012(24)">
            <a:extLst>
              <a:ext uri="{FF2B5EF4-FFF2-40B4-BE49-F238E27FC236}">
                <a16:creationId xmlns:a16="http://schemas.microsoft.com/office/drawing/2014/main" id="{25BBB784-9BBC-8140-ABA6-E36EBB2C7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850" y="2133600"/>
            <a:ext cx="1655763"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6">
            <a:extLst>
              <a:ext uri="{FF2B5EF4-FFF2-40B4-BE49-F238E27FC236}">
                <a16:creationId xmlns:a16="http://schemas.microsoft.com/office/drawing/2014/main" id="{C3EFB1C5-DC42-E046-8F1D-D4B4FFBFFBB8}"/>
              </a:ext>
            </a:extLst>
          </p:cNvPr>
          <p:cNvSpPr>
            <a:spLocks noChangeArrowheads="1"/>
          </p:cNvSpPr>
          <p:nvPr/>
        </p:nvSpPr>
        <p:spPr bwMode="auto">
          <a:xfrm>
            <a:off x="6680200" y="5935663"/>
            <a:ext cx="1538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1400">
                <a:solidFill>
                  <a:schemeClr val="bg1"/>
                </a:solidFill>
              </a:rPr>
              <a:t>© J.Paul Robinson</a:t>
            </a:r>
          </a:p>
        </p:txBody>
      </p:sp>
      <p:sp>
        <p:nvSpPr>
          <p:cNvPr id="28678" name="Text Box 7">
            <a:extLst>
              <a:ext uri="{FF2B5EF4-FFF2-40B4-BE49-F238E27FC236}">
                <a16:creationId xmlns:a16="http://schemas.microsoft.com/office/drawing/2014/main" id="{72D6DEAD-0FD5-C346-A93B-75FC8ECA75F0}"/>
              </a:ext>
            </a:extLst>
          </p:cNvPr>
          <p:cNvSpPr txBox="1">
            <a:spLocks noChangeArrowheads="1"/>
          </p:cNvSpPr>
          <p:nvPr/>
        </p:nvSpPr>
        <p:spPr bwMode="auto">
          <a:xfrm>
            <a:off x="546100" y="6215063"/>
            <a:ext cx="64547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buSzTx/>
              <a:buFontTx/>
              <a:buNone/>
            </a:pPr>
            <a:r>
              <a:rPr lang="en-US" altLang="en-US" sz="1200">
                <a:solidFill>
                  <a:srgbClr val="000000"/>
                </a:solidFill>
                <a:latin typeface="Verdana" panose="020B0604030504040204" pitchFamily="34" charset="0"/>
              </a:rPr>
              <a:t>The Royal Society of London founded in 1616 during the reign of King James I</a:t>
            </a:r>
            <a:endParaRPr lang="en-US" altLang="en-US" sz="1200"/>
          </a:p>
        </p:txBody>
      </p:sp>
      <p:sp>
        <p:nvSpPr>
          <p:cNvPr id="28679" name="Rectangle 8">
            <a:extLst>
              <a:ext uri="{FF2B5EF4-FFF2-40B4-BE49-F238E27FC236}">
                <a16:creationId xmlns:a16="http://schemas.microsoft.com/office/drawing/2014/main" id="{9C6D0C77-2290-654F-BD12-B93C026073A7}"/>
              </a:ext>
            </a:extLst>
          </p:cNvPr>
          <p:cNvSpPr>
            <a:spLocks noChangeArrowheads="1"/>
          </p:cNvSpPr>
          <p:nvPr/>
        </p:nvSpPr>
        <p:spPr bwMode="auto">
          <a:xfrm>
            <a:off x="519113" y="1084263"/>
            <a:ext cx="58959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lnSpc>
                <a:spcPct val="90000"/>
              </a:lnSpc>
              <a:spcBef>
                <a:spcPct val="0"/>
              </a:spcBef>
            </a:pPr>
            <a:r>
              <a:rPr lang="en-US" altLang="en-US" sz="1800" i="0"/>
              <a:t>1665 - Robert Hooke (1635-1703)- book </a:t>
            </a:r>
            <a:r>
              <a:rPr lang="en-US" altLang="en-US" sz="1800">
                <a:solidFill>
                  <a:srgbClr val="FF0000"/>
                </a:solidFill>
              </a:rPr>
              <a:t>Micrographia</a:t>
            </a:r>
            <a:r>
              <a:rPr lang="en-US" altLang="en-US" sz="1800" i="0"/>
              <a:t>, published in 1665, devised the compound microscope most famous microscopical observation was his study of thin slices of cork. Named the term “Cell”</a:t>
            </a:r>
            <a:r>
              <a:rPr lang="en-US" altLang="ja-JP" sz="1800"/>
              <a:t> </a:t>
            </a:r>
            <a:endParaRPr lang="en-US" altLang="en-US" sz="1800"/>
          </a:p>
        </p:txBody>
      </p:sp>
      <p:sp>
        <p:nvSpPr>
          <p:cNvPr id="11273" name="Line 9">
            <a:extLst>
              <a:ext uri="{FF2B5EF4-FFF2-40B4-BE49-F238E27FC236}">
                <a16:creationId xmlns:a16="http://schemas.microsoft.com/office/drawing/2014/main" id="{2ACED76E-BE0C-A54C-8B86-753CF62B64D3}"/>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1274" name="Text Box 10">
            <a:extLst>
              <a:ext uri="{FF2B5EF4-FFF2-40B4-BE49-F238E27FC236}">
                <a16:creationId xmlns:a16="http://schemas.microsoft.com/office/drawing/2014/main" id="{F2FFB21E-3BD5-C14E-8DA8-1408D28A1C20}"/>
              </a:ext>
            </a:extLst>
          </p:cNvPr>
          <p:cNvSpPr txBox="1">
            <a:spLocks noChangeArrowheads="1"/>
          </p:cNvSpPr>
          <p:nvPr/>
        </p:nvSpPr>
        <p:spPr bwMode="auto">
          <a:xfrm>
            <a:off x="8169275" y="1546225"/>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28682" name="Oval 13">
            <a:extLst>
              <a:ext uri="{FF2B5EF4-FFF2-40B4-BE49-F238E27FC236}">
                <a16:creationId xmlns:a16="http://schemas.microsoft.com/office/drawing/2014/main" id="{52C593B6-8347-5E42-9467-C171D899B52B}"/>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3" name="Oval 14">
            <a:extLst>
              <a:ext uri="{FF2B5EF4-FFF2-40B4-BE49-F238E27FC236}">
                <a16:creationId xmlns:a16="http://schemas.microsoft.com/office/drawing/2014/main" id="{E591AF7D-1C4E-2846-BA2C-075FF6A86152}"/>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4" name="Oval 15">
            <a:extLst>
              <a:ext uri="{FF2B5EF4-FFF2-40B4-BE49-F238E27FC236}">
                <a16:creationId xmlns:a16="http://schemas.microsoft.com/office/drawing/2014/main" id="{6880FAA4-7A6A-314F-A670-016111E78445}"/>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5" name="Oval 16">
            <a:extLst>
              <a:ext uri="{FF2B5EF4-FFF2-40B4-BE49-F238E27FC236}">
                <a16:creationId xmlns:a16="http://schemas.microsoft.com/office/drawing/2014/main" id="{075A0E4A-4B40-7E47-B396-E8DACEC7BF94}"/>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6" name="Oval 17">
            <a:extLst>
              <a:ext uri="{FF2B5EF4-FFF2-40B4-BE49-F238E27FC236}">
                <a16:creationId xmlns:a16="http://schemas.microsoft.com/office/drawing/2014/main" id="{6C7C44A4-43E1-B948-9E05-ABC8B26DBCF5}"/>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7" name="Oval 18">
            <a:extLst>
              <a:ext uri="{FF2B5EF4-FFF2-40B4-BE49-F238E27FC236}">
                <a16:creationId xmlns:a16="http://schemas.microsoft.com/office/drawing/2014/main" id="{777A2367-AFEF-2E48-A2F2-B5D0D7DB78A8}"/>
              </a:ext>
            </a:extLst>
          </p:cNvPr>
          <p:cNvSpPr>
            <a:spLocks noChangeArrowheads="1"/>
          </p:cNvSpPr>
          <p:nvPr/>
        </p:nvSpPr>
        <p:spPr bwMode="auto">
          <a:xfrm>
            <a:off x="7966075" y="1701800"/>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28688" name="Text Box 19">
            <a:extLst>
              <a:ext uri="{FF2B5EF4-FFF2-40B4-BE49-F238E27FC236}">
                <a16:creationId xmlns:a16="http://schemas.microsoft.com/office/drawing/2014/main" id="{F918887E-81CC-B24C-B2A2-F68C7469FE0C}"/>
              </a:ext>
            </a:extLst>
          </p:cNvPr>
          <p:cNvSpPr txBox="1">
            <a:spLocks noChangeArrowheads="1"/>
          </p:cNvSpPr>
          <p:nvPr/>
        </p:nvSpPr>
        <p:spPr bwMode="auto">
          <a:xfrm>
            <a:off x="6589713" y="6192838"/>
            <a:ext cx="15255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 © J. Paul Robinson</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6E0B88E-2B86-8E42-9E66-0572640572BF}"/>
              </a:ext>
            </a:extLst>
          </p:cNvPr>
          <p:cNvSpPr>
            <a:spLocks noGrp="1" noChangeArrowheads="1"/>
          </p:cNvSpPr>
          <p:nvPr>
            <p:ph type="title"/>
          </p:nvPr>
        </p:nvSpPr>
        <p:spPr>
          <a:xfrm>
            <a:off x="0" y="0"/>
            <a:ext cx="3752850" cy="1143000"/>
          </a:xfrm>
        </p:spPr>
        <p:txBody>
          <a:bodyPr/>
          <a:lstStyle/>
          <a:p>
            <a:r>
              <a:rPr lang="en-US" altLang="en-US" sz="1800">
                <a:ea typeface="ＭＳ Ｐゴシック" panose="020B0600070205080204" pitchFamily="34" charset="-128"/>
              </a:rPr>
              <a:t>Robert Hooke was Robert Boyle’s laboratory Assistant!</a:t>
            </a:r>
          </a:p>
        </p:txBody>
      </p:sp>
      <p:sp>
        <p:nvSpPr>
          <p:cNvPr id="30722" name="Rectangle 3">
            <a:extLst>
              <a:ext uri="{FF2B5EF4-FFF2-40B4-BE49-F238E27FC236}">
                <a16:creationId xmlns:a16="http://schemas.microsoft.com/office/drawing/2014/main" id="{65FB3952-858B-AC44-BA45-4927AF464EBD}"/>
              </a:ext>
            </a:extLst>
          </p:cNvPr>
          <p:cNvSpPr>
            <a:spLocks noGrp="1" noChangeArrowheads="1"/>
          </p:cNvSpPr>
          <p:nvPr>
            <p:ph type="body" idx="1"/>
          </p:nvPr>
        </p:nvSpPr>
        <p:spPr>
          <a:xfrm>
            <a:off x="6396038" y="1981200"/>
            <a:ext cx="2062162" cy="3413125"/>
          </a:xfrm>
        </p:spPr>
        <p:txBody>
          <a:bodyPr/>
          <a:lstStyle/>
          <a:p>
            <a:endParaRPr lang="en-US" altLang="en-US">
              <a:ea typeface="ＭＳ Ｐゴシック" panose="020B0600070205080204" pitchFamily="34" charset="-128"/>
            </a:endParaRPr>
          </a:p>
        </p:txBody>
      </p:sp>
      <p:pic>
        <p:nvPicPr>
          <p:cNvPr id="30723" name="Picture 4">
            <a:extLst>
              <a:ext uri="{FF2B5EF4-FFF2-40B4-BE49-F238E27FC236}">
                <a16:creationId xmlns:a16="http://schemas.microsoft.com/office/drawing/2014/main" id="{27483DE8-05E4-914A-A5D3-820759BFC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19" r="12326"/>
          <a:stretch>
            <a:fillRect/>
          </a:stretch>
        </p:blipFill>
        <p:spPr bwMode="auto">
          <a:xfrm>
            <a:off x="3716338" y="439738"/>
            <a:ext cx="37973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a:extLst>
              <a:ext uri="{FF2B5EF4-FFF2-40B4-BE49-F238E27FC236}">
                <a16:creationId xmlns:a16="http://schemas.microsoft.com/office/drawing/2014/main" id="{39221124-ECF6-D54C-80C1-206881BE65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90613"/>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6">
            <a:extLst>
              <a:ext uri="{FF2B5EF4-FFF2-40B4-BE49-F238E27FC236}">
                <a16:creationId xmlns:a16="http://schemas.microsoft.com/office/drawing/2014/main" id="{6CC410E9-8854-4249-931B-C9724199D783}"/>
              </a:ext>
            </a:extLst>
          </p:cNvPr>
          <p:cNvSpPr txBox="1">
            <a:spLocks noChangeArrowheads="1"/>
          </p:cNvSpPr>
          <p:nvPr/>
        </p:nvSpPr>
        <p:spPr bwMode="auto">
          <a:xfrm>
            <a:off x="1460500" y="6199188"/>
            <a:ext cx="2022475" cy="396875"/>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2000">
                <a:ea typeface="+mn-ea"/>
              </a:rPr>
              <a:t>Oxford University</a:t>
            </a:r>
          </a:p>
        </p:txBody>
      </p:sp>
      <p:sp>
        <p:nvSpPr>
          <p:cNvPr id="12295" name="Line 8">
            <a:extLst>
              <a:ext uri="{FF2B5EF4-FFF2-40B4-BE49-F238E27FC236}">
                <a16:creationId xmlns:a16="http://schemas.microsoft.com/office/drawing/2014/main" id="{AAD99E0E-B20C-0B42-8F41-F62295A1894A}"/>
              </a:ext>
            </a:extLst>
          </p:cNvPr>
          <p:cNvSpPr>
            <a:spLocks noChangeShapeType="1"/>
          </p:cNvSpPr>
          <p:nvPr/>
        </p:nvSpPr>
        <p:spPr bwMode="auto">
          <a:xfrm>
            <a:off x="8064500" y="395288"/>
            <a:ext cx="0" cy="6108700"/>
          </a:xfrm>
          <a:prstGeom prst="line">
            <a:avLst/>
          </a:prstGeom>
          <a:noFill/>
          <a:ln w="38100">
            <a:solidFill>
              <a:schemeClr val="tx1"/>
            </a:solidFill>
            <a:round/>
            <a:headEnd/>
            <a:tailEnd/>
          </a:ln>
          <a:effectLst/>
          <a:extLst>
            <a:ext uri="{909E8E84-426E-40dd-AFC4-6F175D3DCCD1}"/>
            <a:ext uri="{AF507438-7753-43e0-B8FC-AC1667EBCBE1}"/>
          </a:extLst>
        </p:spPr>
        <p:txBody>
          <a:bodyPr/>
          <a:lstStyle/>
          <a:p>
            <a:pPr>
              <a:defRPr/>
            </a:pPr>
            <a:endParaRPr lang="en-US">
              <a:latin typeface="Times New Roman" charset="0"/>
              <a:ea typeface="+mn-ea"/>
            </a:endParaRPr>
          </a:p>
        </p:txBody>
      </p:sp>
      <p:sp>
        <p:nvSpPr>
          <p:cNvPr id="12296" name="Text Box 9">
            <a:extLst>
              <a:ext uri="{FF2B5EF4-FFF2-40B4-BE49-F238E27FC236}">
                <a16:creationId xmlns:a16="http://schemas.microsoft.com/office/drawing/2014/main" id="{68B47105-DB9C-AB46-AD69-C66DD5EE4288}"/>
              </a:ext>
            </a:extLst>
          </p:cNvPr>
          <p:cNvSpPr txBox="1">
            <a:spLocks noChangeArrowheads="1"/>
          </p:cNvSpPr>
          <p:nvPr/>
        </p:nvSpPr>
        <p:spPr bwMode="auto">
          <a:xfrm>
            <a:off x="8169275" y="1555750"/>
            <a:ext cx="793750" cy="45720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eaLnBrk="1" hangingPunct="1">
              <a:defRPr/>
            </a:pPr>
            <a:r>
              <a:rPr lang="en-US" altLang="en-US" sz="2400" i="0">
                <a:latin typeface="Palatino Linotype" charset="0"/>
                <a:ea typeface="+mn-ea"/>
              </a:rPr>
              <a:t>1665</a:t>
            </a:r>
          </a:p>
        </p:txBody>
      </p:sp>
      <p:sp>
        <p:nvSpPr>
          <p:cNvPr id="30728" name="Oval 12">
            <a:extLst>
              <a:ext uri="{FF2B5EF4-FFF2-40B4-BE49-F238E27FC236}">
                <a16:creationId xmlns:a16="http://schemas.microsoft.com/office/drawing/2014/main" id="{B29D8317-0031-7B4E-832A-24418083FD9A}"/>
              </a:ext>
            </a:extLst>
          </p:cNvPr>
          <p:cNvSpPr>
            <a:spLocks noChangeArrowheads="1"/>
          </p:cNvSpPr>
          <p:nvPr/>
        </p:nvSpPr>
        <p:spPr bwMode="auto">
          <a:xfrm>
            <a:off x="7961313" y="1311275"/>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29" name="Oval 13">
            <a:extLst>
              <a:ext uri="{FF2B5EF4-FFF2-40B4-BE49-F238E27FC236}">
                <a16:creationId xmlns:a16="http://schemas.microsoft.com/office/drawing/2014/main" id="{302E002C-F808-C949-B21D-006EB58A940A}"/>
              </a:ext>
            </a:extLst>
          </p:cNvPr>
          <p:cNvSpPr>
            <a:spLocks noChangeArrowheads="1"/>
          </p:cNvSpPr>
          <p:nvPr/>
        </p:nvSpPr>
        <p:spPr bwMode="auto">
          <a:xfrm>
            <a:off x="7951788" y="541338"/>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0" name="Oval 14">
            <a:extLst>
              <a:ext uri="{FF2B5EF4-FFF2-40B4-BE49-F238E27FC236}">
                <a16:creationId xmlns:a16="http://schemas.microsoft.com/office/drawing/2014/main" id="{40F5936F-1B8D-8641-BCBB-A47303DC41A9}"/>
              </a:ext>
            </a:extLst>
          </p:cNvPr>
          <p:cNvSpPr>
            <a:spLocks noChangeArrowheads="1"/>
          </p:cNvSpPr>
          <p:nvPr/>
        </p:nvSpPr>
        <p:spPr bwMode="auto">
          <a:xfrm>
            <a:off x="7953375" y="9255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1" name="Oval 15">
            <a:extLst>
              <a:ext uri="{FF2B5EF4-FFF2-40B4-BE49-F238E27FC236}">
                <a16:creationId xmlns:a16="http://schemas.microsoft.com/office/drawing/2014/main" id="{BDDD3403-530E-B24F-A821-B5DD4EC879D5}"/>
              </a:ext>
            </a:extLst>
          </p:cNvPr>
          <p:cNvSpPr>
            <a:spLocks noChangeArrowheads="1"/>
          </p:cNvSpPr>
          <p:nvPr/>
        </p:nvSpPr>
        <p:spPr bwMode="auto">
          <a:xfrm>
            <a:off x="7954963" y="1116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2" name="Oval 16">
            <a:extLst>
              <a:ext uri="{FF2B5EF4-FFF2-40B4-BE49-F238E27FC236}">
                <a16:creationId xmlns:a16="http://schemas.microsoft.com/office/drawing/2014/main" id="{1161B376-BB5F-CA41-A1A2-183918A2F8CA}"/>
              </a:ext>
            </a:extLst>
          </p:cNvPr>
          <p:cNvSpPr>
            <a:spLocks noChangeArrowheads="1"/>
          </p:cNvSpPr>
          <p:nvPr/>
        </p:nvSpPr>
        <p:spPr bwMode="auto">
          <a:xfrm>
            <a:off x="7969250" y="1497013"/>
            <a:ext cx="215900" cy="190500"/>
          </a:xfrm>
          <a:prstGeom prst="ellipse">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30733" name="Oval 17">
            <a:extLst>
              <a:ext uri="{FF2B5EF4-FFF2-40B4-BE49-F238E27FC236}">
                <a16:creationId xmlns:a16="http://schemas.microsoft.com/office/drawing/2014/main" id="{61044080-592B-A74A-9399-01DE85064A2B}"/>
              </a:ext>
            </a:extLst>
          </p:cNvPr>
          <p:cNvSpPr>
            <a:spLocks noChangeArrowheads="1"/>
          </p:cNvSpPr>
          <p:nvPr/>
        </p:nvSpPr>
        <p:spPr bwMode="auto">
          <a:xfrm>
            <a:off x="7966075" y="1692275"/>
            <a:ext cx="215900" cy="190500"/>
          </a:xfrm>
          <a:prstGeom prst="ellipse">
            <a:avLst/>
          </a:prstGeom>
          <a:solidFill>
            <a:srgbClr val="8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endParaRPr lang="en-US" altLang="en-US" sz="2800"/>
          </a:p>
        </p:txBody>
      </p:sp>
      <p:sp>
        <p:nvSpPr>
          <p:cNvPr id="12303" name="Text Box 18">
            <a:extLst>
              <a:ext uri="{FF2B5EF4-FFF2-40B4-BE49-F238E27FC236}">
                <a16:creationId xmlns:a16="http://schemas.microsoft.com/office/drawing/2014/main" id="{3422C40E-A741-0D42-9772-9C7475FA4FF2}"/>
              </a:ext>
            </a:extLst>
          </p:cNvPr>
          <p:cNvSpPr txBox="1">
            <a:spLocks noChangeArrowheads="1"/>
          </p:cNvSpPr>
          <p:nvPr/>
        </p:nvSpPr>
        <p:spPr bwMode="auto">
          <a:xfrm>
            <a:off x="6461125" y="6234113"/>
            <a:ext cx="1127125" cy="336550"/>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a:defRPr sz="2800" i="1">
                <a:solidFill>
                  <a:schemeClr val="tx1"/>
                </a:solidFill>
                <a:latin typeface="Times New Roman" charset="0"/>
              </a:defRPr>
            </a:lvl1pPr>
            <a:lvl2pPr marL="742950" indent="-285750">
              <a:defRPr sz="2800" i="1">
                <a:solidFill>
                  <a:schemeClr val="tx1"/>
                </a:solidFill>
                <a:latin typeface="Times New Roman" charset="0"/>
              </a:defRPr>
            </a:lvl2pPr>
            <a:lvl3pPr marL="1143000" indent="-228600">
              <a:defRPr sz="2800" i="1">
                <a:solidFill>
                  <a:schemeClr val="tx1"/>
                </a:solidFill>
                <a:latin typeface="Times New Roman" charset="0"/>
              </a:defRPr>
            </a:lvl3pPr>
            <a:lvl4pPr marL="1600200" indent="-228600">
              <a:defRPr sz="2800" i="1">
                <a:solidFill>
                  <a:schemeClr val="tx1"/>
                </a:solidFill>
                <a:latin typeface="Times New Roman" charset="0"/>
              </a:defRPr>
            </a:lvl4pPr>
            <a:lvl5pPr marL="2057400" indent="-228600">
              <a:defRPr sz="2800" i="1">
                <a:solidFill>
                  <a:schemeClr val="tx1"/>
                </a:solidFill>
                <a:latin typeface="Times New Roman" charset="0"/>
              </a:defRPr>
            </a:lvl5pPr>
            <a:lvl6pPr marL="2514600" indent="-228600" eaLnBrk="0" fontAlgn="base" hangingPunct="0">
              <a:spcBef>
                <a:spcPct val="0"/>
              </a:spcBef>
              <a:spcAft>
                <a:spcPct val="0"/>
              </a:spcAft>
              <a:defRPr sz="2800" i="1">
                <a:solidFill>
                  <a:schemeClr val="tx1"/>
                </a:solidFill>
                <a:latin typeface="Times New Roman" charset="0"/>
              </a:defRPr>
            </a:lvl6pPr>
            <a:lvl7pPr marL="2971800" indent="-228600" eaLnBrk="0" fontAlgn="base" hangingPunct="0">
              <a:spcBef>
                <a:spcPct val="0"/>
              </a:spcBef>
              <a:spcAft>
                <a:spcPct val="0"/>
              </a:spcAft>
              <a:defRPr sz="2800" i="1">
                <a:solidFill>
                  <a:schemeClr val="tx1"/>
                </a:solidFill>
                <a:latin typeface="Times New Roman" charset="0"/>
              </a:defRPr>
            </a:lvl7pPr>
            <a:lvl8pPr marL="3429000" indent="-228600" eaLnBrk="0" fontAlgn="base" hangingPunct="0">
              <a:spcBef>
                <a:spcPct val="0"/>
              </a:spcBef>
              <a:spcAft>
                <a:spcPct val="0"/>
              </a:spcAft>
              <a:defRPr sz="2800" i="1">
                <a:solidFill>
                  <a:schemeClr val="tx1"/>
                </a:solidFill>
                <a:latin typeface="Times New Roman" charset="0"/>
              </a:defRPr>
            </a:lvl8pPr>
            <a:lvl9pPr marL="3886200" indent="-228600" eaLnBrk="0" fontAlgn="base" hangingPunct="0">
              <a:spcBef>
                <a:spcPct val="0"/>
              </a:spcBef>
              <a:spcAft>
                <a:spcPct val="0"/>
              </a:spcAft>
              <a:defRPr sz="2800" i="1">
                <a:solidFill>
                  <a:schemeClr val="tx1"/>
                </a:solidFill>
                <a:latin typeface="Times New Roman" charset="0"/>
              </a:defRPr>
            </a:lvl9pPr>
          </a:lstStyle>
          <a:p>
            <a:pPr>
              <a:defRPr/>
            </a:pPr>
            <a:r>
              <a:rPr lang="en-US" altLang="en-US" sz="1600">
                <a:ea typeface="+mn-ea"/>
              </a:rPr>
              <a:t>Photo 2003</a:t>
            </a:r>
          </a:p>
        </p:txBody>
      </p:sp>
      <p:sp>
        <p:nvSpPr>
          <p:cNvPr id="30735" name="Text Box 19">
            <a:extLst>
              <a:ext uri="{FF2B5EF4-FFF2-40B4-BE49-F238E27FC236}">
                <a16:creationId xmlns:a16="http://schemas.microsoft.com/office/drawing/2014/main" id="{D7633C4E-45F5-D243-83D4-61A5434B1990}"/>
              </a:ext>
            </a:extLst>
          </p:cNvPr>
          <p:cNvSpPr txBox="1">
            <a:spLocks noChangeArrowheads="1"/>
          </p:cNvSpPr>
          <p:nvPr/>
        </p:nvSpPr>
        <p:spPr bwMode="auto">
          <a:xfrm>
            <a:off x="2044700" y="4159250"/>
            <a:ext cx="15827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SzPct val="100000"/>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SzPct val="100000"/>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SzPct val="100000"/>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SzTx/>
              <a:buFontTx/>
              <a:buNone/>
            </a:pPr>
            <a:r>
              <a:rPr lang="en-US" altLang="en-US" sz="900">
                <a:latin typeface="Arial" panose="020B0604020202020204" pitchFamily="34" charset="0"/>
              </a:rPr>
              <a:t>Photos: © J. Paul Robinson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1C2AC59F-4102-C24C-AF4A-A0E053BB559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32770" name="Picture 3">
            <a:extLst>
              <a:ext uri="{FF2B5EF4-FFF2-40B4-BE49-F238E27FC236}">
                <a16:creationId xmlns:a16="http://schemas.microsoft.com/office/drawing/2014/main" id="{596265C6-B125-3040-BE48-0EF7038B0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0"/>
            <a:ext cx="8567738" cy="654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Confoc">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onfo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fo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fo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nfo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fo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fo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fo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fo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yslides">
  <a:themeElements>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fontScheme name="myslid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699"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yslid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yslid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yslid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yslid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y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y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y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yslides 8">
        <a:dk1>
          <a:srgbClr val="FFFF00"/>
        </a:dk1>
        <a:lt1>
          <a:srgbClr val="FFFFFF"/>
        </a:lt1>
        <a:dk2>
          <a:srgbClr val="FFFF00"/>
        </a:dk2>
        <a:lt2>
          <a:srgbClr val="808080"/>
        </a:lt2>
        <a:accent1>
          <a:srgbClr val="00CC99"/>
        </a:accent1>
        <a:accent2>
          <a:srgbClr val="3333CC"/>
        </a:accent2>
        <a:accent3>
          <a:srgbClr val="FFFFFF"/>
        </a:accent3>
        <a:accent4>
          <a:srgbClr val="DADA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TotalTime>
  <Pages>23</Pages>
  <Words>3831</Words>
  <Application>Microsoft Macintosh PowerPoint</Application>
  <PresentationFormat>On-screen Show (4:3)</PresentationFormat>
  <Paragraphs>349</Paragraphs>
  <Slides>62</Slides>
  <Notes>59</Notes>
  <HiddenSlides>1</HiddenSlides>
  <MMClips>3</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72" baseType="lpstr">
      <vt:lpstr>Times New Roman</vt:lpstr>
      <vt:lpstr>ＭＳ Ｐゴシック</vt:lpstr>
      <vt:lpstr>Arial</vt:lpstr>
      <vt:lpstr>Symbol</vt:lpstr>
      <vt:lpstr>Palatino Linotype</vt:lpstr>
      <vt:lpstr>Verdana</vt:lpstr>
      <vt:lpstr>Wingdings</vt:lpstr>
      <vt:lpstr>Confoc</vt:lpstr>
      <vt:lpstr>myslides</vt:lpstr>
      <vt:lpstr>Corel PHOTO-PAINT 7.0 Image</vt:lpstr>
      <vt:lpstr>Historical Review of Microscopic Imaging</vt:lpstr>
      <vt:lpstr>Introduction</vt:lpstr>
      <vt:lpstr>Hans &amp; Zacharias Janssen 1690 </vt:lpstr>
      <vt:lpstr>Galileo Galilei  (1564-1642)</vt:lpstr>
      <vt:lpstr>PowerPoint Presentation</vt:lpstr>
      <vt:lpstr>Marcello Malpighi (1628-1694)</vt:lpstr>
      <vt:lpstr>Robert Hooke (1635-1703)- </vt:lpstr>
      <vt:lpstr>Robert Hooke was Robert Boyle’s laboratory Assistant!</vt:lpstr>
      <vt:lpstr>PowerPoint Presentation</vt:lpstr>
      <vt:lpstr>Robert Hooke (1635-1703)</vt:lpstr>
      <vt:lpstr>PowerPoint Presentation</vt:lpstr>
      <vt:lpstr>What did Hooke see when he looked at cork?</vt:lpstr>
      <vt:lpstr>PowerPoint Presentation</vt:lpstr>
      <vt:lpstr>Antioni van Leeuwenhoek (1632-1723)  </vt:lpstr>
      <vt:lpstr>How the first lenses were made</vt:lpstr>
      <vt:lpstr>Guiseppe Campani - 1670-1690</vt:lpstr>
      <vt:lpstr>Charles Culpeper Screwbarrel Microscope - 1720</vt:lpstr>
      <vt:lpstr>Chester More Hall  The issues between simple and compound microscope</vt:lpstr>
      <vt:lpstr>George Bass</vt:lpstr>
      <vt:lpstr>The famous patent of 1758</vt:lpstr>
      <vt:lpstr>Secondary Microscopes</vt:lpstr>
      <vt:lpstr>George Adams  Toymaker to Kings</vt:lpstr>
      <vt:lpstr>William Hyde Wollaston </vt:lpstr>
      <vt:lpstr>Giovanni Battista Amici</vt:lpstr>
      <vt:lpstr>Joseph Lister</vt:lpstr>
      <vt:lpstr>Henri Hureau de Sénarmont (1808-1862) </vt:lpstr>
      <vt:lpstr>Carl Zeiss 1816-1888 </vt:lpstr>
      <vt:lpstr>Pasteur - 1860</vt:lpstr>
      <vt:lpstr>Abbe &amp; Zeiss </vt:lpstr>
      <vt:lpstr>Abbe &amp; Zeiss</vt:lpstr>
      <vt:lpstr>PowerPoint Presentation</vt:lpstr>
      <vt:lpstr>Otto Schott</vt:lpstr>
      <vt:lpstr>August Karl Johann Valentin Köhler (1866-1948) </vt:lpstr>
      <vt:lpstr>August Köhler</vt:lpstr>
      <vt:lpstr>PowerPoint Presentation</vt:lpstr>
      <vt:lpstr>PowerPoint Presentation</vt:lpstr>
      <vt:lpstr>First Ultraviolet Imaging</vt:lpstr>
      <vt:lpstr>Köhler</vt:lpstr>
      <vt:lpstr>Köhler Illumination</vt:lpstr>
      <vt:lpstr>Feulgen Reaction 1924</vt:lpstr>
      <vt:lpstr>Conn’s Biological Stains - First Published in 1925</vt:lpstr>
      <vt:lpstr>UV Measurements of DNA and Cytoplasm T. Caspersson 1936</vt:lpstr>
      <vt:lpstr>Early Microfluorometric Scanner Robert Mellors 1951</vt:lpstr>
      <vt:lpstr>Georges Nomarski (1919-1997)  </vt:lpstr>
      <vt:lpstr>PowerPoint Presentation</vt:lpstr>
      <vt:lpstr>First disclosed the confocal microscope principle - 1953</vt:lpstr>
      <vt:lpstr>Cytometry Analytic Techniques M.R. Mendelsohn 1958</vt:lpstr>
      <vt:lpstr>Character Recognition and the beginning of cancer recognition</vt:lpstr>
      <vt:lpstr>Relating Cytometry to Pathology  O. Caspersson 1964</vt:lpstr>
      <vt:lpstr> Visible &amp; UV Scanning - 1963</vt:lpstr>
      <vt:lpstr> UV Scanning - Measurements</vt:lpstr>
      <vt:lpstr>Johan Sebastiaan (Bas) Ploem</vt:lpstr>
      <vt:lpstr>Robert Day Allen (1927-1986) </vt:lpstr>
      <vt:lpstr>PowerPoint Presentation</vt:lpstr>
      <vt:lpstr>Young &amp; Roberts, 1952</vt:lpstr>
      <vt:lpstr>Confocal Microscope -1986-1988</vt:lpstr>
      <vt:lpstr>PowerPoint Presentation</vt:lpstr>
      <vt:lpstr>PowerPoint Presentation</vt:lpstr>
      <vt:lpstr>Other Miscroscopies</vt:lpstr>
      <vt:lpstr>PowerPoint Presentation</vt:lpstr>
      <vt:lpstr>Conclusion</vt:lpstr>
      <vt:lpstr>Summary Lecture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test slide only</dc:title>
  <dc:subject>First lecture of Intro to Confocal &amp; Image course</dc:subject>
  <dc:creator>J.Paul Robinson</dc:creator>
  <cp:keywords>confocal microscope fluorescence lecture, 524Lec1c</cp:keywords>
  <cp:lastModifiedBy>Joseph Paul Robinson</cp:lastModifiedBy>
  <cp:revision>7</cp:revision>
  <cp:lastPrinted>2013-01-09T14:18:26Z</cp:lastPrinted>
  <dcterms:created xsi:type="dcterms:W3CDTF">2018-01-10T15:24:41Z</dcterms:created>
  <dcterms:modified xsi:type="dcterms:W3CDTF">2019-01-01T00:06:52Z</dcterms:modified>
</cp:coreProperties>
</file>