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60" r:id="rId1"/>
  </p:sldMasterIdLst>
  <p:notesMasterIdLst>
    <p:notesMasterId r:id="rId60"/>
  </p:notesMasterIdLst>
  <p:handoutMasterIdLst>
    <p:handoutMasterId r:id="rId61"/>
  </p:handoutMasterIdLst>
  <p:sldIdLst>
    <p:sldId id="301" r:id="rId2"/>
    <p:sldId id="302" r:id="rId3"/>
    <p:sldId id="303" r:id="rId4"/>
    <p:sldId id="304" r:id="rId5"/>
    <p:sldId id="305" r:id="rId6"/>
    <p:sldId id="306" r:id="rId7"/>
    <p:sldId id="307" r:id="rId8"/>
    <p:sldId id="308" r:id="rId9"/>
    <p:sldId id="309" r:id="rId10"/>
    <p:sldId id="358" r:id="rId11"/>
    <p:sldId id="310" r:id="rId12"/>
    <p:sldId id="360" r:id="rId13"/>
    <p:sldId id="311" r:id="rId14"/>
    <p:sldId id="348" r:id="rId15"/>
    <p:sldId id="316" r:id="rId16"/>
    <p:sldId id="337" r:id="rId17"/>
    <p:sldId id="312" r:id="rId18"/>
    <p:sldId id="313" r:id="rId19"/>
    <p:sldId id="314" r:id="rId20"/>
    <p:sldId id="315" r:id="rId21"/>
    <p:sldId id="317" r:id="rId22"/>
    <p:sldId id="318" r:id="rId23"/>
    <p:sldId id="356" r:id="rId24"/>
    <p:sldId id="357" r:id="rId25"/>
    <p:sldId id="319" r:id="rId26"/>
    <p:sldId id="320" r:id="rId27"/>
    <p:sldId id="321" r:id="rId28"/>
    <p:sldId id="322" r:id="rId29"/>
    <p:sldId id="327" r:id="rId30"/>
    <p:sldId id="323" r:id="rId31"/>
    <p:sldId id="324" r:id="rId32"/>
    <p:sldId id="325" r:id="rId33"/>
    <p:sldId id="326" r:id="rId34"/>
    <p:sldId id="332" r:id="rId35"/>
    <p:sldId id="328" r:id="rId36"/>
    <p:sldId id="329" r:id="rId37"/>
    <p:sldId id="330" r:id="rId38"/>
    <p:sldId id="331" r:id="rId39"/>
    <p:sldId id="336" r:id="rId40"/>
    <p:sldId id="333" r:id="rId41"/>
    <p:sldId id="342" r:id="rId42"/>
    <p:sldId id="343" r:id="rId43"/>
    <p:sldId id="341" r:id="rId44"/>
    <p:sldId id="339" r:id="rId45"/>
    <p:sldId id="346" r:id="rId46"/>
    <p:sldId id="338" r:id="rId47"/>
    <p:sldId id="340" r:id="rId48"/>
    <p:sldId id="344" r:id="rId49"/>
    <p:sldId id="345" r:id="rId50"/>
    <p:sldId id="347" r:id="rId51"/>
    <p:sldId id="349" r:id="rId52"/>
    <p:sldId id="350" r:id="rId53"/>
    <p:sldId id="351" r:id="rId54"/>
    <p:sldId id="352" r:id="rId55"/>
    <p:sldId id="353" r:id="rId56"/>
    <p:sldId id="354" r:id="rId57"/>
    <p:sldId id="334" r:id="rId58"/>
    <p:sldId id="335" r:id="rId59"/>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3354" autoAdjust="0"/>
    <p:restoredTop sz="94708" autoAdjust="0"/>
  </p:normalViewPr>
  <p:slideViewPr>
    <p:cSldViewPr>
      <p:cViewPr varScale="1">
        <p:scale>
          <a:sx n="126" d="100"/>
          <a:sy n="126" d="100"/>
        </p:scale>
        <p:origin x="1928" y="192"/>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200" d="100"/>
        <a:sy n="200" d="100"/>
      </p:scale>
      <p:origin x="0" y="2092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handoutMaster" Target="handoutMasters/handoutMaster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notesMaster" Target="notesMasters/notesMaster1.xml"/><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338" y="0"/>
            <a:ext cx="3038475" cy="465138"/>
          </a:xfrm>
          <a:prstGeom prst="rect">
            <a:avLst/>
          </a:prstGeom>
        </p:spPr>
        <p:txBody>
          <a:bodyPr vert="horz" lIns="91440" tIns="45720" rIns="91440" bIns="45720" rtlCol="0"/>
          <a:lstStyle>
            <a:lvl1pPr algn="r">
              <a:defRPr sz="1200"/>
            </a:lvl1pPr>
          </a:lstStyle>
          <a:p>
            <a:fld id="{FF765FB1-F8BB-40AC-BF6F-89FE9C0C986B}" type="datetimeFigureOut">
              <a:rPr lang="en-US" smtClean="0"/>
              <a:t>1/18/23</a:t>
            </a:fld>
            <a:endParaRPr lang="en-US"/>
          </a:p>
        </p:txBody>
      </p:sp>
      <p:sp>
        <p:nvSpPr>
          <p:cNvPr id="4" name="Footer Placeholder 3"/>
          <p:cNvSpPr>
            <a:spLocks noGrp="1"/>
          </p:cNvSpPr>
          <p:nvPr>
            <p:ph type="ftr" sz="quarter" idx="2"/>
          </p:nvPr>
        </p:nvSpPr>
        <p:spPr>
          <a:xfrm>
            <a:off x="0" y="8829675"/>
            <a:ext cx="3038475" cy="465138"/>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338" y="8829675"/>
            <a:ext cx="3038475" cy="465138"/>
          </a:xfrm>
          <a:prstGeom prst="rect">
            <a:avLst/>
          </a:prstGeom>
        </p:spPr>
        <p:txBody>
          <a:bodyPr vert="horz" lIns="91440" tIns="45720" rIns="91440" bIns="45720" rtlCol="0" anchor="b"/>
          <a:lstStyle>
            <a:lvl1pPr algn="r">
              <a:defRPr sz="1200"/>
            </a:lvl1pPr>
          </a:lstStyle>
          <a:p>
            <a:fld id="{E580CCD6-879D-418F-BE9C-0FC5D256E061}" type="slidenum">
              <a:rPr lang="en-US" smtClean="0"/>
              <a:t>‹#›</a:t>
            </a:fld>
            <a:endParaRPr lang="en-US"/>
          </a:p>
        </p:txBody>
      </p:sp>
    </p:spTree>
    <p:extLst>
      <p:ext uri="{BB962C8B-B14F-4D97-AF65-F5344CB8AC3E}">
        <p14:creationId xmlns:p14="http://schemas.microsoft.com/office/powerpoint/2010/main" val="13450115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1956A2CA-FB4F-45DD-97E9-445E280A7F42}" type="datetimeFigureOut">
              <a:rPr lang="en-US" smtClean="0"/>
              <a:t>1/18/23</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3FCFF797-3E5D-401B-A7B7-7114F7593D19}" type="slidenum">
              <a:rPr lang="en-US" smtClean="0"/>
              <a:t>‹#›</a:t>
            </a:fld>
            <a:endParaRPr lang="en-US"/>
          </a:p>
        </p:txBody>
      </p:sp>
    </p:spTree>
    <p:extLst>
      <p:ext uri="{BB962C8B-B14F-4D97-AF65-F5344CB8AC3E}">
        <p14:creationId xmlns:p14="http://schemas.microsoft.com/office/powerpoint/2010/main" val="38115874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FCFF797-3E5D-401B-A7B7-7114F7593D19}" type="slidenum">
              <a:rPr lang="en-US" smtClean="0"/>
              <a:t>1</a:t>
            </a:fld>
            <a:endParaRPr lang="en-US"/>
          </a:p>
        </p:txBody>
      </p:sp>
    </p:spTree>
    <p:extLst>
      <p:ext uri="{BB962C8B-B14F-4D97-AF65-F5344CB8AC3E}">
        <p14:creationId xmlns:p14="http://schemas.microsoft.com/office/powerpoint/2010/main" val="24909707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FCFF797-3E5D-401B-A7B7-7114F7593D19}" type="slidenum">
              <a:rPr lang="en-US" smtClean="0"/>
              <a:t>11</a:t>
            </a:fld>
            <a:endParaRPr lang="en-US"/>
          </a:p>
        </p:txBody>
      </p:sp>
    </p:spTree>
    <p:extLst>
      <p:ext uri="{BB962C8B-B14F-4D97-AF65-F5344CB8AC3E}">
        <p14:creationId xmlns:p14="http://schemas.microsoft.com/office/powerpoint/2010/main" val="10626330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FCFF797-3E5D-401B-A7B7-7114F7593D19}" type="slidenum">
              <a:rPr lang="en-US" smtClean="0"/>
              <a:t>13</a:t>
            </a:fld>
            <a:endParaRPr lang="en-US"/>
          </a:p>
        </p:txBody>
      </p:sp>
    </p:spTree>
    <p:extLst>
      <p:ext uri="{BB962C8B-B14F-4D97-AF65-F5344CB8AC3E}">
        <p14:creationId xmlns:p14="http://schemas.microsoft.com/office/powerpoint/2010/main" val="4781475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a:extLst>
              <a:ext uri="{FF2B5EF4-FFF2-40B4-BE49-F238E27FC236}">
                <a16:creationId xmlns:a16="http://schemas.microsoft.com/office/drawing/2014/main" id="{B625411C-0F90-E845-B986-9F18EE8403AD}"/>
              </a:ext>
            </a:extLst>
          </p:cNvPr>
          <p:cNvSpPr>
            <a:spLocks noGrp="1" noRot="1" noChangeAspect="1" noChangeArrowheads="1" noTextEdit="1"/>
          </p:cNvSpPr>
          <p:nvPr>
            <p:ph type="sldImg"/>
          </p:nvPr>
        </p:nvSpPr>
        <p:spPr>
          <a:ln/>
        </p:spPr>
      </p:sp>
      <p:sp>
        <p:nvSpPr>
          <p:cNvPr id="63491" name="Rectangle 3">
            <a:extLst>
              <a:ext uri="{FF2B5EF4-FFF2-40B4-BE49-F238E27FC236}">
                <a16:creationId xmlns:a16="http://schemas.microsoft.com/office/drawing/2014/main" id="{E32EB038-5147-3E4C-A8E8-0AC3CDDA3757}"/>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en-US" altLang="en-US"/>
          </a:p>
        </p:txBody>
      </p:sp>
    </p:spTree>
    <p:extLst>
      <p:ext uri="{BB962C8B-B14F-4D97-AF65-F5344CB8AC3E}">
        <p14:creationId xmlns:p14="http://schemas.microsoft.com/office/powerpoint/2010/main" val="12249140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FCFF797-3E5D-401B-A7B7-7114F7593D19}" type="slidenum">
              <a:rPr lang="en-US" smtClean="0"/>
              <a:t>15</a:t>
            </a:fld>
            <a:endParaRPr lang="en-US"/>
          </a:p>
        </p:txBody>
      </p:sp>
    </p:spTree>
    <p:extLst>
      <p:ext uri="{BB962C8B-B14F-4D97-AF65-F5344CB8AC3E}">
        <p14:creationId xmlns:p14="http://schemas.microsoft.com/office/powerpoint/2010/main" val="35393352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FCFF797-3E5D-401B-A7B7-7114F7593D19}" type="slidenum">
              <a:rPr lang="en-US" smtClean="0"/>
              <a:t>16</a:t>
            </a:fld>
            <a:endParaRPr lang="en-US"/>
          </a:p>
        </p:txBody>
      </p:sp>
    </p:spTree>
    <p:extLst>
      <p:ext uri="{BB962C8B-B14F-4D97-AF65-F5344CB8AC3E}">
        <p14:creationId xmlns:p14="http://schemas.microsoft.com/office/powerpoint/2010/main" val="14140410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FCFF797-3E5D-401B-A7B7-7114F7593D19}" type="slidenum">
              <a:rPr lang="en-US" smtClean="0"/>
              <a:t>17</a:t>
            </a:fld>
            <a:endParaRPr lang="en-US"/>
          </a:p>
        </p:txBody>
      </p:sp>
    </p:spTree>
    <p:extLst>
      <p:ext uri="{BB962C8B-B14F-4D97-AF65-F5344CB8AC3E}">
        <p14:creationId xmlns:p14="http://schemas.microsoft.com/office/powerpoint/2010/main" val="10677850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FCFF797-3E5D-401B-A7B7-7114F7593D19}" type="slidenum">
              <a:rPr lang="en-US" smtClean="0"/>
              <a:t>18</a:t>
            </a:fld>
            <a:endParaRPr lang="en-US"/>
          </a:p>
        </p:txBody>
      </p:sp>
    </p:spTree>
    <p:extLst>
      <p:ext uri="{BB962C8B-B14F-4D97-AF65-F5344CB8AC3E}">
        <p14:creationId xmlns:p14="http://schemas.microsoft.com/office/powerpoint/2010/main" val="6301791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FCFF797-3E5D-401B-A7B7-7114F7593D19}" type="slidenum">
              <a:rPr lang="en-US" smtClean="0"/>
              <a:t>19</a:t>
            </a:fld>
            <a:endParaRPr lang="en-US"/>
          </a:p>
        </p:txBody>
      </p:sp>
    </p:spTree>
    <p:extLst>
      <p:ext uri="{BB962C8B-B14F-4D97-AF65-F5344CB8AC3E}">
        <p14:creationId xmlns:p14="http://schemas.microsoft.com/office/powerpoint/2010/main" val="238682061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FCFF797-3E5D-401B-A7B7-7114F7593D19}" type="slidenum">
              <a:rPr lang="en-US" smtClean="0"/>
              <a:t>20</a:t>
            </a:fld>
            <a:endParaRPr lang="en-US"/>
          </a:p>
        </p:txBody>
      </p:sp>
    </p:spTree>
    <p:extLst>
      <p:ext uri="{BB962C8B-B14F-4D97-AF65-F5344CB8AC3E}">
        <p14:creationId xmlns:p14="http://schemas.microsoft.com/office/powerpoint/2010/main" val="268797469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FCFF797-3E5D-401B-A7B7-7114F7593D19}" type="slidenum">
              <a:rPr lang="en-US" smtClean="0"/>
              <a:t>21</a:t>
            </a:fld>
            <a:endParaRPr lang="en-US"/>
          </a:p>
        </p:txBody>
      </p:sp>
    </p:spTree>
    <p:extLst>
      <p:ext uri="{BB962C8B-B14F-4D97-AF65-F5344CB8AC3E}">
        <p14:creationId xmlns:p14="http://schemas.microsoft.com/office/powerpoint/2010/main" val="34509195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FCFF797-3E5D-401B-A7B7-7114F7593D19}" type="slidenum">
              <a:rPr lang="en-US" smtClean="0"/>
              <a:t>2</a:t>
            </a:fld>
            <a:endParaRPr lang="en-US"/>
          </a:p>
        </p:txBody>
      </p:sp>
    </p:spTree>
    <p:extLst>
      <p:ext uri="{BB962C8B-B14F-4D97-AF65-F5344CB8AC3E}">
        <p14:creationId xmlns:p14="http://schemas.microsoft.com/office/powerpoint/2010/main" val="194619283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FCFF797-3E5D-401B-A7B7-7114F7593D19}" type="slidenum">
              <a:rPr lang="en-US" smtClean="0"/>
              <a:t>22</a:t>
            </a:fld>
            <a:endParaRPr lang="en-US"/>
          </a:p>
        </p:txBody>
      </p:sp>
    </p:spTree>
    <p:extLst>
      <p:ext uri="{BB962C8B-B14F-4D97-AF65-F5344CB8AC3E}">
        <p14:creationId xmlns:p14="http://schemas.microsoft.com/office/powerpoint/2010/main" val="63995506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FCFF797-3E5D-401B-A7B7-7114F7593D19}" type="slidenum">
              <a:rPr lang="en-US" smtClean="0"/>
              <a:t>23</a:t>
            </a:fld>
            <a:endParaRPr lang="en-US"/>
          </a:p>
        </p:txBody>
      </p:sp>
    </p:spTree>
    <p:extLst>
      <p:ext uri="{BB962C8B-B14F-4D97-AF65-F5344CB8AC3E}">
        <p14:creationId xmlns:p14="http://schemas.microsoft.com/office/powerpoint/2010/main" val="272971756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FCFF797-3E5D-401B-A7B7-7114F7593D19}" type="slidenum">
              <a:rPr lang="en-US" smtClean="0"/>
              <a:t>25</a:t>
            </a:fld>
            <a:endParaRPr lang="en-US"/>
          </a:p>
        </p:txBody>
      </p:sp>
    </p:spTree>
    <p:extLst>
      <p:ext uri="{BB962C8B-B14F-4D97-AF65-F5344CB8AC3E}">
        <p14:creationId xmlns:p14="http://schemas.microsoft.com/office/powerpoint/2010/main" val="239253914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FCFF797-3E5D-401B-A7B7-7114F7593D19}" type="slidenum">
              <a:rPr lang="en-US" smtClean="0"/>
              <a:t>26</a:t>
            </a:fld>
            <a:endParaRPr lang="en-US"/>
          </a:p>
        </p:txBody>
      </p:sp>
    </p:spTree>
    <p:extLst>
      <p:ext uri="{BB962C8B-B14F-4D97-AF65-F5344CB8AC3E}">
        <p14:creationId xmlns:p14="http://schemas.microsoft.com/office/powerpoint/2010/main" val="100993963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FCFF797-3E5D-401B-A7B7-7114F7593D19}" type="slidenum">
              <a:rPr lang="en-US" smtClean="0"/>
              <a:t>27</a:t>
            </a:fld>
            <a:endParaRPr lang="en-US"/>
          </a:p>
        </p:txBody>
      </p:sp>
    </p:spTree>
    <p:extLst>
      <p:ext uri="{BB962C8B-B14F-4D97-AF65-F5344CB8AC3E}">
        <p14:creationId xmlns:p14="http://schemas.microsoft.com/office/powerpoint/2010/main" val="344693465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FCFF797-3E5D-401B-A7B7-7114F7593D19}" type="slidenum">
              <a:rPr lang="en-US" smtClean="0"/>
              <a:t>28</a:t>
            </a:fld>
            <a:endParaRPr lang="en-US"/>
          </a:p>
        </p:txBody>
      </p:sp>
    </p:spTree>
    <p:extLst>
      <p:ext uri="{BB962C8B-B14F-4D97-AF65-F5344CB8AC3E}">
        <p14:creationId xmlns:p14="http://schemas.microsoft.com/office/powerpoint/2010/main" val="276380997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FCFF797-3E5D-401B-A7B7-7114F7593D19}" type="slidenum">
              <a:rPr lang="en-US" smtClean="0"/>
              <a:t>29</a:t>
            </a:fld>
            <a:endParaRPr lang="en-US"/>
          </a:p>
        </p:txBody>
      </p:sp>
    </p:spTree>
    <p:extLst>
      <p:ext uri="{BB962C8B-B14F-4D97-AF65-F5344CB8AC3E}">
        <p14:creationId xmlns:p14="http://schemas.microsoft.com/office/powerpoint/2010/main" val="70427696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FCFF797-3E5D-401B-A7B7-7114F7593D19}" type="slidenum">
              <a:rPr lang="en-US" smtClean="0"/>
              <a:t>30</a:t>
            </a:fld>
            <a:endParaRPr lang="en-US"/>
          </a:p>
        </p:txBody>
      </p:sp>
    </p:spTree>
    <p:extLst>
      <p:ext uri="{BB962C8B-B14F-4D97-AF65-F5344CB8AC3E}">
        <p14:creationId xmlns:p14="http://schemas.microsoft.com/office/powerpoint/2010/main" val="19953453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FCFF797-3E5D-401B-A7B7-7114F7593D19}" type="slidenum">
              <a:rPr lang="en-US" smtClean="0"/>
              <a:t>31</a:t>
            </a:fld>
            <a:endParaRPr lang="en-US"/>
          </a:p>
        </p:txBody>
      </p:sp>
    </p:spTree>
    <p:extLst>
      <p:ext uri="{BB962C8B-B14F-4D97-AF65-F5344CB8AC3E}">
        <p14:creationId xmlns:p14="http://schemas.microsoft.com/office/powerpoint/2010/main" val="194149287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FCFF797-3E5D-401B-A7B7-7114F7593D19}" type="slidenum">
              <a:rPr lang="en-US" smtClean="0"/>
              <a:t>32</a:t>
            </a:fld>
            <a:endParaRPr lang="en-US"/>
          </a:p>
        </p:txBody>
      </p:sp>
    </p:spTree>
    <p:extLst>
      <p:ext uri="{BB962C8B-B14F-4D97-AF65-F5344CB8AC3E}">
        <p14:creationId xmlns:p14="http://schemas.microsoft.com/office/powerpoint/2010/main" val="39154914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FCFF797-3E5D-401B-A7B7-7114F7593D19}" type="slidenum">
              <a:rPr lang="en-US" smtClean="0"/>
              <a:t>3</a:t>
            </a:fld>
            <a:endParaRPr lang="en-US"/>
          </a:p>
        </p:txBody>
      </p:sp>
    </p:spTree>
    <p:extLst>
      <p:ext uri="{BB962C8B-B14F-4D97-AF65-F5344CB8AC3E}">
        <p14:creationId xmlns:p14="http://schemas.microsoft.com/office/powerpoint/2010/main" val="95573445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FCFF797-3E5D-401B-A7B7-7114F7593D19}" type="slidenum">
              <a:rPr lang="en-US" smtClean="0"/>
              <a:t>33</a:t>
            </a:fld>
            <a:endParaRPr lang="en-US"/>
          </a:p>
        </p:txBody>
      </p:sp>
    </p:spTree>
    <p:extLst>
      <p:ext uri="{BB962C8B-B14F-4D97-AF65-F5344CB8AC3E}">
        <p14:creationId xmlns:p14="http://schemas.microsoft.com/office/powerpoint/2010/main" val="326081401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FCFF797-3E5D-401B-A7B7-7114F7593D19}" type="slidenum">
              <a:rPr lang="en-US" smtClean="0"/>
              <a:t>34</a:t>
            </a:fld>
            <a:endParaRPr lang="en-US"/>
          </a:p>
        </p:txBody>
      </p:sp>
    </p:spTree>
    <p:extLst>
      <p:ext uri="{BB962C8B-B14F-4D97-AF65-F5344CB8AC3E}">
        <p14:creationId xmlns:p14="http://schemas.microsoft.com/office/powerpoint/2010/main" val="331698564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FCFF797-3E5D-401B-A7B7-7114F7593D19}" type="slidenum">
              <a:rPr lang="en-US" smtClean="0"/>
              <a:t>35</a:t>
            </a:fld>
            <a:endParaRPr lang="en-US"/>
          </a:p>
        </p:txBody>
      </p:sp>
    </p:spTree>
    <p:extLst>
      <p:ext uri="{BB962C8B-B14F-4D97-AF65-F5344CB8AC3E}">
        <p14:creationId xmlns:p14="http://schemas.microsoft.com/office/powerpoint/2010/main" val="382450133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FCFF797-3E5D-401B-A7B7-7114F7593D19}" type="slidenum">
              <a:rPr lang="en-US" smtClean="0"/>
              <a:t>36</a:t>
            </a:fld>
            <a:endParaRPr lang="en-US"/>
          </a:p>
        </p:txBody>
      </p:sp>
    </p:spTree>
    <p:extLst>
      <p:ext uri="{BB962C8B-B14F-4D97-AF65-F5344CB8AC3E}">
        <p14:creationId xmlns:p14="http://schemas.microsoft.com/office/powerpoint/2010/main" val="375433167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FCFF797-3E5D-401B-A7B7-7114F7593D19}" type="slidenum">
              <a:rPr lang="en-US" smtClean="0"/>
              <a:t>37</a:t>
            </a:fld>
            <a:endParaRPr lang="en-US"/>
          </a:p>
        </p:txBody>
      </p:sp>
    </p:spTree>
    <p:extLst>
      <p:ext uri="{BB962C8B-B14F-4D97-AF65-F5344CB8AC3E}">
        <p14:creationId xmlns:p14="http://schemas.microsoft.com/office/powerpoint/2010/main" val="363202114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FCFF797-3E5D-401B-A7B7-7114F7593D19}" type="slidenum">
              <a:rPr lang="en-US" smtClean="0"/>
              <a:t>38</a:t>
            </a:fld>
            <a:endParaRPr lang="en-US"/>
          </a:p>
        </p:txBody>
      </p:sp>
    </p:spTree>
    <p:extLst>
      <p:ext uri="{BB962C8B-B14F-4D97-AF65-F5344CB8AC3E}">
        <p14:creationId xmlns:p14="http://schemas.microsoft.com/office/powerpoint/2010/main" val="242872955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FCFF797-3E5D-401B-A7B7-7114F7593D19}" type="slidenum">
              <a:rPr lang="en-US" smtClean="0"/>
              <a:t>39</a:t>
            </a:fld>
            <a:endParaRPr lang="en-US"/>
          </a:p>
        </p:txBody>
      </p:sp>
    </p:spTree>
    <p:extLst>
      <p:ext uri="{BB962C8B-B14F-4D97-AF65-F5344CB8AC3E}">
        <p14:creationId xmlns:p14="http://schemas.microsoft.com/office/powerpoint/2010/main" val="3548519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FCFF797-3E5D-401B-A7B7-7114F7593D19}" type="slidenum">
              <a:rPr lang="en-US" smtClean="0"/>
              <a:t>40</a:t>
            </a:fld>
            <a:endParaRPr lang="en-US"/>
          </a:p>
        </p:txBody>
      </p:sp>
    </p:spTree>
    <p:extLst>
      <p:ext uri="{BB962C8B-B14F-4D97-AF65-F5344CB8AC3E}">
        <p14:creationId xmlns:p14="http://schemas.microsoft.com/office/powerpoint/2010/main" val="267245941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3F4201F-BE65-4940-B97A-44B3755197A5}" type="slidenum">
              <a:rPr lang="en-US"/>
              <a:pPr/>
              <a:t>50</a:t>
            </a:fld>
            <a:endParaRPr lang="en-US"/>
          </a:p>
        </p:txBody>
      </p:sp>
      <p:sp>
        <p:nvSpPr>
          <p:cNvPr id="6146"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614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69446858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FCFF797-3E5D-401B-A7B7-7114F7593D19}" type="slidenum">
              <a:rPr lang="en-US" smtClean="0"/>
              <a:t>57</a:t>
            </a:fld>
            <a:endParaRPr lang="en-US"/>
          </a:p>
        </p:txBody>
      </p:sp>
    </p:spTree>
    <p:extLst>
      <p:ext uri="{BB962C8B-B14F-4D97-AF65-F5344CB8AC3E}">
        <p14:creationId xmlns:p14="http://schemas.microsoft.com/office/powerpoint/2010/main" val="6044880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FCFF797-3E5D-401B-A7B7-7114F7593D19}" type="slidenum">
              <a:rPr lang="en-US" smtClean="0"/>
              <a:t>4</a:t>
            </a:fld>
            <a:endParaRPr lang="en-US"/>
          </a:p>
        </p:txBody>
      </p:sp>
    </p:spTree>
    <p:extLst>
      <p:ext uri="{BB962C8B-B14F-4D97-AF65-F5344CB8AC3E}">
        <p14:creationId xmlns:p14="http://schemas.microsoft.com/office/powerpoint/2010/main" val="187169948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FCFF797-3E5D-401B-A7B7-7114F7593D19}" type="slidenum">
              <a:rPr lang="en-US" smtClean="0"/>
              <a:t>58</a:t>
            </a:fld>
            <a:endParaRPr lang="en-US"/>
          </a:p>
        </p:txBody>
      </p:sp>
    </p:spTree>
    <p:extLst>
      <p:ext uri="{BB962C8B-B14F-4D97-AF65-F5344CB8AC3E}">
        <p14:creationId xmlns:p14="http://schemas.microsoft.com/office/powerpoint/2010/main" val="32113507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FCFF797-3E5D-401B-A7B7-7114F7593D19}" type="slidenum">
              <a:rPr lang="en-US" smtClean="0"/>
              <a:t>5</a:t>
            </a:fld>
            <a:endParaRPr lang="en-US"/>
          </a:p>
        </p:txBody>
      </p:sp>
    </p:spTree>
    <p:extLst>
      <p:ext uri="{BB962C8B-B14F-4D97-AF65-F5344CB8AC3E}">
        <p14:creationId xmlns:p14="http://schemas.microsoft.com/office/powerpoint/2010/main" val="30725558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FCFF797-3E5D-401B-A7B7-7114F7593D19}" type="slidenum">
              <a:rPr lang="en-US" smtClean="0"/>
              <a:t>6</a:t>
            </a:fld>
            <a:endParaRPr lang="en-US"/>
          </a:p>
        </p:txBody>
      </p:sp>
    </p:spTree>
    <p:extLst>
      <p:ext uri="{BB962C8B-B14F-4D97-AF65-F5344CB8AC3E}">
        <p14:creationId xmlns:p14="http://schemas.microsoft.com/office/powerpoint/2010/main" val="31845157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FCFF797-3E5D-401B-A7B7-7114F7593D19}" type="slidenum">
              <a:rPr lang="en-US" smtClean="0"/>
              <a:t>7</a:t>
            </a:fld>
            <a:endParaRPr lang="en-US"/>
          </a:p>
        </p:txBody>
      </p:sp>
    </p:spTree>
    <p:extLst>
      <p:ext uri="{BB962C8B-B14F-4D97-AF65-F5344CB8AC3E}">
        <p14:creationId xmlns:p14="http://schemas.microsoft.com/office/powerpoint/2010/main" val="19671151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FCFF797-3E5D-401B-A7B7-7114F7593D19}" type="slidenum">
              <a:rPr lang="en-US" smtClean="0"/>
              <a:t>8</a:t>
            </a:fld>
            <a:endParaRPr lang="en-US"/>
          </a:p>
        </p:txBody>
      </p:sp>
    </p:spTree>
    <p:extLst>
      <p:ext uri="{BB962C8B-B14F-4D97-AF65-F5344CB8AC3E}">
        <p14:creationId xmlns:p14="http://schemas.microsoft.com/office/powerpoint/2010/main" val="36080702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FCFF797-3E5D-401B-A7B7-7114F7593D19}" type="slidenum">
              <a:rPr lang="en-US" smtClean="0"/>
              <a:t>9</a:t>
            </a:fld>
            <a:endParaRPr lang="en-US"/>
          </a:p>
        </p:txBody>
      </p:sp>
    </p:spTree>
    <p:extLst>
      <p:ext uri="{BB962C8B-B14F-4D97-AF65-F5344CB8AC3E}">
        <p14:creationId xmlns:p14="http://schemas.microsoft.com/office/powerpoint/2010/main" val="5739688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33400" y="990600"/>
            <a:ext cx="7848600" cy="609600"/>
          </a:xfrm>
        </p:spPr>
        <p:txBody>
          <a:bodyPr anchor="b">
            <a:noAutofit/>
          </a:bodyPr>
          <a:lstStyle>
            <a:lvl1pPr>
              <a:defRPr sz="2000" cap="all" baseline="0">
                <a:solidFill>
                  <a:schemeClr val="tx1"/>
                </a:solidFill>
              </a:defRPr>
            </a:lvl1pPr>
          </a:lstStyle>
          <a:p>
            <a:r>
              <a:rPr lang="en-US" dirty="0"/>
              <a:t>Click to edit Master title style</a:t>
            </a:r>
          </a:p>
        </p:txBody>
      </p:sp>
      <p:sp>
        <p:nvSpPr>
          <p:cNvPr id="3" name="Subtitle 2"/>
          <p:cNvSpPr>
            <a:spLocks noGrp="1"/>
          </p:cNvSpPr>
          <p:nvPr>
            <p:ph type="subTitle" idx="1"/>
          </p:nvPr>
        </p:nvSpPr>
        <p:spPr>
          <a:xfrm>
            <a:off x="533400" y="2057400"/>
            <a:ext cx="6400800" cy="1752600"/>
          </a:xfrm>
        </p:spPr>
        <p:txBody>
          <a:bodyPr/>
          <a:lstStyle>
            <a:lvl1pPr marL="0" indent="0" algn="l">
              <a:buNone/>
              <a:defRPr>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a:xfrm>
            <a:off x="-29817" y="0"/>
            <a:ext cx="1020417" cy="329184"/>
          </a:xfrm>
        </p:spPr>
        <p:txBody>
          <a:bodyPr/>
          <a:lstStyle/>
          <a:p>
            <a:endParaRPr lang="en-US" dirty="0"/>
          </a:p>
        </p:txBody>
      </p:sp>
      <p:sp>
        <p:nvSpPr>
          <p:cNvPr id="5" name="Footer Placeholder 4"/>
          <p:cNvSpPr>
            <a:spLocks noGrp="1"/>
          </p:cNvSpPr>
          <p:nvPr>
            <p:ph type="ftr" sz="quarter" idx="11"/>
          </p:nvPr>
        </p:nvSpPr>
        <p:spPr>
          <a:xfrm>
            <a:off x="1828800" y="0"/>
            <a:ext cx="6096000" cy="329184"/>
          </a:xfrm>
        </p:spPr>
        <p:txBody>
          <a:bodyPr/>
          <a:lstStyle/>
          <a:p>
            <a:pPr>
              <a:defRPr/>
            </a:pPr>
            <a:r>
              <a:rPr lang="en-US" dirty="0"/>
              <a:t>www.cyto.purdue.edu                        © 1990-2018 J. Paul Robinson</a:t>
            </a:r>
          </a:p>
        </p:txBody>
      </p:sp>
      <p:sp>
        <p:nvSpPr>
          <p:cNvPr id="6" name="Slide Number Placeholder 5"/>
          <p:cNvSpPr>
            <a:spLocks noGrp="1"/>
          </p:cNvSpPr>
          <p:nvPr>
            <p:ph type="sldNum" sz="quarter" idx="12"/>
          </p:nvPr>
        </p:nvSpPr>
        <p:spPr>
          <a:xfrm>
            <a:off x="8001000" y="0"/>
            <a:ext cx="1066800" cy="329184"/>
          </a:xfrm>
        </p:spPr>
        <p:txBody>
          <a:bodyPr/>
          <a:lstStyle/>
          <a:p>
            <a:r>
              <a:rPr lang="en-US" dirty="0"/>
              <a:t>Slide  </a:t>
            </a:r>
            <a:fld id="{753B144D-07C3-4B56-A61E-17B1181CAFB1}" type="slidenum">
              <a:rPr lang="en-US" smtClean="0"/>
              <a:t>‹#›</a:t>
            </a:fld>
            <a:endParaRPr lang="en-US" dirty="0"/>
          </a:p>
        </p:txBody>
      </p:sp>
      <p:cxnSp>
        <p:nvCxnSpPr>
          <p:cNvPr id="8" name="Straight Connector 7"/>
          <p:cNvCxnSpPr/>
          <p:nvPr/>
        </p:nvCxnSpPr>
        <p:spPr>
          <a:xfrm>
            <a:off x="533400" y="1752600"/>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609600"/>
            <a:ext cx="8229600" cy="990600"/>
          </a:xfrm>
        </p:spPr>
        <p:txBody>
          <a:bodyPr>
            <a:normAutofit/>
          </a:bodyPr>
          <a:lstStyle>
            <a:lvl1pPr>
              <a:defRPr sz="2800">
                <a:solidFill>
                  <a:schemeClr val="tx1"/>
                </a:solidFill>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9939" y="0"/>
            <a:ext cx="848139" cy="329184"/>
          </a:xfrm>
        </p:spPr>
        <p:txBody>
          <a:bodyPr/>
          <a:lstStyle/>
          <a:p>
            <a:fld id="{F4C039BB-BFC4-41B8-B92E-3AB15CEAADDC}" type="datetime12">
              <a:rPr lang="en-US" smtClean="0"/>
              <a:t>5:21 PM</a:t>
            </a:fld>
            <a:endParaRPr lang="en-US" dirty="0"/>
          </a:p>
        </p:txBody>
      </p:sp>
      <p:sp>
        <p:nvSpPr>
          <p:cNvPr id="5" name="Footer Placeholder 4"/>
          <p:cNvSpPr>
            <a:spLocks noGrp="1"/>
          </p:cNvSpPr>
          <p:nvPr>
            <p:ph type="ftr" sz="quarter" idx="11"/>
          </p:nvPr>
        </p:nvSpPr>
        <p:spPr>
          <a:xfrm>
            <a:off x="1981200" y="18288"/>
            <a:ext cx="5562600" cy="329184"/>
          </a:xfrm>
        </p:spPr>
        <p:txBody>
          <a:bodyPr/>
          <a:lstStyle/>
          <a:p>
            <a:pPr algn="r"/>
            <a:r>
              <a:rPr lang="en-US" dirty="0"/>
              <a:t>www.cyto.purdue.edu                                   © 1990-2018 J. Paul Robinson</a:t>
            </a:r>
          </a:p>
        </p:txBody>
      </p:sp>
      <p:sp>
        <p:nvSpPr>
          <p:cNvPr id="6" name="Slide Number Placeholder 5"/>
          <p:cNvSpPr>
            <a:spLocks noGrp="1"/>
          </p:cNvSpPr>
          <p:nvPr>
            <p:ph type="sldNum" sz="quarter" idx="12"/>
          </p:nvPr>
        </p:nvSpPr>
        <p:spPr/>
        <p:txBody>
          <a:bodyPr/>
          <a:lstStyle/>
          <a:p>
            <a:r>
              <a:rPr lang="en-US" dirty="0"/>
              <a:t>Slide </a:t>
            </a:r>
            <a:fld id="{0CFEC368-1D7A-4F81-ABF6-AE0E36BAF64C}" type="slidenum">
              <a:rPr lang="en-US" smtClean="0"/>
              <a:pPr/>
              <a:t>‹#›</a:t>
            </a:fld>
            <a:endParaRPr lang="en-US" dirty="0"/>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14400" y="0"/>
            <a:ext cx="838200" cy="405036"/>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dirty="0"/>
              <a:t>Click to edit Master title style</a:t>
            </a:r>
          </a:p>
        </p:txBody>
      </p:sp>
      <p:sp>
        <p:nvSpPr>
          <p:cNvPr id="3" name="Text Placeholder 2"/>
          <p:cNvSpPr>
            <a:spLocks noGrp="1"/>
          </p:cNvSpPr>
          <p:nvPr>
            <p:ph type="body" idx="1"/>
          </p:nvPr>
        </p:nvSpPr>
        <p:spPr>
          <a:xfrm>
            <a:off x="45720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75488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lang="en-US" sz="2000" b="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75488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0" y="19515"/>
            <a:ext cx="838200" cy="329184"/>
          </a:xfrm>
        </p:spPr>
        <p:txBody>
          <a:bodyPr/>
          <a:lstStyle/>
          <a:p>
            <a:fld id="{CE857843-CEA6-4DE1-AFD5-D6A6A862257D}" type="datetime12">
              <a:rPr lang="en-US" smtClean="0"/>
              <a:t>5:21 PM</a:t>
            </a:fld>
            <a:endParaRPr lang="en-US" dirty="0"/>
          </a:p>
        </p:txBody>
      </p:sp>
      <p:sp>
        <p:nvSpPr>
          <p:cNvPr id="8" name="Footer Placeholder 7"/>
          <p:cNvSpPr>
            <a:spLocks noGrp="1"/>
          </p:cNvSpPr>
          <p:nvPr>
            <p:ph type="ftr" sz="quarter" idx="11"/>
          </p:nvPr>
        </p:nvSpPr>
        <p:spPr>
          <a:xfrm>
            <a:off x="1828800" y="18288"/>
            <a:ext cx="5715000" cy="329184"/>
          </a:xfrm>
        </p:spPr>
        <p:txBody>
          <a:bodyPr/>
          <a:lstStyle/>
          <a:p>
            <a:pPr algn="r"/>
            <a:r>
              <a:rPr lang="en-US" dirty="0"/>
              <a:t>www.cyto.purdue.edu                           © 1990-2018 J. Paul Robinson</a:t>
            </a:r>
          </a:p>
        </p:txBody>
      </p:sp>
      <p:sp>
        <p:nvSpPr>
          <p:cNvPr id="9" name="Slide Number Placeholder 8"/>
          <p:cNvSpPr>
            <a:spLocks noGrp="1"/>
          </p:cNvSpPr>
          <p:nvPr>
            <p:ph type="sldNum" sz="quarter" idx="12"/>
          </p:nvPr>
        </p:nvSpPr>
        <p:spPr/>
        <p:txBody>
          <a:bodyPr/>
          <a:lstStyle/>
          <a:p>
            <a:r>
              <a:rPr lang="en-US" dirty="0"/>
              <a:t>Slide </a:t>
            </a:r>
            <a:fld id="{0CFEC368-1D7A-4F81-ABF6-AE0E36BAF64C}" type="slidenum">
              <a:rPr lang="en-US" smtClean="0"/>
              <a:pPr/>
              <a:t>‹#›</a:t>
            </a:fld>
            <a:endParaRPr lang="en-US" dirty="0"/>
          </a:p>
        </p:txBody>
      </p:sp>
      <p:cxnSp>
        <p:nvCxnSpPr>
          <p:cNvPr id="11" name="Straight Connector 10"/>
          <p:cNvCxnSpPr/>
          <p:nvPr/>
        </p:nvCxnSpPr>
        <p:spPr>
          <a:xfrm rot="5400000">
            <a:off x="2217817" y="4045823"/>
            <a:ext cx="4709160" cy="794"/>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96508238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a:xfrm>
            <a:off x="0" y="220786"/>
            <a:ext cx="9144000" cy="228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381000" y="685800"/>
            <a:ext cx="8229600" cy="9906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0"/>
            <a:ext cx="8229600" cy="48768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p:cNvSpPr/>
          <p:nvPr/>
        </p:nvSpPr>
        <p:spPr>
          <a:xfrm>
            <a:off x="1" y="0"/>
            <a:ext cx="9144000" cy="40366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2"/>
          </p:nvPr>
        </p:nvSpPr>
        <p:spPr>
          <a:xfrm>
            <a:off x="23191" y="37906"/>
            <a:ext cx="762000" cy="329184"/>
          </a:xfrm>
          <a:prstGeom prst="rect">
            <a:avLst/>
          </a:prstGeom>
        </p:spPr>
        <p:txBody>
          <a:bodyPr vert="horz" lIns="91440" tIns="45720" rIns="91440" bIns="45720" rtlCol="0" anchor="ctr"/>
          <a:lstStyle>
            <a:lvl1pPr algn="l">
              <a:defRPr sz="1200">
                <a:solidFill>
                  <a:srgbClr val="FFFFFF"/>
                </a:solidFill>
              </a:defRPr>
            </a:lvl1pPr>
          </a:lstStyle>
          <a:p>
            <a:endParaRPr lang="en-US" dirty="0"/>
          </a:p>
        </p:txBody>
      </p:sp>
      <p:sp>
        <p:nvSpPr>
          <p:cNvPr id="5" name="Footer Placeholder 4"/>
          <p:cNvSpPr>
            <a:spLocks noGrp="1"/>
          </p:cNvSpPr>
          <p:nvPr>
            <p:ph type="ftr" sz="quarter" idx="3"/>
          </p:nvPr>
        </p:nvSpPr>
        <p:spPr>
          <a:xfrm>
            <a:off x="838200" y="-386164"/>
            <a:ext cx="5791200" cy="848139"/>
          </a:xfrm>
          <a:prstGeom prst="rect">
            <a:avLst/>
          </a:prstGeom>
        </p:spPr>
        <p:txBody>
          <a:bodyPr vert="horz" lIns="91440" tIns="45720" rIns="91440" bIns="45720" rtlCol="0" anchor="ctr"/>
          <a:lstStyle>
            <a:lvl1pPr algn="ctr">
              <a:defRPr sz="1200">
                <a:solidFill>
                  <a:srgbClr val="FFFFFF"/>
                </a:solidFill>
              </a:defRPr>
            </a:lvl1pPr>
          </a:lstStyle>
          <a:p>
            <a:pPr algn="r"/>
            <a:r>
              <a:rPr lang="en-US" dirty="0"/>
              <a:t>www.cyto.purdue.edu                          © 1990-2011 J. Paul Robinson </a:t>
            </a:r>
          </a:p>
        </p:txBody>
      </p:sp>
      <p:sp>
        <p:nvSpPr>
          <p:cNvPr id="6" name="Slide Number Placeholder 5"/>
          <p:cNvSpPr>
            <a:spLocks noGrp="1"/>
          </p:cNvSpPr>
          <p:nvPr>
            <p:ph type="sldNum" sz="quarter" idx="4"/>
          </p:nvPr>
        </p:nvSpPr>
        <p:spPr>
          <a:xfrm>
            <a:off x="7620000" y="18288"/>
            <a:ext cx="1066800" cy="329184"/>
          </a:xfrm>
          <a:prstGeom prst="rect">
            <a:avLst/>
          </a:prstGeom>
        </p:spPr>
        <p:txBody>
          <a:bodyPr vert="horz" lIns="91440" tIns="45720" rIns="91440" bIns="45720" rtlCol="0" anchor="ctr"/>
          <a:lstStyle>
            <a:lvl1pPr algn="l">
              <a:defRPr sz="1400" b="1">
                <a:solidFill>
                  <a:srgbClr val="FFFFFF"/>
                </a:solidFill>
              </a:defRPr>
            </a:lvl1pPr>
          </a:lstStyle>
          <a:p>
            <a:endParaRPr lang="en-US" dirty="0"/>
          </a:p>
        </p:txBody>
      </p:sp>
      <p:sp>
        <p:nvSpPr>
          <p:cNvPr id="9" name="Rectangle 8"/>
          <p:cNvSpPr/>
          <p:nvPr userDrawn="1"/>
        </p:nvSpPr>
        <p:spPr>
          <a:xfrm>
            <a:off x="1447800" y="6637214"/>
            <a:ext cx="5562599" cy="276999"/>
          </a:xfrm>
          <a:prstGeom prst="rect">
            <a:avLst/>
          </a:prstGeom>
        </p:spPr>
        <p:txBody>
          <a:bodyPr wrap="square">
            <a:spAutoFit/>
          </a:bodyPr>
          <a:lstStyle/>
          <a:p>
            <a:pPr>
              <a:spcBef>
                <a:spcPct val="0"/>
              </a:spcBef>
              <a:buFontTx/>
              <a:buNone/>
            </a:pPr>
            <a:r>
              <a:rPr lang="en-US" altLang="en-US" sz="1200" b="0" dirty="0">
                <a:latin typeface="Times New Roman" charset="0"/>
              </a:rPr>
              <a:t>© 1990-2023 J. Paul Robinson, Purdue University Cytometry Laboratories (PUCL)</a:t>
            </a:r>
          </a:p>
        </p:txBody>
      </p:sp>
    </p:spTree>
  </p:cSld>
  <p:clrMap bg1="lt1" tx1="dk1" bg2="lt2" tx2="dk2" accent1="accent1" accent2="accent2" accent3="accent3" accent4="accent4" accent5="accent5" accent6="accent6" hlink="hlink" folHlink="folHlink"/>
  <p:sldLayoutIdLst>
    <p:sldLayoutId id="2147483961" r:id="rId1"/>
    <p:sldLayoutId id="2147483962" r:id="rId2"/>
    <p:sldLayoutId id="2147483965" r:id="rId3"/>
    <p:sldLayoutId id="2147483966" r:id="rId4"/>
  </p:sldLayoutIdLst>
  <p:hf hdr="0"/>
  <p:txStyles>
    <p:titleStyle>
      <a:lvl1pPr algn="l" defTabSz="914400" rtl="0" eaLnBrk="1" latinLnBrk="0" hangingPunct="1">
        <a:spcBef>
          <a:spcPct val="0"/>
        </a:spcBef>
        <a:buNone/>
        <a:defRPr sz="4000" kern="1200" spc="-100" baseline="0">
          <a:solidFill>
            <a:schemeClr val="tx1"/>
          </a:solidFill>
          <a:latin typeface="+mj-lt"/>
          <a:ea typeface="+mj-ea"/>
          <a:cs typeface="+mj-cs"/>
        </a:defRPr>
      </a:lvl1pPr>
    </p:titleStyle>
    <p:body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1.wmf"/><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1.wmf"/><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1.wmf"/><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1.wmf"/><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7.gif"/><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7.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41.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27.gif"/><Relationship Id="rId2" Type="http://schemas.openxmlformats.org/officeDocument/2006/relationships/image" Target="../media/image26.gif"/><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34.tiff"/><Relationship Id="rId2" Type="http://schemas.openxmlformats.org/officeDocument/2006/relationships/image" Target="../media/image33.tiff"/><Relationship Id="rId1" Type="http://schemas.openxmlformats.org/officeDocument/2006/relationships/slideLayout" Target="../slideLayouts/slideLayout2.xml"/><Relationship Id="rId4" Type="http://schemas.openxmlformats.org/officeDocument/2006/relationships/image" Target="../media/image35.tiff"/></Relationships>
</file>

<file path=ppt/slides/_rels/slide52.xml.rels><?xml version="1.0" encoding="UTF-8" standalone="yes"?>
<Relationships xmlns="http://schemas.openxmlformats.org/package/2006/relationships"><Relationship Id="rId3" Type="http://schemas.openxmlformats.org/officeDocument/2006/relationships/image" Target="../media/image37.tiff"/><Relationship Id="rId2" Type="http://schemas.openxmlformats.org/officeDocument/2006/relationships/image" Target="../media/image36.tiff"/><Relationship Id="rId1" Type="http://schemas.openxmlformats.org/officeDocument/2006/relationships/slideLayout" Target="../slideLayouts/slideLayout2.xml"/><Relationship Id="rId4" Type="http://schemas.openxmlformats.org/officeDocument/2006/relationships/image" Target="../media/image38.tiff"/></Relationships>
</file>

<file path=ppt/slides/_rels/slide53.xml.rels><?xml version="1.0" encoding="UTF-8" standalone="yes"?>
<Relationships xmlns="http://schemas.openxmlformats.org/package/2006/relationships"><Relationship Id="rId3" Type="http://schemas.openxmlformats.org/officeDocument/2006/relationships/image" Target="../media/image40.tiff"/><Relationship Id="rId2" Type="http://schemas.openxmlformats.org/officeDocument/2006/relationships/image" Target="../media/image39.tiff"/><Relationship Id="rId1" Type="http://schemas.openxmlformats.org/officeDocument/2006/relationships/slideLayout" Target="../slideLayouts/slideLayout2.xml"/><Relationship Id="rId4" Type="http://schemas.openxmlformats.org/officeDocument/2006/relationships/image" Target="../media/image41.tiff"/></Relationships>
</file>

<file path=ppt/slides/_rels/slide54.xml.rels><?xml version="1.0" encoding="UTF-8" standalone="yes"?>
<Relationships xmlns="http://schemas.openxmlformats.org/package/2006/relationships"><Relationship Id="rId3" Type="http://schemas.openxmlformats.org/officeDocument/2006/relationships/image" Target="../media/image43.tiff"/><Relationship Id="rId2" Type="http://schemas.openxmlformats.org/officeDocument/2006/relationships/image" Target="../media/image42.tiff"/><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45.tiff"/><Relationship Id="rId2" Type="http://schemas.openxmlformats.org/officeDocument/2006/relationships/image" Target="../media/image44.tiff"/><Relationship Id="rId1" Type="http://schemas.openxmlformats.org/officeDocument/2006/relationships/slideLayout" Target="../slideLayouts/slideLayout2.xml"/><Relationship Id="rId5" Type="http://schemas.openxmlformats.org/officeDocument/2006/relationships/image" Target="../media/image47.tiff"/><Relationship Id="rId4" Type="http://schemas.openxmlformats.org/officeDocument/2006/relationships/image" Target="../media/image46.tiff"/></Relationships>
</file>

<file path=ppt/slides/_rels/slide56.xml.rels><?xml version="1.0" encoding="UTF-8" standalone="yes"?>
<Relationships xmlns="http://schemas.openxmlformats.org/package/2006/relationships"><Relationship Id="rId8" Type="http://schemas.openxmlformats.org/officeDocument/2006/relationships/hyperlink" Target="https://www.expedeon.com/resources/applications/flow-cytometry/new-fluorescence-spectra-viewer/" TargetMode="External"/><Relationship Id="rId3" Type="http://schemas.openxmlformats.org/officeDocument/2006/relationships/hyperlink" Target="http://www.bdbiosciences.com/us/s/spectrumviewer" TargetMode="External"/><Relationship Id="rId7" Type="http://schemas.openxmlformats.org/officeDocument/2006/relationships/hyperlink" Target="http://evrogen.com/spectra-viewer/viewer.shtml" TargetMode="External"/><Relationship Id="rId2" Type="http://schemas.openxmlformats.org/officeDocument/2006/relationships/hyperlink" Target="https://www.biolegend.com/spectraanalyzer" TargetMode="External"/><Relationship Id="rId1" Type="http://schemas.openxmlformats.org/officeDocument/2006/relationships/slideLayout" Target="../slideLayouts/slideLayout2.xml"/><Relationship Id="rId6" Type="http://schemas.openxmlformats.org/officeDocument/2006/relationships/hyperlink" Target="https://www.sigmaaldrich.com/labware/learning-center/spectral-viewer.html" TargetMode="External"/><Relationship Id="rId5" Type="http://schemas.openxmlformats.org/officeDocument/2006/relationships/hyperlink" Target="https://www.chroma.com/spectra-viewer" TargetMode="External"/><Relationship Id="rId10" Type="http://schemas.openxmlformats.org/officeDocument/2006/relationships/hyperlink" Target="https://searchlight.semrock.com/" TargetMode="External"/><Relationship Id="rId4" Type="http://schemas.openxmlformats.org/officeDocument/2006/relationships/hyperlink" Target="https://www.thermofisher.com/us/en/home/life-science/cell-analysis/labeling-chemistry/fluorescence-spectraviewer.html" TargetMode="External"/><Relationship Id="rId9" Type="http://schemas.openxmlformats.org/officeDocument/2006/relationships/hyperlink" Target="http://www.fluorophores.tugraz.at/substance/" TargetMode="Externa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88851" y="990600"/>
            <a:ext cx="8520113" cy="762000"/>
          </a:xfrm>
        </p:spPr>
        <p:txBody>
          <a:bodyPr/>
          <a:lstStyle/>
          <a:p>
            <a:r>
              <a:rPr lang="en-US" sz="2800" dirty="0"/>
              <a:t>BMS 632 – Lecture 6 – </a:t>
            </a:r>
            <a:r>
              <a:rPr lang="en-US" sz="2800" dirty="0">
                <a:solidFill>
                  <a:schemeClr val="tx2"/>
                </a:solidFill>
              </a:rPr>
              <a:t>Optical Filters &amp; light manipulation </a:t>
            </a:r>
          </a:p>
        </p:txBody>
      </p:sp>
      <p:sp>
        <p:nvSpPr>
          <p:cNvPr id="3" name="Subtitle 2"/>
          <p:cNvSpPr>
            <a:spLocks noGrp="1"/>
          </p:cNvSpPr>
          <p:nvPr>
            <p:ph type="subTitle" idx="1"/>
          </p:nvPr>
        </p:nvSpPr>
        <p:spPr>
          <a:xfrm>
            <a:off x="533400" y="2133600"/>
            <a:ext cx="6400800" cy="1752600"/>
          </a:xfrm>
        </p:spPr>
        <p:txBody>
          <a:bodyPr/>
          <a:lstStyle/>
          <a:p>
            <a:r>
              <a:rPr lang="en-US" dirty="0">
                <a:solidFill>
                  <a:schemeClr val="tx1"/>
                </a:solidFill>
              </a:rPr>
              <a:t>J. Paul Robinson</a:t>
            </a:r>
            <a:br>
              <a:rPr lang="en-US" dirty="0">
                <a:solidFill>
                  <a:schemeClr val="tx1"/>
                </a:solidFill>
              </a:rPr>
            </a:br>
            <a:r>
              <a:rPr lang="en-US" dirty="0">
                <a:solidFill>
                  <a:schemeClr val="tx1"/>
                </a:solidFill>
              </a:rPr>
              <a:t>Distinguished Professor of Cytometry</a:t>
            </a:r>
            <a:br>
              <a:rPr lang="en-US" dirty="0">
                <a:solidFill>
                  <a:schemeClr val="tx1"/>
                </a:solidFill>
              </a:rPr>
            </a:br>
            <a:r>
              <a:rPr lang="en-US" dirty="0">
                <a:solidFill>
                  <a:schemeClr val="tx1"/>
                </a:solidFill>
              </a:rPr>
              <a:t>Professor of Biomedical Engineering</a:t>
            </a:r>
            <a:br>
              <a:rPr lang="en-US" dirty="0">
                <a:solidFill>
                  <a:schemeClr val="tx1"/>
                </a:solidFill>
              </a:rPr>
            </a:br>
            <a:r>
              <a:rPr lang="en-US" dirty="0">
                <a:solidFill>
                  <a:schemeClr val="tx1"/>
                </a:solidFill>
              </a:rPr>
              <a:t>Purdue University</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4054" y="0"/>
            <a:ext cx="717550" cy="346736"/>
          </a:xfrm>
          <a:prstGeom prst="rect">
            <a:avLst/>
          </a:prstGeom>
        </p:spPr>
      </p:pic>
      <p:sp>
        <p:nvSpPr>
          <p:cNvPr id="5" name="Footer Placeholder 4"/>
          <p:cNvSpPr>
            <a:spLocks noGrp="1"/>
          </p:cNvSpPr>
          <p:nvPr>
            <p:ph type="ftr" sz="quarter" idx="11"/>
          </p:nvPr>
        </p:nvSpPr>
        <p:spPr>
          <a:xfrm>
            <a:off x="1522777" y="31407"/>
            <a:ext cx="6096000" cy="329184"/>
          </a:xfrm>
        </p:spPr>
        <p:txBody>
          <a:bodyPr/>
          <a:lstStyle/>
          <a:p>
            <a:pPr>
              <a:defRPr/>
            </a:pPr>
            <a:r>
              <a:rPr lang="en-US" dirty="0" err="1"/>
              <a:t>www.cyto.purdue.edu</a:t>
            </a:r>
            <a:endParaRPr lang="en-US" dirty="0"/>
          </a:p>
        </p:txBody>
      </p:sp>
      <p:sp>
        <p:nvSpPr>
          <p:cNvPr id="6" name="Slide Number Placeholder 5"/>
          <p:cNvSpPr>
            <a:spLocks noGrp="1"/>
          </p:cNvSpPr>
          <p:nvPr>
            <p:ph type="sldNum" sz="quarter" idx="12"/>
          </p:nvPr>
        </p:nvSpPr>
        <p:spPr/>
        <p:txBody>
          <a:bodyPr/>
          <a:lstStyle/>
          <a:p>
            <a:r>
              <a:rPr lang="en-US"/>
              <a:t>Slide  </a:t>
            </a:r>
            <a:fld id="{753B144D-07C3-4B56-A61E-17B1181CAFB1}" type="slidenum">
              <a:rPr lang="en-US" smtClean="0"/>
              <a:t>1</a:t>
            </a:fld>
            <a:endParaRPr lang="en-US" dirty="0"/>
          </a:p>
        </p:txBody>
      </p:sp>
      <p:sp>
        <p:nvSpPr>
          <p:cNvPr id="7" name="Date Placeholder 6"/>
          <p:cNvSpPr>
            <a:spLocks noGrp="1"/>
          </p:cNvSpPr>
          <p:nvPr>
            <p:ph type="dt" sz="half" idx="10"/>
          </p:nvPr>
        </p:nvSpPr>
        <p:spPr/>
        <p:txBody>
          <a:bodyPr/>
          <a:lstStyle/>
          <a:p>
            <a:endParaRPr lang="en-US" dirty="0"/>
          </a:p>
        </p:txBody>
      </p:sp>
      <p:sp>
        <p:nvSpPr>
          <p:cNvPr id="8" name="Text Box 3"/>
          <p:cNvSpPr txBox="1">
            <a:spLocks noChangeArrowheads="1"/>
          </p:cNvSpPr>
          <p:nvPr/>
        </p:nvSpPr>
        <p:spPr bwMode="auto">
          <a:xfrm>
            <a:off x="1600200" y="4026195"/>
            <a:ext cx="5257800" cy="703263"/>
          </a:xfrm>
          <a:prstGeom prst="rect">
            <a:avLst/>
          </a:prstGeom>
          <a:solidFill>
            <a:schemeClr val="bg2"/>
          </a:solidFill>
          <a:ln w="9525" algn="ctr">
            <a:solidFill>
              <a:schemeClr val="tx1"/>
            </a:solidFill>
            <a:miter lim="800000"/>
            <a:headEnd/>
            <a:tailEnd/>
          </a:ln>
          <a:effec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pPr>
            <a:r>
              <a:rPr lang="en-US" sz="1600" dirty="0">
                <a:solidFill>
                  <a:schemeClr val="accent2"/>
                </a:solidFill>
                <a:latin typeface="Helvetica" pitchFamily="34" charset="0"/>
              </a:rPr>
              <a:t>Reading materials: 4</a:t>
            </a:r>
            <a:r>
              <a:rPr lang="en-US" sz="1600" baseline="30000" dirty="0">
                <a:solidFill>
                  <a:schemeClr val="accent2"/>
                </a:solidFill>
                <a:latin typeface="Helvetica" pitchFamily="34" charset="0"/>
              </a:rPr>
              <a:t>th</a:t>
            </a:r>
            <a:r>
              <a:rPr lang="en-US" sz="1600" dirty="0">
                <a:solidFill>
                  <a:schemeClr val="accent2"/>
                </a:solidFill>
                <a:latin typeface="Helvetica" pitchFamily="34" charset="0"/>
              </a:rPr>
              <a:t> Ed. Shapiro </a:t>
            </a:r>
            <a:r>
              <a:rPr lang="en-US" sz="1600" dirty="0" err="1">
                <a:solidFill>
                  <a:schemeClr val="accent2"/>
                </a:solidFill>
                <a:latin typeface="Helvetica" pitchFamily="34" charset="0"/>
              </a:rPr>
              <a:t>pp</a:t>
            </a:r>
            <a:r>
              <a:rPr lang="en-US" sz="1600" dirty="0">
                <a:solidFill>
                  <a:schemeClr val="accent2"/>
                </a:solidFill>
                <a:latin typeface="Helvetica" pitchFamily="34" charset="0"/>
              </a:rPr>
              <a:t> 119-125)</a:t>
            </a:r>
          </a:p>
        </p:txBody>
      </p:sp>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86200" y="4876800"/>
            <a:ext cx="4938713" cy="13112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9" name="TextBox 8"/>
          <p:cNvSpPr txBox="1"/>
          <p:nvPr/>
        </p:nvSpPr>
        <p:spPr>
          <a:xfrm>
            <a:off x="533400" y="5257800"/>
            <a:ext cx="2743200" cy="923330"/>
          </a:xfrm>
          <a:prstGeom prst="rect">
            <a:avLst/>
          </a:prstGeom>
          <a:noFill/>
        </p:spPr>
        <p:txBody>
          <a:bodyPr wrap="square" rtlCol="0">
            <a:spAutoFit/>
          </a:bodyPr>
          <a:lstStyle/>
          <a:p>
            <a:r>
              <a:rPr lang="en-US" dirty="0"/>
              <a:t>Lynn Hall</a:t>
            </a:r>
          </a:p>
          <a:p>
            <a:r>
              <a:rPr lang="en-US" dirty="0"/>
              <a:t>Lab: Room G221</a:t>
            </a:r>
          </a:p>
          <a:p>
            <a:r>
              <a:rPr lang="en-US" dirty="0"/>
              <a:t>Office G140</a:t>
            </a:r>
          </a:p>
        </p:txBody>
      </p:sp>
    </p:spTree>
    <p:extLst>
      <p:ext uri="{BB962C8B-B14F-4D97-AF65-F5344CB8AC3E}">
        <p14:creationId xmlns:p14="http://schemas.microsoft.com/office/powerpoint/2010/main" val="29280209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6" name="Straight Connector 45">
            <a:extLst>
              <a:ext uri="{FF2B5EF4-FFF2-40B4-BE49-F238E27FC236}">
                <a16:creationId xmlns:a16="http://schemas.microsoft.com/office/drawing/2014/main" id="{1152049F-DBAA-FC4B-80DC-E0F7697D7A58}"/>
              </a:ext>
            </a:extLst>
          </p:cNvPr>
          <p:cNvCxnSpPr/>
          <p:nvPr/>
        </p:nvCxnSpPr>
        <p:spPr>
          <a:xfrm flipH="1">
            <a:off x="2297253" y="5664341"/>
            <a:ext cx="2057400" cy="0"/>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23939612-1C55-1143-8F7B-DCFA285F8AB0}"/>
              </a:ext>
            </a:extLst>
          </p:cNvPr>
          <p:cNvCxnSpPr/>
          <p:nvPr/>
        </p:nvCxnSpPr>
        <p:spPr>
          <a:xfrm flipH="1">
            <a:off x="2297253" y="5511941"/>
            <a:ext cx="2057400" cy="0"/>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E71D3DCD-48B7-814B-9E3B-92B1F7E35A3D}"/>
              </a:ext>
            </a:extLst>
          </p:cNvPr>
          <p:cNvCxnSpPr/>
          <p:nvPr/>
        </p:nvCxnSpPr>
        <p:spPr>
          <a:xfrm flipH="1">
            <a:off x="2297253" y="5359541"/>
            <a:ext cx="2057400" cy="0"/>
          </a:xfrm>
          <a:prstGeom prst="line">
            <a:avLst/>
          </a:prstGeom>
          <a:ln w="571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67F078C5-D1D2-4A42-8BA3-55901904FAD6}"/>
              </a:ext>
            </a:extLst>
          </p:cNvPr>
          <p:cNvCxnSpPr/>
          <p:nvPr/>
        </p:nvCxnSpPr>
        <p:spPr>
          <a:xfrm flipH="1">
            <a:off x="2297253" y="5207141"/>
            <a:ext cx="2057400" cy="0"/>
          </a:xfrm>
          <a:prstGeom prst="line">
            <a:avLst/>
          </a:prstGeom>
          <a:ln w="5715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2521C037-5689-AC41-8851-D3F6376BA507}"/>
              </a:ext>
            </a:extLst>
          </p:cNvPr>
          <p:cNvCxnSpPr/>
          <p:nvPr/>
        </p:nvCxnSpPr>
        <p:spPr>
          <a:xfrm flipH="1">
            <a:off x="2297253" y="5816741"/>
            <a:ext cx="20574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0F3BE1F9-8D1C-1845-A1E2-7A1E54089D17}"/>
              </a:ext>
            </a:extLst>
          </p:cNvPr>
          <p:cNvCxnSpPr/>
          <p:nvPr/>
        </p:nvCxnSpPr>
        <p:spPr>
          <a:xfrm flipH="1">
            <a:off x="2337969" y="5511941"/>
            <a:ext cx="2057400" cy="0"/>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8BA8A22C-BC2A-D446-A7BC-EA877120F6E5}"/>
              </a:ext>
            </a:extLst>
          </p:cNvPr>
          <p:cNvCxnSpPr/>
          <p:nvPr/>
        </p:nvCxnSpPr>
        <p:spPr>
          <a:xfrm flipH="1">
            <a:off x="2337969" y="5816741"/>
            <a:ext cx="20574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BA9D013C-89D9-AD48-B32A-D3AB59A63B78}"/>
              </a:ext>
            </a:extLst>
          </p:cNvPr>
          <p:cNvCxnSpPr/>
          <p:nvPr/>
        </p:nvCxnSpPr>
        <p:spPr>
          <a:xfrm flipH="1">
            <a:off x="2337969" y="5511941"/>
            <a:ext cx="2057400" cy="0"/>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ED84D37C-5F32-B147-BD70-3FFCDCAE1954}"/>
              </a:ext>
            </a:extLst>
          </p:cNvPr>
          <p:cNvCxnSpPr/>
          <p:nvPr/>
        </p:nvCxnSpPr>
        <p:spPr>
          <a:xfrm flipH="1">
            <a:off x="2178782" y="3157889"/>
            <a:ext cx="2057400" cy="0"/>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6516E673-C992-E240-8A1B-D3924AAFFF86}"/>
              </a:ext>
            </a:extLst>
          </p:cNvPr>
          <p:cNvCxnSpPr/>
          <p:nvPr/>
        </p:nvCxnSpPr>
        <p:spPr>
          <a:xfrm flipH="1">
            <a:off x="2178782" y="3005489"/>
            <a:ext cx="2057400" cy="0"/>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396D8476-4E51-384C-959B-843FC7B87567}"/>
              </a:ext>
            </a:extLst>
          </p:cNvPr>
          <p:cNvCxnSpPr/>
          <p:nvPr/>
        </p:nvCxnSpPr>
        <p:spPr>
          <a:xfrm flipH="1">
            <a:off x="2178782" y="2853089"/>
            <a:ext cx="2057400" cy="0"/>
          </a:xfrm>
          <a:prstGeom prst="line">
            <a:avLst/>
          </a:prstGeom>
          <a:ln w="571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CE2836CB-F285-1845-8BC4-290F4582CD5E}"/>
              </a:ext>
            </a:extLst>
          </p:cNvPr>
          <p:cNvCxnSpPr/>
          <p:nvPr/>
        </p:nvCxnSpPr>
        <p:spPr>
          <a:xfrm flipH="1">
            <a:off x="2178782" y="2700689"/>
            <a:ext cx="2057400" cy="0"/>
          </a:xfrm>
          <a:prstGeom prst="line">
            <a:avLst/>
          </a:prstGeom>
          <a:ln w="5715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3D2B7DB8-EAE4-A34B-8075-F2741832A12F}"/>
              </a:ext>
            </a:extLst>
          </p:cNvPr>
          <p:cNvCxnSpPr/>
          <p:nvPr/>
        </p:nvCxnSpPr>
        <p:spPr>
          <a:xfrm flipH="1">
            <a:off x="2178782" y="3310289"/>
            <a:ext cx="20574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E2521481-12F3-4940-B6F4-71BA46BAC6F6}"/>
              </a:ext>
            </a:extLst>
          </p:cNvPr>
          <p:cNvSpPr>
            <a:spLocks noGrp="1"/>
          </p:cNvSpPr>
          <p:nvPr>
            <p:ph type="title"/>
          </p:nvPr>
        </p:nvSpPr>
        <p:spPr>
          <a:xfrm>
            <a:off x="2943943" y="512483"/>
            <a:ext cx="3014687" cy="460938"/>
          </a:xfrm>
        </p:spPr>
        <p:txBody>
          <a:bodyPr>
            <a:normAutofit fontScale="90000"/>
          </a:bodyPr>
          <a:lstStyle/>
          <a:p>
            <a:r>
              <a:rPr lang="en-US" dirty="0"/>
              <a:t>Absorption filters</a:t>
            </a:r>
          </a:p>
        </p:txBody>
      </p:sp>
      <p:sp>
        <p:nvSpPr>
          <p:cNvPr id="4" name="Date Placeholder 3">
            <a:extLst>
              <a:ext uri="{FF2B5EF4-FFF2-40B4-BE49-F238E27FC236}">
                <a16:creationId xmlns:a16="http://schemas.microsoft.com/office/drawing/2014/main" id="{5CB850A3-41CF-1145-9C7C-E0FB70117D45}"/>
              </a:ext>
            </a:extLst>
          </p:cNvPr>
          <p:cNvSpPr>
            <a:spLocks noGrp="1"/>
          </p:cNvSpPr>
          <p:nvPr>
            <p:ph type="dt" sz="half" idx="10"/>
          </p:nvPr>
        </p:nvSpPr>
        <p:spPr/>
        <p:txBody>
          <a:bodyPr/>
          <a:lstStyle/>
          <a:p>
            <a:fld id="{F4C039BB-BFC4-41B8-B92E-3AB15CEAADDC}" type="datetime12">
              <a:rPr lang="en-US" smtClean="0"/>
              <a:t>5:21 PM</a:t>
            </a:fld>
            <a:endParaRPr lang="en-US" dirty="0"/>
          </a:p>
        </p:txBody>
      </p:sp>
      <p:sp>
        <p:nvSpPr>
          <p:cNvPr id="5" name="Footer Placeholder 4">
            <a:extLst>
              <a:ext uri="{FF2B5EF4-FFF2-40B4-BE49-F238E27FC236}">
                <a16:creationId xmlns:a16="http://schemas.microsoft.com/office/drawing/2014/main" id="{15C51E5F-C28D-A745-B5B7-8EA2E5AB5616}"/>
              </a:ext>
            </a:extLst>
          </p:cNvPr>
          <p:cNvSpPr>
            <a:spLocks noGrp="1"/>
          </p:cNvSpPr>
          <p:nvPr>
            <p:ph type="ftr" sz="quarter" idx="11"/>
          </p:nvPr>
        </p:nvSpPr>
        <p:spPr/>
        <p:txBody>
          <a:bodyPr/>
          <a:lstStyle/>
          <a:p>
            <a:pPr algn="r"/>
            <a:r>
              <a:rPr lang="en-US"/>
              <a:t>www.cyto.purdue.edu                                   © 1990-2018 J. Paul Robinson</a:t>
            </a:r>
            <a:endParaRPr lang="en-US" dirty="0"/>
          </a:p>
        </p:txBody>
      </p:sp>
      <p:sp>
        <p:nvSpPr>
          <p:cNvPr id="6" name="Slide Number Placeholder 5">
            <a:extLst>
              <a:ext uri="{FF2B5EF4-FFF2-40B4-BE49-F238E27FC236}">
                <a16:creationId xmlns:a16="http://schemas.microsoft.com/office/drawing/2014/main" id="{DF7EF9AD-8794-3448-9ADC-455FEF09ADA8}"/>
              </a:ext>
            </a:extLst>
          </p:cNvPr>
          <p:cNvSpPr>
            <a:spLocks noGrp="1"/>
          </p:cNvSpPr>
          <p:nvPr>
            <p:ph type="sldNum" sz="quarter" idx="12"/>
          </p:nvPr>
        </p:nvSpPr>
        <p:spPr/>
        <p:txBody>
          <a:bodyPr/>
          <a:lstStyle/>
          <a:p>
            <a:r>
              <a:rPr lang="en-US"/>
              <a:t>Slide </a:t>
            </a:r>
            <a:fld id="{0CFEC368-1D7A-4F81-ABF6-AE0E36BAF64C}" type="slidenum">
              <a:rPr lang="en-US" smtClean="0"/>
              <a:pPr/>
              <a:t>10</a:t>
            </a:fld>
            <a:endParaRPr lang="en-US" dirty="0"/>
          </a:p>
        </p:txBody>
      </p:sp>
      <p:cxnSp>
        <p:nvCxnSpPr>
          <p:cNvPr id="7" name="Straight Connector 6">
            <a:extLst>
              <a:ext uri="{FF2B5EF4-FFF2-40B4-BE49-F238E27FC236}">
                <a16:creationId xmlns:a16="http://schemas.microsoft.com/office/drawing/2014/main" id="{4A6712FC-8513-D44C-A1F1-CC8C78C0EA92}"/>
              </a:ext>
            </a:extLst>
          </p:cNvPr>
          <p:cNvCxnSpPr/>
          <p:nvPr/>
        </p:nvCxnSpPr>
        <p:spPr>
          <a:xfrm flipH="1">
            <a:off x="2219498" y="3005489"/>
            <a:ext cx="2057400" cy="0"/>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BFB28618-7EEE-8747-AB71-9F0B9A5BDE54}"/>
              </a:ext>
            </a:extLst>
          </p:cNvPr>
          <p:cNvCxnSpPr/>
          <p:nvPr/>
        </p:nvCxnSpPr>
        <p:spPr>
          <a:xfrm flipH="1">
            <a:off x="2219498" y="3310289"/>
            <a:ext cx="20574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85892F4E-3E4F-0847-BD6E-CD14C2A71F80}"/>
              </a:ext>
            </a:extLst>
          </p:cNvPr>
          <p:cNvCxnSpPr/>
          <p:nvPr/>
        </p:nvCxnSpPr>
        <p:spPr>
          <a:xfrm flipH="1">
            <a:off x="2219498" y="3005489"/>
            <a:ext cx="2057400" cy="0"/>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sp>
        <p:nvSpPr>
          <p:cNvPr id="10" name="Oval 9">
            <a:extLst>
              <a:ext uri="{FF2B5EF4-FFF2-40B4-BE49-F238E27FC236}">
                <a16:creationId xmlns:a16="http://schemas.microsoft.com/office/drawing/2014/main" id="{95E25987-2A0B-A549-8551-3CD5D31EB611}"/>
              </a:ext>
            </a:extLst>
          </p:cNvPr>
          <p:cNvSpPr/>
          <p:nvPr/>
        </p:nvSpPr>
        <p:spPr>
          <a:xfrm rot="245742">
            <a:off x="4192916" y="2559942"/>
            <a:ext cx="358257" cy="894476"/>
          </a:xfrm>
          <a:prstGeom prst="ellipse">
            <a:avLst/>
          </a:prstGeom>
          <a:solidFill>
            <a:srgbClr val="FF0000">
              <a:alpha val="83000"/>
            </a:srgbClr>
          </a:solidFill>
          <a:ln>
            <a:solidFill>
              <a:schemeClr val="bg1">
                <a:lumMod val="85000"/>
              </a:schemeClr>
            </a:solidFill>
          </a:ln>
          <a:scene3d>
            <a:camera prst="perspectiveContrastingRightFacing"/>
            <a:lightRig rig="flood" dir="t"/>
          </a:scene3d>
          <a:sp3d z="38100" extrusionH="101600" contourW="38100" prstMaterial="dkEdge"/>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chemeClr val="bg1">
                    <a:lumMod val="50000"/>
                  </a:schemeClr>
                </a:solidFill>
              </a:ln>
            </a:endParaRPr>
          </a:p>
        </p:txBody>
      </p:sp>
      <p:cxnSp>
        <p:nvCxnSpPr>
          <p:cNvPr id="15" name="Straight Connector 14">
            <a:extLst>
              <a:ext uri="{FF2B5EF4-FFF2-40B4-BE49-F238E27FC236}">
                <a16:creationId xmlns:a16="http://schemas.microsoft.com/office/drawing/2014/main" id="{126155F7-A527-2547-9E6F-4CE5CD02E4A3}"/>
              </a:ext>
            </a:extLst>
          </p:cNvPr>
          <p:cNvCxnSpPr/>
          <p:nvPr/>
        </p:nvCxnSpPr>
        <p:spPr>
          <a:xfrm flipH="1">
            <a:off x="4395369" y="3310289"/>
            <a:ext cx="20574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FD281E46-C8FB-1247-8938-AA54A7F02022}"/>
              </a:ext>
            </a:extLst>
          </p:cNvPr>
          <p:cNvSpPr txBox="1"/>
          <p:nvPr/>
        </p:nvSpPr>
        <p:spPr>
          <a:xfrm>
            <a:off x="4623969" y="2256935"/>
            <a:ext cx="1334661" cy="369332"/>
          </a:xfrm>
          <a:prstGeom prst="rect">
            <a:avLst/>
          </a:prstGeom>
          <a:noFill/>
        </p:spPr>
        <p:txBody>
          <a:bodyPr wrap="none" rtlCol="0">
            <a:spAutoFit/>
          </a:bodyPr>
          <a:lstStyle/>
          <a:p>
            <a:r>
              <a:rPr lang="en-US" dirty="0"/>
              <a:t>550 SP DC</a:t>
            </a:r>
          </a:p>
        </p:txBody>
      </p:sp>
      <p:sp>
        <p:nvSpPr>
          <p:cNvPr id="17" name="Rectangle 16">
            <a:extLst>
              <a:ext uri="{FF2B5EF4-FFF2-40B4-BE49-F238E27FC236}">
                <a16:creationId xmlns:a16="http://schemas.microsoft.com/office/drawing/2014/main" id="{9724836D-9241-5945-9B6C-0C7AE948524A}"/>
              </a:ext>
            </a:extLst>
          </p:cNvPr>
          <p:cNvSpPr/>
          <p:nvPr/>
        </p:nvSpPr>
        <p:spPr>
          <a:xfrm>
            <a:off x="6394053" y="815153"/>
            <a:ext cx="1796039" cy="1392635"/>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04305185-8480-814D-8198-BAD9A72336A7}"/>
              </a:ext>
            </a:extLst>
          </p:cNvPr>
          <p:cNvSpPr txBox="1"/>
          <p:nvPr/>
        </p:nvSpPr>
        <p:spPr>
          <a:xfrm>
            <a:off x="6621849" y="2127992"/>
            <a:ext cx="615874" cy="261610"/>
          </a:xfrm>
          <a:prstGeom prst="rect">
            <a:avLst/>
          </a:prstGeom>
          <a:noFill/>
        </p:spPr>
        <p:txBody>
          <a:bodyPr wrap="none" rtlCol="0">
            <a:spAutoFit/>
          </a:bodyPr>
          <a:lstStyle/>
          <a:p>
            <a:r>
              <a:rPr lang="en-US" sz="1100" dirty="0"/>
              <a:t>550nm</a:t>
            </a:r>
          </a:p>
        </p:txBody>
      </p:sp>
      <p:sp>
        <p:nvSpPr>
          <p:cNvPr id="20" name="TextBox 19">
            <a:extLst>
              <a:ext uri="{FF2B5EF4-FFF2-40B4-BE49-F238E27FC236}">
                <a16:creationId xmlns:a16="http://schemas.microsoft.com/office/drawing/2014/main" id="{9CC71068-1520-9942-A2C1-F8CFA36CFFDA}"/>
              </a:ext>
            </a:extLst>
          </p:cNvPr>
          <p:cNvSpPr txBox="1"/>
          <p:nvPr/>
        </p:nvSpPr>
        <p:spPr>
          <a:xfrm>
            <a:off x="7495564" y="2133614"/>
            <a:ext cx="615874" cy="261610"/>
          </a:xfrm>
          <a:prstGeom prst="rect">
            <a:avLst/>
          </a:prstGeom>
          <a:noFill/>
        </p:spPr>
        <p:txBody>
          <a:bodyPr wrap="none" rtlCol="0">
            <a:spAutoFit/>
          </a:bodyPr>
          <a:lstStyle/>
          <a:p>
            <a:r>
              <a:rPr lang="en-US" sz="1100" dirty="0"/>
              <a:t>650nm</a:t>
            </a:r>
          </a:p>
        </p:txBody>
      </p:sp>
      <p:cxnSp>
        <p:nvCxnSpPr>
          <p:cNvPr id="21" name="Straight Connector 20">
            <a:extLst>
              <a:ext uri="{FF2B5EF4-FFF2-40B4-BE49-F238E27FC236}">
                <a16:creationId xmlns:a16="http://schemas.microsoft.com/office/drawing/2014/main" id="{C3F3022D-0944-354B-BEB2-3B37C1BBFD6B}"/>
              </a:ext>
            </a:extLst>
          </p:cNvPr>
          <p:cNvCxnSpPr>
            <a:cxnSpLocks/>
          </p:cNvCxnSpPr>
          <p:nvPr/>
        </p:nvCxnSpPr>
        <p:spPr>
          <a:xfrm flipH="1" flipV="1">
            <a:off x="6868288" y="915604"/>
            <a:ext cx="1" cy="1283368"/>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74ADDF43-0211-EC45-B269-A0F9546DCBD7}"/>
              </a:ext>
            </a:extLst>
          </p:cNvPr>
          <p:cNvCxnSpPr>
            <a:cxnSpLocks/>
          </p:cNvCxnSpPr>
          <p:nvPr/>
        </p:nvCxnSpPr>
        <p:spPr>
          <a:xfrm flipH="1" flipV="1">
            <a:off x="7772400" y="845726"/>
            <a:ext cx="1" cy="1283368"/>
          </a:xfrm>
          <a:prstGeom prst="line">
            <a:avLst/>
          </a:prstGeom>
        </p:spPr>
        <p:style>
          <a:lnRef idx="1">
            <a:schemeClr val="accent1"/>
          </a:lnRef>
          <a:fillRef idx="0">
            <a:schemeClr val="accent1"/>
          </a:fillRef>
          <a:effectRef idx="0">
            <a:schemeClr val="accent1"/>
          </a:effectRef>
          <a:fontRef idx="minor">
            <a:schemeClr val="tx1"/>
          </a:fontRef>
        </p:style>
      </p:cxnSp>
      <p:sp>
        <p:nvSpPr>
          <p:cNvPr id="27" name="Oval 26">
            <a:extLst>
              <a:ext uri="{FF2B5EF4-FFF2-40B4-BE49-F238E27FC236}">
                <a16:creationId xmlns:a16="http://schemas.microsoft.com/office/drawing/2014/main" id="{6708A72B-202A-AB4B-9FF9-741434D4B14A}"/>
              </a:ext>
            </a:extLst>
          </p:cNvPr>
          <p:cNvSpPr/>
          <p:nvPr/>
        </p:nvSpPr>
        <p:spPr>
          <a:xfrm rot="245742">
            <a:off x="4267668" y="5066394"/>
            <a:ext cx="358257" cy="894476"/>
          </a:xfrm>
          <a:prstGeom prst="ellipse">
            <a:avLst/>
          </a:prstGeom>
          <a:solidFill>
            <a:srgbClr val="00B0F0">
              <a:alpha val="83000"/>
            </a:srgbClr>
          </a:solidFill>
          <a:ln>
            <a:solidFill>
              <a:schemeClr val="accent1"/>
            </a:solidFill>
          </a:ln>
          <a:scene3d>
            <a:camera prst="perspectiveContrastingRightFacing"/>
            <a:lightRig rig="flood" dir="t"/>
          </a:scene3d>
          <a:sp3d z="38100" extrusionH="101600" contourW="38100" prstMaterial="dkEdge"/>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chemeClr val="bg1">
                    <a:lumMod val="50000"/>
                  </a:schemeClr>
                </a:solidFill>
              </a:ln>
            </a:endParaRPr>
          </a:p>
        </p:txBody>
      </p:sp>
      <p:cxnSp>
        <p:nvCxnSpPr>
          <p:cNvPr id="30" name="Straight Connector 29">
            <a:extLst>
              <a:ext uri="{FF2B5EF4-FFF2-40B4-BE49-F238E27FC236}">
                <a16:creationId xmlns:a16="http://schemas.microsoft.com/office/drawing/2014/main" id="{B4A73F92-EF78-A54A-960D-816455A06EB0}"/>
              </a:ext>
            </a:extLst>
          </p:cNvPr>
          <p:cNvCxnSpPr/>
          <p:nvPr/>
        </p:nvCxnSpPr>
        <p:spPr>
          <a:xfrm flipH="1">
            <a:off x="4470121" y="5359541"/>
            <a:ext cx="2057400" cy="0"/>
          </a:xfrm>
          <a:prstGeom prst="line">
            <a:avLst/>
          </a:prstGeom>
          <a:ln w="5715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90BFDABF-4687-594E-B8DF-A441198923A9}"/>
              </a:ext>
            </a:extLst>
          </p:cNvPr>
          <p:cNvSpPr txBox="1"/>
          <p:nvPr/>
        </p:nvSpPr>
        <p:spPr>
          <a:xfrm>
            <a:off x="4698721" y="4763387"/>
            <a:ext cx="1334661" cy="369332"/>
          </a:xfrm>
          <a:prstGeom prst="rect">
            <a:avLst/>
          </a:prstGeom>
          <a:noFill/>
        </p:spPr>
        <p:txBody>
          <a:bodyPr wrap="none" rtlCol="0">
            <a:spAutoFit/>
          </a:bodyPr>
          <a:lstStyle/>
          <a:p>
            <a:r>
              <a:rPr lang="en-US" dirty="0"/>
              <a:t>550 SP DC</a:t>
            </a:r>
          </a:p>
        </p:txBody>
      </p:sp>
      <p:sp>
        <p:nvSpPr>
          <p:cNvPr id="34" name="Rectangle 33">
            <a:extLst>
              <a:ext uri="{FF2B5EF4-FFF2-40B4-BE49-F238E27FC236}">
                <a16:creationId xmlns:a16="http://schemas.microsoft.com/office/drawing/2014/main" id="{7301AE1F-64FE-624E-95AE-5144713752BE}"/>
              </a:ext>
            </a:extLst>
          </p:cNvPr>
          <p:cNvSpPr/>
          <p:nvPr/>
        </p:nvSpPr>
        <p:spPr>
          <a:xfrm>
            <a:off x="6472624" y="3577080"/>
            <a:ext cx="1796039" cy="1392635"/>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a:extLst>
              <a:ext uri="{FF2B5EF4-FFF2-40B4-BE49-F238E27FC236}">
                <a16:creationId xmlns:a16="http://schemas.microsoft.com/office/drawing/2014/main" id="{3636B093-A0F8-3648-A706-6BDD0597DB0C}"/>
              </a:ext>
            </a:extLst>
          </p:cNvPr>
          <p:cNvSpPr txBox="1"/>
          <p:nvPr/>
        </p:nvSpPr>
        <p:spPr>
          <a:xfrm>
            <a:off x="6757735" y="4914368"/>
            <a:ext cx="615874" cy="261610"/>
          </a:xfrm>
          <a:prstGeom prst="rect">
            <a:avLst/>
          </a:prstGeom>
          <a:noFill/>
        </p:spPr>
        <p:txBody>
          <a:bodyPr wrap="none" rtlCol="0">
            <a:spAutoFit/>
          </a:bodyPr>
          <a:lstStyle/>
          <a:p>
            <a:r>
              <a:rPr lang="en-US" sz="1100" dirty="0"/>
              <a:t>490nm</a:t>
            </a:r>
          </a:p>
        </p:txBody>
      </p:sp>
      <p:sp>
        <p:nvSpPr>
          <p:cNvPr id="37" name="TextBox 36">
            <a:extLst>
              <a:ext uri="{FF2B5EF4-FFF2-40B4-BE49-F238E27FC236}">
                <a16:creationId xmlns:a16="http://schemas.microsoft.com/office/drawing/2014/main" id="{9890F627-B682-A64E-AF86-AB0A61863533}"/>
              </a:ext>
            </a:extLst>
          </p:cNvPr>
          <p:cNvSpPr txBox="1"/>
          <p:nvPr/>
        </p:nvSpPr>
        <p:spPr>
          <a:xfrm>
            <a:off x="7631450" y="4919990"/>
            <a:ext cx="615874" cy="261610"/>
          </a:xfrm>
          <a:prstGeom prst="rect">
            <a:avLst/>
          </a:prstGeom>
          <a:noFill/>
        </p:spPr>
        <p:txBody>
          <a:bodyPr wrap="none" rtlCol="0">
            <a:spAutoFit/>
          </a:bodyPr>
          <a:lstStyle/>
          <a:p>
            <a:r>
              <a:rPr lang="en-US" sz="1100" dirty="0"/>
              <a:t>650nm</a:t>
            </a:r>
          </a:p>
        </p:txBody>
      </p:sp>
      <p:cxnSp>
        <p:nvCxnSpPr>
          <p:cNvPr id="38" name="Straight Connector 37">
            <a:extLst>
              <a:ext uri="{FF2B5EF4-FFF2-40B4-BE49-F238E27FC236}">
                <a16:creationId xmlns:a16="http://schemas.microsoft.com/office/drawing/2014/main" id="{FA39FC7F-F947-064A-853D-B534A6BBA4DD}"/>
              </a:ext>
            </a:extLst>
          </p:cNvPr>
          <p:cNvCxnSpPr>
            <a:cxnSpLocks/>
          </p:cNvCxnSpPr>
          <p:nvPr/>
        </p:nvCxnSpPr>
        <p:spPr>
          <a:xfrm flipH="1" flipV="1">
            <a:off x="7004174" y="3610218"/>
            <a:ext cx="1" cy="1283368"/>
          </a:xfrm>
          <a:prstGeom prst="line">
            <a:avLst/>
          </a:prstGeom>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7F132938-067D-9C4B-AFAF-2D5CDED7B3B4}"/>
              </a:ext>
            </a:extLst>
          </p:cNvPr>
          <p:cNvCxnSpPr>
            <a:cxnSpLocks/>
          </p:cNvCxnSpPr>
          <p:nvPr/>
        </p:nvCxnSpPr>
        <p:spPr>
          <a:xfrm flipH="1" flipV="1">
            <a:off x="7908286" y="3540340"/>
            <a:ext cx="1" cy="1283368"/>
          </a:xfrm>
          <a:prstGeom prst="line">
            <a:avLst/>
          </a:prstGeom>
        </p:spPr>
        <p:style>
          <a:lnRef idx="1">
            <a:schemeClr val="accent1"/>
          </a:lnRef>
          <a:fillRef idx="0">
            <a:schemeClr val="accent1"/>
          </a:fillRef>
          <a:effectRef idx="0">
            <a:schemeClr val="accent1"/>
          </a:effectRef>
          <a:fontRef idx="minor">
            <a:schemeClr val="tx1"/>
          </a:fontRef>
        </p:style>
      </p:cxnSp>
      <p:sp>
        <p:nvSpPr>
          <p:cNvPr id="54" name="Freeform 53">
            <a:extLst>
              <a:ext uri="{FF2B5EF4-FFF2-40B4-BE49-F238E27FC236}">
                <a16:creationId xmlns:a16="http://schemas.microsoft.com/office/drawing/2014/main" id="{EBCF864E-0170-9E44-B305-F13DA5F8F371}"/>
              </a:ext>
            </a:extLst>
          </p:cNvPr>
          <p:cNvSpPr/>
          <p:nvPr/>
        </p:nvSpPr>
        <p:spPr>
          <a:xfrm>
            <a:off x="6524368" y="3620531"/>
            <a:ext cx="1665721" cy="1349184"/>
          </a:xfrm>
          <a:custGeom>
            <a:avLst/>
            <a:gdLst>
              <a:gd name="connsiteX0" fmla="*/ 0 w 1781796"/>
              <a:gd name="connsiteY0" fmla="*/ 1297459 h 1396313"/>
              <a:gd name="connsiteX1" fmla="*/ 0 w 1781796"/>
              <a:gd name="connsiteY1" fmla="*/ 1297459 h 1396313"/>
              <a:gd name="connsiteX2" fmla="*/ 86497 w 1781796"/>
              <a:gd name="connsiteY2" fmla="*/ 1210962 h 1396313"/>
              <a:gd name="connsiteX3" fmla="*/ 148281 w 1781796"/>
              <a:gd name="connsiteY3" fmla="*/ 1099751 h 1396313"/>
              <a:gd name="connsiteX4" fmla="*/ 172994 w 1781796"/>
              <a:gd name="connsiteY4" fmla="*/ 1062681 h 1396313"/>
              <a:gd name="connsiteX5" fmla="*/ 185351 w 1781796"/>
              <a:gd name="connsiteY5" fmla="*/ 1025611 h 1396313"/>
              <a:gd name="connsiteX6" fmla="*/ 210064 w 1781796"/>
              <a:gd name="connsiteY6" fmla="*/ 988540 h 1396313"/>
              <a:gd name="connsiteX7" fmla="*/ 234778 w 1781796"/>
              <a:gd name="connsiteY7" fmla="*/ 902043 h 1396313"/>
              <a:gd name="connsiteX8" fmla="*/ 259491 w 1781796"/>
              <a:gd name="connsiteY8" fmla="*/ 827902 h 1396313"/>
              <a:gd name="connsiteX9" fmla="*/ 296562 w 1781796"/>
              <a:gd name="connsiteY9" fmla="*/ 667265 h 1396313"/>
              <a:gd name="connsiteX10" fmla="*/ 321275 w 1781796"/>
              <a:gd name="connsiteY10" fmla="*/ 481913 h 1396313"/>
              <a:gd name="connsiteX11" fmla="*/ 345989 w 1781796"/>
              <a:gd name="connsiteY11" fmla="*/ 383059 h 1396313"/>
              <a:gd name="connsiteX12" fmla="*/ 383059 w 1781796"/>
              <a:gd name="connsiteY12" fmla="*/ 222421 h 1396313"/>
              <a:gd name="connsiteX13" fmla="*/ 420129 w 1781796"/>
              <a:gd name="connsiteY13" fmla="*/ 98854 h 1396313"/>
              <a:gd name="connsiteX14" fmla="*/ 457200 w 1781796"/>
              <a:gd name="connsiteY14" fmla="*/ 24713 h 1396313"/>
              <a:gd name="connsiteX15" fmla="*/ 494270 w 1781796"/>
              <a:gd name="connsiteY15" fmla="*/ 0 h 1396313"/>
              <a:gd name="connsiteX16" fmla="*/ 543697 w 1781796"/>
              <a:gd name="connsiteY16" fmla="*/ 74140 h 1396313"/>
              <a:gd name="connsiteX17" fmla="*/ 580767 w 1781796"/>
              <a:gd name="connsiteY17" fmla="*/ 185351 h 1396313"/>
              <a:gd name="connsiteX18" fmla="*/ 593124 w 1781796"/>
              <a:gd name="connsiteY18" fmla="*/ 222421 h 1396313"/>
              <a:gd name="connsiteX19" fmla="*/ 617837 w 1781796"/>
              <a:gd name="connsiteY19" fmla="*/ 259492 h 1396313"/>
              <a:gd name="connsiteX20" fmla="*/ 654908 w 1781796"/>
              <a:gd name="connsiteY20" fmla="*/ 333632 h 1396313"/>
              <a:gd name="connsiteX21" fmla="*/ 691978 w 1781796"/>
              <a:gd name="connsiteY21" fmla="*/ 407773 h 1396313"/>
              <a:gd name="connsiteX22" fmla="*/ 704335 w 1781796"/>
              <a:gd name="connsiteY22" fmla="*/ 444843 h 1396313"/>
              <a:gd name="connsiteX23" fmla="*/ 753762 w 1781796"/>
              <a:gd name="connsiteY23" fmla="*/ 518984 h 1396313"/>
              <a:gd name="connsiteX24" fmla="*/ 815546 w 1781796"/>
              <a:gd name="connsiteY24" fmla="*/ 630194 h 1396313"/>
              <a:gd name="connsiteX25" fmla="*/ 840259 w 1781796"/>
              <a:gd name="connsiteY25" fmla="*/ 667265 h 1396313"/>
              <a:gd name="connsiteX26" fmla="*/ 864973 w 1781796"/>
              <a:gd name="connsiteY26" fmla="*/ 704335 h 1396313"/>
              <a:gd name="connsiteX27" fmla="*/ 877329 w 1781796"/>
              <a:gd name="connsiteY27" fmla="*/ 741405 h 1396313"/>
              <a:gd name="connsiteX28" fmla="*/ 926756 w 1781796"/>
              <a:gd name="connsiteY28" fmla="*/ 815546 h 1396313"/>
              <a:gd name="connsiteX29" fmla="*/ 976183 w 1781796"/>
              <a:gd name="connsiteY29" fmla="*/ 963827 h 1396313"/>
              <a:gd name="connsiteX30" fmla="*/ 988540 w 1781796"/>
              <a:gd name="connsiteY30" fmla="*/ 1000897 h 1396313"/>
              <a:gd name="connsiteX31" fmla="*/ 1013254 w 1781796"/>
              <a:gd name="connsiteY31" fmla="*/ 1037967 h 1396313"/>
              <a:gd name="connsiteX32" fmla="*/ 1087394 w 1781796"/>
              <a:gd name="connsiteY32" fmla="*/ 1186248 h 1396313"/>
              <a:gd name="connsiteX33" fmla="*/ 1161535 w 1781796"/>
              <a:gd name="connsiteY33" fmla="*/ 1235675 h 1396313"/>
              <a:gd name="connsiteX34" fmla="*/ 1198605 w 1781796"/>
              <a:gd name="connsiteY34" fmla="*/ 1260389 h 1396313"/>
              <a:gd name="connsiteX35" fmla="*/ 1235675 w 1781796"/>
              <a:gd name="connsiteY35" fmla="*/ 1272746 h 1396313"/>
              <a:gd name="connsiteX36" fmla="*/ 1272746 w 1781796"/>
              <a:gd name="connsiteY36" fmla="*/ 1297459 h 1396313"/>
              <a:gd name="connsiteX37" fmla="*/ 1346886 w 1781796"/>
              <a:gd name="connsiteY37" fmla="*/ 1322173 h 1396313"/>
              <a:gd name="connsiteX38" fmla="*/ 1383956 w 1781796"/>
              <a:gd name="connsiteY38" fmla="*/ 1334529 h 1396313"/>
              <a:gd name="connsiteX39" fmla="*/ 1421027 w 1781796"/>
              <a:gd name="connsiteY39" fmla="*/ 1346886 h 1396313"/>
              <a:gd name="connsiteX40" fmla="*/ 1594021 w 1781796"/>
              <a:gd name="connsiteY40" fmla="*/ 1383956 h 1396313"/>
              <a:gd name="connsiteX41" fmla="*/ 1680518 w 1781796"/>
              <a:gd name="connsiteY41" fmla="*/ 1396313 h 1396313"/>
              <a:gd name="connsiteX42" fmla="*/ 1779373 w 1781796"/>
              <a:gd name="connsiteY42" fmla="*/ 1383956 h 1396313"/>
              <a:gd name="connsiteX43" fmla="*/ 1742302 w 1781796"/>
              <a:gd name="connsiteY43" fmla="*/ 1371600 h 1396313"/>
              <a:gd name="connsiteX44" fmla="*/ 1668162 w 1781796"/>
              <a:gd name="connsiteY44" fmla="*/ 1359243 h 1396313"/>
              <a:gd name="connsiteX45" fmla="*/ 1606378 w 1781796"/>
              <a:gd name="connsiteY45" fmla="*/ 1334529 h 1396313"/>
              <a:gd name="connsiteX46" fmla="*/ 1606378 w 1781796"/>
              <a:gd name="connsiteY46" fmla="*/ 1334529 h 1396313"/>
              <a:gd name="connsiteX47" fmla="*/ 1606378 w 1781796"/>
              <a:gd name="connsiteY47" fmla="*/ 1334529 h 1396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781796" h="1396313">
                <a:moveTo>
                  <a:pt x="0" y="1297459"/>
                </a:moveTo>
                <a:lnTo>
                  <a:pt x="0" y="1297459"/>
                </a:lnTo>
                <a:cubicBezTo>
                  <a:pt x="28832" y="1268627"/>
                  <a:pt x="60159" y="1242089"/>
                  <a:pt x="86497" y="1210962"/>
                </a:cubicBezTo>
                <a:cubicBezTo>
                  <a:pt x="181732" y="1098411"/>
                  <a:pt x="109612" y="1177090"/>
                  <a:pt x="148281" y="1099751"/>
                </a:cubicBezTo>
                <a:cubicBezTo>
                  <a:pt x="154922" y="1086468"/>
                  <a:pt x="166353" y="1075964"/>
                  <a:pt x="172994" y="1062681"/>
                </a:cubicBezTo>
                <a:cubicBezTo>
                  <a:pt x="178819" y="1051031"/>
                  <a:pt x="179526" y="1037261"/>
                  <a:pt x="185351" y="1025611"/>
                </a:cubicBezTo>
                <a:cubicBezTo>
                  <a:pt x="191993" y="1012328"/>
                  <a:pt x="203422" y="1001823"/>
                  <a:pt x="210064" y="988540"/>
                </a:cubicBezTo>
                <a:cubicBezTo>
                  <a:pt x="220446" y="967775"/>
                  <a:pt x="228839" y="921841"/>
                  <a:pt x="234778" y="902043"/>
                </a:cubicBezTo>
                <a:cubicBezTo>
                  <a:pt x="242263" y="877091"/>
                  <a:pt x="254382" y="853447"/>
                  <a:pt x="259491" y="827902"/>
                </a:cubicBezTo>
                <a:cubicBezTo>
                  <a:pt x="286759" y="691563"/>
                  <a:pt x="270922" y="744184"/>
                  <a:pt x="296562" y="667265"/>
                </a:cubicBezTo>
                <a:cubicBezTo>
                  <a:pt x="303217" y="607367"/>
                  <a:pt x="308474" y="541649"/>
                  <a:pt x="321275" y="481913"/>
                </a:cubicBezTo>
                <a:cubicBezTo>
                  <a:pt x="328392" y="448701"/>
                  <a:pt x="339328" y="416365"/>
                  <a:pt x="345989" y="383059"/>
                </a:cubicBezTo>
                <a:cubicBezTo>
                  <a:pt x="365006" y="287974"/>
                  <a:pt x="353254" y="341642"/>
                  <a:pt x="383059" y="222421"/>
                </a:cubicBezTo>
                <a:cubicBezTo>
                  <a:pt x="401731" y="147731"/>
                  <a:pt x="390050" y="189091"/>
                  <a:pt x="420129" y="98854"/>
                </a:cubicBezTo>
                <a:cubicBezTo>
                  <a:pt x="430179" y="68704"/>
                  <a:pt x="433247" y="48666"/>
                  <a:pt x="457200" y="24713"/>
                </a:cubicBezTo>
                <a:cubicBezTo>
                  <a:pt x="467701" y="14212"/>
                  <a:pt x="481913" y="8238"/>
                  <a:pt x="494270" y="0"/>
                </a:cubicBezTo>
                <a:cubicBezTo>
                  <a:pt x="510746" y="24713"/>
                  <a:pt x="534305" y="45962"/>
                  <a:pt x="543697" y="74140"/>
                </a:cubicBezTo>
                <a:lnTo>
                  <a:pt x="580767" y="185351"/>
                </a:lnTo>
                <a:cubicBezTo>
                  <a:pt x="584886" y="197708"/>
                  <a:pt x="585899" y="211583"/>
                  <a:pt x="593124" y="222421"/>
                </a:cubicBezTo>
                <a:cubicBezTo>
                  <a:pt x="601362" y="234778"/>
                  <a:pt x="611195" y="246209"/>
                  <a:pt x="617837" y="259492"/>
                </a:cubicBezTo>
                <a:cubicBezTo>
                  <a:pt x="668989" y="361797"/>
                  <a:pt x="584090" y="227408"/>
                  <a:pt x="654908" y="333632"/>
                </a:cubicBezTo>
                <a:cubicBezTo>
                  <a:pt x="685962" y="426800"/>
                  <a:pt x="644073" y="311965"/>
                  <a:pt x="691978" y="407773"/>
                </a:cubicBezTo>
                <a:cubicBezTo>
                  <a:pt x="697803" y="419423"/>
                  <a:pt x="698009" y="433457"/>
                  <a:pt x="704335" y="444843"/>
                </a:cubicBezTo>
                <a:cubicBezTo>
                  <a:pt x="718760" y="470807"/>
                  <a:pt x="753762" y="518984"/>
                  <a:pt x="753762" y="518984"/>
                </a:cubicBezTo>
                <a:cubicBezTo>
                  <a:pt x="775511" y="584234"/>
                  <a:pt x="758892" y="545213"/>
                  <a:pt x="815546" y="630194"/>
                </a:cubicBezTo>
                <a:lnTo>
                  <a:pt x="840259" y="667265"/>
                </a:lnTo>
                <a:lnTo>
                  <a:pt x="864973" y="704335"/>
                </a:lnTo>
                <a:cubicBezTo>
                  <a:pt x="869092" y="716692"/>
                  <a:pt x="871004" y="730019"/>
                  <a:pt x="877329" y="741405"/>
                </a:cubicBezTo>
                <a:cubicBezTo>
                  <a:pt x="891753" y="767369"/>
                  <a:pt x="917363" y="787368"/>
                  <a:pt x="926756" y="815546"/>
                </a:cubicBezTo>
                <a:lnTo>
                  <a:pt x="976183" y="963827"/>
                </a:lnTo>
                <a:cubicBezTo>
                  <a:pt x="980302" y="976184"/>
                  <a:pt x="981315" y="990060"/>
                  <a:pt x="988540" y="1000897"/>
                </a:cubicBezTo>
                <a:lnTo>
                  <a:pt x="1013254" y="1037967"/>
                </a:lnTo>
                <a:cubicBezTo>
                  <a:pt x="1027351" y="1080260"/>
                  <a:pt x="1046329" y="1158872"/>
                  <a:pt x="1087394" y="1186248"/>
                </a:cubicBezTo>
                <a:lnTo>
                  <a:pt x="1161535" y="1235675"/>
                </a:lnTo>
                <a:cubicBezTo>
                  <a:pt x="1173892" y="1243913"/>
                  <a:pt x="1184516" y="1255693"/>
                  <a:pt x="1198605" y="1260389"/>
                </a:cubicBezTo>
                <a:cubicBezTo>
                  <a:pt x="1210962" y="1264508"/>
                  <a:pt x="1224025" y="1266921"/>
                  <a:pt x="1235675" y="1272746"/>
                </a:cubicBezTo>
                <a:cubicBezTo>
                  <a:pt x="1248958" y="1279388"/>
                  <a:pt x="1259175" y="1291427"/>
                  <a:pt x="1272746" y="1297459"/>
                </a:cubicBezTo>
                <a:cubicBezTo>
                  <a:pt x="1296551" y="1308039"/>
                  <a:pt x="1322173" y="1313935"/>
                  <a:pt x="1346886" y="1322173"/>
                </a:cubicBezTo>
                <a:lnTo>
                  <a:pt x="1383956" y="1334529"/>
                </a:lnTo>
                <a:cubicBezTo>
                  <a:pt x="1396313" y="1338648"/>
                  <a:pt x="1408390" y="1343727"/>
                  <a:pt x="1421027" y="1346886"/>
                </a:cubicBezTo>
                <a:cubicBezTo>
                  <a:pt x="1480973" y="1361873"/>
                  <a:pt x="1528575" y="1374606"/>
                  <a:pt x="1594021" y="1383956"/>
                </a:cubicBezTo>
                <a:lnTo>
                  <a:pt x="1680518" y="1396313"/>
                </a:lnTo>
                <a:cubicBezTo>
                  <a:pt x="1713470" y="1392194"/>
                  <a:pt x="1748540" y="1396289"/>
                  <a:pt x="1779373" y="1383956"/>
                </a:cubicBezTo>
                <a:cubicBezTo>
                  <a:pt x="1791467" y="1379119"/>
                  <a:pt x="1755017" y="1374426"/>
                  <a:pt x="1742302" y="1371600"/>
                </a:cubicBezTo>
                <a:cubicBezTo>
                  <a:pt x="1717844" y="1366165"/>
                  <a:pt x="1692620" y="1364678"/>
                  <a:pt x="1668162" y="1359243"/>
                </a:cubicBezTo>
                <a:cubicBezTo>
                  <a:pt x="1640675" y="1353135"/>
                  <a:pt x="1629786" y="1346234"/>
                  <a:pt x="1606378" y="1334529"/>
                </a:cubicBezTo>
                <a:lnTo>
                  <a:pt x="1606378" y="1334529"/>
                </a:lnTo>
                <a:lnTo>
                  <a:pt x="1606378" y="1334529"/>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Freeform 54">
            <a:extLst>
              <a:ext uri="{FF2B5EF4-FFF2-40B4-BE49-F238E27FC236}">
                <a16:creationId xmlns:a16="http://schemas.microsoft.com/office/drawing/2014/main" id="{F1570C33-0166-4948-9EE5-4AAB8F9BED48}"/>
              </a:ext>
            </a:extLst>
          </p:cNvPr>
          <p:cNvSpPr/>
          <p:nvPr/>
        </p:nvSpPr>
        <p:spPr>
          <a:xfrm>
            <a:off x="6450227" y="814194"/>
            <a:ext cx="1729946" cy="1372952"/>
          </a:xfrm>
          <a:custGeom>
            <a:avLst/>
            <a:gdLst>
              <a:gd name="connsiteX0" fmla="*/ 0 w 1729946"/>
              <a:gd name="connsiteY0" fmla="*/ 1360595 h 1372952"/>
              <a:gd name="connsiteX1" fmla="*/ 0 w 1729946"/>
              <a:gd name="connsiteY1" fmla="*/ 1360595 h 1372952"/>
              <a:gd name="connsiteX2" fmla="*/ 111211 w 1729946"/>
              <a:gd name="connsiteY2" fmla="*/ 1372952 h 1372952"/>
              <a:gd name="connsiteX3" fmla="*/ 481914 w 1729946"/>
              <a:gd name="connsiteY3" fmla="*/ 1348238 h 1372952"/>
              <a:gd name="connsiteX4" fmla="*/ 642551 w 1729946"/>
              <a:gd name="connsiteY4" fmla="*/ 1311168 h 1372952"/>
              <a:gd name="connsiteX5" fmla="*/ 729049 w 1729946"/>
              <a:gd name="connsiteY5" fmla="*/ 1286455 h 1372952"/>
              <a:gd name="connsiteX6" fmla="*/ 778476 w 1729946"/>
              <a:gd name="connsiteY6" fmla="*/ 1212314 h 1372952"/>
              <a:gd name="connsiteX7" fmla="*/ 803189 w 1729946"/>
              <a:gd name="connsiteY7" fmla="*/ 1175244 h 1372952"/>
              <a:gd name="connsiteX8" fmla="*/ 840259 w 1729946"/>
              <a:gd name="connsiteY8" fmla="*/ 1162887 h 1372952"/>
              <a:gd name="connsiteX9" fmla="*/ 864973 w 1729946"/>
              <a:gd name="connsiteY9" fmla="*/ 1125817 h 1372952"/>
              <a:gd name="connsiteX10" fmla="*/ 902043 w 1729946"/>
              <a:gd name="connsiteY10" fmla="*/ 1088747 h 1372952"/>
              <a:gd name="connsiteX11" fmla="*/ 926757 w 1729946"/>
              <a:gd name="connsiteY11" fmla="*/ 1014606 h 1372952"/>
              <a:gd name="connsiteX12" fmla="*/ 939114 w 1729946"/>
              <a:gd name="connsiteY12" fmla="*/ 977536 h 1372952"/>
              <a:gd name="connsiteX13" fmla="*/ 988541 w 1729946"/>
              <a:gd name="connsiteY13" fmla="*/ 866325 h 1372952"/>
              <a:gd name="connsiteX14" fmla="*/ 1013254 w 1729946"/>
              <a:gd name="connsiteY14" fmla="*/ 779828 h 1372952"/>
              <a:gd name="connsiteX15" fmla="*/ 1037968 w 1729946"/>
              <a:gd name="connsiteY15" fmla="*/ 705687 h 1372952"/>
              <a:gd name="connsiteX16" fmla="*/ 1062681 w 1729946"/>
              <a:gd name="connsiteY16" fmla="*/ 545049 h 1372952"/>
              <a:gd name="connsiteX17" fmla="*/ 1087395 w 1729946"/>
              <a:gd name="connsiteY17" fmla="*/ 470909 h 1372952"/>
              <a:gd name="connsiteX18" fmla="*/ 1099751 w 1729946"/>
              <a:gd name="connsiteY18" fmla="*/ 433838 h 1372952"/>
              <a:gd name="connsiteX19" fmla="*/ 1124465 w 1729946"/>
              <a:gd name="connsiteY19" fmla="*/ 359698 h 1372952"/>
              <a:gd name="connsiteX20" fmla="*/ 1136822 w 1729946"/>
              <a:gd name="connsiteY20" fmla="*/ 322628 h 1372952"/>
              <a:gd name="connsiteX21" fmla="*/ 1198605 w 1729946"/>
              <a:gd name="connsiteY21" fmla="*/ 248487 h 1372952"/>
              <a:gd name="connsiteX22" fmla="*/ 1235676 w 1729946"/>
              <a:gd name="connsiteY22" fmla="*/ 223774 h 1372952"/>
              <a:gd name="connsiteX23" fmla="*/ 1260389 w 1729946"/>
              <a:gd name="connsiteY23" fmla="*/ 186703 h 1372952"/>
              <a:gd name="connsiteX24" fmla="*/ 1297459 w 1729946"/>
              <a:gd name="connsiteY24" fmla="*/ 112563 h 1372952"/>
              <a:gd name="connsiteX25" fmla="*/ 1371600 w 1729946"/>
              <a:gd name="connsiteY25" fmla="*/ 38422 h 1372952"/>
              <a:gd name="connsiteX26" fmla="*/ 1519881 w 1729946"/>
              <a:gd name="connsiteY26" fmla="*/ 1352 h 1372952"/>
              <a:gd name="connsiteX27" fmla="*/ 1729946 w 1729946"/>
              <a:gd name="connsiteY27" fmla="*/ 1352 h 1372952"/>
              <a:gd name="connsiteX28" fmla="*/ 1729946 w 1729946"/>
              <a:gd name="connsiteY28" fmla="*/ 1352 h 1372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29946" h="1372952">
                <a:moveTo>
                  <a:pt x="0" y="1360595"/>
                </a:moveTo>
                <a:lnTo>
                  <a:pt x="0" y="1360595"/>
                </a:lnTo>
                <a:cubicBezTo>
                  <a:pt x="37070" y="1364714"/>
                  <a:pt x="73913" y="1372952"/>
                  <a:pt x="111211" y="1372952"/>
                </a:cubicBezTo>
                <a:cubicBezTo>
                  <a:pt x="280781" y="1372952"/>
                  <a:pt x="339416" y="1364071"/>
                  <a:pt x="481914" y="1348238"/>
                </a:cubicBezTo>
                <a:cubicBezTo>
                  <a:pt x="584206" y="1314142"/>
                  <a:pt x="424386" y="1365710"/>
                  <a:pt x="642551" y="1311168"/>
                </a:cubicBezTo>
                <a:cubicBezTo>
                  <a:pt x="704614" y="1295652"/>
                  <a:pt x="675867" y="1304181"/>
                  <a:pt x="729049" y="1286455"/>
                </a:cubicBezTo>
                <a:cubicBezTo>
                  <a:pt x="750763" y="1221307"/>
                  <a:pt x="727053" y="1274021"/>
                  <a:pt x="778476" y="1212314"/>
                </a:cubicBezTo>
                <a:cubicBezTo>
                  <a:pt x="787983" y="1200905"/>
                  <a:pt x="791593" y="1184521"/>
                  <a:pt x="803189" y="1175244"/>
                </a:cubicBezTo>
                <a:cubicBezTo>
                  <a:pt x="813360" y="1167107"/>
                  <a:pt x="827902" y="1167006"/>
                  <a:pt x="840259" y="1162887"/>
                </a:cubicBezTo>
                <a:cubicBezTo>
                  <a:pt x="848497" y="1150530"/>
                  <a:pt x="855466" y="1137226"/>
                  <a:pt x="864973" y="1125817"/>
                </a:cubicBezTo>
                <a:cubicBezTo>
                  <a:pt x="876160" y="1112392"/>
                  <a:pt x="893556" y="1104023"/>
                  <a:pt x="902043" y="1088747"/>
                </a:cubicBezTo>
                <a:cubicBezTo>
                  <a:pt x="914694" y="1065975"/>
                  <a:pt x="918519" y="1039320"/>
                  <a:pt x="926757" y="1014606"/>
                </a:cubicBezTo>
                <a:cubicBezTo>
                  <a:pt x="930876" y="1002249"/>
                  <a:pt x="931889" y="988374"/>
                  <a:pt x="939114" y="977536"/>
                </a:cubicBezTo>
                <a:cubicBezTo>
                  <a:pt x="978276" y="918791"/>
                  <a:pt x="959132" y="954552"/>
                  <a:pt x="988541" y="866325"/>
                </a:cubicBezTo>
                <a:cubicBezTo>
                  <a:pt x="1030062" y="741763"/>
                  <a:pt x="966713" y="934961"/>
                  <a:pt x="1013254" y="779828"/>
                </a:cubicBezTo>
                <a:cubicBezTo>
                  <a:pt x="1020740" y="754876"/>
                  <a:pt x="1037968" y="705687"/>
                  <a:pt x="1037968" y="705687"/>
                </a:cubicBezTo>
                <a:cubicBezTo>
                  <a:pt x="1043750" y="659428"/>
                  <a:pt x="1049617" y="592951"/>
                  <a:pt x="1062681" y="545049"/>
                </a:cubicBezTo>
                <a:cubicBezTo>
                  <a:pt x="1069535" y="519917"/>
                  <a:pt x="1079157" y="495622"/>
                  <a:pt x="1087395" y="470909"/>
                </a:cubicBezTo>
                <a:lnTo>
                  <a:pt x="1099751" y="433838"/>
                </a:lnTo>
                <a:lnTo>
                  <a:pt x="1124465" y="359698"/>
                </a:lnTo>
                <a:cubicBezTo>
                  <a:pt x="1128584" y="347341"/>
                  <a:pt x="1129597" y="333466"/>
                  <a:pt x="1136822" y="322628"/>
                </a:cubicBezTo>
                <a:cubicBezTo>
                  <a:pt x="1161121" y="286178"/>
                  <a:pt x="1162926" y="278219"/>
                  <a:pt x="1198605" y="248487"/>
                </a:cubicBezTo>
                <a:cubicBezTo>
                  <a:pt x="1210014" y="238980"/>
                  <a:pt x="1223319" y="232012"/>
                  <a:pt x="1235676" y="223774"/>
                </a:cubicBezTo>
                <a:cubicBezTo>
                  <a:pt x="1243914" y="211417"/>
                  <a:pt x="1253747" y="199986"/>
                  <a:pt x="1260389" y="186703"/>
                </a:cubicBezTo>
                <a:cubicBezTo>
                  <a:pt x="1284924" y="137632"/>
                  <a:pt x="1256991" y="158090"/>
                  <a:pt x="1297459" y="112563"/>
                </a:cubicBezTo>
                <a:cubicBezTo>
                  <a:pt x="1320679" y="86441"/>
                  <a:pt x="1338443" y="49474"/>
                  <a:pt x="1371600" y="38422"/>
                </a:cubicBezTo>
                <a:cubicBezTo>
                  <a:pt x="1425389" y="20493"/>
                  <a:pt x="1462478" y="3848"/>
                  <a:pt x="1519881" y="1352"/>
                </a:cubicBezTo>
                <a:cubicBezTo>
                  <a:pt x="1589837" y="-1690"/>
                  <a:pt x="1659924" y="1352"/>
                  <a:pt x="1729946" y="1352"/>
                </a:cubicBezTo>
                <a:lnTo>
                  <a:pt x="1729946" y="1352"/>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TextBox 55">
            <a:extLst>
              <a:ext uri="{FF2B5EF4-FFF2-40B4-BE49-F238E27FC236}">
                <a16:creationId xmlns:a16="http://schemas.microsoft.com/office/drawing/2014/main" id="{08DB6DDA-EB3C-F745-978F-44223315A263}"/>
              </a:ext>
            </a:extLst>
          </p:cNvPr>
          <p:cNvSpPr txBox="1"/>
          <p:nvPr/>
        </p:nvSpPr>
        <p:spPr>
          <a:xfrm>
            <a:off x="609600" y="1219200"/>
            <a:ext cx="1710725" cy="369332"/>
          </a:xfrm>
          <a:prstGeom prst="rect">
            <a:avLst/>
          </a:prstGeom>
          <a:noFill/>
        </p:spPr>
        <p:txBody>
          <a:bodyPr wrap="none" rtlCol="0">
            <a:spAutoFit/>
          </a:bodyPr>
          <a:lstStyle/>
          <a:p>
            <a:r>
              <a:rPr lang="en-US" dirty="0"/>
              <a:t>Low Selectivity</a:t>
            </a:r>
          </a:p>
        </p:txBody>
      </p:sp>
    </p:spTree>
    <p:extLst>
      <p:ext uri="{BB962C8B-B14F-4D97-AF65-F5344CB8AC3E}">
        <p14:creationId xmlns:p14="http://schemas.microsoft.com/office/powerpoint/2010/main" val="25675741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Interference filters</a:t>
            </a:r>
          </a:p>
        </p:txBody>
      </p:sp>
      <p:sp>
        <p:nvSpPr>
          <p:cNvPr id="3" name="Content Placeholder 2"/>
          <p:cNvSpPr>
            <a:spLocks noGrp="1"/>
          </p:cNvSpPr>
          <p:nvPr>
            <p:ph idx="1"/>
          </p:nvPr>
        </p:nvSpPr>
        <p:spPr/>
        <p:txBody>
          <a:bodyPr/>
          <a:lstStyle/>
          <a:p>
            <a:r>
              <a:rPr lang="en-US" dirty="0"/>
              <a:t>They are composed of transparent glass or quartz substrate on which multiple thin layers of </a:t>
            </a:r>
            <a:r>
              <a:rPr lang="en-US" dirty="0">
                <a:solidFill>
                  <a:srgbClr val="FF0000"/>
                </a:solidFill>
              </a:rPr>
              <a:t>dielectric material</a:t>
            </a:r>
            <a:r>
              <a:rPr lang="en-US" dirty="0"/>
              <a:t>, sometimes separated by spacer layers</a:t>
            </a:r>
          </a:p>
          <a:p>
            <a:r>
              <a:rPr lang="en-US" dirty="0"/>
              <a:t>Permit great selectivity </a:t>
            </a:r>
          </a:p>
          <a:p>
            <a:endParaRPr lang="en-US" dirty="0"/>
          </a:p>
        </p:txBody>
      </p:sp>
      <p:sp>
        <p:nvSpPr>
          <p:cNvPr id="4" name="Date Placeholder 3"/>
          <p:cNvSpPr>
            <a:spLocks noGrp="1"/>
          </p:cNvSpPr>
          <p:nvPr>
            <p:ph type="dt" sz="half" idx="10"/>
          </p:nvPr>
        </p:nvSpPr>
        <p:spPr/>
        <p:txBody>
          <a:bodyPr/>
          <a:lstStyle/>
          <a:p>
            <a:fld id="{F4C039BB-BFC4-41B8-B92E-3AB15CEAADDC}" type="datetime12">
              <a:rPr lang="en-US" smtClean="0"/>
              <a:t>5:21 PM</a:t>
            </a:fld>
            <a:endParaRPr lang="en-US" dirty="0"/>
          </a:p>
        </p:txBody>
      </p:sp>
      <p:sp>
        <p:nvSpPr>
          <p:cNvPr id="5" name="Footer Placeholder 4"/>
          <p:cNvSpPr>
            <a:spLocks noGrp="1"/>
          </p:cNvSpPr>
          <p:nvPr>
            <p:ph type="ftr" sz="quarter" idx="11"/>
          </p:nvPr>
        </p:nvSpPr>
        <p:spPr/>
        <p:txBody>
          <a:bodyPr/>
          <a:lstStyle/>
          <a:p>
            <a:pPr algn="r"/>
            <a:r>
              <a:rPr lang="en-US" dirty="0" err="1"/>
              <a:t>www.cyto.purdue.edu</a:t>
            </a:r>
            <a:endParaRPr lang="en-US" dirty="0"/>
          </a:p>
        </p:txBody>
      </p:sp>
      <p:sp>
        <p:nvSpPr>
          <p:cNvPr id="6" name="Slide Number Placeholder 5"/>
          <p:cNvSpPr>
            <a:spLocks noGrp="1"/>
          </p:cNvSpPr>
          <p:nvPr>
            <p:ph type="sldNum" sz="quarter" idx="12"/>
          </p:nvPr>
        </p:nvSpPr>
        <p:spPr/>
        <p:txBody>
          <a:bodyPr/>
          <a:lstStyle/>
          <a:p>
            <a:r>
              <a:rPr lang="en-US"/>
              <a:t>Slide </a:t>
            </a:r>
            <a:fld id="{0CFEC368-1D7A-4F81-ABF6-AE0E36BAF64C}" type="slidenum">
              <a:rPr lang="en-US" smtClean="0"/>
              <a:pPr/>
              <a:t>11</a:t>
            </a:fld>
            <a:endParaRPr lang="en-US" dirty="0"/>
          </a:p>
        </p:txBody>
      </p:sp>
    </p:spTree>
    <p:extLst>
      <p:ext uri="{BB962C8B-B14F-4D97-AF65-F5344CB8AC3E}">
        <p14:creationId xmlns:p14="http://schemas.microsoft.com/office/powerpoint/2010/main" val="33587576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a:extLst>
              <a:ext uri="{FF2B5EF4-FFF2-40B4-BE49-F238E27FC236}">
                <a16:creationId xmlns:a16="http://schemas.microsoft.com/office/drawing/2014/main" id="{2852B587-C731-7D49-BA22-6B9774AA8A97}"/>
              </a:ext>
            </a:extLst>
          </p:cNvPr>
          <p:cNvSpPr>
            <a:spLocks noGrp="1" noChangeArrowheads="1"/>
          </p:cNvSpPr>
          <p:nvPr>
            <p:ph type="title"/>
          </p:nvPr>
        </p:nvSpPr>
        <p:spPr>
          <a:xfrm>
            <a:off x="701675" y="152400"/>
            <a:ext cx="7772400" cy="615950"/>
          </a:xfrm>
        </p:spPr>
        <p:txBody>
          <a:bodyPr/>
          <a:lstStyle/>
          <a:p>
            <a:pPr>
              <a:defRPr/>
            </a:pPr>
            <a:r>
              <a:rPr lang="en-US" altLang="en-US">
                <a:ea typeface="+mj-ea"/>
              </a:rPr>
              <a:t>Interference</a:t>
            </a:r>
          </a:p>
        </p:txBody>
      </p:sp>
      <p:sp>
        <p:nvSpPr>
          <p:cNvPr id="98308" name="Line 4">
            <a:extLst>
              <a:ext uri="{FF2B5EF4-FFF2-40B4-BE49-F238E27FC236}">
                <a16:creationId xmlns:a16="http://schemas.microsoft.com/office/drawing/2014/main" id="{D8FDA266-7C28-4F40-9683-13D1F6FBD5EF}"/>
              </a:ext>
            </a:extLst>
          </p:cNvPr>
          <p:cNvSpPr>
            <a:spLocks noChangeShapeType="1"/>
          </p:cNvSpPr>
          <p:nvPr/>
        </p:nvSpPr>
        <p:spPr bwMode="auto">
          <a:xfrm>
            <a:off x="842963" y="2068513"/>
            <a:ext cx="2298700" cy="0"/>
          </a:xfrm>
          <a:prstGeom prst="line">
            <a:avLst/>
          </a:prstGeom>
          <a:noFill/>
          <a:ln w="9525">
            <a:solidFill>
              <a:schemeClr val="tx1"/>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98309" name="Line 5">
            <a:extLst>
              <a:ext uri="{FF2B5EF4-FFF2-40B4-BE49-F238E27FC236}">
                <a16:creationId xmlns:a16="http://schemas.microsoft.com/office/drawing/2014/main" id="{34CA8F0D-4A0C-B64C-8FE4-CCA1A448CF06}"/>
              </a:ext>
            </a:extLst>
          </p:cNvPr>
          <p:cNvSpPr>
            <a:spLocks noChangeShapeType="1"/>
          </p:cNvSpPr>
          <p:nvPr/>
        </p:nvSpPr>
        <p:spPr bwMode="auto">
          <a:xfrm>
            <a:off x="842963" y="1362075"/>
            <a:ext cx="0" cy="4878388"/>
          </a:xfrm>
          <a:prstGeom prst="line">
            <a:avLst/>
          </a:prstGeom>
          <a:noFill/>
          <a:ln w="9525" cap="rnd">
            <a:solidFill>
              <a:srgbClr val="FF0066"/>
            </a:solidFill>
            <a:prstDash val="sysDot"/>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grpSp>
        <p:nvGrpSpPr>
          <p:cNvPr id="24580" name="Group 16">
            <a:extLst>
              <a:ext uri="{FF2B5EF4-FFF2-40B4-BE49-F238E27FC236}">
                <a16:creationId xmlns:a16="http://schemas.microsoft.com/office/drawing/2014/main" id="{34409A10-4AB8-BE44-9279-32BEA5573F1A}"/>
              </a:ext>
            </a:extLst>
          </p:cNvPr>
          <p:cNvGrpSpPr>
            <a:grpSpLocks/>
          </p:cNvGrpSpPr>
          <p:nvPr/>
        </p:nvGrpSpPr>
        <p:grpSpPr bwMode="auto">
          <a:xfrm>
            <a:off x="919163" y="1535113"/>
            <a:ext cx="665162" cy="533400"/>
            <a:chOff x="1169" y="1076"/>
            <a:chExt cx="473" cy="396"/>
          </a:xfrm>
        </p:grpSpPr>
        <p:sp>
          <p:nvSpPr>
            <p:cNvPr id="98311" name="Line 7">
              <a:extLst>
                <a:ext uri="{FF2B5EF4-FFF2-40B4-BE49-F238E27FC236}">
                  <a16:creationId xmlns:a16="http://schemas.microsoft.com/office/drawing/2014/main" id="{F56DD76B-5D5D-5242-A6B6-CB580B4AA4B1}"/>
                </a:ext>
              </a:extLst>
            </p:cNvPr>
            <p:cNvSpPr>
              <a:spLocks noChangeShapeType="1"/>
            </p:cNvSpPr>
            <p:nvPr/>
          </p:nvSpPr>
          <p:spPr bwMode="auto">
            <a:xfrm flipV="1">
              <a:off x="1169" y="1349"/>
              <a:ext cx="0" cy="123"/>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98312" name="Line 8">
              <a:extLst>
                <a:ext uri="{FF2B5EF4-FFF2-40B4-BE49-F238E27FC236}">
                  <a16:creationId xmlns:a16="http://schemas.microsoft.com/office/drawing/2014/main" id="{DC68D94F-7B68-DF4F-A7FE-8DAB5D46C854}"/>
                </a:ext>
              </a:extLst>
            </p:cNvPr>
            <p:cNvSpPr>
              <a:spLocks noChangeShapeType="1"/>
            </p:cNvSpPr>
            <p:nvPr/>
          </p:nvSpPr>
          <p:spPr bwMode="auto">
            <a:xfrm flipV="1">
              <a:off x="1236" y="1248"/>
              <a:ext cx="0" cy="218"/>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98313" name="Line 9">
              <a:extLst>
                <a:ext uri="{FF2B5EF4-FFF2-40B4-BE49-F238E27FC236}">
                  <a16:creationId xmlns:a16="http://schemas.microsoft.com/office/drawing/2014/main" id="{D477B85A-5C6F-1E4E-AE79-084B3B1A6019}"/>
                </a:ext>
              </a:extLst>
            </p:cNvPr>
            <p:cNvSpPr>
              <a:spLocks noChangeShapeType="1"/>
            </p:cNvSpPr>
            <p:nvPr/>
          </p:nvSpPr>
          <p:spPr bwMode="auto">
            <a:xfrm flipV="1">
              <a:off x="1302" y="1179"/>
              <a:ext cx="0" cy="293"/>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98314" name="Line 10">
              <a:extLst>
                <a:ext uri="{FF2B5EF4-FFF2-40B4-BE49-F238E27FC236}">
                  <a16:creationId xmlns:a16="http://schemas.microsoft.com/office/drawing/2014/main" id="{374DE51E-85CD-DB4E-A160-056E8EA6C5E3}"/>
                </a:ext>
              </a:extLst>
            </p:cNvPr>
            <p:cNvSpPr>
              <a:spLocks noChangeShapeType="1"/>
            </p:cNvSpPr>
            <p:nvPr/>
          </p:nvSpPr>
          <p:spPr bwMode="auto">
            <a:xfrm flipV="1">
              <a:off x="1372" y="1076"/>
              <a:ext cx="0" cy="396"/>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98315" name="Line 11">
              <a:extLst>
                <a:ext uri="{FF2B5EF4-FFF2-40B4-BE49-F238E27FC236}">
                  <a16:creationId xmlns:a16="http://schemas.microsoft.com/office/drawing/2014/main" id="{231E154C-BB7F-AC42-AD51-966533454382}"/>
                </a:ext>
              </a:extLst>
            </p:cNvPr>
            <p:cNvSpPr>
              <a:spLocks noChangeShapeType="1"/>
            </p:cNvSpPr>
            <p:nvPr/>
          </p:nvSpPr>
          <p:spPr bwMode="auto">
            <a:xfrm flipV="1">
              <a:off x="1437" y="1076"/>
              <a:ext cx="0" cy="396"/>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98316" name="Line 12">
              <a:extLst>
                <a:ext uri="{FF2B5EF4-FFF2-40B4-BE49-F238E27FC236}">
                  <a16:creationId xmlns:a16="http://schemas.microsoft.com/office/drawing/2014/main" id="{0F4EAD46-2A46-BE45-9A0A-958DF6158649}"/>
                </a:ext>
              </a:extLst>
            </p:cNvPr>
            <p:cNvSpPr>
              <a:spLocks noChangeShapeType="1"/>
            </p:cNvSpPr>
            <p:nvPr/>
          </p:nvSpPr>
          <p:spPr bwMode="auto">
            <a:xfrm flipV="1">
              <a:off x="1502" y="1179"/>
              <a:ext cx="0" cy="293"/>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98317" name="Line 13">
              <a:extLst>
                <a:ext uri="{FF2B5EF4-FFF2-40B4-BE49-F238E27FC236}">
                  <a16:creationId xmlns:a16="http://schemas.microsoft.com/office/drawing/2014/main" id="{8073818E-A254-0847-BFCA-07A3F79281E4}"/>
                </a:ext>
              </a:extLst>
            </p:cNvPr>
            <p:cNvSpPr>
              <a:spLocks noChangeShapeType="1"/>
            </p:cNvSpPr>
            <p:nvPr/>
          </p:nvSpPr>
          <p:spPr bwMode="auto">
            <a:xfrm flipH="1" flipV="1">
              <a:off x="1574" y="1258"/>
              <a:ext cx="0" cy="213"/>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98318" name="Line 14">
              <a:extLst>
                <a:ext uri="{FF2B5EF4-FFF2-40B4-BE49-F238E27FC236}">
                  <a16:creationId xmlns:a16="http://schemas.microsoft.com/office/drawing/2014/main" id="{AA12EEF4-0D5F-404E-85A8-F0204976136A}"/>
                </a:ext>
              </a:extLst>
            </p:cNvPr>
            <p:cNvSpPr>
              <a:spLocks noChangeShapeType="1"/>
            </p:cNvSpPr>
            <p:nvPr/>
          </p:nvSpPr>
          <p:spPr bwMode="auto">
            <a:xfrm flipV="1">
              <a:off x="1642" y="1349"/>
              <a:ext cx="0" cy="123"/>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grpSp>
      <p:grpSp>
        <p:nvGrpSpPr>
          <p:cNvPr id="24581" name="Group 17">
            <a:extLst>
              <a:ext uri="{FF2B5EF4-FFF2-40B4-BE49-F238E27FC236}">
                <a16:creationId xmlns:a16="http://schemas.microsoft.com/office/drawing/2014/main" id="{7715F3A5-CCF0-7B41-B878-7748CA5CE349}"/>
              </a:ext>
            </a:extLst>
          </p:cNvPr>
          <p:cNvGrpSpPr>
            <a:grpSpLocks/>
          </p:cNvGrpSpPr>
          <p:nvPr/>
        </p:nvGrpSpPr>
        <p:grpSpPr bwMode="auto">
          <a:xfrm flipV="1">
            <a:off x="1679575" y="2068513"/>
            <a:ext cx="665163" cy="533400"/>
            <a:chOff x="1169" y="1076"/>
            <a:chExt cx="473" cy="396"/>
          </a:xfrm>
        </p:grpSpPr>
        <p:sp>
          <p:nvSpPr>
            <p:cNvPr id="98322" name="Line 18">
              <a:extLst>
                <a:ext uri="{FF2B5EF4-FFF2-40B4-BE49-F238E27FC236}">
                  <a16:creationId xmlns:a16="http://schemas.microsoft.com/office/drawing/2014/main" id="{C992239A-30DB-1D4D-B009-88ABEC95AA72}"/>
                </a:ext>
              </a:extLst>
            </p:cNvPr>
            <p:cNvSpPr>
              <a:spLocks noChangeShapeType="1"/>
            </p:cNvSpPr>
            <p:nvPr/>
          </p:nvSpPr>
          <p:spPr bwMode="auto">
            <a:xfrm flipV="1">
              <a:off x="1169" y="1349"/>
              <a:ext cx="0" cy="123"/>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98323" name="Line 19">
              <a:extLst>
                <a:ext uri="{FF2B5EF4-FFF2-40B4-BE49-F238E27FC236}">
                  <a16:creationId xmlns:a16="http://schemas.microsoft.com/office/drawing/2014/main" id="{F46FDDDE-E2FE-984A-AAE3-4488486A74A3}"/>
                </a:ext>
              </a:extLst>
            </p:cNvPr>
            <p:cNvSpPr>
              <a:spLocks noChangeShapeType="1"/>
            </p:cNvSpPr>
            <p:nvPr/>
          </p:nvSpPr>
          <p:spPr bwMode="auto">
            <a:xfrm flipV="1">
              <a:off x="1236" y="1248"/>
              <a:ext cx="0" cy="218"/>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98324" name="Line 20">
              <a:extLst>
                <a:ext uri="{FF2B5EF4-FFF2-40B4-BE49-F238E27FC236}">
                  <a16:creationId xmlns:a16="http://schemas.microsoft.com/office/drawing/2014/main" id="{1D60F6C5-99A0-274E-BE00-6E4FB0AF300D}"/>
                </a:ext>
              </a:extLst>
            </p:cNvPr>
            <p:cNvSpPr>
              <a:spLocks noChangeShapeType="1"/>
            </p:cNvSpPr>
            <p:nvPr/>
          </p:nvSpPr>
          <p:spPr bwMode="auto">
            <a:xfrm flipV="1">
              <a:off x="1302" y="1179"/>
              <a:ext cx="0" cy="293"/>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98325" name="Line 21">
              <a:extLst>
                <a:ext uri="{FF2B5EF4-FFF2-40B4-BE49-F238E27FC236}">
                  <a16:creationId xmlns:a16="http://schemas.microsoft.com/office/drawing/2014/main" id="{ADF13982-A0FF-E04C-8B13-0266689CEFA6}"/>
                </a:ext>
              </a:extLst>
            </p:cNvPr>
            <p:cNvSpPr>
              <a:spLocks noChangeShapeType="1"/>
            </p:cNvSpPr>
            <p:nvPr/>
          </p:nvSpPr>
          <p:spPr bwMode="auto">
            <a:xfrm flipV="1">
              <a:off x="1372" y="1076"/>
              <a:ext cx="0" cy="396"/>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98326" name="Line 22">
              <a:extLst>
                <a:ext uri="{FF2B5EF4-FFF2-40B4-BE49-F238E27FC236}">
                  <a16:creationId xmlns:a16="http://schemas.microsoft.com/office/drawing/2014/main" id="{EF5C9A8C-4A5A-1E4E-8AC2-D9EC924CB581}"/>
                </a:ext>
              </a:extLst>
            </p:cNvPr>
            <p:cNvSpPr>
              <a:spLocks noChangeShapeType="1"/>
            </p:cNvSpPr>
            <p:nvPr/>
          </p:nvSpPr>
          <p:spPr bwMode="auto">
            <a:xfrm flipV="1">
              <a:off x="1437" y="1076"/>
              <a:ext cx="0" cy="396"/>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98327" name="Line 23">
              <a:extLst>
                <a:ext uri="{FF2B5EF4-FFF2-40B4-BE49-F238E27FC236}">
                  <a16:creationId xmlns:a16="http://schemas.microsoft.com/office/drawing/2014/main" id="{D0960186-761C-3041-B58B-8D5272628994}"/>
                </a:ext>
              </a:extLst>
            </p:cNvPr>
            <p:cNvSpPr>
              <a:spLocks noChangeShapeType="1"/>
            </p:cNvSpPr>
            <p:nvPr/>
          </p:nvSpPr>
          <p:spPr bwMode="auto">
            <a:xfrm flipV="1">
              <a:off x="1502" y="1179"/>
              <a:ext cx="0" cy="293"/>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98328" name="Line 24">
              <a:extLst>
                <a:ext uri="{FF2B5EF4-FFF2-40B4-BE49-F238E27FC236}">
                  <a16:creationId xmlns:a16="http://schemas.microsoft.com/office/drawing/2014/main" id="{9767502E-7048-774E-BDC6-192FB7766101}"/>
                </a:ext>
              </a:extLst>
            </p:cNvPr>
            <p:cNvSpPr>
              <a:spLocks noChangeShapeType="1"/>
            </p:cNvSpPr>
            <p:nvPr/>
          </p:nvSpPr>
          <p:spPr bwMode="auto">
            <a:xfrm flipH="1" flipV="1">
              <a:off x="1574" y="1257"/>
              <a:ext cx="0" cy="211"/>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98329" name="Line 25">
              <a:extLst>
                <a:ext uri="{FF2B5EF4-FFF2-40B4-BE49-F238E27FC236}">
                  <a16:creationId xmlns:a16="http://schemas.microsoft.com/office/drawing/2014/main" id="{4EED576E-279F-4D49-8D8E-4642C6AB1BF8}"/>
                </a:ext>
              </a:extLst>
            </p:cNvPr>
            <p:cNvSpPr>
              <a:spLocks noChangeShapeType="1"/>
            </p:cNvSpPr>
            <p:nvPr/>
          </p:nvSpPr>
          <p:spPr bwMode="auto">
            <a:xfrm flipV="1">
              <a:off x="1642" y="1349"/>
              <a:ext cx="0" cy="123"/>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grpSp>
      <p:grpSp>
        <p:nvGrpSpPr>
          <p:cNvPr id="24582" name="Group 26">
            <a:extLst>
              <a:ext uri="{FF2B5EF4-FFF2-40B4-BE49-F238E27FC236}">
                <a16:creationId xmlns:a16="http://schemas.microsoft.com/office/drawing/2014/main" id="{7691C69A-FBA8-6047-8D4D-47A2978EA64E}"/>
              </a:ext>
            </a:extLst>
          </p:cNvPr>
          <p:cNvGrpSpPr>
            <a:grpSpLocks/>
          </p:cNvGrpSpPr>
          <p:nvPr/>
        </p:nvGrpSpPr>
        <p:grpSpPr bwMode="auto">
          <a:xfrm>
            <a:off x="2436813" y="1535113"/>
            <a:ext cx="665162" cy="531812"/>
            <a:chOff x="1169" y="1076"/>
            <a:chExt cx="473" cy="396"/>
          </a:xfrm>
        </p:grpSpPr>
        <p:sp>
          <p:nvSpPr>
            <p:cNvPr id="98331" name="Line 27">
              <a:extLst>
                <a:ext uri="{FF2B5EF4-FFF2-40B4-BE49-F238E27FC236}">
                  <a16:creationId xmlns:a16="http://schemas.microsoft.com/office/drawing/2014/main" id="{AE99C00F-1E92-E545-A8F6-D247A9480459}"/>
                </a:ext>
              </a:extLst>
            </p:cNvPr>
            <p:cNvSpPr>
              <a:spLocks noChangeShapeType="1"/>
            </p:cNvSpPr>
            <p:nvPr/>
          </p:nvSpPr>
          <p:spPr bwMode="auto">
            <a:xfrm flipV="1">
              <a:off x="1169" y="1350"/>
              <a:ext cx="0" cy="122"/>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98332" name="Line 28">
              <a:extLst>
                <a:ext uri="{FF2B5EF4-FFF2-40B4-BE49-F238E27FC236}">
                  <a16:creationId xmlns:a16="http://schemas.microsoft.com/office/drawing/2014/main" id="{1D35D128-73C4-0F4F-9CA2-21B5DE38ED21}"/>
                </a:ext>
              </a:extLst>
            </p:cNvPr>
            <p:cNvSpPr>
              <a:spLocks noChangeShapeType="1"/>
            </p:cNvSpPr>
            <p:nvPr/>
          </p:nvSpPr>
          <p:spPr bwMode="auto">
            <a:xfrm flipV="1">
              <a:off x="1236" y="1249"/>
              <a:ext cx="0" cy="220"/>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98333" name="Line 29">
              <a:extLst>
                <a:ext uri="{FF2B5EF4-FFF2-40B4-BE49-F238E27FC236}">
                  <a16:creationId xmlns:a16="http://schemas.microsoft.com/office/drawing/2014/main" id="{420F50A8-110D-BA47-8909-7E0B30470048}"/>
                </a:ext>
              </a:extLst>
            </p:cNvPr>
            <p:cNvSpPr>
              <a:spLocks noChangeShapeType="1"/>
            </p:cNvSpPr>
            <p:nvPr/>
          </p:nvSpPr>
          <p:spPr bwMode="auto">
            <a:xfrm flipV="1">
              <a:off x="1302" y="1178"/>
              <a:ext cx="0" cy="294"/>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98334" name="Line 30">
              <a:extLst>
                <a:ext uri="{FF2B5EF4-FFF2-40B4-BE49-F238E27FC236}">
                  <a16:creationId xmlns:a16="http://schemas.microsoft.com/office/drawing/2014/main" id="{DE9D9A71-4E77-A046-946E-1840B0A4FD27}"/>
                </a:ext>
              </a:extLst>
            </p:cNvPr>
            <p:cNvSpPr>
              <a:spLocks noChangeShapeType="1"/>
            </p:cNvSpPr>
            <p:nvPr/>
          </p:nvSpPr>
          <p:spPr bwMode="auto">
            <a:xfrm flipV="1">
              <a:off x="1372" y="1076"/>
              <a:ext cx="0" cy="396"/>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98335" name="Line 31">
              <a:extLst>
                <a:ext uri="{FF2B5EF4-FFF2-40B4-BE49-F238E27FC236}">
                  <a16:creationId xmlns:a16="http://schemas.microsoft.com/office/drawing/2014/main" id="{B205E588-1414-2644-8D30-E763A7A18068}"/>
                </a:ext>
              </a:extLst>
            </p:cNvPr>
            <p:cNvSpPr>
              <a:spLocks noChangeShapeType="1"/>
            </p:cNvSpPr>
            <p:nvPr/>
          </p:nvSpPr>
          <p:spPr bwMode="auto">
            <a:xfrm flipV="1">
              <a:off x="1437" y="1076"/>
              <a:ext cx="0" cy="396"/>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98336" name="Line 32">
              <a:extLst>
                <a:ext uri="{FF2B5EF4-FFF2-40B4-BE49-F238E27FC236}">
                  <a16:creationId xmlns:a16="http://schemas.microsoft.com/office/drawing/2014/main" id="{1B7A4C6B-D2C4-9443-BF4D-B4ABDF4004C9}"/>
                </a:ext>
              </a:extLst>
            </p:cNvPr>
            <p:cNvSpPr>
              <a:spLocks noChangeShapeType="1"/>
            </p:cNvSpPr>
            <p:nvPr/>
          </p:nvSpPr>
          <p:spPr bwMode="auto">
            <a:xfrm flipV="1">
              <a:off x="1502" y="1178"/>
              <a:ext cx="0" cy="294"/>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98337" name="Line 33">
              <a:extLst>
                <a:ext uri="{FF2B5EF4-FFF2-40B4-BE49-F238E27FC236}">
                  <a16:creationId xmlns:a16="http://schemas.microsoft.com/office/drawing/2014/main" id="{9885CBAB-4D2A-1C41-87BD-08F16DA43336}"/>
                </a:ext>
              </a:extLst>
            </p:cNvPr>
            <p:cNvSpPr>
              <a:spLocks noChangeShapeType="1"/>
            </p:cNvSpPr>
            <p:nvPr/>
          </p:nvSpPr>
          <p:spPr bwMode="auto">
            <a:xfrm flipH="1" flipV="1">
              <a:off x="1574" y="1257"/>
              <a:ext cx="0" cy="214"/>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98338" name="Line 34">
              <a:extLst>
                <a:ext uri="{FF2B5EF4-FFF2-40B4-BE49-F238E27FC236}">
                  <a16:creationId xmlns:a16="http://schemas.microsoft.com/office/drawing/2014/main" id="{FAE09FA8-6706-D142-8B89-80F1A76045DD}"/>
                </a:ext>
              </a:extLst>
            </p:cNvPr>
            <p:cNvSpPr>
              <a:spLocks noChangeShapeType="1"/>
            </p:cNvSpPr>
            <p:nvPr/>
          </p:nvSpPr>
          <p:spPr bwMode="auto">
            <a:xfrm flipV="1">
              <a:off x="1642" y="1350"/>
              <a:ext cx="0" cy="122"/>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grpSp>
      <p:sp>
        <p:nvSpPr>
          <p:cNvPr id="98339" name="Line 35">
            <a:extLst>
              <a:ext uri="{FF2B5EF4-FFF2-40B4-BE49-F238E27FC236}">
                <a16:creationId xmlns:a16="http://schemas.microsoft.com/office/drawing/2014/main" id="{DDA59206-323D-0A4E-9727-6DF403EB371B}"/>
              </a:ext>
            </a:extLst>
          </p:cNvPr>
          <p:cNvSpPr>
            <a:spLocks noChangeShapeType="1"/>
          </p:cNvSpPr>
          <p:nvPr/>
        </p:nvSpPr>
        <p:spPr bwMode="auto">
          <a:xfrm>
            <a:off x="842963" y="3127375"/>
            <a:ext cx="2300287" cy="0"/>
          </a:xfrm>
          <a:prstGeom prst="line">
            <a:avLst/>
          </a:prstGeom>
          <a:noFill/>
          <a:ln w="9525">
            <a:solidFill>
              <a:schemeClr val="tx1"/>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grpSp>
        <p:nvGrpSpPr>
          <p:cNvPr id="24584" name="Group 36">
            <a:extLst>
              <a:ext uri="{FF2B5EF4-FFF2-40B4-BE49-F238E27FC236}">
                <a16:creationId xmlns:a16="http://schemas.microsoft.com/office/drawing/2014/main" id="{EED9433E-9C81-2947-9628-4224DB5F80B1}"/>
              </a:ext>
            </a:extLst>
          </p:cNvPr>
          <p:cNvGrpSpPr>
            <a:grpSpLocks/>
          </p:cNvGrpSpPr>
          <p:nvPr/>
        </p:nvGrpSpPr>
        <p:grpSpPr bwMode="auto">
          <a:xfrm>
            <a:off x="920750" y="2593975"/>
            <a:ext cx="665163" cy="533400"/>
            <a:chOff x="1169" y="1076"/>
            <a:chExt cx="473" cy="396"/>
          </a:xfrm>
        </p:grpSpPr>
        <p:sp>
          <p:nvSpPr>
            <p:cNvPr id="98341" name="Line 37">
              <a:extLst>
                <a:ext uri="{FF2B5EF4-FFF2-40B4-BE49-F238E27FC236}">
                  <a16:creationId xmlns:a16="http://schemas.microsoft.com/office/drawing/2014/main" id="{47ED97EA-D60A-CC40-9012-A112A5A6260C}"/>
                </a:ext>
              </a:extLst>
            </p:cNvPr>
            <p:cNvSpPr>
              <a:spLocks noChangeShapeType="1"/>
            </p:cNvSpPr>
            <p:nvPr/>
          </p:nvSpPr>
          <p:spPr bwMode="auto">
            <a:xfrm flipV="1">
              <a:off x="1169" y="1349"/>
              <a:ext cx="0" cy="123"/>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98342" name="Line 38">
              <a:extLst>
                <a:ext uri="{FF2B5EF4-FFF2-40B4-BE49-F238E27FC236}">
                  <a16:creationId xmlns:a16="http://schemas.microsoft.com/office/drawing/2014/main" id="{669A666E-2CDE-9D4A-A216-AA3E293C271E}"/>
                </a:ext>
              </a:extLst>
            </p:cNvPr>
            <p:cNvSpPr>
              <a:spLocks noChangeShapeType="1"/>
            </p:cNvSpPr>
            <p:nvPr/>
          </p:nvSpPr>
          <p:spPr bwMode="auto">
            <a:xfrm flipV="1">
              <a:off x="1236" y="1248"/>
              <a:ext cx="0" cy="218"/>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98343" name="Line 39">
              <a:extLst>
                <a:ext uri="{FF2B5EF4-FFF2-40B4-BE49-F238E27FC236}">
                  <a16:creationId xmlns:a16="http://schemas.microsoft.com/office/drawing/2014/main" id="{780304AF-DB48-9F4F-ACE4-0678E2713871}"/>
                </a:ext>
              </a:extLst>
            </p:cNvPr>
            <p:cNvSpPr>
              <a:spLocks noChangeShapeType="1"/>
            </p:cNvSpPr>
            <p:nvPr/>
          </p:nvSpPr>
          <p:spPr bwMode="auto">
            <a:xfrm flipV="1">
              <a:off x="1302" y="1179"/>
              <a:ext cx="0" cy="293"/>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98344" name="Line 40">
              <a:extLst>
                <a:ext uri="{FF2B5EF4-FFF2-40B4-BE49-F238E27FC236}">
                  <a16:creationId xmlns:a16="http://schemas.microsoft.com/office/drawing/2014/main" id="{032D2537-BB9F-CE4F-A03F-B6595EB92F3F}"/>
                </a:ext>
              </a:extLst>
            </p:cNvPr>
            <p:cNvSpPr>
              <a:spLocks noChangeShapeType="1"/>
            </p:cNvSpPr>
            <p:nvPr/>
          </p:nvSpPr>
          <p:spPr bwMode="auto">
            <a:xfrm flipV="1">
              <a:off x="1372" y="1076"/>
              <a:ext cx="0" cy="396"/>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98345" name="Line 41">
              <a:extLst>
                <a:ext uri="{FF2B5EF4-FFF2-40B4-BE49-F238E27FC236}">
                  <a16:creationId xmlns:a16="http://schemas.microsoft.com/office/drawing/2014/main" id="{5E81294D-9A41-0749-BB39-D579081F53BC}"/>
                </a:ext>
              </a:extLst>
            </p:cNvPr>
            <p:cNvSpPr>
              <a:spLocks noChangeShapeType="1"/>
            </p:cNvSpPr>
            <p:nvPr/>
          </p:nvSpPr>
          <p:spPr bwMode="auto">
            <a:xfrm flipV="1">
              <a:off x="1437" y="1076"/>
              <a:ext cx="0" cy="396"/>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98346" name="Line 42">
              <a:extLst>
                <a:ext uri="{FF2B5EF4-FFF2-40B4-BE49-F238E27FC236}">
                  <a16:creationId xmlns:a16="http://schemas.microsoft.com/office/drawing/2014/main" id="{C786C861-9F3F-CA40-8099-611EFF1451BC}"/>
                </a:ext>
              </a:extLst>
            </p:cNvPr>
            <p:cNvSpPr>
              <a:spLocks noChangeShapeType="1"/>
            </p:cNvSpPr>
            <p:nvPr/>
          </p:nvSpPr>
          <p:spPr bwMode="auto">
            <a:xfrm flipV="1">
              <a:off x="1502" y="1179"/>
              <a:ext cx="0" cy="293"/>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98347" name="Line 43">
              <a:extLst>
                <a:ext uri="{FF2B5EF4-FFF2-40B4-BE49-F238E27FC236}">
                  <a16:creationId xmlns:a16="http://schemas.microsoft.com/office/drawing/2014/main" id="{5ED9B35C-A59B-B743-B779-32B8FD40C7DA}"/>
                </a:ext>
              </a:extLst>
            </p:cNvPr>
            <p:cNvSpPr>
              <a:spLocks noChangeShapeType="1"/>
            </p:cNvSpPr>
            <p:nvPr/>
          </p:nvSpPr>
          <p:spPr bwMode="auto">
            <a:xfrm flipH="1" flipV="1">
              <a:off x="1574" y="1258"/>
              <a:ext cx="0" cy="213"/>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98348" name="Line 44">
              <a:extLst>
                <a:ext uri="{FF2B5EF4-FFF2-40B4-BE49-F238E27FC236}">
                  <a16:creationId xmlns:a16="http://schemas.microsoft.com/office/drawing/2014/main" id="{88137F48-C61F-EF41-8FC3-4A75FF005C31}"/>
                </a:ext>
              </a:extLst>
            </p:cNvPr>
            <p:cNvSpPr>
              <a:spLocks noChangeShapeType="1"/>
            </p:cNvSpPr>
            <p:nvPr/>
          </p:nvSpPr>
          <p:spPr bwMode="auto">
            <a:xfrm flipV="1">
              <a:off x="1642" y="1349"/>
              <a:ext cx="0" cy="123"/>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grpSp>
      <p:grpSp>
        <p:nvGrpSpPr>
          <p:cNvPr id="24585" name="Group 45">
            <a:extLst>
              <a:ext uri="{FF2B5EF4-FFF2-40B4-BE49-F238E27FC236}">
                <a16:creationId xmlns:a16="http://schemas.microsoft.com/office/drawing/2014/main" id="{044D0DCF-05E3-2447-9152-5B508A2F9033}"/>
              </a:ext>
            </a:extLst>
          </p:cNvPr>
          <p:cNvGrpSpPr>
            <a:grpSpLocks/>
          </p:cNvGrpSpPr>
          <p:nvPr/>
        </p:nvGrpSpPr>
        <p:grpSpPr bwMode="auto">
          <a:xfrm flipV="1">
            <a:off x="1681163" y="3127375"/>
            <a:ext cx="665162" cy="533400"/>
            <a:chOff x="1169" y="1076"/>
            <a:chExt cx="473" cy="396"/>
          </a:xfrm>
        </p:grpSpPr>
        <p:sp>
          <p:nvSpPr>
            <p:cNvPr id="98350" name="Line 46">
              <a:extLst>
                <a:ext uri="{FF2B5EF4-FFF2-40B4-BE49-F238E27FC236}">
                  <a16:creationId xmlns:a16="http://schemas.microsoft.com/office/drawing/2014/main" id="{CD0FC51F-8567-AA4F-8C46-3F58D048E69B}"/>
                </a:ext>
              </a:extLst>
            </p:cNvPr>
            <p:cNvSpPr>
              <a:spLocks noChangeShapeType="1"/>
            </p:cNvSpPr>
            <p:nvPr/>
          </p:nvSpPr>
          <p:spPr bwMode="auto">
            <a:xfrm flipV="1">
              <a:off x="1169" y="1349"/>
              <a:ext cx="0" cy="123"/>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98351" name="Line 47">
              <a:extLst>
                <a:ext uri="{FF2B5EF4-FFF2-40B4-BE49-F238E27FC236}">
                  <a16:creationId xmlns:a16="http://schemas.microsoft.com/office/drawing/2014/main" id="{5D34BAEA-ADFF-9A41-B06D-CDBAA6D7B6D8}"/>
                </a:ext>
              </a:extLst>
            </p:cNvPr>
            <p:cNvSpPr>
              <a:spLocks noChangeShapeType="1"/>
            </p:cNvSpPr>
            <p:nvPr/>
          </p:nvSpPr>
          <p:spPr bwMode="auto">
            <a:xfrm flipV="1">
              <a:off x="1236" y="1248"/>
              <a:ext cx="0" cy="218"/>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98352" name="Line 48">
              <a:extLst>
                <a:ext uri="{FF2B5EF4-FFF2-40B4-BE49-F238E27FC236}">
                  <a16:creationId xmlns:a16="http://schemas.microsoft.com/office/drawing/2014/main" id="{D7AAEBC9-B3E2-A548-8C2A-435D66E4F2F9}"/>
                </a:ext>
              </a:extLst>
            </p:cNvPr>
            <p:cNvSpPr>
              <a:spLocks noChangeShapeType="1"/>
            </p:cNvSpPr>
            <p:nvPr/>
          </p:nvSpPr>
          <p:spPr bwMode="auto">
            <a:xfrm flipV="1">
              <a:off x="1302" y="1179"/>
              <a:ext cx="0" cy="293"/>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98353" name="Line 49">
              <a:extLst>
                <a:ext uri="{FF2B5EF4-FFF2-40B4-BE49-F238E27FC236}">
                  <a16:creationId xmlns:a16="http://schemas.microsoft.com/office/drawing/2014/main" id="{38368BC5-D25B-1849-BA52-E03CB6EC6EC0}"/>
                </a:ext>
              </a:extLst>
            </p:cNvPr>
            <p:cNvSpPr>
              <a:spLocks noChangeShapeType="1"/>
            </p:cNvSpPr>
            <p:nvPr/>
          </p:nvSpPr>
          <p:spPr bwMode="auto">
            <a:xfrm flipV="1">
              <a:off x="1372" y="1076"/>
              <a:ext cx="0" cy="396"/>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98354" name="Line 50">
              <a:extLst>
                <a:ext uri="{FF2B5EF4-FFF2-40B4-BE49-F238E27FC236}">
                  <a16:creationId xmlns:a16="http://schemas.microsoft.com/office/drawing/2014/main" id="{6703E65C-5ED5-6844-A584-A25DC3DFC41E}"/>
                </a:ext>
              </a:extLst>
            </p:cNvPr>
            <p:cNvSpPr>
              <a:spLocks noChangeShapeType="1"/>
            </p:cNvSpPr>
            <p:nvPr/>
          </p:nvSpPr>
          <p:spPr bwMode="auto">
            <a:xfrm flipV="1">
              <a:off x="1437" y="1076"/>
              <a:ext cx="0" cy="396"/>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98355" name="Line 51">
              <a:extLst>
                <a:ext uri="{FF2B5EF4-FFF2-40B4-BE49-F238E27FC236}">
                  <a16:creationId xmlns:a16="http://schemas.microsoft.com/office/drawing/2014/main" id="{BF8CD794-4AC6-9C4C-98EA-83C2275CD808}"/>
                </a:ext>
              </a:extLst>
            </p:cNvPr>
            <p:cNvSpPr>
              <a:spLocks noChangeShapeType="1"/>
            </p:cNvSpPr>
            <p:nvPr/>
          </p:nvSpPr>
          <p:spPr bwMode="auto">
            <a:xfrm flipV="1">
              <a:off x="1502" y="1179"/>
              <a:ext cx="0" cy="293"/>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98356" name="Line 52">
              <a:extLst>
                <a:ext uri="{FF2B5EF4-FFF2-40B4-BE49-F238E27FC236}">
                  <a16:creationId xmlns:a16="http://schemas.microsoft.com/office/drawing/2014/main" id="{ADD8A875-8730-694B-A57B-76C3382F5495}"/>
                </a:ext>
              </a:extLst>
            </p:cNvPr>
            <p:cNvSpPr>
              <a:spLocks noChangeShapeType="1"/>
            </p:cNvSpPr>
            <p:nvPr/>
          </p:nvSpPr>
          <p:spPr bwMode="auto">
            <a:xfrm flipH="1" flipV="1">
              <a:off x="1574" y="1258"/>
              <a:ext cx="0" cy="213"/>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98357" name="Line 53">
              <a:extLst>
                <a:ext uri="{FF2B5EF4-FFF2-40B4-BE49-F238E27FC236}">
                  <a16:creationId xmlns:a16="http://schemas.microsoft.com/office/drawing/2014/main" id="{D5A84401-EFCC-9245-B98A-CB7922FCB650}"/>
                </a:ext>
              </a:extLst>
            </p:cNvPr>
            <p:cNvSpPr>
              <a:spLocks noChangeShapeType="1"/>
            </p:cNvSpPr>
            <p:nvPr/>
          </p:nvSpPr>
          <p:spPr bwMode="auto">
            <a:xfrm flipV="1">
              <a:off x="1642" y="1349"/>
              <a:ext cx="0" cy="123"/>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grpSp>
      <p:grpSp>
        <p:nvGrpSpPr>
          <p:cNvPr id="24586" name="Group 54">
            <a:extLst>
              <a:ext uri="{FF2B5EF4-FFF2-40B4-BE49-F238E27FC236}">
                <a16:creationId xmlns:a16="http://schemas.microsoft.com/office/drawing/2014/main" id="{917C38E2-05C2-EA4A-A0ED-AEF42F564CB7}"/>
              </a:ext>
            </a:extLst>
          </p:cNvPr>
          <p:cNvGrpSpPr>
            <a:grpSpLocks/>
          </p:cNvGrpSpPr>
          <p:nvPr/>
        </p:nvGrpSpPr>
        <p:grpSpPr bwMode="auto">
          <a:xfrm>
            <a:off x="2436813" y="2592388"/>
            <a:ext cx="666750" cy="533400"/>
            <a:chOff x="1169" y="1076"/>
            <a:chExt cx="473" cy="396"/>
          </a:xfrm>
        </p:grpSpPr>
        <p:sp>
          <p:nvSpPr>
            <p:cNvPr id="98359" name="Line 55">
              <a:extLst>
                <a:ext uri="{FF2B5EF4-FFF2-40B4-BE49-F238E27FC236}">
                  <a16:creationId xmlns:a16="http://schemas.microsoft.com/office/drawing/2014/main" id="{3558081F-2D6F-D24C-8072-D43588D24055}"/>
                </a:ext>
              </a:extLst>
            </p:cNvPr>
            <p:cNvSpPr>
              <a:spLocks noChangeShapeType="1"/>
            </p:cNvSpPr>
            <p:nvPr/>
          </p:nvSpPr>
          <p:spPr bwMode="auto">
            <a:xfrm flipV="1">
              <a:off x="1169" y="1349"/>
              <a:ext cx="0" cy="123"/>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98360" name="Line 56">
              <a:extLst>
                <a:ext uri="{FF2B5EF4-FFF2-40B4-BE49-F238E27FC236}">
                  <a16:creationId xmlns:a16="http://schemas.microsoft.com/office/drawing/2014/main" id="{9E1C4CED-FBA7-394A-830B-778BA93BAC6C}"/>
                </a:ext>
              </a:extLst>
            </p:cNvPr>
            <p:cNvSpPr>
              <a:spLocks noChangeShapeType="1"/>
            </p:cNvSpPr>
            <p:nvPr/>
          </p:nvSpPr>
          <p:spPr bwMode="auto">
            <a:xfrm flipV="1">
              <a:off x="1235" y="1248"/>
              <a:ext cx="0" cy="218"/>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98361" name="Line 57">
              <a:extLst>
                <a:ext uri="{FF2B5EF4-FFF2-40B4-BE49-F238E27FC236}">
                  <a16:creationId xmlns:a16="http://schemas.microsoft.com/office/drawing/2014/main" id="{07C83C99-7A66-4944-B66D-413C8B7336DC}"/>
                </a:ext>
              </a:extLst>
            </p:cNvPr>
            <p:cNvSpPr>
              <a:spLocks noChangeShapeType="1"/>
            </p:cNvSpPr>
            <p:nvPr/>
          </p:nvSpPr>
          <p:spPr bwMode="auto">
            <a:xfrm flipV="1">
              <a:off x="1302" y="1179"/>
              <a:ext cx="0" cy="293"/>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98362" name="Line 58">
              <a:extLst>
                <a:ext uri="{FF2B5EF4-FFF2-40B4-BE49-F238E27FC236}">
                  <a16:creationId xmlns:a16="http://schemas.microsoft.com/office/drawing/2014/main" id="{10B9134B-78C4-924C-A319-027A65DD5D24}"/>
                </a:ext>
              </a:extLst>
            </p:cNvPr>
            <p:cNvSpPr>
              <a:spLocks noChangeShapeType="1"/>
            </p:cNvSpPr>
            <p:nvPr/>
          </p:nvSpPr>
          <p:spPr bwMode="auto">
            <a:xfrm flipV="1">
              <a:off x="1372" y="1076"/>
              <a:ext cx="0" cy="396"/>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98363" name="Line 59">
              <a:extLst>
                <a:ext uri="{FF2B5EF4-FFF2-40B4-BE49-F238E27FC236}">
                  <a16:creationId xmlns:a16="http://schemas.microsoft.com/office/drawing/2014/main" id="{70DC83C4-00F8-714A-BB75-420942340627}"/>
                </a:ext>
              </a:extLst>
            </p:cNvPr>
            <p:cNvSpPr>
              <a:spLocks noChangeShapeType="1"/>
            </p:cNvSpPr>
            <p:nvPr/>
          </p:nvSpPr>
          <p:spPr bwMode="auto">
            <a:xfrm flipV="1">
              <a:off x="1436" y="1076"/>
              <a:ext cx="0" cy="396"/>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98364" name="Line 60">
              <a:extLst>
                <a:ext uri="{FF2B5EF4-FFF2-40B4-BE49-F238E27FC236}">
                  <a16:creationId xmlns:a16="http://schemas.microsoft.com/office/drawing/2014/main" id="{7FE5781F-1A04-7841-B571-5802E14AE779}"/>
                </a:ext>
              </a:extLst>
            </p:cNvPr>
            <p:cNvSpPr>
              <a:spLocks noChangeShapeType="1"/>
            </p:cNvSpPr>
            <p:nvPr/>
          </p:nvSpPr>
          <p:spPr bwMode="auto">
            <a:xfrm flipV="1">
              <a:off x="1502" y="1179"/>
              <a:ext cx="0" cy="293"/>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98365" name="Line 61">
              <a:extLst>
                <a:ext uri="{FF2B5EF4-FFF2-40B4-BE49-F238E27FC236}">
                  <a16:creationId xmlns:a16="http://schemas.microsoft.com/office/drawing/2014/main" id="{D591307D-F678-2C48-AB2A-96AABB0175A2}"/>
                </a:ext>
              </a:extLst>
            </p:cNvPr>
            <p:cNvSpPr>
              <a:spLocks noChangeShapeType="1"/>
            </p:cNvSpPr>
            <p:nvPr/>
          </p:nvSpPr>
          <p:spPr bwMode="auto">
            <a:xfrm flipH="1" flipV="1">
              <a:off x="1574" y="1258"/>
              <a:ext cx="0" cy="213"/>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98366" name="Line 62">
              <a:extLst>
                <a:ext uri="{FF2B5EF4-FFF2-40B4-BE49-F238E27FC236}">
                  <a16:creationId xmlns:a16="http://schemas.microsoft.com/office/drawing/2014/main" id="{C5D84FC8-D679-454F-98E1-E90A29931D3C}"/>
                </a:ext>
              </a:extLst>
            </p:cNvPr>
            <p:cNvSpPr>
              <a:spLocks noChangeShapeType="1"/>
            </p:cNvSpPr>
            <p:nvPr/>
          </p:nvSpPr>
          <p:spPr bwMode="auto">
            <a:xfrm flipV="1">
              <a:off x="1642" y="1349"/>
              <a:ext cx="0" cy="123"/>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grpSp>
      <p:sp>
        <p:nvSpPr>
          <p:cNvPr id="98367" name="Line 63">
            <a:extLst>
              <a:ext uri="{FF2B5EF4-FFF2-40B4-BE49-F238E27FC236}">
                <a16:creationId xmlns:a16="http://schemas.microsoft.com/office/drawing/2014/main" id="{2400C69E-D730-A44A-ACAA-8A1A3965E125}"/>
              </a:ext>
            </a:extLst>
          </p:cNvPr>
          <p:cNvSpPr>
            <a:spLocks noChangeShapeType="1"/>
          </p:cNvSpPr>
          <p:nvPr/>
        </p:nvSpPr>
        <p:spPr bwMode="auto">
          <a:xfrm>
            <a:off x="3573463" y="2581275"/>
            <a:ext cx="2298700" cy="0"/>
          </a:xfrm>
          <a:prstGeom prst="line">
            <a:avLst/>
          </a:prstGeom>
          <a:noFill/>
          <a:ln w="9525">
            <a:solidFill>
              <a:schemeClr val="tx1"/>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grpSp>
        <p:nvGrpSpPr>
          <p:cNvPr id="24588" name="Group 64">
            <a:extLst>
              <a:ext uri="{FF2B5EF4-FFF2-40B4-BE49-F238E27FC236}">
                <a16:creationId xmlns:a16="http://schemas.microsoft.com/office/drawing/2014/main" id="{FDCB6A36-11BF-4E4E-B3B2-AB5B7443B06B}"/>
              </a:ext>
            </a:extLst>
          </p:cNvPr>
          <p:cNvGrpSpPr>
            <a:grpSpLocks/>
          </p:cNvGrpSpPr>
          <p:nvPr/>
        </p:nvGrpSpPr>
        <p:grpSpPr bwMode="auto">
          <a:xfrm>
            <a:off x="3649663" y="1533525"/>
            <a:ext cx="665162" cy="1047750"/>
            <a:chOff x="1169" y="1076"/>
            <a:chExt cx="473" cy="396"/>
          </a:xfrm>
        </p:grpSpPr>
        <p:sp>
          <p:nvSpPr>
            <p:cNvPr id="98369" name="Line 65">
              <a:extLst>
                <a:ext uri="{FF2B5EF4-FFF2-40B4-BE49-F238E27FC236}">
                  <a16:creationId xmlns:a16="http://schemas.microsoft.com/office/drawing/2014/main" id="{EE7C994E-2AA2-BA48-A3EC-AB975C02405E}"/>
                </a:ext>
              </a:extLst>
            </p:cNvPr>
            <p:cNvSpPr>
              <a:spLocks noChangeShapeType="1"/>
            </p:cNvSpPr>
            <p:nvPr/>
          </p:nvSpPr>
          <p:spPr bwMode="auto">
            <a:xfrm flipV="1">
              <a:off x="1169" y="1350"/>
              <a:ext cx="0" cy="122"/>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98370" name="Line 66">
              <a:extLst>
                <a:ext uri="{FF2B5EF4-FFF2-40B4-BE49-F238E27FC236}">
                  <a16:creationId xmlns:a16="http://schemas.microsoft.com/office/drawing/2014/main" id="{221FB5C7-0EEE-8549-B6B5-2D3B7D14577D}"/>
                </a:ext>
              </a:extLst>
            </p:cNvPr>
            <p:cNvSpPr>
              <a:spLocks noChangeShapeType="1"/>
            </p:cNvSpPr>
            <p:nvPr/>
          </p:nvSpPr>
          <p:spPr bwMode="auto">
            <a:xfrm flipV="1">
              <a:off x="1236" y="1248"/>
              <a:ext cx="0" cy="218"/>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98371" name="Line 67">
              <a:extLst>
                <a:ext uri="{FF2B5EF4-FFF2-40B4-BE49-F238E27FC236}">
                  <a16:creationId xmlns:a16="http://schemas.microsoft.com/office/drawing/2014/main" id="{9BC32223-2640-3849-947E-B421DD2F94CE}"/>
                </a:ext>
              </a:extLst>
            </p:cNvPr>
            <p:cNvSpPr>
              <a:spLocks noChangeShapeType="1"/>
            </p:cNvSpPr>
            <p:nvPr/>
          </p:nvSpPr>
          <p:spPr bwMode="auto">
            <a:xfrm flipV="1">
              <a:off x="1302" y="1178"/>
              <a:ext cx="0" cy="294"/>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98372" name="Line 68">
              <a:extLst>
                <a:ext uri="{FF2B5EF4-FFF2-40B4-BE49-F238E27FC236}">
                  <a16:creationId xmlns:a16="http://schemas.microsoft.com/office/drawing/2014/main" id="{4B4CB5CF-4667-CE45-8E72-4C77C4D63213}"/>
                </a:ext>
              </a:extLst>
            </p:cNvPr>
            <p:cNvSpPr>
              <a:spLocks noChangeShapeType="1"/>
            </p:cNvSpPr>
            <p:nvPr/>
          </p:nvSpPr>
          <p:spPr bwMode="auto">
            <a:xfrm flipV="1">
              <a:off x="1372" y="1076"/>
              <a:ext cx="0" cy="396"/>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98373" name="Line 69">
              <a:extLst>
                <a:ext uri="{FF2B5EF4-FFF2-40B4-BE49-F238E27FC236}">
                  <a16:creationId xmlns:a16="http://schemas.microsoft.com/office/drawing/2014/main" id="{A7C3BD08-73C8-854D-AAA0-A0CB2BD78292}"/>
                </a:ext>
              </a:extLst>
            </p:cNvPr>
            <p:cNvSpPr>
              <a:spLocks noChangeShapeType="1"/>
            </p:cNvSpPr>
            <p:nvPr/>
          </p:nvSpPr>
          <p:spPr bwMode="auto">
            <a:xfrm flipV="1">
              <a:off x="1437" y="1076"/>
              <a:ext cx="0" cy="396"/>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98374" name="Line 70">
              <a:extLst>
                <a:ext uri="{FF2B5EF4-FFF2-40B4-BE49-F238E27FC236}">
                  <a16:creationId xmlns:a16="http://schemas.microsoft.com/office/drawing/2014/main" id="{5DDE1FE2-B4AF-2D4E-AECE-670A6DB4417D}"/>
                </a:ext>
              </a:extLst>
            </p:cNvPr>
            <p:cNvSpPr>
              <a:spLocks noChangeShapeType="1"/>
            </p:cNvSpPr>
            <p:nvPr/>
          </p:nvSpPr>
          <p:spPr bwMode="auto">
            <a:xfrm flipV="1">
              <a:off x="1502" y="1178"/>
              <a:ext cx="0" cy="294"/>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98375" name="Line 71">
              <a:extLst>
                <a:ext uri="{FF2B5EF4-FFF2-40B4-BE49-F238E27FC236}">
                  <a16:creationId xmlns:a16="http://schemas.microsoft.com/office/drawing/2014/main" id="{DDD77107-618E-6342-B16D-38576E55623F}"/>
                </a:ext>
              </a:extLst>
            </p:cNvPr>
            <p:cNvSpPr>
              <a:spLocks noChangeShapeType="1"/>
            </p:cNvSpPr>
            <p:nvPr/>
          </p:nvSpPr>
          <p:spPr bwMode="auto">
            <a:xfrm flipH="1" flipV="1">
              <a:off x="1574" y="1257"/>
              <a:ext cx="0" cy="214"/>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98376" name="Line 72">
              <a:extLst>
                <a:ext uri="{FF2B5EF4-FFF2-40B4-BE49-F238E27FC236}">
                  <a16:creationId xmlns:a16="http://schemas.microsoft.com/office/drawing/2014/main" id="{92816A18-FCD3-1A4A-B838-2A0AE90D8202}"/>
                </a:ext>
              </a:extLst>
            </p:cNvPr>
            <p:cNvSpPr>
              <a:spLocks noChangeShapeType="1"/>
            </p:cNvSpPr>
            <p:nvPr/>
          </p:nvSpPr>
          <p:spPr bwMode="auto">
            <a:xfrm flipV="1">
              <a:off x="1642" y="1350"/>
              <a:ext cx="0" cy="122"/>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grpSp>
      <p:grpSp>
        <p:nvGrpSpPr>
          <p:cNvPr id="24589" name="Group 73">
            <a:extLst>
              <a:ext uri="{FF2B5EF4-FFF2-40B4-BE49-F238E27FC236}">
                <a16:creationId xmlns:a16="http://schemas.microsoft.com/office/drawing/2014/main" id="{8F69DCEA-D342-904A-95A8-E10244790358}"/>
              </a:ext>
            </a:extLst>
          </p:cNvPr>
          <p:cNvGrpSpPr>
            <a:grpSpLocks/>
          </p:cNvGrpSpPr>
          <p:nvPr/>
        </p:nvGrpSpPr>
        <p:grpSpPr bwMode="auto">
          <a:xfrm flipV="1">
            <a:off x="4410075" y="2581275"/>
            <a:ext cx="665163" cy="1050925"/>
            <a:chOff x="1169" y="1076"/>
            <a:chExt cx="473" cy="396"/>
          </a:xfrm>
        </p:grpSpPr>
        <p:sp>
          <p:nvSpPr>
            <p:cNvPr id="98378" name="Line 74">
              <a:extLst>
                <a:ext uri="{FF2B5EF4-FFF2-40B4-BE49-F238E27FC236}">
                  <a16:creationId xmlns:a16="http://schemas.microsoft.com/office/drawing/2014/main" id="{E15B0F51-A1EE-514F-A2F1-50B1D6C0ABBF}"/>
                </a:ext>
              </a:extLst>
            </p:cNvPr>
            <p:cNvSpPr>
              <a:spLocks noChangeShapeType="1"/>
            </p:cNvSpPr>
            <p:nvPr/>
          </p:nvSpPr>
          <p:spPr bwMode="auto">
            <a:xfrm flipV="1">
              <a:off x="1169" y="1350"/>
              <a:ext cx="0" cy="122"/>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98379" name="Line 75">
              <a:extLst>
                <a:ext uri="{FF2B5EF4-FFF2-40B4-BE49-F238E27FC236}">
                  <a16:creationId xmlns:a16="http://schemas.microsoft.com/office/drawing/2014/main" id="{012A9FA9-D892-6B4C-86B6-338AC8A49755}"/>
                </a:ext>
              </a:extLst>
            </p:cNvPr>
            <p:cNvSpPr>
              <a:spLocks noChangeShapeType="1"/>
            </p:cNvSpPr>
            <p:nvPr/>
          </p:nvSpPr>
          <p:spPr bwMode="auto">
            <a:xfrm flipV="1">
              <a:off x="1236" y="1248"/>
              <a:ext cx="0" cy="218"/>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98380" name="Line 76">
              <a:extLst>
                <a:ext uri="{FF2B5EF4-FFF2-40B4-BE49-F238E27FC236}">
                  <a16:creationId xmlns:a16="http://schemas.microsoft.com/office/drawing/2014/main" id="{6A3705B1-92B0-5440-8519-0C004A3D6D20}"/>
                </a:ext>
              </a:extLst>
            </p:cNvPr>
            <p:cNvSpPr>
              <a:spLocks noChangeShapeType="1"/>
            </p:cNvSpPr>
            <p:nvPr/>
          </p:nvSpPr>
          <p:spPr bwMode="auto">
            <a:xfrm flipV="1">
              <a:off x="1302" y="1178"/>
              <a:ext cx="0" cy="294"/>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98381" name="Line 77">
              <a:extLst>
                <a:ext uri="{FF2B5EF4-FFF2-40B4-BE49-F238E27FC236}">
                  <a16:creationId xmlns:a16="http://schemas.microsoft.com/office/drawing/2014/main" id="{C9973F2E-B75A-4E46-9170-E35FEEEA39BA}"/>
                </a:ext>
              </a:extLst>
            </p:cNvPr>
            <p:cNvSpPr>
              <a:spLocks noChangeShapeType="1"/>
            </p:cNvSpPr>
            <p:nvPr/>
          </p:nvSpPr>
          <p:spPr bwMode="auto">
            <a:xfrm flipV="1">
              <a:off x="1372" y="1076"/>
              <a:ext cx="0" cy="396"/>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98382" name="Line 78">
              <a:extLst>
                <a:ext uri="{FF2B5EF4-FFF2-40B4-BE49-F238E27FC236}">
                  <a16:creationId xmlns:a16="http://schemas.microsoft.com/office/drawing/2014/main" id="{9473E07E-06CC-DD48-AB34-F514FE66D7C0}"/>
                </a:ext>
              </a:extLst>
            </p:cNvPr>
            <p:cNvSpPr>
              <a:spLocks noChangeShapeType="1"/>
            </p:cNvSpPr>
            <p:nvPr/>
          </p:nvSpPr>
          <p:spPr bwMode="auto">
            <a:xfrm flipV="1">
              <a:off x="1437" y="1076"/>
              <a:ext cx="0" cy="396"/>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98383" name="Line 79">
              <a:extLst>
                <a:ext uri="{FF2B5EF4-FFF2-40B4-BE49-F238E27FC236}">
                  <a16:creationId xmlns:a16="http://schemas.microsoft.com/office/drawing/2014/main" id="{E30D17E1-CE8E-824A-8C13-5453A2E9DF49}"/>
                </a:ext>
              </a:extLst>
            </p:cNvPr>
            <p:cNvSpPr>
              <a:spLocks noChangeShapeType="1"/>
            </p:cNvSpPr>
            <p:nvPr/>
          </p:nvSpPr>
          <p:spPr bwMode="auto">
            <a:xfrm flipV="1">
              <a:off x="1502" y="1178"/>
              <a:ext cx="0" cy="294"/>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98384" name="Line 80">
              <a:extLst>
                <a:ext uri="{FF2B5EF4-FFF2-40B4-BE49-F238E27FC236}">
                  <a16:creationId xmlns:a16="http://schemas.microsoft.com/office/drawing/2014/main" id="{A56A2CF7-9C01-D144-8FB2-D74C88413922}"/>
                </a:ext>
              </a:extLst>
            </p:cNvPr>
            <p:cNvSpPr>
              <a:spLocks noChangeShapeType="1"/>
            </p:cNvSpPr>
            <p:nvPr/>
          </p:nvSpPr>
          <p:spPr bwMode="auto">
            <a:xfrm flipH="1" flipV="1">
              <a:off x="1574" y="1257"/>
              <a:ext cx="0" cy="214"/>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98385" name="Line 81">
              <a:extLst>
                <a:ext uri="{FF2B5EF4-FFF2-40B4-BE49-F238E27FC236}">
                  <a16:creationId xmlns:a16="http://schemas.microsoft.com/office/drawing/2014/main" id="{7016A33D-3ED4-D549-A810-655677FA0B52}"/>
                </a:ext>
              </a:extLst>
            </p:cNvPr>
            <p:cNvSpPr>
              <a:spLocks noChangeShapeType="1"/>
            </p:cNvSpPr>
            <p:nvPr/>
          </p:nvSpPr>
          <p:spPr bwMode="auto">
            <a:xfrm flipV="1">
              <a:off x="1642" y="1350"/>
              <a:ext cx="0" cy="122"/>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grpSp>
      <p:grpSp>
        <p:nvGrpSpPr>
          <p:cNvPr id="24590" name="Group 82">
            <a:extLst>
              <a:ext uri="{FF2B5EF4-FFF2-40B4-BE49-F238E27FC236}">
                <a16:creationId xmlns:a16="http://schemas.microsoft.com/office/drawing/2014/main" id="{795BAC58-EF8F-F74D-9B38-289ADF195A8D}"/>
              </a:ext>
            </a:extLst>
          </p:cNvPr>
          <p:cNvGrpSpPr>
            <a:grpSpLocks/>
          </p:cNvGrpSpPr>
          <p:nvPr/>
        </p:nvGrpSpPr>
        <p:grpSpPr bwMode="auto">
          <a:xfrm>
            <a:off x="5167313" y="1530350"/>
            <a:ext cx="665162" cy="1050925"/>
            <a:chOff x="1169" y="1076"/>
            <a:chExt cx="473" cy="396"/>
          </a:xfrm>
        </p:grpSpPr>
        <p:sp>
          <p:nvSpPr>
            <p:cNvPr id="98387" name="Line 83">
              <a:extLst>
                <a:ext uri="{FF2B5EF4-FFF2-40B4-BE49-F238E27FC236}">
                  <a16:creationId xmlns:a16="http://schemas.microsoft.com/office/drawing/2014/main" id="{5248FD16-A59C-7F40-B2A8-E0D17C7122EB}"/>
                </a:ext>
              </a:extLst>
            </p:cNvPr>
            <p:cNvSpPr>
              <a:spLocks noChangeShapeType="1"/>
            </p:cNvSpPr>
            <p:nvPr/>
          </p:nvSpPr>
          <p:spPr bwMode="auto">
            <a:xfrm flipV="1">
              <a:off x="1169" y="1350"/>
              <a:ext cx="0" cy="122"/>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98388" name="Line 84">
              <a:extLst>
                <a:ext uri="{FF2B5EF4-FFF2-40B4-BE49-F238E27FC236}">
                  <a16:creationId xmlns:a16="http://schemas.microsoft.com/office/drawing/2014/main" id="{A1B982B3-4ECE-3A4F-8B8D-D8911D48C51D}"/>
                </a:ext>
              </a:extLst>
            </p:cNvPr>
            <p:cNvSpPr>
              <a:spLocks noChangeShapeType="1"/>
            </p:cNvSpPr>
            <p:nvPr/>
          </p:nvSpPr>
          <p:spPr bwMode="auto">
            <a:xfrm flipV="1">
              <a:off x="1236" y="1248"/>
              <a:ext cx="0" cy="218"/>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98389" name="Line 85">
              <a:extLst>
                <a:ext uri="{FF2B5EF4-FFF2-40B4-BE49-F238E27FC236}">
                  <a16:creationId xmlns:a16="http://schemas.microsoft.com/office/drawing/2014/main" id="{B1D9E0BD-3F3F-974B-B6AB-649E4F073B51}"/>
                </a:ext>
              </a:extLst>
            </p:cNvPr>
            <p:cNvSpPr>
              <a:spLocks noChangeShapeType="1"/>
            </p:cNvSpPr>
            <p:nvPr/>
          </p:nvSpPr>
          <p:spPr bwMode="auto">
            <a:xfrm flipV="1">
              <a:off x="1302" y="1178"/>
              <a:ext cx="0" cy="294"/>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98390" name="Line 86">
              <a:extLst>
                <a:ext uri="{FF2B5EF4-FFF2-40B4-BE49-F238E27FC236}">
                  <a16:creationId xmlns:a16="http://schemas.microsoft.com/office/drawing/2014/main" id="{27EAE7D1-82F8-C442-BEA3-C7CE14C2F1CB}"/>
                </a:ext>
              </a:extLst>
            </p:cNvPr>
            <p:cNvSpPr>
              <a:spLocks noChangeShapeType="1"/>
            </p:cNvSpPr>
            <p:nvPr/>
          </p:nvSpPr>
          <p:spPr bwMode="auto">
            <a:xfrm flipV="1">
              <a:off x="1372" y="1076"/>
              <a:ext cx="0" cy="396"/>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98391" name="Line 87">
              <a:extLst>
                <a:ext uri="{FF2B5EF4-FFF2-40B4-BE49-F238E27FC236}">
                  <a16:creationId xmlns:a16="http://schemas.microsoft.com/office/drawing/2014/main" id="{39CC49DE-3785-5743-ADBA-4D3D7B3408FE}"/>
                </a:ext>
              </a:extLst>
            </p:cNvPr>
            <p:cNvSpPr>
              <a:spLocks noChangeShapeType="1"/>
            </p:cNvSpPr>
            <p:nvPr/>
          </p:nvSpPr>
          <p:spPr bwMode="auto">
            <a:xfrm flipV="1">
              <a:off x="1437" y="1076"/>
              <a:ext cx="0" cy="396"/>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98392" name="Line 88">
              <a:extLst>
                <a:ext uri="{FF2B5EF4-FFF2-40B4-BE49-F238E27FC236}">
                  <a16:creationId xmlns:a16="http://schemas.microsoft.com/office/drawing/2014/main" id="{0905C123-ADC9-0F42-A1D0-BA1591AA5A3C}"/>
                </a:ext>
              </a:extLst>
            </p:cNvPr>
            <p:cNvSpPr>
              <a:spLocks noChangeShapeType="1"/>
            </p:cNvSpPr>
            <p:nvPr/>
          </p:nvSpPr>
          <p:spPr bwMode="auto">
            <a:xfrm flipV="1">
              <a:off x="1502" y="1178"/>
              <a:ext cx="0" cy="294"/>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98393" name="Line 89">
              <a:extLst>
                <a:ext uri="{FF2B5EF4-FFF2-40B4-BE49-F238E27FC236}">
                  <a16:creationId xmlns:a16="http://schemas.microsoft.com/office/drawing/2014/main" id="{74201ED6-E1C7-DC46-9463-08C2084007D7}"/>
                </a:ext>
              </a:extLst>
            </p:cNvPr>
            <p:cNvSpPr>
              <a:spLocks noChangeShapeType="1"/>
            </p:cNvSpPr>
            <p:nvPr/>
          </p:nvSpPr>
          <p:spPr bwMode="auto">
            <a:xfrm flipH="1" flipV="1">
              <a:off x="1574" y="1257"/>
              <a:ext cx="0" cy="214"/>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98394" name="Line 90">
              <a:extLst>
                <a:ext uri="{FF2B5EF4-FFF2-40B4-BE49-F238E27FC236}">
                  <a16:creationId xmlns:a16="http://schemas.microsoft.com/office/drawing/2014/main" id="{7141341B-71E6-CB44-BA4D-202F1E72FA4F}"/>
                </a:ext>
              </a:extLst>
            </p:cNvPr>
            <p:cNvSpPr>
              <a:spLocks noChangeShapeType="1"/>
            </p:cNvSpPr>
            <p:nvPr/>
          </p:nvSpPr>
          <p:spPr bwMode="auto">
            <a:xfrm flipV="1">
              <a:off x="1642" y="1350"/>
              <a:ext cx="0" cy="122"/>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grpSp>
      <p:sp>
        <p:nvSpPr>
          <p:cNvPr id="98396" name="Line 92">
            <a:extLst>
              <a:ext uri="{FF2B5EF4-FFF2-40B4-BE49-F238E27FC236}">
                <a16:creationId xmlns:a16="http://schemas.microsoft.com/office/drawing/2014/main" id="{69886298-7F93-D540-8E6B-907FE87F17C9}"/>
              </a:ext>
            </a:extLst>
          </p:cNvPr>
          <p:cNvSpPr>
            <a:spLocks noChangeShapeType="1"/>
          </p:cNvSpPr>
          <p:nvPr/>
        </p:nvSpPr>
        <p:spPr bwMode="auto">
          <a:xfrm>
            <a:off x="855663" y="4987925"/>
            <a:ext cx="6022975" cy="0"/>
          </a:xfrm>
          <a:prstGeom prst="line">
            <a:avLst/>
          </a:prstGeom>
          <a:noFill/>
          <a:ln w="9525" cap="rnd">
            <a:solidFill>
              <a:schemeClr val="tx1"/>
            </a:solidFill>
            <a:prstDash val="sysDot"/>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98398" name="Line 94">
            <a:extLst>
              <a:ext uri="{FF2B5EF4-FFF2-40B4-BE49-F238E27FC236}">
                <a16:creationId xmlns:a16="http://schemas.microsoft.com/office/drawing/2014/main" id="{B35B0A8C-6547-5B4C-A981-F7D1B59E02DB}"/>
              </a:ext>
            </a:extLst>
          </p:cNvPr>
          <p:cNvSpPr>
            <a:spLocks noChangeShapeType="1"/>
          </p:cNvSpPr>
          <p:nvPr/>
        </p:nvSpPr>
        <p:spPr bwMode="auto">
          <a:xfrm>
            <a:off x="847725" y="1527175"/>
            <a:ext cx="5246688" cy="0"/>
          </a:xfrm>
          <a:prstGeom prst="line">
            <a:avLst/>
          </a:prstGeom>
          <a:noFill/>
          <a:ln w="9525" cap="rnd">
            <a:solidFill>
              <a:schemeClr val="tx1"/>
            </a:solidFill>
            <a:prstDash val="sysDot"/>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98399" name="Line 95">
            <a:extLst>
              <a:ext uri="{FF2B5EF4-FFF2-40B4-BE49-F238E27FC236}">
                <a16:creationId xmlns:a16="http://schemas.microsoft.com/office/drawing/2014/main" id="{3110905E-B399-6C40-827D-B7A561E1972E}"/>
              </a:ext>
            </a:extLst>
          </p:cNvPr>
          <p:cNvSpPr>
            <a:spLocks noChangeShapeType="1"/>
          </p:cNvSpPr>
          <p:nvPr/>
        </p:nvSpPr>
        <p:spPr bwMode="auto">
          <a:xfrm>
            <a:off x="844550" y="4457700"/>
            <a:ext cx="2300288" cy="0"/>
          </a:xfrm>
          <a:prstGeom prst="line">
            <a:avLst/>
          </a:prstGeom>
          <a:noFill/>
          <a:ln w="9525">
            <a:solidFill>
              <a:schemeClr val="tx1"/>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grpSp>
        <p:nvGrpSpPr>
          <p:cNvPr id="24594" name="Group 96">
            <a:extLst>
              <a:ext uri="{FF2B5EF4-FFF2-40B4-BE49-F238E27FC236}">
                <a16:creationId xmlns:a16="http://schemas.microsoft.com/office/drawing/2014/main" id="{80A9F22C-8769-1E4B-8FEF-F3F3D097ECDF}"/>
              </a:ext>
            </a:extLst>
          </p:cNvPr>
          <p:cNvGrpSpPr>
            <a:grpSpLocks/>
          </p:cNvGrpSpPr>
          <p:nvPr/>
        </p:nvGrpSpPr>
        <p:grpSpPr bwMode="auto">
          <a:xfrm>
            <a:off x="922338" y="3924300"/>
            <a:ext cx="665162" cy="533400"/>
            <a:chOff x="1169" y="1076"/>
            <a:chExt cx="473" cy="396"/>
          </a:xfrm>
        </p:grpSpPr>
        <p:sp>
          <p:nvSpPr>
            <p:cNvPr id="98401" name="Line 97">
              <a:extLst>
                <a:ext uri="{FF2B5EF4-FFF2-40B4-BE49-F238E27FC236}">
                  <a16:creationId xmlns:a16="http://schemas.microsoft.com/office/drawing/2014/main" id="{C7444DA4-63FD-ED4E-A8BA-B888C7EB6097}"/>
                </a:ext>
              </a:extLst>
            </p:cNvPr>
            <p:cNvSpPr>
              <a:spLocks noChangeShapeType="1"/>
            </p:cNvSpPr>
            <p:nvPr/>
          </p:nvSpPr>
          <p:spPr bwMode="auto">
            <a:xfrm flipV="1">
              <a:off x="1169" y="1349"/>
              <a:ext cx="0" cy="123"/>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98402" name="Line 98">
              <a:extLst>
                <a:ext uri="{FF2B5EF4-FFF2-40B4-BE49-F238E27FC236}">
                  <a16:creationId xmlns:a16="http://schemas.microsoft.com/office/drawing/2014/main" id="{966C6EF5-A921-E14F-BCE0-71C38E203539}"/>
                </a:ext>
              </a:extLst>
            </p:cNvPr>
            <p:cNvSpPr>
              <a:spLocks noChangeShapeType="1"/>
            </p:cNvSpPr>
            <p:nvPr/>
          </p:nvSpPr>
          <p:spPr bwMode="auto">
            <a:xfrm flipV="1">
              <a:off x="1236" y="1248"/>
              <a:ext cx="0" cy="218"/>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98403" name="Line 99">
              <a:extLst>
                <a:ext uri="{FF2B5EF4-FFF2-40B4-BE49-F238E27FC236}">
                  <a16:creationId xmlns:a16="http://schemas.microsoft.com/office/drawing/2014/main" id="{6D34C4A7-16DD-2F4A-8584-D4F5B768D110}"/>
                </a:ext>
              </a:extLst>
            </p:cNvPr>
            <p:cNvSpPr>
              <a:spLocks noChangeShapeType="1"/>
            </p:cNvSpPr>
            <p:nvPr/>
          </p:nvSpPr>
          <p:spPr bwMode="auto">
            <a:xfrm flipV="1">
              <a:off x="1302" y="1179"/>
              <a:ext cx="0" cy="293"/>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98404" name="Line 100">
              <a:extLst>
                <a:ext uri="{FF2B5EF4-FFF2-40B4-BE49-F238E27FC236}">
                  <a16:creationId xmlns:a16="http://schemas.microsoft.com/office/drawing/2014/main" id="{1572BC66-6CFA-AD42-BEC1-F1E1A98C5EE0}"/>
                </a:ext>
              </a:extLst>
            </p:cNvPr>
            <p:cNvSpPr>
              <a:spLocks noChangeShapeType="1"/>
            </p:cNvSpPr>
            <p:nvPr/>
          </p:nvSpPr>
          <p:spPr bwMode="auto">
            <a:xfrm flipV="1">
              <a:off x="1372" y="1076"/>
              <a:ext cx="0" cy="396"/>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98405" name="Line 101">
              <a:extLst>
                <a:ext uri="{FF2B5EF4-FFF2-40B4-BE49-F238E27FC236}">
                  <a16:creationId xmlns:a16="http://schemas.microsoft.com/office/drawing/2014/main" id="{26ADF544-F7FA-2C4F-BD1D-A9C18A1CAC0C}"/>
                </a:ext>
              </a:extLst>
            </p:cNvPr>
            <p:cNvSpPr>
              <a:spLocks noChangeShapeType="1"/>
            </p:cNvSpPr>
            <p:nvPr/>
          </p:nvSpPr>
          <p:spPr bwMode="auto">
            <a:xfrm flipV="1">
              <a:off x="1437" y="1076"/>
              <a:ext cx="0" cy="396"/>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98406" name="Line 102">
              <a:extLst>
                <a:ext uri="{FF2B5EF4-FFF2-40B4-BE49-F238E27FC236}">
                  <a16:creationId xmlns:a16="http://schemas.microsoft.com/office/drawing/2014/main" id="{56F83F56-2826-F047-A8ED-FB4BDAF1C38F}"/>
                </a:ext>
              </a:extLst>
            </p:cNvPr>
            <p:cNvSpPr>
              <a:spLocks noChangeShapeType="1"/>
            </p:cNvSpPr>
            <p:nvPr/>
          </p:nvSpPr>
          <p:spPr bwMode="auto">
            <a:xfrm flipV="1">
              <a:off x="1502" y="1179"/>
              <a:ext cx="0" cy="293"/>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98407" name="Line 103">
              <a:extLst>
                <a:ext uri="{FF2B5EF4-FFF2-40B4-BE49-F238E27FC236}">
                  <a16:creationId xmlns:a16="http://schemas.microsoft.com/office/drawing/2014/main" id="{932C4C41-DE7A-1140-9FEB-18DEBAA9CBDC}"/>
                </a:ext>
              </a:extLst>
            </p:cNvPr>
            <p:cNvSpPr>
              <a:spLocks noChangeShapeType="1"/>
            </p:cNvSpPr>
            <p:nvPr/>
          </p:nvSpPr>
          <p:spPr bwMode="auto">
            <a:xfrm flipH="1" flipV="1">
              <a:off x="1574" y="1258"/>
              <a:ext cx="0" cy="213"/>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98408" name="Line 104">
              <a:extLst>
                <a:ext uri="{FF2B5EF4-FFF2-40B4-BE49-F238E27FC236}">
                  <a16:creationId xmlns:a16="http://schemas.microsoft.com/office/drawing/2014/main" id="{E3AE85C3-37C6-FB4C-A16F-A0E666B9A79B}"/>
                </a:ext>
              </a:extLst>
            </p:cNvPr>
            <p:cNvSpPr>
              <a:spLocks noChangeShapeType="1"/>
            </p:cNvSpPr>
            <p:nvPr/>
          </p:nvSpPr>
          <p:spPr bwMode="auto">
            <a:xfrm flipV="1">
              <a:off x="1642" y="1349"/>
              <a:ext cx="0" cy="123"/>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grpSp>
      <p:grpSp>
        <p:nvGrpSpPr>
          <p:cNvPr id="24595" name="Group 105">
            <a:extLst>
              <a:ext uri="{FF2B5EF4-FFF2-40B4-BE49-F238E27FC236}">
                <a16:creationId xmlns:a16="http://schemas.microsoft.com/office/drawing/2014/main" id="{081089A9-AF9D-DE4F-AACE-6240678A5E8D}"/>
              </a:ext>
            </a:extLst>
          </p:cNvPr>
          <p:cNvGrpSpPr>
            <a:grpSpLocks/>
          </p:cNvGrpSpPr>
          <p:nvPr/>
        </p:nvGrpSpPr>
        <p:grpSpPr bwMode="auto">
          <a:xfrm flipV="1">
            <a:off x="1682750" y="4457700"/>
            <a:ext cx="665163" cy="533400"/>
            <a:chOff x="1169" y="1076"/>
            <a:chExt cx="473" cy="396"/>
          </a:xfrm>
        </p:grpSpPr>
        <p:sp>
          <p:nvSpPr>
            <p:cNvPr id="98410" name="Line 106">
              <a:extLst>
                <a:ext uri="{FF2B5EF4-FFF2-40B4-BE49-F238E27FC236}">
                  <a16:creationId xmlns:a16="http://schemas.microsoft.com/office/drawing/2014/main" id="{94EE6797-8C67-8141-AF73-8BA2C7DE148F}"/>
                </a:ext>
              </a:extLst>
            </p:cNvPr>
            <p:cNvSpPr>
              <a:spLocks noChangeShapeType="1"/>
            </p:cNvSpPr>
            <p:nvPr/>
          </p:nvSpPr>
          <p:spPr bwMode="auto">
            <a:xfrm flipV="1">
              <a:off x="1169" y="1349"/>
              <a:ext cx="0" cy="123"/>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98411" name="Line 107">
              <a:extLst>
                <a:ext uri="{FF2B5EF4-FFF2-40B4-BE49-F238E27FC236}">
                  <a16:creationId xmlns:a16="http://schemas.microsoft.com/office/drawing/2014/main" id="{4D9B6FBC-7949-C34E-AA55-76FB710DD6D8}"/>
                </a:ext>
              </a:extLst>
            </p:cNvPr>
            <p:cNvSpPr>
              <a:spLocks noChangeShapeType="1"/>
            </p:cNvSpPr>
            <p:nvPr/>
          </p:nvSpPr>
          <p:spPr bwMode="auto">
            <a:xfrm flipV="1">
              <a:off x="1236" y="1248"/>
              <a:ext cx="0" cy="218"/>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98412" name="Line 108">
              <a:extLst>
                <a:ext uri="{FF2B5EF4-FFF2-40B4-BE49-F238E27FC236}">
                  <a16:creationId xmlns:a16="http://schemas.microsoft.com/office/drawing/2014/main" id="{7D830136-4E41-3A4E-A37C-448616231947}"/>
                </a:ext>
              </a:extLst>
            </p:cNvPr>
            <p:cNvSpPr>
              <a:spLocks noChangeShapeType="1"/>
            </p:cNvSpPr>
            <p:nvPr/>
          </p:nvSpPr>
          <p:spPr bwMode="auto">
            <a:xfrm flipV="1">
              <a:off x="1302" y="1179"/>
              <a:ext cx="0" cy="293"/>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98413" name="Line 109">
              <a:extLst>
                <a:ext uri="{FF2B5EF4-FFF2-40B4-BE49-F238E27FC236}">
                  <a16:creationId xmlns:a16="http://schemas.microsoft.com/office/drawing/2014/main" id="{9F7F457E-BBDC-8B42-BB9F-4238DAB2221D}"/>
                </a:ext>
              </a:extLst>
            </p:cNvPr>
            <p:cNvSpPr>
              <a:spLocks noChangeShapeType="1"/>
            </p:cNvSpPr>
            <p:nvPr/>
          </p:nvSpPr>
          <p:spPr bwMode="auto">
            <a:xfrm flipV="1">
              <a:off x="1372" y="1076"/>
              <a:ext cx="0" cy="396"/>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98414" name="Line 110">
              <a:extLst>
                <a:ext uri="{FF2B5EF4-FFF2-40B4-BE49-F238E27FC236}">
                  <a16:creationId xmlns:a16="http://schemas.microsoft.com/office/drawing/2014/main" id="{99004657-20B4-AE44-91B2-BEA476B1F950}"/>
                </a:ext>
              </a:extLst>
            </p:cNvPr>
            <p:cNvSpPr>
              <a:spLocks noChangeShapeType="1"/>
            </p:cNvSpPr>
            <p:nvPr/>
          </p:nvSpPr>
          <p:spPr bwMode="auto">
            <a:xfrm flipV="1">
              <a:off x="1437" y="1076"/>
              <a:ext cx="0" cy="396"/>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98415" name="Line 111">
              <a:extLst>
                <a:ext uri="{FF2B5EF4-FFF2-40B4-BE49-F238E27FC236}">
                  <a16:creationId xmlns:a16="http://schemas.microsoft.com/office/drawing/2014/main" id="{33DA1ADC-FB16-6A45-9360-CED2798AA5EA}"/>
                </a:ext>
              </a:extLst>
            </p:cNvPr>
            <p:cNvSpPr>
              <a:spLocks noChangeShapeType="1"/>
            </p:cNvSpPr>
            <p:nvPr/>
          </p:nvSpPr>
          <p:spPr bwMode="auto">
            <a:xfrm flipV="1">
              <a:off x="1502" y="1179"/>
              <a:ext cx="0" cy="293"/>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98416" name="Line 112">
              <a:extLst>
                <a:ext uri="{FF2B5EF4-FFF2-40B4-BE49-F238E27FC236}">
                  <a16:creationId xmlns:a16="http://schemas.microsoft.com/office/drawing/2014/main" id="{9C80FD0C-C9C8-CC45-B994-400A5F114DB8}"/>
                </a:ext>
              </a:extLst>
            </p:cNvPr>
            <p:cNvSpPr>
              <a:spLocks noChangeShapeType="1"/>
            </p:cNvSpPr>
            <p:nvPr/>
          </p:nvSpPr>
          <p:spPr bwMode="auto">
            <a:xfrm flipH="1" flipV="1">
              <a:off x="1574" y="1258"/>
              <a:ext cx="0" cy="213"/>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98417" name="Line 113">
              <a:extLst>
                <a:ext uri="{FF2B5EF4-FFF2-40B4-BE49-F238E27FC236}">
                  <a16:creationId xmlns:a16="http://schemas.microsoft.com/office/drawing/2014/main" id="{81E9F7D3-7EBD-1B4A-B927-024725A255BD}"/>
                </a:ext>
              </a:extLst>
            </p:cNvPr>
            <p:cNvSpPr>
              <a:spLocks noChangeShapeType="1"/>
            </p:cNvSpPr>
            <p:nvPr/>
          </p:nvSpPr>
          <p:spPr bwMode="auto">
            <a:xfrm flipV="1">
              <a:off x="1642" y="1349"/>
              <a:ext cx="0" cy="123"/>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grpSp>
      <p:grpSp>
        <p:nvGrpSpPr>
          <p:cNvPr id="24596" name="Group 114">
            <a:extLst>
              <a:ext uri="{FF2B5EF4-FFF2-40B4-BE49-F238E27FC236}">
                <a16:creationId xmlns:a16="http://schemas.microsoft.com/office/drawing/2014/main" id="{8F10BB41-2203-2F4D-9560-7ED773A477C3}"/>
              </a:ext>
            </a:extLst>
          </p:cNvPr>
          <p:cNvGrpSpPr>
            <a:grpSpLocks/>
          </p:cNvGrpSpPr>
          <p:nvPr/>
        </p:nvGrpSpPr>
        <p:grpSpPr bwMode="auto">
          <a:xfrm>
            <a:off x="2438400" y="3922713"/>
            <a:ext cx="665163" cy="533400"/>
            <a:chOff x="1169" y="1076"/>
            <a:chExt cx="473" cy="396"/>
          </a:xfrm>
        </p:grpSpPr>
        <p:sp>
          <p:nvSpPr>
            <p:cNvPr id="98419" name="Line 115">
              <a:extLst>
                <a:ext uri="{FF2B5EF4-FFF2-40B4-BE49-F238E27FC236}">
                  <a16:creationId xmlns:a16="http://schemas.microsoft.com/office/drawing/2014/main" id="{E1561383-D7E6-4547-A5F4-6632AE09B69B}"/>
                </a:ext>
              </a:extLst>
            </p:cNvPr>
            <p:cNvSpPr>
              <a:spLocks noChangeShapeType="1"/>
            </p:cNvSpPr>
            <p:nvPr/>
          </p:nvSpPr>
          <p:spPr bwMode="auto">
            <a:xfrm flipV="1">
              <a:off x="1169" y="1349"/>
              <a:ext cx="0" cy="123"/>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98420" name="Line 116">
              <a:extLst>
                <a:ext uri="{FF2B5EF4-FFF2-40B4-BE49-F238E27FC236}">
                  <a16:creationId xmlns:a16="http://schemas.microsoft.com/office/drawing/2014/main" id="{D902BDC5-177B-CA4E-8880-E4C7E455D015}"/>
                </a:ext>
              </a:extLst>
            </p:cNvPr>
            <p:cNvSpPr>
              <a:spLocks noChangeShapeType="1"/>
            </p:cNvSpPr>
            <p:nvPr/>
          </p:nvSpPr>
          <p:spPr bwMode="auto">
            <a:xfrm flipV="1">
              <a:off x="1236" y="1248"/>
              <a:ext cx="0" cy="218"/>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98421" name="Line 117">
              <a:extLst>
                <a:ext uri="{FF2B5EF4-FFF2-40B4-BE49-F238E27FC236}">
                  <a16:creationId xmlns:a16="http://schemas.microsoft.com/office/drawing/2014/main" id="{9988C635-641E-4149-B681-E0957F045304}"/>
                </a:ext>
              </a:extLst>
            </p:cNvPr>
            <p:cNvSpPr>
              <a:spLocks noChangeShapeType="1"/>
            </p:cNvSpPr>
            <p:nvPr/>
          </p:nvSpPr>
          <p:spPr bwMode="auto">
            <a:xfrm flipV="1">
              <a:off x="1302" y="1179"/>
              <a:ext cx="0" cy="293"/>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98422" name="Line 118">
              <a:extLst>
                <a:ext uri="{FF2B5EF4-FFF2-40B4-BE49-F238E27FC236}">
                  <a16:creationId xmlns:a16="http://schemas.microsoft.com/office/drawing/2014/main" id="{73EB9D28-64D1-2343-98C3-B79161115A48}"/>
                </a:ext>
              </a:extLst>
            </p:cNvPr>
            <p:cNvSpPr>
              <a:spLocks noChangeShapeType="1"/>
            </p:cNvSpPr>
            <p:nvPr/>
          </p:nvSpPr>
          <p:spPr bwMode="auto">
            <a:xfrm flipV="1">
              <a:off x="1372" y="1076"/>
              <a:ext cx="0" cy="396"/>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98423" name="Line 119">
              <a:extLst>
                <a:ext uri="{FF2B5EF4-FFF2-40B4-BE49-F238E27FC236}">
                  <a16:creationId xmlns:a16="http://schemas.microsoft.com/office/drawing/2014/main" id="{97507C62-9D1E-FB43-B6D2-F2D9ADC29447}"/>
                </a:ext>
              </a:extLst>
            </p:cNvPr>
            <p:cNvSpPr>
              <a:spLocks noChangeShapeType="1"/>
            </p:cNvSpPr>
            <p:nvPr/>
          </p:nvSpPr>
          <p:spPr bwMode="auto">
            <a:xfrm flipV="1">
              <a:off x="1437" y="1076"/>
              <a:ext cx="0" cy="396"/>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98424" name="Line 120">
              <a:extLst>
                <a:ext uri="{FF2B5EF4-FFF2-40B4-BE49-F238E27FC236}">
                  <a16:creationId xmlns:a16="http://schemas.microsoft.com/office/drawing/2014/main" id="{F16B60AE-BE0D-404A-94C9-7A4A463E0171}"/>
                </a:ext>
              </a:extLst>
            </p:cNvPr>
            <p:cNvSpPr>
              <a:spLocks noChangeShapeType="1"/>
            </p:cNvSpPr>
            <p:nvPr/>
          </p:nvSpPr>
          <p:spPr bwMode="auto">
            <a:xfrm flipV="1">
              <a:off x="1502" y="1179"/>
              <a:ext cx="0" cy="293"/>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98425" name="Line 121">
              <a:extLst>
                <a:ext uri="{FF2B5EF4-FFF2-40B4-BE49-F238E27FC236}">
                  <a16:creationId xmlns:a16="http://schemas.microsoft.com/office/drawing/2014/main" id="{2A2A1F53-C71C-B74F-AACA-DF0160287CCD}"/>
                </a:ext>
              </a:extLst>
            </p:cNvPr>
            <p:cNvSpPr>
              <a:spLocks noChangeShapeType="1"/>
            </p:cNvSpPr>
            <p:nvPr/>
          </p:nvSpPr>
          <p:spPr bwMode="auto">
            <a:xfrm flipH="1" flipV="1">
              <a:off x="1574" y="1258"/>
              <a:ext cx="0" cy="213"/>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98426" name="Line 122">
              <a:extLst>
                <a:ext uri="{FF2B5EF4-FFF2-40B4-BE49-F238E27FC236}">
                  <a16:creationId xmlns:a16="http://schemas.microsoft.com/office/drawing/2014/main" id="{4648A48D-528D-5744-87FE-9F1D45EFD6D8}"/>
                </a:ext>
              </a:extLst>
            </p:cNvPr>
            <p:cNvSpPr>
              <a:spLocks noChangeShapeType="1"/>
            </p:cNvSpPr>
            <p:nvPr/>
          </p:nvSpPr>
          <p:spPr bwMode="auto">
            <a:xfrm flipV="1">
              <a:off x="1642" y="1349"/>
              <a:ext cx="0" cy="123"/>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grpSp>
      <p:sp>
        <p:nvSpPr>
          <p:cNvPr id="98427" name="Line 123">
            <a:extLst>
              <a:ext uri="{FF2B5EF4-FFF2-40B4-BE49-F238E27FC236}">
                <a16:creationId xmlns:a16="http://schemas.microsoft.com/office/drawing/2014/main" id="{4CE2CFE0-F9B0-3E4F-8767-93B1EE6403E6}"/>
              </a:ext>
            </a:extLst>
          </p:cNvPr>
          <p:cNvSpPr>
            <a:spLocks noChangeShapeType="1"/>
          </p:cNvSpPr>
          <p:nvPr/>
        </p:nvSpPr>
        <p:spPr bwMode="auto">
          <a:xfrm>
            <a:off x="846138" y="5516563"/>
            <a:ext cx="2300287" cy="0"/>
          </a:xfrm>
          <a:prstGeom prst="line">
            <a:avLst/>
          </a:prstGeom>
          <a:noFill/>
          <a:ln w="9525">
            <a:solidFill>
              <a:schemeClr val="tx1"/>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grpSp>
        <p:nvGrpSpPr>
          <p:cNvPr id="24598" name="Group 124">
            <a:extLst>
              <a:ext uri="{FF2B5EF4-FFF2-40B4-BE49-F238E27FC236}">
                <a16:creationId xmlns:a16="http://schemas.microsoft.com/office/drawing/2014/main" id="{0AFC82CF-F694-A44F-BC10-B946EFF971BF}"/>
              </a:ext>
            </a:extLst>
          </p:cNvPr>
          <p:cNvGrpSpPr>
            <a:grpSpLocks/>
          </p:cNvGrpSpPr>
          <p:nvPr/>
        </p:nvGrpSpPr>
        <p:grpSpPr bwMode="auto">
          <a:xfrm flipV="1">
            <a:off x="923925" y="5508625"/>
            <a:ext cx="665163" cy="531813"/>
            <a:chOff x="1169" y="1076"/>
            <a:chExt cx="473" cy="396"/>
          </a:xfrm>
        </p:grpSpPr>
        <p:sp>
          <p:nvSpPr>
            <p:cNvPr id="98429" name="Line 125">
              <a:extLst>
                <a:ext uri="{FF2B5EF4-FFF2-40B4-BE49-F238E27FC236}">
                  <a16:creationId xmlns:a16="http://schemas.microsoft.com/office/drawing/2014/main" id="{C64E6268-27EF-5A4B-BFA2-446C48B6539A}"/>
                </a:ext>
              </a:extLst>
            </p:cNvPr>
            <p:cNvSpPr>
              <a:spLocks noChangeShapeType="1"/>
            </p:cNvSpPr>
            <p:nvPr/>
          </p:nvSpPr>
          <p:spPr bwMode="auto">
            <a:xfrm flipV="1">
              <a:off x="1169" y="1350"/>
              <a:ext cx="0" cy="122"/>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98430" name="Line 126">
              <a:extLst>
                <a:ext uri="{FF2B5EF4-FFF2-40B4-BE49-F238E27FC236}">
                  <a16:creationId xmlns:a16="http://schemas.microsoft.com/office/drawing/2014/main" id="{31D247DD-0A8F-3543-B421-2097973745F3}"/>
                </a:ext>
              </a:extLst>
            </p:cNvPr>
            <p:cNvSpPr>
              <a:spLocks noChangeShapeType="1"/>
            </p:cNvSpPr>
            <p:nvPr/>
          </p:nvSpPr>
          <p:spPr bwMode="auto">
            <a:xfrm flipV="1">
              <a:off x="1236" y="1249"/>
              <a:ext cx="0" cy="220"/>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98431" name="Line 127">
              <a:extLst>
                <a:ext uri="{FF2B5EF4-FFF2-40B4-BE49-F238E27FC236}">
                  <a16:creationId xmlns:a16="http://schemas.microsoft.com/office/drawing/2014/main" id="{D0115A85-6459-9141-B1BA-6549ED36722A}"/>
                </a:ext>
              </a:extLst>
            </p:cNvPr>
            <p:cNvSpPr>
              <a:spLocks noChangeShapeType="1"/>
            </p:cNvSpPr>
            <p:nvPr/>
          </p:nvSpPr>
          <p:spPr bwMode="auto">
            <a:xfrm flipV="1">
              <a:off x="1302" y="1178"/>
              <a:ext cx="0" cy="294"/>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98432" name="Line 128">
              <a:extLst>
                <a:ext uri="{FF2B5EF4-FFF2-40B4-BE49-F238E27FC236}">
                  <a16:creationId xmlns:a16="http://schemas.microsoft.com/office/drawing/2014/main" id="{07475B37-D7BC-074A-BDC5-FF880088BD0D}"/>
                </a:ext>
              </a:extLst>
            </p:cNvPr>
            <p:cNvSpPr>
              <a:spLocks noChangeShapeType="1"/>
            </p:cNvSpPr>
            <p:nvPr/>
          </p:nvSpPr>
          <p:spPr bwMode="auto">
            <a:xfrm flipV="1">
              <a:off x="1372" y="1076"/>
              <a:ext cx="0" cy="396"/>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98433" name="Line 129">
              <a:extLst>
                <a:ext uri="{FF2B5EF4-FFF2-40B4-BE49-F238E27FC236}">
                  <a16:creationId xmlns:a16="http://schemas.microsoft.com/office/drawing/2014/main" id="{B0EED5BD-9A30-FF4C-9CD9-47144074EC6B}"/>
                </a:ext>
              </a:extLst>
            </p:cNvPr>
            <p:cNvSpPr>
              <a:spLocks noChangeShapeType="1"/>
            </p:cNvSpPr>
            <p:nvPr/>
          </p:nvSpPr>
          <p:spPr bwMode="auto">
            <a:xfrm flipV="1">
              <a:off x="1437" y="1076"/>
              <a:ext cx="0" cy="396"/>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98434" name="Line 130">
              <a:extLst>
                <a:ext uri="{FF2B5EF4-FFF2-40B4-BE49-F238E27FC236}">
                  <a16:creationId xmlns:a16="http://schemas.microsoft.com/office/drawing/2014/main" id="{2CDDCEB3-8E9A-814B-8771-92FDDCF6D7D5}"/>
                </a:ext>
              </a:extLst>
            </p:cNvPr>
            <p:cNvSpPr>
              <a:spLocks noChangeShapeType="1"/>
            </p:cNvSpPr>
            <p:nvPr/>
          </p:nvSpPr>
          <p:spPr bwMode="auto">
            <a:xfrm flipV="1">
              <a:off x="1502" y="1178"/>
              <a:ext cx="0" cy="294"/>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98435" name="Line 131">
              <a:extLst>
                <a:ext uri="{FF2B5EF4-FFF2-40B4-BE49-F238E27FC236}">
                  <a16:creationId xmlns:a16="http://schemas.microsoft.com/office/drawing/2014/main" id="{C834BC74-2B02-3649-AC29-66B4F691E383}"/>
                </a:ext>
              </a:extLst>
            </p:cNvPr>
            <p:cNvSpPr>
              <a:spLocks noChangeShapeType="1"/>
            </p:cNvSpPr>
            <p:nvPr/>
          </p:nvSpPr>
          <p:spPr bwMode="auto">
            <a:xfrm flipH="1" flipV="1">
              <a:off x="1574" y="1257"/>
              <a:ext cx="0" cy="214"/>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98436" name="Line 132">
              <a:extLst>
                <a:ext uri="{FF2B5EF4-FFF2-40B4-BE49-F238E27FC236}">
                  <a16:creationId xmlns:a16="http://schemas.microsoft.com/office/drawing/2014/main" id="{AB089E47-D69E-0F40-97DE-A78FEA9BB6AC}"/>
                </a:ext>
              </a:extLst>
            </p:cNvPr>
            <p:cNvSpPr>
              <a:spLocks noChangeShapeType="1"/>
            </p:cNvSpPr>
            <p:nvPr/>
          </p:nvSpPr>
          <p:spPr bwMode="auto">
            <a:xfrm flipV="1">
              <a:off x="1642" y="1350"/>
              <a:ext cx="0" cy="122"/>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grpSp>
      <p:grpSp>
        <p:nvGrpSpPr>
          <p:cNvPr id="24599" name="Group 133">
            <a:extLst>
              <a:ext uri="{FF2B5EF4-FFF2-40B4-BE49-F238E27FC236}">
                <a16:creationId xmlns:a16="http://schemas.microsoft.com/office/drawing/2014/main" id="{BFAA5BC7-2EEA-9E4A-BB05-2787D65368A0}"/>
              </a:ext>
            </a:extLst>
          </p:cNvPr>
          <p:cNvGrpSpPr>
            <a:grpSpLocks/>
          </p:cNvGrpSpPr>
          <p:nvPr/>
        </p:nvGrpSpPr>
        <p:grpSpPr bwMode="auto">
          <a:xfrm>
            <a:off x="1682750" y="4983163"/>
            <a:ext cx="666750" cy="533400"/>
            <a:chOff x="1169" y="1076"/>
            <a:chExt cx="473" cy="396"/>
          </a:xfrm>
        </p:grpSpPr>
        <p:sp>
          <p:nvSpPr>
            <p:cNvPr id="98438" name="Line 134">
              <a:extLst>
                <a:ext uri="{FF2B5EF4-FFF2-40B4-BE49-F238E27FC236}">
                  <a16:creationId xmlns:a16="http://schemas.microsoft.com/office/drawing/2014/main" id="{F6C8083A-62C8-024F-8692-07010E523E9D}"/>
                </a:ext>
              </a:extLst>
            </p:cNvPr>
            <p:cNvSpPr>
              <a:spLocks noChangeShapeType="1"/>
            </p:cNvSpPr>
            <p:nvPr/>
          </p:nvSpPr>
          <p:spPr bwMode="auto">
            <a:xfrm flipV="1">
              <a:off x="1169" y="1349"/>
              <a:ext cx="0" cy="123"/>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98439" name="Line 135">
              <a:extLst>
                <a:ext uri="{FF2B5EF4-FFF2-40B4-BE49-F238E27FC236}">
                  <a16:creationId xmlns:a16="http://schemas.microsoft.com/office/drawing/2014/main" id="{FDF63D9A-B29F-8D4B-A8A3-A4866A3865B8}"/>
                </a:ext>
              </a:extLst>
            </p:cNvPr>
            <p:cNvSpPr>
              <a:spLocks noChangeShapeType="1"/>
            </p:cNvSpPr>
            <p:nvPr/>
          </p:nvSpPr>
          <p:spPr bwMode="auto">
            <a:xfrm flipV="1">
              <a:off x="1235" y="1248"/>
              <a:ext cx="0" cy="218"/>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98440" name="Line 136">
              <a:extLst>
                <a:ext uri="{FF2B5EF4-FFF2-40B4-BE49-F238E27FC236}">
                  <a16:creationId xmlns:a16="http://schemas.microsoft.com/office/drawing/2014/main" id="{A77E0934-1978-0745-8D33-4596020440EF}"/>
                </a:ext>
              </a:extLst>
            </p:cNvPr>
            <p:cNvSpPr>
              <a:spLocks noChangeShapeType="1"/>
            </p:cNvSpPr>
            <p:nvPr/>
          </p:nvSpPr>
          <p:spPr bwMode="auto">
            <a:xfrm flipV="1">
              <a:off x="1302" y="1179"/>
              <a:ext cx="0" cy="293"/>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98441" name="Line 137">
              <a:extLst>
                <a:ext uri="{FF2B5EF4-FFF2-40B4-BE49-F238E27FC236}">
                  <a16:creationId xmlns:a16="http://schemas.microsoft.com/office/drawing/2014/main" id="{078AA18C-9E20-E244-A19F-12DD319AE83B}"/>
                </a:ext>
              </a:extLst>
            </p:cNvPr>
            <p:cNvSpPr>
              <a:spLocks noChangeShapeType="1"/>
            </p:cNvSpPr>
            <p:nvPr/>
          </p:nvSpPr>
          <p:spPr bwMode="auto">
            <a:xfrm flipV="1">
              <a:off x="1372" y="1076"/>
              <a:ext cx="0" cy="396"/>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98442" name="Line 138">
              <a:extLst>
                <a:ext uri="{FF2B5EF4-FFF2-40B4-BE49-F238E27FC236}">
                  <a16:creationId xmlns:a16="http://schemas.microsoft.com/office/drawing/2014/main" id="{C1EC867D-D36C-6143-8D6D-FA505E7ECA48}"/>
                </a:ext>
              </a:extLst>
            </p:cNvPr>
            <p:cNvSpPr>
              <a:spLocks noChangeShapeType="1"/>
            </p:cNvSpPr>
            <p:nvPr/>
          </p:nvSpPr>
          <p:spPr bwMode="auto">
            <a:xfrm flipV="1">
              <a:off x="1436" y="1076"/>
              <a:ext cx="0" cy="396"/>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98443" name="Line 139">
              <a:extLst>
                <a:ext uri="{FF2B5EF4-FFF2-40B4-BE49-F238E27FC236}">
                  <a16:creationId xmlns:a16="http://schemas.microsoft.com/office/drawing/2014/main" id="{884DC27E-2428-954E-A7D0-C961CCCE7CDB}"/>
                </a:ext>
              </a:extLst>
            </p:cNvPr>
            <p:cNvSpPr>
              <a:spLocks noChangeShapeType="1"/>
            </p:cNvSpPr>
            <p:nvPr/>
          </p:nvSpPr>
          <p:spPr bwMode="auto">
            <a:xfrm flipV="1">
              <a:off x="1502" y="1179"/>
              <a:ext cx="0" cy="293"/>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98444" name="Line 140">
              <a:extLst>
                <a:ext uri="{FF2B5EF4-FFF2-40B4-BE49-F238E27FC236}">
                  <a16:creationId xmlns:a16="http://schemas.microsoft.com/office/drawing/2014/main" id="{7DB9C12C-7BD3-A249-BED1-DBEB90872FEE}"/>
                </a:ext>
              </a:extLst>
            </p:cNvPr>
            <p:cNvSpPr>
              <a:spLocks noChangeShapeType="1"/>
            </p:cNvSpPr>
            <p:nvPr/>
          </p:nvSpPr>
          <p:spPr bwMode="auto">
            <a:xfrm flipH="1" flipV="1">
              <a:off x="1574" y="1258"/>
              <a:ext cx="0" cy="213"/>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98445" name="Line 141">
              <a:extLst>
                <a:ext uri="{FF2B5EF4-FFF2-40B4-BE49-F238E27FC236}">
                  <a16:creationId xmlns:a16="http://schemas.microsoft.com/office/drawing/2014/main" id="{E0685F63-B31B-ED44-98B6-152C6A81199D}"/>
                </a:ext>
              </a:extLst>
            </p:cNvPr>
            <p:cNvSpPr>
              <a:spLocks noChangeShapeType="1"/>
            </p:cNvSpPr>
            <p:nvPr/>
          </p:nvSpPr>
          <p:spPr bwMode="auto">
            <a:xfrm flipV="1">
              <a:off x="1642" y="1349"/>
              <a:ext cx="0" cy="123"/>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grpSp>
      <p:grpSp>
        <p:nvGrpSpPr>
          <p:cNvPr id="24600" name="Group 142">
            <a:extLst>
              <a:ext uri="{FF2B5EF4-FFF2-40B4-BE49-F238E27FC236}">
                <a16:creationId xmlns:a16="http://schemas.microsoft.com/office/drawing/2014/main" id="{B0CE7571-A5E0-DF44-8514-84136AEFD15E}"/>
              </a:ext>
            </a:extLst>
          </p:cNvPr>
          <p:cNvGrpSpPr>
            <a:grpSpLocks/>
          </p:cNvGrpSpPr>
          <p:nvPr/>
        </p:nvGrpSpPr>
        <p:grpSpPr bwMode="auto">
          <a:xfrm flipV="1">
            <a:off x="2439988" y="5514975"/>
            <a:ext cx="665162" cy="533400"/>
            <a:chOff x="1169" y="1076"/>
            <a:chExt cx="473" cy="396"/>
          </a:xfrm>
        </p:grpSpPr>
        <p:sp>
          <p:nvSpPr>
            <p:cNvPr id="98447" name="Line 143">
              <a:extLst>
                <a:ext uri="{FF2B5EF4-FFF2-40B4-BE49-F238E27FC236}">
                  <a16:creationId xmlns:a16="http://schemas.microsoft.com/office/drawing/2014/main" id="{353BE155-5575-C34D-807C-F069EC7D420A}"/>
                </a:ext>
              </a:extLst>
            </p:cNvPr>
            <p:cNvSpPr>
              <a:spLocks noChangeShapeType="1"/>
            </p:cNvSpPr>
            <p:nvPr/>
          </p:nvSpPr>
          <p:spPr bwMode="auto">
            <a:xfrm flipV="1">
              <a:off x="1169" y="1349"/>
              <a:ext cx="0" cy="123"/>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98448" name="Line 144">
              <a:extLst>
                <a:ext uri="{FF2B5EF4-FFF2-40B4-BE49-F238E27FC236}">
                  <a16:creationId xmlns:a16="http://schemas.microsoft.com/office/drawing/2014/main" id="{95648858-1730-B242-9B3B-047EDA60B1C0}"/>
                </a:ext>
              </a:extLst>
            </p:cNvPr>
            <p:cNvSpPr>
              <a:spLocks noChangeShapeType="1"/>
            </p:cNvSpPr>
            <p:nvPr/>
          </p:nvSpPr>
          <p:spPr bwMode="auto">
            <a:xfrm flipV="1">
              <a:off x="1236" y="1248"/>
              <a:ext cx="0" cy="218"/>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98449" name="Line 145">
              <a:extLst>
                <a:ext uri="{FF2B5EF4-FFF2-40B4-BE49-F238E27FC236}">
                  <a16:creationId xmlns:a16="http://schemas.microsoft.com/office/drawing/2014/main" id="{361C7B48-5FAF-3443-8D43-7ABD7F634223}"/>
                </a:ext>
              </a:extLst>
            </p:cNvPr>
            <p:cNvSpPr>
              <a:spLocks noChangeShapeType="1"/>
            </p:cNvSpPr>
            <p:nvPr/>
          </p:nvSpPr>
          <p:spPr bwMode="auto">
            <a:xfrm flipV="1">
              <a:off x="1302" y="1179"/>
              <a:ext cx="0" cy="293"/>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98450" name="Line 146">
              <a:extLst>
                <a:ext uri="{FF2B5EF4-FFF2-40B4-BE49-F238E27FC236}">
                  <a16:creationId xmlns:a16="http://schemas.microsoft.com/office/drawing/2014/main" id="{953D2039-0A7C-914A-9FA0-E55F6F4B0905}"/>
                </a:ext>
              </a:extLst>
            </p:cNvPr>
            <p:cNvSpPr>
              <a:spLocks noChangeShapeType="1"/>
            </p:cNvSpPr>
            <p:nvPr/>
          </p:nvSpPr>
          <p:spPr bwMode="auto">
            <a:xfrm flipV="1">
              <a:off x="1372" y="1076"/>
              <a:ext cx="0" cy="396"/>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98451" name="Line 147">
              <a:extLst>
                <a:ext uri="{FF2B5EF4-FFF2-40B4-BE49-F238E27FC236}">
                  <a16:creationId xmlns:a16="http://schemas.microsoft.com/office/drawing/2014/main" id="{9C579673-CB4B-CF4C-B299-C44FE705EBCB}"/>
                </a:ext>
              </a:extLst>
            </p:cNvPr>
            <p:cNvSpPr>
              <a:spLocks noChangeShapeType="1"/>
            </p:cNvSpPr>
            <p:nvPr/>
          </p:nvSpPr>
          <p:spPr bwMode="auto">
            <a:xfrm flipV="1">
              <a:off x="1437" y="1076"/>
              <a:ext cx="0" cy="396"/>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98452" name="Line 148">
              <a:extLst>
                <a:ext uri="{FF2B5EF4-FFF2-40B4-BE49-F238E27FC236}">
                  <a16:creationId xmlns:a16="http://schemas.microsoft.com/office/drawing/2014/main" id="{7AFEE894-EA15-5C43-8119-CC87E62CD7DD}"/>
                </a:ext>
              </a:extLst>
            </p:cNvPr>
            <p:cNvSpPr>
              <a:spLocks noChangeShapeType="1"/>
            </p:cNvSpPr>
            <p:nvPr/>
          </p:nvSpPr>
          <p:spPr bwMode="auto">
            <a:xfrm flipV="1">
              <a:off x="1502" y="1179"/>
              <a:ext cx="0" cy="293"/>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98453" name="Line 149">
              <a:extLst>
                <a:ext uri="{FF2B5EF4-FFF2-40B4-BE49-F238E27FC236}">
                  <a16:creationId xmlns:a16="http://schemas.microsoft.com/office/drawing/2014/main" id="{303952F0-2DEE-6C4B-A31C-E0263BD93275}"/>
                </a:ext>
              </a:extLst>
            </p:cNvPr>
            <p:cNvSpPr>
              <a:spLocks noChangeShapeType="1"/>
            </p:cNvSpPr>
            <p:nvPr/>
          </p:nvSpPr>
          <p:spPr bwMode="auto">
            <a:xfrm flipH="1" flipV="1">
              <a:off x="1574" y="1258"/>
              <a:ext cx="0" cy="213"/>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98454" name="Line 150">
              <a:extLst>
                <a:ext uri="{FF2B5EF4-FFF2-40B4-BE49-F238E27FC236}">
                  <a16:creationId xmlns:a16="http://schemas.microsoft.com/office/drawing/2014/main" id="{62503C03-5E32-C041-AE4A-2E8550294B75}"/>
                </a:ext>
              </a:extLst>
            </p:cNvPr>
            <p:cNvSpPr>
              <a:spLocks noChangeShapeType="1"/>
            </p:cNvSpPr>
            <p:nvPr/>
          </p:nvSpPr>
          <p:spPr bwMode="auto">
            <a:xfrm flipV="1">
              <a:off x="1642" y="1349"/>
              <a:ext cx="0" cy="123"/>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grpSp>
      <p:sp>
        <p:nvSpPr>
          <p:cNvPr id="98455" name="Line 151">
            <a:extLst>
              <a:ext uri="{FF2B5EF4-FFF2-40B4-BE49-F238E27FC236}">
                <a16:creationId xmlns:a16="http://schemas.microsoft.com/office/drawing/2014/main" id="{0008BAA1-839B-A449-8981-0040516A735E}"/>
              </a:ext>
            </a:extLst>
          </p:cNvPr>
          <p:cNvSpPr>
            <a:spLocks noChangeShapeType="1"/>
          </p:cNvSpPr>
          <p:nvPr/>
        </p:nvSpPr>
        <p:spPr bwMode="auto">
          <a:xfrm>
            <a:off x="3575050" y="4989513"/>
            <a:ext cx="2298700" cy="0"/>
          </a:xfrm>
          <a:prstGeom prst="line">
            <a:avLst/>
          </a:prstGeom>
          <a:noFill/>
          <a:ln w="9525">
            <a:solidFill>
              <a:schemeClr val="tx1"/>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98483" name="Line 179">
            <a:extLst>
              <a:ext uri="{FF2B5EF4-FFF2-40B4-BE49-F238E27FC236}">
                <a16:creationId xmlns:a16="http://schemas.microsoft.com/office/drawing/2014/main" id="{DEE35E7D-C8A4-C347-86B2-86673F856DBD}"/>
              </a:ext>
            </a:extLst>
          </p:cNvPr>
          <p:cNvSpPr>
            <a:spLocks noChangeShapeType="1"/>
          </p:cNvSpPr>
          <p:nvPr/>
        </p:nvSpPr>
        <p:spPr bwMode="auto">
          <a:xfrm>
            <a:off x="841375" y="2584450"/>
            <a:ext cx="5283200" cy="0"/>
          </a:xfrm>
          <a:prstGeom prst="line">
            <a:avLst/>
          </a:prstGeom>
          <a:noFill/>
          <a:ln w="9525" cap="rnd">
            <a:solidFill>
              <a:schemeClr val="tx1"/>
            </a:solidFill>
            <a:prstDash val="sysDot"/>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98484" name="Line 180">
            <a:extLst>
              <a:ext uri="{FF2B5EF4-FFF2-40B4-BE49-F238E27FC236}">
                <a16:creationId xmlns:a16="http://schemas.microsoft.com/office/drawing/2014/main" id="{5078B5AF-A8AE-D047-868A-AF2E86D0F8D9}"/>
              </a:ext>
            </a:extLst>
          </p:cNvPr>
          <p:cNvSpPr>
            <a:spLocks noChangeShapeType="1"/>
          </p:cNvSpPr>
          <p:nvPr/>
        </p:nvSpPr>
        <p:spPr bwMode="auto">
          <a:xfrm>
            <a:off x="887413" y="3657600"/>
            <a:ext cx="5226050" cy="0"/>
          </a:xfrm>
          <a:prstGeom prst="line">
            <a:avLst/>
          </a:prstGeom>
          <a:noFill/>
          <a:ln w="9525" cap="rnd">
            <a:solidFill>
              <a:schemeClr val="tx1"/>
            </a:solidFill>
            <a:prstDash val="sysDot"/>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98486" name="Line 182">
            <a:extLst>
              <a:ext uri="{FF2B5EF4-FFF2-40B4-BE49-F238E27FC236}">
                <a16:creationId xmlns:a16="http://schemas.microsoft.com/office/drawing/2014/main" id="{8C927C47-8197-1643-9FA2-C90B7045FDE6}"/>
              </a:ext>
            </a:extLst>
          </p:cNvPr>
          <p:cNvSpPr>
            <a:spLocks noChangeShapeType="1"/>
          </p:cNvSpPr>
          <p:nvPr/>
        </p:nvSpPr>
        <p:spPr bwMode="auto">
          <a:xfrm>
            <a:off x="1247775" y="1362075"/>
            <a:ext cx="0" cy="4878388"/>
          </a:xfrm>
          <a:prstGeom prst="line">
            <a:avLst/>
          </a:prstGeom>
          <a:noFill/>
          <a:ln w="9525" cap="rnd">
            <a:solidFill>
              <a:srgbClr val="FF0066"/>
            </a:solidFill>
            <a:prstDash val="sysDot"/>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98487" name="Line 183">
            <a:extLst>
              <a:ext uri="{FF2B5EF4-FFF2-40B4-BE49-F238E27FC236}">
                <a16:creationId xmlns:a16="http://schemas.microsoft.com/office/drawing/2014/main" id="{CBB3FFB1-8B02-4642-A24F-6477EEB8861F}"/>
              </a:ext>
            </a:extLst>
          </p:cNvPr>
          <p:cNvSpPr>
            <a:spLocks noChangeShapeType="1"/>
          </p:cNvSpPr>
          <p:nvPr/>
        </p:nvSpPr>
        <p:spPr bwMode="auto">
          <a:xfrm>
            <a:off x="1627188" y="1362075"/>
            <a:ext cx="0" cy="4878388"/>
          </a:xfrm>
          <a:prstGeom prst="line">
            <a:avLst/>
          </a:prstGeom>
          <a:noFill/>
          <a:ln w="9525" cap="rnd">
            <a:solidFill>
              <a:srgbClr val="FF0066"/>
            </a:solidFill>
            <a:prstDash val="sysDot"/>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98488" name="Line 184">
            <a:extLst>
              <a:ext uri="{FF2B5EF4-FFF2-40B4-BE49-F238E27FC236}">
                <a16:creationId xmlns:a16="http://schemas.microsoft.com/office/drawing/2014/main" id="{8106642D-25C4-6E4D-B004-3CA1CDF1B806}"/>
              </a:ext>
            </a:extLst>
          </p:cNvPr>
          <p:cNvSpPr>
            <a:spLocks noChangeShapeType="1"/>
          </p:cNvSpPr>
          <p:nvPr/>
        </p:nvSpPr>
        <p:spPr bwMode="auto">
          <a:xfrm>
            <a:off x="2016125" y="1362075"/>
            <a:ext cx="0" cy="4878388"/>
          </a:xfrm>
          <a:prstGeom prst="line">
            <a:avLst/>
          </a:prstGeom>
          <a:noFill/>
          <a:ln w="9525" cap="rnd">
            <a:solidFill>
              <a:srgbClr val="FF0066"/>
            </a:solidFill>
            <a:prstDash val="sysDot"/>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98489" name="Line 185">
            <a:extLst>
              <a:ext uri="{FF2B5EF4-FFF2-40B4-BE49-F238E27FC236}">
                <a16:creationId xmlns:a16="http://schemas.microsoft.com/office/drawing/2014/main" id="{C0168711-0834-EB49-AB69-0CD26956009F}"/>
              </a:ext>
            </a:extLst>
          </p:cNvPr>
          <p:cNvSpPr>
            <a:spLocks noChangeShapeType="1"/>
          </p:cNvSpPr>
          <p:nvPr/>
        </p:nvSpPr>
        <p:spPr bwMode="auto">
          <a:xfrm>
            <a:off x="2387600" y="1370013"/>
            <a:ext cx="0" cy="4878387"/>
          </a:xfrm>
          <a:prstGeom prst="line">
            <a:avLst/>
          </a:prstGeom>
          <a:noFill/>
          <a:ln w="9525" cap="rnd">
            <a:solidFill>
              <a:srgbClr val="FF0066"/>
            </a:solidFill>
            <a:prstDash val="sysDot"/>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98490" name="Text Box 186">
            <a:extLst>
              <a:ext uri="{FF2B5EF4-FFF2-40B4-BE49-F238E27FC236}">
                <a16:creationId xmlns:a16="http://schemas.microsoft.com/office/drawing/2014/main" id="{341DB1F7-B09E-B346-938B-5A919CEE8FE4}"/>
              </a:ext>
            </a:extLst>
          </p:cNvPr>
          <p:cNvSpPr txBox="1">
            <a:spLocks noChangeArrowheads="1"/>
          </p:cNvSpPr>
          <p:nvPr/>
        </p:nvSpPr>
        <p:spPr bwMode="auto">
          <a:xfrm>
            <a:off x="5301460" y="2882899"/>
            <a:ext cx="2903534" cy="844334"/>
          </a:xfrm>
          <a:prstGeom prst="rect">
            <a:avLst/>
          </a:prstGeom>
          <a:noFill/>
          <a:ln>
            <a:noFill/>
          </a:ln>
          <a:effectLst/>
          <a:extLst>
            <a:ext uri="{909E8E84-426E-40dd-AFC4-6F175D3DCCD1}"/>
            <a:ext uri="{91240B29-F687-4f45-9708-019B960494DF}"/>
            <a:ext uri="{AF507438-7753-43e0-B8FC-AC1667EBCBE1}"/>
          </a:extLst>
        </p:spPr>
        <p:txBody>
          <a:bodyPr wrap="square">
            <a:spAutoFit/>
          </a:bodyPr>
          <a:lstStyle/>
          <a:p>
            <a:pPr>
              <a:lnSpc>
                <a:spcPct val="60000"/>
              </a:lnSpc>
              <a:spcBef>
                <a:spcPct val="50000"/>
              </a:spcBef>
              <a:defRPr/>
            </a:pPr>
            <a:r>
              <a:rPr lang="en-US" altLang="en-US" sz="2800" b="1" dirty="0">
                <a:solidFill>
                  <a:srgbClr val="FF0000"/>
                </a:solidFill>
                <a:latin typeface="Times New Roman" charset="0"/>
                <a:ea typeface="+mn-ea"/>
              </a:rPr>
              <a:t>Constructive</a:t>
            </a:r>
          </a:p>
          <a:p>
            <a:pPr>
              <a:lnSpc>
                <a:spcPct val="60000"/>
              </a:lnSpc>
              <a:spcBef>
                <a:spcPct val="50000"/>
              </a:spcBef>
              <a:defRPr/>
            </a:pPr>
            <a:r>
              <a:rPr lang="en-US" altLang="en-US" sz="2800" b="1" dirty="0">
                <a:solidFill>
                  <a:srgbClr val="FF0000"/>
                </a:solidFill>
                <a:latin typeface="Times New Roman" charset="0"/>
                <a:ea typeface="+mn-ea"/>
              </a:rPr>
              <a:t>Interference</a:t>
            </a:r>
          </a:p>
        </p:txBody>
      </p:sp>
      <p:sp>
        <p:nvSpPr>
          <p:cNvPr id="98491" name="Text Box 187">
            <a:extLst>
              <a:ext uri="{FF2B5EF4-FFF2-40B4-BE49-F238E27FC236}">
                <a16:creationId xmlns:a16="http://schemas.microsoft.com/office/drawing/2014/main" id="{34F07A80-138B-5D42-9B36-77894E4055A8}"/>
              </a:ext>
            </a:extLst>
          </p:cNvPr>
          <p:cNvSpPr txBox="1">
            <a:spLocks noChangeArrowheads="1"/>
          </p:cNvSpPr>
          <p:nvPr/>
        </p:nvSpPr>
        <p:spPr bwMode="auto">
          <a:xfrm>
            <a:off x="5477128" y="5137259"/>
            <a:ext cx="2727866" cy="844334"/>
          </a:xfrm>
          <a:prstGeom prst="rect">
            <a:avLst/>
          </a:prstGeom>
          <a:noFill/>
          <a:ln>
            <a:noFill/>
          </a:ln>
          <a:effectLst/>
          <a:extLst>
            <a:ext uri="{909E8E84-426E-40dd-AFC4-6F175D3DCCD1}"/>
            <a:ext uri="{91240B29-F687-4f45-9708-019B960494DF}"/>
            <a:ext uri="{AF507438-7753-43e0-B8FC-AC1667EBCBE1}"/>
          </a:extLst>
        </p:spPr>
        <p:txBody>
          <a:bodyPr wrap="square">
            <a:spAutoFit/>
          </a:bodyPr>
          <a:lstStyle/>
          <a:p>
            <a:pPr>
              <a:lnSpc>
                <a:spcPct val="60000"/>
              </a:lnSpc>
              <a:spcBef>
                <a:spcPct val="50000"/>
              </a:spcBef>
              <a:defRPr/>
            </a:pPr>
            <a:r>
              <a:rPr lang="en-US" altLang="en-US" sz="2800" b="1" dirty="0">
                <a:solidFill>
                  <a:srgbClr val="FF0000"/>
                </a:solidFill>
                <a:latin typeface="Times New Roman" charset="0"/>
                <a:ea typeface="+mn-ea"/>
              </a:rPr>
              <a:t>Destructive</a:t>
            </a:r>
          </a:p>
          <a:p>
            <a:pPr>
              <a:lnSpc>
                <a:spcPct val="60000"/>
              </a:lnSpc>
              <a:spcBef>
                <a:spcPct val="50000"/>
              </a:spcBef>
              <a:defRPr/>
            </a:pPr>
            <a:r>
              <a:rPr lang="en-US" altLang="en-US" sz="2800" b="1" dirty="0">
                <a:solidFill>
                  <a:srgbClr val="FF0000"/>
                </a:solidFill>
                <a:latin typeface="Times New Roman" charset="0"/>
                <a:ea typeface="+mn-ea"/>
              </a:rPr>
              <a:t>Interference</a:t>
            </a:r>
          </a:p>
        </p:txBody>
      </p:sp>
      <p:sp>
        <p:nvSpPr>
          <p:cNvPr id="98492" name="Text Box 188">
            <a:extLst>
              <a:ext uri="{FF2B5EF4-FFF2-40B4-BE49-F238E27FC236}">
                <a16:creationId xmlns:a16="http://schemas.microsoft.com/office/drawing/2014/main" id="{8AC4F012-7497-2040-9BD3-2226571E1240}"/>
              </a:ext>
            </a:extLst>
          </p:cNvPr>
          <p:cNvSpPr txBox="1">
            <a:spLocks noChangeArrowheads="1"/>
          </p:cNvSpPr>
          <p:nvPr/>
        </p:nvSpPr>
        <p:spPr bwMode="auto">
          <a:xfrm>
            <a:off x="231775" y="1855788"/>
            <a:ext cx="539750" cy="457200"/>
          </a:xfrm>
          <a:prstGeom prst="rect">
            <a:avLst/>
          </a:prstGeom>
          <a:noFill/>
          <a:ln>
            <a:noFill/>
          </a:ln>
          <a:effectLst/>
          <a:extLst>
            <a:ext uri="{909E8E84-426E-40dd-AFC4-6F175D3DCCD1}"/>
            <a:ext uri="{91240B29-F687-4f45-9708-019B960494DF}"/>
            <a:ext uri="{AF507438-7753-43e0-B8FC-AC1667EBCBE1}"/>
          </a:extLst>
        </p:spPr>
        <p:txBody>
          <a:bodyPr>
            <a:spAutoFit/>
          </a:bodyPr>
          <a:lstStyle/>
          <a:p>
            <a:pPr>
              <a:spcBef>
                <a:spcPct val="50000"/>
              </a:spcBef>
              <a:defRPr/>
            </a:pPr>
            <a:r>
              <a:rPr lang="en-US" altLang="en-US" b="1">
                <a:solidFill>
                  <a:srgbClr val="FF0000"/>
                </a:solidFill>
                <a:latin typeface="Times New Roman" charset="0"/>
                <a:ea typeface="+mn-ea"/>
              </a:rPr>
              <a:t>A</a:t>
            </a:r>
          </a:p>
        </p:txBody>
      </p:sp>
      <p:sp>
        <p:nvSpPr>
          <p:cNvPr id="98493" name="Text Box 189">
            <a:extLst>
              <a:ext uri="{FF2B5EF4-FFF2-40B4-BE49-F238E27FC236}">
                <a16:creationId xmlns:a16="http://schemas.microsoft.com/office/drawing/2014/main" id="{A7205C70-2D78-5740-986A-85B906083580}"/>
              </a:ext>
            </a:extLst>
          </p:cNvPr>
          <p:cNvSpPr txBox="1">
            <a:spLocks noChangeArrowheads="1"/>
          </p:cNvSpPr>
          <p:nvPr/>
        </p:nvSpPr>
        <p:spPr bwMode="auto">
          <a:xfrm>
            <a:off x="231775" y="2913063"/>
            <a:ext cx="539750" cy="457200"/>
          </a:xfrm>
          <a:prstGeom prst="rect">
            <a:avLst/>
          </a:prstGeom>
          <a:noFill/>
          <a:ln>
            <a:noFill/>
          </a:ln>
          <a:effectLst/>
          <a:extLst>
            <a:ext uri="{909E8E84-426E-40dd-AFC4-6F175D3DCCD1}"/>
            <a:ext uri="{91240B29-F687-4f45-9708-019B960494DF}"/>
            <a:ext uri="{AF507438-7753-43e0-B8FC-AC1667EBCBE1}"/>
          </a:extLst>
        </p:spPr>
        <p:txBody>
          <a:bodyPr>
            <a:spAutoFit/>
          </a:bodyPr>
          <a:lstStyle/>
          <a:p>
            <a:pPr>
              <a:spcBef>
                <a:spcPct val="50000"/>
              </a:spcBef>
              <a:defRPr/>
            </a:pPr>
            <a:r>
              <a:rPr lang="en-US" altLang="en-US" b="1">
                <a:solidFill>
                  <a:srgbClr val="FF0000"/>
                </a:solidFill>
                <a:latin typeface="Times New Roman" charset="0"/>
                <a:ea typeface="+mn-ea"/>
              </a:rPr>
              <a:t>B</a:t>
            </a:r>
          </a:p>
        </p:txBody>
      </p:sp>
      <p:sp>
        <p:nvSpPr>
          <p:cNvPr id="98494" name="Text Box 190">
            <a:extLst>
              <a:ext uri="{FF2B5EF4-FFF2-40B4-BE49-F238E27FC236}">
                <a16:creationId xmlns:a16="http://schemas.microsoft.com/office/drawing/2014/main" id="{1206ADB1-A8EA-BA4B-B9FA-8C455B20AA3C}"/>
              </a:ext>
            </a:extLst>
          </p:cNvPr>
          <p:cNvSpPr txBox="1">
            <a:spLocks noChangeArrowheads="1"/>
          </p:cNvSpPr>
          <p:nvPr/>
        </p:nvSpPr>
        <p:spPr bwMode="auto">
          <a:xfrm>
            <a:off x="231775" y="4262438"/>
            <a:ext cx="539750" cy="457200"/>
          </a:xfrm>
          <a:prstGeom prst="rect">
            <a:avLst/>
          </a:prstGeom>
          <a:noFill/>
          <a:ln>
            <a:noFill/>
          </a:ln>
          <a:effectLst/>
          <a:extLst>
            <a:ext uri="{909E8E84-426E-40dd-AFC4-6F175D3DCCD1}"/>
            <a:ext uri="{91240B29-F687-4f45-9708-019B960494DF}"/>
            <a:ext uri="{AF507438-7753-43e0-B8FC-AC1667EBCBE1}"/>
          </a:extLst>
        </p:spPr>
        <p:txBody>
          <a:bodyPr>
            <a:spAutoFit/>
          </a:bodyPr>
          <a:lstStyle/>
          <a:p>
            <a:pPr>
              <a:spcBef>
                <a:spcPct val="50000"/>
              </a:spcBef>
              <a:defRPr/>
            </a:pPr>
            <a:r>
              <a:rPr lang="en-US" altLang="en-US" b="1">
                <a:solidFill>
                  <a:srgbClr val="FF0000"/>
                </a:solidFill>
                <a:latin typeface="Times New Roman" charset="0"/>
                <a:ea typeface="+mn-ea"/>
              </a:rPr>
              <a:t>C</a:t>
            </a:r>
          </a:p>
        </p:txBody>
      </p:sp>
      <p:sp>
        <p:nvSpPr>
          <p:cNvPr id="98495" name="Text Box 191">
            <a:extLst>
              <a:ext uri="{FF2B5EF4-FFF2-40B4-BE49-F238E27FC236}">
                <a16:creationId xmlns:a16="http://schemas.microsoft.com/office/drawing/2014/main" id="{1833A105-B42B-3C4D-B77A-215A39BF3883}"/>
              </a:ext>
            </a:extLst>
          </p:cNvPr>
          <p:cNvSpPr txBox="1">
            <a:spLocks noChangeArrowheads="1"/>
          </p:cNvSpPr>
          <p:nvPr/>
        </p:nvSpPr>
        <p:spPr bwMode="auto">
          <a:xfrm>
            <a:off x="231775" y="5321300"/>
            <a:ext cx="539750" cy="457200"/>
          </a:xfrm>
          <a:prstGeom prst="rect">
            <a:avLst/>
          </a:prstGeom>
          <a:noFill/>
          <a:ln>
            <a:noFill/>
          </a:ln>
          <a:effectLst/>
          <a:extLst>
            <a:ext uri="{909E8E84-426E-40dd-AFC4-6F175D3DCCD1}"/>
            <a:ext uri="{91240B29-F687-4f45-9708-019B960494DF}"/>
            <a:ext uri="{AF507438-7753-43e0-B8FC-AC1667EBCBE1}"/>
          </a:extLst>
        </p:spPr>
        <p:txBody>
          <a:bodyPr>
            <a:spAutoFit/>
          </a:bodyPr>
          <a:lstStyle/>
          <a:p>
            <a:pPr>
              <a:spcBef>
                <a:spcPct val="50000"/>
              </a:spcBef>
              <a:defRPr/>
            </a:pPr>
            <a:r>
              <a:rPr lang="en-US" altLang="en-US" b="1">
                <a:solidFill>
                  <a:srgbClr val="FF0000"/>
                </a:solidFill>
                <a:latin typeface="Times New Roman" charset="0"/>
                <a:ea typeface="+mn-ea"/>
              </a:rPr>
              <a:t>D</a:t>
            </a:r>
          </a:p>
        </p:txBody>
      </p:sp>
      <p:sp>
        <p:nvSpPr>
          <p:cNvPr id="98496" name="Text Box 192">
            <a:extLst>
              <a:ext uri="{FF2B5EF4-FFF2-40B4-BE49-F238E27FC236}">
                <a16:creationId xmlns:a16="http://schemas.microsoft.com/office/drawing/2014/main" id="{720BCD29-4D87-B54B-BDA9-9950E0743A3C}"/>
              </a:ext>
            </a:extLst>
          </p:cNvPr>
          <p:cNvSpPr txBox="1">
            <a:spLocks noChangeArrowheads="1"/>
          </p:cNvSpPr>
          <p:nvPr/>
        </p:nvSpPr>
        <p:spPr bwMode="auto">
          <a:xfrm>
            <a:off x="4330700" y="1538288"/>
            <a:ext cx="977900" cy="457200"/>
          </a:xfrm>
          <a:prstGeom prst="rect">
            <a:avLst/>
          </a:prstGeom>
          <a:noFill/>
          <a:ln>
            <a:noFill/>
          </a:ln>
          <a:effectLst/>
          <a:extLst>
            <a:ext uri="{909E8E84-426E-40dd-AFC4-6F175D3DCCD1}"/>
            <a:ext uri="{91240B29-F687-4f45-9708-019B960494DF}"/>
            <a:ext uri="{AF507438-7753-43e0-B8FC-AC1667EBCBE1}"/>
          </a:extLst>
        </p:spPr>
        <p:txBody>
          <a:bodyPr>
            <a:spAutoFit/>
          </a:bodyPr>
          <a:lstStyle/>
          <a:p>
            <a:pPr>
              <a:spcBef>
                <a:spcPct val="50000"/>
              </a:spcBef>
              <a:defRPr/>
            </a:pPr>
            <a:r>
              <a:rPr lang="en-US" altLang="en-US" b="1">
                <a:solidFill>
                  <a:srgbClr val="FF0000"/>
                </a:solidFill>
                <a:latin typeface="Times New Roman" charset="0"/>
                <a:ea typeface="+mn-ea"/>
              </a:rPr>
              <a:t>A+B</a:t>
            </a:r>
          </a:p>
        </p:txBody>
      </p:sp>
      <p:sp>
        <p:nvSpPr>
          <p:cNvPr id="98497" name="Text Box 193">
            <a:extLst>
              <a:ext uri="{FF2B5EF4-FFF2-40B4-BE49-F238E27FC236}">
                <a16:creationId xmlns:a16="http://schemas.microsoft.com/office/drawing/2014/main" id="{3564CB79-A545-D74D-B565-4947D494E347}"/>
              </a:ext>
            </a:extLst>
          </p:cNvPr>
          <p:cNvSpPr txBox="1">
            <a:spLocks noChangeArrowheads="1"/>
          </p:cNvSpPr>
          <p:nvPr/>
        </p:nvSpPr>
        <p:spPr bwMode="auto">
          <a:xfrm>
            <a:off x="4340225" y="3959225"/>
            <a:ext cx="1243013" cy="457200"/>
          </a:xfrm>
          <a:prstGeom prst="rect">
            <a:avLst/>
          </a:prstGeom>
          <a:noFill/>
          <a:ln>
            <a:noFill/>
          </a:ln>
          <a:effectLst/>
          <a:extLst>
            <a:ext uri="{909E8E84-426E-40dd-AFC4-6F175D3DCCD1}"/>
            <a:ext uri="{91240B29-F687-4f45-9708-019B960494DF}"/>
            <a:ext uri="{AF507438-7753-43e0-B8FC-AC1667EBCBE1}"/>
          </a:extLst>
        </p:spPr>
        <p:txBody>
          <a:bodyPr>
            <a:spAutoFit/>
          </a:bodyPr>
          <a:lstStyle/>
          <a:p>
            <a:pPr>
              <a:spcBef>
                <a:spcPct val="50000"/>
              </a:spcBef>
              <a:defRPr/>
            </a:pPr>
            <a:r>
              <a:rPr lang="en-US" altLang="en-US" b="1">
                <a:solidFill>
                  <a:srgbClr val="FF0000"/>
                </a:solidFill>
                <a:latin typeface="Times New Roman" charset="0"/>
                <a:ea typeface="+mn-ea"/>
              </a:rPr>
              <a:t>C+D</a:t>
            </a:r>
          </a:p>
        </p:txBody>
      </p:sp>
      <p:sp>
        <p:nvSpPr>
          <p:cNvPr id="98499" name="Text Box 195">
            <a:extLst>
              <a:ext uri="{FF2B5EF4-FFF2-40B4-BE49-F238E27FC236}">
                <a16:creationId xmlns:a16="http://schemas.microsoft.com/office/drawing/2014/main" id="{B1E1B684-3CDA-824C-A29A-5D2C4CD07E22}"/>
              </a:ext>
            </a:extLst>
          </p:cNvPr>
          <p:cNvSpPr txBox="1">
            <a:spLocks noChangeArrowheads="1"/>
          </p:cNvSpPr>
          <p:nvPr/>
        </p:nvSpPr>
        <p:spPr bwMode="auto">
          <a:xfrm rot="5400000">
            <a:off x="5494338" y="2592388"/>
            <a:ext cx="2519362" cy="366712"/>
          </a:xfrm>
          <a:prstGeom prst="rect">
            <a:avLst/>
          </a:prstGeom>
          <a:noFill/>
          <a:ln>
            <a:noFill/>
          </a:ln>
          <a:effectLst/>
          <a:extLst>
            <a:ext uri="{909E8E84-426E-40dd-AFC4-6F175D3DCCD1}"/>
            <a:ext uri="{91240B29-F687-4f45-9708-019B960494DF}"/>
            <a:ext uri="{AF507438-7753-43e0-B8FC-AC1667EBCBE1}"/>
          </a:extLst>
        </p:spPr>
        <p:txBody>
          <a:bodyPr>
            <a:spAutoFit/>
          </a:bodyPr>
          <a:lstStyle/>
          <a:p>
            <a:pPr>
              <a:spcBef>
                <a:spcPct val="50000"/>
              </a:spcBef>
              <a:defRPr/>
            </a:pPr>
            <a:r>
              <a:rPr lang="en-US" altLang="en-US" sz="1800">
                <a:solidFill>
                  <a:srgbClr val="009900"/>
                </a:solidFill>
                <a:latin typeface="Times New Roman" charset="0"/>
                <a:ea typeface="+mn-ea"/>
              </a:rPr>
              <a:t>Amplitude</a:t>
            </a:r>
          </a:p>
        </p:txBody>
      </p:sp>
      <p:sp>
        <p:nvSpPr>
          <p:cNvPr id="98500" name="Line 196">
            <a:extLst>
              <a:ext uri="{FF2B5EF4-FFF2-40B4-BE49-F238E27FC236}">
                <a16:creationId xmlns:a16="http://schemas.microsoft.com/office/drawing/2014/main" id="{DB8F9BBA-6D9F-EA43-BEC0-59F1DF41589A}"/>
              </a:ext>
            </a:extLst>
          </p:cNvPr>
          <p:cNvSpPr>
            <a:spLocks noChangeShapeType="1"/>
          </p:cNvSpPr>
          <p:nvPr/>
        </p:nvSpPr>
        <p:spPr bwMode="auto">
          <a:xfrm flipV="1">
            <a:off x="6489700" y="1565275"/>
            <a:ext cx="0" cy="1016000"/>
          </a:xfrm>
          <a:prstGeom prst="line">
            <a:avLst/>
          </a:prstGeom>
          <a:noFill/>
          <a:ln w="9525">
            <a:solidFill>
              <a:srgbClr val="009900"/>
            </a:solidFill>
            <a:round/>
            <a:headEnd type="triangle" w="med" len="me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98501" name="Text Box 197">
            <a:extLst>
              <a:ext uri="{FF2B5EF4-FFF2-40B4-BE49-F238E27FC236}">
                <a16:creationId xmlns:a16="http://schemas.microsoft.com/office/drawing/2014/main" id="{FE5BE4E2-A66D-1446-943F-7840AFD04344}"/>
              </a:ext>
            </a:extLst>
          </p:cNvPr>
          <p:cNvSpPr txBox="1">
            <a:spLocks noChangeArrowheads="1"/>
          </p:cNvSpPr>
          <p:nvPr/>
        </p:nvSpPr>
        <p:spPr bwMode="auto">
          <a:xfrm>
            <a:off x="696913" y="1038225"/>
            <a:ext cx="427037" cy="336550"/>
          </a:xfrm>
          <a:prstGeom prst="rect">
            <a:avLst/>
          </a:prstGeom>
          <a:noFill/>
          <a:ln>
            <a:noFill/>
          </a:ln>
          <a:effectLst/>
          <a:extLst>
            <a:ext uri="{909E8E84-426E-40dd-AFC4-6F175D3DCCD1}"/>
            <a:ext uri="{91240B29-F687-4f45-9708-019B960494DF}"/>
            <a:ext uri="{AF507438-7753-43e0-B8FC-AC1667EBCBE1}"/>
          </a:extLst>
        </p:spPr>
        <p:txBody>
          <a:bodyPr>
            <a:spAutoFit/>
          </a:bodyPr>
          <a:lstStyle/>
          <a:p>
            <a:pPr>
              <a:spcBef>
                <a:spcPct val="50000"/>
              </a:spcBef>
              <a:defRPr/>
            </a:pPr>
            <a:r>
              <a:rPr lang="en-US" altLang="en-US" sz="1600">
                <a:solidFill>
                  <a:srgbClr val="FF0000"/>
                </a:solidFill>
                <a:latin typeface="Times New Roman" charset="0"/>
                <a:ea typeface="+mn-ea"/>
              </a:rPr>
              <a:t>0</a:t>
            </a:r>
            <a:r>
              <a:rPr lang="en-US" altLang="en-US" sz="1600" baseline="30000">
                <a:solidFill>
                  <a:srgbClr val="FF0000"/>
                </a:solidFill>
                <a:latin typeface="Times New Roman" charset="0"/>
                <a:ea typeface="+mn-ea"/>
              </a:rPr>
              <a:t>o</a:t>
            </a:r>
            <a:r>
              <a:rPr lang="en-US" altLang="en-US" sz="1600">
                <a:solidFill>
                  <a:srgbClr val="FF0000"/>
                </a:solidFill>
                <a:latin typeface="Times New Roman" charset="0"/>
                <a:ea typeface="+mn-ea"/>
              </a:rPr>
              <a:t> </a:t>
            </a:r>
          </a:p>
        </p:txBody>
      </p:sp>
      <p:sp>
        <p:nvSpPr>
          <p:cNvPr id="98502" name="Text Box 198">
            <a:extLst>
              <a:ext uri="{FF2B5EF4-FFF2-40B4-BE49-F238E27FC236}">
                <a16:creationId xmlns:a16="http://schemas.microsoft.com/office/drawing/2014/main" id="{E8095B7B-2C83-124A-9FE7-1E1FFF97FD68}"/>
              </a:ext>
            </a:extLst>
          </p:cNvPr>
          <p:cNvSpPr txBox="1">
            <a:spLocks noChangeArrowheads="1"/>
          </p:cNvSpPr>
          <p:nvPr/>
        </p:nvSpPr>
        <p:spPr bwMode="auto">
          <a:xfrm>
            <a:off x="1042988" y="1038225"/>
            <a:ext cx="508000" cy="336550"/>
          </a:xfrm>
          <a:prstGeom prst="rect">
            <a:avLst/>
          </a:prstGeom>
          <a:noFill/>
          <a:ln>
            <a:noFill/>
          </a:ln>
          <a:effectLst/>
          <a:extLst>
            <a:ext uri="{909E8E84-426E-40dd-AFC4-6F175D3DCCD1}"/>
            <a:ext uri="{91240B29-F687-4f45-9708-019B960494DF}"/>
            <a:ext uri="{AF507438-7753-43e0-B8FC-AC1667EBCBE1}"/>
          </a:extLst>
        </p:spPr>
        <p:txBody>
          <a:bodyPr>
            <a:spAutoFit/>
          </a:bodyPr>
          <a:lstStyle/>
          <a:p>
            <a:pPr>
              <a:spcBef>
                <a:spcPct val="50000"/>
              </a:spcBef>
              <a:defRPr/>
            </a:pPr>
            <a:r>
              <a:rPr lang="en-US" altLang="en-US" sz="1600">
                <a:solidFill>
                  <a:srgbClr val="FF0000"/>
                </a:solidFill>
                <a:latin typeface="Times New Roman" charset="0"/>
                <a:ea typeface="+mn-ea"/>
              </a:rPr>
              <a:t>90</a:t>
            </a:r>
            <a:r>
              <a:rPr lang="en-US" altLang="en-US" sz="1600" baseline="30000">
                <a:solidFill>
                  <a:srgbClr val="FF0000"/>
                </a:solidFill>
                <a:latin typeface="Times New Roman" charset="0"/>
                <a:ea typeface="+mn-ea"/>
              </a:rPr>
              <a:t>o</a:t>
            </a:r>
            <a:r>
              <a:rPr lang="en-US" altLang="en-US" sz="1600">
                <a:solidFill>
                  <a:srgbClr val="FF0000"/>
                </a:solidFill>
                <a:latin typeface="Times New Roman" charset="0"/>
                <a:ea typeface="+mn-ea"/>
              </a:rPr>
              <a:t> </a:t>
            </a:r>
          </a:p>
        </p:txBody>
      </p:sp>
      <p:sp>
        <p:nvSpPr>
          <p:cNvPr id="98503" name="Text Box 199">
            <a:extLst>
              <a:ext uri="{FF2B5EF4-FFF2-40B4-BE49-F238E27FC236}">
                <a16:creationId xmlns:a16="http://schemas.microsoft.com/office/drawing/2014/main" id="{5F47782E-F8D7-CD41-9EB5-FC2836AA4004}"/>
              </a:ext>
            </a:extLst>
          </p:cNvPr>
          <p:cNvSpPr txBox="1">
            <a:spLocks noChangeArrowheads="1"/>
          </p:cNvSpPr>
          <p:nvPr/>
        </p:nvSpPr>
        <p:spPr bwMode="auto">
          <a:xfrm>
            <a:off x="1370013" y="1038225"/>
            <a:ext cx="630237" cy="336550"/>
          </a:xfrm>
          <a:prstGeom prst="rect">
            <a:avLst/>
          </a:prstGeom>
          <a:noFill/>
          <a:ln>
            <a:noFill/>
          </a:ln>
          <a:effectLst/>
          <a:extLst>
            <a:ext uri="{909E8E84-426E-40dd-AFC4-6F175D3DCCD1}"/>
            <a:ext uri="{91240B29-F687-4f45-9708-019B960494DF}"/>
            <a:ext uri="{AF507438-7753-43e0-B8FC-AC1667EBCBE1}"/>
          </a:extLst>
        </p:spPr>
        <p:txBody>
          <a:bodyPr>
            <a:spAutoFit/>
          </a:bodyPr>
          <a:lstStyle/>
          <a:p>
            <a:pPr>
              <a:spcBef>
                <a:spcPct val="50000"/>
              </a:spcBef>
              <a:defRPr/>
            </a:pPr>
            <a:r>
              <a:rPr lang="en-US" altLang="en-US" sz="1600">
                <a:solidFill>
                  <a:srgbClr val="FF0000"/>
                </a:solidFill>
                <a:latin typeface="Times New Roman" charset="0"/>
                <a:ea typeface="+mn-ea"/>
              </a:rPr>
              <a:t>180</a:t>
            </a:r>
            <a:r>
              <a:rPr lang="en-US" altLang="en-US" sz="1600" baseline="30000">
                <a:solidFill>
                  <a:srgbClr val="FF0000"/>
                </a:solidFill>
                <a:latin typeface="Times New Roman" charset="0"/>
                <a:ea typeface="+mn-ea"/>
              </a:rPr>
              <a:t>o</a:t>
            </a:r>
            <a:r>
              <a:rPr lang="en-US" altLang="en-US" sz="1600">
                <a:solidFill>
                  <a:srgbClr val="FF0000"/>
                </a:solidFill>
                <a:latin typeface="Times New Roman" charset="0"/>
                <a:ea typeface="+mn-ea"/>
              </a:rPr>
              <a:t> </a:t>
            </a:r>
          </a:p>
        </p:txBody>
      </p:sp>
      <p:sp>
        <p:nvSpPr>
          <p:cNvPr id="98504" name="Text Box 200">
            <a:extLst>
              <a:ext uri="{FF2B5EF4-FFF2-40B4-BE49-F238E27FC236}">
                <a16:creationId xmlns:a16="http://schemas.microsoft.com/office/drawing/2014/main" id="{54C2ABBB-9A98-AB4C-856F-6DE6FDB745C8}"/>
              </a:ext>
            </a:extLst>
          </p:cNvPr>
          <p:cNvSpPr txBox="1">
            <a:spLocks noChangeArrowheads="1"/>
          </p:cNvSpPr>
          <p:nvPr/>
        </p:nvSpPr>
        <p:spPr bwMode="auto">
          <a:xfrm>
            <a:off x="1779588" y="1038225"/>
            <a:ext cx="630237" cy="336550"/>
          </a:xfrm>
          <a:prstGeom prst="rect">
            <a:avLst/>
          </a:prstGeom>
          <a:noFill/>
          <a:ln>
            <a:noFill/>
          </a:ln>
          <a:effectLst/>
          <a:extLst>
            <a:ext uri="{909E8E84-426E-40dd-AFC4-6F175D3DCCD1}"/>
            <a:ext uri="{91240B29-F687-4f45-9708-019B960494DF}"/>
            <a:ext uri="{AF507438-7753-43e0-B8FC-AC1667EBCBE1}"/>
          </a:extLst>
        </p:spPr>
        <p:txBody>
          <a:bodyPr>
            <a:spAutoFit/>
          </a:bodyPr>
          <a:lstStyle/>
          <a:p>
            <a:pPr>
              <a:spcBef>
                <a:spcPct val="50000"/>
              </a:spcBef>
              <a:defRPr/>
            </a:pPr>
            <a:r>
              <a:rPr lang="en-US" altLang="en-US" sz="1600">
                <a:solidFill>
                  <a:srgbClr val="FF0000"/>
                </a:solidFill>
                <a:latin typeface="Times New Roman" charset="0"/>
                <a:ea typeface="+mn-ea"/>
              </a:rPr>
              <a:t>270</a:t>
            </a:r>
            <a:r>
              <a:rPr lang="en-US" altLang="en-US" sz="1600" baseline="30000">
                <a:solidFill>
                  <a:srgbClr val="FF0000"/>
                </a:solidFill>
                <a:latin typeface="Times New Roman" charset="0"/>
                <a:ea typeface="+mn-ea"/>
              </a:rPr>
              <a:t>o</a:t>
            </a:r>
            <a:r>
              <a:rPr lang="en-US" altLang="en-US" sz="1600">
                <a:solidFill>
                  <a:srgbClr val="FF0000"/>
                </a:solidFill>
                <a:latin typeface="Times New Roman" charset="0"/>
                <a:ea typeface="+mn-ea"/>
              </a:rPr>
              <a:t> </a:t>
            </a:r>
          </a:p>
        </p:txBody>
      </p:sp>
      <p:sp>
        <p:nvSpPr>
          <p:cNvPr id="98505" name="Text Box 201">
            <a:extLst>
              <a:ext uri="{FF2B5EF4-FFF2-40B4-BE49-F238E27FC236}">
                <a16:creationId xmlns:a16="http://schemas.microsoft.com/office/drawing/2014/main" id="{6999A034-DDAE-9046-9C87-2E28C6F3EFD0}"/>
              </a:ext>
            </a:extLst>
          </p:cNvPr>
          <p:cNvSpPr txBox="1">
            <a:spLocks noChangeArrowheads="1"/>
          </p:cNvSpPr>
          <p:nvPr/>
        </p:nvSpPr>
        <p:spPr bwMode="auto">
          <a:xfrm>
            <a:off x="2195513" y="1038225"/>
            <a:ext cx="630237" cy="336550"/>
          </a:xfrm>
          <a:prstGeom prst="rect">
            <a:avLst/>
          </a:prstGeom>
          <a:noFill/>
          <a:ln>
            <a:noFill/>
          </a:ln>
          <a:effectLst/>
          <a:extLst>
            <a:ext uri="{909E8E84-426E-40dd-AFC4-6F175D3DCCD1}"/>
            <a:ext uri="{91240B29-F687-4f45-9708-019B960494DF}"/>
            <a:ext uri="{AF507438-7753-43e0-B8FC-AC1667EBCBE1}"/>
          </a:extLst>
        </p:spPr>
        <p:txBody>
          <a:bodyPr>
            <a:spAutoFit/>
          </a:bodyPr>
          <a:lstStyle/>
          <a:p>
            <a:pPr>
              <a:spcBef>
                <a:spcPct val="50000"/>
              </a:spcBef>
              <a:defRPr/>
            </a:pPr>
            <a:r>
              <a:rPr lang="en-US" altLang="en-US" sz="1600">
                <a:solidFill>
                  <a:srgbClr val="FF0000"/>
                </a:solidFill>
                <a:latin typeface="Times New Roman" charset="0"/>
                <a:ea typeface="+mn-ea"/>
              </a:rPr>
              <a:t>360</a:t>
            </a:r>
            <a:r>
              <a:rPr lang="en-US" altLang="en-US" sz="1600" baseline="30000">
                <a:solidFill>
                  <a:srgbClr val="FF0000"/>
                </a:solidFill>
                <a:latin typeface="Times New Roman" charset="0"/>
                <a:ea typeface="+mn-ea"/>
              </a:rPr>
              <a:t>o</a:t>
            </a:r>
            <a:r>
              <a:rPr lang="en-US" altLang="en-US" sz="1600">
                <a:solidFill>
                  <a:srgbClr val="FF0000"/>
                </a:solidFill>
                <a:latin typeface="Times New Roman" charset="0"/>
                <a:ea typeface="+mn-ea"/>
              </a:rPr>
              <a:t> </a:t>
            </a:r>
          </a:p>
        </p:txBody>
      </p:sp>
      <p:sp>
        <p:nvSpPr>
          <p:cNvPr id="98506" name="Line 202">
            <a:extLst>
              <a:ext uri="{FF2B5EF4-FFF2-40B4-BE49-F238E27FC236}">
                <a16:creationId xmlns:a16="http://schemas.microsoft.com/office/drawing/2014/main" id="{08C8A96B-3266-C746-B5E3-2E796C8EB05A}"/>
              </a:ext>
            </a:extLst>
          </p:cNvPr>
          <p:cNvSpPr>
            <a:spLocks noChangeShapeType="1"/>
          </p:cNvSpPr>
          <p:nvPr/>
        </p:nvSpPr>
        <p:spPr bwMode="auto">
          <a:xfrm>
            <a:off x="3979863" y="1311275"/>
            <a:ext cx="1524000" cy="0"/>
          </a:xfrm>
          <a:prstGeom prst="line">
            <a:avLst/>
          </a:prstGeom>
          <a:noFill/>
          <a:ln w="19050">
            <a:solidFill>
              <a:schemeClr val="accent2"/>
            </a:solidFill>
            <a:round/>
            <a:headEnd type="triangle" w="med" len="me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98507" name="Text Box 203">
            <a:extLst>
              <a:ext uri="{FF2B5EF4-FFF2-40B4-BE49-F238E27FC236}">
                <a16:creationId xmlns:a16="http://schemas.microsoft.com/office/drawing/2014/main" id="{A34734E3-FCD1-5B47-AA85-D821497A99E1}"/>
              </a:ext>
            </a:extLst>
          </p:cNvPr>
          <p:cNvSpPr txBox="1">
            <a:spLocks noChangeArrowheads="1"/>
          </p:cNvSpPr>
          <p:nvPr/>
        </p:nvSpPr>
        <p:spPr bwMode="auto">
          <a:xfrm>
            <a:off x="4040188" y="976313"/>
            <a:ext cx="1544637" cy="366712"/>
          </a:xfrm>
          <a:prstGeom prst="rect">
            <a:avLst/>
          </a:prstGeom>
          <a:noFill/>
          <a:ln>
            <a:noFill/>
          </a:ln>
          <a:effectLst/>
          <a:extLst>
            <a:ext uri="{909E8E84-426E-40dd-AFC4-6F175D3DCCD1}"/>
            <a:ext uri="{91240B29-F687-4f45-9708-019B960494DF}"/>
            <a:ext uri="{AF507438-7753-43e0-B8FC-AC1667EBCBE1}"/>
          </a:extLst>
        </p:spPr>
        <p:txBody>
          <a:bodyPr>
            <a:spAutoFit/>
          </a:bodyPr>
          <a:lstStyle/>
          <a:p>
            <a:pPr>
              <a:spcBef>
                <a:spcPct val="50000"/>
              </a:spcBef>
              <a:defRPr/>
            </a:pPr>
            <a:r>
              <a:rPr lang="en-US" altLang="en-US" sz="1800">
                <a:solidFill>
                  <a:schemeClr val="accent2"/>
                </a:solidFill>
                <a:latin typeface="Times New Roman" charset="0"/>
                <a:ea typeface="+mn-ea"/>
              </a:rPr>
              <a:t>Wavelength</a:t>
            </a:r>
          </a:p>
        </p:txBody>
      </p:sp>
      <p:sp>
        <p:nvSpPr>
          <p:cNvPr id="24625" name="Text Box 204">
            <a:extLst>
              <a:ext uri="{FF2B5EF4-FFF2-40B4-BE49-F238E27FC236}">
                <a16:creationId xmlns:a16="http://schemas.microsoft.com/office/drawing/2014/main" id="{089E510B-E77E-C14C-B8FF-4EED83F98FFC}"/>
              </a:ext>
            </a:extLst>
          </p:cNvPr>
          <p:cNvSpPr txBox="1">
            <a:spLocks noChangeArrowheads="1"/>
          </p:cNvSpPr>
          <p:nvPr/>
        </p:nvSpPr>
        <p:spPr bwMode="auto">
          <a:xfrm>
            <a:off x="6754813" y="6096000"/>
            <a:ext cx="1908175" cy="338138"/>
          </a:xfrm>
          <a:prstGeom prst="rect">
            <a:avLst/>
          </a:prstGeom>
          <a:solidFill>
            <a:schemeClr val="accent6">
              <a:lumMod val="20000"/>
              <a:lumOff val="80000"/>
            </a:schemeClr>
          </a:solidFill>
          <a:ln w="9525">
            <a:solidFill>
              <a:srgbClr val="000000"/>
            </a:solidFill>
            <a:miter lim="800000"/>
            <a:headEnd/>
            <a:tailEnd/>
          </a:ln>
        </p:spPr>
        <p:txBody>
          <a:bodyPr>
            <a:spAutoFit/>
          </a:bodyP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50000"/>
              </a:spcBef>
              <a:buFontTx/>
              <a:buNone/>
              <a:defRPr/>
            </a:pPr>
            <a:r>
              <a:rPr lang="en-US" altLang="en-US" sz="800" i="1" dirty="0">
                <a:latin typeface="Times New Roman" panose="02020603050405020304" pitchFamily="18" charset="0"/>
              </a:rPr>
              <a:t>Figure modified from Shapiro “Practical Flow Cytometry” Wiley-</a:t>
            </a:r>
            <a:r>
              <a:rPr lang="en-US" altLang="en-US" sz="800" i="1" dirty="0" err="1">
                <a:latin typeface="Times New Roman" panose="02020603050405020304" pitchFamily="18" charset="0"/>
              </a:rPr>
              <a:t>Liss</a:t>
            </a:r>
            <a:r>
              <a:rPr lang="en-US" altLang="en-US" sz="800" i="1" dirty="0">
                <a:latin typeface="Times New Roman" panose="02020603050405020304" pitchFamily="18" charset="0"/>
              </a:rPr>
              <a:t>, p79</a:t>
            </a:r>
          </a:p>
        </p:txBody>
      </p:sp>
      <p:grpSp>
        <p:nvGrpSpPr>
          <p:cNvPr id="24626" name="Group 207">
            <a:extLst>
              <a:ext uri="{FF2B5EF4-FFF2-40B4-BE49-F238E27FC236}">
                <a16:creationId xmlns:a16="http://schemas.microsoft.com/office/drawing/2014/main" id="{C9506CCB-75FE-CA4A-B49E-E307135B013D}"/>
              </a:ext>
            </a:extLst>
          </p:cNvPr>
          <p:cNvGrpSpPr>
            <a:grpSpLocks/>
          </p:cNvGrpSpPr>
          <p:nvPr/>
        </p:nvGrpSpPr>
        <p:grpSpPr bwMode="auto">
          <a:xfrm>
            <a:off x="5603875" y="3800475"/>
            <a:ext cx="2946400" cy="976313"/>
            <a:chOff x="3299" y="2406"/>
            <a:chExt cx="1856" cy="615"/>
          </a:xfrm>
        </p:grpSpPr>
        <p:sp>
          <p:nvSpPr>
            <p:cNvPr id="24630" name="AutoShape 206">
              <a:extLst>
                <a:ext uri="{FF2B5EF4-FFF2-40B4-BE49-F238E27FC236}">
                  <a16:creationId xmlns:a16="http://schemas.microsoft.com/office/drawing/2014/main" id="{A33409D8-F4F8-814B-975B-C94D0A5F3552}"/>
                </a:ext>
              </a:extLst>
            </p:cNvPr>
            <p:cNvSpPr>
              <a:spLocks noChangeArrowheads="1"/>
            </p:cNvSpPr>
            <p:nvPr/>
          </p:nvSpPr>
          <p:spPr bwMode="auto">
            <a:xfrm>
              <a:off x="3299" y="2406"/>
              <a:ext cx="1778" cy="615"/>
            </a:xfrm>
            <a:prstGeom prst="horizontalScroll">
              <a:avLst>
                <a:gd name="adj" fmla="val 12500"/>
              </a:avLst>
            </a:prstGeom>
            <a:solidFill>
              <a:srgbClr val="FFCCCC"/>
            </a:solidFill>
            <a:ln w="9525">
              <a:solidFill>
                <a:schemeClr val="tx1"/>
              </a:solidFill>
              <a:round/>
              <a:headEnd/>
              <a:tailEnd/>
            </a:ln>
          </p:spPr>
          <p:txBody>
            <a:bodyPr wrap="none" anchor="ct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endParaRPr lang="en-US" altLang="en-US" sz="2400">
                <a:latin typeface="Times New Roman" panose="02020603050405020304" pitchFamily="18" charset="0"/>
              </a:endParaRPr>
            </a:p>
          </p:txBody>
        </p:sp>
        <p:sp>
          <p:nvSpPr>
            <p:cNvPr id="98509" name="Text Box 205">
              <a:extLst>
                <a:ext uri="{FF2B5EF4-FFF2-40B4-BE49-F238E27FC236}">
                  <a16:creationId xmlns:a16="http://schemas.microsoft.com/office/drawing/2014/main" id="{E094FA65-1BC4-2A48-8BAD-D0203B1FE1D9}"/>
                </a:ext>
              </a:extLst>
            </p:cNvPr>
            <p:cNvSpPr txBox="1">
              <a:spLocks noChangeArrowheads="1"/>
            </p:cNvSpPr>
            <p:nvPr/>
          </p:nvSpPr>
          <p:spPr bwMode="auto">
            <a:xfrm>
              <a:off x="3382" y="2496"/>
              <a:ext cx="1773" cy="460"/>
            </a:xfrm>
            <a:prstGeom prst="rect">
              <a:avLst/>
            </a:prstGeom>
            <a:noFill/>
            <a:ln>
              <a:noFill/>
            </a:ln>
            <a:effectLst/>
            <a:extLst>
              <a:ext uri="{909E8E84-426E-40dd-AFC4-6F175D3DCCD1}"/>
              <a:ext uri="{91240B29-F687-4f45-9708-019B960494DF}"/>
              <a:ext uri="{AF507438-7753-43e0-B8FC-AC1667EBCBE1}"/>
            </a:extLst>
          </p:spPr>
          <p:txBody>
            <a:bodyPr>
              <a:spAutoFit/>
            </a:bodyPr>
            <a:lstStyle/>
            <a:p>
              <a:pPr>
                <a:spcBef>
                  <a:spcPct val="50000"/>
                </a:spcBef>
                <a:defRPr/>
              </a:pPr>
              <a:r>
                <a:rPr lang="en-US" altLang="en-US" sz="1400">
                  <a:latin typeface="Times New Roman" charset="0"/>
                  <a:ea typeface="+mn-ea"/>
                </a:rPr>
                <a:t>Here we have a phase difference of 180</a:t>
              </a:r>
              <a:r>
                <a:rPr lang="en-US" altLang="en-US" sz="1400" baseline="30000">
                  <a:latin typeface="Times New Roman" charset="0"/>
                  <a:ea typeface="+mn-ea"/>
                </a:rPr>
                <a:t>o</a:t>
              </a:r>
              <a:r>
                <a:rPr lang="en-US" altLang="en-US" sz="1400">
                  <a:latin typeface="Times New Roman" charset="0"/>
                  <a:ea typeface="+mn-ea"/>
                </a:rPr>
                <a:t> (2</a:t>
              </a:r>
              <a:r>
                <a:rPr lang="en-US" altLang="en-US" sz="1400">
                  <a:latin typeface="Times New Roman" charset="0"/>
                  <a:ea typeface="+mn-ea"/>
                  <a:sym typeface="Symbol" charset="2"/>
                </a:rPr>
                <a:t></a:t>
              </a:r>
              <a:r>
                <a:rPr lang="en-US" altLang="en-US" sz="1400">
                  <a:latin typeface="Times New Roman" charset="0"/>
                  <a:ea typeface="+mn-ea"/>
                </a:rPr>
                <a:t> radians) so the waves cancel each other out</a:t>
              </a:r>
            </a:p>
          </p:txBody>
        </p:sp>
      </p:grpSp>
      <p:grpSp>
        <p:nvGrpSpPr>
          <p:cNvPr id="24627" name="Group 208">
            <a:extLst>
              <a:ext uri="{FF2B5EF4-FFF2-40B4-BE49-F238E27FC236}">
                <a16:creationId xmlns:a16="http://schemas.microsoft.com/office/drawing/2014/main" id="{A980A9EF-E490-9E45-A0C2-55E3919166CE}"/>
              </a:ext>
            </a:extLst>
          </p:cNvPr>
          <p:cNvGrpSpPr>
            <a:grpSpLocks/>
          </p:cNvGrpSpPr>
          <p:nvPr/>
        </p:nvGrpSpPr>
        <p:grpSpPr bwMode="auto">
          <a:xfrm>
            <a:off x="7056438" y="1614488"/>
            <a:ext cx="1909762" cy="976312"/>
            <a:chOff x="3299" y="2406"/>
            <a:chExt cx="1856" cy="615"/>
          </a:xfrm>
        </p:grpSpPr>
        <p:sp>
          <p:nvSpPr>
            <p:cNvPr id="24628" name="AutoShape 209">
              <a:extLst>
                <a:ext uri="{FF2B5EF4-FFF2-40B4-BE49-F238E27FC236}">
                  <a16:creationId xmlns:a16="http://schemas.microsoft.com/office/drawing/2014/main" id="{7C2203A1-C3C9-7046-9FFA-D61AD9239DAC}"/>
                </a:ext>
              </a:extLst>
            </p:cNvPr>
            <p:cNvSpPr>
              <a:spLocks noChangeArrowheads="1"/>
            </p:cNvSpPr>
            <p:nvPr/>
          </p:nvSpPr>
          <p:spPr bwMode="auto">
            <a:xfrm>
              <a:off x="3299" y="2406"/>
              <a:ext cx="1777" cy="615"/>
            </a:xfrm>
            <a:prstGeom prst="horizontalScroll">
              <a:avLst>
                <a:gd name="adj" fmla="val 12500"/>
              </a:avLst>
            </a:prstGeom>
            <a:solidFill>
              <a:srgbClr val="FFCCCC"/>
            </a:solidFill>
            <a:ln w="9525">
              <a:solidFill>
                <a:schemeClr val="tx1"/>
              </a:solidFill>
              <a:round/>
              <a:headEnd/>
              <a:tailEnd/>
            </a:ln>
          </p:spPr>
          <p:txBody>
            <a:bodyPr wrap="none" anchor="ct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endParaRPr lang="en-US" altLang="en-US" sz="2400">
                <a:latin typeface="Times New Roman" panose="02020603050405020304" pitchFamily="18" charset="0"/>
              </a:endParaRPr>
            </a:p>
          </p:txBody>
        </p:sp>
        <p:sp>
          <p:nvSpPr>
            <p:cNvPr id="98514" name="Text Box 210">
              <a:extLst>
                <a:ext uri="{FF2B5EF4-FFF2-40B4-BE49-F238E27FC236}">
                  <a16:creationId xmlns:a16="http://schemas.microsoft.com/office/drawing/2014/main" id="{20E74241-A42B-9A4B-AB30-0A08DFCBB226}"/>
                </a:ext>
              </a:extLst>
            </p:cNvPr>
            <p:cNvSpPr txBox="1">
              <a:spLocks noChangeArrowheads="1"/>
            </p:cNvSpPr>
            <p:nvPr/>
          </p:nvSpPr>
          <p:spPr bwMode="auto">
            <a:xfrm>
              <a:off x="3382" y="2496"/>
              <a:ext cx="1773" cy="460"/>
            </a:xfrm>
            <a:prstGeom prst="rect">
              <a:avLst/>
            </a:prstGeom>
            <a:noFill/>
            <a:ln>
              <a:noFill/>
            </a:ln>
            <a:effectLst/>
            <a:extLst>
              <a:ext uri="{909E8E84-426E-40dd-AFC4-6F175D3DCCD1}"/>
              <a:ext uri="{91240B29-F687-4f45-9708-019B960494DF}"/>
              <a:ext uri="{AF507438-7753-43e0-B8FC-AC1667EBCBE1}"/>
            </a:extLst>
          </p:spPr>
          <p:txBody>
            <a:bodyPr>
              <a:spAutoFit/>
            </a:bodyPr>
            <a:lstStyle/>
            <a:p>
              <a:pPr>
                <a:spcBef>
                  <a:spcPct val="50000"/>
                </a:spcBef>
                <a:defRPr/>
              </a:pPr>
              <a:r>
                <a:rPr lang="en-US" altLang="en-US" sz="1400">
                  <a:latin typeface="Times New Roman" charset="0"/>
                  <a:ea typeface="+mn-ea"/>
                </a:rPr>
                <a:t>The frequency does not change, but the amplitude is doubled</a:t>
              </a:r>
            </a:p>
          </p:txBody>
        </p:sp>
      </p:grpSp>
    </p:spTree>
    <p:extLst>
      <p:ext uri="{BB962C8B-B14F-4D97-AF65-F5344CB8AC3E}">
        <p14:creationId xmlns:p14="http://schemas.microsoft.com/office/powerpoint/2010/main" val="11443769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Arial" charset="0"/>
              </a:rPr>
              <a:t>Standard Band Pass Filters</a:t>
            </a:r>
            <a:br>
              <a:rPr lang="en-US" dirty="0">
                <a:latin typeface="Arial" charset="0"/>
              </a:rPr>
            </a:br>
            <a:endParaRPr lang="en-US" dirty="0"/>
          </a:p>
        </p:txBody>
      </p:sp>
      <p:sp>
        <p:nvSpPr>
          <p:cNvPr id="3" name="Content Placeholder 2"/>
          <p:cNvSpPr>
            <a:spLocks noGrp="1"/>
          </p:cNvSpPr>
          <p:nvPr>
            <p:ph idx="1"/>
          </p:nvPr>
        </p:nvSpPr>
        <p:spPr/>
        <p:txBody>
          <a:bodyPr/>
          <a:lstStyle/>
          <a:p>
            <a:endParaRPr lang="en-US"/>
          </a:p>
        </p:txBody>
      </p:sp>
      <p:sp>
        <p:nvSpPr>
          <p:cNvPr id="4" name="Date Placeholder 3"/>
          <p:cNvSpPr>
            <a:spLocks noGrp="1"/>
          </p:cNvSpPr>
          <p:nvPr>
            <p:ph type="dt" sz="half" idx="10"/>
          </p:nvPr>
        </p:nvSpPr>
        <p:spPr/>
        <p:txBody>
          <a:bodyPr/>
          <a:lstStyle/>
          <a:p>
            <a:fld id="{F4C039BB-BFC4-41B8-B92E-3AB15CEAADDC}" type="datetime12">
              <a:rPr lang="en-US" smtClean="0"/>
              <a:t>5:21 PM</a:t>
            </a:fld>
            <a:endParaRPr lang="en-US" dirty="0"/>
          </a:p>
        </p:txBody>
      </p:sp>
      <p:sp>
        <p:nvSpPr>
          <p:cNvPr id="5" name="Footer Placeholder 4"/>
          <p:cNvSpPr>
            <a:spLocks noGrp="1"/>
          </p:cNvSpPr>
          <p:nvPr>
            <p:ph type="ftr" sz="quarter" idx="11"/>
          </p:nvPr>
        </p:nvSpPr>
        <p:spPr/>
        <p:txBody>
          <a:bodyPr/>
          <a:lstStyle/>
          <a:p>
            <a:pPr algn="r"/>
            <a:r>
              <a:rPr lang="en-US" dirty="0" err="1"/>
              <a:t>www.cyto.purdue.edu</a:t>
            </a:r>
            <a:endParaRPr lang="en-US" dirty="0"/>
          </a:p>
        </p:txBody>
      </p:sp>
      <p:sp>
        <p:nvSpPr>
          <p:cNvPr id="6" name="Slide Number Placeholder 5"/>
          <p:cNvSpPr>
            <a:spLocks noGrp="1"/>
          </p:cNvSpPr>
          <p:nvPr>
            <p:ph type="sldNum" sz="quarter" idx="12"/>
          </p:nvPr>
        </p:nvSpPr>
        <p:spPr/>
        <p:txBody>
          <a:bodyPr/>
          <a:lstStyle/>
          <a:p>
            <a:r>
              <a:rPr lang="en-US"/>
              <a:t>Slide </a:t>
            </a:r>
            <a:fld id="{0CFEC368-1D7A-4F81-ABF6-AE0E36BAF64C}" type="slidenum">
              <a:rPr lang="en-US" smtClean="0"/>
              <a:pPr/>
              <a:t>13</a:t>
            </a:fld>
            <a:endParaRPr lang="en-US" dirty="0"/>
          </a:p>
        </p:txBody>
      </p:sp>
      <p:sp>
        <p:nvSpPr>
          <p:cNvPr id="7" name="Freeform 3"/>
          <p:cNvSpPr>
            <a:spLocks/>
          </p:cNvSpPr>
          <p:nvPr/>
        </p:nvSpPr>
        <p:spPr bwMode="auto">
          <a:xfrm>
            <a:off x="4591050" y="3165475"/>
            <a:ext cx="3184525" cy="877888"/>
          </a:xfrm>
          <a:custGeom>
            <a:avLst/>
            <a:gdLst>
              <a:gd name="T0" fmla="*/ 0 w 2006"/>
              <a:gd name="T1" fmla="*/ 1391127042 h 553"/>
              <a:gd name="T2" fmla="*/ 2147483647 w 2006"/>
              <a:gd name="T3" fmla="*/ 1391127042 h 553"/>
              <a:gd name="T4" fmla="*/ 2147483647 w 2006"/>
              <a:gd name="T5" fmla="*/ 1076108125 h 553"/>
              <a:gd name="T6" fmla="*/ 2147483647 w 2006"/>
              <a:gd name="T7" fmla="*/ 1023184020 h 553"/>
              <a:gd name="T8" fmla="*/ 2147483647 w 2006"/>
              <a:gd name="T9" fmla="*/ 1023184020 h 553"/>
              <a:gd name="T10" fmla="*/ 2147483647 w 2006"/>
              <a:gd name="T11" fmla="*/ 577116904 h 553"/>
              <a:gd name="T12" fmla="*/ 2147483647 w 2006"/>
              <a:gd name="T13" fmla="*/ 289818928 h 553"/>
              <a:gd name="T14" fmla="*/ 2147483647 w 2006"/>
              <a:gd name="T15" fmla="*/ 183972305 h 553"/>
              <a:gd name="T16" fmla="*/ 2147483647 w 2006"/>
              <a:gd name="T17" fmla="*/ 0 h 553"/>
              <a:gd name="T18" fmla="*/ 25201563 w 2006"/>
              <a:gd name="T19" fmla="*/ 0 h 553"/>
              <a:gd name="T20" fmla="*/ 0 w 2006"/>
              <a:gd name="T21" fmla="*/ 1391127042 h 55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006" h="553">
                <a:moveTo>
                  <a:pt x="0" y="552"/>
                </a:moveTo>
                <a:lnTo>
                  <a:pt x="1974" y="552"/>
                </a:lnTo>
                <a:lnTo>
                  <a:pt x="1921" y="427"/>
                </a:lnTo>
                <a:lnTo>
                  <a:pt x="1984" y="406"/>
                </a:lnTo>
                <a:lnTo>
                  <a:pt x="1953" y="406"/>
                </a:lnTo>
                <a:lnTo>
                  <a:pt x="1901" y="229"/>
                </a:lnTo>
                <a:lnTo>
                  <a:pt x="2005" y="115"/>
                </a:lnTo>
                <a:lnTo>
                  <a:pt x="2005" y="73"/>
                </a:lnTo>
                <a:lnTo>
                  <a:pt x="1995" y="0"/>
                </a:lnTo>
                <a:lnTo>
                  <a:pt x="10" y="0"/>
                </a:lnTo>
                <a:lnTo>
                  <a:pt x="0" y="552"/>
                </a:lnTo>
              </a:path>
            </a:pathLst>
          </a:custGeom>
          <a:gradFill rotWithShape="0">
            <a:gsLst>
              <a:gs pos="0">
                <a:srgbClr val="FF3300"/>
              </a:gs>
              <a:gs pos="100000">
                <a:srgbClr val="800000"/>
              </a:gs>
            </a:gsLst>
            <a:lin ang="0" scaled="1"/>
          </a:gradFill>
          <a:ln w="12699" cap="rnd" cmpd="sng">
            <a:solidFill>
              <a:schemeClr val="tx2"/>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grpSp>
        <p:nvGrpSpPr>
          <p:cNvPr id="8" name="Group 4"/>
          <p:cNvGrpSpPr>
            <a:grpSpLocks/>
          </p:cNvGrpSpPr>
          <p:nvPr/>
        </p:nvGrpSpPr>
        <p:grpSpPr bwMode="auto">
          <a:xfrm>
            <a:off x="4132263" y="2687638"/>
            <a:ext cx="636587" cy="1863725"/>
            <a:chOff x="2603" y="1693"/>
            <a:chExt cx="401" cy="1174"/>
          </a:xfrm>
        </p:grpSpPr>
        <p:sp>
          <p:nvSpPr>
            <p:cNvPr id="9" name="Oval 5"/>
            <p:cNvSpPr>
              <a:spLocks noChangeArrowheads="1"/>
            </p:cNvSpPr>
            <p:nvPr/>
          </p:nvSpPr>
          <p:spPr bwMode="auto">
            <a:xfrm rot="-60000">
              <a:off x="2677" y="1693"/>
              <a:ext cx="327" cy="1162"/>
            </a:xfrm>
            <a:prstGeom prst="ellipse">
              <a:avLst/>
            </a:prstGeom>
            <a:solidFill>
              <a:srgbClr val="CECECE"/>
            </a:solidFill>
            <a:ln w="12699">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10" name="Oval 6"/>
            <p:cNvSpPr>
              <a:spLocks noChangeArrowheads="1"/>
            </p:cNvSpPr>
            <p:nvPr/>
          </p:nvSpPr>
          <p:spPr bwMode="auto">
            <a:xfrm rot="-60000">
              <a:off x="2603" y="1705"/>
              <a:ext cx="328" cy="1162"/>
            </a:xfrm>
            <a:prstGeom prst="ellipse">
              <a:avLst/>
            </a:prstGeom>
            <a:solidFill>
              <a:srgbClr val="919191"/>
            </a:solidFill>
            <a:ln w="12699">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grpSp>
      <p:sp>
        <p:nvSpPr>
          <p:cNvPr id="11" name="Rectangle 7"/>
          <p:cNvSpPr>
            <a:spLocks noChangeArrowheads="1"/>
          </p:cNvSpPr>
          <p:nvPr/>
        </p:nvSpPr>
        <p:spPr bwMode="auto">
          <a:xfrm>
            <a:off x="5819775" y="2546350"/>
            <a:ext cx="2170113" cy="3841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699">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80962" tIns="39688" rIns="80962" bIns="39688">
            <a:spAutoFit/>
          </a:bodyPr>
          <a:lstStyle/>
          <a:p>
            <a:pPr defTabSz="695325" eaLnBrk="0" hangingPunct="0"/>
            <a:r>
              <a:rPr lang="en-US" sz="2000" b="1"/>
              <a:t>Transmitted Light</a:t>
            </a:r>
          </a:p>
        </p:txBody>
      </p:sp>
      <p:sp>
        <p:nvSpPr>
          <p:cNvPr id="12" name="Rectangle 8"/>
          <p:cNvSpPr>
            <a:spLocks noChangeArrowheads="1"/>
          </p:cNvSpPr>
          <p:nvPr/>
        </p:nvSpPr>
        <p:spPr bwMode="auto">
          <a:xfrm>
            <a:off x="1104900" y="2447925"/>
            <a:ext cx="2290763" cy="3841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699">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80962" tIns="39688" rIns="80962" bIns="39688">
            <a:spAutoFit/>
          </a:bodyPr>
          <a:lstStyle/>
          <a:p>
            <a:pPr defTabSz="695325" eaLnBrk="0" hangingPunct="0"/>
            <a:r>
              <a:rPr lang="en-US" sz="2000" b="1"/>
              <a:t>White Light Source</a:t>
            </a:r>
          </a:p>
        </p:txBody>
      </p:sp>
      <p:sp>
        <p:nvSpPr>
          <p:cNvPr id="13" name="Freeform 9"/>
          <p:cNvSpPr>
            <a:spLocks/>
          </p:cNvSpPr>
          <p:nvPr/>
        </p:nvSpPr>
        <p:spPr bwMode="auto">
          <a:xfrm>
            <a:off x="1243013" y="3165475"/>
            <a:ext cx="3182937" cy="877888"/>
          </a:xfrm>
          <a:custGeom>
            <a:avLst/>
            <a:gdLst>
              <a:gd name="T0" fmla="*/ 2004 w 2005"/>
              <a:gd name="T1" fmla="*/ 0 h 553"/>
              <a:gd name="T2" fmla="*/ 31 w 2005"/>
              <a:gd name="T3" fmla="*/ 0 h 553"/>
              <a:gd name="T4" fmla="*/ 84 w 2005"/>
              <a:gd name="T5" fmla="*/ 125 h 553"/>
              <a:gd name="T6" fmla="*/ 21 w 2005"/>
              <a:gd name="T7" fmla="*/ 146 h 553"/>
              <a:gd name="T8" fmla="*/ 52 w 2005"/>
              <a:gd name="T9" fmla="*/ 146 h 553"/>
              <a:gd name="T10" fmla="*/ 104 w 2005"/>
              <a:gd name="T11" fmla="*/ 323 h 553"/>
              <a:gd name="T12" fmla="*/ 0 w 2005"/>
              <a:gd name="T13" fmla="*/ 437 h 553"/>
              <a:gd name="T14" fmla="*/ 0 w 2005"/>
              <a:gd name="T15" fmla="*/ 479 h 553"/>
              <a:gd name="T16" fmla="*/ 10 w 2005"/>
              <a:gd name="T17" fmla="*/ 552 h 553"/>
              <a:gd name="T18" fmla="*/ 1994 w 2005"/>
              <a:gd name="T19" fmla="*/ 552 h 553"/>
              <a:gd name="T20" fmla="*/ 2004 w 2005"/>
              <a:gd name="T21" fmla="*/ 0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05" h="553">
                <a:moveTo>
                  <a:pt x="2004" y="0"/>
                </a:moveTo>
                <a:lnTo>
                  <a:pt x="31" y="0"/>
                </a:lnTo>
                <a:lnTo>
                  <a:pt x="84" y="125"/>
                </a:lnTo>
                <a:lnTo>
                  <a:pt x="21" y="146"/>
                </a:lnTo>
                <a:lnTo>
                  <a:pt x="52" y="146"/>
                </a:lnTo>
                <a:lnTo>
                  <a:pt x="104" y="323"/>
                </a:lnTo>
                <a:lnTo>
                  <a:pt x="0" y="437"/>
                </a:lnTo>
                <a:lnTo>
                  <a:pt x="0" y="479"/>
                </a:lnTo>
                <a:lnTo>
                  <a:pt x="10" y="552"/>
                </a:lnTo>
                <a:lnTo>
                  <a:pt x="1994" y="552"/>
                </a:lnTo>
                <a:lnTo>
                  <a:pt x="2004" y="0"/>
                </a:lnTo>
              </a:path>
            </a:pathLst>
          </a:custGeom>
          <a:gradFill rotWithShape="0">
            <a:gsLst>
              <a:gs pos="0">
                <a:schemeClr val="bg2"/>
              </a:gs>
              <a:gs pos="50000">
                <a:schemeClr val="bg1"/>
              </a:gs>
              <a:gs pos="100000">
                <a:schemeClr val="bg2"/>
              </a:gs>
            </a:gsLst>
            <a:lin ang="2700000" scaled="1"/>
          </a:gradFill>
          <a:ln w="12699" cap="rnd" cmpd="sng">
            <a:solidFill>
              <a:schemeClr val="tx2"/>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a:defRPr/>
            </a:pPr>
            <a:endParaRPr lang="en-US"/>
          </a:p>
        </p:txBody>
      </p:sp>
      <p:sp>
        <p:nvSpPr>
          <p:cNvPr id="14" name="Rectangle 10"/>
          <p:cNvSpPr>
            <a:spLocks noChangeArrowheads="1"/>
          </p:cNvSpPr>
          <p:nvPr/>
        </p:nvSpPr>
        <p:spPr bwMode="auto">
          <a:xfrm>
            <a:off x="2928938" y="1962150"/>
            <a:ext cx="3268662" cy="4445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699">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80962" tIns="39688" rIns="80962" bIns="39688">
            <a:spAutoFit/>
          </a:bodyPr>
          <a:lstStyle/>
          <a:p>
            <a:pPr defTabSz="695325" eaLnBrk="0" hangingPunct="0"/>
            <a:r>
              <a:rPr lang="en-US" b="1"/>
              <a:t>630 nm BandPass Filter</a:t>
            </a:r>
          </a:p>
        </p:txBody>
      </p:sp>
      <p:sp>
        <p:nvSpPr>
          <p:cNvPr id="15" name="Rectangle 11"/>
          <p:cNvSpPr>
            <a:spLocks noChangeArrowheads="1"/>
          </p:cNvSpPr>
          <p:nvPr/>
        </p:nvSpPr>
        <p:spPr bwMode="auto">
          <a:xfrm>
            <a:off x="4956175" y="4302125"/>
            <a:ext cx="2530475" cy="3873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699">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80962" tIns="39688" rIns="80962" bIns="39688">
            <a:spAutoFit/>
          </a:bodyPr>
          <a:lstStyle/>
          <a:p>
            <a:pPr defTabSz="695325" eaLnBrk="0" hangingPunct="0">
              <a:spcBef>
                <a:spcPct val="50000"/>
              </a:spcBef>
            </a:pPr>
            <a:r>
              <a:rPr lang="en-US" sz="2000" b="1"/>
              <a:t>620 -640 nm Light</a:t>
            </a:r>
          </a:p>
        </p:txBody>
      </p:sp>
    </p:spTree>
    <p:extLst>
      <p:ext uri="{BB962C8B-B14F-4D97-AF65-F5344CB8AC3E}">
        <p14:creationId xmlns:p14="http://schemas.microsoft.com/office/powerpoint/2010/main" val="40852455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1026">
            <a:extLst>
              <a:ext uri="{FF2B5EF4-FFF2-40B4-BE49-F238E27FC236}">
                <a16:creationId xmlns:a16="http://schemas.microsoft.com/office/drawing/2014/main" id="{E150FE06-E268-5E4E-9B33-57441442ACC4}"/>
              </a:ext>
            </a:extLst>
          </p:cNvPr>
          <p:cNvSpPr>
            <a:spLocks noChangeArrowheads="1"/>
          </p:cNvSpPr>
          <p:nvPr/>
        </p:nvSpPr>
        <p:spPr bwMode="auto">
          <a:xfrm>
            <a:off x="838200" y="88900"/>
            <a:ext cx="7772400" cy="1143000"/>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0488" tIns="44450" rIns="90488" bIns="44450"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r>
              <a:rPr lang="en-US" altLang="en-US" sz="4400" i="0">
                <a:solidFill>
                  <a:schemeClr val="tx2"/>
                </a:solidFill>
              </a:rPr>
              <a:t>Standard Band Pass Filters</a:t>
            </a:r>
          </a:p>
        </p:txBody>
      </p:sp>
      <p:sp>
        <p:nvSpPr>
          <p:cNvPr id="59394" name="Freeform 1027">
            <a:extLst>
              <a:ext uri="{FF2B5EF4-FFF2-40B4-BE49-F238E27FC236}">
                <a16:creationId xmlns:a16="http://schemas.microsoft.com/office/drawing/2014/main" id="{A9A655B8-1CD7-834E-8DE1-9D4EDBEF6340}"/>
              </a:ext>
            </a:extLst>
          </p:cNvPr>
          <p:cNvSpPr>
            <a:spLocks/>
          </p:cNvSpPr>
          <p:nvPr/>
        </p:nvSpPr>
        <p:spPr bwMode="auto">
          <a:xfrm>
            <a:off x="4554538" y="2528888"/>
            <a:ext cx="3184525" cy="877887"/>
          </a:xfrm>
          <a:custGeom>
            <a:avLst/>
            <a:gdLst>
              <a:gd name="T0" fmla="*/ 0 w 2186"/>
              <a:gd name="T1" fmla="*/ 2147483646 h 538"/>
              <a:gd name="T2" fmla="*/ 2147483646 w 2186"/>
              <a:gd name="T3" fmla="*/ 2147483646 h 538"/>
              <a:gd name="T4" fmla="*/ 2147483646 w 2186"/>
              <a:gd name="T5" fmla="*/ 2147483646 h 538"/>
              <a:gd name="T6" fmla="*/ 2147483646 w 2186"/>
              <a:gd name="T7" fmla="*/ 2147483646 h 538"/>
              <a:gd name="T8" fmla="*/ 2147483646 w 2186"/>
              <a:gd name="T9" fmla="*/ 2147483646 h 538"/>
              <a:gd name="T10" fmla="*/ 2147483646 w 2186"/>
              <a:gd name="T11" fmla="*/ 2147483646 h 538"/>
              <a:gd name="T12" fmla="*/ 2147483646 w 2186"/>
              <a:gd name="T13" fmla="*/ 2147483646 h 538"/>
              <a:gd name="T14" fmla="*/ 2147483646 w 2186"/>
              <a:gd name="T15" fmla="*/ 2147483646 h 538"/>
              <a:gd name="T16" fmla="*/ 2147483646 w 2186"/>
              <a:gd name="T17" fmla="*/ 0 h 538"/>
              <a:gd name="T18" fmla="*/ 2147483646 w 2186"/>
              <a:gd name="T19" fmla="*/ 0 h 538"/>
              <a:gd name="T20" fmla="*/ 0 w 2186"/>
              <a:gd name="T21" fmla="*/ 2147483646 h 53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86" h="538">
                <a:moveTo>
                  <a:pt x="0" y="537"/>
                </a:moveTo>
                <a:lnTo>
                  <a:pt x="2151" y="537"/>
                </a:lnTo>
                <a:lnTo>
                  <a:pt x="2094" y="415"/>
                </a:lnTo>
                <a:lnTo>
                  <a:pt x="2162" y="395"/>
                </a:lnTo>
                <a:lnTo>
                  <a:pt x="2128" y="395"/>
                </a:lnTo>
                <a:lnTo>
                  <a:pt x="2071" y="223"/>
                </a:lnTo>
                <a:lnTo>
                  <a:pt x="2185" y="111"/>
                </a:lnTo>
                <a:lnTo>
                  <a:pt x="2185" y="71"/>
                </a:lnTo>
                <a:lnTo>
                  <a:pt x="2174" y="0"/>
                </a:lnTo>
                <a:lnTo>
                  <a:pt x="11" y="0"/>
                </a:lnTo>
                <a:lnTo>
                  <a:pt x="0" y="537"/>
                </a:lnTo>
              </a:path>
            </a:pathLst>
          </a:custGeom>
          <a:solidFill>
            <a:srgbClr val="92D050"/>
          </a:solidFill>
          <a:ln>
            <a:noFill/>
          </a:ln>
          <a:effectLst/>
        </p:spPr>
        <p:txBody>
          <a:bodyPr/>
          <a:lstStyle/>
          <a:p>
            <a:pPr>
              <a:defRPr/>
            </a:pPr>
            <a:endParaRPr lang="en-US" dirty="0"/>
          </a:p>
        </p:txBody>
      </p:sp>
      <p:grpSp>
        <p:nvGrpSpPr>
          <p:cNvPr id="61443" name="Group 1028">
            <a:extLst>
              <a:ext uri="{FF2B5EF4-FFF2-40B4-BE49-F238E27FC236}">
                <a16:creationId xmlns:a16="http://schemas.microsoft.com/office/drawing/2014/main" id="{62284A61-21B5-B24A-B0BD-C02EDA5DA7AD}"/>
              </a:ext>
            </a:extLst>
          </p:cNvPr>
          <p:cNvGrpSpPr>
            <a:grpSpLocks/>
          </p:cNvGrpSpPr>
          <p:nvPr/>
        </p:nvGrpSpPr>
        <p:grpSpPr bwMode="auto">
          <a:xfrm>
            <a:off x="4095750" y="2051050"/>
            <a:ext cx="638175" cy="1863725"/>
            <a:chOff x="2837" y="1648"/>
            <a:chExt cx="438" cy="1143"/>
          </a:xfrm>
        </p:grpSpPr>
        <p:sp>
          <p:nvSpPr>
            <p:cNvPr id="29708" name="Oval 1029">
              <a:extLst>
                <a:ext uri="{FF2B5EF4-FFF2-40B4-BE49-F238E27FC236}">
                  <a16:creationId xmlns:a16="http://schemas.microsoft.com/office/drawing/2014/main" id="{D90F1828-A0BF-C94D-AF90-84DBDDC90606}"/>
                </a:ext>
              </a:extLst>
            </p:cNvPr>
            <p:cNvSpPr>
              <a:spLocks noChangeArrowheads="1"/>
            </p:cNvSpPr>
            <p:nvPr/>
          </p:nvSpPr>
          <p:spPr bwMode="auto">
            <a:xfrm rot="-60000">
              <a:off x="2917" y="1648"/>
              <a:ext cx="358" cy="1131"/>
            </a:xfrm>
            <a:prstGeom prst="ellipse">
              <a:avLst/>
            </a:prstGeom>
            <a:solidFill>
              <a:srgbClr val="CECECE"/>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29709" name="Oval 1030">
              <a:extLst>
                <a:ext uri="{FF2B5EF4-FFF2-40B4-BE49-F238E27FC236}">
                  <a16:creationId xmlns:a16="http://schemas.microsoft.com/office/drawing/2014/main" id="{C1799B0F-F84F-5149-8761-C6F2B7B92540}"/>
                </a:ext>
              </a:extLst>
            </p:cNvPr>
            <p:cNvSpPr>
              <a:spLocks noChangeArrowheads="1"/>
            </p:cNvSpPr>
            <p:nvPr/>
          </p:nvSpPr>
          <p:spPr bwMode="auto">
            <a:xfrm rot="-60000">
              <a:off x="2837" y="1660"/>
              <a:ext cx="358" cy="1131"/>
            </a:xfrm>
            <a:prstGeom prst="ellipse">
              <a:avLst/>
            </a:prstGeom>
            <a:solidFill>
              <a:srgbClr val="919191"/>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grpSp>
      <p:sp>
        <p:nvSpPr>
          <p:cNvPr id="29701" name="Rectangle 1031">
            <a:extLst>
              <a:ext uri="{FF2B5EF4-FFF2-40B4-BE49-F238E27FC236}">
                <a16:creationId xmlns:a16="http://schemas.microsoft.com/office/drawing/2014/main" id="{303716FF-AF1C-6846-BD44-0DDC8B9CC478}"/>
              </a:ext>
            </a:extLst>
          </p:cNvPr>
          <p:cNvSpPr>
            <a:spLocks noChangeArrowheads="1"/>
          </p:cNvSpPr>
          <p:nvPr/>
        </p:nvSpPr>
        <p:spPr bwMode="auto">
          <a:xfrm>
            <a:off x="5789613" y="1903413"/>
            <a:ext cx="2170112" cy="384175"/>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80962" tIns="39688" rIns="80962" bIns="39688">
            <a:spAutoFit/>
          </a:bodyPr>
          <a:lstStyle>
            <a:lvl1pPr algn="l" defTabSz="695325">
              <a:spcBef>
                <a:spcPct val="20000"/>
              </a:spcBef>
              <a:buSzPct val="100000"/>
              <a:buChar char="•"/>
              <a:defRPr sz="3200">
                <a:solidFill>
                  <a:schemeClr val="tx1"/>
                </a:solidFill>
                <a:latin typeface="Times New Roman" charset="0"/>
              </a:defRPr>
            </a:lvl1pPr>
            <a:lvl2pPr marL="742950" indent="-285750" algn="l" defTabSz="695325">
              <a:spcBef>
                <a:spcPct val="20000"/>
              </a:spcBef>
              <a:buSzPct val="100000"/>
              <a:buChar char="–"/>
              <a:defRPr sz="2800">
                <a:solidFill>
                  <a:schemeClr val="tx1"/>
                </a:solidFill>
                <a:latin typeface="Times New Roman" charset="0"/>
              </a:defRPr>
            </a:lvl2pPr>
            <a:lvl3pPr marL="1143000" indent="-228600" algn="l" defTabSz="695325">
              <a:spcBef>
                <a:spcPct val="20000"/>
              </a:spcBef>
              <a:buSzPct val="100000"/>
              <a:buChar char="•"/>
              <a:defRPr sz="2400">
                <a:solidFill>
                  <a:schemeClr val="tx1"/>
                </a:solidFill>
                <a:latin typeface="Times New Roman" charset="0"/>
              </a:defRPr>
            </a:lvl3pPr>
            <a:lvl4pPr marL="1600200" indent="-228600" algn="l" defTabSz="695325">
              <a:spcBef>
                <a:spcPct val="20000"/>
              </a:spcBef>
              <a:buSzPct val="100000"/>
              <a:buChar char="–"/>
              <a:defRPr sz="2000">
                <a:solidFill>
                  <a:schemeClr val="tx1"/>
                </a:solidFill>
                <a:latin typeface="Times New Roman" charset="0"/>
              </a:defRPr>
            </a:lvl4pPr>
            <a:lvl5pPr marL="2057400" indent="-228600" algn="l" defTabSz="695325">
              <a:spcBef>
                <a:spcPct val="20000"/>
              </a:spcBef>
              <a:buSzPct val="100000"/>
              <a:buChar char="•"/>
              <a:defRPr sz="2000">
                <a:solidFill>
                  <a:schemeClr val="tx1"/>
                </a:solidFill>
                <a:latin typeface="Times New Roman" charset="0"/>
              </a:defRPr>
            </a:lvl5pPr>
            <a:lvl6pPr marL="2514600" indent="-228600" defTabSz="695325" eaLnBrk="0" fontAlgn="base" hangingPunct="0">
              <a:spcBef>
                <a:spcPct val="20000"/>
              </a:spcBef>
              <a:spcAft>
                <a:spcPct val="0"/>
              </a:spcAft>
              <a:buSzPct val="100000"/>
              <a:buChar char="•"/>
              <a:defRPr sz="2000">
                <a:solidFill>
                  <a:schemeClr val="tx1"/>
                </a:solidFill>
                <a:latin typeface="Times New Roman" charset="0"/>
              </a:defRPr>
            </a:lvl6pPr>
            <a:lvl7pPr marL="2971800" indent="-228600" defTabSz="695325" eaLnBrk="0" fontAlgn="base" hangingPunct="0">
              <a:spcBef>
                <a:spcPct val="20000"/>
              </a:spcBef>
              <a:spcAft>
                <a:spcPct val="0"/>
              </a:spcAft>
              <a:buSzPct val="100000"/>
              <a:buChar char="•"/>
              <a:defRPr sz="2000">
                <a:solidFill>
                  <a:schemeClr val="tx1"/>
                </a:solidFill>
                <a:latin typeface="Times New Roman" charset="0"/>
              </a:defRPr>
            </a:lvl7pPr>
            <a:lvl8pPr marL="3429000" indent="-228600" defTabSz="695325" eaLnBrk="0" fontAlgn="base" hangingPunct="0">
              <a:spcBef>
                <a:spcPct val="20000"/>
              </a:spcBef>
              <a:spcAft>
                <a:spcPct val="0"/>
              </a:spcAft>
              <a:buSzPct val="100000"/>
              <a:buChar char="•"/>
              <a:defRPr sz="2000">
                <a:solidFill>
                  <a:schemeClr val="tx1"/>
                </a:solidFill>
                <a:latin typeface="Times New Roman" charset="0"/>
              </a:defRPr>
            </a:lvl8pPr>
            <a:lvl9pPr marL="3886200" indent="-228600" defTabSz="695325"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0"/>
              </a:spcBef>
              <a:buSzTx/>
              <a:buFontTx/>
              <a:buNone/>
              <a:defRPr/>
            </a:pPr>
            <a:r>
              <a:rPr lang="en-US" altLang="en-US" sz="2000" b="1" i="0"/>
              <a:t>Transmitted Light</a:t>
            </a:r>
          </a:p>
        </p:txBody>
      </p:sp>
      <p:sp>
        <p:nvSpPr>
          <p:cNvPr id="29702" name="Rectangle 1032">
            <a:extLst>
              <a:ext uri="{FF2B5EF4-FFF2-40B4-BE49-F238E27FC236}">
                <a16:creationId xmlns:a16="http://schemas.microsoft.com/office/drawing/2014/main" id="{20D435CF-9C14-8543-96B5-568602262420}"/>
              </a:ext>
            </a:extLst>
          </p:cNvPr>
          <p:cNvSpPr>
            <a:spLocks noChangeArrowheads="1"/>
          </p:cNvSpPr>
          <p:nvPr/>
        </p:nvSpPr>
        <p:spPr bwMode="auto">
          <a:xfrm>
            <a:off x="1074738" y="1803400"/>
            <a:ext cx="2290762" cy="384175"/>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80962" tIns="39688" rIns="80962" bIns="39688">
            <a:spAutoFit/>
          </a:bodyPr>
          <a:lstStyle>
            <a:lvl1pPr algn="l" defTabSz="695325">
              <a:spcBef>
                <a:spcPct val="20000"/>
              </a:spcBef>
              <a:buSzPct val="100000"/>
              <a:buChar char="•"/>
              <a:defRPr sz="3200">
                <a:solidFill>
                  <a:schemeClr val="tx1"/>
                </a:solidFill>
                <a:latin typeface="Times New Roman" charset="0"/>
              </a:defRPr>
            </a:lvl1pPr>
            <a:lvl2pPr marL="742950" indent="-285750" algn="l" defTabSz="695325">
              <a:spcBef>
                <a:spcPct val="20000"/>
              </a:spcBef>
              <a:buSzPct val="100000"/>
              <a:buChar char="–"/>
              <a:defRPr sz="2800">
                <a:solidFill>
                  <a:schemeClr val="tx1"/>
                </a:solidFill>
                <a:latin typeface="Times New Roman" charset="0"/>
              </a:defRPr>
            </a:lvl2pPr>
            <a:lvl3pPr marL="1143000" indent="-228600" algn="l" defTabSz="695325">
              <a:spcBef>
                <a:spcPct val="20000"/>
              </a:spcBef>
              <a:buSzPct val="100000"/>
              <a:buChar char="•"/>
              <a:defRPr sz="2400">
                <a:solidFill>
                  <a:schemeClr val="tx1"/>
                </a:solidFill>
                <a:latin typeface="Times New Roman" charset="0"/>
              </a:defRPr>
            </a:lvl3pPr>
            <a:lvl4pPr marL="1600200" indent="-228600" algn="l" defTabSz="695325">
              <a:spcBef>
                <a:spcPct val="20000"/>
              </a:spcBef>
              <a:buSzPct val="100000"/>
              <a:buChar char="–"/>
              <a:defRPr sz="2000">
                <a:solidFill>
                  <a:schemeClr val="tx1"/>
                </a:solidFill>
                <a:latin typeface="Times New Roman" charset="0"/>
              </a:defRPr>
            </a:lvl4pPr>
            <a:lvl5pPr marL="2057400" indent="-228600" algn="l" defTabSz="695325">
              <a:spcBef>
                <a:spcPct val="20000"/>
              </a:spcBef>
              <a:buSzPct val="100000"/>
              <a:buChar char="•"/>
              <a:defRPr sz="2000">
                <a:solidFill>
                  <a:schemeClr val="tx1"/>
                </a:solidFill>
                <a:latin typeface="Times New Roman" charset="0"/>
              </a:defRPr>
            </a:lvl5pPr>
            <a:lvl6pPr marL="2514600" indent="-228600" defTabSz="695325" eaLnBrk="0" fontAlgn="base" hangingPunct="0">
              <a:spcBef>
                <a:spcPct val="20000"/>
              </a:spcBef>
              <a:spcAft>
                <a:spcPct val="0"/>
              </a:spcAft>
              <a:buSzPct val="100000"/>
              <a:buChar char="•"/>
              <a:defRPr sz="2000">
                <a:solidFill>
                  <a:schemeClr val="tx1"/>
                </a:solidFill>
                <a:latin typeface="Times New Roman" charset="0"/>
              </a:defRPr>
            </a:lvl6pPr>
            <a:lvl7pPr marL="2971800" indent="-228600" defTabSz="695325" eaLnBrk="0" fontAlgn="base" hangingPunct="0">
              <a:spcBef>
                <a:spcPct val="20000"/>
              </a:spcBef>
              <a:spcAft>
                <a:spcPct val="0"/>
              </a:spcAft>
              <a:buSzPct val="100000"/>
              <a:buChar char="•"/>
              <a:defRPr sz="2000">
                <a:solidFill>
                  <a:schemeClr val="tx1"/>
                </a:solidFill>
                <a:latin typeface="Times New Roman" charset="0"/>
              </a:defRPr>
            </a:lvl7pPr>
            <a:lvl8pPr marL="3429000" indent="-228600" defTabSz="695325" eaLnBrk="0" fontAlgn="base" hangingPunct="0">
              <a:spcBef>
                <a:spcPct val="20000"/>
              </a:spcBef>
              <a:spcAft>
                <a:spcPct val="0"/>
              </a:spcAft>
              <a:buSzPct val="100000"/>
              <a:buChar char="•"/>
              <a:defRPr sz="2000">
                <a:solidFill>
                  <a:schemeClr val="tx1"/>
                </a:solidFill>
                <a:latin typeface="Times New Roman" charset="0"/>
              </a:defRPr>
            </a:lvl8pPr>
            <a:lvl9pPr marL="3886200" indent="-228600" defTabSz="695325"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0"/>
              </a:spcBef>
              <a:buSzTx/>
              <a:buFontTx/>
              <a:buNone/>
              <a:defRPr/>
            </a:pPr>
            <a:r>
              <a:rPr lang="en-US" altLang="en-US" sz="2000" b="1" i="0" dirty="0"/>
              <a:t>White Light Source</a:t>
            </a:r>
          </a:p>
        </p:txBody>
      </p:sp>
      <p:sp>
        <p:nvSpPr>
          <p:cNvPr id="61446" name="Freeform 1033">
            <a:extLst>
              <a:ext uri="{FF2B5EF4-FFF2-40B4-BE49-F238E27FC236}">
                <a16:creationId xmlns:a16="http://schemas.microsoft.com/office/drawing/2014/main" id="{8284A1FF-F123-D343-BA22-FBE316821BB4}"/>
              </a:ext>
            </a:extLst>
          </p:cNvPr>
          <p:cNvSpPr>
            <a:spLocks/>
          </p:cNvSpPr>
          <p:nvPr/>
        </p:nvSpPr>
        <p:spPr bwMode="auto">
          <a:xfrm>
            <a:off x="1206500" y="2528888"/>
            <a:ext cx="3182938" cy="877887"/>
          </a:xfrm>
          <a:custGeom>
            <a:avLst/>
            <a:gdLst>
              <a:gd name="T0" fmla="*/ 2147483646 w 2186"/>
              <a:gd name="T1" fmla="*/ 0 h 538"/>
              <a:gd name="T2" fmla="*/ 2147483646 w 2186"/>
              <a:gd name="T3" fmla="*/ 0 h 538"/>
              <a:gd name="T4" fmla="*/ 2147483646 w 2186"/>
              <a:gd name="T5" fmla="*/ 2147483646 h 538"/>
              <a:gd name="T6" fmla="*/ 2147483646 w 2186"/>
              <a:gd name="T7" fmla="*/ 2147483646 h 538"/>
              <a:gd name="T8" fmla="*/ 2147483646 w 2186"/>
              <a:gd name="T9" fmla="*/ 2147483646 h 538"/>
              <a:gd name="T10" fmla="*/ 2147483646 w 2186"/>
              <a:gd name="T11" fmla="*/ 2147483646 h 538"/>
              <a:gd name="T12" fmla="*/ 0 w 2186"/>
              <a:gd name="T13" fmla="*/ 2147483646 h 538"/>
              <a:gd name="T14" fmla="*/ 0 w 2186"/>
              <a:gd name="T15" fmla="*/ 2147483646 h 538"/>
              <a:gd name="T16" fmla="*/ 2147483646 w 2186"/>
              <a:gd name="T17" fmla="*/ 2147483646 h 538"/>
              <a:gd name="T18" fmla="*/ 2147483646 w 2186"/>
              <a:gd name="T19" fmla="*/ 2147483646 h 538"/>
              <a:gd name="T20" fmla="*/ 2147483646 w 2186"/>
              <a:gd name="T21" fmla="*/ 0 h 53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86" h="538">
                <a:moveTo>
                  <a:pt x="2185" y="0"/>
                </a:moveTo>
                <a:lnTo>
                  <a:pt x="34" y="0"/>
                </a:lnTo>
                <a:lnTo>
                  <a:pt x="91" y="122"/>
                </a:lnTo>
                <a:lnTo>
                  <a:pt x="23" y="142"/>
                </a:lnTo>
                <a:lnTo>
                  <a:pt x="57" y="142"/>
                </a:lnTo>
                <a:lnTo>
                  <a:pt x="114" y="314"/>
                </a:lnTo>
                <a:lnTo>
                  <a:pt x="0" y="426"/>
                </a:lnTo>
                <a:lnTo>
                  <a:pt x="0" y="466"/>
                </a:lnTo>
                <a:lnTo>
                  <a:pt x="11" y="537"/>
                </a:lnTo>
                <a:lnTo>
                  <a:pt x="2174" y="537"/>
                </a:lnTo>
                <a:lnTo>
                  <a:pt x="2185" y="0"/>
                </a:lnTo>
              </a:path>
            </a:pathLst>
          </a:custGeom>
          <a:solidFill>
            <a:schemeClr val="bg2"/>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704" name="Rectangle 1034">
            <a:extLst>
              <a:ext uri="{FF2B5EF4-FFF2-40B4-BE49-F238E27FC236}">
                <a16:creationId xmlns:a16="http://schemas.microsoft.com/office/drawing/2014/main" id="{CDA8A432-0A32-C743-804F-DEE2AE84201A}"/>
              </a:ext>
            </a:extLst>
          </p:cNvPr>
          <p:cNvSpPr>
            <a:spLocks noChangeArrowheads="1"/>
          </p:cNvSpPr>
          <p:nvPr/>
        </p:nvSpPr>
        <p:spPr bwMode="auto">
          <a:xfrm>
            <a:off x="3019425" y="1293813"/>
            <a:ext cx="3694113" cy="449262"/>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80962" tIns="39688" rIns="80962" bIns="39688">
            <a:spAutoFit/>
          </a:bodyPr>
          <a:lstStyle>
            <a:lvl1pPr algn="l" defTabSz="695325">
              <a:spcBef>
                <a:spcPct val="20000"/>
              </a:spcBef>
              <a:buSzPct val="100000"/>
              <a:buChar char="•"/>
              <a:defRPr sz="3200">
                <a:solidFill>
                  <a:schemeClr val="tx1"/>
                </a:solidFill>
                <a:latin typeface="Times New Roman" charset="0"/>
              </a:defRPr>
            </a:lvl1pPr>
            <a:lvl2pPr marL="742950" indent="-285750" algn="l" defTabSz="695325">
              <a:spcBef>
                <a:spcPct val="20000"/>
              </a:spcBef>
              <a:buSzPct val="100000"/>
              <a:buChar char="–"/>
              <a:defRPr sz="2800">
                <a:solidFill>
                  <a:schemeClr val="tx1"/>
                </a:solidFill>
                <a:latin typeface="Times New Roman" charset="0"/>
              </a:defRPr>
            </a:lvl2pPr>
            <a:lvl3pPr marL="1143000" indent="-228600" algn="l" defTabSz="695325">
              <a:spcBef>
                <a:spcPct val="20000"/>
              </a:spcBef>
              <a:buSzPct val="100000"/>
              <a:buChar char="•"/>
              <a:defRPr sz="2400">
                <a:solidFill>
                  <a:schemeClr val="tx1"/>
                </a:solidFill>
                <a:latin typeface="Times New Roman" charset="0"/>
              </a:defRPr>
            </a:lvl3pPr>
            <a:lvl4pPr marL="1600200" indent="-228600" algn="l" defTabSz="695325">
              <a:spcBef>
                <a:spcPct val="20000"/>
              </a:spcBef>
              <a:buSzPct val="100000"/>
              <a:buChar char="–"/>
              <a:defRPr sz="2000">
                <a:solidFill>
                  <a:schemeClr val="tx1"/>
                </a:solidFill>
                <a:latin typeface="Times New Roman" charset="0"/>
              </a:defRPr>
            </a:lvl4pPr>
            <a:lvl5pPr marL="2057400" indent="-228600" algn="l" defTabSz="695325">
              <a:spcBef>
                <a:spcPct val="20000"/>
              </a:spcBef>
              <a:buSzPct val="100000"/>
              <a:buChar char="•"/>
              <a:defRPr sz="2000">
                <a:solidFill>
                  <a:schemeClr val="tx1"/>
                </a:solidFill>
                <a:latin typeface="Times New Roman" charset="0"/>
              </a:defRPr>
            </a:lvl5pPr>
            <a:lvl6pPr marL="2514600" indent="-228600" defTabSz="695325" eaLnBrk="0" fontAlgn="base" hangingPunct="0">
              <a:spcBef>
                <a:spcPct val="20000"/>
              </a:spcBef>
              <a:spcAft>
                <a:spcPct val="0"/>
              </a:spcAft>
              <a:buSzPct val="100000"/>
              <a:buChar char="•"/>
              <a:defRPr sz="2000">
                <a:solidFill>
                  <a:schemeClr val="tx1"/>
                </a:solidFill>
                <a:latin typeface="Times New Roman" charset="0"/>
              </a:defRPr>
            </a:lvl6pPr>
            <a:lvl7pPr marL="2971800" indent="-228600" defTabSz="695325" eaLnBrk="0" fontAlgn="base" hangingPunct="0">
              <a:spcBef>
                <a:spcPct val="20000"/>
              </a:spcBef>
              <a:spcAft>
                <a:spcPct val="0"/>
              </a:spcAft>
              <a:buSzPct val="100000"/>
              <a:buChar char="•"/>
              <a:defRPr sz="2000">
                <a:solidFill>
                  <a:schemeClr val="tx1"/>
                </a:solidFill>
                <a:latin typeface="Times New Roman" charset="0"/>
              </a:defRPr>
            </a:lvl7pPr>
            <a:lvl8pPr marL="3429000" indent="-228600" defTabSz="695325" eaLnBrk="0" fontAlgn="base" hangingPunct="0">
              <a:spcBef>
                <a:spcPct val="20000"/>
              </a:spcBef>
              <a:spcAft>
                <a:spcPct val="0"/>
              </a:spcAft>
              <a:buSzPct val="100000"/>
              <a:buChar char="•"/>
              <a:defRPr sz="2000">
                <a:solidFill>
                  <a:schemeClr val="tx1"/>
                </a:solidFill>
                <a:latin typeface="Times New Roman" charset="0"/>
              </a:defRPr>
            </a:lvl8pPr>
            <a:lvl9pPr marL="3886200" indent="-228600" defTabSz="695325"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0"/>
              </a:spcBef>
              <a:buSzTx/>
              <a:buFontTx/>
              <a:buNone/>
              <a:defRPr/>
            </a:pPr>
            <a:r>
              <a:rPr lang="en-US" altLang="en-US" sz="2400" b="1" i="0" dirty="0"/>
              <a:t>530 nm/20 </a:t>
            </a:r>
            <a:r>
              <a:rPr lang="en-US" altLang="en-US" sz="2400" b="1" i="0" dirty="0" err="1"/>
              <a:t>BandPass</a:t>
            </a:r>
            <a:r>
              <a:rPr lang="en-US" altLang="en-US" sz="2400" b="1" i="0" dirty="0"/>
              <a:t> Filter</a:t>
            </a:r>
          </a:p>
        </p:txBody>
      </p:sp>
      <p:sp>
        <p:nvSpPr>
          <p:cNvPr id="29705" name="Rectangle 1035">
            <a:extLst>
              <a:ext uri="{FF2B5EF4-FFF2-40B4-BE49-F238E27FC236}">
                <a16:creationId xmlns:a16="http://schemas.microsoft.com/office/drawing/2014/main" id="{F08C1315-EA2B-B045-BD8F-EE7D588D0FA5}"/>
              </a:ext>
            </a:extLst>
          </p:cNvPr>
          <p:cNvSpPr>
            <a:spLocks noChangeArrowheads="1"/>
          </p:cNvSpPr>
          <p:nvPr/>
        </p:nvSpPr>
        <p:spPr bwMode="auto">
          <a:xfrm>
            <a:off x="4926013" y="3663950"/>
            <a:ext cx="2517775" cy="388938"/>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80962" tIns="39688" rIns="80962" bIns="39688">
            <a:spAutoFit/>
          </a:bodyPr>
          <a:lstStyle>
            <a:lvl1pPr algn="l" defTabSz="695325">
              <a:spcBef>
                <a:spcPct val="20000"/>
              </a:spcBef>
              <a:buSzPct val="100000"/>
              <a:buChar char="•"/>
              <a:defRPr sz="3200">
                <a:solidFill>
                  <a:schemeClr val="tx1"/>
                </a:solidFill>
                <a:latin typeface="Times New Roman" charset="0"/>
              </a:defRPr>
            </a:lvl1pPr>
            <a:lvl2pPr marL="742950" indent="-285750" algn="l" defTabSz="695325">
              <a:spcBef>
                <a:spcPct val="20000"/>
              </a:spcBef>
              <a:buSzPct val="100000"/>
              <a:buChar char="–"/>
              <a:defRPr sz="2800">
                <a:solidFill>
                  <a:schemeClr val="tx1"/>
                </a:solidFill>
                <a:latin typeface="Times New Roman" charset="0"/>
              </a:defRPr>
            </a:lvl2pPr>
            <a:lvl3pPr marL="1143000" indent="-228600" algn="l" defTabSz="695325">
              <a:spcBef>
                <a:spcPct val="20000"/>
              </a:spcBef>
              <a:buSzPct val="100000"/>
              <a:buChar char="•"/>
              <a:defRPr sz="2400">
                <a:solidFill>
                  <a:schemeClr val="tx1"/>
                </a:solidFill>
                <a:latin typeface="Times New Roman" charset="0"/>
              </a:defRPr>
            </a:lvl3pPr>
            <a:lvl4pPr marL="1600200" indent="-228600" algn="l" defTabSz="695325">
              <a:spcBef>
                <a:spcPct val="20000"/>
              </a:spcBef>
              <a:buSzPct val="100000"/>
              <a:buChar char="–"/>
              <a:defRPr sz="2000">
                <a:solidFill>
                  <a:schemeClr val="tx1"/>
                </a:solidFill>
                <a:latin typeface="Times New Roman" charset="0"/>
              </a:defRPr>
            </a:lvl4pPr>
            <a:lvl5pPr marL="2057400" indent="-228600" algn="l" defTabSz="695325">
              <a:spcBef>
                <a:spcPct val="20000"/>
              </a:spcBef>
              <a:buSzPct val="100000"/>
              <a:buChar char="•"/>
              <a:defRPr sz="2000">
                <a:solidFill>
                  <a:schemeClr val="tx1"/>
                </a:solidFill>
                <a:latin typeface="Times New Roman" charset="0"/>
              </a:defRPr>
            </a:lvl5pPr>
            <a:lvl6pPr marL="2514600" indent="-228600" defTabSz="695325" eaLnBrk="0" fontAlgn="base" hangingPunct="0">
              <a:spcBef>
                <a:spcPct val="20000"/>
              </a:spcBef>
              <a:spcAft>
                <a:spcPct val="0"/>
              </a:spcAft>
              <a:buSzPct val="100000"/>
              <a:buChar char="•"/>
              <a:defRPr sz="2000">
                <a:solidFill>
                  <a:schemeClr val="tx1"/>
                </a:solidFill>
                <a:latin typeface="Times New Roman" charset="0"/>
              </a:defRPr>
            </a:lvl6pPr>
            <a:lvl7pPr marL="2971800" indent="-228600" defTabSz="695325" eaLnBrk="0" fontAlgn="base" hangingPunct="0">
              <a:spcBef>
                <a:spcPct val="20000"/>
              </a:spcBef>
              <a:spcAft>
                <a:spcPct val="0"/>
              </a:spcAft>
              <a:buSzPct val="100000"/>
              <a:buChar char="•"/>
              <a:defRPr sz="2000">
                <a:solidFill>
                  <a:schemeClr val="tx1"/>
                </a:solidFill>
                <a:latin typeface="Times New Roman" charset="0"/>
              </a:defRPr>
            </a:lvl7pPr>
            <a:lvl8pPr marL="3429000" indent="-228600" defTabSz="695325" eaLnBrk="0" fontAlgn="base" hangingPunct="0">
              <a:spcBef>
                <a:spcPct val="20000"/>
              </a:spcBef>
              <a:spcAft>
                <a:spcPct val="0"/>
              </a:spcAft>
              <a:buSzPct val="100000"/>
              <a:buChar char="•"/>
              <a:defRPr sz="2000">
                <a:solidFill>
                  <a:schemeClr val="tx1"/>
                </a:solidFill>
                <a:latin typeface="Times New Roman" charset="0"/>
              </a:defRPr>
            </a:lvl8pPr>
            <a:lvl9pPr marL="3886200" indent="-228600" defTabSz="695325"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50000"/>
              </a:spcBef>
              <a:buSzTx/>
              <a:buFontTx/>
              <a:buNone/>
              <a:defRPr/>
            </a:pPr>
            <a:r>
              <a:rPr lang="en-US" altLang="en-US" sz="2000" b="1" i="0" dirty="0"/>
              <a:t>520 -540 nm Light</a:t>
            </a:r>
          </a:p>
        </p:txBody>
      </p:sp>
      <p:sp>
        <p:nvSpPr>
          <p:cNvPr id="61449" name="Freeform 1036">
            <a:extLst>
              <a:ext uri="{FF2B5EF4-FFF2-40B4-BE49-F238E27FC236}">
                <a16:creationId xmlns:a16="http://schemas.microsoft.com/office/drawing/2014/main" id="{6C7A4279-4B58-B247-97B7-FD9661F8DB71}"/>
              </a:ext>
            </a:extLst>
          </p:cNvPr>
          <p:cNvSpPr>
            <a:spLocks/>
          </p:cNvSpPr>
          <p:nvPr/>
        </p:nvSpPr>
        <p:spPr bwMode="auto">
          <a:xfrm>
            <a:off x="1206500" y="2528888"/>
            <a:ext cx="3182938" cy="877887"/>
          </a:xfrm>
          <a:custGeom>
            <a:avLst/>
            <a:gdLst>
              <a:gd name="T0" fmla="*/ 2147483646 w 2186"/>
              <a:gd name="T1" fmla="*/ 0 h 538"/>
              <a:gd name="T2" fmla="*/ 2147483646 w 2186"/>
              <a:gd name="T3" fmla="*/ 0 h 538"/>
              <a:gd name="T4" fmla="*/ 2147483646 w 2186"/>
              <a:gd name="T5" fmla="*/ 2147483646 h 538"/>
              <a:gd name="T6" fmla="*/ 2147483646 w 2186"/>
              <a:gd name="T7" fmla="*/ 2147483646 h 538"/>
              <a:gd name="T8" fmla="*/ 2147483646 w 2186"/>
              <a:gd name="T9" fmla="*/ 2147483646 h 538"/>
              <a:gd name="T10" fmla="*/ 2147483646 w 2186"/>
              <a:gd name="T11" fmla="*/ 2147483646 h 538"/>
              <a:gd name="T12" fmla="*/ 0 w 2186"/>
              <a:gd name="T13" fmla="*/ 2147483646 h 538"/>
              <a:gd name="T14" fmla="*/ 0 w 2186"/>
              <a:gd name="T15" fmla="*/ 2147483646 h 538"/>
              <a:gd name="T16" fmla="*/ 2147483646 w 2186"/>
              <a:gd name="T17" fmla="*/ 2147483646 h 538"/>
              <a:gd name="T18" fmla="*/ 2147483646 w 2186"/>
              <a:gd name="T19" fmla="*/ 2147483646 h 538"/>
              <a:gd name="T20" fmla="*/ 2147483646 w 2186"/>
              <a:gd name="T21" fmla="*/ 0 h 53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86" h="538">
                <a:moveTo>
                  <a:pt x="2185" y="0"/>
                </a:moveTo>
                <a:lnTo>
                  <a:pt x="34" y="0"/>
                </a:lnTo>
                <a:lnTo>
                  <a:pt x="91" y="122"/>
                </a:lnTo>
                <a:lnTo>
                  <a:pt x="23" y="142"/>
                </a:lnTo>
                <a:lnTo>
                  <a:pt x="57" y="142"/>
                </a:lnTo>
                <a:lnTo>
                  <a:pt x="114" y="314"/>
                </a:lnTo>
                <a:lnTo>
                  <a:pt x="0" y="426"/>
                </a:lnTo>
                <a:lnTo>
                  <a:pt x="0" y="466"/>
                </a:lnTo>
                <a:lnTo>
                  <a:pt x="11" y="537"/>
                </a:lnTo>
                <a:lnTo>
                  <a:pt x="2174" y="537"/>
                </a:lnTo>
                <a:lnTo>
                  <a:pt x="2185" y="0"/>
                </a:lnTo>
              </a:path>
            </a:pathLst>
          </a:custGeom>
          <a:gradFill rotWithShape="0">
            <a:gsLst>
              <a:gs pos="0">
                <a:srgbClr val="EAEAEA"/>
              </a:gs>
              <a:gs pos="69000">
                <a:srgbClr val="EAEAEA"/>
              </a:gs>
              <a:gs pos="100000">
                <a:srgbClr val="434343"/>
              </a:gs>
            </a:gsLst>
            <a:path path="rect">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9707" name="Rectangle 1037">
            <a:extLst>
              <a:ext uri="{FF2B5EF4-FFF2-40B4-BE49-F238E27FC236}">
                <a16:creationId xmlns:a16="http://schemas.microsoft.com/office/drawing/2014/main" id="{12282B81-4973-0B4B-AB69-31CC5A7F6C4F}"/>
              </a:ext>
            </a:extLst>
          </p:cNvPr>
          <p:cNvSpPr>
            <a:spLocks noChangeArrowheads="1"/>
          </p:cNvSpPr>
          <p:nvPr/>
        </p:nvSpPr>
        <p:spPr bwMode="auto">
          <a:xfrm>
            <a:off x="0" y="1112838"/>
            <a:ext cx="9144000" cy="42862"/>
          </a:xfrm>
          <a:prstGeom prst="rect">
            <a:avLst/>
          </a:prstGeom>
          <a:solidFill>
            <a:schemeClr val="tx1"/>
          </a:solidFill>
          <a:ln w="12699">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000"/>
          </a:p>
        </p:txBody>
      </p:sp>
      <p:pic>
        <p:nvPicPr>
          <p:cNvPr id="61451" name="Picture 1">
            <a:extLst>
              <a:ext uri="{FF2B5EF4-FFF2-40B4-BE49-F238E27FC236}">
                <a16:creationId xmlns:a16="http://schemas.microsoft.com/office/drawing/2014/main" id="{5533A808-5A0F-F241-8D0D-9EC36BA75EE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84463" y="4052888"/>
            <a:ext cx="4079875" cy="2474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52" name="TextBox 2">
            <a:extLst>
              <a:ext uri="{FF2B5EF4-FFF2-40B4-BE49-F238E27FC236}">
                <a16:creationId xmlns:a16="http://schemas.microsoft.com/office/drawing/2014/main" id="{975FE7D6-C5DD-A345-A915-DE8CD98433E0}"/>
              </a:ext>
            </a:extLst>
          </p:cNvPr>
          <p:cNvSpPr txBox="1">
            <a:spLocks noChangeArrowheads="1"/>
          </p:cNvSpPr>
          <p:nvPr/>
        </p:nvSpPr>
        <p:spPr bwMode="auto">
          <a:xfrm>
            <a:off x="1206500" y="4367213"/>
            <a:ext cx="2389188"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i="1">
                <a:solidFill>
                  <a:schemeClr val="tx1"/>
                </a:solidFill>
                <a:latin typeface="Times New Roman" panose="02020603050405020304" pitchFamily="18" charset="0"/>
              </a:defRPr>
            </a:lvl1pPr>
            <a:lvl2pPr marL="742950" indent="-285750">
              <a:defRPr sz="2400" i="1">
                <a:solidFill>
                  <a:schemeClr val="tx1"/>
                </a:solidFill>
                <a:latin typeface="Times New Roman" panose="02020603050405020304" pitchFamily="18" charset="0"/>
              </a:defRPr>
            </a:lvl2pPr>
            <a:lvl3pPr marL="1143000" indent="-228600">
              <a:defRPr sz="2400" i="1">
                <a:solidFill>
                  <a:schemeClr val="tx1"/>
                </a:solidFill>
                <a:latin typeface="Times New Roman" panose="02020603050405020304" pitchFamily="18" charset="0"/>
              </a:defRPr>
            </a:lvl3pPr>
            <a:lvl4pPr marL="1600200" indent="-228600">
              <a:defRPr sz="2400" i="1">
                <a:solidFill>
                  <a:schemeClr val="tx1"/>
                </a:solidFill>
                <a:latin typeface="Times New Roman" panose="02020603050405020304" pitchFamily="18" charset="0"/>
              </a:defRPr>
            </a:lvl4pPr>
            <a:lvl5pPr marL="2057400" indent="-228600">
              <a:defRPr sz="24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i="1">
                <a:solidFill>
                  <a:schemeClr val="tx1"/>
                </a:solidFill>
                <a:latin typeface="Times New Roman" panose="02020603050405020304" pitchFamily="18" charset="0"/>
              </a:defRPr>
            </a:lvl9pPr>
          </a:lstStyle>
          <a:p>
            <a:r>
              <a:rPr lang="en-US" altLang="en-US" sz="1800"/>
              <a:t>Example: FITC excited by a 488nm laser and a 530/20 filter</a:t>
            </a:r>
          </a:p>
        </p:txBody>
      </p:sp>
      <p:sp>
        <p:nvSpPr>
          <p:cNvPr id="61453" name="TextBox 3">
            <a:extLst>
              <a:ext uri="{FF2B5EF4-FFF2-40B4-BE49-F238E27FC236}">
                <a16:creationId xmlns:a16="http://schemas.microsoft.com/office/drawing/2014/main" id="{5AF0DC06-1771-624C-A506-B4B2ED642018}"/>
              </a:ext>
            </a:extLst>
          </p:cNvPr>
          <p:cNvSpPr txBox="1">
            <a:spLocks noChangeArrowheads="1"/>
          </p:cNvSpPr>
          <p:nvPr/>
        </p:nvSpPr>
        <p:spPr bwMode="auto">
          <a:xfrm>
            <a:off x="6873875" y="4367213"/>
            <a:ext cx="200025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i="1">
                <a:solidFill>
                  <a:schemeClr val="tx1"/>
                </a:solidFill>
                <a:latin typeface="Times New Roman" panose="02020603050405020304" pitchFamily="18" charset="0"/>
              </a:defRPr>
            </a:lvl1pPr>
            <a:lvl2pPr marL="742950" indent="-285750">
              <a:defRPr sz="2400" i="1">
                <a:solidFill>
                  <a:schemeClr val="tx1"/>
                </a:solidFill>
                <a:latin typeface="Times New Roman" panose="02020603050405020304" pitchFamily="18" charset="0"/>
              </a:defRPr>
            </a:lvl2pPr>
            <a:lvl3pPr marL="1143000" indent="-228600">
              <a:defRPr sz="2400" i="1">
                <a:solidFill>
                  <a:schemeClr val="tx1"/>
                </a:solidFill>
                <a:latin typeface="Times New Roman" panose="02020603050405020304" pitchFamily="18" charset="0"/>
              </a:defRPr>
            </a:lvl3pPr>
            <a:lvl4pPr marL="1600200" indent="-228600">
              <a:defRPr sz="2400" i="1">
                <a:solidFill>
                  <a:schemeClr val="tx1"/>
                </a:solidFill>
                <a:latin typeface="Times New Roman" panose="02020603050405020304" pitchFamily="18" charset="0"/>
              </a:defRPr>
            </a:lvl4pPr>
            <a:lvl5pPr marL="2057400" indent="-228600">
              <a:defRPr sz="24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i="1">
                <a:solidFill>
                  <a:schemeClr val="tx1"/>
                </a:solidFill>
                <a:latin typeface="Times New Roman" panose="02020603050405020304" pitchFamily="18" charset="0"/>
              </a:defRPr>
            </a:lvl9pPr>
          </a:lstStyle>
          <a:p>
            <a:r>
              <a:rPr lang="en-US" altLang="en-US"/>
              <a:t>This is the “band” of light</a:t>
            </a:r>
          </a:p>
        </p:txBody>
      </p:sp>
      <p:cxnSp>
        <p:nvCxnSpPr>
          <p:cNvPr id="61454" name="Straight Arrow Connector 5">
            <a:extLst>
              <a:ext uri="{FF2B5EF4-FFF2-40B4-BE49-F238E27FC236}">
                <a16:creationId xmlns:a16="http://schemas.microsoft.com/office/drawing/2014/main" id="{89E2D716-F1AA-E14F-B180-6F74C7A82F3C}"/>
              </a:ext>
            </a:extLst>
          </p:cNvPr>
          <p:cNvCxnSpPr>
            <a:cxnSpLocks noChangeShapeType="1"/>
            <a:stCxn id="61451" idx="3"/>
          </p:cNvCxnSpPr>
          <p:nvPr/>
        </p:nvCxnSpPr>
        <p:spPr bwMode="auto">
          <a:xfrm flipH="1" flipV="1">
            <a:off x="4865688" y="4689475"/>
            <a:ext cx="1898650" cy="601663"/>
          </a:xfrm>
          <a:prstGeom prst="straightConnector1">
            <a:avLst/>
          </a:prstGeom>
          <a:noFill/>
          <a:ln w="38100" algn="ctr">
            <a:solidFill>
              <a:schemeClr val="tx1"/>
            </a:solidFill>
            <a:round/>
            <a:headEn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1128316874"/>
      </p:ext>
    </p:extLst>
  </p:cSld>
  <p:clrMapOvr>
    <a:masterClrMapping/>
  </p:clrMapOvr>
  <p:transition advTm="1593"/>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575 nm band pass (10 nm &amp; 10 nm wide band)</a:t>
            </a:r>
          </a:p>
        </p:txBody>
      </p:sp>
      <p:sp>
        <p:nvSpPr>
          <p:cNvPr id="3" name="Content Placeholder 2"/>
          <p:cNvSpPr>
            <a:spLocks noGrp="1"/>
          </p:cNvSpPr>
          <p:nvPr>
            <p:ph idx="1"/>
          </p:nvPr>
        </p:nvSpPr>
        <p:spPr/>
        <p:txBody>
          <a:bodyPr/>
          <a:lstStyle/>
          <a:p>
            <a:endParaRPr lang="en-US" dirty="0"/>
          </a:p>
        </p:txBody>
      </p:sp>
      <p:sp>
        <p:nvSpPr>
          <p:cNvPr id="4" name="Date Placeholder 3"/>
          <p:cNvSpPr>
            <a:spLocks noGrp="1"/>
          </p:cNvSpPr>
          <p:nvPr>
            <p:ph type="dt" sz="half" idx="10"/>
          </p:nvPr>
        </p:nvSpPr>
        <p:spPr/>
        <p:txBody>
          <a:bodyPr/>
          <a:lstStyle/>
          <a:p>
            <a:fld id="{F4C039BB-BFC4-41B8-B92E-3AB15CEAADDC}" type="datetime12">
              <a:rPr lang="en-US" smtClean="0"/>
              <a:t>5:21 PM</a:t>
            </a:fld>
            <a:endParaRPr lang="en-US" dirty="0"/>
          </a:p>
        </p:txBody>
      </p:sp>
      <p:sp>
        <p:nvSpPr>
          <p:cNvPr id="5" name="Footer Placeholder 4"/>
          <p:cNvSpPr>
            <a:spLocks noGrp="1"/>
          </p:cNvSpPr>
          <p:nvPr>
            <p:ph type="ftr" sz="quarter" idx="11"/>
          </p:nvPr>
        </p:nvSpPr>
        <p:spPr/>
        <p:txBody>
          <a:bodyPr/>
          <a:lstStyle/>
          <a:p>
            <a:pPr algn="r"/>
            <a:r>
              <a:rPr lang="en-US" dirty="0" err="1"/>
              <a:t>www.cyto.purdue.edu</a:t>
            </a:r>
            <a:endParaRPr lang="en-US" dirty="0"/>
          </a:p>
        </p:txBody>
      </p:sp>
      <p:sp>
        <p:nvSpPr>
          <p:cNvPr id="6" name="Slide Number Placeholder 5"/>
          <p:cNvSpPr>
            <a:spLocks noGrp="1"/>
          </p:cNvSpPr>
          <p:nvPr>
            <p:ph type="sldNum" sz="quarter" idx="12"/>
          </p:nvPr>
        </p:nvSpPr>
        <p:spPr/>
        <p:txBody>
          <a:bodyPr/>
          <a:lstStyle/>
          <a:p>
            <a:r>
              <a:rPr lang="en-US"/>
              <a:t>Slide </a:t>
            </a:r>
            <a:fld id="{0CFEC368-1D7A-4F81-ABF6-AE0E36BAF64C}" type="slidenum">
              <a:rPr lang="en-US" smtClean="0"/>
              <a:pPr/>
              <a:t>15</a:t>
            </a:fld>
            <a:endParaRPr lang="en-US" dirty="0"/>
          </a:p>
        </p:txBody>
      </p:sp>
      <p:pic>
        <p:nvPicPr>
          <p:cNvPr id="7"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1371600"/>
            <a:ext cx="6553200" cy="460947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cxnSp>
        <p:nvCxnSpPr>
          <p:cNvPr id="9" name="Straight Connector 8"/>
          <p:cNvCxnSpPr/>
          <p:nvPr/>
        </p:nvCxnSpPr>
        <p:spPr>
          <a:xfrm>
            <a:off x="10287000" y="5257800"/>
            <a:ext cx="914400" cy="914400"/>
          </a:xfrm>
          <a:prstGeom prst="line">
            <a:avLst/>
          </a:prstGeom>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2971800" y="2057400"/>
            <a:ext cx="1524000" cy="3200400"/>
          </a:xfrm>
          <a:prstGeom prst="rect">
            <a:avLst/>
          </a:prstGeom>
          <a:noFill/>
          <a:ln>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086894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25479"/>
            <a:ext cx="8229600" cy="990600"/>
          </a:xfrm>
        </p:spPr>
        <p:txBody>
          <a:bodyPr/>
          <a:lstStyle/>
          <a:p>
            <a:r>
              <a:rPr lang="en-US" dirty="0"/>
              <a:t>A 575 nm band pass (10 nm wide band)</a:t>
            </a:r>
          </a:p>
        </p:txBody>
      </p:sp>
      <p:sp>
        <p:nvSpPr>
          <p:cNvPr id="4" name="Date Placeholder 3"/>
          <p:cNvSpPr>
            <a:spLocks noGrp="1"/>
          </p:cNvSpPr>
          <p:nvPr>
            <p:ph type="dt" sz="half" idx="10"/>
          </p:nvPr>
        </p:nvSpPr>
        <p:spPr/>
        <p:txBody>
          <a:bodyPr/>
          <a:lstStyle/>
          <a:p>
            <a:fld id="{F4C039BB-BFC4-41B8-B92E-3AB15CEAADDC}" type="datetime12">
              <a:rPr lang="en-US" smtClean="0"/>
              <a:t>5:21 PM</a:t>
            </a:fld>
            <a:endParaRPr lang="en-US" dirty="0"/>
          </a:p>
        </p:txBody>
      </p:sp>
      <p:sp>
        <p:nvSpPr>
          <p:cNvPr id="5" name="Footer Placeholder 4"/>
          <p:cNvSpPr>
            <a:spLocks noGrp="1"/>
          </p:cNvSpPr>
          <p:nvPr>
            <p:ph type="ftr" sz="quarter" idx="11"/>
          </p:nvPr>
        </p:nvSpPr>
        <p:spPr/>
        <p:txBody>
          <a:bodyPr/>
          <a:lstStyle/>
          <a:p>
            <a:pPr algn="r"/>
            <a:r>
              <a:rPr lang="en-US" dirty="0" err="1"/>
              <a:t>www.cyto.purdue.edu</a:t>
            </a:r>
            <a:endParaRPr lang="en-US" dirty="0"/>
          </a:p>
        </p:txBody>
      </p:sp>
      <p:sp>
        <p:nvSpPr>
          <p:cNvPr id="6" name="Slide Number Placeholder 5"/>
          <p:cNvSpPr>
            <a:spLocks noGrp="1"/>
          </p:cNvSpPr>
          <p:nvPr>
            <p:ph type="sldNum" sz="quarter" idx="12"/>
          </p:nvPr>
        </p:nvSpPr>
        <p:spPr/>
        <p:txBody>
          <a:bodyPr/>
          <a:lstStyle/>
          <a:p>
            <a:r>
              <a:rPr lang="en-US"/>
              <a:t>Slide </a:t>
            </a:r>
            <a:fld id="{0CFEC368-1D7A-4F81-ABF6-AE0E36BAF64C}" type="slidenum">
              <a:rPr lang="en-US" smtClean="0"/>
              <a:pPr/>
              <a:t>16</a:t>
            </a:fld>
            <a:endParaRPr lang="en-US" dirty="0"/>
          </a:p>
        </p:txBody>
      </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0703" t="13750" r="54995" b="13250"/>
          <a:stretch/>
        </p:blipFill>
        <p:spPr bwMode="auto">
          <a:xfrm>
            <a:off x="609600" y="2049742"/>
            <a:ext cx="7620000" cy="336422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cxnSp>
        <p:nvCxnSpPr>
          <p:cNvPr id="8" name="Straight Connector 7"/>
          <p:cNvCxnSpPr/>
          <p:nvPr/>
        </p:nvCxnSpPr>
        <p:spPr>
          <a:xfrm>
            <a:off x="4455696" y="2101879"/>
            <a:ext cx="0" cy="3364227"/>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3276600" y="3731855"/>
            <a:ext cx="251460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V="1">
            <a:off x="3962400" y="1416079"/>
            <a:ext cx="0" cy="381000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V="1">
            <a:off x="4953000" y="1416079"/>
            <a:ext cx="0" cy="381000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4050632" y="1371600"/>
            <a:ext cx="825867" cy="369332"/>
          </a:xfrm>
          <a:prstGeom prst="rect">
            <a:avLst/>
          </a:prstGeom>
          <a:noFill/>
        </p:spPr>
        <p:txBody>
          <a:bodyPr wrap="none" rtlCol="0">
            <a:spAutoFit/>
          </a:bodyPr>
          <a:lstStyle/>
          <a:p>
            <a:r>
              <a:rPr lang="en-US" dirty="0"/>
              <a:t>10 nm</a:t>
            </a:r>
          </a:p>
        </p:txBody>
      </p:sp>
      <p:sp>
        <p:nvSpPr>
          <p:cNvPr id="15" name="TextBox 14"/>
          <p:cNvSpPr txBox="1"/>
          <p:nvPr/>
        </p:nvSpPr>
        <p:spPr>
          <a:xfrm>
            <a:off x="4046320" y="5510645"/>
            <a:ext cx="825867" cy="369332"/>
          </a:xfrm>
          <a:prstGeom prst="rect">
            <a:avLst/>
          </a:prstGeom>
          <a:noFill/>
        </p:spPr>
        <p:txBody>
          <a:bodyPr wrap="none" rtlCol="0">
            <a:spAutoFit/>
          </a:bodyPr>
          <a:lstStyle/>
          <a:p>
            <a:r>
              <a:rPr lang="en-US" dirty="0"/>
              <a:t>center</a:t>
            </a:r>
          </a:p>
        </p:txBody>
      </p:sp>
      <p:sp>
        <p:nvSpPr>
          <p:cNvPr id="16" name="TextBox 15"/>
          <p:cNvSpPr txBox="1"/>
          <p:nvPr/>
        </p:nvSpPr>
        <p:spPr>
          <a:xfrm>
            <a:off x="6071937" y="3532849"/>
            <a:ext cx="902811" cy="369332"/>
          </a:xfrm>
          <a:prstGeom prst="rect">
            <a:avLst/>
          </a:prstGeom>
          <a:noFill/>
        </p:spPr>
        <p:txBody>
          <a:bodyPr wrap="none" rtlCol="0">
            <a:spAutoFit/>
          </a:bodyPr>
          <a:lstStyle/>
          <a:p>
            <a:r>
              <a:rPr lang="en-US" dirty="0"/>
              <a:t>FWHM</a:t>
            </a:r>
          </a:p>
        </p:txBody>
      </p:sp>
      <p:sp>
        <p:nvSpPr>
          <p:cNvPr id="17" name="TextBox 16"/>
          <p:cNvSpPr txBox="1"/>
          <p:nvPr/>
        </p:nvSpPr>
        <p:spPr>
          <a:xfrm>
            <a:off x="457200" y="5736015"/>
            <a:ext cx="8382000" cy="738664"/>
          </a:xfrm>
          <a:prstGeom prst="rect">
            <a:avLst/>
          </a:prstGeom>
          <a:noFill/>
        </p:spPr>
        <p:txBody>
          <a:bodyPr wrap="square" rtlCol="0">
            <a:spAutoFit/>
          </a:bodyPr>
          <a:lstStyle/>
          <a:p>
            <a:r>
              <a:rPr lang="en-US" sz="1400" dirty="0"/>
              <a:t>This means that the 575 nm is in the center of the band, and that 5 nm on either side are going to be transmitted – the width of this filter is effectively 20 nm and so it will be a filter that transmits from 570 nm to 580 nm</a:t>
            </a:r>
          </a:p>
        </p:txBody>
      </p:sp>
    </p:spTree>
    <p:extLst>
      <p:ext uri="{BB962C8B-B14F-4D97-AF65-F5344CB8AC3E}">
        <p14:creationId xmlns:p14="http://schemas.microsoft.com/office/powerpoint/2010/main" val="31644101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Standard Long Pass Filters</a:t>
            </a:r>
          </a:p>
        </p:txBody>
      </p:sp>
      <p:sp>
        <p:nvSpPr>
          <p:cNvPr id="4" name="Date Placeholder 3"/>
          <p:cNvSpPr>
            <a:spLocks noGrp="1"/>
          </p:cNvSpPr>
          <p:nvPr>
            <p:ph type="dt" sz="half" idx="10"/>
          </p:nvPr>
        </p:nvSpPr>
        <p:spPr/>
        <p:txBody>
          <a:bodyPr/>
          <a:lstStyle/>
          <a:p>
            <a:fld id="{F4C039BB-BFC4-41B8-B92E-3AB15CEAADDC}" type="datetime12">
              <a:rPr lang="en-US" smtClean="0"/>
              <a:t>5:21 PM</a:t>
            </a:fld>
            <a:endParaRPr lang="en-US" dirty="0"/>
          </a:p>
        </p:txBody>
      </p:sp>
      <p:sp>
        <p:nvSpPr>
          <p:cNvPr id="5" name="Footer Placeholder 4"/>
          <p:cNvSpPr>
            <a:spLocks noGrp="1"/>
          </p:cNvSpPr>
          <p:nvPr>
            <p:ph type="ftr" sz="quarter" idx="11"/>
          </p:nvPr>
        </p:nvSpPr>
        <p:spPr/>
        <p:txBody>
          <a:bodyPr/>
          <a:lstStyle/>
          <a:p>
            <a:pPr algn="r"/>
            <a:r>
              <a:rPr lang="en-US" dirty="0" err="1"/>
              <a:t>www.cyto.purdue.edu</a:t>
            </a:r>
            <a:endParaRPr lang="en-US" dirty="0"/>
          </a:p>
        </p:txBody>
      </p:sp>
      <p:sp>
        <p:nvSpPr>
          <p:cNvPr id="6" name="Slide Number Placeholder 5"/>
          <p:cNvSpPr>
            <a:spLocks noGrp="1"/>
          </p:cNvSpPr>
          <p:nvPr>
            <p:ph type="sldNum" sz="quarter" idx="12"/>
          </p:nvPr>
        </p:nvSpPr>
        <p:spPr/>
        <p:txBody>
          <a:bodyPr/>
          <a:lstStyle/>
          <a:p>
            <a:r>
              <a:rPr lang="en-US"/>
              <a:t>Slide </a:t>
            </a:r>
            <a:fld id="{0CFEC368-1D7A-4F81-ABF6-AE0E36BAF64C}" type="slidenum">
              <a:rPr lang="en-US" smtClean="0"/>
              <a:pPr/>
              <a:t>17</a:t>
            </a:fld>
            <a:endParaRPr lang="en-US" dirty="0"/>
          </a:p>
        </p:txBody>
      </p:sp>
      <p:sp>
        <p:nvSpPr>
          <p:cNvPr id="7" name="Freeform 3"/>
          <p:cNvSpPr>
            <a:spLocks/>
          </p:cNvSpPr>
          <p:nvPr/>
        </p:nvSpPr>
        <p:spPr bwMode="auto">
          <a:xfrm>
            <a:off x="4581525" y="2273300"/>
            <a:ext cx="2197100" cy="606425"/>
          </a:xfrm>
          <a:custGeom>
            <a:avLst/>
            <a:gdLst>
              <a:gd name="T0" fmla="*/ 0 w 1384"/>
              <a:gd name="T1" fmla="*/ 0 h 382"/>
              <a:gd name="T2" fmla="*/ 2147483647 w 1384"/>
              <a:gd name="T3" fmla="*/ 0 h 382"/>
              <a:gd name="T4" fmla="*/ 2147483647 w 1384"/>
              <a:gd name="T5" fmla="*/ 216733438 h 382"/>
              <a:gd name="T6" fmla="*/ 2147483647 w 1384"/>
              <a:gd name="T7" fmla="*/ 254536575 h 382"/>
              <a:gd name="T8" fmla="*/ 2147483647 w 1384"/>
              <a:gd name="T9" fmla="*/ 254536575 h 382"/>
              <a:gd name="T10" fmla="*/ 2147483647 w 1384"/>
              <a:gd name="T11" fmla="*/ 561995638 h 382"/>
              <a:gd name="T12" fmla="*/ 2147483647 w 1384"/>
              <a:gd name="T13" fmla="*/ 761087188 h 382"/>
              <a:gd name="T14" fmla="*/ 2147483647 w 1384"/>
              <a:gd name="T15" fmla="*/ 834172513 h 382"/>
              <a:gd name="T16" fmla="*/ 2147483647 w 1384"/>
              <a:gd name="T17" fmla="*/ 960180325 h 382"/>
              <a:gd name="T18" fmla="*/ 17641888 w 1384"/>
              <a:gd name="T19" fmla="*/ 960180325 h 382"/>
              <a:gd name="T20" fmla="*/ 0 w 1384"/>
              <a:gd name="T21" fmla="*/ 0 h 38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384" h="382">
                <a:moveTo>
                  <a:pt x="0" y="0"/>
                </a:moveTo>
                <a:lnTo>
                  <a:pt x="1361" y="0"/>
                </a:lnTo>
                <a:lnTo>
                  <a:pt x="1325" y="86"/>
                </a:lnTo>
                <a:lnTo>
                  <a:pt x="1369" y="101"/>
                </a:lnTo>
                <a:lnTo>
                  <a:pt x="1347" y="101"/>
                </a:lnTo>
                <a:lnTo>
                  <a:pt x="1311" y="223"/>
                </a:lnTo>
                <a:lnTo>
                  <a:pt x="1383" y="302"/>
                </a:lnTo>
                <a:lnTo>
                  <a:pt x="1383" y="331"/>
                </a:lnTo>
                <a:lnTo>
                  <a:pt x="1376" y="381"/>
                </a:lnTo>
                <a:lnTo>
                  <a:pt x="7" y="381"/>
                </a:lnTo>
                <a:lnTo>
                  <a:pt x="0" y="0"/>
                </a:lnTo>
              </a:path>
            </a:pathLst>
          </a:custGeom>
          <a:gradFill rotWithShape="0">
            <a:gsLst>
              <a:gs pos="0">
                <a:srgbClr val="FFFFFF"/>
              </a:gs>
              <a:gs pos="100000">
                <a:srgbClr val="00AE00"/>
              </a:gs>
            </a:gsLst>
            <a:lin ang="2700000" scaled="1"/>
          </a:gradFill>
          <a:ln w="12699" cap="rnd" cmpd="sng">
            <a:solidFill>
              <a:schemeClr val="tx2"/>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grpSp>
        <p:nvGrpSpPr>
          <p:cNvPr id="8" name="Group 4"/>
          <p:cNvGrpSpPr>
            <a:grpSpLocks/>
          </p:cNvGrpSpPr>
          <p:nvPr/>
        </p:nvGrpSpPr>
        <p:grpSpPr bwMode="auto">
          <a:xfrm>
            <a:off x="4267200" y="1946275"/>
            <a:ext cx="434975" cy="1281113"/>
            <a:chOff x="2688" y="1226"/>
            <a:chExt cx="274" cy="807"/>
          </a:xfrm>
        </p:grpSpPr>
        <p:sp>
          <p:nvSpPr>
            <p:cNvPr id="9" name="Oval 5"/>
            <p:cNvSpPr>
              <a:spLocks noChangeArrowheads="1"/>
            </p:cNvSpPr>
            <p:nvPr/>
          </p:nvSpPr>
          <p:spPr bwMode="auto">
            <a:xfrm rot="-60000">
              <a:off x="2739" y="1226"/>
              <a:ext cx="223" cy="799"/>
            </a:xfrm>
            <a:prstGeom prst="ellipse">
              <a:avLst/>
            </a:prstGeom>
            <a:solidFill>
              <a:srgbClr val="CECECE"/>
            </a:solidFill>
            <a:ln w="12699">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10" name="Oval 6"/>
            <p:cNvSpPr>
              <a:spLocks noChangeArrowheads="1"/>
            </p:cNvSpPr>
            <p:nvPr/>
          </p:nvSpPr>
          <p:spPr bwMode="auto">
            <a:xfrm rot="-60000">
              <a:off x="2688" y="1234"/>
              <a:ext cx="224" cy="799"/>
            </a:xfrm>
            <a:prstGeom prst="ellipse">
              <a:avLst/>
            </a:prstGeom>
            <a:solidFill>
              <a:srgbClr val="919191"/>
            </a:solidFill>
            <a:ln w="12699">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grpSp>
      <p:sp>
        <p:nvSpPr>
          <p:cNvPr id="11" name="Rectangle 7"/>
          <p:cNvSpPr>
            <a:spLocks noChangeArrowheads="1"/>
          </p:cNvSpPr>
          <p:nvPr/>
        </p:nvSpPr>
        <p:spPr bwMode="auto">
          <a:xfrm>
            <a:off x="5429250" y="1776413"/>
            <a:ext cx="2120900" cy="3619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699">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55562" tIns="26988" rIns="55562" bIns="26988">
            <a:spAutoFit/>
          </a:bodyPr>
          <a:lstStyle/>
          <a:p>
            <a:pPr defTabSz="330200" eaLnBrk="0" hangingPunct="0"/>
            <a:r>
              <a:rPr lang="en-US" sz="2000" b="1"/>
              <a:t>Transmitted Light</a:t>
            </a:r>
          </a:p>
        </p:txBody>
      </p:sp>
      <p:sp>
        <p:nvSpPr>
          <p:cNvPr id="12" name="Rectangle 8"/>
          <p:cNvSpPr>
            <a:spLocks noChangeArrowheads="1"/>
          </p:cNvSpPr>
          <p:nvPr/>
        </p:nvSpPr>
        <p:spPr bwMode="auto">
          <a:xfrm>
            <a:off x="2178050" y="1708150"/>
            <a:ext cx="1524000" cy="3619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699">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55562" tIns="26988" rIns="55562" bIns="26988">
            <a:spAutoFit/>
          </a:bodyPr>
          <a:lstStyle/>
          <a:p>
            <a:pPr defTabSz="330200" eaLnBrk="0" hangingPunct="0"/>
            <a:r>
              <a:rPr lang="en-US" sz="2000" b="1"/>
              <a:t>Light Source</a:t>
            </a:r>
          </a:p>
        </p:txBody>
      </p:sp>
      <p:sp>
        <p:nvSpPr>
          <p:cNvPr id="13" name="Freeform 9"/>
          <p:cNvSpPr>
            <a:spLocks/>
          </p:cNvSpPr>
          <p:nvPr/>
        </p:nvSpPr>
        <p:spPr bwMode="auto">
          <a:xfrm>
            <a:off x="2273300" y="2273300"/>
            <a:ext cx="2195513" cy="606425"/>
          </a:xfrm>
          <a:custGeom>
            <a:avLst/>
            <a:gdLst>
              <a:gd name="T0" fmla="*/ 1382 w 1383"/>
              <a:gd name="T1" fmla="*/ 0 h 382"/>
              <a:gd name="T2" fmla="*/ 22 w 1383"/>
              <a:gd name="T3" fmla="*/ 0 h 382"/>
              <a:gd name="T4" fmla="*/ 58 w 1383"/>
              <a:gd name="T5" fmla="*/ 86 h 382"/>
              <a:gd name="T6" fmla="*/ 14 w 1383"/>
              <a:gd name="T7" fmla="*/ 101 h 382"/>
              <a:gd name="T8" fmla="*/ 36 w 1383"/>
              <a:gd name="T9" fmla="*/ 101 h 382"/>
              <a:gd name="T10" fmla="*/ 72 w 1383"/>
              <a:gd name="T11" fmla="*/ 223 h 382"/>
              <a:gd name="T12" fmla="*/ 0 w 1383"/>
              <a:gd name="T13" fmla="*/ 302 h 382"/>
              <a:gd name="T14" fmla="*/ 0 w 1383"/>
              <a:gd name="T15" fmla="*/ 331 h 382"/>
              <a:gd name="T16" fmla="*/ 7 w 1383"/>
              <a:gd name="T17" fmla="*/ 381 h 382"/>
              <a:gd name="T18" fmla="*/ 1375 w 1383"/>
              <a:gd name="T19" fmla="*/ 381 h 382"/>
              <a:gd name="T20" fmla="*/ 1382 w 1383"/>
              <a:gd name="T21" fmla="*/ 0 h 3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83" h="382">
                <a:moveTo>
                  <a:pt x="1382" y="0"/>
                </a:moveTo>
                <a:lnTo>
                  <a:pt x="22" y="0"/>
                </a:lnTo>
                <a:lnTo>
                  <a:pt x="58" y="86"/>
                </a:lnTo>
                <a:lnTo>
                  <a:pt x="14" y="101"/>
                </a:lnTo>
                <a:lnTo>
                  <a:pt x="36" y="101"/>
                </a:lnTo>
                <a:lnTo>
                  <a:pt x="72" y="223"/>
                </a:lnTo>
                <a:lnTo>
                  <a:pt x="0" y="302"/>
                </a:lnTo>
                <a:lnTo>
                  <a:pt x="0" y="331"/>
                </a:lnTo>
                <a:lnTo>
                  <a:pt x="7" y="381"/>
                </a:lnTo>
                <a:lnTo>
                  <a:pt x="1375" y="381"/>
                </a:lnTo>
                <a:lnTo>
                  <a:pt x="1382" y="0"/>
                </a:lnTo>
              </a:path>
            </a:pathLst>
          </a:custGeom>
          <a:gradFill rotWithShape="0">
            <a:gsLst>
              <a:gs pos="0">
                <a:schemeClr val="bg2"/>
              </a:gs>
              <a:gs pos="50000">
                <a:schemeClr val="bg1"/>
              </a:gs>
              <a:gs pos="100000">
                <a:schemeClr val="bg2"/>
              </a:gs>
            </a:gsLst>
            <a:lin ang="2700000" scaled="1"/>
          </a:gradFill>
          <a:ln w="12699" cap="rnd" cmpd="sng">
            <a:solidFill>
              <a:schemeClr val="tx2"/>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a:defRPr/>
            </a:pPr>
            <a:endParaRPr lang="en-US"/>
          </a:p>
        </p:txBody>
      </p:sp>
      <p:sp>
        <p:nvSpPr>
          <p:cNvPr id="14" name="Rectangle 10"/>
          <p:cNvSpPr>
            <a:spLocks noChangeArrowheads="1"/>
          </p:cNvSpPr>
          <p:nvPr/>
        </p:nvSpPr>
        <p:spPr bwMode="auto">
          <a:xfrm>
            <a:off x="3738563" y="1524000"/>
            <a:ext cx="2774950" cy="3619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699">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55562" tIns="26988" rIns="55562" bIns="26988">
            <a:spAutoFit/>
          </a:bodyPr>
          <a:lstStyle/>
          <a:p>
            <a:pPr defTabSz="330200" eaLnBrk="0" hangingPunct="0"/>
            <a:r>
              <a:rPr lang="en-US" sz="2000" b="1"/>
              <a:t>520 nm Long Pass Filter</a:t>
            </a:r>
          </a:p>
        </p:txBody>
      </p:sp>
      <p:sp>
        <p:nvSpPr>
          <p:cNvPr id="15" name="Rectangle 11"/>
          <p:cNvSpPr>
            <a:spLocks noChangeArrowheads="1"/>
          </p:cNvSpPr>
          <p:nvPr/>
        </p:nvSpPr>
        <p:spPr bwMode="auto">
          <a:xfrm>
            <a:off x="4833938" y="3057525"/>
            <a:ext cx="1519237" cy="6699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699">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55562" tIns="26988" rIns="55562" bIns="26988">
            <a:spAutoFit/>
          </a:bodyPr>
          <a:lstStyle/>
          <a:p>
            <a:pPr defTabSz="330200" eaLnBrk="0" hangingPunct="0">
              <a:spcBef>
                <a:spcPct val="50000"/>
              </a:spcBef>
            </a:pPr>
            <a:r>
              <a:rPr lang="en-US" sz="2000" b="1"/>
              <a:t>&gt;520 nm Light</a:t>
            </a:r>
          </a:p>
        </p:txBody>
      </p:sp>
      <p:sp>
        <p:nvSpPr>
          <p:cNvPr id="16" name="Freeform 12"/>
          <p:cNvSpPr>
            <a:spLocks/>
          </p:cNvSpPr>
          <p:nvPr/>
        </p:nvSpPr>
        <p:spPr bwMode="auto">
          <a:xfrm>
            <a:off x="4276725" y="5267325"/>
            <a:ext cx="2197100" cy="606425"/>
          </a:xfrm>
          <a:custGeom>
            <a:avLst/>
            <a:gdLst>
              <a:gd name="T0" fmla="*/ 0 w 1384"/>
              <a:gd name="T1" fmla="*/ 0 h 382"/>
              <a:gd name="T2" fmla="*/ 2147483647 w 1384"/>
              <a:gd name="T3" fmla="*/ 0 h 382"/>
              <a:gd name="T4" fmla="*/ 2147483647 w 1384"/>
              <a:gd name="T5" fmla="*/ 216733438 h 382"/>
              <a:gd name="T6" fmla="*/ 2147483647 w 1384"/>
              <a:gd name="T7" fmla="*/ 254536575 h 382"/>
              <a:gd name="T8" fmla="*/ 2147483647 w 1384"/>
              <a:gd name="T9" fmla="*/ 254536575 h 382"/>
              <a:gd name="T10" fmla="*/ 2147483647 w 1384"/>
              <a:gd name="T11" fmla="*/ 561995638 h 382"/>
              <a:gd name="T12" fmla="*/ 2147483647 w 1384"/>
              <a:gd name="T13" fmla="*/ 761087188 h 382"/>
              <a:gd name="T14" fmla="*/ 2147483647 w 1384"/>
              <a:gd name="T15" fmla="*/ 834172513 h 382"/>
              <a:gd name="T16" fmla="*/ 2147483647 w 1384"/>
              <a:gd name="T17" fmla="*/ 960180325 h 382"/>
              <a:gd name="T18" fmla="*/ 17641888 w 1384"/>
              <a:gd name="T19" fmla="*/ 960180325 h 382"/>
              <a:gd name="T20" fmla="*/ 0 w 1384"/>
              <a:gd name="T21" fmla="*/ 0 h 38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384" h="382">
                <a:moveTo>
                  <a:pt x="0" y="0"/>
                </a:moveTo>
                <a:lnTo>
                  <a:pt x="1361" y="0"/>
                </a:lnTo>
                <a:lnTo>
                  <a:pt x="1325" y="86"/>
                </a:lnTo>
                <a:lnTo>
                  <a:pt x="1369" y="101"/>
                </a:lnTo>
                <a:lnTo>
                  <a:pt x="1347" y="101"/>
                </a:lnTo>
                <a:lnTo>
                  <a:pt x="1311" y="223"/>
                </a:lnTo>
                <a:lnTo>
                  <a:pt x="1383" y="302"/>
                </a:lnTo>
                <a:lnTo>
                  <a:pt x="1383" y="331"/>
                </a:lnTo>
                <a:lnTo>
                  <a:pt x="1376" y="381"/>
                </a:lnTo>
                <a:lnTo>
                  <a:pt x="7" y="381"/>
                </a:lnTo>
                <a:lnTo>
                  <a:pt x="0" y="0"/>
                </a:lnTo>
              </a:path>
            </a:pathLst>
          </a:custGeom>
          <a:gradFill rotWithShape="0">
            <a:gsLst>
              <a:gs pos="0">
                <a:srgbClr val="FFFFFF"/>
              </a:gs>
              <a:gs pos="100000">
                <a:srgbClr val="FF6600"/>
              </a:gs>
            </a:gsLst>
            <a:lin ang="2700000" scaled="1"/>
          </a:gradFill>
          <a:ln w="12699" cap="rnd" cmpd="sng">
            <a:solidFill>
              <a:schemeClr val="tx2"/>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grpSp>
        <p:nvGrpSpPr>
          <p:cNvPr id="17" name="Group 13"/>
          <p:cNvGrpSpPr>
            <a:grpSpLocks/>
          </p:cNvGrpSpPr>
          <p:nvPr/>
        </p:nvGrpSpPr>
        <p:grpSpPr bwMode="auto">
          <a:xfrm>
            <a:off x="3962400" y="4940300"/>
            <a:ext cx="434975" cy="1281113"/>
            <a:chOff x="2496" y="3112"/>
            <a:chExt cx="274" cy="807"/>
          </a:xfrm>
        </p:grpSpPr>
        <p:sp>
          <p:nvSpPr>
            <p:cNvPr id="18" name="Oval 14"/>
            <p:cNvSpPr>
              <a:spLocks noChangeArrowheads="1"/>
            </p:cNvSpPr>
            <p:nvPr/>
          </p:nvSpPr>
          <p:spPr bwMode="auto">
            <a:xfrm rot="-60000">
              <a:off x="2547" y="3112"/>
              <a:ext cx="223" cy="799"/>
            </a:xfrm>
            <a:prstGeom prst="ellipse">
              <a:avLst/>
            </a:prstGeom>
            <a:solidFill>
              <a:srgbClr val="CECECE"/>
            </a:solidFill>
            <a:ln w="12699">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19" name="Oval 15"/>
            <p:cNvSpPr>
              <a:spLocks noChangeArrowheads="1"/>
            </p:cNvSpPr>
            <p:nvPr/>
          </p:nvSpPr>
          <p:spPr bwMode="auto">
            <a:xfrm rot="-60000">
              <a:off x="2496" y="3120"/>
              <a:ext cx="224" cy="799"/>
            </a:xfrm>
            <a:prstGeom prst="ellipse">
              <a:avLst/>
            </a:prstGeom>
            <a:solidFill>
              <a:srgbClr val="919191"/>
            </a:solidFill>
            <a:ln w="12699">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grpSp>
      <p:sp>
        <p:nvSpPr>
          <p:cNvPr id="20" name="Rectangle 16"/>
          <p:cNvSpPr>
            <a:spLocks noChangeArrowheads="1"/>
          </p:cNvSpPr>
          <p:nvPr/>
        </p:nvSpPr>
        <p:spPr bwMode="auto">
          <a:xfrm>
            <a:off x="5124450" y="4770438"/>
            <a:ext cx="2120900" cy="3619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699">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55562" tIns="26988" rIns="55562" bIns="26988">
            <a:spAutoFit/>
          </a:bodyPr>
          <a:lstStyle/>
          <a:p>
            <a:pPr defTabSz="330200" eaLnBrk="0" hangingPunct="0"/>
            <a:r>
              <a:rPr lang="en-US" sz="2000" b="1"/>
              <a:t>Transmitted Light</a:t>
            </a:r>
          </a:p>
        </p:txBody>
      </p:sp>
      <p:sp>
        <p:nvSpPr>
          <p:cNvPr id="21" name="Rectangle 17"/>
          <p:cNvSpPr>
            <a:spLocks noChangeArrowheads="1"/>
          </p:cNvSpPr>
          <p:nvPr/>
        </p:nvSpPr>
        <p:spPr bwMode="auto">
          <a:xfrm>
            <a:off x="1873250" y="4702175"/>
            <a:ext cx="1524000" cy="3619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699">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55562" tIns="26988" rIns="55562" bIns="26988">
            <a:spAutoFit/>
          </a:bodyPr>
          <a:lstStyle/>
          <a:p>
            <a:pPr defTabSz="330200" eaLnBrk="0" hangingPunct="0"/>
            <a:r>
              <a:rPr lang="en-US" sz="2000" b="1"/>
              <a:t>Light Source</a:t>
            </a:r>
          </a:p>
        </p:txBody>
      </p:sp>
      <p:sp>
        <p:nvSpPr>
          <p:cNvPr id="22" name="Freeform 18"/>
          <p:cNvSpPr>
            <a:spLocks/>
          </p:cNvSpPr>
          <p:nvPr/>
        </p:nvSpPr>
        <p:spPr bwMode="auto">
          <a:xfrm>
            <a:off x="1968500" y="5267325"/>
            <a:ext cx="2195513" cy="606425"/>
          </a:xfrm>
          <a:custGeom>
            <a:avLst/>
            <a:gdLst>
              <a:gd name="T0" fmla="*/ 1382 w 1383"/>
              <a:gd name="T1" fmla="*/ 0 h 382"/>
              <a:gd name="T2" fmla="*/ 22 w 1383"/>
              <a:gd name="T3" fmla="*/ 0 h 382"/>
              <a:gd name="T4" fmla="*/ 58 w 1383"/>
              <a:gd name="T5" fmla="*/ 86 h 382"/>
              <a:gd name="T6" fmla="*/ 14 w 1383"/>
              <a:gd name="T7" fmla="*/ 101 h 382"/>
              <a:gd name="T8" fmla="*/ 36 w 1383"/>
              <a:gd name="T9" fmla="*/ 101 h 382"/>
              <a:gd name="T10" fmla="*/ 72 w 1383"/>
              <a:gd name="T11" fmla="*/ 223 h 382"/>
              <a:gd name="T12" fmla="*/ 0 w 1383"/>
              <a:gd name="T13" fmla="*/ 302 h 382"/>
              <a:gd name="T14" fmla="*/ 0 w 1383"/>
              <a:gd name="T15" fmla="*/ 331 h 382"/>
              <a:gd name="T16" fmla="*/ 7 w 1383"/>
              <a:gd name="T17" fmla="*/ 381 h 382"/>
              <a:gd name="T18" fmla="*/ 1375 w 1383"/>
              <a:gd name="T19" fmla="*/ 381 h 382"/>
              <a:gd name="T20" fmla="*/ 1382 w 1383"/>
              <a:gd name="T21" fmla="*/ 0 h 3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83" h="382">
                <a:moveTo>
                  <a:pt x="1382" y="0"/>
                </a:moveTo>
                <a:lnTo>
                  <a:pt x="22" y="0"/>
                </a:lnTo>
                <a:lnTo>
                  <a:pt x="58" y="86"/>
                </a:lnTo>
                <a:lnTo>
                  <a:pt x="14" y="101"/>
                </a:lnTo>
                <a:lnTo>
                  <a:pt x="36" y="101"/>
                </a:lnTo>
                <a:lnTo>
                  <a:pt x="72" y="223"/>
                </a:lnTo>
                <a:lnTo>
                  <a:pt x="0" y="302"/>
                </a:lnTo>
                <a:lnTo>
                  <a:pt x="0" y="331"/>
                </a:lnTo>
                <a:lnTo>
                  <a:pt x="7" y="381"/>
                </a:lnTo>
                <a:lnTo>
                  <a:pt x="1375" y="381"/>
                </a:lnTo>
                <a:lnTo>
                  <a:pt x="1382" y="0"/>
                </a:lnTo>
              </a:path>
            </a:pathLst>
          </a:custGeom>
          <a:gradFill rotWithShape="0">
            <a:gsLst>
              <a:gs pos="0">
                <a:schemeClr val="bg2"/>
              </a:gs>
              <a:gs pos="50000">
                <a:schemeClr val="bg1"/>
              </a:gs>
              <a:gs pos="100000">
                <a:schemeClr val="bg2"/>
              </a:gs>
            </a:gsLst>
            <a:lin ang="2700000" scaled="1"/>
          </a:gradFill>
          <a:ln w="12699" cap="rnd" cmpd="sng">
            <a:solidFill>
              <a:schemeClr val="tx2"/>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a:defRPr/>
            </a:pPr>
            <a:endParaRPr lang="en-US"/>
          </a:p>
        </p:txBody>
      </p:sp>
      <p:sp>
        <p:nvSpPr>
          <p:cNvPr id="23" name="Rectangle 19"/>
          <p:cNvSpPr>
            <a:spLocks noChangeArrowheads="1"/>
          </p:cNvSpPr>
          <p:nvPr/>
        </p:nvSpPr>
        <p:spPr bwMode="auto">
          <a:xfrm>
            <a:off x="3433763" y="4518025"/>
            <a:ext cx="2816225" cy="3619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699">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55562" tIns="26988" rIns="55562" bIns="26988">
            <a:spAutoFit/>
          </a:bodyPr>
          <a:lstStyle/>
          <a:p>
            <a:pPr defTabSz="330200" eaLnBrk="0" hangingPunct="0"/>
            <a:r>
              <a:rPr lang="en-US" sz="2000" b="1"/>
              <a:t>575 nm Short Pass Filter</a:t>
            </a:r>
          </a:p>
        </p:txBody>
      </p:sp>
      <p:sp>
        <p:nvSpPr>
          <p:cNvPr id="24" name="Rectangle 20"/>
          <p:cNvSpPr>
            <a:spLocks noChangeArrowheads="1"/>
          </p:cNvSpPr>
          <p:nvPr/>
        </p:nvSpPr>
        <p:spPr bwMode="auto">
          <a:xfrm>
            <a:off x="4529138" y="5867400"/>
            <a:ext cx="1519237" cy="6699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699">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55562" tIns="26988" rIns="55562" bIns="26988">
            <a:spAutoFit/>
          </a:bodyPr>
          <a:lstStyle/>
          <a:p>
            <a:pPr defTabSz="330200" eaLnBrk="0" hangingPunct="0">
              <a:spcBef>
                <a:spcPct val="50000"/>
              </a:spcBef>
            </a:pPr>
            <a:r>
              <a:rPr lang="en-US" sz="2000" b="1"/>
              <a:t>&lt;575 nm Light</a:t>
            </a:r>
          </a:p>
        </p:txBody>
      </p:sp>
      <p:sp>
        <p:nvSpPr>
          <p:cNvPr id="25" name="Rectangle 21"/>
          <p:cNvSpPr>
            <a:spLocks noChangeArrowheads="1"/>
          </p:cNvSpPr>
          <p:nvPr/>
        </p:nvSpPr>
        <p:spPr bwMode="auto">
          <a:xfrm>
            <a:off x="676275" y="3695700"/>
            <a:ext cx="7772400" cy="7429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699">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0488" tIns="44450" rIns="90488" bIns="44450" anchor="ctr"/>
          <a:lstStyle/>
          <a:p>
            <a:pPr algn="ctr" eaLnBrk="0" hangingPunct="0"/>
            <a:r>
              <a:rPr lang="en-US" sz="3600">
                <a:latin typeface="Arial" charset="0"/>
              </a:rPr>
              <a:t>Standard Short Pass Filters</a:t>
            </a:r>
          </a:p>
        </p:txBody>
      </p:sp>
    </p:spTree>
    <p:extLst>
      <p:ext uri="{BB962C8B-B14F-4D97-AF65-F5344CB8AC3E}">
        <p14:creationId xmlns:p14="http://schemas.microsoft.com/office/powerpoint/2010/main" val="4511627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Long Pass filter</a:t>
            </a:r>
          </a:p>
        </p:txBody>
      </p:sp>
      <p:sp>
        <p:nvSpPr>
          <p:cNvPr id="3" name="Content Placeholder 2"/>
          <p:cNvSpPr>
            <a:spLocks noGrp="1"/>
          </p:cNvSpPr>
          <p:nvPr>
            <p:ph idx="1"/>
          </p:nvPr>
        </p:nvSpPr>
        <p:spPr/>
        <p:txBody>
          <a:bodyPr/>
          <a:lstStyle/>
          <a:p>
            <a:endParaRPr lang="en-US"/>
          </a:p>
        </p:txBody>
      </p:sp>
      <p:sp>
        <p:nvSpPr>
          <p:cNvPr id="4" name="Date Placeholder 3"/>
          <p:cNvSpPr>
            <a:spLocks noGrp="1"/>
          </p:cNvSpPr>
          <p:nvPr>
            <p:ph type="dt" sz="half" idx="10"/>
          </p:nvPr>
        </p:nvSpPr>
        <p:spPr/>
        <p:txBody>
          <a:bodyPr/>
          <a:lstStyle/>
          <a:p>
            <a:fld id="{F4C039BB-BFC4-41B8-B92E-3AB15CEAADDC}" type="datetime12">
              <a:rPr lang="en-US" smtClean="0"/>
              <a:t>5:21 PM</a:t>
            </a:fld>
            <a:endParaRPr lang="en-US" dirty="0"/>
          </a:p>
        </p:txBody>
      </p:sp>
      <p:sp>
        <p:nvSpPr>
          <p:cNvPr id="5" name="Footer Placeholder 4"/>
          <p:cNvSpPr>
            <a:spLocks noGrp="1"/>
          </p:cNvSpPr>
          <p:nvPr>
            <p:ph type="ftr" sz="quarter" idx="11"/>
          </p:nvPr>
        </p:nvSpPr>
        <p:spPr/>
        <p:txBody>
          <a:bodyPr/>
          <a:lstStyle/>
          <a:p>
            <a:pPr algn="r"/>
            <a:r>
              <a:rPr lang="en-US" dirty="0" err="1"/>
              <a:t>www.cyto.purdue.edu</a:t>
            </a:r>
            <a:endParaRPr lang="en-US" dirty="0"/>
          </a:p>
        </p:txBody>
      </p:sp>
      <p:sp>
        <p:nvSpPr>
          <p:cNvPr id="6" name="Slide Number Placeholder 5"/>
          <p:cNvSpPr>
            <a:spLocks noGrp="1"/>
          </p:cNvSpPr>
          <p:nvPr>
            <p:ph type="sldNum" sz="quarter" idx="12"/>
          </p:nvPr>
        </p:nvSpPr>
        <p:spPr/>
        <p:txBody>
          <a:bodyPr/>
          <a:lstStyle/>
          <a:p>
            <a:r>
              <a:rPr lang="en-US"/>
              <a:t>Slide </a:t>
            </a:r>
            <a:fld id="{0CFEC368-1D7A-4F81-ABF6-AE0E36BAF64C}" type="slidenum">
              <a:rPr lang="en-US" smtClean="0"/>
              <a:pPr/>
              <a:t>18</a:t>
            </a:fld>
            <a:endParaRPr lang="en-US" dirty="0"/>
          </a:p>
        </p:txBody>
      </p:sp>
      <p:pic>
        <p:nvPicPr>
          <p:cNvPr id="7"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295400"/>
            <a:ext cx="7891463" cy="46307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8" name="TextBox 1"/>
          <p:cNvSpPr txBox="1">
            <a:spLocks noChangeArrowheads="1"/>
          </p:cNvSpPr>
          <p:nvPr/>
        </p:nvSpPr>
        <p:spPr bwMode="auto">
          <a:xfrm>
            <a:off x="3429000" y="1065213"/>
            <a:ext cx="266065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t>Transmission Curve</a:t>
            </a:r>
          </a:p>
        </p:txBody>
      </p:sp>
      <p:cxnSp>
        <p:nvCxnSpPr>
          <p:cNvPr id="10" name="Straight Connector 9"/>
          <p:cNvCxnSpPr/>
          <p:nvPr/>
        </p:nvCxnSpPr>
        <p:spPr>
          <a:xfrm>
            <a:off x="1066800" y="2514600"/>
            <a:ext cx="7010400" cy="0"/>
          </a:xfrm>
          <a:prstGeom prst="line">
            <a:avLst/>
          </a:prstGeom>
          <a:ln w="38100">
            <a:solidFill>
              <a:srgbClr val="FF0000"/>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7030384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Dichroics</a:t>
            </a:r>
            <a:endParaRPr lang="en-US" dirty="0"/>
          </a:p>
        </p:txBody>
      </p:sp>
      <p:sp>
        <p:nvSpPr>
          <p:cNvPr id="3" name="Content Placeholder 2"/>
          <p:cNvSpPr>
            <a:spLocks noGrp="1"/>
          </p:cNvSpPr>
          <p:nvPr>
            <p:ph idx="1"/>
          </p:nvPr>
        </p:nvSpPr>
        <p:spPr/>
        <p:txBody>
          <a:bodyPr/>
          <a:lstStyle/>
          <a:p>
            <a:r>
              <a:rPr lang="en-US" dirty="0"/>
              <a:t>They used to direct light in different spectral region to different detectors.			</a:t>
            </a:r>
          </a:p>
          <a:p>
            <a:r>
              <a:rPr lang="en-US" dirty="0"/>
              <a:t>They are </a:t>
            </a:r>
            <a:r>
              <a:rPr lang="en-US" dirty="0">
                <a:solidFill>
                  <a:srgbClr val="FF0000"/>
                </a:solidFill>
              </a:rPr>
              <a:t>interference filters</a:t>
            </a:r>
            <a:r>
              <a:rPr lang="en-US" dirty="0"/>
              <a:t> , long pass or short pass.	</a:t>
            </a:r>
          </a:p>
          <a:p>
            <a:r>
              <a:rPr lang="en-US" dirty="0"/>
              <a:t>"dichroic" </a:t>
            </a:r>
            <a:r>
              <a:rPr lang="en-US" i="1" dirty="0">
                <a:solidFill>
                  <a:srgbClr val="FF0000"/>
                </a:solidFill>
              </a:rPr>
              <a:t>Di</a:t>
            </a:r>
            <a:r>
              <a:rPr lang="en-US" dirty="0"/>
              <a:t>- is Greek for two, and -</a:t>
            </a:r>
            <a:r>
              <a:rPr lang="en-US" i="1" dirty="0" err="1">
                <a:solidFill>
                  <a:srgbClr val="FF0000"/>
                </a:solidFill>
              </a:rPr>
              <a:t>chroic</a:t>
            </a:r>
            <a:r>
              <a:rPr lang="en-US" dirty="0"/>
              <a:t> is Greek for color - from Greek </a:t>
            </a:r>
            <a:r>
              <a:rPr lang="en-US" i="1" dirty="0" err="1"/>
              <a:t>dikhroos</a:t>
            </a:r>
            <a:r>
              <a:rPr lang="en-US" dirty="0"/>
              <a:t>, bicolored 		</a:t>
            </a:r>
          </a:p>
          <a:p>
            <a:endParaRPr lang="en-US" dirty="0"/>
          </a:p>
        </p:txBody>
      </p:sp>
      <p:sp>
        <p:nvSpPr>
          <p:cNvPr id="4" name="Date Placeholder 3"/>
          <p:cNvSpPr>
            <a:spLocks noGrp="1"/>
          </p:cNvSpPr>
          <p:nvPr>
            <p:ph type="dt" sz="half" idx="10"/>
          </p:nvPr>
        </p:nvSpPr>
        <p:spPr/>
        <p:txBody>
          <a:bodyPr/>
          <a:lstStyle/>
          <a:p>
            <a:fld id="{F4C039BB-BFC4-41B8-B92E-3AB15CEAADDC}" type="datetime12">
              <a:rPr lang="en-US" smtClean="0"/>
              <a:t>5:21 PM</a:t>
            </a:fld>
            <a:endParaRPr lang="en-US" dirty="0"/>
          </a:p>
        </p:txBody>
      </p:sp>
      <p:sp>
        <p:nvSpPr>
          <p:cNvPr id="5" name="Footer Placeholder 4"/>
          <p:cNvSpPr>
            <a:spLocks noGrp="1"/>
          </p:cNvSpPr>
          <p:nvPr>
            <p:ph type="ftr" sz="quarter" idx="11"/>
          </p:nvPr>
        </p:nvSpPr>
        <p:spPr/>
        <p:txBody>
          <a:bodyPr/>
          <a:lstStyle/>
          <a:p>
            <a:pPr algn="r"/>
            <a:r>
              <a:rPr lang="en-US" dirty="0" err="1"/>
              <a:t>www.cyto.purdue.edu</a:t>
            </a:r>
            <a:endParaRPr lang="en-US" dirty="0"/>
          </a:p>
        </p:txBody>
      </p:sp>
      <p:sp>
        <p:nvSpPr>
          <p:cNvPr id="6" name="Slide Number Placeholder 5"/>
          <p:cNvSpPr>
            <a:spLocks noGrp="1"/>
          </p:cNvSpPr>
          <p:nvPr>
            <p:ph type="sldNum" sz="quarter" idx="12"/>
          </p:nvPr>
        </p:nvSpPr>
        <p:spPr/>
        <p:txBody>
          <a:bodyPr/>
          <a:lstStyle/>
          <a:p>
            <a:r>
              <a:rPr lang="en-US"/>
              <a:t>Slide </a:t>
            </a:r>
            <a:fld id="{0CFEC368-1D7A-4F81-ABF6-AE0E36BAF64C}" type="slidenum">
              <a:rPr lang="en-US" smtClean="0"/>
              <a:pPr/>
              <a:t>19</a:t>
            </a:fld>
            <a:endParaRPr lang="en-US" dirty="0"/>
          </a:p>
        </p:txBody>
      </p:sp>
    </p:spTree>
    <p:extLst>
      <p:ext uri="{BB962C8B-B14F-4D97-AF65-F5344CB8AC3E}">
        <p14:creationId xmlns:p14="http://schemas.microsoft.com/office/powerpoint/2010/main" val="11181823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Lecture Goals &amp; Learning Objectives</a:t>
            </a:r>
          </a:p>
        </p:txBody>
      </p:sp>
      <p:sp>
        <p:nvSpPr>
          <p:cNvPr id="3" name="Content Placeholder 2"/>
          <p:cNvSpPr>
            <a:spLocks noGrp="1"/>
          </p:cNvSpPr>
          <p:nvPr>
            <p:ph idx="1"/>
          </p:nvPr>
        </p:nvSpPr>
        <p:spPr/>
        <p:txBody>
          <a:bodyPr/>
          <a:lstStyle/>
          <a:p>
            <a:pPr>
              <a:lnSpc>
                <a:spcPct val="90000"/>
              </a:lnSpc>
            </a:pPr>
            <a:r>
              <a:rPr lang="en-US" dirty="0"/>
              <a:t>This lecture is intended to describe the nature and function of optical systems</a:t>
            </a:r>
          </a:p>
          <a:p>
            <a:pPr>
              <a:lnSpc>
                <a:spcPct val="90000"/>
              </a:lnSpc>
            </a:pPr>
            <a:r>
              <a:rPr lang="en-US" dirty="0"/>
              <a:t>It will describe how optical filters  are made and operate</a:t>
            </a:r>
          </a:p>
          <a:p>
            <a:pPr>
              <a:lnSpc>
                <a:spcPct val="90000"/>
              </a:lnSpc>
            </a:pPr>
            <a:r>
              <a:rPr lang="en-US" dirty="0"/>
              <a:t>What the properties of optical filters are</a:t>
            </a:r>
          </a:p>
          <a:p>
            <a:pPr>
              <a:lnSpc>
                <a:spcPct val="90000"/>
              </a:lnSpc>
            </a:pPr>
            <a:r>
              <a:rPr lang="en-US" dirty="0"/>
              <a:t>When filters should be used</a:t>
            </a:r>
          </a:p>
          <a:p>
            <a:pPr>
              <a:lnSpc>
                <a:spcPct val="90000"/>
              </a:lnSpc>
            </a:pPr>
            <a:r>
              <a:rPr lang="en-US" dirty="0"/>
              <a:t>What problems and issues must be taken into consideration</a:t>
            </a:r>
          </a:p>
        </p:txBody>
      </p:sp>
      <p:sp>
        <p:nvSpPr>
          <p:cNvPr id="4" name="Date Placeholder 3"/>
          <p:cNvSpPr>
            <a:spLocks noGrp="1"/>
          </p:cNvSpPr>
          <p:nvPr>
            <p:ph type="dt" sz="half" idx="10"/>
          </p:nvPr>
        </p:nvSpPr>
        <p:spPr/>
        <p:txBody>
          <a:bodyPr/>
          <a:lstStyle/>
          <a:p>
            <a:fld id="{F4C039BB-BFC4-41B8-B92E-3AB15CEAADDC}" type="datetime12">
              <a:rPr lang="en-US" smtClean="0"/>
              <a:t>5:21 PM</a:t>
            </a:fld>
            <a:endParaRPr lang="en-US" dirty="0"/>
          </a:p>
        </p:txBody>
      </p:sp>
      <p:sp>
        <p:nvSpPr>
          <p:cNvPr id="5" name="Footer Placeholder 4"/>
          <p:cNvSpPr>
            <a:spLocks noGrp="1"/>
          </p:cNvSpPr>
          <p:nvPr>
            <p:ph type="ftr" sz="quarter" idx="11"/>
          </p:nvPr>
        </p:nvSpPr>
        <p:spPr/>
        <p:txBody>
          <a:bodyPr/>
          <a:lstStyle/>
          <a:p>
            <a:pPr algn="r"/>
            <a:r>
              <a:rPr lang="en-US" dirty="0" err="1"/>
              <a:t>www.cyto.purdue.edu</a:t>
            </a:r>
            <a:endParaRPr lang="en-US" dirty="0"/>
          </a:p>
        </p:txBody>
      </p:sp>
      <p:sp>
        <p:nvSpPr>
          <p:cNvPr id="6" name="Slide Number Placeholder 5"/>
          <p:cNvSpPr>
            <a:spLocks noGrp="1"/>
          </p:cNvSpPr>
          <p:nvPr>
            <p:ph type="sldNum" sz="quarter" idx="12"/>
          </p:nvPr>
        </p:nvSpPr>
        <p:spPr/>
        <p:txBody>
          <a:bodyPr/>
          <a:lstStyle/>
          <a:p>
            <a:r>
              <a:rPr lang="en-US"/>
              <a:t>Slide </a:t>
            </a:r>
            <a:fld id="{0CFEC368-1D7A-4F81-ABF6-AE0E36BAF64C}" type="slidenum">
              <a:rPr lang="en-US" smtClean="0"/>
              <a:pPr/>
              <a:t>2</a:t>
            </a:fld>
            <a:endParaRPr lang="en-US" dirty="0"/>
          </a:p>
        </p:txBody>
      </p:sp>
    </p:spTree>
    <p:extLst>
      <p:ext uri="{BB962C8B-B14F-4D97-AF65-F5344CB8AC3E}">
        <p14:creationId xmlns:p14="http://schemas.microsoft.com/office/powerpoint/2010/main" val="38121087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543" y="381000"/>
            <a:ext cx="8229600" cy="753269"/>
          </a:xfrm>
        </p:spPr>
        <p:txBody>
          <a:bodyPr/>
          <a:lstStyle/>
          <a:p>
            <a:r>
              <a:rPr lang="en-US" dirty="0"/>
              <a:t>Optical Filters</a:t>
            </a:r>
          </a:p>
        </p:txBody>
      </p:sp>
      <p:sp>
        <p:nvSpPr>
          <p:cNvPr id="3" name="Content Placeholder 2"/>
          <p:cNvSpPr>
            <a:spLocks noGrp="1"/>
          </p:cNvSpPr>
          <p:nvPr>
            <p:ph idx="1"/>
          </p:nvPr>
        </p:nvSpPr>
        <p:spPr/>
        <p:txBody>
          <a:bodyPr/>
          <a:lstStyle/>
          <a:p>
            <a:endParaRPr lang="en-US" dirty="0"/>
          </a:p>
        </p:txBody>
      </p:sp>
      <p:sp>
        <p:nvSpPr>
          <p:cNvPr id="4" name="Date Placeholder 3"/>
          <p:cNvSpPr>
            <a:spLocks noGrp="1"/>
          </p:cNvSpPr>
          <p:nvPr>
            <p:ph type="dt" sz="half" idx="10"/>
          </p:nvPr>
        </p:nvSpPr>
        <p:spPr/>
        <p:txBody>
          <a:bodyPr/>
          <a:lstStyle/>
          <a:p>
            <a:fld id="{F4C039BB-BFC4-41B8-B92E-3AB15CEAADDC}" type="datetime12">
              <a:rPr lang="en-US" smtClean="0"/>
              <a:t>5:21 PM</a:t>
            </a:fld>
            <a:endParaRPr lang="en-US" dirty="0"/>
          </a:p>
        </p:txBody>
      </p:sp>
      <p:sp>
        <p:nvSpPr>
          <p:cNvPr id="5" name="Footer Placeholder 4"/>
          <p:cNvSpPr>
            <a:spLocks noGrp="1"/>
          </p:cNvSpPr>
          <p:nvPr>
            <p:ph type="ftr" sz="quarter" idx="11"/>
          </p:nvPr>
        </p:nvSpPr>
        <p:spPr/>
        <p:txBody>
          <a:bodyPr/>
          <a:lstStyle/>
          <a:p>
            <a:pPr algn="r"/>
            <a:r>
              <a:rPr lang="en-US" dirty="0" err="1"/>
              <a:t>www.cyto.purdue.edu</a:t>
            </a:r>
            <a:endParaRPr lang="en-US" dirty="0"/>
          </a:p>
        </p:txBody>
      </p:sp>
      <p:sp>
        <p:nvSpPr>
          <p:cNvPr id="6" name="Slide Number Placeholder 5"/>
          <p:cNvSpPr>
            <a:spLocks noGrp="1"/>
          </p:cNvSpPr>
          <p:nvPr>
            <p:ph type="sldNum" sz="quarter" idx="12"/>
          </p:nvPr>
        </p:nvSpPr>
        <p:spPr/>
        <p:txBody>
          <a:bodyPr/>
          <a:lstStyle/>
          <a:p>
            <a:r>
              <a:rPr lang="en-US"/>
              <a:t>Slide </a:t>
            </a:r>
            <a:fld id="{0CFEC368-1D7A-4F81-ABF6-AE0E36BAF64C}" type="slidenum">
              <a:rPr lang="en-US" smtClean="0"/>
              <a:pPr/>
              <a:t>20</a:t>
            </a:fld>
            <a:endParaRPr lang="en-US" dirty="0"/>
          </a:p>
        </p:txBody>
      </p:sp>
      <p:sp>
        <p:nvSpPr>
          <p:cNvPr id="7" name="Freeform 2"/>
          <p:cNvSpPr>
            <a:spLocks/>
          </p:cNvSpPr>
          <p:nvPr/>
        </p:nvSpPr>
        <p:spPr bwMode="auto">
          <a:xfrm>
            <a:off x="4991100" y="2922588"/>
            <a:ext cx="3659188" cy="1011237"/>
          </a:xfrm>
          <a:custGeom>
            <a:avLst/>
            <a:gdLst>
              <a:gd name="T0" fmla="*/ 0 w 2305"/>
              <a:gd name="T1" fmla="*/ 0 h 637"/>
              <a:gd name="T2" fmla="*/ 2147483647 w 2305"/>
              <a:gd name="T3" fmla="*/ 0 h 637"/>
              <a:gd name="T4" fmla="*/ 2147483647 w 2305"/>
              <a:gd name="T5" fmla="*/ 362902321 h 637"/>
              <a:gd name="T6" fmla="*/ 2147483647 w 2305"/>
              <a:gd name="T7" fmla="*/ 423386041 h 637"/>
              <a:gd name="T8" fmla="*/ 2147483647 w 2305"/>
              <a:gd name="T9" fmla="*/ 423386041 h 637"/>
              <a:gd name="T10" fmla="*/ 2147483647 w 2305"/>
              <a:gd name="T11" fmla="*/ 937497661 h 637"/>
              <a:gd name="T12" fmla="*/ 2147483647 w 2305"/>
              <a:gd name="T13" fmla="*/ 1270158122 h 637"/>
              <a:gd name="T14" fmla="*/ 2147483647 w 2305"/>
              <a:gd name="T15" fmla="*/ 1391125562 h 637"/>
              <a:gd name="T16" fmla="*/ 2147483647 w 2305"/>
              <a:gd name="T17" fmla="*/ 1602818582 h 637"/>
              <a:gd name="T18" fmla="*/ 1073586709 w 2305"/>
              <a:gd name="T19" fmla="*/ 1602818582 h 637"/>
              <a:gd name="T20" fmla="*/ 0 w 2305"/>
              <a:gd name="T21" fmla="*/ 0 h 63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305" h="637">
                <a:moveTo>
                  <a:pt x="0" y="0"/>
                </a:moveTo>
                <a:lnTo>
                  <a:pt x="2268" y="0"/>
                </a:lnTo>
                <a:lnTo>
                  <a:pt x="2208" y="144"/>
                </a:lnTo>
                <a:lnTo>
                  <a:pt x="2280" y="168"/>
                </a:lnTo>
                <a:lnTo>
                  <a:pt x="2244" y="168"/>
                </a:lnTo>
                <a:lnTo>
                  <a:pt x="2184" y="372"/>
                </a:lnTo>
                <a:lnTo>
                  <a:pt x="2304" y="504"/>
                </a:lnTo>
                <a:lnTo>
                  <a:pt x="2304" y="552"/>
                </a:lnTo>
                <a:lnTo>
                  <a:pt x="2292" y="636"/>
                </a:lnTo>
                <a:lnTo>
                  <a:pt x="426" y="636"/>
                </a:lnTo>
                <a:lnTo>
                  <a:pt x="0" y="0"/>
                </a:lnTo>
              </a:path>
            </a:pathLst>
          </a:custGeom>
          <a:gradFill rotWithShape="0">
            <a:gsLst>
              <a:gs pos="0">
                <a:srgbClr val="FFFFFF"/>
              </a:gs>
              <a:gs pos="100000">
                <a:srgbClr val="00AE00"/>
              </a:gs>
            </a:gsLst>
            <a:lin ang="2700000" scaled="1"/>
          </a:gradFill>
          <a:ln w="12699" cap="rnd" cmpd="sng">
            <a:solidFill>
              <a:schemeClr val="tx2"/>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8" name="Oval 4"/>
          <p:cNvSpPr>
            <a:spLocks noChangeArrowheads="1"/>
          </p:cNvSpPr>
          <p:nvPr/>
        </p:nvSpPr>
        <p:spPr bwMode="auto">
          <a:xfrm rot="3180000">
            <a:off x="4386263" y="2986088"/>
            <a:ext cx="2120900" cy="596900"/>
          </a:xfrm>
          <a:prstGeom prst="ellipse">
            <a:avLst/>
          </a:prstGeom>
          <a:solidFill>
            <a:schemeClr val="bg2"/>
          </a:solidFill>
          <a:ln w="12699">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9" name="Oval 5"/>
          <p:cNvSpPr>
            <a:spLocks noChangeArrowheads="1"/>
          </p:cNvSpPr>
          <p:nvPr/>
        </p:nvSpPr>
        <p:spPr bwMode="auto">
          <a:xfrm rot="3180000">
            <a:off x="4310063" y="3062288"/>
            <a:ext cx="2120900" cy="596900"/>
          </a:xfrm>
          <a:prstGeom prst="ellipse">
            <a:avLst/>
          </a:prstGeom>
          <a:gradFill rotWithShape="0">
            <a:gsLst>
              <a:gs pos="0">
                <a:srgbClr val="292929"/>
              </a:gs>
              <a:gs pos="50000">
                <a:srgbClr val="CECECE"/>
              </a:gs>
              <a:gs pos="100000">
                <a:srgbClr val="292929"/>
              </a:gs>
            </a:gsLst>
            <a:lin ang="18900000" scaled="1"/>
          </a:gradFill>
          <a:ln w="12699">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10" name="Freeform 6"/>
          <p:cNvSpPr>
            <a:spLocks/>
          </p:cNvSpPr>
          <p:nvPr/>
        </p:nvSpPr>
        <p:spPr bwMode="auto">
          <a:xfrm>
            <a:off x="942975" y="2884488"/>
            <a:ext cx="4725988" cy="3411537"/>
          </a:xfrm>
          <a:custGeom>
            <a:avLst/>
            <a:gdLst>
              <a:gd name="T0" fmla="*/ 72 w 2977"/>
              <a:gd name="T1" fmla="*/ 0 h 2149"/>
              <a:gd name="T2" fmla="*/ 2604 w 2977"/>
              <a:gd name="T3" fmla="*/ 0 h 2149"/>
              <a:gd name="T4" fmla="*/ 2976 w 2977"/>
              <a:gd name="T5" fmla="*/ 624 h 2149"/>
              <a:gd name="T6" fmla="*/ 2964 w 2977"/>
              <a:gd name="T7" fmla="*/ 2136 h 2149"/>
              <a:gd name="T8" fmla="*/ 2856 w 2977"/>
              <a:gd name="T9" fmla="*/ 2052 h 2149"/>
              <a:gd name="T10" fmla="*/ 2760 w 2977"/>
              <a:gd name="T11" fmla="*/ 2148 h 2149"/>
              <a:gd name="T12" fmla="*/ 2640 w 2977"/>
              <a:gd name="T13" fmla="*/ 1992 h 2149"/>
              <a:gd name="T14" fmla="*/ 2532 w 2977"/>
              <a:gd name="T15" fmla="*/ 2112 h 2149"/>
              <a:gd name="T16" fmla="*/ 2424 w 2977"/>
              <a:gd name="T17" fmla="*/ 1932 h 2149"/>
              <a:gd name="T18" fmla="*/ 2424 w 2977"/>
              <a:gd name="T19" fmla="*/ 660 h 2149"/>
              <a:gd name="T20" fmla="*/ 288 w 2977"/>
              <a:gd name="T21" fmla="*/ 660 h 2149"/>
              <a:gd name="T22" fmla="*/ 84 w 2977"/>
              <a:gd name="T23" fmla="*/ 564 h 2149"/>
              <a:gd name="T24" fmla="*/ 324 w 2977"/>
              <a:gd name="T25" fmla="*/ 420 h 2149"/>
              <a:gd name="T26" fmla="*/ 108 w 2977"/>
              <a:gd name="T27" fmla="*/ 264 h 2149"/>
              <a:gd name="T28" fmla="*/ 144 w 2977"/>
              <a:gd name="T29" fmla="*/ 144 h 2149"/>
              <a:gd name="T30" fmla="*/ 0 w 2977"/>
              <a:gd name="T31" fmla="*/ 84 h 2149"/>
              <a:gd name="T32" fmla="*/ 72 w 2977"/>
              <a:gd name="T33" fmla="*/ 0 h 2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977" h="2149">
                <a:moveTo>
                  <a:pt x="72" y="0"/>
                </a:moveTo>
                <a:lnTo>
                  <a:pt x="2604" y="0"/>
                </a:lnTo>
                <a:lnTo>
                  <a:pt x="2976" y="624"/>
                </a:lnTo>
                <a:lnTo>
                  <a:pt x="2964" y="2136"/>
                </a:lnTo>
                <a:lnTo>
                  <a:pt x="2856" y="2052"/>
                </a:lnTo>
                <a:lnTo>
                  <a:pt x="2760" y="2148"/>
                </a:lnTo>
                <a:lnTo>
                  <a:pt x="2640" y="1992"/>
                </a:lnTo>
                <a:lnTo>
                  <a:pt x="2532" y="2112"/>
                </a:lnTo>
                <a:lnTo>
                  <a:pt x="2424" y="1932"/>
                </a:lnTo>
                <a:lnTo>
                  <a:pt x="2424" y="660"/>
                </a:lnTo>
                <a:lnTo>
                  <a:pt x="288" y="660"/>
                </a:lnTo>
                <a:lnTo>
                  <a:pt x="84" y="564"/>
                </a:lnTo>
                <a:lnTo>
                  <a:pt x="324" y="420"/>
                </a:lnTo>
                <a:lnTo>
                  <a:pt x="108" y="264"/>
                </a:lnTo>
                <a:lnTo>
                  <a:pt x="144" y="144"/>
                </a:lnTo>
                <a:lnTo>
                  <a:pt x="0" y="84"/>
                </a:lnTo>
                <a:lnTo>
                  <a:pt x="72" y="0"/>
                </a:lnTo>
              </a:path>
            </a:pathLst>
          </a:custGeom>
          <a:gradFill rotWithShape="0">
            <a:gsLst>
              <a:gs pos="0">
                <a:schemeClr val="bg2"/>
              </a:gs>
              <a:gs pos="50000">
                <a:schemeClr val="bg1"/>
              </a:gs>
              <a:gs pos="100000">
                <a:schemeClr val="bg2"/>
              </a:gs>
            </a:gsLst>
            <a:lin ang="2700000" scaled="1"/>
          </a:gradFill>
          <a:ln w="12699" cap="rnd" cmpd="sng">
            <a:solidFill>
              <a:schemeClr val="tx2"/>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a:defRPr/>
            </a:pPr>
            <a:endParaRPr lang="en-US"/>
          </a:p>
        </p:txBody>
      </p:sp>
      <p:sp>
        <p:nvSpPr>
          <p:cNvPr id="11" name="Rectangle 7"/>
          <p:cNvSpPr>
            <a:spLocks noChangeArrowheads="1"/>
          </p:cNvSpPr>
          <p:nvPr/>
        </p:nvSpPr>
        <p:spPr bwMode="auto">
          <a:xfrm>
            <a:off x="1887538" y="990600"/>
            <a:ext cx="5673725" cy="5159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699">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0488" tIns="44450" rIns="90488" bIns="44450">
            <a:spAutoFit/>
          </a:bodyPr>
          <a:lstStyle/>
          <a:p>
            <a:pPr eaLnBrk="0" hangingPunct="0"/>
            <a:r>
              <a:rPr lang="en-US" sz="2800" b="1"/>
              <a:t>Dichroic Filter/Mirror at 45 deg</a:t>
            </a:r>
          </a:p>
        </p:txBody>
      </p:sp>
      <p:sp>
        <p:nvSpPr>
          <p:cNvPr id="12" name="Rectangle 8"/>
          <p:cNvSpPr>
            <a:spLocks noChangeArrowheads="1"/>
          </p:cNvSpPr>
          <p:nvPr/>
        </p:nvSpPr>
        <p:spPr bwMode="auto">
          <a:xfrm>
            <a:off x="2805113" y="5934075"/>
            <a:ext cx="2382837" cy="4540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699">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0488" tIns="44450" rIns="90488" bIns="44450">
            <a:spAutoFit/>
          </a:bodyPr>
          <a:lstStyle/>
          <a:p>
            <a:pPr eaLnBrk="0" hangingPunct="0"/>
            <a:r>
              <a:rPr lang="en-US" b="1"/>
              <a:t>Reflected light</a:t>
            </a:r>
          </a:p>
        </p:txBody>
      </p:sp>
      <p:sp>
        <p:nvSpPr>
          <p:cNvPr id="13" name="Rectangle 9"/>
          <p:cNvSpPr>
            <a:spLocks noChangeArrowheads="1"/>
          </p:cNvSpPr>
          <p:nvPr/>
        </p:nvSpPr>
        <p:spPr bwMode="auto">
          <a:xfrm>
            <a:off x="6005513" y="2317750"/>
            <a:ext cx="2593975" cy="4540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699">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88" tIns="44450" rIns="90488" bIns="44450">
            <a:spAutoFit/>
          </a:bodyPr>
          <a:lstStyle/>
          <a:p>
            <a:pPr eaLnBrk="0" hangingPunct="0"/>
            <a:r>
              <a:rPr lang="en-US" b="1"/>
              <a:t>Transmitted Light</a:t>
            </a:r>
          </a:p>
        </p:txBody>
      </p:sp>
      <p:sp>
        <p:nvSpPr>
          <p:cNvPr id="14" name="Rectangle 10"/>
          <p:cNvSpPr>
            <a:spLocks noChangeArrowheads="1"/>
          </p:cNvSpPr>
          <p:nvPr/>
        </p:nvSpPr>
        <p:spPr bwMode="auto">
          <a:xfrm>
            <a:off x="585788" y="2317750"/>
            <a:ext cx="1865312" cy="4540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699">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88" tIns="44450" rIns="90488" bIns="44450">
            <a:spAutoFit/>
          </a:bodyPr>
          <a:lstStyle/>
          <a:p>
            <a:pPr eaLnBrk="0" hangingPunct="0"/>
            <a:r>
              <a:rPr lang="en-US" b="1"/>
              <a:t>Light Source</a:t>
            </a:r>
          </a:p>
        </p:txBody>
      </p:sp>
      <p:cxnSp>
        <p:nvCxnSpPr>
          <p:cNvPr id="16" name="Straight Arrow Connector 15"/>
          <p:cNvCxnSpPr/>
          <p:nvPr/>
        </p:nvCxnSpPr>
        <p:spPr>
          <a:xfrm>
            <a:off x="2575173" y="3284538"/>
            <a:ext cx="2606427" cy="0"/>
          </a:xfrm>
          <a:prstGeom prst="straightConnector1">
            <a:avLst/>
          </a:prstGeom>
          <a:ln w="76200">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5257800" y="3276600"/>
            <a:ext cx="0" cy="2200275"/>
          </a:xfrm>
          <a:prstGeom prst="straightConnector1">
            <a:avLst/>
          </a:prstGeom>
          <a:ln w="76200">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6010920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775" y="460876"/>
            <a:ext cx="8229600" cy="990600"/>
          </a:xfrm>
        </p:spPr>
        <p:txBody>
          <a:bodyPr/>
          <a:lstStyle/>
          <a:p>
            <a:r>
              <a:rPr lang="en-US" dirty="0"/>
              <a:t>Dichroic Filters</a:t>
            </a:r>
          </a:p>
        </p:txBody>
      </p:sp>
      <p:sp>
        <p:nvSpPr>
          <p:cNvPr id="4" name="Date Placeholder 3"/>
          <p:cNvSpPr>
            <a:spLocks noGrp="1"/>
          </p:cNvSpPr>
          <p:nvPr>
            <p:ph type="dt" sz="half" idx="10"/>
          </p:nvPr>
        </p:nvSpPr>
        <p:spPr/>
        <p:txBody>
          <a:bodyPr/>
          <a:lstStyle/>
          <a:p>
            <a:fld id="{F4C039BB-BFC4-41B8-B92E-3AB15CEAADDC}" type="datetime12">
              <a:rPr lang="en-US" smtClean="0"/>
              <a:t>5:21 PM</a:t>
            </a:fld>
            <a:endParaRPr lang="en-US" dirty="0"/>
          </a:p>
        </p:txBody>
      </p:sp>
      <p:sp>
        <p:nvSpPr>
          <p:cNvPr id="5" name="Footer Placeholder 4"/>
          <p:cNvSpPr>
            <a:spLocks noGrp="1"/>
          </p:cNvSpPr>
          <p:nvPr>
            <p:ph type="ftr" sz="quarter" idx="11"/>
          </p:nvPr>
        </p:nvSpPr>
        <p:spPr/>
        <p:txBody>
          <a:bodyPr/>
          <a:lstStyle/>
          <a:p>
            <a:pPr algn="r"/>
            <a:r>
              <a:rPr lang="en-US" dirty="0" err="1"/>
              <a:t>www.cyto.purdue.edu</a:t>
            </a:r>
            <a:endParaRPr lang="en-US" dirty="0"/>
          </a:p>
        </p:txBody>
      </p:sp>
      <p:sp>
        <p:nvSpPr>
          <p:cNvPr id="6" name="Slide Number Placeholder 5"/>
          <p:cNvSpPr>
            <a:spLocks noGrp="1"/>
          </p:cNvSpPr>
          <p:nvPr>
            <p:ph type="sldNum" sz="quarter" idx="12"/>
          </p:nvPr>
        </p:nvSpPr>
        <p:spPr/>
        <p:txBody>
          <a:bodyPr/>
          <a:lstStyle/>
          <a:p>
            <a:r>
              <a:rPr lang="en-US"/>
              <a:t>Slide </a:t>
            </a:r>
            <a:fld id="{0CFEC368-1D7A-4F81-ABF6-AE0E36BAF64C}" type="slidenum">
              <a:rPr lang="en-US" smtClean="0"/>
              <a:pPr/>
              <a:t>21</a:t>
            </a:fld>
            <a:endParaRPr lang="en-US" dirty="0"/>
          </a:p>
        </p:txBody>
      </p:sp>
      <p:sp>
        <p:nvSpPr>
          <p:cNvPr id="7" name="Rectangle 4"/>
          <p:cNvSpPr>
            <a:spLocks noChangeArrowheads="1"/>
          </p:cNvSpPr>
          <p:nvPr/>
        </p:nvSpPr>
        <p:spPr bwMode="auto">
          <a:xfrm>
            <a:off x="385763" y="2514600"/>
            <a:ext cx="77724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0488" tIns="44450" rIns="90488" bIns="44450" anchor="ctr"/>
          <a:lstStyle/>
          <a:p>
            <a:pPr algn="ctr"/>
            <a:r>
              <a:rPr lang="en-US" sz="4000">
                <a:solidFill>
                  <a:schemeClr val="tx2"/>
                </a:solidFill>
                <a:latin typeface="Arial" charset="0"/>
              </a:rPr>
              <a:t> </a:t>
            </a:r>
          </a:p>
        </p:txBody>
      </p:sp>
      <p:sp>
        <p:nvSpPr>
          <p:cNvPr id="8" name="Rectangle 5"/>
          <p:cNvSpPr>
            <a:spLocks noChangeArrowheads="1"/>
          </p:cNvSpPr>
          <p:nvPr/>
        </p:nvSpPr>
        <p:spPr bwMode="auto">
          <a:xfrm>
            <a:off x="1071563" y="4114800"/>
            <a:ext cx="6400800" cy="1752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0488" tIns="44450" rIns="90488" bIns="44450"/>
          <a:lstStyle/>
          <a:p>
            <a:pPr marL="342900" indent="-342900" algn="ctr">
              <a:spcBef>
                <a:spcPct val="20000"/>
              </a:spcBef>
            </a:pPr>
            <a:r>
              <a:rPr lang="en-US" sz="3200">
                <a:latin typeface="Arial" charset="0"/>
              </a:rPr>
              <a:t> </a:t>
            </a:r>
          </a:p>
        </p:txBody>
      </p:sp>
      <p:sp>
        <p:nvSpPr>
          <p:cNvPr id="9" name="Freeform 6"/>
          <p:cNvSpPr>
            <a:spLocks/>
          </p:cNvSpPr>
          <p:nvPr/>
        </p:nvSpPr>
        <p:spPr bwMode="auto">
          <a:xfrm>
            <a:off x="28575" y="1809750"/>
            <a:ext cx="8231188" cy="3925888"/>
          </a:xfrm>
          <a:custGeom>
            <a:avLst/>
            <a:gdLst>
              <a:gd name="T0" fmla="*/ 715724418 w 5185"/>
              <a:gd name="T1" fmla="*/ 2147483647 h 2473"/>
              <a:gd name="T2" fmla="*/ 2147483647 w 5185"/>
              <a:gd name="T3" fmla="*/ 2147483647 h 2473"/>
              <a:gd name="T4" fmla="*/ 2147483647 w 5185"/>
              <a:gd name="T5" fmla="*/ 332660667 h 2473"/>
              <a:gd name="T6" fmla="*/ 2147483647 w 5185"/>
              <a:gd name="T7" fmla="*/ 0 h 2473"/>
              <a:gd name="T8" fmla="*/ 2147483647 w 5185"/>
              <a:gd name="T9" fmla="*/ 498991001 h 2473"/>
              <a:gd name="T10" fmla="*/ 2147483647 w 5185"/>
              <a:gd name="T11" fmla="*/ 234375355 h 2473"/>
              <a:gd name="T12" fmla="*/ 2147483647 w 5185"/>
              <a:gd name="T13" fmla="*/ 466229759 h 2473"/>
              <a:gd name="T14" fmla="*/ 2147483647 w 5185"/>
              <a:gd name="T15" fmla="*/ 211693152 h 2473"/>
              <a:gd name="T16" fmla="*/ 2147483647 w 5185"/>
              <a:gd name="T17" fmla="*/ 2147483647 h 2473"/>
              <a:gd name="T18" fmla="*/ 2147483647 w 5185"/>
              <a:gd name="T19" fmla="*/ 2147483647 h 2473"/>
              <a:gd name="T20" fmla="*/ 2147483647 w 5185"/>
              <a:gd name="T21" fmla="*/ 2147483647 h 2473"/>
              <a:gd name="T22" fmla="*/ 2147483647 w 5185"/>
              <a:gd name="T23" fmla="*/ 2147483647 h 2473"/>
              <a:gd name="T24" fmla="*/ 2147483647 w 5185"/>
              <a:gd name="T25" fmla="*/ 2147483647 h 2473"/>
              <a:gd name="T26" fmla="*/ 2147483647 w 5185"/>
              <a:gd name="T27" fmla="*/ 2147483647 h 2473"/>
              <a:gd name="T28" fmla="*/ 2147483647 w 5185"/>
              <a:gd name="T29" fmla="*/ 2147483647 h 2473"/>
              <a:gd name="T30" fmla="*/ 2147483647 w 5185"/>
              <a:gd name="T31" fmla="*/ 2147483647 h 2473"/>
              <a:gd name="T32" fmla="*/ 204133462 w 5185"/>
              <a:gd name="T33" fmla="*/ 2147483647 h 2473"/>
              <a:gd name="T34" fmla="*/ 884575691 w 5185"/>
              <a:gd name="T35" fmla="*/ 2147483647 h 2473"/>
              <a:gd name="T36" fmla="*/ 715724418 w 5185"/>
              <a:gd name="T37" fmla="*/ 2147483647 h 2473"/>
              <a:gd name="T38" fmla="*/ 612398800 w 5185"/>
              <a:gd name="T39" fmla="*/ 2147483647 h 2473"/>
              <a:gd name="T40" fmla="*/ 103327206 w 5185"/>
              <a:gd name="T41" fmla="*/ 2147483647 h 2473"/>
              <a:gd name="T42" fmla="*/ 919857881 w 5185"/>
              <a:gd name="T43" fmla="*/ 2147483647 h 2473"/>
              <a:gd name="T44" fmla="*/ 0 w 5185"/>
              <a:gd name="T45" fmla="*/ 2147483647 h 2473"/>
              <a:gd name="T46" fmla="*/ 103327206 w 5185"/>
              <a:gd name="T47" fmla="*/ 2147483647 h 2473"/>
              <a:gd name="T48" fmla="*/ 1260078202 w 5185"/>
              <a:gd name="T49" fmla="*/ 2147483647 h 2473"/>
              <a:gd name="T50" fmla="*/ 715724418 w 5185"/>
              <a:gd name="T51" fmla="*/ 2147483647 h 247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5185" h="2473">
                <a:moveTo>
                  <a:pt x="284" y="1190"/>
                </a:moveTo>
                <a:lnTo>
                  <a:pt x="1836" y="1190"/>
                </a:lnTo>
                <a:lnTo>
                  <a:pt x="1836" y="132"/>
                </a:lnTo>
                <a:lnTo>
                  <a:pt x="2025" y="0"/>
                </a:lnTo>
                <a:lnTo>
                  <a:pt x="2187" y="198"/>
                </a:lnTo>
                <a:lnTo>
                  <a:pt x="2336" y="93"/>
                </a:lnTo>
                <a:lnTo>
                  <a:pt x="2511" y="185"/>
                </a:lnTo>
                <a:lnTo>
                  <a:pt x="2733" y="84"/>
                </a:lnTo>
                <a:lnTo>
                  <a:pt x="2733" y="1152"/>
                </a:lnTo>
                <a:lnTo>
                  <a:pt x="5090" y="1150"/>
                </a:lnTo>
                <a:lnTo>
                  <a:pt x="4995" y="1362"/>
                </a:lnTo>
                <a:lnTo>
                  <a:pt x="5171" y="1494"/>
                </a:lnTo>
                <a:lnTo>
                  <a:pt x="4941" y="1692"/>
                </a:lnTo>
                <a:lnTo>
                  <a:pt x="5171" y="1890"/>
                </a:lnTo>
                <a:lnTo>
                  <a:pt x="4847" y="2062"/>
                </a:lnTo>
                <a:lnTo>
                  <a:pt x="5184" y="2472"/>
                </a:lnTo>
                <a:lnTo>
                  <a:pt x="81" y="2472"/>
                </a:lnTo>
                <a:lnTo>
                  <a:pt x="351" y="2274"/>
                </a:lnTo>
                <a:lnTo>
                  <a:pt x="284" y="2260"/>
                </a:lnTo>
                <a:lnTo>
                  <a:pt x="243" y="2247"/>
                </a:lnTo>
                <a:lnTo>
                  <a:pt x="41" y="2062"/>
                </a:lnTo>
                <a:lnTo>
                  <a:pt x="365" y="1837"/>
                </a:lnTo>
                <a:lnTo>
                  <a:pt x="0" y="1586"/>
                </a:lnTo>
                <a:lnTo>
                  <a:pt x="41" y="1573"/>
                </a:lnTo>
                <a:lnTo>
                  <a:pt x="500" y="1335"/>
                </a:lnTo>
                <a:lnTo>
                  <a:pt x="284" y="1190"/>
                </a:lnTo>
              </a:path>
            </a:pathLst>
          </a:custGeom>
          <a:solidFill>
            <a:srgbClr val="A2C1FE"/>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10" name="Freeform 8"/>
          <p:cNvSpPr>
            <a:spLocks/>
          </p:cNvSpPr>
          <p:nvPr/>
        </p:nvSpPr>
        <p:spPr bwMode="auto">
          <a:xfrm>
            <a:off x="2971801" y="3638550"/>
            <a:ext cx="2178050" cy="2078038"/>
          </a:xfrm>
          <a:custGeom>
            <a:avLst/>
            <a:gdLst>
              <a:gd name="T0" fmla="*/ 0 w 1357"/>
              <a:gd name="T1" fmla="*/ 2147483647 h 1309"/>
              <a:gd name="T2" fmla="*/ 2147483647 w 1357"/>
              <a:gd name="T3" fmla="*/ 0 h 1309"/>
              <a:gd name="T4" fmla="*/ 2147483647 w 1357"/>
              <a:gd name="T5" fmla="*/ 10080627 h 1309"/>
              <a:gd name="T6" fmla="*/ 1189513474 w 1357"/>
              <a:gd name="T7" fmla="*/ 2147483647 h 1309"/>
              <a:gd name="T8" fmla="*/ 0 w 1357"/>
              <a:gd name="T9" fmla="*/ 2147483647 h 130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57" h="1309">
                <a:moveTo>
                  <a:pt x="0" y="1308"/>
                </a:moveTo>
                <a:lnTo>
                  <a:pt x="900" y="0"/>
                </a:lnTo>
                <a:lnTo>
                  <a:pt x="1356" y="4"/>
                </a:lnTo>
                <a:lnTo>
                  <a:pt x="472" y="1308"/>
                </a:lnTo>
                <a:lnTo>
                  <a:pt x="0" y="1308"/>
                </a:lnTo>
              </a:path>
            </a:pathLst>
          </a:custGeom>
          <a:gradFill rotWithShape="0">
            <a:gsLst>
              <a:gs pos="0">
                <a:srgbClr val="4C4C4C"/>
              </a:gs>
              <a:gs pos="50000">
                <a:srgbClr val="FFFFFF"/>
              </a:gs>
              <a:gs pos="100000">
                <a:srgbClr val="4C4C4C"/>
              </a:gs>
            </a:gsLst>
            <a:lin ang="2700000" scaled="1"/>
          </a:gradFill>
          <a:ln w="12700" cap="rnd" cmpd="sng">
            <a:solidFill>
              <a:schemeClr val="bg2"/>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11" name="Freeform 9"/>
          <p:cNvSpPr>
            <a:spLocks/>
          </p:cNvSpPr>
          <p:nvPr/>
        </p:nvSpPr>
        <p:spPr bwMode="auto">
          <a:xfrm>
            <a:off x="2008188" y="4203700"/>
            <a:ext cx="6719887" cy="127000"/>
          </a:xfrm>
          <a:custGeom>
            <a:avLst/>
            <a:gdLst>
              <a:gd name="T0" fmla="*/ 0 w 4559"/>
              <a:gd name="T1" fmla="*/ 6718041 h 98"/>
              <a:gd name="T2" fmla="*/ 2147483647 w 4559"/>
              <a:gd name="T3" fmla="*/ 0 h 98"/>
              <a:gd name="T4" fmla="*/ 2147483647 w 4559"/>
              <a:gd name="T5" fmla="*/ 162902122 h 98"/>
              <a:gd name="T6" fmla="*/ 2147483647 w 4559"/>
              <a:gd name="T7" fmla="*/ 162902122 h 9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559" h="98">
                <a:moveTo>
                  <a:pt x="0" y="4"/>
                </a:moveTo>
                <a:lnTo>
                  <a:pt x="1373" y="0"/>
                </a:lnTo>
                <a:lnTo>
                  <a:pt x="1764" y="97"/>
                </a:lnTo>
                <a:lnTo>
                  <a:pt x="4558" y="97"/>
                </a:lnTo>
              </a:path>
            </a:pathLst>
          </a:custGeom>
          <a:noFill/>
          <a:ln w="12700" cap="rnd" cmpd="sng">
            <a:solidFill>
              <a:schemeClr val="tx1"/>
            </a:solidFill>
            <a:prstDash val="solid"/>
            <a:round/>
            <a:headEnd type="none" w="med" len="med"/>
            <a:tailEnd type="triangl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12" name="Freeform 10"/>
          <p:cNvSpPr>
            <a:spLocks/>
          </p:cNvSpPr>
          <p:nvPr/>
        </p:nvSpPr>
        <p:spPr bwMode="auto">
          <a:xfrm>
            <a:off x="1537987" y="4654550"/>
            <a:ext cx="7181850" cy="134938"/>
          </a:xfrm>
          <a:custGeom>
            <a:avLst/>
            <a:gdLst>
              <a:gd name="T0" fmla="*/ 0 w 4524"/>
              <a:gd name="T1" fmla="*/ 0 h 85"/>
              <a:gd name="T2" fmla="*/ 2147483647 w 4524"/>
              <a:gd name="T3" fmla="*/ 0 h 85"/>
              <a:gd name="T4" fmla="*/ 2147483647 w 4524"/>
              <a:gd name="T5" fmla="*/ 211693909 h 85"/>
              <a:gd name="T6" fmla="*/ 2147483647 w 4524"/>
              <a:gd name="T7" fmla="*/ 211693909 h 8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524" h="85">
                <a:moveTo>
                  <a:pt x="0" y="0"/>
                </a:moveTo>
                <a:lnTo>
                  <a:pt x="1377" y="0"/>
                </a:lnTo>
                <a:lnTo>
                  <a:pt x="1742" y="84"/>
                </a:lnTo>
                <a:lnTo>
                  <a:pt x="4523" y="84"/>
                </a:lnTo>
              </a:path>
            </a:pathLst>
          </a:custGeom>
          <a:noFill/>
          <a:ln w="12700" cap="rnd" cmpd="sng">
            <a:solidFill>
              <a:schemeClr val="tx1"/>
            </a:solidFill>
            <a:prstDash val="solid"/>
            <a:round/>
            <a:headEnd type="none" w="med" len="med"/>
            <a:tailEnd type="triangl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13" name="Freeform 11"/>
          <p:cNvSpPr>
            <a:spLocks/>
          </p:cNvSpPr>
          <p:nvPr/>
        </p:nvSpPr>
        <p:spPr bwMode="auto">
          <a:xfrm>
            <a:off x="1208088" y="5143500"/>
            <a:ext cx="7126287" cy="141288"/>
          </a:xfrm>
          <a:custGeom>
            <a:avLst/>
            <a:gdLst>
              <a:gd name="T0" fmla="*/ 0 w 4489"/>
              <a:gd name="T1" fmla="*/ 0 h 89"/>
              <a:gd name="T2" fmla="*/ 2147483647 w 4489"/>
              <a:gd name="T3" fmla="*/ 0 h 89"/>
              <a:gd name="T4" fmla="*/ 2147483647 w 4489"/>
              <a:gd name="T5" fmla="*/ 221774535 h 89"/>
              <a:gd name="T6" fmla="*/ 2147483647 w 4489"/>
              <a:gd name="T7" fmla="*/ 211693874 h 8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489" h="89">
                <a:moveTo>
                  <a:pt x="0" y="0"/>
                </a:moveTo>
                <a:lnTo>
                  <a:pt x="1377" y="0"/>
                </a:lnTo>
                <a:lnTo>
                  <a:pt x="1778" y="88"/>
                </a:lnTo>
                <a:lnTo>
                  <a:pt x="4488" y="84"/>
                </a:lnTo>
              </a:path>
            </a:pathLst>
          </a:custGeom>
          <a:noFill/>
          <a:ln w="12700" cap="rnd" cmpd="sng">
            <a:solidFill>
              <a:schemeClr val="tx1"/>
            </a:solidFill>
            <a:prstDash val="solid"/>
            <a:round/>
            <a:headEnd type="none" w="med" len="med"/>
            <a:tailEnd type="triangl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14" name="Line 12"/>
          <p:cNvSpPr>
            <a:spLocks noChangeShapeType="1"/>
          </p:cNvSpPr>
          <p:nvPr/>
        </p:nvSpPr>
        <p:spPr bwMode="auto">
          <a:xfrm flipV="1">
            <a:off x="4037013" y="1479550"/>
            <a:ext cx="6350" cy="271780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15" name="Line 13"/>
          <p:cNvSpPr>
            <a:spLocks noChangeShapeType="1"/>
          </p:cNvSpPr>
          <p:nvPr/>
        </p:nvSpPr>
        <p:spPr bwMode="auto">
          <a:xfrm flipV="1">
            <a:off x="3714750" y="1651000"/>
            <a:ext cx="4763" cy="300355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16" name="Line 14"/>
          <p:cNvSpPr>
            <a:spLocks noChangeShapeType="1"/>
          </p:cNvSpPr>
          <p:nvPr/>
        </p:nvSpPr>
        <p:spPr bwMode="auto">
          <a:xfrm flipV="1">
            <a:off x="3394075" y="1727200"/>
            <a:ext cx="1588" cy="342265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17" name="Rectangle 15"/>
          <p:cNvSpPr>
            <a:spLocks noChangeArrowheads="1"/>
          </p:cNvSpPr>
          <p:nvPr/>
        </p:nvSpPr>
        <p:spPr bwMode="auto">
          <a:xfrm>
            <a:off x="7162800" y="2895600"/>
            <a:ext cx="1533525" cy="6985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88" tIns="44450" rIns="90488" bIns="44450">
            <a:spAutoFit/>
          </a:bodyPr>
          <a:lstStyle/>
          <a:p>
            <a:pPr eaLnBrk="0" hangingPunct="0"/>
            <a:r>
              <a:rPr lang="en-US" sz="2000" b="1"/>
              <a:t>Transmitted</a:t>
            </a:r>
          </a:p>
          <a:p>
            <a:pPr eaLnBrk="0" hangingPunct="0"/>
            <a:r>
              <a:rPr lang="en-US" sz="2000" b="1"/>
              <a:t>Light</a:t>
            </a:r>
          </a:p>
        </p:txBody>
      </p:sp>
      <p:sp>
        <p:nvSpPr>
          <p:cNvPr id="18" name="Rectangle 16"/>
          <p:cNvSpPr>
            <a:spLocks noChangeArrowheads="1"/>
          </p:cNvSpPr>
          <p:nvPr/>
        </p:nvSpPr>
        <p:spPr bwMode="auto">
          <a:xfrm>
            <a:off x="2614613" y="1066800"/>
            <a:ext cx="1195387" cy="6985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88" tIns="44450" rIns="90488" bIns="44450">
            <a:spAutoFit/>
          </a:bodyPr>
          <a:lstStyle/>
          <a:p>
            <a:pPr eaLnBrk="0" hangingPunct="0"/>
            <a:r>
              <a:rPr lang="en-US" sz="2000" b="1"/>
              <a:t>Reflected</a:t>
            </a:r>
          </a:p>
          <a:p>
            <a:pPr eaLnBrk="0" hangingPunct="0"/>
            <a:r>
              <a:rPr lang="en-US" sz="2000" b="1"/>
              <a:t>Light</a:t>
            </a:r>
          </a:p>
        </p:txBody>
      </p:sp>
      <p:sp>
        <p:nvSpPr>
          <p:cNvPr id="19" name="Rectangle 17"/>
          <p:cNvSpPr>
            <a:spLocks noChangeArrowheads="1"/>
          </p:cNvSpPr>
          <p:nvPr/>
        </p:nvSpPr>
        <p:spPr bwMode="auto">
          <a:xfrm>
            <a:off x="1754188" y="5915025"/>
            <a:ext cx="4344987" cy="5159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88" tIns="44450" rIns="90488" bIns="44450">
            <a:spAutoFit/>
          </a:bodyPr>
          <a:lstStyle/>
          <a:p>
            <a:pPr eaLnBrk="0" hangingPunct="0"/>
            <a:r>
              <a:rPr lang="en-US" sz="2800"/>
              <a:t>Filter acting as a DICHROIC</a:t>
            </a:r>
          </a:p>
        </p:txBody>
      </p:sp>
      <p:cxnSp>
        <p:nvCxnSpPr>
          <p:cNvPr id="21" name="Straight Connector 20">
            <a:extLst>
              <a:ext uri="{FF2B5EF4-FFF2-40B4-BE49-F238E27FC236}">
                <a16:creationId xmlns:a16="http://schemas.microsoft.com/office/drawing/2014/main" id="{A8A2C365-36B4-CE48-88F1-381A672D9763}"/>
              </a:ext>
            </a:extLst>
          </p:cNvPr>
          <p:cNvCxnSpPr/>
          <p:nvPr/>
        </p:nvCxnSpPr>
        <p:spPr>
          <a:xfrm flipH="1">
            <a:off x="3581400" y="2819400"/>
            <a:ext cx="2133600" cy="320040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065E1D6B-1144-E44D-9ECF-4444D21F1D2C}"/>
              </a:ext>
            </a:extLst>
          </p:cNvPr>
          <p:cNvCxnSpPr/>
          <p:nvPr/>
        </p:nvCxnSpPr>
        <p:spPr>
          <a:xfrm flipH="1">
            <a:off x="2870201" y="2699093"/>
            <a:ext cx="2133600" cy="320040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09AC7B8F-085C-F245-907E-D8E70F74C021}"/>
              </a:ext>
            </a:extLst>
          </p:cNvPr>
          <p:cNvCxnSpPr/>
          <p:nvPr/>
        </p:nvCxnSpPr>
        <p:spPr>
          <a:xfrm>
            <a:off x="5003801" y="2463800"/>
            <a:ext cx="711199" cy="635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4069BE6D-69D1-EF43-94CA-EC5598BDA984}"/>
              </a:ext>
            </a:extLst>
          </p:cNvPr>
          <p:cNvSpPr txBox="1"/>
          <p:nvPr/>
        </p:nvSpPr>
        <p:spPr>
          <a:xfrm>
            <a:off x="5257800" y="2170363"/>
            <a:ext cx="312906" cy="369332"/>
          </a:xfrm>
          <a:prstGeom prst="rect">
            <a:avLst/>
          </a:prstGeom>
          <a:noFill/>
        </p:spPr>
        <p:txBody>
          <a:bodyPr wrap="none" rtlCol="0">
            <a:spAutoFit/>
          </a:bodyPr>
          <a:lstStyle/>
          <a:p>
            <a:r>
              <a:rPr lang="en-US" dirty="0"/>
              <a:t>d</a:t>
            </a:r>
          </a:p>
        </p:txBody>
      </p:sp>
      <p:sp>
        <p:nvSpPr>
          <p:cNvPr id="26" name="TextBox 25">
            <a:extLst>
              <a:ext uri="{FF2B5EF4-FFF2-40B4-BE49-F238E27FC236}">
                <a16:creationId xmlns:a16="http://schemas.microsoft.com/office/drawing/2014/main" id="{E54F62E1-7BE1-F14F-B42C-4C73A4DC4ADE}"/>
              </a:ext>
            </a:extLst>
          </p:cNvPr>
          <p:cNvSpPr txBox="1"/>
          <p:nvPr/>
        </p:nvSpPr>
        <p:spPr>
          <a:xfrm>
            <a:off x="5743832" y="671322"/>
            <a:ext cx="2247731" cy="584775"/>
          </a:xfrm>
          <a:prstGeom prst="rect">
            <a:avLst/>
          </a:prstGeom>
          <a:noFill/>
        </p:spPr>
        <p:txBody>
          <a:bodyPr wrap="none" rtlCol="0">
            <a:spAutoFit/>
          </a:bodyPr>
          <a:lstStyle/>
          <a:p>
            <a:r>
              <a:rPr lang="en-US" sz="3200" dirty="0"/>
              <a:t>m</a:t>
            </a:r>
            <a:r>
              <a:rPr lang="el-GR" sz="3200" dirty="0"/>
              <a:t>λ</a:t>
            </a:r>
            <a:r>
              <a:rPr lang="en-US" sz="3200" dirty="0"/>
              <a:t>=2dSin</a:t>
            </a:r>
            <a:r>
              <a:rPr lang="el-GR" sz="3200" dirty="0"/>
              <a:t>θ</a:t>
            </a:r>
            <a:endParaRPr lang="en-US" sz="3200" dirty="0"/>
          </a:p>
        </p:txBody>
      </p:sp>
      <p:sp>
        <p:nvSpPr>
          <p:cNvPr id="27" name="TextBox 26">
            <a:extLst>
              <a:ext uri="{FF2B5EF4-FFF2-40B4-BE49-F238E27FC236}">
                <a16:creationId xmlns:a16="http://schemas.microsoft.com/office/drawing/2014/main" id="{A38BAF2C-DF62-DA49-8F42-EE9D59A65998}"/>
              </a:ext>
            </a:extLst>
          </p:cNvPr>
          <p:cNvSpPr txBox="1"/>
          <p:nvPr/>
        </p:nvSpPr>
        <p:spPr>
          <a:xfrm>
            <a:off x="5943600" y="1651000"/>
            <a:ext cx="3281668" cy="923330"/>
          </a:xfrm>
          <a:prstGeom prst="rect">
            <a:avLst/>
          </a:prstGeom>
          <a:noFill/>
        </p:spPr>
        <p:txBody>
          <a:bodyPr wrap="none" rtlCol="0">
            <a:spAutoFit/>
          </a:bodyPr>
          <a:lstStyle/>
          <a:p>
            <a:r>
              <a:rPr lang="en-US" dirty="0"/>
              <a:t>m=order of interference</a:t>
            </a:r>
          </a:p>
          <a:p>
            <a:r>
              <a:rPr lang="en-US" dirty="0"/>
              <a:t>d=distance between dielectric </a:t>
            </a:r>
          </a:p>
          <a:p>
            <a:r>
              <a:rPr lang="en-US" dirty="0"/>
              <a:t>layers</a:t>
            </a:r>
          </a:p>
        </p:txBody>
      </p:sp>
    </p:spTree>
    <p:extLst>
      <p:ext uri="{BB962C8B-B14F-4D97-AF65-F5344CB8AC3E}">
        <p14:creationId xmlns:p14="http://schemas.microsoft.com/office/powerpoint/2010/main" val="353928803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Construction of Filters</a:t>
            </a:r>
          </a:p>
        </p:txBody>
      </p:sp>
      <p:sp>
        <p:nvSpPr>
          <p:cNvPr id="4" name="Date Placeholder 3"/>
          <p:cNvSpPr>
            <a:spLocks noGrp="1"/>
          </p:cNvSpPr>
          <p:nvPr>
            <p:ph type="dt" sz="half" idx="10"/>
          </p:nvPr>
        </p:nvSpPr>
        <p:spPr/>
        <p:txBody>
          <a:bodyPr/>
          <a:lstStyle/>
          <a:p>
            <a:fld id="{F4C039BB-BFC4-41B8-B92E-3AB15CEAADDC}" type="datetime12">
              <a:rPr lang="en-US" smtClean="0"/>
              <a:t>5:21 PM</a:t>
            </a:fld>
            <a:endParaRPr lang="en-US" dirty="0"/>
          </a:p>
        </p:txBody>
      </p:sp>
      <p:sp>
        <p:nvSpPr>
          <p:cNvPr id="5" name="Footer Placeholder 4"/>
          <p:cNvSpPr>
            <a:spLocks noGrp="1"/>
          </p:cNvSpPr>
          <p:nvPr>
            <p:ph type="ftr" sz="quarter" idx="11"/>
          </p:nvPr>
        </p:nvSpPr>
        <p:spPr/>
        <p:txBody>
          <a:bodyPr/>
          <a:lstStyle/>
          <a:p>
            <a:pPr algn="r"/>
            <a:r>
              <a:rPr lang="en-US" dirty="0" err="1"/>
              <a:t>www.cyto.purdue.edu</a:t>
            </a:r>
            <a:endParaRPr lang="en-US" dirty="0"/>
          </a:p>
        </p:txBody>
      </p:sp>
      <p:sp>
        <p:nvSpPr>
          <p:cNvPr id="6" name="Slide Number Placeholder 5"/>
          <p:cNvSpPr>
            <a:spLocks noGrp="1"/>
          </p:cNvSpPr>
          <p:nvPr>
            <p:ph type="sldNum" sz="quarter" idx="12"/>
          </p:nvPr>
        </p:nvSpPr>
        <p:spPr/>
        <p:txBody>
          <a:bodyPr/>
          <a:lstStyle/>
          <a:p>
            <a:r>
              <a:rPr lang="en-US"/>
              <a:t>Slide </a:t>
            </a:r>
            <a:fld id="{0CFEC368-1D7A-4F81-ABF6-AE0E36BAF64C}" type="slidenum">
              <a:rPr lang="en-US" smtClean="0"/>
              <a:pPr/>
              <a:t>22</a:t>
            </a:fld>
            <a:endParaRPr lang="en-US" dirty="0"/>
          </a:p>
        </p:txBody>
      </p:sp>
      <p:grpSp>
        <p:nvGrpSpPr>
          <p:cNvPr id="36" name="Group 35"/>
          <p:cNvGrpSpPr/>
          <p:nvPr/>
        </p:nvGrpSpPr>
        <p:grpSpPr>
          <a:xfrm>
            <a:off x="1219200" y="1830244"/>
            <a:ext cx="7239095" cy="4500563"/>
            <a:chOff x="990600" y="1166588"/>
            <a:chExt cx="7911341" cy="5435600"/>
          </a:xfrm>
        </p:grpSpPr>
        <p:sp>
          <p:nvSpPr>
            <p:cNvPr id="7" name="Rectangle 3"/>
            <p:cNvSpPr>
              <a:spLocks noChangeArrowheads="1"/>
            </p:cNvSpPr>
            <p:nvPr/>
          </p:nvSpPr>
          <p:spPr bwMode="auto">
            <a:xfrm rot="17854246">
              <a:off x="3759994" y="2785044"/>
              <a:ext cx="2216150" cy="274638"/>
            </a:xfrm>
            <a:prstGeom prst="rect">
              <a:avLst/>
            </a:prstGeom>
            <a:gradFill rotWithShape="0">
              <a:gsLst>
                <a:gs pos="0">
                  <a:srgbClr val="919191"/>
                </a:gs>
                <a:gs pos="50000">
                  <a:srgbClr val="E9E9E9"/>
                </a:gs>
                <a:gs pos="100000">
                  <a:srgbClr val="919191"/>
                </a:gs>
              </a:gsLst>
              <a:lin ang="2700000" scaled="1"/>
            </a:gradFill>
            <a:ln w="12700">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sz="1400"/>
            </a:p>
          </p:txBody>
        </p:sp>
        <p:sp>
          <p:nvSpPr>
            <p:cNvPr id="8" name="Line 4"/>
            <p:cNvSpPr>
              <a:spLocks noChangeShapeType="1"/>
            </p:cNvSpPr>
            <p:nvPr/>
          </p:nvSpPr>
          <p:spPr bwMode="auto">
            <a:xfrm flipV="1">
              <a:off x="4548188" y="3827238"/>
              <a:ext cx="271462" cy="119062"/>
            </a:xfrm>
            <a:prstGeom prst="line">
              <a:avLst/>
            </a:prstGeom>
            <a:noFill/>
            <a:ln w="12700">
              <a:solidFill>
                <a:schemeClr val="tx1"/>
              </a:solidFill>
              <a:round/>
              <a:headEnd type="triangle" w="med" len="me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sz="1400"/>
            </a:p>
          </p:txBody>
        </p:sp>
        <p:sp>
          <p:nvSpPr>
            <p:cNvPr id="9" name="Rectangle 5"/>
            <p:cNvSpPr>
              <a:spLocks noChangeArrowheads="1"/>
            </p:cNvSpPr>
            <p:nvPr/>
          </p:nvSpPr>
          <p:spPr bwMode="auto">
            <a:xfrm>
              <a:off x="6556375" y="1795238"/>
              <a:ext cx="1531130" cy="70317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88" tIns="44450" rIns="90488" bIns="44450">
              <a:spAutoFit/>
            </a:bodyPr>
            <a:lstStyle/>
            <a:p>
              <a:pPr eaLnBrk="0" hangingPunct="0"/>
              <a:r>
                <a:rPr lang="en-US" sz="1600" b="1"/>
                <a:t>Filter</a:t>
              </a:r>
            </a:p>
            <a:p>
              <a:pPr eaLnBrk="0" hangingPunct="0"/>
              <a:r>
                <a:rPr lang="en-US" sz="1600" b="1"/>
                <a:t>components</a:t>
              </a:r>
            </a:p>
          </p:txBody>
        </p:sp>
        <p:sp>
          <p:nvSpPr>
            <p:cNvPr id="10" name="Rectangle 6"/>
            <p:cNvSpPr>
              <a:spLocks noChangeArrowheads="1"/>
            </p:cNvSpPr>
            <p:nvPr/>
          </p:nvSpPr>
          <p:spPr bwMode="auto">
            <a:xfrm>
              <a:off x="1954213" y="2949350"/>
              <a:ext cx="1697557" cy="70317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88" tIns="44450" rIns="90488" bIns="44450">
              <a:spAutoFit/>
            </a:bodyPr>
            <a:lstStyle/>
            <a:p>
              <a:pPr eaLnBrk="0" hangingPunct="0"/>
              <a:r>
                <a:rPr lang="en-US" sz="1600" b="1"/>
                <a:t>Single Optical</a:t>
              </a:r>
            </a:p>
            <a:p>
              <a:pPr eaLnBrk="0" hangingPunct="0"/>
              <a:r>
                <a:rPr lang="en-US" sz="1600" b="1"/>
                <a:t>filter</a:t>
              </a:r>
            </a:p>
          </p:txBody>
        </p:sp>
        <p:sp>
          <p:nvSpPr>
            <p:cNvPr id="11" name="Rectangle 7"/>
            <p:cNvSpPr>
              <a:spLocks noChangeArrowheads="1"/>
            </p:cNvSpPr>
            <p:nvPr/>
          </p:nvSpPr>
          <p:spPr bwMode="auto">
            <a:xfrm>
              <a:off x="7454901" y="2817587"/>
              <a:ext cx="1447040" cy="189267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88" tIns="44450" rIns="90488" bIns="44450">
              <a:spAutoFit/>
            </a:bodyPr>
            <a:lstStyle/>
            <a:p>
              <a:pPr eaLnBrk="0" hangingPunct="0"/>
              <a:r>
                <a:rPr lang="en-US" sz="1600" i="1">
                  <a:latin typeface="Arial" charset="0"/>
                </a:rPr>
                <a:t>“optical</a:t>
              </a:r>
            </a:p>
            <a:p>
              <a:pPr eaLnBrk="0" hangingPunct="0"/>
              <a:r>
                <a:rPr lang="en-US" sz="1600" i="1">
                  <a:latin typeface="Arial" charset="0"/>
                </a:rPr>
                <a:t>glue” or</a:t>
              </a:r>
            </a:p>
            <a:p>
              <a:pPr eaLnBrk="0" hangingPunct="0"/>
              <a:r>
                <a:rPr lang="en-US" sz="1600" i="1">
                  <a:latin typeface="Arial" charset="0"/>
                </a:rPr>
                <a:t>mostly filters</a:t>
              </a:r>
            </a:p>
            <a:p>
              <a:pPr eaLnBrk="0" hangingPunct="0"/>
              <a:r>
                <a:rPr lang="en-US" sz="1600" i="1">
                  <a:latin typeface="Arial" charset="0"/>
                </a:rPr>
                <a:t>are spatter</a:t>
              </a:r>
            </a:p>
            <a:p>
              <a:pPr eaLnBrk="0" hangingPunct="0"/>
              <a:r>
                <a:rPr lang="en-US" sz="1600" i="1">
                  <a:latin typeface="Arial" charset="0"/>
                </a:rPr>
                <a:t>Coated in a</a:t>
              </a:r>
            </a:p>
            <a:p>
              <a:pPr eaLnBrk="0" hangingPunct="0"/>
              <a:r>
                <a:rPr lang="en-US" sz="1600" i="1">
                  <a:latin typeface="Arial" charset="0"/>
                </a:rPr>
                <a:t>vacuum</a:t>
              </a:r>
            </a:p>
          </p:txBody>
        </p:sp>
        <p:sp>
          <p:nvSpPr>
            <p:cNvPr id="12" name="Line 8"/>
            <p:cNvSpPr>
              <a:spLocks noChangeShapeType="1"/>
            </p:cNvSpPr>
            <p:nvPr/>
          </p:nvSpPr>
          <p:spPr bwMode="auto">
            <a:xfrm flipH="1">
              <a:off x="6948488" y="2817588"/>
              <a:ext cx="766762" cy="182562"/>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sz="1400"/>
            </a:p>
          </p:txBody>
        </p:sp>
        <p:sp>
          <p:nvSpPr>
            <p:cNvPr id="13" name="Oval 9"/>
            <p:cNvSpPr>
              <a:spLocks noChangeArrowheads="1"/>
            </p:cNvSpPr>
            <p:nvPr/>
          </p:nvSpPr>
          <p:spPr bwMode="auto">
            <a:xfrm rot="19369839">
              <a:off x="3321050" y="1345975"/>
              <a:ext cx="2047875" cy="2363788"/>
            </a:xfrm>
            <a:prstGeom prst="ellipse">
              <a:avLst/>
            </a:prstGeom>
            <a:gradFill rotWithShape="0">
              <a:gsLst>
                <a:gs pos="0">
                  <a:schemeClr val="accent1">
                    <a:gamma/>
                    <a:tint val="12941"/>
                    <a:invGamma/>
                  </a:schemeClr>
                </a:gs>
                <a:gs pos="100000">
                  <a:schemeClr val="accent1"/>
                </a:gs>
              </a:gsLst>
              <a:path path="shape">
                <a:fillToRect l="50000" t="50000" r="50000" b="50000"/>
              </a:path>
            </a:gradFill>
            <a:ln w="12700">
              <a:round/>
              <a:headEnd/>
              <a:tailEnd/>
            </a:ln>
            <a:effectLst/>
            <a:scene3d>
              <a:camera prst="legacyObliqueTopLeft">
                <a:rot lat="1500000" lon="18900000" rev="0"/>
              </a:camera>
              <a:lightRig rig="legacyFlat3" dir="t"/>
            </a:scene3d>
            <a:sp3d extrusionH="430200" prstMaterial="legacyMatte">
              <a:bevelT w="13500" h="13500" prst="angle"/>
              <a:bevelB w="13500" h="13500" prst="angle"/>
              <a:extrusionClr>
                <a:schemeClr val="accent1"/>
              </a:extrusionClr>
            </a:sp3d>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flatTx/>
            </a:bodyPr>
            <a:lstStyle/>
            <a:p>
              <a:pPr>
                <a:defRPr/>
              </a:pPr>
              <a:endParaRPr lang="en-US" sz="1400"/>
            </a:p>
          </p:txBody>
        </p:sp>
        <p:sp>
          <p:nvSpPr>
            <p:cNvPr id="14" name="Rectangle 10"/>
            <p:cNvSpPr>
              <a:spLocks noChangeArrowheads="1"/>
            </p:cNvSpPr>
            <p:nvPr/>
          </p:nvSpPr>
          <p:spPr bwMode="auto">
            <a:xfrm rot="17854246">
              <a:off x="4140200" y="3019200"/>
              <a:ext cx="2216150" cy="273050"/>
            </a:xfrm>
            <a:prstGeom prst="rect">
              <a:avLst/>
            </a:prstGeom>
            <a:gradFill rotWithShape="0">
              <a:gsLst>
                <a:gs pos="0">
                  <a:srgbClr val="919191"/>
                </a:gs>
                <a:gs pos="50000">
                  <a:srgbClr val="E9E9E9"/>
                </a:gs>
                <a:gs pos="100000">
                  <a:srgbClr val="919191"/>
                </a:gs>
              </a:gsLst>
              <a:lin ang="2700000" scaled="1"/>
            </a:gradFill>
            <a:ln w="12700">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sz="1400"/>
            </a:p>
          </p:txBody>
        </p:sp>
        <p:sp>
          <p:nvSpPr>
            <p:cNvPr id="15" name="Rectangle 11"/>
            <p:cNvSpPr>
              <a:spLocks noChangeArrowheads="1"/>
            </p:cNvSpPr>
            <p:nvPr/>
          </p:nvSpPr>
          <p:spPr bwMode="auto">
            <a:xfrm rot="17854246">
              <a:off x="4483894" y="3247006"/>
              <a:ext cx="2216150" cy="274638"/>
            </a:xfrm>
            <a:prstGeom prst="rect">
              <a:avLst/>
            </a:prstGeom>
            <a:gradFill rotWithShape="0">
              <a:gsLst>
                <a:gs pos="0">
                  <a:srgbClr val="919191"/>
                </a:gs>
                <a:gs pos="50000">
                  <a:srgbClr val="E9E9E9"/>
                </a:gs>
                <a:gs pos="100000">
                  <a:srgbClr val="919191"/>
                </a:gs>
              </a:gsLst>
              <a:lin ang="2700000" scaled="1"/>
            </a:gradFill>
            <a:ln w="12700">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sz="1400"/>
            </a:p>
          </p:txBody>
        </p:sp>
        <p:sp>
          <p:nvSpPr>
            <p:cNvPr id="16" name="Rectangle 12"/>
            <p:cNvSpPr>
              <a:spLocks noChangeArrowheads="1"/>
            </p:cNvSpPr>
            <p:nvPr/>
          </p:nvSpPr>
          <p:spPr bwMode="auto">
            <a:xfrm rot="17854246">
              <a:off x="4828382" y="3451794"/>
              <a:ext cx="2216150" cy="274637"/>
            </a:xfrm>
            <a:prstGeom prst="rect">
              <a:avLst/>
            </a:prstGeom>
            <a:gradFill rotWithShape="0">
              <a:gsLst>
                <a:gs pos="0">
                  <a:srgbClr val="919191"/>
                </a:gs>
                <a:gs pos="50000">
                  <a:srgbClr val="E9E9E9"/>
                </a:gs>
                <a:gs pos="100000">
                  <a:srgbClr val="919191"/>
                </a:gs>
              </a:gsLst>
              <a:lin ang="2700000" scaled="1"/>
            </a:gradFill>
            <a:ln w="12700">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sz="1400"/>
            </a:p>
          </p:txBody>
        </p:sp>
        <p:sp>
          <p:nvSpPr>
            <p:cNvPr id="17" name="Rectangle 13"/>
            <p:cNvSpPr>
              <a:spLocks noChangeArrowheads="1"/>
            </p:cNvSpPr>
            <p:nvPr/>
          </p:nvSpPr>
          <p:spPr bwMode="auto">
            <a:xfrm rot="17854246">
              <a:off x="5219700" y="3709763"/>
              <a:ext cx="2216150" cy="273050"/>
            </a:xfrm>
            <a:prstGeom prst="rect">
              <a:avLst/>
            </a:prstGeom>
            <a:gradFill rotWithShape="0">
              <a:gsLst>
                <a:gs pos="0">
                  <a:srgbClr val="919191"/>
                </a:gs>
                <a:gs pos="50000">
                  <a:srgbClr val="E9E9E9"/>
                </a:gs>
                <a:gs pos="100000">
                  <a:srgbClr val="919191"/>
                </a:gs>
              </a:gsLst>
              <a:lin ang="2700000" scaled="1"/>
            </a:gradFill>
            <a:ln w="12700">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sz="1400"/>
            </a:p>
          </p:txBody>
        </p:sp>
        <p:sp>
          <p:nvSpPr>
            <p:cNvPr id="18" name="Rectangle 14"/>
            <p:cNvSpPr>
              <a:spLocks noChangeArrowheads="1"/>
            </p:cNvSpPr>
            <p:nvPr/>
          </p:nvSpPr>
          <p:spPr bwMode="auto">
            <a:xfrm rot="17854246">
              <a:off x="5586413" y="3954238"/>
              <a:ext cx="2216150" cy="273050"/>
            </a:xfrm>
            <a:prstGeom prst="rect">
              <a:avLst/>
            </a:prstGeom>
            <a:gradFill rotWithShape="0">
              <a:gsLst>
                <a:gs pos="0">
                  <a:srgbClr val="919191"/>
                </a:gs>
                <a:gs pos="50000">
                  <a:srgbClr val="E9E9E9"/>
                </a:gs>
                <a:gs pos="100000">
                  <a:srgbClr val="919191"/>
                </a:gs>
              </a:gsLst>
              <a:lin ang="2700000" scaled="1"/>
            </a:gradFill>
            <a:ln w="12700">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sz="1400"/>
            </a:p>
          </p:txBody>
        </p:sp>
        <p:sp>
          <p:nvSpPr>
            <p:cNvPr id="19" name="Line 15"/>
            <p:cNvSpPr>
              <a:spLocks noChangeShapeType="1"/>
            </p:cNvSpPr>
            <p:nvPr/>
          </p:nvSpPr>
          <p:spPr bwMode="auto">
            <a:xfrm>
              <a:off x="4159250" y="2890613"/>
              <a:ext cx="669925" cy="939800"/>
            </a:xfrm>
            <a:prstGeom prst="line">
              <a:avLst/>
            </a:prstGeom>
            <a:noFill/>
            <a:ln w="28575">
              <a:solidFill>
                <a:schemeClr val="tx1"/>
              </a:solidFill>
              <a:prstDash val="sysDot"/>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sz="1400"/>
            </a:p>
          </p:txBody>
        </p:sp>
        <p:sp>
          <p:nvSpPr>
            <p:cNvPr id="20" name="Line 16"/>
            <p:cNvSpPr>
              <a:spLocks noChangeShapeType="1"/>
            </p:cNvSpPr>
            <p:nvPr/>
          </p:nvSpPr>
          <p:spPr bwMode="auto">
            <a:xfrm>
              <a:off x="4294188" y="2700113"/>
              <a:ext cx="925512" cy="1265237"/>
            </a:xfrm>
            <a:prstGeom prst="line">
              <a:avLst/>
            </a:prstGeom>
            <a:noFill/>
            <a:ln w="28575">
              <a:solidFill>
                <a:schemeClr val="tx1"/>
              </a:solidFill>
              <a:prstDash val="sysDot"/>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sz="1400"/>
            </a:p>
          </p:txBody>
        </p:sp>
        <p:sp>
          <p:nvSpPr>
            <p:cNvPr id="21" name="Line 17"/>
            <p:cNvSpPr>
              <a:spLocks noChangeShapeType="1"/>
            </p:cNvSpPr>
            <p:nvPr/>
          </p:nvSpPr>
          <p:spPr bwMode="auto">
            <a:xfrm flipV="1">
              <a:off x="4953000" y="3954238"/>
              <a:ext cx="273050" cy="119062"/>
            </a:xfrm>
            <a:prstGeom prst="line">
              <a:avLst/>
            </a:prstGeom>
            <a:noFill/>
            <a:ln w="12700">
              <a:solidFill>
                <a:schemeClr val="tx1"/>
              </a:solidFill>
              <a:round/>
              <a:headEnd type="triangle" w="med" len="me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sz="1400"/>
            </a:p>
          </p:txBody>
        </p:sp>
        <p:sp>
          <p:nvSpPr>
            <p:cNvPr id="22" name="Line 18"/>
            <p:cNvSpPr>
              <a:spLocks noChangeShapeType="1"/>
            </p:cNvSpPr>
            <p:nvPr/>
          </p:nvSpPr>
          <p:spPr bwMode="auto">
            <a:xfrm>
              <a:off x="4441825" y="2527075"/>
              <a:ext cx="1135063" cy="1579563"/>
            </a:xfrm>
            <a:prstGeom prst="line">
              <a:avLst/>
            </a:prstGeom>
            <a:noFill/>
            <a:ln w="28575">
              <a:solidFill>
                <a:schemeClr val="tx1"/>
              </a:solidFill>
              <a:prstDash val="sysDot"/>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sz="1400"/>
            </a:p>
          </p:txBody>
        </p:sp>
        <p:sp>
          <p:nvSpPr>
            <p:cNvPr id="23" name="Line 19"/>
            <p:cNvSpPr>
              <a:spLocks noChangeShapeType="1"/>
            </p:cNvSpPr>
            <p:nvPr/>
          </p:nvSpPr>
          <p:spPr bwMode="auto">
            <a:xfrm flipV="1">
              <a:off x="5332413" y="4093938"/>
              <a:ext cx="273050" cy="119062"/>
            </a:xfrm>
            <a:prstGeom prst="line">
              <a:avLst/>
            </a:prstGeom>
            <a:noFill/>
            <a:ln w="12700">
              <a:solidFill>
                <a:schemeClr val="tx1"/>
              </a:solidFill>
              <a:round/>
              <a:headEnd type="triangle" w="med" len="me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sz="1400"/>
            </a:p>
          </p:txBody>
        </p:sp>
        <p:sp>
          <p:nvSpPr>
            <p:cNvPr id="24" name="Oval 20"/>
            <p:cNvSpPr>
              <a:spLocks noChangeArrowheads="1"/>
            </p:cNvSpPr>
            <p:nvPr/>
          </p:nvSpPr>
          <p:spPr bwMode="auto">
            <a:xfrm rot="18028514">
              <a:off x="4712494" y="4382069"/>
              <a:ext cx="1633538" cy="2755900"/>
            </a:xfrm>
            <a:prstGeom prst="ellipse">
              <a:avLst/>
            </a:prstGeom>
            <a:gradFill rotWithShape="0">
              <a:gsLst>
                <a:gs pos="0">
                  <a:schemeClr val="accent1">
                    <a:gamma/>
                    <a:tint val="12941"/>
                    <a:invGamma/>
                  </a:schemeClr>
                </a:gs>
                <a:gs pos="100000">
                  <a:schemeClr val="accent1"/>
                </a:gs>
              </a:gsLst>
              <a:path path="shape">
                <a:fillToRect l="50000" t="50000" r="50000" b="50000"/>
              </a:path>
            </a:gradFill>
            <a:ln w="12700">
              <a:round/>
              <a:headEnd/>
              <a:tailEnd/>
            </a:ln>
            <a:effectLst/>
            <a:scene3d>
              <a:camera prst="legacyObliqueTopLeft">
                <a:rot lat="1500000" lon="18900000" rev="0"/>
              </a:camera>
              <a:lightRig rig="legacyFlat3" dir="t"/>
            </a:scene3d>
            <a:sp3d extrusionH="1801800" prstMaterial="legacyMatte">
              <a:bevelT w="13500" h="13500" prst="angle"/>
              <a:bevelB w="13500" h="13500" prst="angle"/>
              <a:extrusionClr>
                <a:schemeClr val="accent1"/>
              </a:extrusionClr>
            </a:sp3d>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flatTx/>
            </a:bodyPr>
            <a:lstStyle/>
            <a:p>
              <a:pPr>
                <a:defRPr/>
              </a:pPr>
              <a:endParaRPr lang="en-US" sz="1400"/>
            </a:p>
          </p:txBody>
        </p:sp>
        <p:sp>
          <p:nvSpPr>
            <p:cNvPr id="25" name="AutoShape 21"/>
            <p:cNvSpPr>
              <a:spLocks noChangeArrowheads="1"/>
            </p:cNvSpPr>
            <p:nvPr/>
          </p:nvSpPr>
          <p:spPr bwMode="auto">
            <a:xfrm rot="1872081">
              <a:off x="2716213" y="1409475"/>
              <a:ext cx="928687" cy="612775"/>
            </a:xfrm>
            <a:custGeom>
              <a:avLst/>
              <a:gdLst>
                <a:gd name="T0" fmla="*/ 29946501 w 21600"/>
                <a:gd name="T1" fmla="*/ 0 h 21600"/>
                <a:gd name="T2" fmla="*/ 0 w 21600"/>
                <a:gd name="T3" fmla="*/ 8691986 h 21600"/>
                <a:gd name="T4" fmla="*/ 29946501 w 21600"/>
                <a:gd name="T5" fmla="*/ 17383944 h 21600"/>
                <a:gd name="T6" fmla="*/ 39928683 w 21600"/>
                <a:gd name="T7" fmla="*/ 8691986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9900"/>
            </a:solidFill>
            <a:ln w="12700">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sz="1400"/>
            </a:p>
          </p:txBody>
        </p:sp>
        <p:sp>
          <p:nvSpPr>
            <p:cNvPr id="26" name="Line 22"/>
            <p:cNvSpPr>
              <a:spLocks noChangeShapeType="1"/>
            </p:cNvSpPr>
            <p:nvPr/>
          </p:nvSpPr>
          <p:spPr bwMode="auto">
            <a:xfrm>
              <a:off x="4508500" y="2288950"/>
              <a:ext cx="1517650" cy="2022475"/>
            </a:xfrm>
            <a:prstGeom prst="line">
              <a:avLst/>
            </a:prstGeom>
            <a:noFill/>
            <a:ln w="28575">
              <a:solidFill>
                <a:schemeClr val="tx1"/>
              </a:solidFill>
              <a:prstDash val="sysDot"/>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sz="1400"/>
            </a:p>
          </p:txBody>
        </p:sp>
        <p:sp>
          <p:nvSpPr>
            <p:cNvPr id="27" name="Line 23"/>
            <p:cNvSpPr>
              <a:spLocks noChangeShapeType="1"/>
            </p:cNvSpPr>
            <p:nvPr/>
          </p:nvSpPr>
          <p:spPr bwMode="auto">
            <a:xfrm flipV="1">
              <a:off x="5746750" y="4311425"/>
              <a:ext cx="271463" cy="119063"/>
            </a:xfrm>
            <a:prstGeom prst="line">
              <a:avLst/>
            </a:prstGeom>
            <a:noFill/>
            <a:ln w="12700">
              <a:solidFill>
                <a:schemeClr val="tx1"/>
              </a:solidFill>
              <a:round/>
              <a:headEnd type="triangle" w="med" len="me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sz="1400"/>
            </a:p>
          </p:txBody>
        </p:sp>
        <p:sp>
          <p:nvSpPr>
            <p:cNvPr id="28" name="Line 24"/>
            <p:cNvSpPr>
              <a:spLocks noChangeShapeType="1"/>
            </p:cNvSpPr>
            <p:nvPr/>
          </p:nvSpPr>
          <p:spPr bwMode="auto">
            <a:xfrm>
              <a:off x="4595813" y="2101625"/>
              <a:ext cx="1809750" cy="2322513"/>
            </a:xfrm>
            <a:prstGeom prst="line">
              <a:avLst/>
            </a:prstGeom>
            <a:noFill/>
            <a:ln w="28575">
              <a:solidFill>
                <a:schemeClr val="tx1"/>
              </a:solidFill>
              <a:prstDash val="sysDot"/>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sz="1400"/>
            </a:p>
          </p:txBody>
        </p:sp>
        <p:sp>
          <p:nvSpPr>
            <p:cNvPr id="29" name="Line 25"/>
            <p:cNvSpPr>
              <a:spLocks noChangeShapeType="1"/>
            </p:cNvSpPr>
            <p:nvPr/>
          </p:nvSpPr>
          <p:spPr bwMode="auto">
            <a:xfrm>
              <a:off x="4706938" y="1901600"/>
              <a:ext cx="2747962" cy="3484563"/>
            </a:xfrm>
            <a:prstGeom prst="line">
              <a:avLst/>
            </a:prstGeom>
            <a:noFill/>
            <a:ln w="28575">
              <a:solidFill>
                <a:schemeClr val="tx1"/>
              </a:solidFill>
              <a:prstDash val="sysDot"/>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sz="1400"/>
            </a:p>
          </p:txBody>
        </p:sp>
        <p:sp>
          <p:nvSpPr>
            <p:cNvPr id="30" name="Line 26"/>
            <p:cNvSpPr>
              <a:spLocks noChangeShapeType="1"/>
            </p:cNvSpPr>
            <p:nvPr/>
          </p:nvSpPr>
          <p:spPr bwMode="auto">
            <a:xfrm flipV="1">
              <a:off x="6115050" y="4463825"/>
              <a:ext cx="273050" cy="119063"/>
            </a:xfrm>
            <a:prstGeom prst="line">
              <a:avLst/>
            </a:prstGeom>
            <a:noFill/>
            <a:ln w="12700">
              <a:solidFill>
                <a:schemeClr val="tx1"/>
              </a:solidFill>
              <a:round/>
              <a:headEnd type="triangle" w="med" len="me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sz="1400"/>
            </a:p>
          </p:txBody>
        </p:sp>
        <p:sp>
          <p:nvSpPr>
            <p:cNvPr id="31" name="AutoShape 27"/>
            <p:cNvSpPr>
              <a:spLocks noChangeArrowheads="1"/>
            </p:cNvSpPr>
            <p:nvPr/>
          </p:nvSpPr>
          <p:spPr bwMode="auto">
            <a:xfrm rot="1852229">
              <a:off x="2781300" y="4081238"/>
              <a:ext cx="928688" cy="612775"/>
            </a:xfrm>
            <a:custGeom>
              <a:avLst/>
              <a:gdLst>
                <a:gd name="T0" fmla="*/ 29946576 w 21600"/>
                <a:gd name="T1" fmla="*/ 0 h 21600"/>
                <a:gd name="T2" fmla="*/ 0 w 21600"/>
                <a:gd name="T3" fmla="*/ 8691986 h 21600"/>
                <a:gd name="T4" fmla="*/ 29946576 w 21600"/>
                <a:gd name="T5" fmla="*/ 17383944 h 21600"/>
                <a:gd name="T6" fmla="*/ 39928769 w 21600"/>
                <a:gd name="T7" fmla="*/ 8691986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9900"/>
            </a:solidFill>
            <a:ln w="12700">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sz="1400"/>
            </a:p>
          </p:txBody>
        </p:sp>
        <p:sp>
          <p:nvSpPr>
            <p:cNvPr id="32" name="AutoShape 28"/>
            <p:cNvSpPr>
              <a:spLocks noChangeArrowheads="1"/>
            </p:cNvSpPr>
            <p:nvPr/>
          </p:nvSpPr>
          <p:spPr bwMode="auto">
            <a:xfrm rot="1852229">
              <a:off x="5286375" y="5989413"/>
              <a:ext cx="2027238" cy="612775"/>
            </a:xfrm>
            <a:custGeom>
              <a:avLst/>
              <a:gdLst>
                <a:gd name="T0" fmla="*/ 142697752 w 21600"/>
                <a:gd name="T1" fmla="*/ 0 h 21600"/>
                <a:gd name="T2" fmla="*/ 0 w 21600"/>
                <a:gd name="T3" fmla="*/ 8691986 h 21600"/>
                <a:gd name="T4" fmla="*/ 142697752 w 21600"/>
                <a:gd name="T5" fmla="*/ 17383944 h 21600"/>
                <a:gd name="T6" fmla="*/ 190263607 w 21600"/>
                <a:gd name="T7" fmla="*/ 8691986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gradFill rotWithShape="0">
              <a:gsLst>
                <a:gs pos="0">
                  <a:srgbClr val="FF9900"/>
                </a:gs>
                <a:gs pos="100000">
                  <a:schemeClr val="accent2"/>
                </a:gs>
              </a:gsLst>
              <a:lin ang="0" scaled="1"/>
            </a:gradFill>
            <a:ln w="12700">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sz="1400"/>
            </a:p>
          </p:txBody>
        </p:sp>
        <p:sp>
          <p:nvSpPr>
            <p:cNvPr id="33" name="Line 29"/>
            <p:cNvSpPr>
              <a:spLocks noChangeShapeType="1"/>
            </p:cNvSpPr>
            <p:nvPr/>
          </p:nvSpPr>
          <p:spPr bwMode="auto">
            <a:xfrm flipH="1" flipV="1">
              <a:off x="4291013" y="3844700"/>
              <a:ext cx="11112" cy="220663"/>
            </a:xfrm>
            <a:prstGeom prst="line">
              <a:avLst/>
            </a:prstGeom>
            <a:noFill/>
            <a:ln w="127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sz="1400"/>
            </a:p>
          </p:txBody>
        </p:sp>
        <p:sp>
          <p:nvSpPr>
            <p:cNvPr id="34" name="Line 30"/>
            <p:cNvSpPr>
              <a:spLocks noChangeShapeType="1"/>
            </p:cNvSpPr>
            <p:nvPr/>
          </p:nvSpPr>
          <p:spPr bwMode="auto">
            <a:xfrm>
              <a:off x="5903913" y="5017863"/>
              <a:ext cx="465137" cy="131762"/>
            </a:xfrm>
            <a:prstGeom prst="line">
              <a:avLst/>
            </a:prstGeom>
            <a:noFill/>
            <a:ln w="127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sz="1400"/>
            </a:p>
          </p:txBody>
        </p:sp>
        <p:sp>
          <p:nvSpPr>
            <p:cNvPr id="35" name="WordArt 31" descr="White marble"/>
            <p:cNvSpPr>
              <a:spLocks noChangeArrowheads="1" noChangeShapeType="1" noTextEdit="1"/>
            </p:cNvSpPr>
            <p:nvPr/>
          </p:nvSpPr>
          <p:spPr bwMode="auto">
            <a:xfrm rot="16200000">
              <a:off x="-1219200" y="3376388"/>
              <a:ext cx="4953000" cy="533400"/>
            </a:xfrm>
            <a:prstGeom prst="rect">
              <a:avLst/>
            </a:prstGeom>
          </p:spPr>
          <p:txBody>
            <a:bodyPr wrap="none" fromWordArt="1">
              <a:prstTxWarp prst="textPlain">
                <a:avLst>
                  <a:gd name="adj" fmla="val 49861"/>
                </a:avLst>
              </a:prstTxWarp>
              <a:scene3d>
                <a:camera prst="legacyObliqueRight"/>
                <a:lightRig rig="legacyHarsh3" dir="t"/>
              </a:scene3d>
              <a:sp3d extrusionH="100000" prstMaterial="legacyMatte">
                <a:extrusionClr>
                  <a:srgbClr val="663300"/>
                </a:extrusionClr>
              </a:sp3d>
            </a:bodyPr>
            <a:lstStyle/>
            <a:p>
              <a:pPr algn="ctr"/>
              <a:r>
                <a:rPr lang="en-US" sz="1200" kern="10" dirty="0">
                  <a:ln w="9525">
                    <a:round/>
                    <a:headEnd/>
                    <a:tailEnd/>
                  </a:ln>
                  <a:blipFill dpi="0" rotWithShape="0">
                    <a:blip r:embed="rId3"/>
                    <a:srcRect/>
                    <a:tile tx="0" ty="0" sx="100000" sy="100000" flip="none" algn="tl"/>
                  </a:blipFill>
                  <a:latin typeface="Arial Black"/>
                </a:rPr>
                <a:t>Interference filters</a:t>
              </a:r>
            </a:p>
          </p:txBody>
        </p:sp>
      </p:grpSp>
    </p:spTree>
    <p:extLst>
      <p:ext uri="{BB962C8B-B14F-4D97-AF65-F5344CB8AC3E}">
        <p14:creationId xmlns:p14="http://schemas.microsoft.com/office/powerpoint/2010/main" val="397163065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cxnSp>
        <p:nvCxnSpPr>
          <p:cNvPr id="75" name="Straight Connector 74">
            <a:extLst>
              <a:ext uri="{FF2B5EF4-FFF2-40B4-BE49-F238E27FC236}">
                <a16:creationId xmlns:a16="http://schemas.microsoft.com/office/drawing/2014/main" id="{E0ABAE92-3736-6349-B3C7-0825C1763471}"/>
              </a:ext>
            </a:extLst>
          </p:cNvPr>
          <p:cNvCxnSpPr/>
          <p:nvPr/>
        </p:nvCxnSpPr>
        <p:spPr>
          <a:xfrm flipH="1">
            <a:off x="533400" y="2587419"/>
            <a:ext cx="2057400" cy="0"/>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452DFEA3-0E98-7645-8529-D9B7A12A4FF6}"/>
              </a:ext>
            </a:extLst>
          </p:cNvPr>
          <p:cNvCxnSpPr/>
          <p:nvPr/>
        </p:nvCxnSpPr>
        <p:spPr>
          <a:xfrm flipH="1">
            <a:off x="533400" y="2892219"/>
            <a:ext cx="20574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DF356CCF-59E3-4B4F-B86A-DEE72517B85C}"/>
              </a:ext>
            </a:extLst>
          </p:cNvPr>
          <p:cNvCxnSpPr/>
          <p:nvPr/>
        </p:nvCxnSpPr>
        <p:spPr>
          <a:xfrm flipH="1">
            <a:off x="3696868" y="3570196"/>
            <a:ext cx="2057400" cy="0"/>
          </a:xfrm>
          <a:prstGeom prst="line">
            <a:avLst/>
          </a:prstGeom>
          <a:ln w="5715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BBB0C469-007F-534E-83E9-F30B59993FCA}"/>
              </a:ext>
            </a:extLst>
          </p:cNvPr>
          <p:cNvCxnSpPr/>
          <p:nvPr/>
        </p:nvCxnSpPr>
        <p:spPr>
          <a:xfrm flipH="1">
            <a:off x="3696868" y="3720354"/>
            <a:ext cx="2057400" cy="0"/>
          </a:xfrm>
          <a:prstGeom prst="line">
            <a:avLst/>
          </a:prstGeom>
          <a:ln w="571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3D180A2F-F8C1-E545-BFC6-FDCD34258351}"/>
              </a:ext>
            </a:extLst>
          </p:cNvPr>
          <p:cNvCxnSpPr/>
          <p:nvPr/>
        </p:nvCxnSpPr>
        <p:spPr>
          <a:xfrm flipH="1">
            <a:off x="567329" y="4800600"/>
            <a:ext cx="2057400" cy="0"/>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sp>
        <p:nvSpPr>
          <p:cNvPr id="4" name="Date Placeholder 3">
            <a:extLst>
              <a:ext uri="{FF2B5EF4-FFF2-40B4-BE49-F238E27FC236}">
                <a16:creationId xmlns:a16="http://schemas.microsoft.com/office/drawing/2014/main" id="{15EE8DD5-7C0B-0C49-BBB6-7438742101E0}"/>
              </a:ext>
            </a:extLst>
          </p:cNvPr>
          <p:cNvSpPr>
            <a:spLocks noGrp="1"/>
          </p:cNvSpPr>
          <p:nvPr>
            <p:ph type="dt" sz="half" idx="10"/>
          </p:nvPr>
        </p:nvSpPr>
        <p:spPr/>
        <p:txBody>
          <a:bodyPr/>
          <a:lstStyle/>
          <a:p>
            <a:fld id="{F4C039BB-BFC4-41B8-B92E-3AB15CEAADDC}" type="datetime12">
              <a:rPr lang="en-US" smtClean="0"/>
              <a:t>5:21 PM</a:t>
            </a:fld>
            <a:endParaRPr lang="en-US" dirty="0"/>
          </a:p>
        </p:txBody>
      </p:sp>
      <p:sp>
        <p:nvSpPr>
          <p:cNvPr id="5" name="Footer Placeholder 4">
            <a:extLst>
              <a:ext uri="{FF2B5EF4-FFF2-40B4-BE49-F238E27FC236}">
                <a16:creationId xmlns:a16="http://schemas.microsoft.com/office/drawing/2014/main" id="{E29AF4B2-DD99-C141-B531-F01A0F76A9CC}"/>
              </a:ext>
            </a:extLst>
          </p:cNvPr>
          <p:cNvSpPr>
            <a:spLocks noGrp="1"/>
          </p:cNvSpPr>
          <p:nvPr>
            <p:ph type="ftr" sz="quarter" idx="11"/>
          </p:nvPr>
        </p:nvSpPr>
        <p:spPr/>
        <p:txBody>
          <a:bodyPr/>
          <a:lstStyle/>
          <a:p>
            <a:pPr algn="r"/>
            <a:r>
              <a:rPr lang="en-US"/>
              <a:t>www.cyto.purdue.edu                                   © 1990-2018 J. Paul Robinson</a:t>
            </a:r>
            <a:endParaRPr lang="en-US" dirty="0"/>
          </a:p>
        </p:txBody>
      </p:sp>
      <p:sp>
        <p:nvSpPr>
          <p:cNvPr id="6" name="Slide Number Placeholder 5">
            <a:extLst>
              <a:ext uri="{FF2B5EF4-FFF2-40B4-BE49-F238E27FC236}">
                <a16:creationId xmlns:a16="http://schemas.microsoft.com/office/drawing/2014/main" id="{C9FA82DB-CE64-0E46-BEB9-31B70F21D68A}"/>
              </a:ext>
            </a:extLst>
          </p:cNvPr>
          <p:cNvSpPr>
            <a:spLocks noGrp="1"/>
          </p:cNvSpPr>
          <p:nvPr>
            <p:ph type="sldNum" sz="quarter" idx="12"/>
          </p:nvPr>
        </p:nvSpPr>
        <p:spPr/>
        <p:txBody>
          <a:bodyPr/>
          <a:lstStyle/>
          <a:p>
            <a:r>
              <a:rPr lang="en-US"/>
              <a:t>Slide </a:t>
            </a:r>
            <a:fld id="{0CFEC368-1D7A-4F81-ABF6-AE0E36BAF64C}" type="slidenum">
              <a:rPr lang="en-US" smtClean="0"/>
              <a:pPr/>
              <a:t>23</a:t>
            </a:fld>
            <a:endParaRPr lang="en-US" dirty="0"/>
          </a:p>
        </p:txBody>
      </p:sp>
      <p:sp>
        <p:nvSpPr>
          <p:cNvPr id="9" name="Oval 8">
            <a:extLst>
              <a:ext uri="{FF2B5EF4-FFF2-40B4-BE49-F238E27FC236}">
                <a16:creationId xmlns:a16="http://schemas.microsoft.com/office/drawing/2014/main" id="{F11DD9D2-E605-8146-A11F-690E51830C10}"/>
              </a:ext>
            </a:extLst>
          </p:cNvPr>
          <p:cNvSpPr/>
          <p:nvPr/>
        </p:nvSpPr>
        <p:spPr>
          <a:xfrm rot="245742">
            <a:off x="2540747" y="4355053"/>
            <a:ext cx="358257" cy="894476"/>
          </a:xfrm>
          <a:prstGeom prst="ellipse">
            <a:avLst/>
          </a:prstGeom>
          <a:solidFill>
            <a:schemeClr val="accent1">
              <a:alpha val="83000"/>
            </a:schemeClr>
          </a:solidFill>
          <a:scene3d>
            <a:camera prst="perspectiveContrastingRightFacing"/>
            <a:lightRig rig="flood" dir="t"/>
          </a:scene3d>
          <a:sp3d z="38100" extrusionH="101600" contourW="38100" prstMaterial="dkEdge"/>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chemeClr val="bg1">
                    <a:lumMod val="50000"/>
                  </a:schemeClr>
                </a:solidFill>
              </a:ln>
            </a:endParaRPr>
          </a:p>
        </p:txBody>
      </p:sp>
      <p:cxnSp>
        <p:nvCxnSpPr>
          <p:cNvPr id="11" name="Straight Connector 10">
            <a:extLst>
              <a:ext uri="{FF2B5EF4-FFF2-40B4-BE49-F238E27FC236}">
                <a16:creationId xmlns:a16="http://schemas.microsoft.com/office/drawing/2014/main" id="{D5AEA106-43F3-4247-94F8-93CF4798EE2F}"/>
              </a:ext>
            </a:extLst>
          </p:cNvPr>
          <p:cNvCxnSpPr/>
          <p:nvPr/>
        </p:nvCxnSpPr>
        <p:spPr>
          <a:xfrm flipH="1">
            <a:off x="2743200" y="4953000"/>
            <a:ext cx="2057400" cy="0"/>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A85BD4B5-053C-C044-8FCB-58616AD2D8E7}"/>
              </a:ext>
            </a:extLst>
          </p:cNvPr>
          <p:cNvCxnSpPr/>
          <p:nvPr/>
        </p:nvCxnSpPr>
        <p:spPr>
          <a:xfrm flipH="1">
            <a:off x="2743200" y="4800600"/>
            <a:ext cx="2057400" cy="0"/>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620C30FF-334E-BB4F-9169-FE4B827FA0DF}"/>
              </a:ext>
            </a:extLst>
          </p:cNvPr>
          <p:cNvCxnSpPr/>
          <p:nvPr/>
        </p:nvCxnSpPr>
        <p:spPr>
          <a:xfrm flipH="1">
            <a:off x="2743200" y="4648200"/>
            <a:ext cx="2057400" cy="0"/>
          </a:xfrm>
          <a:prstGeom prst="line">
            <a:avLst/>
          </a:prstGeom>
          <a:ln w="571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5370C68F-55EF-1445-89C2-F304F3DF961C}"/>
              </a:ext>
            </a:extLst>
          </p:cNvPr>
          <p:cNvCxnSpPr/>
          <p:nvPr/>
        </p:nvCxnSpPr>
        <p:spPr>
          <a:xfrm flipH="1">
            <a:off x="2743200" y="4495800"/>
            <a:ext cx="2057400" cy="0"/>
          </a:xfrm>
          <a:prstGeom prst="line">
            <a:avLst/>
          </a:prstGeom>
          <a:ln w="5715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9498363E-3335-764F-946A-77E9160E5190}"/>
              </a:ext>
            </a:extLst>
          </p:cNvPr>
          <p:cNvCxnSpPr/>
          <p:nvPr/>
        </p:nvCxnSpPr>
        <p:spPr>
          <a:xfrm flipH="1">
            <a:off x="2743200" y="5105400"/>
            <a:ext cx="20574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FD68DB71-FDC5-8E4D-867D-DD9B476709D9}"/>
              </a:ext>
            </a:extLst>
          </p:cNvPr>
          <p:cNvCxnSpPr>
            <a:cxnSpLocks/>
          </p:cNvCxnSpPr>
          <p:nvPr/>
        </p:nvCxnSpPr>
        <p:spPr>
          <a:xfrm flipH="1">
            <a:off x="2743200" y="4048668"/>
            <a:ext cx="457200" cy="457200"/>
          </a:xfrm>
          <a:prstGeom prst="line">
            <a:avLst/>
          </a:prstGeom>
          <a:ln w="5715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1DA6DAB7-9801-1948-9339-672E114A251C}"/>
              </a:ext>
            </a:extLst>
          </p:cNvPr>
          <p:cNvCxnSpPr>
            <a:cxnSpLocks/>
          </p:cNvCxnSpPr>
          <p:nvPr/>
        </p:nvCxnSpPr>
        <p:spPr>
          <a:xfrm flipH="1">
            <a:off x="2743200" y="4277268"/>
            <a:ext cx="457200" cy="370932"/>
          </a:xfrm>
          <a:prstGeom prst="line">
            <a:avLst/>
          </a:prstGeom>
          <a:ln w="571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AB51B589-5DDD-0842-BB8D-CD81A412D1D8}"/>
              </a:ext>
            </a:extLst>
          </p:cNvPr>
          <p:cNvCxnSpPr>
            <a:cxnSpLocks/>
          </p:cNvCxnSpPr>
          <p:nvPr/>
        </p:nvCxnSpPr>
        <p:spPr>
          <a:xfrm flipH="1">
            <a:off x="2743200" y="4648200"/>
            <a:ext cx="457200" cy="307041"/>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02A439C0-34F8-F94D-A291-F8C78EF3F8DD}"/>
              </a:ext>
            </a:extLst>
          </p:cNvPr>
          <p:cNvCxnSpPr>
            <a:cxnSpLocks/>
          </p:cNvCxnSpPr>
          <p:nvPr/>
        </p:nvCxnSpPr>
        <p:spPr>
          <a:xfrm flipH="1">
            <a:off x="2743200" y="4876800"/>
            <a:ext cx="457200" cy="22860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E937C9DE-BA86-C64D-ADB4-F635AA9C1C02}"/>
              </a:ext>
            </a:extLst>
          </p:cNvPr>
          <p:cNvCxnSpPr/>
          <p:nvPr/>
        </p:nvCxnSpPr>
        <p:spPr>
          <a:xfrm flipH="1">
            <a:off x="3696868" y="3872754"/>
            <a:ext cx="2057400" cy="0"/>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sp>
        <p:nvSpPr>
          <p:cNvPr id="26" name="Oval 25">
            <a:extLst>
              <a:ext uri="{FF2B5EF4-FFF2-40B4-BE49-F238E27FC236}">
                <a16:creationId xmlns:a16="http://schemas.microsoft.com/office/drawing/2014/main" id="{9843E51E-DF4C-1345-B615-6ECD6B38AD38}"/>
              </a:ext>
            </a:extLst>
          </p:cNvPr>
          <p:cNvSpPr/>
          <p:nvPr/>
        </p:nvSpPr>
        <p:spPr>
          <a:xfrm rot="245742">
            <a:off x="5670286" y="3427207"/>
            <a:ext cx="358257" cy="894476"/>
          </a:xfrm>
          <a:prstGeom prst="ellipse">
            <a:avLst/>
          </a:prstGeom>
          <a:solidFill>
            <a:schemeClr val="accent1">
              <a:alpha val="83000"/>
            </a:schemeClr>
          </a:solidFill>
          <a:scene3d>
            <a:camera prst="perspectiveContrastingRightFacing"/>
            <a:lightRig rig="flood" dir="t"/>
          </a:scene3d>
          <a:sp3d z="38100" extrusionH="101600" contourW="38100" prstMaterial="dkEdge"/>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chemeClr val="bg1">
                    <a:lumMod val="50000"/>
                  </a:schemeClr>
                </a:solidFill>
              </a:ln>
            </a:endParaRPr>
          </a:p>
        </p:txBody>
      </p:sp>
      <p:cxnSp>
        <p:nvCxnSpPr>
          <p:cNvPr id="27" name="Straight Connector 26">
            <a:extLst>
              <a:ext uri="{FF2B5EF4-FFF2-40B4-BE49-F238E27FC236}">
                <a16:creationId xmlns:a16="http://schemas.microsoft.com/office/drawing/2014/main" id="{0F19A2FD-F45F-D949-83EE-84A567673382}"/>
              </a:ext>
            </a:extLst>
          </p:cNvPr>
          <p:cNvCxnSpPr/>
          <p:nvPr/>
        </p:nvCxnSpPr>
        <p:spPr>
          <a:xfrm flipH="1">
            <a:off x="5872739" y="4025154"/>
            <a:ext cx="2057400" cy="0"/>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939444A5-DAB3-A144-B5FD-62373AB965B3}"/>
              </a:ext>
            </a:extLst>
          </p:cNvPr>
          <p:cNvCxnSpPr/>
          <p:nvPr/>
        </p:nvCxnSpPr>
        <p:spPr>
          <a:xfrm flipH="1">
            <a:off x="5872739" y="3872754"/>
            <a:ext cx="2057400" cy="0"/>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EB8E73E9-BA97-1046-BFB0-4E26382A712A}"/>
              </a:ext>
            </a:extLst>
          </p:cNvPr>
          <p:cNvCxnSpPr/>
          <p:nvPr/>
        </p:nvCxnSpPr>
        <p:spPr>
          <a:xfrm flipH="1">
            <a:off x="5872739" y="3720354"/>
            <a:ext cx="2057400" cy="0"/>
          </a:xfrm>
          <a:prstGeom prst="line">
            <a:avLst/>
          </a:prstGeom>
          <a:ln w="571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EEE2DD6A-4987-1541-B3B8-912427C6CB82}"/>
              </a:ext>
            </a:extLst>
          </p:cNvPr>
          <p:cNvCxnSpPr/>
          <p:nvPr/>
        </p:nvCxnSpPr>
        <p:spPr>
          <a:xfrm flipH="1">
            <a:off x="5872739" y="3567954"/>
            <a:ext cx="2057400" cy="0"/>
          </a:xfrm>
          <a:prstGeom prst="line">
            <a:avLst/>
          </a:prstGeom>
          <a:ln w="5715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D6F7CB1C-BB1C-7544-A405-61F1B4051258}"/>
              </a:ext>
            </a:extLst>
          </p:cNvPr>
          <p:cNvCxnSpPr/>
          <p:nvPr/>
        </p:nvCxnSpPr>
        <p:spPr>
          <a:xfrm flipH="1">
            <a:off x="5872739" y="4177554"/>
            <a:ext cx="20574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10970F64-0C05-8642-8029-D428267FCC5B}"/>
              </a:ext>
            </a:extLst>
          </p:cNvPr>
          <p:cNvCxnSpPr>
            <a:cxnSpLocks/>
          </p:cNvCxnSpPr>
          <p:nvPr/>
        </p:nvCxnSpPr>
        <p:spPr>
          <a:xfrm flipH="1">
            <a:off x="5872739" y="3720354"/>
            <a:ext cx="457200" cy="307041"/>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33B0D936-B7E9-F847-B635-FA13EE2471B1}"/>
              </a:ext>
            </a:extLst>
          </p:cNvPr>
          <p:cNvCxnSpPr>
            <a:cxnSpLocks/>
          </p:cNvCxnSpPr>
          <p:nvPr/>
        </p:nvCxnSpPr>
        <p:spPr>
          <a:xfrm flipH="1">
            <a:off x="5872739" y="3948954"/>
            <a:ext cx="457200" cy="22860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4E5D794F-357F-874A-AFD2-0A3CDFBE6469}"/>
              </a:ext>
            </a:extLst>
          </p:cNvPr>
          <p:cNvSpPr txBox="1"/>
          <p:nvPr/>
        </p:nvSpPr>
        <p:spPr>
          <a:xfrm>
            <a:off x="6101339" y="3124200"/>
            <a:ext cx="1334661" cy="369332"/>
          </a:xfrm>
          <a:prstGeom prst="rect">
            <a:avLst/>
          </a:prstGeom>
          <a:noFill/>
        </p:spPr>
        <p:txBody>
          <a:bodyPr wrap="none" rtlCol="0">
            <a:spAutoFit/>
          </a:bodyPr>
          <a:lstStyle/>
          <a:p>
            <a:r>
              <a:rPr lang="en-US" dirty="0"/>
              <a:t>550 SP DC</a:t>
            </a:r>
          </a:p>
        </p:txBody>
      </p:sp>
      <p:sp>
        <p:nvSpPr>
          <p:cNvPr id="39" name="TextBox 38">
            <a:extLst>
              <a:ext uri="{FF2B5EF4-FFF2-40B4-BE49-F238E27FC236}">
                <a16:creationId xmlns:a16="http://schemas.microsoft.com/office/drawing/2014/main" id="{F3C58955-65B7-CE41-9845-3F8BF3F60533}"/>
              </a:ext>
            </a:extLst>
          </p:cNvPr>
          <p:cNvSpPr txBox="1"/>
          <p:nvPr/>
        </p:nvSpPr>
        <p:spPr>
          <a:xfrm>
            <a:off x="3333169" y="4132303"/>
            <a:ext cx="941283" cy="369332"/>
          </a:xfrm>
          <a:prstGeom prst="rect">
            <a:avLst/>
          </a:prstGeom>
          <a:noFill/>
        </p:spPr>
        <p:txBody>
          <a:bodyPr wrap="none" rtlCol="0">
            <a:spAutoFit/>
          </a:bodyPr>
          <a:lstStyle/>
          <a:p>
            <a:r>
              <a:rPr lang="en-US" dirty="0"/>
              <a:t>550 BP</a:t>
            </a:r>
          </a:p>
        </p:txBody>
      </p:sp>
      <p:cxnSp>
        <p:nvCxnSpPr>
          <p:cNvPr id="64" name="Straight Connector 63">
            <a:extLst>
              <a:ext uri="{FF2B5EF4-FFF2-40B4-BE49-F238E27FC236}">
                <a16:creationId xmlns:a16="http://schemas.microsoft.com/office/drawing/2014/main" id="{DA1633F6-2CAF-C541-AEF7-4F76C371173F}"/>
              </a:ext>
            </a:extLst>
          </p:cNvPr>
          <p:cNvCxnSpPr/>
          <p:nvPr/>
        </p:nvCxnSpPr>
        <p:spPr>
          <a:xfrm flipH="1">
            <a:off x="533400" y="2587419"/>
            <a:ext cx="2057400" cy="0"/>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sp>
        <p:nvSpPr>
          <p:cNvPr id="65" name="Oval 64">
            <a:extLst>
              <a:ext uri="{FF2B5EF4-FFF2-40B4-BE49-F238E27FC236}">
                <a16:creationId xmlns:a16="http://schemas.microsoft.com/office/drawing/2014/main" id="{2B368224-ADD7-D548-B748-C4DC37DB7D95}"/>
              </a:ext>
            </a:extLst>
          </p:cNvPr>
          <p:cNvSpPr/>
          <p:nvPr/>
        </p:nvSpPr>
        <p:spPr>
          <a:xfrm rot="245742">
            <a:off x="2506818" y="2141872"/>
            <a:ext cx="358257" cy="894476"/>
          </a:xfrm>
          <a:prstGeom prst="ellipse">
            <a:avLst/>
          </a:prstGeom>
          <a:solidFill>
            <a:schemeClr val="accent1">
              <a:alpha val="83000"/>
            </a:schemeClr>
          </a:solidFill>
          <a:scene3d>
            <a:camera prst="perspectiveContrastingRightFacing"/>
            <a:lightRig rig="flood" dir="t"/>
          </a:scene3d>
          <a:sp3d z="38100" extrusionH="101600" contourW="38100" prstMaterial="dkEdge"/>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chemeClr val="bg1">
                    <a:lumMod val="50000"/>
                  </a:schemeClr>
                </a:solidFill>
              </a:ln>
            </a:endParaRPr>
          </a:p>
        </p:txBody>
      </p:sp>
      <p:cxnSp>
        <p:nvCxnSpPr>
          <p:cNvPr id="66" name="Straight Connector 65">
            <a:extLst>
              <a:ext uri="{FF2B5EF4-FFF2-40B4-BE49-F238E27FC236}">
                <a16:creationId xmlns:a16="http://schemas.microsoft.com/office/drawing/2014/main" id="{A72A76A6-3ACD-FB46-BA4F-152DD0A018B6}"/>
              </a:ext>
            </a:extLst>
          </p:cNvPr>
          <p:cNvCxnSpPr/>
          <p:nvPr/>
        </p:nvCxnSpPr>
        <p:spPr>
          <a:xfrm flipH="1">
            <a:off x="2709271" y="2739819"/>
            <a:ext cx="2057400" cy="0"/>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449AA3DD-4B9F-5C46-9A54-31CBE70FA716}"/>
              </a:ext>
            </a:extLst>
          </p:cNvPr>
          <p:cNvCxnSpPr/>
          <p:nvPr/>
        </p:nvCxnSpPr>
        <p:spPr>
          <a:xfrm flipH="1">
            <a:off x="2709271" y="2587419"/>
            <a:ext cx="2057400" cy="0"/>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CBF2E4C8-34AA-204F-9A7A-9B024E88B8AA}"/>
              </a:ext>
            </a:extLst>
          </p:cNvPr>
          <p:cNvCxnSpPr/>
          <p:nvPr/>
        </p:nvCxnSpPr>
        <p:spPr>
          <a:xfrm flipH="1">
            <a:off x="2709271" y="2435019"/>
            <a:ext cx="2057400" cy="0"/>
          </a:xfrm>
          <a:prstGeom prst="line">
            <a:avLst/>
          </a:prstGeom>
          <a:ln w="571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5319B5D2-9F60-D647-9414-4DD481B6E1CA}"/>
              </a:ext>
            </a:extLst>
          </p:cNvPr>
          <p:cNvCxnSpPr/>
          <p:nvPr/>
        </p:nvCxnSpPr>
        <p:spPr>
          <a:xfrm flipH="1">
            <a:off x="2709271" y="2282619"/>
            <a:ext cx="2057400" cy="0"/>
          </a:xfrm>
          <a:prstGeom prst="line">
            <a:avLst/>
          </a:prstGeom>
          <a:ln w="5715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7438D8D7-DFC9-BE49-99BA-E94D8926E3E7}"/>
              </a:ext>
            </a:extLst>
          </p:cNvPr>
          <p:cNvCxnSpPr/>
          <p:nvPr/>
        </p:nvCxnSpPr>
        <p:spPr>
          <a:xfrm flipH="1">
            <a:off x="2709271" y="2892219"/>
            <a:ext cx="20574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73" name="TextBox 72">
            <a:extLst>
              <a:ext uri="{FF2B5EF4-FFF2-40B4-BE49-F238E27FC236}">
                <a16:creationId xmlns:a16="http://schemas.microsoft.com/office/drawing/2014/main" id="{A0216BAF-1B83-B549-92D9-5AA99DF612DE}"/>
              </a:ext>
            </a:extLst>
          </p:cNvPr>
          <p:cNvSpPr txBox="1"/>
          <p:nvPr/>
        </p:nvSpPr>
        <p:spPr>
          <a:xfrm>
            <a:off x="2937871" y="1838865"/>
            <a:ext cx="1334661" cy="369332"/>
          </a:xfrm>
          <a:prstGeom prst="rect">
            <a:avLst/>
          </a:prstGeom>
          <a:noFill/>
        </p:spPr>
        <p:txBody>
          <a:bodyPr wrap="none" rtlCol="0">
            <a:spAutoFit/>
          </a:bodyPr>
          <a:lstStyle/>
          <a:p>
            <a:r>
              <a:rPr lang="en-US" dirty="0"/>
              <a:t>550 SP DC</a:t>
            </a:r>
          </a:p>
        </p:txBody>
      </p:sp>
      <p:sp>
        <p:nvSpPr>
          <p:cNvPr id="77" name="Rectangle 76">
            <a:extLst>
              <a:ext uri="{FF2B5EF4-FFF2-40B4-BE49-F238E27FC236}">
                <a16:creationId xmlns:a16="http://schemas.microsoft.com/office/drawing/2014/main" id="{F21EED65-1765-1949-A164-CD735FF04484}"/>
              </a:ext>
            </a:extLst>
          </p:cNvPr>
          <p:cNvSpPr/>
          <p:nvPr/>
        </p:nvSpPr>
        <p:spPr>
          <a:xfrm>
            <a:off x="381000" y="950485"/>
            <a:ext cx="1796039" cy="1392635"/>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ectangle 77">
            <a:extLst>
              <a:ext uri="{FF2B5EF4-FFF2-40B4-BE49-F238E27FC236}">
                <a16:creationId xmlns:a16="http://schemas.microsoft.com/office/drawing/2014/main" id="{968CCF18-E3D4-694C-A7D5-FF4603331360}"/>
              </a:ext>
            </a:extLst>
          </p:cNvPr>
          <p:cNvSpPr/>
          <p:nvPr/>
        </p:nvSpPr>
        <p:spPr>
          <a:xfrm>
            <a:off x="5881496" y="1473692"/>
            <a:ext cx="1796039" cy="1392635"/>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Freeform 81">
            <a:extLst>
              <a:ext uri="{FF2B5EF4-FFF2-40B4-BE49-F238E27FC236}">
                <a16:creationId xmlns:a16="http://schemas.microsoft.com/office/drawing/2014/main" id="{FD00B863-6BA9-9F41-A241-F278B9A32091}"/>
              </a:ext>
            </a:extLst>
          </p:cNvPr>
          <p:cNvSpPr/>
          <p:nvPr/>
        </p:nvSpPr>
        <p:spPr>
          <a:xfrm>
            <a:off x="5896535" y="1539688"/>
            <a:ext cx="1822077" cy="1317847"/>
          </a:xfrm>
          <a:custGeom>
            <a:avLst/>
            <a:gdLst>
              <a:gd name="connsiteX0" fmla="*/ 0 w 1822077"/>
              <a:gd name="connsiteY0" fmla="*/ 0 h 1317847"/>
              <a:gd name="connsiteX1" fmla="*/ 0 w 1822077"/>
              <a:gd name="connsiteY1" fmla="*/ 0 h 1317847"/>
              <a:gd name="connsiteX2" fmla="*/ 423583 w 1822077"/>
              <a:gd name="connsiteY2" fmla="*/ 13447 h 1317847"/>
              <a:gd name="connsiteX3" fmla="*/ 497541 w 1822077"/>
              <a:gd name="connsiteY3" fmla="*/ 26894 h 1317847"/>
              <a:gd name="connsiteX4" fmla="*/ 558053 w 1822077"/>
              <a:gd name="connsiteY4" fmla="*/ 33618 h 1317847"/>
              <a:gd name="connsiteX5" fmla="*/ 605118 w 1822077"/>
              <a:gd name="connsiteY5" fmla="*/ 47065 h 1317847"/>
              <a:gd name="connsiteX6" fmla="*/ 645459 w 1822077"/>
              <a:gd name="connsiteY6" fmla="*/ 60512 h 1317847"/>
              <a:gd name="connsiteX7" fmla="*/ 665630 w 1822077"/>
              <a:gd name="connsiteY7" fmla="*/ 67236 h 1317847"/>
              <a:gd name="connsiteX8" fmla="*/ 685800 w 1822077"/>
              <a:gd name="connsiteY8" fmla="*/ 73959 h 1317847"/>
              <a:gd name="connsiteX9" fmla="*/ 699247 w 1822077"/>
              <a:gd name="connsiteY9" fmla="*/ 94130 h 1317847"/>
              <a:gd name="connsiteX10" fmla="*/ 719418 w 1822077"/>
              <a:gd name="connsiteY10" fmla="*/ 107577 h 1317847"/>
              <a:gd name="connsiteX11" fmla="*/ 746312 w 1822077"/>
              <a:gd name="connsiteY11" fmla="*/ 147918 h 1317847"/>
              <a:gd name="connsiteX12" fmla="*/ 753036 w 1822077"/>
              <a:gd name="connsiteY12" fmla="*/ 168088 h 1317847"/>
              <a:gd name="connsiteX13" fmla="*/ 766483 w 1822077"/>
              <a:gd name="connsiteY13" fmla="*/ 181536 h 1317847"/>
              <a:gd name="connsiteX14" fmla="*/ 793377 w 1822077"/>
              <a:gd name="connsiteY14" fmla="*/ 221877 h 1317847"/>
              <a:gd name="connsiteX15" fmla="*/ 806824 w 1822077"/>
              <a:gd name="connsiteY15" fmla="*/ 242047 h 1317847"/>
              <a:gd name="connsiteX16" fmla="*/ 813547 w 1822077"/>
              <a:gd name="connsiteY16" fmla="*/ 262218 h 1317847"/>
              <a:gd name="connsiteX17" fmla="*/ 826994 w 1822077"/>
              <a:gd name="connsiteY17" fmla="*/ 282388 h 1317847"/>
              <a:gd name="connsiteX18" fmla="*/ 853889 w 1822077"/>
              <a:gd name="connsiteY18" fmla="*/ 336177 h 1317847"/>
              <a:gd name="connsiteX19" fmla="*/ 880783 w 1822077"/>
              <a:gd name="connsiteY19" fmla="*/ 396688 h 1317847"/>
              <a:gd name="connsiteX20" fmla="*/ 900953 w 1822077"/>
              <a:gd name="connsiteY20" fmla="*/ 437030 h 1317847"/>
              <a:gd name="connsiteX21" fmla="*/ 914400 w 1822077"/>
              <a:gd name="connsiteY21" fmla="*/ 477371 h 1317847"/>
              <a:gd name="connsiteX22" fmla="*/ 927847 w 1822077"/>
              <a:gd name="connsiteY22" fmla="*/ 517712 h 1317847"/>
              <a:gd name="connsiteX23" fmla="*/ 934571 w 1822077"/>
              <a:gd name="connsiteY23" fmla="*/ 551330 h 1317847"/>
              <a:gd name="connsiteX24" fmla="*/ 941294 w 1822077"/>
              <a:gd name="connsiteY24" fmla="*/ 578224 h 1317847"/>
              <a:gd name="connsiteX25" fmla="*/ 954741 w 1822077"/>
              <a:gd name="connsiteY25" fmla="*/ 652183 h 1317847"/>
              <a:gd name="connsiteX26" fmla="*/ 961465 w 1822077"/>
              <a:gd name="connsiteY26" fmla="*/ 672353 h 1317847"/>
              <a:gd name="connsiteX27" fmla="*/ 968189 w 1822077"/>
              <a:gd name="connsiteY27" fmla="*/ 699247 h 1317847"/>
              <a:gd name="connsiteX28" fmla="*/ 974912 w 1822077"/>
              <a:gd name="connsiteY28" fmla="*/ 732865 h 1317847"/>
              <a:gd name="connsiteX29" fmla="*/ 988359 w 1822077"/>
              <a:gd name="connsiteY29" fmla="*/ 753036 h 1317847"/>
              <a:gd name="connsiteX30" fmla="*/ 1001806 w 1822077"/>
              <a:gd name="connsiteY30" fmla="*/ 779930 h 1317847"/>
              <a:gd name="connsiteX31" fmla="*/ 1015253 w 1822077"/>
              <a:gd name="connsiteY31" fmla="*/ 800100 h 1317847"/>
              <a:gd name="connsiteX32" fmla="*/ 1035424 w 1822077"/>
              <a:gd name="connsiteY32" fmla="*/ 840441 h 1317847"/>
              <a:gd name="connsiteX33" fmla="*/ 1055594 w 1822077"/>
              <a:gd name="connsiteY33" fmla="*/ 880783 h 1317847"/>
              <a:gd name="connsiteX34" fmla="*/ 1062318 w 1822077"/>
              <a:gd name="connsiteY34" fmla="*/ 900953 h 1317847"/>
              <a:gd name="connsiteX35" fmla="*/ 1075765 w 1822077"/>
              <a:gd name="connsiteY35" fmla="*/ 921124 h 1317847"/>
              <a:gd name="connsiteX36" fmla="*/ 1095936 w 1822077"/>
              <a:gd name="connsiteY36" fmla="*/ 961465 h 1317847"/>
              <a:gd name="connsiteX37" fmla="*/ 1116106 w 1822077"/>
              <a:gd name="connsiteY37" fmla="*/ 1001806 h 1317847"/>
              <a:gd name="connsiteX38" fmla="*/ 1129553 w 1822077"/>
              <a:gd name="connsiteY38" fmla="*/ 1042147 h 1317847"/>
              <a:gd name="connsiteX39" fmla="*/ 1143000 w 1822077"/>
              <a:gd name="connsiteY39" fmla="*/ 1062318 h 1317847"/>
              <a:gd name="connsiteX40" fmla="*/ 1156447 w 1822077"/>
              <a:gd name="connsiteY40" fmla="*/ 1102659 h 1317847"/>
              <a:gd name="connsiteX41" fmla="*/ 1176618 w 1822077"/>
              <a:gd name="connsiteY41" fmla="*/ 1143000 h 1317847"/>
              <a:gd name="connsiteX42" fmla="*/ 1190065 w 1822077"/>
              <a:gd name="connsiteY42" fmla="*/ 1163171 h 1317847"/>
              <a:gd name="connsiteX43" fmla="*/ 1196789 w 1822077"/>
              <a:gd name="connsiteY43" fmla="*/ 1183341 h 1317847"/>
              <a:gd name="connsiteX44" fmla="*/ 1216959 w 1822077"/>
              <a:gd name="connsiteY44" fmla="*/ 1203512 h 1317847"/>
              <a:gd name="connsiteX45" fmla="*/ 1223683 w 1822077"/>
              <a:gd name="connsiteY45" fmla="*/ 1223683 h 1317847"/>
              <a:gd name="connsiteX46" fmla="*/ 1264024 w 1822077"/>
              <a:gd name="connsiteY46" fmla="*/ 1257300 h 1317847"/>
              <a:gd name="connsiteX47" fmla="*/ 1284194 w 1822077"/>
              <a:gd name="connsiteY47" fmla="*/ 1264024 h 1317847"/>
              <a:gd name="connsiteX48" fmla="*/ 1311089 w 1822077"/>
              <a:gd name="connsiteY48" fmla="*/ 1277471 h 1317847"/>
              <a:gd name="connsiteX49" fmla="*/ 1331259 w 1822077"/>
              <a:gd name="connsiteY49" fmla="*/ 1284194 h 1317847"/>
              <a:gd name="connsiteX50" fmla="*/ 1445559 w 1822077"/>
              <a:gd name="connsiteY50" fmla="*/ 1304365 h 1317847"/>
              <a:gd name="connsiteX51" fmla="*/ 1566583 w 1822077"/>
              <a:gd name="connsiteY51" fmla="*/ 1297641 h 1317847"/>
              <a:gd name="connsiteX52" fmla="*/ 1707777 w 1822077"/>
              <a:gd name="connsiteY52" fmla="*/ 1311088 h 1317847"/>
              <a:gd name="connsiteX53" fmla="*/ 1822077 w 1822077"/>
              <a:gd name="connsiteY53" fmla="*/ 1317812 h 1317847"/>
              <a:gd name="connsiteX54" fmla="*/ 1822077 w 1822077"/>
              <a:gd name="connsiteY54" fmla="*/ 1317812 h 1317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1822077" h="1317847">
                <a:moveTo>
                  <a:pt x="0" y="0"/>
                </a:moveTo>
                <a:lnTo>
                  <a:pt x="0" y="0"/>
                </a:lnTo>
                <a:cubicBezTo>
                  <a:pt x="192525" y="21393"/>
                  <a:pt x="-29617" y="-1412"/>
                  <a:pt x="423583" y="13447"/>
                </a:cubicBezTo>
                <a:cubicBezTo>
                  <a:pt x="486245" y="15501"/>
                  <a:pt x="451511" y="19813"/>
                  <a:pt x="497541" y="26894"/>
                </a:cubicBezTo>
                <a:cubicBezTo>
                  <a:pt x="517600" y="29980"/>
                  <a:pt x="537882" y="31377"/>
                  <a:pt x="558053" y="33618"/>
                </a:cubicBezTo>
                <a:cubicBezTo>
                  <a:pt x="625880" y="56225"/>
                  <a:pt x="520644" y="21722"/>
                  <a:pt x="605118" y="47065"/>
                </a:cubicBezTo>
                <a:cubicBezTo>
                  <a:pt x="618695" y="51138"/>
                  <a:pt x="632012" y="56030"/>
                  <a:pt x="645459" y="60512"/>
                </a:cubicBezTo>
                <a:lnTo>
                  <a:pt x="665630" y="67236"/>
                </a:lnTo>
                <a:lnTo>
                  <a:pt x="685800" y="73959"/>
                </a:lnTo>
                <a:cubicBezTo>
                  <a:pt x="690282" y="80683"/>
                  <a:pt x="693533" y="88416"/>
                  <a:pt x="699247" y="94130"/>
                </a:cubicBezTo>
                <a:cubicBezTo>
                  <a:pt x="704961" y="99844"/>
                  <a:pt x="714097" y="101496"/>
                  <a:pt x="719418" y="107577"/>
                </a:cubicBezTo>
                <a:cubicBezTo>
                  <a:pt x="730060" y="119740"/>
                  <a:pt x="741201" y="132586"/>
                  <a:pt x="746312" y="147918"/>
                </a:cubicBezTo>
                <a:cubicBezTo>
                  <a:pt x="748553" y="154641"/>
                  <a:pt x="749390" y="162011"/>
                  <a:pt x="753036" y="168088"/>
                </a:cubicBezTo>
                <a:cubicBezTo>
                  <a:pt x="756298" y="173524"/>
                  <a:pt x="762680" y="176465"/>
                  <a:pt x="766483" y="181536"/>
                </a:cubicBezTo>
                <a:cubicBezTo>
                  <a:pt x="776180" y="194465"/>
                  <a:pt x="784412" y="208430"/>
                  <a:pt x="793377" y="221877"/>
                </a:cubicBezTo>
                <a:lnTo>
                  <a:pt x="806824" y="242047"/>
                </a:lnTo>
                <a:cubicBezTo>
                  <a:pt x="809065" y="248771"/>
                  <a:pt x="810378" y="255879"/>
                  <a:pt x="813547" y="262218"/>
                </a:cubicBezTo>
                <a:cubicBezTo>
                  <a:pt x="817161" y="269445"/>
                  <a:pt x="823712" y="275004"/>
                  <a:pt x="826994" y="282388"/>
                </a:cubicBezTo>
                <a:cubicBezTo>
                  <a:pt x="851717" y="338014"/>
                  <a:pt x="826271" y="308561"/>
                  <a:pt x="853889" y="336177"/>
                </a:cubicBezTo>
                <a:cubicBezTo>
                  <a:pt x="869891" y="384184"/>
                  <a:pt x="859473" y="364724"/>
                  <a:pt x="880783" y="396688"/>
                </a:cubicBezTo>
                <a:cubicBezTo>
                  <a:pt x="905297" y="470237"/>
                  <a:pt x="866203" y="358843"/>
                  <a:pt x="900953" y="437030"/>
                </a:cubicBezTo>
                <a:cubicBezTo>
                  <a:pt x="906710" y="449983"/>
                  <a:pt x="909918" y="463924"/>
                  <a:pt x="914400" y="477371"/>
                </a:cubicBezTo>
                <a:cubicBezTo>
                  <a:pt x="914404" y="477384"/>
                  <a:pt x="927844" y="517699"/>
                  <a:pt x="927847" y="517712"/>
                </a:cubicBezTo>
                <a:cubicBezTo>
                  <a:pt x="930088" y="528918"/>
                  <a:pt x="932092" y="540174"/>
                  <a:pt x="934571" y="551330"/>
                </a:cubicBezTo>
                <a:cubicBezTo>
                  <a:pt x="936576" y="560350"/>
                  <a:pt x="939482" y="569163"/>
                  <a:pt x="941294" y="578224"/>
                </a:cubicBezTo>
                <a:cubicBezTo>
                  <a:pt x="947282" y="608163"/>
                  <a:pt x="947537" y="623366"/>
                  <a:pt x="954741" y="652183"/>
                </a:cubicBezTo>
                <a:cubicBezTo>
                  <a:pt x="956460" y="659058"/>
                  <a:pt x="959518" y="665539"/>
                  <a:pt x="961465" y="672353"/>
                </a:cubicBezTo>
                <a:cubicBezTo>
                  <a:pt x="964004" y="681238"/>
                  <a:pt x="966184" y="690226"/>
                  <a:pt x="968189" y="699247"/>
                </a:cubicBezTo>
                <a:cubicBezTo>
                  <a:pt x="970668" y="710403"/>
                  <a:pt x="970900" y="722165"/>
                  <a:pt x="974912" y="732865"/>
                </a:cubicBezTo>
                <a:cubicBezTo>
                  <a:pt x="977749" y="740431"/>
                  <a:pt x="984350" y="746020"/>
                  <a:pt x="988359" y="753036"/>
                </a:cubicBezTo>
                <a:cubicBezTo>
                  <a:pt x="993332" y="761738"/>
                  <a:pt x="996833" y="771228"/>
                  <a:pt x="1001806" y="779930"/>
                </a:cubicBezTo>
                <a:cubicBezTo>
                  <a:pt x="1005815" y="786946"/>
                  <a:pt x="1011639" y="792873"/>
                  <a:pt x="1015253" y="800100"/>
                </a:cubicBezTo>
                <a:cubicBezTo>
                  <a:pt x="1043090" y="855772"/>
                  <a:pt x="996888" y="782638"/>
                  <a:pt x="1035424" y="840441"/>
                </a:cubicBezTo>
                <a:cubicBezTo>
                  <a:pt x="1052319" y="891131"/>
                  <a:pt x="1029531" y="828659"/>
                  <a:pt x="1055594" y="880783"/>
                </a:cubicBezTo>
                <a:cubicBezTo>
                  <a:pt x="1058764" y="887122"/>
                  <a:pt x="1059148" y="894614"/>
                  <a:pt x="1062318" y="900953"/>
                </a:cubicBezTo>
                <a:cubicBezTo>
                  <a:pt x="1065932" y="908181"/>
                  <a:pt x="1072151" y="913896"/>
                  <a:pt x="1075765" y="921124"/>
                </a:cubicBezTo>
                <a:cubicBezTo>
                  <a:pt x="1103602" y="976797"/>
                  <a:pt x="1057398" y="903657"/>
                  <a:pt x="1095936" y="961465"/>
                </a:cubicBezTo>
                <a:cubicBezTo>
                  <a:pt x="1120450" y="1035015"/>
                  <a:pt x="1081356" y="923619"/>
                  <a:pt x="1116106" y="1001806"/>
                </a:cubicBezTo>
                <a:cubicBezTo>
                  <a:pt x="1121863" y="1014759"/>
                  <a:pt x="1121691" y="1030353"/>
                  <a:pt x="1129553" y="1042147"/>
                </a:cubicBezTo>
                <a:cubicBezTo>
                  <a:pt x="1134035" y="1048871"/>
                  <a:pt x="1139718" y="1054934"/>
                  <a:pt x="1143000" y="1062318"/>
                </a:cubicBezTo>
                <a:cubicBezTo>
                  <a:pt x="1148757" y="1075271"/>
                  <a:pt x="1148585" y="1090865"/>
                  <a:pt x="1156447" y="1102659"/>
                </a:cubicBezTo>
                <a:cubicBezTo>
                  <a:pt x="1194985" y="1160467"/>
                  <a:pt x="1148781" y="1087327"/>
                  <a:pt x="1176618" y="1143000"/>
                </a:cubicBezTo>
                <a:cubicBezTo>
                  <a:pt x="1180232" y="1150228"/>
                  <a:pt x="1186451" y="1155943"/>
                  <a:pt x="1190065" y="1163171"/>
                </a:cubicBezTo>
                <a:cubicBezTo>
                  <a:pt x="1193235" y="1169510"/>
                  <a:pt x="1192858" y="1177444"/>
                  <a:pt x="1196789" y="1183341"/>
                </a:cubicBezTo>
                <a:cubicBezTo>
                  <a:pt x="1202063" y="1191253"/>
                  <a:pt x="1210236" y="1196788"/>
                  <a:pt x="1216959" y="1203512"/>
                </a:cubicBezTo>
                <a:cubicBezTo>
                  <a:pt x="1219200" y="1210236"/>
                  <a:pt x="1219752" y="1217786"/>
                  <a:pt x="1223683" y="1223683"/>
                </a:cubicBezTo>
                <a:cubicBezTo>
                  <a:pt x="1231119" y="1234836"/>
                  <a:pt x="1251620" y="1251098"/>
                  <a:pt x="1264024" y="1257300"/>
                </a:cubicBezTo>
                <a:cubicBezTo>
                  <a:pt x="1270363" y="1260470"/>
                  <a:pt x="1277680" y="1261232"/>
                  <a:pt x="1284194" y="1264024"/>
                </a:cubicBezTo>
                <a:cubicBezTo>
                  <a:pt x="1293407" y="1267972"/>
                  <a:pt x="1301876" y="1273523"/>
                  <a:pt x="1311089" y="1277471"/>
                </a:cubicBezTo>
                <a:cubicBezTo>
                  <a:pt x="1317603" y="1280263"/>
                  <a:pt x="1324422" y="1282329"/>
                  <a:pt x="1331259" y="1284194"/>
                </a:cubicBezTo>
                <a:cubicBezTo>
                  <a:pt x="1394405" y="1301415"/>
                  <a:pt x="1378024" y="1296861"/>
                  <a:pt x="1445559" y="1304365"/>
                </a:cubicBezTo>
                <a:cubicBezTo>
                  <a:pt x="1485900" y="1302124"/>
                  <a:pt x="1526179" y="1297641"/>
                  <a:pt x="1566583" y="1297641"/>
                </a:cubicBezTo>
                <a:cubicBezTo>
                  <a:pt x="1657337" y="1297641"/>
                  <a:pt x="1639236" y="1303873"/>
                  <a:pt x="1707777" y="1311088"/>
                </a:cubicBezTo>
                <a:cubicBezTo>
                  <a:pt x="1780497" y="1318743"/>
                  <a:pt x="1769415" y="1317812"/>
                  <a:pt x="1822077" y="1317812"/>
                </a:cubicBezTo>
                <a:lnTo>
                  <a:pt x="1822077" y="1317812"/>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Freeform 82">
            <a:extLst>
              <a:ext uri="{FF2B5EF4-FFF2-40B4-BE49-F238E27FC236}">
                <a16:creationId xmlns:a16="http://schemas.microsoft.com/office/drawing/2014/main" id="{C2D4BE31-9FE5-8D48-A56C-D85C5C78DDF7}"/>
              </a:ext>
            </a:extLst>
          </p:cNvPr>
          <p:cNvSpPr/>
          <p:nvPr/>
        </p:nvSpPr>
        <p:spPr>
          <a:xfrm>
            <a:off x="396688" y="1028700"/>
            <a:ext cx="1734671" cy="1304365"/>
          </a:xfrm>
          <a:custGeom>
            <a:avLst/>
            <a:gdLst>
              <a:gd name="connsiteX0" fmla="*/ 0 w 1734671"/>
              <a:gd name="connsiteY0" fmla="*/ 1284194 h 1304365"/>
              <a:gd name="connsiteX1" fmla="*/ 0 w 1734671"/>
              <a:gd name="connsiteY1" fmla="*/ 1284194 h 1304365"/>
              <a:gd name="connsiteX2" fmla="*/ 60512 w 1734671"/>
              <a:gd name="connsiteY2" fmla="*/ 1277471 h 1304365"/>
              <a:gd name="connsiteX3" fmla="*/ 80683 w 1734671"/>
              <a:gd name="connsiteY3" fmla="*/ 1270747 h 1304365"/>
              <a:gd name="connsiteX4" fmla="*/ 168088 w 1734671"/>
              <a:gd name="connsiteY4" fmla="*/ 1264024 h 1304365"/>
              <a:gd name="connsiteX5" fmla="*/ 221877 w 1734671"/>
              <a:gd name="connsiteY5" fmla="*/ 1257300 h 1304365"/>
              <a:gd name="connsiteX6" fmla="*/ 262218 w 1734671"/>
              <a:gd name="connsiteY6" fmla="*/ 1243853 h 1304365"/>
              <a:gd name="connsiteX7" fmla="*/ 302559 w 1734671"/>
              <a:gd name="connsiteY7" fmla="*/ 1216959 h 1304365"/>
              <a:gd name="connsiteX8" fmla="*/ 322730 w 1734671"/>
              <a:gd name="connsiteY8" fmla="*/ 1196788 h 1304365"/>
              <a:gd name="connsiteX9" fmla="*/ 349624 w 1734671"/>
              <a:gd name="connsiteY9" fmla="*/ 1089212 h 1304365"/>
              <a:gd name="connsiteX10" fmla="*/ 356347 w 1734671"/>
              <a:gd name="connsiteY10" fmla="*/ 1055594 h 1304365"/>
              <a:gd name="connsiteX11" fmla="*/ 363071 w 1734671"/>
              <a:gd name="connsiteY11" fmla="*/ 974912 h 1304365"/>
              <a:gd name="connsiteX12" fmla="*/ 369794 w 1734671"/>
              <a:gd name="connsiteY12" fmla="*/ 537882 h 1304365"/>
              <a:gd name="connsiteX13" fmla="*/ 383241 w 1734671"/>
              <a:gd name="connsiteY13" fmla="*/ 497541 h 1304365"/>
              <a:gd name="connsiteX14" fmla="*/ 389965 w 1734671"/>
              <a:gd name="connsiteY14" fmla="*/ 470647 h 1304365"/>
              <a:gd name="connsiteX15" fmla="*/ 403412 w 1734671"/>
              <a:gd name="connsiteY15" fmla="*/ 430306 h 1304365"/>
              <a:gd name="connsiteX16" fmla="*/ 410136 w 1734671"/>
              <a:gd name="connsiteY16" fmla="*/ 410135 h 1304365"/>
              <a:gd name="connsiteX17" fmla="*/ 416859 w 1734671"/>
              <a:gd name="connsiteY17" fmla="*/ 376518 h 1304365"/>
              <a:gd name="connsiteX18" fmla="*/ 430306 w 1734671"/>
              <a:gd name="connsiteY18" fmla="*/ 336176 h 1304365"/>
              <a:gd name="connsiteX19" fmla="*/ 463924 w 1734671"/>
              <a:gd name="connsiteY19" fmla="*/ 235324 h 1304365"/>
              <a:gd name="connsiteX20" fmla="*/ 484094 w 1734671"/>
              <a:gd name="connsiteY20" fmla="*/ 194982 h 1304365"/>
              <a:gd name="connsiteX21" fmla="*/ 524436 w 1734671"/>
              <a:gd name="connsiteY21" fmla="*/ 181535 h 1304365"/>
              <a:gd name="connsiteX22" fmla="*/ 558053 w 1734671"/>
              <a:gd name="connsiteY22" fmla="*/ 188259 h 1304365"/>
              <a:gd name="connsiteX23" fmla="*/ 598394 w 1734671"/>
              <a:gd name="connsiteY23" fmla="*/ 215153 h 1304365"/>
              <a:gd name="connsiteX24" fmla="*/ 605118 w 1734671"/>
              <a:gd name="connsiteY24" fmla="*/ 235324 h 1304365"/>
              <a:gd name="connsiteX25" fmla="*/ 632012 w 1734671"/>
              <a:gd name="connsiteY25" fmla="*/ 275665 h 1304365"/>
              <a:gd name="connsiteX26" fmla="*/ 699247 w 1734671"/>
              <a:gd name="connsiteY26" fmla="*/ 477371 h 1304365"/>
              <a:gd name="connsiteX27" fmla="*/ 719418 w 1734671"/>
              <a:gd name="connsiteY27" fmla="*/ 537882 h 1304365"/>
              <a:gd name="connsiteX28" fmla="*/ 732865 w 1734671"/>
              <a:gd name="connsiteY28" fmla="*/ 578224 h 1304365"/>
              <a:gd name="connsiteX29" fmla="*/ 746312 w 1734671"/>
              <a:gd name="connsiteY29" fmla="*/ 598394 h 1304365"/>
              <a:gd name="connsiteX30" fmla="*/ 766483 w 1734671"/>
              <a:gd name="connsiteY30" fmla="*/ 665629 h 1304365"/>
              <a:gd name="connsiteX31" fmla="*/ 773206 w 1734671"/>
              <a:gd name="connsiteY31" fmla="*/ 685800 h 1304365"/>
              <a:gd name="connsiteX32" fmla="*/ 779930 w 1734671"/>
              <a:gd name="connsiteY32" fmla="*/ 712694 h 1304365"/>
              <a:gd name="connsiteX33" fmla="*/ 786653 w 1734671"/>
              <a:gd name="connsiteY33" fmla="*/ 732865 h 1304365"/>
              <a:gd name="connsiteX34" fmla="*/ 793377 w 1734671"/>
              <a:gd name="connsiteY34" fmla="*/ 759759 h 1304365"/>
              <a:gd name="connsiteX35" fmla="*/ 800100 w 1734671"/>
              <a:gd name="connsiteY35" fmla="*/ 779929 h 1304365"/>
              <a:gd name="connsiteX36" fmla="*/ 806824 w 1734671"/>
              <a:gd name="connsiteY36" fmla="*/ 820271 h 1304365"/>
              <a:gd name="connsiteX37" fmla="*/ 813547 w 1734671"/>
              <a:gd name="connsiteY37" fmla="*/ 840441 h 1304365"/>
              <a:gd name="connsiteX38" fmla="*/ 820271 w 1734671"/>
              <a:gd name="connsiteY38" fmla="*/ 874059 h 1304365"/>
              <a:gd name="connsiteX39" fmla="*/ 833718 w 1734671"/>
              <a:gd name="connsiteY39" fmla="*/ 921124 h 1304365"/>
              <a:gd name="connsiteX40" fmla="*/ 847165 w 1734671"/>
              <a:gd name="connsiteY40" fmla="*/ 1001806 h 1304365"/>
              <a:gd name="connsiteX41" fmla="*/ 853888 w 1734671"/>
              <a:gd name="connsiteY41" fmla="*/ 1021976 h 1304365"/>
              <a:gd name="connsiteX42" fmla="*/ 874059 w 1734671"/>
              <a:gd name="connsiteY42" fmla="*/ 1089212 h 1304365"/>
              <a:gd name="connsiteX43" fmla="*/ 880783 w 1734671"/>
              <a:gd name="connsiteY43" fmla="*/ 1109382 h 1304365"/>
              <a:gd name="connsiteX44" fmla="*/ 887506 w 1734671"/>
              <a:gd name="connsiteY44" fmla="*/ 1129553 h 1304365"/>
              <a:gd name="connsiteX45" fmla="*/ 914400 w 1734671"/>
              <a:gd name="connsiteY45" fmla="*/ 1169894 h 1304365"/>
              <a:gd name="connsiteX46" fmla="*/ 941294 w 1734671"/>
              <a:gd name="connsiteY46" fmla="*/ 1210235 h 1304365"/>
              <a:gd name="connsiteX47" fmla="*/ 954741 w 1734671"/>
              <a:gd name="connsiteY47" fmla="*/ 1230406 h 1304365"/>
              <a:gd name="connsiteX48" fmla="*/ 974912 w 1734671"/>
              <a:gd name="connsiteY48" fmla="*/ 1243853 h 1304365"/>
              <a:gd name="connsiteX49" fmla="*/ 981636 w 1734671"/>
              <a:gd name="connsiteY49" fmla="*/ 1264024 h 1304365"/>
              <a:gd name="connsiteX50" fmla="*/ 1048871 w 1734671"/>
              <a:gd name="connsiteY50" fmla="*/ 1297641 h 1304365"/>
              <a:gd name="connsiteX51" fmla="*/ 1102659 w 1734671"/>
              <a:gd name="connsiteY51" fmla="*/ 1290918 h 1304365"/>
              <a:gd name="connsiteX52" fmla="*/ 1143000 w 1734671"/>
              <a:gd name="connsiteY52" fmla="*/ 1264024 h 1304365"/>
              <a:gd name="connsiteX53" fmla="*/ 1149724 w 1734671"/>
              <a:gd name="connsiteY53" fmla="*/ 1243853 h 1304365"/>
              <a:gd name="connsiteX54" fmla="*/ 1163171 w 1734671"/>
              <a:gd name="connsiteY54" fmla="*/ 1223682 h 1304365"/>
              <a:gd name="connsiteX55" fmla="*/ 1176618 w 1734671"/>
              <a:gd name="connsiteY55" fmla="*/ 921124 h 1304365"/>
              <a:gd name="connsiteX56" fmla="*/ 1183341 w 1734671"/>
              <a:gd name="connsiteY56" fmla="*/ 746312 h 1304365"/>
              <a:gd name="connsiteX57" fmla="*/ 1196788 w 1734671"/>
              <a:gd name="connsiteY57" fmla="*/ 564776 h 1304365"/>
              <a:gd name="connsiteX58" fmla="*/ 1203512 w 1734671"/>
              <a:gd name="connsiteY58" fmla="*/ 510988 h 1304365"/>
              <a:gd name="connsiteX59" fmla="*/ 1210236 w 1734671"/>
              <a:gd name="connsiteY59" fmla="*/ 423582 h 1304365"/>
              <a:gd name="connsiteX60" fmla="*/ 1223683 w 1734671"/>
              <a:gd name="connsiteY60" fmla="*/ 349624 h 1304365"/>
              <a:gd name="connsiteX61" fmla="*/ 1237130 w 1734671"/>
              <a:gd name="connsiteY61" fmla="*/ 275665 h 1304365"/>
              <a:gd name="connsiteX62" fmla="*/ 1250577 w 1734671"/>
              <a:gd name="connsiteY62" fmla="*/ 235324 h 1304365"/>
              <a:gd name="connsiteX63" fmla="*/ 1264024 w 1734671"/>
              <a:gd name="connsiteY63" fmla="*/ 194982 h 1304365"/>
              <a:gd name="connsiteX64" fmla="*/ 1277471 w 1734671"/>
              <a:gd name="connsiteY64" fmla="*/ 174812 h 1304365"/>
              <a:gd name="connsiteX65" fmla="*/ 1290918 w 1734671"/>
              <a:gd name="connsiteY65" fmla="*/ 134471 h 1304365"/>
              <a:gd name="connsiteX66" fmla="*/ 1331259 w 1734671"/>
              <a:gd name="connsiteY66" fmla="*/ 73959 h 1304365"/>
              <a:gd name="connsiteX67" fmla="*/ 1358153 w 1734671"/>
              <a:gd name="connsiteY67" fmla="*/ 33618 h 1304365"/>
              <a:gd name="connsiteX68" fmla="*/ 1418665 w 1734671"/>
              <a:gd name="connsiteY68" fmla="*/ 0 h 1304365"/>
              <a:gd name="connsiteX69" fmla="*/ 1479177 w 1734671"/>
              <a:gd name="connsiteY69" fmla="*/ 26894 h 1304365"/>
              <a:gd name="connsiteX70" fmla="*/ 1499347 w 1734671"/>
              <a:gd name="connsiteY70" fmla="*/ 87406 h 1304365"/>
              <a:gd name="connsiteX71" fmla="*/ 1506071 w 1734671"/>
              <a:gd name="connsiteY71" fmla="*/ 107576 h 1304365"/>
              <a:gd name="connsiteX72" fmla="*/ 1512794 w 1734671"/>
              <a:gd name="connsiteY72" fmla="*/ 154641 h 1304365"/>
              <a:gd name="connsiteX73" fmla="*/ 1519518 w 1734671"/>
              <a:gd name="connsiteY73" fmla="*/ 221876 h 1304365"/>
              <a:gd name="connsiteX74" fmla="*/ 1526241 w 1734671"/>
              <a:gd name="connsiteY74" fmla="*/ 262218 h 1304365"/>
              <a:gd name="connsiteX75" fmla="*/ 1532965 w 1734671"/>
              <a:gd name="connsiteY75" fmla="*/ 316006 h 1304365"/>
              <a:gd name="connsiteX76" fmla="*/ 1539688 w 1734671"/>
              <a:gd name="connsiteY76" fmla="*/ 376518 h 1304365"/>
              <a:gd name="connsiteX77" fmla="*/ 1546412 w 1734671"/>
              <a:gd name="connsiteY77" fmla="*/ 403412 h 1304365"/>
              <a:gd name="connsiteX78" fmla="*/ 1566583 w 1734671"/>
              <a:gd name="connsiteY78" fmla="*/ 504265 h 1304365"/>
              <a:gd name="connsiteX79" fmla="*/ 1580030 w 1734671"/>
              <a:gd name="connsiteY79" fmla="*/ 605118 h 1304365"/>
              <a:gd name="connsiteX80" fmla="*/ 1593477 w 1734671"/>
              <a:gd name="connsiteY80" fmla="*/ 726141 h 1304365"/>
              <a:gd name="connsiteX81" fmla="*/ 1606924 w 1734671"/>
              <a:gd name="connsiteY81" fmla="*/ 766482 h 1304365"/>
              <a:gd name="connsiteX82" fmla="*/ 1620371 w 1734671"/>
              <a:gd name="connsiteY82" fmla="*/ 813547 h 1304365"/>
              <a:gd name="connsiteX83" fmla="*/ 1627094 w 1734671"/>
              <a:gd name="connsiteY83" fmla="*/ 840441 h 1304365"/>
              <a:gd name="connsiteX84" fmla="*/ 1640541 w 1734671"/>
              <a:gd name="connsiteY84" fmla="*/ 880782 h 1304365"/>
              <a:gd name="connsiteX85" fmla="*/ 1667436 w 1734671"/>
              <a:gd name="connsiteY85" fmla="*/ 961465 h 1304365"/>
              <a:gd name="connsiteX86" fmla="*/ 1680883 w 1734671"/>
              <a:gd name="connsiteY86" fmla="*/ 1001806 h 1304365"/>
              <a:gd name="connsiteX87" fmla="*/ 1687606 w 1734671"/>
              <a:gd name="connsiteY87" fmla="*/ 1021976 h 1304365"/>
              <a:gd name="connsiteX88" fmla="*/ 1694330 w 1734671"/>
              <a:gd name="connsiteY88" fmla="*/ 1075765 h 1304365"/>
              <a:gd name="connsiteX89" fmla="*/ 1707777 w 1734671"/>
              <a:gd name="connsiteY89" fmla="*/ 1196788 h 1304365"/>
              <a:gd name="connsiteX90" fmla="*/ 1721224 w 1734671"/>
              <a:gd name="connsiteY90" fmla="*/ 1237129 h 1304365"/>
              <a:gd name="connsiteX91" fmla="*/ 1727947 w 1734671"/>
              <a:gd name="connsiteY91" fmla="*/ 1257300 h 1304365"/>
              <a:gd name="connsiteX92" fmla="*/ 1734671 w 1734671"/>
              <a:gd name="connsiteY92" fmla="*/ 1277471 h 1304365"/>
              <a:gd name="connsiteX93" fmla="*/ 1734671 w 1734671"/>
              <a:gd name="connsiteY93" fmla="*/ 1304365 h 1304365"/>
              <a:gd name="connsiteX94" fmla="*/ 1734671 w 1734671"/>
              <a:gd name="connsiteY94" fmla="*/ 1304365 h 1304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1734671" h="1304365">
                <a:moveTo>
                  <a:pt x="0" y="1284194"/>
                </a:moveTo>
                <a:lnTo>
                  <a:pt x="0" y="1284194"/>
                </a:lnTo>
                <a:cubicBezTo>
                  <a:pt x="20171" y="1281953"/>
                  <a:pt x="40493" y="1280807"/>
                  <a:pt x="60512" y="1277471"/>
                </a:cubicBezTo>
                <a:cubicBezTo>
                  <a:pt x="67503" y="1276306"/>
                  <a:pt x="73650" y="1271626"/>
                  <a:pt x="80683" y="1270747"/>
                </a:cubicBezTo>
                <a:cubicBezTo>
                  <a:pt x="109678" y="1267123"/>
                  <a:pt x="138999" y="1266794"/>
                  <a:pt x="168088" y="1264024"/>
                </a:cubicBezTo>
                <a:cubicBezTo>
                  <a:pt x="186076" y="1262311"/>
                  <a:pt x="203947" y="1259541"/>
                  <a:pt x="221877" y="1257300"/>
                </a:cubicBezTo>
                <a:cubicBezTo>
                  <a:pt x="235324" y="1252818"/>
                  <a:pt x="252195" y="1253876"/>
                  <a:pt x="262218" y="1243853"/>
                </a:cubicBezTo>
                <a:cubicBezTo>
                  <a:pt x="287399" y="1218670"/>
                  <a:pt x="273367" y="1226689"/>
                  <a:pt x="302559" y="1216959"/>
                </a:cubicBezTo>
                <a:cubicBezTo>
                  <a:pt x="309283" y="1210235"/>
                  <a:pt x="318112" y="1205100"/>
                  <a:pt x="322730" y="1196788"/>
                </a:cubicBezTo>
                <a:cubicBezTo>
                  <a:pt x="335651" y="1173530"/>
                  <a:pt x="345899" y="1107839"/>
                  <a:pt x="349624" y="1089212"/>
                </a:cubicBezTo>
                <a:lnTo>
                  <a:pt x="356347" y="1055594"/>
                </a:lnTo>
                <a:cubicBezTo>
                  <a:pt x="358588" y="1028700"/>
                  <a:pt x="362370" y="1001890"/>
                  <a:pt x="363071" y="974912"/>
                </a:cubicBezTo>
                <a:cubicBezTo>
                  <a:pt x="366854" y="829267"/>
                  <a:pt x="363644" y="683446"/>
                  <a:pt x="369794" y="537882"/>
                </a:cubicBezTo>
                <a:cubicBezTo>
                  <a:pt x="370392" y="523720"/>
                  <a:pt x="379803" y="511292"/>
                  <a:pt x="383241" y="497541"/>
                </a:cubicBezTo>
                <a:cubicBezTo>
                  <a:pt x="385482" y="488576"/>
                  <a:pt x="387310" y="479498"/>
                  <a:pt x="389965" y="470647"/>
                </a:cubicBezTo>
                <a:cubicBezTo>
                  <a:pt x="394038" y="457070"/>
                  <a:pt x="398930" y="443753"/>
                  <a:pt x="403412" y="430306"/>
                </a:cubicBezTo>
                <a:cubicBezTo>
                  <a:pt x="405653" y="423582"/>
                  <a:pt x="408746" y="417085"/>
                  <a:pt x="410136" y="410135"/>
                </a:cubicBezTo>
                <a:cubicBezTo>
                  <a:pt x="412377" y="398929"/>
                  <a:pt x="413852" y="387543"/>
                  <a:pt x="416859" y="376518"/>
                </a:cubicBezTo>
                <a:cubicBezTo>
                  <a:pt x="420589" y="362843"/>
                  <a:pt x="425823" y="349623"/>
                  <a:pt x="430306" y="336176"/>
                </a:cubicBezTo>
                <a:lnTo>
                  <a:pt x="463924" y="235324"/>
                </a:lnTo>
                <a:cubicBezTo>
                  <a:pt x="467588" y="224333"/>
                  <a:pt x="473117" y="201842"/>
                  <a:pt x="484094" y="194982"/>
                </a:cubicBezTo>
                <a:cubicBezTo>
                  <a:pt x="496114" y="187469"/>
                  <a:pt x="524436" y="181535"/>
                  <a:pt x="524436" y="181535"/>
                </a:cubicBezTo>
                <a:cubicBezTo>
                  <a:pt x="535642" y="183776"/>
                  <a:pt x="547650" y="183530"/>
                  <a:pt x="558053" y="188259"/>
                </a:cubicBezTo>
                <a:cubicBezTo>
                  <a:pt x="572766" y="194947"/>
                  <a:pt x="598394" y="215153"/>
                  <a:pt x="598394" y="215153"/>
                </a:cubicBezTo>
                <a:cubicBezTo>
                  <a:pt x="600635" y="221877"/>
                  <a:pt x="601676" y="229129"/>
                  <a:pt x="605118" y="235324"/>
                </a:cubicBezTo>
                <a:cubicBezTo>
                  <a:pt x="612967" y="249451"/>
                  <a:pt x="626901" y="260333"/>
                  <a:pt x="632012" y="275665"/>
                </a:cubicBezTo>
                <a:lnTo>
                  <a:pt x="699247" y="477371"/>
                </a:lnTo>
                <a:lnTo>
                  <a:pt x="719418" y="537882"/>
                </a:lnTo>
                <a:cubicBezTo>
                  <a:pt x="719420" y="537887"/>
                  <a:pt x="732862" y="578220"/>
                  <a:pt x="732865" y="578224"/>
                </a:cubicBezTo>
                <a:cubicBezTo>
                  <a:pt x="737347" y="584947"/>
                  <a:pt x="743030" y="591010"/>
                  <a:pt x="746312" y="598394"/>
                </a:cubicBezTo>
                <a:cubicBezTo>
                  <a:pt x="759091" y="627145"/>
                  <a:pt x="758662" y="638254"/>
                  <a:pt x="766483" y="665629"/>
                </a:cubicBezTo>
                <a:cubicBezTo>
                  <a:pt x="768430" y="672444"/>
                  <a:pt x="771259" y="678985"/>
                  <a:pt x="773206" y="685800"/>
                </a:cubicBezTo>
                <a:cubicBezTo>
                  <a:pt x="775745" y="694685"/>
                  <a:pt x="777391" y="703809"/>
                  <a:pt x="779930" y="712694"/>
                </a:cubicBezTo>
                <a:cubicBezTo>
                  <a:pt x="781877" y="719509"/>
                  <a:pt x="784706" y="726050"/>
                  <a:pt x="786653" y="732865"/>
                </a:cubicBezTo>
                <a:cubicBezTo>
                  <a:pt x="789192" y="741750"/>
                  <a:pt x="790838" y="750874"/>
                  <a:pt x="793377" y="759759"/>
                </a:cubicBezTo>
                <a:cubicBezTo>
                  <a:pt x="795324" y="766573"/>
                  <a:pt x="798563" y="773011"/>
                  <a:pt x="800100" y="779929"/>
                </a:cubicBezTo>
                <a:cubicBezTo>
                  <a:pt x="803057" y="793237"/>
                  <a:pt x="803867" y="806963"/>
                  <a:pt x="806824" y="820271"/>
                </a:cubicBezTo>
                <a:cubicBezTo>
                  <a:pt x="808361" y="827189"/>
                  <a:pt x="811828" y="833566"/>
                  <a:pt x="813547" y="840441"/>
                </a:cubicBezTo>
                <a:cubicBezTo>
                  <a:pt x="816319" y="851528"/>
                  <a:pt x="817792" y="862903"/>
                  <a:pt x="820271" y="874059"/>
                </a:cubicBezTo>
                <a:cubicBezTo>
                  <a:pt x="825901" y="899393"/>
                  <a:pt x="826229" y="898657"/>
                  <a:pt x="833718" y="921124"/>
                </a:cubicBezTo>
                <a:cubicBezTo>
                  <a:pt x="837514" y="947700"/>
                  <a:pt x="840609" y="975581"/>
                  <a:pt x="847165" y="1001806"/>
                </a:cubicBezTo>
                <a:cubicBezTo>
                  <a:pt x="848884" y="1008681"/>
                  <a:pt x="851941" y="1015162"/>
                  <a:pt x="853888" y="1021976"/>
                </a:cubicBezTo>
                <a:cubicBezTo>
                  <a:pt x="874203" y="1093080"/>
                  <a:pt x="842116" y="993386"/>
                  <a:pt x="874059" y="1089212"/>
                </a:cubicBezTo>
                <a:lnTo>
                  <a:pt x="880783" y="1109382"/>
                </a:lnTo>
                <a:cubicBezTo>
                  <a:pt x="883024" y="1116106"/>
                  <a:pt x="883575" y="1123656"/>
                  <a:pt x="887506" y="1129553"/>
                </a:cubicBezTo>
                <a:lnTo>
                  <a:pt x="914400" y="1169894"/>
                </a:lnTo>
                <a:lnTo>
                  <a:pt x="941294" y="1210235"/>
                </a:lnTo>
                <a:cubicBezTo>
                  <a:pt x="945776" y="1216959"/>
                  <a:pt x="948017" y="1225924"/>
                  <a:pt x="954741" y="1230406"/>
                </a:cubicBezTo>
                <a:lnTo>
                  <a:pt x="974912" y="1243853"/>
                </a:lnTo>
                <a:cubicBezTo>
                  <a:pt x="977153" y="1250577"/>
                  <a:pt x="976624" y="1259012"/>
                  <a:pt x="981636" y="1264024"/>
                </a:cubicBezTo>
                <a:cubicBezTo>
                  <a:pt x="1008320" y="1290708"/>
                  <a:pt x="1018503" y="1290050"/>
                  <a:pt x="1048871" y="1297641"/>
                </a:cubicBezTo>
                <a:cubicBezTo>
                  <a:pt x="1066800" y="1295400"/>
                  <a:pt x="1085643" y="1296995"/>
                  <a:pt x="1102659" y="1290918"/>
                </a:cubicBezTo>
                <a:cubicBezTo>
                  <a:pt x="1117879" y="1285482"/>
                  <a:pt x="1143000" y="1264024"/>
                  <a:pt x="1143000" y="1264024"/>
                </a:cubicBezTo>
                <a:cubicBezTo>
                  <a:pt x="1145241" y="1257300"/>
                  <a:pt x="1146554" y="1250192"/>
                  <a:pt x="1149724" y="1243853"/>
                </a:cubicBezTo>
                <a:cubicBezTo>
                  <a:pt x="1153338" y="1236625"/>
                  <a:pt x="1162500" y="1231735"/>
                  <a:pt x="1163171" y="1223682"/>
                </a:cubicBezTo>
                <a:cubicBezTo>
                  <a:pt x="1171555" y="1123078"/>
                  <a:pt x="1172738" y="1022002"/>
                  <a:pt x="1176618" y="921124"/>
                </a:cubicBezTo>
                <a:cubicBezTo>
                  <a:pt x="1178859" y="862853"/>
                  <a:pt x="1180046" y="804533"/>
                  <a:pt x="1183341" y="746312"/>
                </a:cubicBezTo>
                <a:cubicBezTo>
                  <a:pt x="1186770" y="685731"/>
                  <a:pt x="1189261" y="624985"/>
                  <a:pt x="1196788" y="564776"/>
                </a:cubicBezTo>
                <a:cubicBezTo>
                  <a:pt x="1199029" y="546847"/>
                  <a:pt x="1201799" y="528975"/>
                  <a:pt x="1203512" y="510988"/>
                </a:cubicBezTo>
                <a:cubicBezTo>
                  <a:pt x="1206283" y="481898"/>
                  <a:pt x="1207177" y="452643"/>
                  <a:pt x="1210236" y="423582"/>
                </a:cubicBezTo>
                <a:cubicBezTo>
                  <a:pt x="1212715" y="400033"/>
                  <a:pt x="1219418" y="373083"/>
                  <a:pt x="1223683" y="349624"/>
                </a:cubicBezTo>
                <a:cubicBezTo>
                  <a:pt x="1226482" y="334230"/>
                  <a:pt x="1232596" y="292288"/>
                  <a:pt x="1237130" y="275665"/>
                </a:cubicBezTo>
                <a:cubicBezTo>
                  <a:pt x="1240860" y="261990"/>
                  <a:pt x="1246095" y="248771"/>
                  <a:pt x="1250577" y="235324"/>
                </a:cubicBezTo>
                <a:cubicBezTo>
                  <a:pt x="1250579" y="235319"/>
                  <a:pt x="1264021" y="194986"/>
                  <a:pt x="1264024" y="194982"/>
                </a:cubicBezTo>
                <a:lnTo>
                  <a:pt x="1277471" y="174812"/>
                </a:lnTo>
                <a:cubicBezTo>
                  <a:pt x="1281953" y="161365"/>
                  <a:pt x="1283056" y="146265"/>
                  <a:pt x="1290918" y="134471"/>
                </a:cubicBezTo>
                <a:lnTo>
                  <a:pt x="1331259" y="73959"/>
                </a:lnTo>
                <a:cubicBezTo>
                  <a:pt x="1331260" y="73958"/>
                  <a:pt x="1358151" y="33619"/>
                  <a:pt x="1358153" y="33618"/>
                </a:cubicBezTo>
                <a:cubicBezTo>
                  <a:pt x="1404391" y="2793"/>
                  <a:pt x="1383162" y="11835"/>
                  <a:pt x="1418665" y="0"/>
                </a:cubicBezTo>
                <a:cubicBezTo>
                  <a:pt x="1447450" y="4798"/>
                  <a:pt x="1463968" y="-482"/>
                  <a:pt x="1479177" y="26894"/>
                </a:cubicBezTo>
                <a:cubicBezTo>
                  <a:pt x="1479183" y="26904"/>
                  <a:pt x="1495984" y="77316"/>
                  <a:pt x="1499347" y="87406"/>
                </a:cubicBezTo>
                <a:lnTo>
                  <a:pt x="1506071" y="107576"/>
                </a:lnTo>
                <a:cubicBezTo>
                  <a:pt x="1508312" y="123264"/>
                  <a:pt x="1510942" y="138902"/>
                  <a:pt x="1512794" y="154641"/>
                </a:cubicBezTo>
                <a:cubicBezTo>
                  <a:pt x="1515426" y="177010"/>
                  <a:pt x="1516724" y="199526"/>
                  <a:pt x="1519518" y="221876"/>
                </a:cubicBezTo>
                <a:cubicBezTo>
                  <a:pt x="1521209" y="235404"/>
                  <a:pt x="1524313" y="248722"/>
                  <a:pt x="1526241" y="262218"/>
                </a:cubicBezTo>
                <a:cubicBezTo>
                  <a:pt x="1528796" y="280105"/>
                  <a:pt x="1530854" y="298061"/>
                  <a:pt x="1532965" y="316006"/>
                </a:cubicBezTo>
                <a:cubicBezTo>
                  <a:pt x="1535336" y="336162"/>
                  <a:pt x="1536602" y="356459"/>
                  <a:pt x="1539688" y="376518"/>
                </a:cubicBezTo>
                <a:cubicBezTo>
                  <a:pt x="1541093" y="385651"/>
                  <a:pt x="1544709" y="394330"/>
                  <a:pt x="1546412" y="403412"/>
                </a:cubicBezTo>
                <a:cubicBezTo>
                  <a:pt x="1565200" y="503611"/>
                  <a:pt x="1550151" y="454972"/>
                  <a:pt x="1566583" y="504265"/>
                </a:cubicBezTo>
                <a:cubicBezTo>
                  <a:pt x="1570778" y="533635"/>
                  <a:pt x="1577136" y="576174"/>
                  <a:pt x="1580030" y="605118"/>
                </a:cubicBezTo>
                <a:cubicBezTo>
                  <a:pt x="1583141" y="636228"/>
                  <a:pt x="1584712" y="691084"/>
                  <a:pt x="1593477" y="726141"/>
                </a:cubicBezTo>
                <a:cubicBezTo>
                  <a:pt x="1596915" y="739892"/>
                  <a:pt x="1603486" y="752731"/>
                  <a:pt x="1606924" y="766482"/>
                </a:cubicBezTo>
                <a:cubicBezTo>
                  <a:pt x="1627941" y="850555"/>
                  <a:pt x="1601080" y="746028"/>
                  <a:pt x="1620371" y="813547"/>
                </a:cubicBezTo>
                <a:cubicBezTo>
                  <a:pt x="1622910" y="822432"/>
                  <a:pt x="1624439" y="831590"/>
                  <a:pt x="1627094" y="840441"/>
                </a:cubicBezTo>
                <a:cubicBezTo>
                  <a:pt x="1631167" y="854018"/>
                  <a:pt x="1636059" y="867335"/>
                  <a:pt x="1640541" y="880782"/>
                </a:cubicBezTo>
                <a:lnTo>
                  <a:pt x="1667436" y="961465"/>
                </a:lnTo>
                <a:lnTo>
                  <a:pt x="1680883" y="1001806"/>
                </a:lnTo>
                <a:lnTo>
                  <a:pt x="1687606" y="1021976"/>
                </a:lnTo>
                <a:cubicBezTo>
                  <a:pt x="1689847" y="1039906"/>
                  <a:pt x="1692532" y="1057785"/>
                  <a:pt x="1694330" y="1075765"/>
                </a:cubicBezTo>
                <a:cubicBezTo>
                  <a:pt x="1697441" y="1106875"/>
                  <a:pt x="1699012" y="1161731"/>
                  <a:pt x="1707777" y="1196788"/>
                </a:cubicBezTo>
                <a:cubicBezTo>
                  <a:pt x="1711215" y="1210539"/>
                  <a:pt x="1716742" y="1223682"/>
                  <a:pt x="1721224" y="1237129"/>
                </a:cubicBezTo>
                <a:lnTo>
                  <a:pt x="1727947" y="1257300"/>
                </a:lnTo>
                <a:cubicBezTo>
                  <a:pt x="1730188" y="1264024"/>
                  <a:pt x="1734671" y="1270384"/>
                  <a:pt x="1734671" y="1277471"/>
                </a:cubicBezTo>
                <a:lnTo>
                  <a:pt x="1734671" y="1304365"/>
                </a:lnTo>
                <a:lnTo>
                  <a:pt x="1734671" y="1304365"/>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ectangle 83">
            <a:extLst>
              <a:ext uri="{FF2B5EF4-FFF2-40B4-BE49-F238E27FC236}">
                <a16:creationId xmlns:a16="http://schemas.microsoft.com/office/drawing/2014/main" id="{64A16E79-62A7-D340-99A2-594042798100}"/>
              </a:ext>
            </a:extLst>
          </p:cNvPr>
          <p:cNvSpPr/>
          <p:nvPr/>
        </p:nvSpPr>
        <p:spPr>
          <a:xfrm>
            <a:off x="539960" y="4953000"/>
            <a:ext cx="1796039" cy="1392635"/>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Freeform 85">
            <a:extLst>
              <a:ext uri="{FF2B5EF4-FFF2-40B4-BE49-F238E27FC236}">
                <a16:creationId xmlns:a16="http://schemas.microsoft.com/office/drawing/2014/main" id="{B1A92CA6-B9CA-E048-8A0B-FEFAFE4E900F}"/>
              </a:ext>
            </a:extLst>
          </p:cNvPr>
          <p:cNvSpPr/>
          <p:nvPr/>
        </p:nvSpPr>
        <p:spPr>
          <a:xfrm>
            <a:off x="558053" y="5163671"/>
            <a:ext cx="1788459" cy="1163170"/>
          </a:xfrm>
          <a:custGeom>
            <a:avLst/>
            <a:gdLst>
              <a:gd name="connsiteX0" fmla="*/ 0 w 1788459"/>
              <a:gd name="connsiteY0" fmla="*/ 1149723 h 1163170"/>
              <a:gd name="connsiteX1" fmla="*/ 0 w 1788459"/>
              <a:gd name="connsiteY1" fmla="*/ 1149723 h 1163170"/>
              <a:gd name="connsiteX2" fmla="*/ 329453 w 1788459"/>
              <a:gd name="connsiteY2" fmla="*/ 1149723 h 1163170"/>
              <a:gd name="connsiteX3" fmla="*/ 349623 w 1788459"/>
              <a:gd name="connsiteY3" fmla="*/ 1143000 h 1163170"/>
              <a:gd name="connsiteX4" fmla="*/ 396688 w 1788459"/>
              <a:gd name="connsiteY4" fmla="*/ 1129553 h 1163170"/>
              <a:gd name="connsiteX5" fmla="*/ 450476 w 1788459"/>
              <a:gd name="connsiteY5" fmla="*/ 1089211 h 1163170"/>
              <a:gd name="connsiteX6" fmla="*/ 470647 w 1788459"/>
              <a:gd name="connsiteY6" fmla="*/ 1075764 h 1163170"/>
              <a:gd name="connsiteX7" fmla="*/ 497541 w 1788459"/>
              <a:gd name="connsiteY7" fmla="*/ 1035423 h 1163170"/>
              <a:gd name="connsiteX8" fmla="*/ 510988 w 1788459"/>
              <a:gd name="connsiteY8" fmla="*/ 1015253 h 1163170"/>
              <a:gd name="connsiteX9" fmla="*/ 524435 w 1788459"/>
              <a:gd name="connsiteY9" fmla="*/ 1001805 h 1163170"/>
              <a:gd name="connsiteX10" fmla="*/ 531159 w 1788459"/>
              <a:gd name="connsiteY10" fmla="*/ 981635 h 1163170"/>
              <a:gd name="connsiteX11" fmla="*/ 558053 w 1788459"/>
              <a:gd name="connsiteY11" fmla="*/ 927847 h 1163170"/>
              <a:gd name="connsiteX12" fmla="*/ 571500 w 1788459"/>
              <a:gd name="connsiteY12" fmla="*/ 887505 h 1163170"/>
              <a:gd name="connsiteX13" fmla="*/ 584947 w 1788459"/>
              <a:gd name="connsiteY13" fmla="*/ 840441 h 1163170"/>
              <a:gd name="connsiteX14" fmla="*/ 591671 w 1788459"/>
              <a:gd name="connsiteY14" fmla="*/ 800100 h 1163170"/>
              <a:gd name="connsiteX15" fmla="*/ 598394 w 1788459"/>
              <a:gd name="connsiteY15" fmla="*/ 773205 h 1163170"/>
              <a:gd name="connsiteX16" fmla="*/ 611841 w 1788459"/>
              <a:gd name="connsiteY16" fmla="*/ 672353 h 1163170"/>
              <a:gd name="connsiteX17" fmla="*/ 618565 w 1788459"/>
              <a:gd name="connsiteY17" fmla="*/ 652182 h 1163170"/>
              <a:gd name="connsiteX18" fmla="*/ 625288 w 1788459"/>
              <a:gd name="connsiteY18" fmla="*/ 605117 h 1163170"/>
              <a:gd name="connsiteX19" fmla="*/ 638735 w 1788459"/>
              <a:gd name="connsiteY19" fmla="*/ 510988 h 1163170"/>
              <a:gd name="connsiteX20" fmla="*/ 645459 w 1788459"/>
              <a:gd name="connsiteY20" fmla="*/ 322729 h 1163170"/>
              <a:gd name="connsiteX21" fmla="*/ 652182 w 1788459"/>
              <a:gd name="connsiteY21" fmla="*/ 194982 h 1163170"/>
              <a:gd name="connsiteX22" fmla="*/ 658906 w 1788459"/>
              <a:gd name="connsiteY22" fmla="*/ 154641 h 1163170"/>
              <a:gd name="connsiteX23" fmla="*/ 672353 w 1788459"/>
              <a:gd name="connsiteY23" fmla="*/ 87405 h 1163170"/>
              <a:gd name="connsiteX24" fmla="*/ 685800 w 1788459"/>
              <a:gd name="connsiteY24" fmla="*/ 47064 h 1163170"/>
              <a:gd name="connsiteX25" fmla="*/ 705971 w 1788459"/>
              <a:gd name="connsiteY25" fmla="*/ 26894 h 1163170"/>
              <a:gd name="connsiteX26" fmla="*/ 739588 w 1788459"/>
              <a:gd name="connsiteY26" fmla="*/ 0 h 1163170"/>
              <a:gd name="connsiteX27" fmla="*/ 759759 w 1788459"/>
              <a:gd name="connsiteY27" fmla="*/ 6723 h 1163170"/>
              <a:gd name="connsiteX28" fmla="*/ 786653 w 1788459"/>
              <a:gd name="connsiteY28" fmla="*/ 67235 h 1163170"/>
              <a:gd name="connsiteX29" fmla="*/ 793376 w 1788459"/>
              <a:gd name="connsiteY29" fmla="*/ 87405 h 1163170"/>
              <a:gd name="connsiteX30" fmla="*/ 806823 w 1788459"/>
              <a:gd name="connsiteY30" fmla="*/ 100853 h 1163170"/>
              <a:gd name="connsiteX31" fmla="*/ 826994 w 1788459"/>
              <a:gd name="connsiteY31" fmla="*/ 161364 h 1163170"/>
              <a:gd name="connsiteX32" fmla="*/ 840441 w 1788459"/>
              <a:gd name="connsiteY32" fmla="*/ 201705 h 1163170"/>
              <a:gd name="connsiteX33" fmla="*/ 860612 w 1788459"/>
              <a:gd name="connsiteY33" fmla="*/ 289111 h 1163170"/>
              <a:gd name="connsiteX34" fmla="*/ 867335 w 1788459"/>
              <a:gd name="connsiteY34" fmla="*/ 309282 h 1163170"/>
              <a:gd name="connsiteX35" fmla="*/ 880782 w 1788459"/>
              <a:gd name="connsiteY35" fmla="*/ 363070 h 1163170"/>
              <a:gd name="connsiteX36" fmla="*/ 900953 w 1788459"/>
              <a:gd name="connsiteY36" fmla="*/ 423582 h 1163170"/>
              <a:gd name="connsiteX37" fmla="*/ 907676 w 1788459"/>
              <a:gd name="connsiteY37" fmla="*/ 443753 h 1163170"/>
              <a:gd name="connsiteX38" fmla="*/ 914400 w 1788459"/>
              <a:gd name="connsiteY38" fmla="*/ 463923 h 1163170"/>
              <a:gd name="connsiteX39" fmla="*/ 927847 w 1788459"/>
              <a:gd name="connsiteY39" fmla="*/ 517711 h 1163170"/>
              <a:gd name="connsiteX40" fmla="*/ 941294 w 1788459"/>
              <a:gd name="connsiteY40" fmla="*/ 571500 h 1163170"/>
              <a:gd name="connsiteX41" fmla="*/ 961465 w 1788459"/>
              <a:gd name="connsiteY41" fmla="*/ 618564 h 1163170"/>
              <a:gd name="connsiteX42" fmla="*/ 981635 w 1788459"/>
              <a:gd name="connsiteY42" fmla="*/ 679076 h 1163170"/>
              <a:gd name="connsiteX43" fmla="*/ 1008529 w 1788459"/>
              <a:gd name="connsiteY43" fmla="*/ 759758 h 1163170"/>
              <a:gd name="connsiteX44" fmla="*/ 1021976 w 1788459"/>
              <a:gd name="connsiteY44" fmla="*/ 800100 h 1163170"/>
              <a:gd name="connsiteX45" fmla="*/ 1042147 w 1788459"/>
              <a:gd name="connsiteY45" fmla="*/ 867335 h 1163170"/>
              <a:gd name="connsiteX46" fmla="*/ 1069041 w 1788459"/>
              <a:gd name="connsiteY46" fmla="*/ 948017 h 1163170"/>
              <a:gd name="connsiteX47" fmla="*/ 1082488 w 1788459"/>
              <a:gd name="connsiteY47" fmla="*/ 988358 h 1163170"/>
              <a:gd name="connsiteX48" fmla="*/ 1095935 w 1788459"/>
              <a:gd name="connsiteY48" fmla="*/ 1035423 h 1163170"/>
              <a:gd name="connsiteX49" fmla="*/ 1122829 w 1788459"/>
              <a:gd name="connsiteY49" fmla="*/ 1075764 h 1163170"/>
              <a:gd name="connsiteX50" fmla="*/ 1143000 w 1788459"/>
              <a:gd name="connsiteY50" fmla="*/ 1095935 h 1163170"/>
              <a:gd name="connsiteX51" fmla="*/ 1163171 w 1788459"/>
              <a:gd name="connsiteY51" fmla="*/ 1102658 h 1163170"/>
              <a:gd name="connsiteX52" fmla="*/ 1223682 w 1788459"/>
              <a:gd name="connsiteY52" fmla="*/ 1149723 h 1163170"/>
              <a:gd name="connsiteX53" fmla="*/ 1264023 w 1788459"/>
              <a:gd name="connsiteY53" fmla="*/ 1163170 h 1163170"/>
              <a:gd name="connsiteX54" fmla="*/ 1418665 w 1788459"/>
              <a:gd name="connsiteY54" fmla="*/ 1156447 h 1163170"/>
              <a:gd name="connsiteX55" fmla="*/ 1472453 w 1788459"/>
              <a:gd name="connsiteY55" fmla="*/ 1149723 h 1163170"/>
              <a:gd name="connsiteX56" fmla="*/ 1653988 w 1788459"/>
              <a:gd name="connsiteY56" fmla="*/ 1156447 h 1163170"/>
              <a:gd name="connsiteX57" fmla="*/ 1788459 w 1788459"/>
              <a:gd name="connsiteY57" fmla="*/ 1156447 h 1163170"/>
              <a:gd name="connsiteX58" fmla="*/ 1788459 w 1788459"/>
              <a:gd name="connsiteY58" fmla="*/ 1156447 h 1163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788459" h="1163170">
                <a:moveTo>
                  <a:pt x="0" y="1149723"/>
                </a:moveTo>
                <a:lnTo>
                  <a:pt x="0" y="1149723"/>
                </a:lnTo>
                <a:cubicBezTo>
                  <a:pt x="140706" y="1165358"/>
                  <a:pt x="79691" y="1161340"/>
                  <a:pt x="329453" y="1149723"/>
                </a:cubicBezTo>
                <a:cubicBezTo>
                  <a:pt x="336532" y="1149394"/>
                  <a:pt x="342809" y="1144947"/>
                  <a:pt x="349623" y="1143000"/>
                </a:cubicBezTo>
                <a:cubicBezTo>
                  <a:pt x="408720" y="1126115"/>
                  <a:pt x="348328" y="1145672"/>
                  <a:pt x="396688" y="1129553"/>
                </a:cubicBezTo>
                <a:cubicBezTo>
                  <a:pt x="421562" y="1104677"/>
                  <a:pt x="404861" y="1119621"/>
                  <a:pt x="450476" y="1089211"/>
                </a:cubicBezTo>
                <a:lnTo>
                  <a:pt x="470647" y="1075764"/>
                </a:lnTo>
                <a:lnTo>
                  <a:pt x="497541" y="1035423"/>
                </a:lnTo>
                <a:cubicBezTo>
                  <a:pt x="502023" y="1028700"/>
                  <a:pt x="505274" y="1020967"/>
                  <a:pt x="510988" y="1015253"/>
                </a:cubicBezTo>
                <a:lnTo>
                  <a:pt x="524435" y="1001805"/>
                </a:lnTo>
                <a:cubicBezTo>
                  <a:pt x="526676" y="995082"/>
                  <a:pt x="528226" y="988087"/>
                  <a:pt x="531159" y="981635"/>
                </a:cubicBezTo>
                <a:cubicBezTo>
                  <a:pt x="539454" y="963386"/>
                  <a:pt x="551714" y="946864"/>
                  <a:pt x="558053" y="927847"/>
                </a:cubicBezTo>
                <a:lnTo>
                  <a:pt x="571500" y="887505"/>
                </a:lnTo>
                <a:cubicBezTo>
                  <a:pt x="577907" y="868284"/>
                  <a:pt x="580727" y="861542"/>
                  <a:pt x="584947" y="840441"/>
                </a:cubicBezTo>
                <a:cubicBezTo>
                  <a:pt x="587621" y="827073"/>
                  <a:pt x="588997" y="813468"/>
                  <a:pt x="591671" y="800100"/>
                </a:cubicBezTo>
                <a:cubicBezTo>
                  <a:pt x="593483" y="791039"/>
                  <a:pt x="596875" y="782320"/>
                  <a:pt x="598394" y="773205"/>
                </a:cubicBezTo>
                <a:cubicBezTo>
                  <a:pt x="603295" y="743797"/>
                  <a:pt x="605886" y="702130"/>
                  <a:pt x="611841" y="672353"/>
                </a:cubicBezTo>
                <a:cubicBezTo>
                  <a:pt x="613231" y="665403"/>
                  <a:pt x="616324" y="658906"/>
                  <a:pt x="618565" y="652182"/>
                </a:cubicBezTo>
                <a:cubicBezTo>
                  <a:pt x="620806" y="636494"/>
                  <a:pt x="623538" y="620868"/>
                  <a:pt x="625288" y="605117"/>
                </a:cubicBezTo>
                <a:cubicBezTo>
                  <a:pt x="635108" y="516737"/>
                  <a:pt x="623482" y="556750"/>
                  <a:pt x="638735" y="510988"/>
                </a:cubicBezTo>
                <a:cubicBezTo>
                  <a:pt x="640976" y="448235"/>
                  <a:pt x="642789" y="385465"/>
                  <a:pt x="645459" y="322729"/>
                </a:cubicBezTo>
                <a:cubicBezTo>
                  <a:pt x="647272" y="280126"/>
                  <a:pt x="648782" y="237487"/>
                  <a:pt x="652182" y="194982"/>
                </a:cubicBezTo>
                <a:cubicBezTo>
                  <a:pt x="653269" y="181393"/>
                  <a:pt x="656394" y="168040"/>
                  <a:pt x="658906" y="154641"/>
                </a:cubicBezTo>
                <a:cubicBezTo>
                  <a:pt x="663118" y="132177"/>
                  <a:pt x="665125" y="109088"/>
                  <a:pt x="672353" y="87405"/>
                </a:cubicBezTo>
                <a:cubicBezTo>
                  <a:pt x="676835" y="73958"/>
                  <a:pt x="675777" y="57087"/>
                  <a:pt x="685800" y="47064"/>
                </a:cubicBezTo>
                <a:cubicBezTo>
                  <a:pt x="692524" y="40341"/>
                  <a:pt x="699884" y="34199"/>
                  <a:pt x="705971" y="26894"/>
                </a:cubicBezTo>
                <a:cubicBezTo>
                  <a:pt x="729366" y="-1179"/>
                  <a:pt x="706475" y="11037"/>
                  <a:pt x="739588" y="0"/>
                </a:cubicBezTo>
                <a:cubicBezTo>
                  <a:pt x="746312" y="2241"/>
                  <a:pt x="754225" y="2296"/>
                  <a:pt x="759759" y="6723"/>
                </a:cubicBezTo>
                <a:cubicBezTo>
                  <a:pt x="774288" y="18346"/>
                  <a:pt x="782545" y="54910"/>
                  <a:pt x="786653" y="67235"/>
                </a:cubicBezTo>
                <a:cubicBezTo>
                  <a:pt x="788894" y="73958"/>
                  <a:pt x="788365" y="82394"/>
                  <a:pt x="793376" y="87405"/>
                </a:cubicBezTo>
                <a:lnTo>
                  <a:pt x="806823" y="100853"/>
                </a:lnTo>
                <a:lnTo>
                  <a:pt x="826994" y="161364"/>
                </a:lnTo>
                <a:lnTo>
                  <a:pt x="840441" y="201705"/>
                </a:lnTo>
                <a:cubicBezTo>
                  <a:pt x="845775" y="228374"/>
                  <a:pt x="852503" y="264781"/>
                  <a:pt x="860612" y="289111"/>
                </a:cubicBezTo>
                <a:cubicBezTo>
                  <a:pt x="862853" y="295835"/>
                  <a:pt x="865470" y="302444"/>
                  <a:pt x="867335" y="309282"/>
                </a:cubicBezTo>
                <a:cubicBezTo>
                  <a:pt x="872198" y="327112"/>
                  <a:pt x="874938" y="345537"/>
                  <a:pt x="880782" y="363070"/>
                </a:cubicBezTo>
                <a:lnTo>
                  <a:pt x="900953" y="423582"/>
                </a:lnTo>
                <a:lnTo>
                  <a:pt x="907676" y="443753"/>
                </a:lnTo>
                <a:cubicBezTo>
                  <a:pt x="909917" y="450476"/>
                  <a:pt x="913010" y="456974"/>
                  <a:pt x="914400" y="463923"/>
                </a:cubicBezTo>
                <a:cubicBezTo>
                  <a:pt x="930848" y="546168"/>
                  <a:pt x="912340" y="460853"/>
                  <a:pt x="927847" y="517711"/>
                </a:cubicBezTo>
                <a:cubicBezTo>
                  <a:pt x="932710" y="535541"/>
                  <a:pt x="935449" y="553967"/>
                  <a:pt x="941294" y="571500"/>
                </a:cubicBezTo>
                <a:cubicBezTo>
                  <a:pt x="962944" y="636444"/>
                  <a:pt x="928222" y="535457"/>
                  <a:pt x="961465" y="618564"/>
                </a:cubicBezTo>
                <a:cubicBezTo>
                  <a:pt x="961477" y="618595"/>
                  <a:pt x="978268" y="668975"/>
                  <a:pt x="981635" y="679076"/>
                </a:cubicBezTo>
                <a:lnTo>
                  <a:pt x="1008529" y="759758"/>
                </a:lnTo>
                <a:lnTo>
                  <a:pt x="1021976" y="800100"/>
                </a:lnTo>
                <a:cubicBezTo>
                  <a:pt x="1032137" y="840741"/>
                  <a:pt x="1025779" y="818234"/>
                  <a:pt x="1042147" y="867335"/>
                </a:cubicBezTo>
                <a:lnTo>
                  <a:pt x="1069041" y="948017"/>
                </a:lnTo>
                <a:cubicBezTo>
                  <a:pt x="1069044" y="948027"/>
                  <a:pt x="1082485" y="988347"/>
                  <a:pt x="1082488" y="988358"/>
                </a:cubicBezTo>
                <a:cubicBezTo>
                  <a:pt x="1084070" y="994685"/>
                  <a:pt x="1091552" y="1027533"/>
                  <a:pt x="1095935" y="1035423"/>
                </a:cubicBezTo>
                <a:cubicBezTo>
                  <a:pt x="1103784" y="1049551"/>
                  <a:pt x="1111401" y="1064336"/>
                  <a:pt x="1122829" y="1075764"/>
                </a:cubicBezTo>
                <a:cubicBezTo>
                  <a:pt x="1129553" y="1082488"/>
                  <a:pt x="1135088" y="1090661"/>
                  <a:pt x="1143000" y="1095935"/>
                </a:cubicBezTo>
                <a:cubicBezTo>
                  <a:pt x="1148897" y="1099866"/>
                  <a:pt x="1156447" y="1100417"/>
                  <a:pt x="1163171" y="1102658"/>
                </a:cubicBezTo>
                <a:cubicBezTo>
                  <a:pt x="1180575" y="1120063"/>
                  <a:pt x="1199554" y="1141680"/>
                  <a:pt x="1223682" y="1149723"/>
                </a:cubicBezTo>
                <a:lnTo>
                  <a:pt x="1264023" y="1163170"/>
                </a:lnTo>
                <a:cubicBezTo>
                  <a:pt x="1315570" y="1160929"/>
                  <a:pt x="1367176" y="1159769"/>
                  <a:pt x="1418665" y="1156447"/>
                </a:cubicBezTo>
                <a:cubicBezTo>
                  <a:pt x="1436696" y="1155284"/>
                  <a:pt x="1454384" y="1149723"/>
                  <a:pt x="1472453" y="1149723"/>
                </a:cubicBezTo>
                <a:cubicBezTo>
                  <a:pt x="1533006" y="1149723"/>
                  <a:pt x="1593449" y="1155159"/>
                  <a:pt x="1653988" y="1156447"/>
                </a:cubicBezTo>
                <a:cubicBezTo>
                  <a:pt x="1698802" y="1157401"/>
                  <a:pt x="1743635" y="1156447"/>
                  <a:pt x="1788459" y="1156447"/>
                </a:cubicBezTo>
                <a:lnTo>
                  <a:pt x="1788459" y="1156447"/>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TextBox 86">
            <a:extLst>
              <a:ext uri="{FF2B5EF4-FFF2-40B4-BE49-F238E27FC236}">
                <a16:creationId xmlns:a16="http://schemas.microsoft.com/office/drawing/2014/main" id="{B3D64B0B-277C-0A49-8E2C-5A2939AF4ED8}"/>
              </a:ext>
            </a:extLst>
          </p:cNvPr>
          <p:cNvSpPr txBox="1"/>
          <p:nvPr/>
        </p:nvSpPr>
        <p:spPr>
          <a:xfrm>
            <a:off x="1066800" y="6298314"/>
            <a:ext cx="615874" cy="261610"/>
          </a:xfrm>
          <a:prstGeom prst="rect">
            <a:avLst/>
          </a:prstGeom>
          <a:noFill/>
        </p:spPr>
        <p:txBody>
          <a:bodyPr wrap="none" rtlCol="0">
            <a:spAutoFit/>
          </a:bodyPr>
          <a:lstStyle/>
          <a:p>
            <a:r>
              <a:rPr lang="en-US" sz="1100" dirty="0"/>
              <a:t>550nm</a:t>
            </a:r>
          </a:p>
        </p:txBody>
      </p:sp>
      <p:sp>
        <p:nvSpPr>
          <p:cNvPr id="88" name="TextBox 87">
            <a:extLst>
              <a:ext uri="{FF2B5EF4-FFF2-40B4-BE49-F238E27FC236}">
                <a16:creationId xmlns:a16="http://schemas.microsoft.com/office/drawing/2014/main" id="{430BCF02-AB47-E74B-8BDD-322495ABA833}"/>
              </a:ext>
            </a:extLst>
          </p:cNvPr>
          <p:cNvSpPr txBox="1"/>
          <p:nvPr/>
        </p:nvSpPr>
        <p:spPr>
          <a:xfrm>
            <a:off x="668551" y="2302150"/>
            <a:ext cx="615874" cy="261610"/>
          </a:xfrm>
          <a:prstGeom prst="rect">
            <a:avLst/>
          </a:prstGeom>
          <a:noFill/>
        </p:spPr>
        <p:txBody>
          <a:bodyPr wrap="none" rtlCol="0">
            <a:spAutoFit/>
          </a:bodyPr>
          <a:lstStyle/>
          <a:p>
            <a:r>
              <a:rPr lang="en-US" sz="1100" dirty="0"/>
              <a:t>550nm</a:t>
            </a:r>
          </a:p>
        </p:txBody>
      </p:sp>
      <p:sp>
        <p:nvSpPr>
          <p:cNvPr id="89" name="TextBox 88">
            <a:extLst>
              <a:ext uri="{FF2B5EF4-FFF2-40B4-BE49-F238E27FC236}">
                <a16:creationId xmlns:a16="http://schemas.microsoft.com/office/drawing/2014/main" id="{4D548DB9-2751-6A4C-84C8-F954E603AF0F}"/>
              </a:ext>
            </a:extLst>
          </p:cNvPr>
          <p:cNvSpPr txBox="1"/>
          <p:nvPr/>
        </p:nvSpPr>
        <p:spPr>
          <a:xfrm>
            <a:off x="1542266" y="2307772"/>
            <a:ext cx="615874" cy="261610"/>
          </a:xfrm>
          <a:prstGeom prst="rect">
            <a:avLst/>
          </a:prstGeom>
          <a:noFill/>
        </p:spPr>
        <p:txBody>
          <a:bodyPr wrap="none" rtlCol="0">
            <a:spAutoFit/>
          </a:bodyPr>
          <a:lstStyle/>
          <a:p>
            <a:r>
              <a:rPr lang="en-US" sz="1100" dirty="0"/>
              <a:t>650nm</a:t>
            </a:r>
          </a:p>
        </p:txBody>
      </p:sp>
      <p:sp>
        <p:nvSpPr>
          <p:cNvPr id="90" name="TextBox 89">
            <a:extLst>
              <a:ext uri="{FF2B5EF4-FFF2-40B4-BE49-F238E27FC236}">
                <a16:creationId xmlns:a16="http://schemas.microsoft.com/office/drawing/2014/main" id="{E8E6267D-DD84-684D-BF35-88A01FAC15EF}"/>
              </a:ext>
            </a:extLst>
          </p:cNvPr>
          <p:cNvSpPr txBox="1"/>
          <p:nvPr/>
        </p:nvSpPr>
        <p:spPr>
          <a:xfrm>
            <a:off x="6499636" y="2811722"/>
            <a:ext cx="615874" cy="261610"/>
          </a:xfrm>
          <a:prstGeom prst="rect">
            <a:avLst/>
          </a:prstGeom>
          <a:noFill/>
        </p:spPr>
        <p:txBody>
          <a:bodyPr wrap="none" rtlCol="0">
            <a:spAutoFit/>
          </a:bodyPr>
          <a:lstStyle/>
          <a:p>
            <a:r>
              <a:rPr lang="en-US" sz="1100" dirty="0"/>
              <a:t>550nm</a:t>
            </a:r>
          </a:p>
        </p:txBody>
      </p:sp>
      <p:cxnSp>
        <p:nvCxnSpPr>
          <p:cNvPr id="92" name="Straight Connector 91">
            <a:extLst>
              <a:ext uri="{FF2B5EF4-FFF2-40B4-BE49-F238E27FC236}">
                <a16:creationId xmlns:a16="http://schemas.microsoft.com/office/drawing/2014/main" id="{47F062A8-DD88-5243-B197-C853E9FC03FA}"/>
              </a:ext>
            </a:extLst>
          </p:cNvPr>
          <p:cNvCxnSpPr>
            <a:cxnSpLocks/>
          </p:cNvCxnSpPr>
          <p:nvPr/>
        </p:nvCxnSpPr>
        <p:spPr>
          <a:xfrm flipH="1" flipV="1">
            <a:off x="6716447" y="1582960"/>
            <a:ext cx="1" cy="1283368"/>
          </a:xfrm>
          <a:prstGeom prst="line">
            <a:avLst/>
          </a:prstGeom>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C0702A8D-39E7-2647-AB1E-2A7A39897165}"/>
              </a:ext>
            </a:extLst>
          </p:cNvPr>
          <p:cNvCxnSpPr>
            <a:cxnSpLocks/>
          </p:cNvCxnSpPr>
          <p:nvPr/>
        </p:nvCxnSpPr>
        <p:spPr>
          <a:xfrm flipH="1" flipV="1">
            <a:off x="914990" y="1089762"/>
            <a:ext cx="1" cy="1283368"/>
          </a:xfrm>
          <a:prstGeom prst="line">
            <a:avLst/>
          </a:prstGeom>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A87AC98E-64A5-144B-8534-D46CB99D981B}"/>
              </a:ext>
            </a:extLst>
          </p:cNvPr>
          <p:cNvCxnSpPr>
            <a:cxnSpLocks/>
          </p:cNvCxnSpPr>
          <p:nvPr/>
        </p:nvCxnSpPr>
        <p:spPr>
          <a:xfrm flipH="1" flipV="1">
            <a:off x="1819102" y="1019884"/>
            <a:ext cx="1" cy="1283368"/>
          </a:xfrm>
          <a:prstGeom prst="line">
            <a:avLst/>
          </a:prstGeom>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49F8C1A6-CCC3-6D48-A5E6-0AAB92DEC294}"/>
              </a:ext>
            </a:extLst>
          </p:cNvPr>
          <p:cNvCxnSpPr>
            <a:cxnSpLocks/>
          </p:cNvCxnSpPr>
          <p:nvPr/>
        </p:nvCxnSpPr>
        <p:spPr>
          <a:xfrm flipH="1" flipV="1">
            <a:off x="1295399" y="5007633"/>
            <a:ext cx="1" cy="1283368"/>
          </a:xfrm>
          <a:prstGeom prst="line">
            <a:avLst/>
          </a:prstGeom>
        </p:spPr>
        <p:style>
          <a:lnRef idx="1">
            <a:schemeClr val="accent1"/>
          </a:lnRef>
          <a:fillRef idx="0">
            <a:schemeClr val="accent1"/>
          </a:fillRef>
          <a:effectRef idx="0">
            <a:schemeClr val="accent1"/>
          </a:effectRef>
          <a:fontRef idx="minor">
            <a:schemeClr val="tx1"/>
          </a:fontRef>
        </p:style>
      </p:cxnSp>
      <p:sp>
        <p:nvSpPr>
          <p:cNvPr id="99" name="TextBox 98">
            <a:extLst>
              <a:ext uri="{FF2B5EF4-FFF2-40B4-BE49-F238E27FC236}">
                <a16:creationId xmlns:a16="http://schemas.microsoft.com/office/drawing/2014/main" id="{1BBA19EE-9971-5045-AD4E-2068FB9A3703}"/>
              </a:ext>
            </a:extLst>
          </p:cNvPr>
          <p:cNvSpPr txBox="1"/>
          <p:nvPr/>
        </p:nvSpPr>
        <p:spPr>
          <a:xfrm>
            <a:off x="3803810" y="762000"/>
            <a:ext cx="1197764" cy="369332"/>
          </a:xfrm>
          <a:prstGeom prst="rect">
            <a:avLst/>
          </a:prstGeom>
          <a:noFill/>
        </p:spPr>
        <p:txBody>
          <a:bodyPr wrap="none" rtlCol="0">
            <a:spAutoFit/>
          </a:bodyPr>
          <a:lstStyle/>
          <a:p>
            <a:r>
              <a:rPr lang="en-US" dirty="0"/>
              <a:t>Examples</a:t>
            </a:r>
          </a:p>
        </p:txBody>
      </p:sp>
    </p:spTree>
    <p:extLst>
      <p:ext uri="{BB962C8B-B14F-4D97-AF65-F5344CB8AC3E}">
        <p14:creationId xmlns:p14="http://schemas.microsoft.com/office/powerpoint/2010/main" val="3588361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B2868B-1AB5-3347-8648-DB34E74FB2FC}"/>
              </a:ext>
            </a:extLst>
          </p:cNvPr>
          <p:cNvSpPr>
            <a:spLocks noGrp="1"/>
          </p:cNvSpPr>
          <p:nvPr>
            <p:ph type="title"/>
          </p:nvPr>
        </p:nvSpPr>
        <p:spPr>
          <a:xfrm>
            <a:off x="2438400" y="164592"/>
            <a:ext cx="6457618" cy="990600"/>
          </a:xfrm>
        </p:spPr>
        <p:txBody>
          <a:bodyPr/>
          <a:lstStyle/>
          <a:p>
            <a:r>
              <a:rPr lang="en-US" dirty="0"/>
              <a:t>Neutral Density Filters  10</a:t>
            </a:r>
            <a:r>
              <a:rPr lang="en-US" baseline="30000" dirty="0"/>
              <a:t>-OD</a:t>
            </a:r>
          </a:p>
        </p:txBody>
      </p:sp>
      <p:sp>
        <p:nvSpPr>
          <p:cNvPr id="4" name="Date Placeholder 3">
            <a:extLst>
              <a:ext uri="{FF2B5EF4-FFF2-40B4-BE49-F238E27FC236}">
                <a16:creationId xmlns:a16="http://schemas.microsoft.com/office/drawing/2014/main" id="{9D31F8AA-F0B7-744E-9D9D-4ABAE48B576E}"/>
              </a:ext>
            </a:extLst>
          </p:cNvPr>
          <p:cNvSpPr>
            <a:spLocks noGrp="1"/>
          </p:cNvSpPr>
          <p:nvPr>
            <p:ph type="dt" sz="half" idx="10"/>
          </p:nvPr>
        </p:nvSpPr>
        <p:spPr/>
        <p:txBody>
          <a:bodyPr/>
          <a:lstStyle/>
          <a:p>
            <a:fld id="{F4C039BB-BFC4-41B8-B92E-3AB15CEAADDC}" type="datetime12">
              <a:rPr lang="en-US" smtClean="0"/>
              <a:t>5:21 PM</a:t>
            </a:fld>
            <a:endParaRPr lang="en-US" dirty="0"/>
          </a:p>
        </p:txBody>
      </p:sp>
      <p:sp>
        <p:nvSpPr>
          <p:cNvPr id="5" name="Footer Placeholder 4">
            <a:extLst>
              <a:ext uri="{FF2B5EF4-FFF2-40B4-BE49-F238E27FC236}">
                <a16:creationId xmlns:a16="http://schemas.microsoft.com/office/drawing/2014/main" id="{4707DC3A-1FAA-5848-BF2C-DCD26668119F}"/>
              </a:ext>
            </a:extLst>
          </p:cNvPr>
          <p:cNvSpPr>
            <a:spLocks noGrp="1"/>
          </p:cNvSpPr>
          <p:nvPr>
            <p:ph type="ftr" sz="quarter" idx="11"/>
          </p:nvPr>
        </p:nvSpPr>
        <p:spPr/>
        <p:txBody>
          <a:bodyPr/>
          <a:lstStyle/>
          <a:p>
            <a:pPr algn="r"/>
            <a:r>
              <a:rPr lang="en-US"/>
              <a:t>www.cyto.purdue.edu                                   © 1990-2018 J. Paul Robinson</a:t>
            </a:r>
            <a:endParaRPr lang="en-US" dirty="0"/>
          </a:p>
        </p:txBody>
      </p:sp>
      <p:sp>
        <p:nvSpPr>
          <p:cNvPr id="6" name="Slide Number Placeholder 5">
            <a:extLst>
              <a:ext uri="{FF2B5EF4-FFF2-40B4-BE49-F238E27FC236}">
                <a16:creationId xmlns:a16="http://schemas.microsoft.com/office/drawing/2014/main" id="{04920E8A-D2B0-DD4D-B866-0EE8C5BD9A9B}"/>
              </a:ext>
            </a:extLst>
          </p:cNvPr>
          <p:cNvSpPr>
            <a:spLocks noGrp="1"/>
          </p:cNvSpPr>
          <p:nvPr>
            <p:ph type="sldNum" sz="quarter" idx="12"/>
          </p:nvPr>
        </p:nvSpPr>
        <p:spPr/>
        <p:txBody>
          <a:bodyPr/>
          <a:lstStyle/>
          <a:p>
            <a:r>
              <a:rPr lang="en-US"/>
              <a:t>Slide </a:t>
            </a:r>
            <a:fld id="{0CFEC368-1D7A-4F81-ABF6-AE0E36BAF64C}" type="slidenum">
              <a:rPr lang="en-US" smtClean="0"/>
              <a:pPr/>
              <a:t>24</a:t>
            </a:fld>
            <a:endParaRPr lang="en-US" dirty="0"/>
          </a:p>
        </p:txBody>
      </p:sp>
      <p:grpSp>
        <p:nvGrpSpPr>
          <p:cNvPr id="28" name="Group 27">
            <a:extLst>
              <a:ext uri="{FF2B5EF4-FFF2-40B4-BE49-F238E27FC236}">
                <a16:creationId xmlns:a16="http://schemas.microsoft.com/office/drawing/2014/main" id="{83560089-8D6E-4141-951E-0111A7D4C3F1}"/>
              </a:ext>
            </a:extLst>
          </p:cNvPr>
          <p:cNvGrpSpPr/>
          <p:nvPr/>
        </p:nvGrpSpPr>
        <p:grpSpPr>
          <a:xfrm>
            <a:off x="643529" y="3124200"/>
            <a:ext cx="2057400" cy="609600"/>
            <a:chOff x="643529" y="3124200"/>
            <a:chExt cx="2057400" cy="609600"/>
          </a:xfrm>
        </p:grpSpPr>
        <p:cxnSp>
          <p:nvCxnSpPr>
            <p:cNvPr id="26" name="Straight Connector 25">
              <a:extLst>
                <a:ext uri="{FF2B5EF4-FFF2-40B4-BE49-F238E27FC236}">
                  <a16:creationId xmlns:a16="http://schemas.microsoft.com/office/drawing/2014/main" id="{9E764998-1B33-1547-B3BF-199B2C8C80E8}"/>
                </a:ext>
              </a:extLst>
            </p:cNvPr>
            <p:cNvCxnSpPr/>
            <p:nvPr/>
          </p:nvCxnSpPr>
          <p:spPr>
            <a:xfrm flipH="1">
              <a:off x="643529" y="3276600"/>
              <a:ext cx="2057400" cy="0"/>
            </a:xfrm>
            <a:prstGeom prst="line">
              <a:avLst/>
            </a:prstGeom>
            <a:ln w="571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6CBBD174-CD6B-ED40-B0A5-1098693B5983}"/>
                </a:ext>
              </a:extLst>
            </p:cNvPr>
            <p:cNvCxnSpPr/>
            <p:nvPr/>
          </p:nvCxnSpPr>
          <p:spPr>
            <a:xfrm flipH="1">
              <a:off x="643529" y="3124200"/>
              <a:ext cx="2057400" cy="0"/>
            </a:xfrm>
            <a:prstGeom prst="line">
              <a:avLst/>
            </a:prstGeom>
            <a:ln w="5715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C482AD28-2915-F949-89A9-B2B8E30450DE}"/>
                </a:ext>
              </a:extLst>
            </p:cNvPr>
            <p:cNvCxnSpPr/>
            <p:nvPr/>
          </p:nvCxnSpPr>
          <p:spPr>
            <a:xfrm flipH="1">
              <a:off x="643529" y="3581400"/>
              <a:ext cx="2057400" cy="0"/>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39704311-B735-DA4C-98CA-AEE85FB08B5C}"/>
                </a:ext>
              </a:extLst>
            </p:cNvPr>
            <p:cNvCxnSpPr/>
            <p:nvPr/>
          </p:nvCxnSpPr>
          <p:spPr>
            <a:xfrm flipH="1">
              <a:off x="643529" y="3429000"/>
              <a:ext cx="2057400" cy="0"/>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8EBDE3A2-4220-EA44-B098-0EC1FAFCC427}"/>
                </a:ext>
              </a:extLst>
            </p:cNvPr>
            <p:cNvCxnSpPr/>
            <p:nvPr/>
          </p:nvCxnSpPr>
          <p:spPr>
            <a:xfrm flipH="1">
              <a:off x="643529" y="3733800"/>
              <a:ext cx="20574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8DDC8BC2-50E6-8E4F-9BE1-2A30AE15490F}"/>
                </a:ext>
              </a:extLst>
            </p:cNvPr>
            <p:cNvCxnSpPr/>
            <p:nvPr/>
          </p:nvCxnSpPr>
          <p:spPr>
            <a:xfrm flipH="1">
              <a:off x="643529" y="3429000"/>
              <a:ext cx="2057400" cy="0"/>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grpSp>
      <p:sp>
        <p:nvSpPr>
          <p:cNvPr id="10" name="Oval 9">
            <a:extLst>
              <a:ext uri="{FF2B5EF4-FFF2-40B4-BE49-F238E27FC236}">
                <a16:creationId xmlns:a16="http://schemas.microsoft.com/office/drawing/2014/main" id="{8C53215E-0302-BB43-BDBD-002949F9822D}"/>
              </a:ext>
            </a:extLst>
          </p:cNvPr>
          <p:cNvSpPr/>
          <p:nvPr/>
        </p:nvSpPr>
        <p:spPr>
          <a:xfrm rot="245742">
            <a:off x="2616947" y="2983453"/>
            <a:ext cx="358257" cy="894476"/>
          </a:xfrm>
          <a:prstGeom prst="ellipse">
            <a:avLst/>
          </a:prstGeom>
          <a:solidFill>
            <a:schemeClr val="accent1">
              <a:alpha val="83000"/>
            </a:schemeClr>
          </a:solidFill>
          <a:scene3d>
            <a:camera prst="perspectiveContrastingRightFacing"/>
            <a:lightRig rig="flood" dir="t"/>
          </a:scene3d>
          <a:sp3d z="38100" extrusionH="101600" contourW="38100" prstMaterial="dkEdge"/>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chemeClr val="bg1">
                    <a:lumMod val="50000"/>
                  </a:schemeClr>
                </a:solidFill>
              </a:ln>
            </a:endParaRPr>
          </a:p>
        </p:txBody>
      </p:sp>
      <p:cxnSp>
        <p:nvCxnSpPr>
          <p:cNvPr id="11" name="Straight Connector 10">
            <a:extLst>
              <a:ext uri="{FF2B5EF4-FFF2-40B4-BE49-F238E27FC236}">
                <a16:creationId xmlns:a16="http://schemas.microsoft.com/office/drawing/2014/main" id="{5872A141-FCC2-0641-913A-1EDAA86D91DF}"/>
              </a:ext>
            </a:extLst>
          </p:cNvPr>
          <p:cNvCxnSpPr/>
          <p:nvPr/>
        </p:nvCxnSpPr>
        <p:spPr>
          <a:xfrm flipH="1">
            <a:off x="2819400" y="3581400"/>
            <a:ext cx="2057400" cy="0"/>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C264A1AB-59B0-F242-A1FA-ED5F9ADDE88B}"/>
              </a:ext>
            </a:extLst>
          </p:cNvPr>
          <p:cNvCxnSpPr/>
          <p:nvPr/>
        </p:nvCxnSpPr>
        <p:spPr>
          <a:xfrm flipH="1">
            <a:off x="2819400" y="3429000"/>
            <a:ext cx="2057400" cy="0"/>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BB8B941D-9EB6-884D-A9E6-05B560581BC1}"/>
              </a:ext>
            </a:extLst>
          </p:cNvPr>
          <p:cNvCxnSpPr/>
          <p:nvPr/>
        </p:nvCxnSpPr>
        <p:spPr>
          <a:xfrm flipH="1">
            <a:off x="2819400" y="3276600"/>
            <a:ext cx="2057400" cy="0"/>
          </a:xfrm>
          <a:prstGeom prst="line">
            <a:avLst/>
          </a:prstGeom>
          <a:ln w="571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3FADB5A-11CF-E14D-9DC1-B155641DE38C}"/>
              </a:ext>
            </a:extLst>
          </p:cNvPr>
          <p:cNvCxnSpPr/>
          <p:nvPr/>
        </p:nvCxnSpPr>
        <p:spPr>
          <a:xfrm flipH="1">
            <a:off x="2819400" y="3124200"/>
            <a:ext cx="2057400" cy="0"/>
          </a:xfrm>
          <a:prstGeom prst="line">
            <a:avLst/>
          </a:prstGeom>
          <a:ln w="5715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94F8ABAB-E92A-254E-89D3-FF8D8EE933AA}"/>
              </a:ext>
            </a:extLst>
          </p:cNvPr>
          <p:cNvCxnSpPr/>
          <p:nvPr/>
        </p:nvCxnSpPr>
        <p:spPr>
          <a:xfrm flipH="1">
            <a:off x="2819400" y="3733800"/>
            <a:ext cx="20574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44496A6A-8BA0-504B-B17F-E24A250CF76E}"/>
              </a:ext>
            </a:extLst>
          </p:cNvPr>
          <p:cNvSpPr txBox="1"/>
          <p:nvPr/>
        </p:nvSpPr>
        <p:spPr>
          <a:xfrm>
            <a:off x="3048000" y="2680446"/>
            <a:ext cx="1334661" cy="369332"/>
          </a:xfrm>
          <a:prstGeom prst="rect">
            <a:avLst/>
          </a:prstGeom>
          <a:noFill/>
        </p:spPr>
        <p:txBody>
          <a:bodyPr wrap="none" rtlCol="0">
            <a:spAutoFit/>
          </a:bodyPr>
          <a:lstStyle/>
          <a:p>
            <a:r>
              <a:rPr lang="en-US" dirty="0"/>
              <a:t>550 SP DC</a:t>
            </a:r>
          </a:p>
        </p:txBody>
      </p:sp>
      <p:sp>
        <p:nvSpPr>
          <p:cNvPr id="17" name="Rectangle 16">
            <a:extLst>
              <a:ext uri="{FF2B5EF4-FFF2-40B4-BE49-F238E27FC236}">
                <a16:creationId xmlns:a16="http://schemas.microsoft.com/office/drawing/2014/main" id="{907908DD-A080-D346-9757-BA4CBB2D9B12}"/>
              </a:ext>
            </a:extLst>
          </p:cNvPr>
          <p:cNvSpPr/>
          <p:nvPr/>
        </p:nvSpPr>
        <p:spPr>
          <a:xfrm>
            <a:off x="491129" y="1447800"/>
            <a:ext cx="1796039" cy="1392635"/>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75682D60-510C-8540-90B7-340BB637960C}"/>
              </a:ext>
            </a:extLst>
          </p:cNvPr>
          <p:cNvSpPr txBox="1"/>
          <p:nvPr/>
        </p:nvSpPr>
        <p:spPr>
          <a:xfrm>
            <a:off x="778680" y="2799465"/>
            <a:ext cx="615874" cy="261610"/>
          </a:xfrm>
          <a:prstGeom prst="rect">
            <a:avLst/>
          </a:prstGeom>
          <a:noFill/>
        </p:spPr>
        <p:txBody>
          <a:bodyPr wrap="none" rtlCol="0">
            <a:spAutoFit/>
          </a:bodyPr>
          <a:lstStyle/>
          <a:p>
            <a:r>
              <a:rPr lang="en-US" sz="1100" dirty="0"/>
              <a:t>550nm</a:t>
            </a:r>
          </a:p>
        </p:txBody>
      </p:sp>
      <p:sp>
        <p:nvSpPr>
          <p:cNvPr id="20" name="TextBox 19">
            <a:extLst>
              <a:ext uri="{FF2B5EF4-FFF2-40B4-BE49-F238E27FC236}">
                <a16:creationId xmlns:a16="http://schemas.microsoft.com/office/drawing/2014/main" id="{E601CED8-BFD6-764F-ADAC-64CEB753C917}"/>
              </a:ext>
            </a:extLst>
          </p:cNvPr>
          <p:cNvSpPr txBox="1"/>
          <p:nvPr/>
        </p:nvSpPr>
        <p:spPr>
          <a:xfrm>
            <a:off x="1652395" y="2805087"/>
            <a:ext cx="615874" cy="261610"/>
          </a:xfrm>
          <a:prstGeom prst="rect">
            <a:avLst/>
          </a:prstGeom>
          <a:noFill/>
        </p:spPr>
        <p:txBody>
          <a:bodyPr wrap="none" rtlCol="0">
            <a:spAutoFit/>
          </a:bodyPr>
          <a:lstStyle/>
          <a:p>
            <a:r>
              <a:rPr lang="en-US" sz="1100" dirty="0"/>
              <a:t>650nm</a:t>
            </a:r>
          </a:p>
        </p:txBody>
      </p:sp>
      <p:cxnSp>
        <p:nvCxnSpPr>
          <p:cNvPr id="21" name="Straight Connector 20">
            <a:extLst>
              <a:ext uri="{FF2B5EF4-FFF2-40B4-BE49-F238E27FC236}">
                <a16:creationId xmlns:a16="http://schemas.microsoft.com/office/drawing/2014/main" id="{5F0CF4CF-79CF-2148-8452-CA5276397C8F}"/>
              </a:ext>
            </a:extLst>
          </p:cNvPr>
          <p:cNvCxnSpPr>
            <a:cxnSpLocks/>
          </p:cNvCxnSpPr>
          <p:nvPr/>
        </p:nvCxnSpPr>
        <p:spPr>
          <a:xfrm flipH="1" flipV="1">
            <a:off x="1025119" y="1587077"/>
            <a:ext cx="1" cy="1283368"/>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75D43A5E-04C6-F94E-B72B-20FCD0F93F6B}"/>
              </a:ext>
            </a:extLst>
          </p:cNvPr>
          <p:cNvCxnSpPr>
            <a:cxnSpLocks/>
          </p:cNvCxnSpPr>
          <p:nvPr/>
        </p:nvCxnSpPr>
        <p:spPr>
          <a:xfrm flipH="1" flipV="1">
            <a:off x="1929231" y="1517199"/>
            <a:ext cx="1" cy="1283368"/>
          </a:xfrm>
          <a:prstGeom prst="line">
            <a:avLst/>
          </a:prstGeom>
        </p:spPr>
        <p:style>
          <a:lnRef idx="1">
            <a:schemeClr val="accent1"/>
          </a:lnRef>
          <a:fillRef idx="0">
            <a:schemeClr val="accent1"/>
          </a:fillRef>
          <a:effectRef idx="0">
            <a:schemeClr val="accent1"/>
          </a:effectRef>
          <a:fontRef idx="minor">
            <a:schemeClr val="tx1"/>
          </a:fontRef>
        </p:style>
      </p:cxnSp>
      <p:sp>
        <p:nvSpPr>
          <p:cNvPr id="24" name="Freeform 23">
            <a:extLst>
              <a:ext uri="{FF2B5EF4-FFF2-40B4-BE49-F238E27FC236}">
                <a16:creationId xmlns:a16="http://schemas.microsoft.com/office/drawing/2014/main" id="{DA4AE820-C1E5-BA4A-A991-6096E9E08049}"/>
              </a:ext>
            </a:extLst>
          </p:cNvPr>
          <p:cNvSpPr/>
          <p:nvPr/>
        </p:nvSpPr>
        <p:spPr>
          <a:xfrm>
            <a:off x="518984" y="1632815"/>
            <a:ext cx="1791730" cy="61784"/>
          </a:xfrm>
          <a:custGeom>
            <a:avLst/>
            <a:gdLst>
              <a:gd name="connsiteX0" fmla="*/ 0 w 1791730"/>
              <a:gd name="connsiteY0" fmla="*/ 49427 h 61784"/>
              <a:gd name="connsiteX1" fmla="*/ 0 w 1791730"/>
              <a:gd name="connsiteY1" fmla="*/ 49427 h 61784"/>
              <a:gd name="connsiteX2" fmla="*/ 111211 w 1791730"/>
              <a:gd name="connsiteY2" fmla="*/ 61784 h 61784"/>
              <a:gd name="connsiteX3" fmla="*/ 321275 w 1791730"/>
              <a:gd name="connsiteY3" fmla="*/ 37070 h 61784"/>
              <a:gd name="connsiteX4" fmla="*/ 679621 w 1791730"/>
              <a:gd name="connsiteY4" fmla="*/ 12357 h 61784"/>
              <a:gd name="connsiteX5" fmla="*/ 741405 w 1791730"/>
              <a:gd name="connsiteY5" fmla="*/ 0 h 61784"/>
              <a:gd name="connsiteX6" fmla="*/ 951470 w 1791730"/>
              <a:gd name="connsiteY6" fmla="*/ 12357 h 61784"/>
              <a:gd name="connsiteX7" fmla="*/ 1136821 w 1791730"/>
              <a:gd name="connsiteY7" fmla="*/ 24714 h 61784"/>
              <a:gd name="connsiteX8" fmla="*/ 1791730 w 1791730"/>
              <a:gd name="connsiteY8" fmla="*/ 24714 h 61784"/>
              <a:gd name="connsiteX9" fmla="*/ 1791730 w 1791730"/>
              <a:gd name="connsiteY9" fmla="*/ 24714 h 61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91730" h="61784">
                <a:moveTo>
                  <a:pt x="0" y="49427"/>
                </a:moveTo>
                <a:lnTo>
                  <a:pt x="0" y="49427"/>
                </a:lnTo>
                <a:cubicBezTo>
                  <a:pt x="37070" y="53546"/>
                  <a:pt x="73913" y="61784"/>
                  <a:pt x="111211" y="61784"/>
                </a:cubicBezTo>
                <a:cubicBezTo>
                  <a:pt x="127234" y="61784"/>
                  <a:pt x="299544" y="39786"/>
                  <a:pt x="321275" y="37070"/>
                </a:cubicBezTo>
                <a:cubicBezTo>
                  <a:pt x="463956" y="-10487"/>
                  <a:pt x="312926" y="36015"/>
                  <a:pt x="679621" y="12357"/>
                </a:cubicBezTo>
                <a:cubicBezTo>
                  <a:pt x="700580" y="11005"/>
                  <a:pt x="720810" y="4119"/>
                  <a:pt x="741405" y="0"/>
                </a:cubicBezTo>
                <a:lnTo>
                  <a:pt x="951470" y="12357"/>
                </a:lnTo>
                <a:cubicBezTo>
                  <a:pt x="1013270" y="16220"/>
                  <a:pt x="1074907" y="23803"/>
                  <a:pt x="1136821" y="24714"/>
                </a:cubicBezTo>
                <a:cubicBezTo>
                  <a:pt x="1355100" y="27924"/>
                  <a:pt x="1573427" y="24714"/>
                  <a:pt x="1791730" y="24714"/>
                </a:cubicBezTo>
                <a:lnTo>
                  <a:pt x="1791730" y="24714"/>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6026808A-92A3-8D43-8EED-D77E283AC939}"/>
              </a:ext>
            </a:extLst>
          </p:cNvPr>
          <p:cNvSpPr/>
          <p:nvPr/>
        </p:nvSpPr>
        <p:spPr>
          <a:xfrm>
            <a:off x="491129" y="3049778"/>
            <a:ext cx="2209800" cy="839803"/>
          </a:xfrm>
          <a:prstGeom prst="rect">
            <a:avLst/>
          </a:prstGeom>
          <a:solidFill>
            <a:schemeClr val="accent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0" name="Group 29">
            <a:extLst>
              <a:ext uri="{FF2B5EF4-FFF2-40B4-BE49-F238E27FC236}">
                <a16:creationId xmlns:a16="http://schemas.microsoft.com/office/drawing/2014/main" id="{368BAD4F-A04E-2346-BD60-CE144D7B6D38}"/>
              </a:ext>
            </a:extLst>
          </p:cNvPr>
          <p:cNvGrpSpPr/>
          <p:nvPr/>
        </p:nvGrpSpPr>
        <p:grpSpPr>
          <a:xfrm>
            <a:off x="4535061" y="5637022"/>
            <a:ext cx="2057400" cy="609600"/>
            <a:chOff x="643529" y="3124200"/>
            <a:chExt cx="2057400" cy="609600"/>
          </a:xfrm>
        </p:grpSpPr>
        <p:cxnSp>
          <p:nvCxnSpPr>
            <p:cNvPr id="31" name="Straight Connector 30">
              <a:extLst>
                <a:ext uri="{FF2B5EF4-FFF2-40B4-BE49-F238E27FC236}">
                  <a16:creationId xmlns:a16="http://schemas.microsoft.com/office/drawing/2014/main" id="{45B42BF6-197C-F44D-B086-65107570BC87}"/>
                </a:ext>
              </a:extLst>
            </p:cNvPr>
            <p:cNvCxnSpPr/>
            <p:nvPr/>
          </p:nvCxnSpPr>
          <p:spPr>
            <a:xfrm flipH="1">
              <a:off x="643529" y="3276600"/>
              <a:ext cx="2057400" cy="0"/>
            </a:xfrm>
            <a:prstGeom prst="line">
              <a:avLst/>
            </a:prstGeom>
            <a:ln w="571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BA5EDF32-5A55-E041-81B4-3C475254EBA9}"/>
                </a:ext>
              </a:extLst>
            </p:cNvPr>
            <p:cNvCxnSpPr/>
            <p:nvPr/>
          </p:nvCxnSpPr>
          <p:spPr>
            <a:xfrm flipH="1">
              <a:off x="643529" y="3124200"/>
              <a:ext cx="2057400" cy="0"/>
            </a:xfrm>
            <a:prstGeom prst="line">
              <a:avLst/>
            </a:prstGeom>
            <a:ln w="5715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871D74FD-AEE8-DF4C-AF4E-D80D9A092A3A}"/>
                </a:ext>
              </a:extLst>
            </p:cNvPr>
            <p:cNvCxnSpPr/>
            <p:nvPr/>
          </p:nvCxnSpPr>
          <p:spPr>
            <a:xfrm flipH="1">
              <a:off x="643529" y="3581400"/>
              <a:ext cx="2057400" cy="0"/>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AD4F8069-B896-DD4C-980F-B4538E60FF27}"/>
                </a:ext>
              </a:extLst>
            </p:cNvPr>
            <p:cNvCxnSpPr/>
            <p:nvPr/>
          </p:nvCxnSpPr>
          <p:spPr>
            <a:xfrm flipH="1">
              <a:off x="643529" y="3429000"/>
              <a:ext cx="2057400" cy="0"/>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D940D97E-DE79-2244-8524-C254907037B7}"/>
                </a:ext>
              </a:extLst>
            </p:cNvPr>
            <p:cNvCxnSpPr/>
            <p:nvPr/>
          </p:nvCxnSpPr>
          <p:spPr>
            <a:xfrm flipH="1">
              <a:off x="643529" y="3733800"/>
              <a:ext cx="20574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F043487D-6F0F-D148-BB34-3903C1AD053F}"/>
                </a:ext>
              </a:extLst>
            </p:cNvPr>
            <p:cNvCxnSpPr/>
            <p:nvPr/>
          </p:nvCxnSpPr>
          <p:spPr>
            <a:xfrm flipH="1">
              <a:off x="643529" y="3429000"/>
              <a:ext cx="2057400" cy="0"/>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grpSp>
      <p:sp>
        <p:nvSpPr>
          <p:cNvPr id="37" name="Oval 36">
            <a:extLst>
              <a:ext uri="{FF2B5EF4-FFF2-40B4-BE49-F238E27FC236}">
                <a16:creationId xmlns:a16="http://schemas.microsoft.com/office/drawing/2014/main" id="{ED8757B3-1637-1744-8D41-CE9F549BAB17}"/>
              </a:ext>
            </a:extLst>
          </p:cNvPr>
          <p:cNvSpPr/>
          <p:nvPr/>
        </p:nvSpPr>
        <p:spPr>
          <a:xfrm rot="245742">
            <a:off x="6508479" y="5496275"/>
            <a:ext cx="358257" cy="894476"/>
          </a:xfrm>
          <a:prstGeom prst="ellipse">
            <a:avLst/>
          </a:prstGeom>
          <a:solidFill>
            <a:schemeClr val="accent1">
              <a:alpha val="83000"/>
            </a:schemeClr>
          </a:solidFill>
          <a:scene3d>
            <a:camera prst="perspectiveContrastingRightFacing"/>
            <a:lightRig rig="flood" dir="t"/>
          </a:scene3d>
          <a:sp3d z="38100" extrusionH="101600" contourW="38100" prstMaterial="dkEdge"/>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chemeClr val="bg1">
                    <a:lumMod val="50000"/>
                  </a:schemeClr>
                </a:solidFill>
              </a:ln>
            </a:endParaRPr>
          </a:p>
        </p:txBody>
      </p:sp>
      <p:cxnSp>
        <p:nvCxnSpPr>
          <p:cNvPr id="38" name="Straight Connector 37">
            <a:extLst>
              <a:ext uri="{FF2B5EF4-FFF2-40B4-BE49-F238E27FC236}">
                <a16:creationId xmlns:a16="http://schemas.microsoft.com/office/drawing/2014/main" id="{55349DC5-0384-AC44-92CF-97C547F476DD}"/>
              </a:ext>
            </a:extLst>
          </p:cNvPr>
          <p:cNvCxnSpPr/>
          <p:nvPr/>
        </p:nvCxnSpPr>
        <p:spPr>
          <a:xfrm flipH="1">
            <a:off x="6710932" y="6094222"/>
            <a:ext cx="2057400" cy="0"/>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410460E2-245D-EB4F-98E0-87590C0B2782}"/>
              </a:ext>
            </a:extLst>
          </p:cNvPr>
          <p:cNvCxnSpPr/>
          <p:nvPr/>
        </p:nvCxnSpPr>
        <p:spPr>
          <a:xfrm flipH="1">
            <a:off x="6710932" y="5941822"/>
            <a:ext cx="2057400" cy="0"/>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17FF29DE-121D-BC4B-A8AB-F5C57A251ABA}"/>
              </a:ext>
            </a:extLst>
          </p:cNvPr>
          <p:cNvCxnSpPr/>
          <p:nvPr/>
        </p:nvCxnSpPr>
        <p:spPr>
          <a:xfrm flipH="1">
            <a:off x="6710932" y="5789422"/>
            <a:ext cx="2057400" cy="0"/>
          </a:xfrm>
          <a:prstGeom prst="line">
            <a:avLst/>
          </a:prstGeom>
          <a:ln w="571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36BD3DD6-D861-EF47-B2A0-50966F9AB77F}"/>
              </a:ext>
            </a:extLst>
          </p:cNvPr>
          <p:cNvCxnSpPr/>
          <p:nvPr/>
        </p:nvCxnSpPr>
        <p:spPr>
          <a:xfrm flipH="1">
            <a:off x="6710932" y="5637022"/>
            <a:ext cx="2057400" cy="0"/>
          </a:xfrm>
          <a:prstGeom prst="line">
            <a:avLst/>
          </a:prstGeom>
          <a:ln w="5715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88346530-9C2C-F74A-A839-8AC7764AD441}"/>
              </a:ext>
            </a:extLst>
          </p:cNvPr>
          <p:cNvCxnSpPr/>
          <p:nvPr/>
        </p:nvCxnSpPr>
        <p:spPr>
          <a:xfrm flipH="1">
            <a:off x="6710932" y="6246622"/>
            <a:ext cx="20574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C646EAB4-1784-6249-985A-80BC15D8172B}"/>
              </a:ext>
            </a:extLst>
          </p:cNvPr>
          <p:cNvSpPr txBox="1"/>
          <p:nvPr/>
        </p:nvSpPr>
        <p:spPr>
          <a:xfrm>
            <a:off x="6939532" y="5193268"/>
            <a:ext cx="1334661" cy="369332"/>
          </a:xfrm>
          <a:prstGeom prst="rect">
            <a:avLst/>
          </a:prstGeom>
          <a:noFill/>
        </p:spPr>
        <p:txBody>
          <a:bodyPr wrap="none" rtlCol="0">
            <a:spAutoFit/>
          </a:bodyPr>
          <a:lstStyle/>
          <a:p>
            <a:r>
              <a:rPr lang="en-US" dirty="0"/>
              <a:t>550 SP DC</a:t>
            </a:r>
          </a:p>
        </p:txBody>
      </p:sp>
      <p:sp>
        <p:nvSpPr>
          <p:cNvPr id="44" name="Rectangle 43">
            <a:extLst>
              <a:ext uri="{FF2B5EF4-FFF2-40B4-BE49-F238E27FC236}">
                <a16:creationId xmlns:a16="http://schemas.microsoft.com/office/drawing/2014/main" id="{93035784-3C27-3443-B15C-FC06DC323094}"/>
              </a:ext>
            </a:extLst>
          </p:cNvPr>
          <p:cNvSpPr/>
          <p:nvPr/>
        </p:nvSpPr>
        <p:spPr>
          <a:xfrm>
            <a:off x="4382661" y="3962400"/>
            <a:ext cx="1796039" cy="1392635"/>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TextBox 44">
            <a:extLst>
              <a:ext uri="{FF2B5EF4-FFF2-40B4-BE49-F238E27FC236}">
                <a16:creationId xmlns:a16="http://schemas.microsoft.com/office/drawing/2014/main" id="{444C5345-527C-7E40-8CDC-2447C6968308}"/>
              </a:ext>
            </a:extLst>
          </p:cNvPr>
          <p:cNvSpPr txBox="1"/>
          <p:nvPr/>
        </p:nvSpPr>
        <p:spPr>
          <a:xfrm>
            <a:off x="4670212" y="5312287"/>
            <a:ext cx="615874" cy="261610"/>
          </a:xfrm>
          <a:prstGeom prst="rect">
            <a:avLst/>
          </a:prstGeom>
          <a:noFill/>
        </p:spPr>
        <p:txBody>
          <a:bodyPr wrap="none" rtlCol="0">
            <a:spAutoFit/>
          </a:bodyPr>
          <a:lstStyle/>
          <a:p>
            <a:r>
              <a:rPr lang="en-US" sz="1100" dirty="0"/>
              <a:t>550nm</a:t>
            </a:r>
          </a:p>
        </p:txBody>
      </p:sp>
      <p:sp>
        <p:nvSpPr>
          <p:cNvPr id="46" name="TextBox 45">
            <a:extLst>
              <a:ext uri="{FF2B5EF4-FFF2-40B4-BE49-F238E27FC236}">
                <a16:creationId xmlns:a16="http://schemas.microsoft.com/office/drawing/2014/main" id="{71BB0684-5A32-DB45-A9F3-4D1D91EA6CCC}"/>
              </a:ext>
            </a:extLst>
          </p:cNvPr>
          <p:cNvSpPr txBox="1"/>
          <p:nvPr/>
        </p:nvSpPr>
        <p:spPr>
          <a:xfrm>
            <a:off x="5543927" y="5317909"/>
            <a:ext cx="615874" cy="261610"/>
          </a:xfrm>
          <a:prstGeom prst="rect">
            <a:avLst/>
          </a:prstGeom>
          <a:noFill/>
        </p:spPr>
        <p:txBody>
          <a:bodyPr wrap="none" rtlCol="0">
            <a:spAutoFit/>
          </a:bodyPr>
          <a:lstStyle/>
          <a:p>
            <a:r>
              <a:rPr lang="en-US" sz="1100" dirty="0"/>
              <a:t>650nm</a:t>
            </a:r>
          </a:p>
        </p:txBody>
      </p:sp>
      <p:cxnSp>
        <p:nvCxnSpPr>
          <p:cNvPr id="47" name="Straight Connector 46">
            <a:extLst>
              <a:ext uri="{FF2B5EF4-FFF2-40B4-BE49-F238E27FC236}">
                <a16:creationId xmlns:a16="http://schemas.microsoft.com/office/drawing/2014/main" id="{7F658F2C-C2DA-794D-A693-C09EE2B018D8}"/>
              </a:ext>
            </a:extLst>
          </p:cNvPr>
          <p:cNvCxnSpPr>
            <a:cxnSpLocks/>
          </p:cNvCxnSpPr>
          <p:nvPr/>
        </p:nvCxnSpPr>
        <p:spPr>
          <a:xfrm flipH="1" flipV="1">
            <a:off x="4916651" y="4099899"/>
            <a:ext cx="1" cy="1283368"/>
          </a:xfrm>
          <a:prstGeom prst="line">
            <a:avLst/>
          </a:prstGeom>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AD13900B-090C-8249-A8FB-EAF16125F74A}"/>
              </a:ext>
            </a:extLst>
          </p:cNvPr>
          <p:cNvCxnSpPr>
            <a:cxnSpLocks/>
          </p:cNvCxnSpPr>
          <p:nvPr/>
        </p:nvCxnSpPr>
        <p:spPr>
          <a:xfrm flipH="1" flipV="1">
            <a:off x="5820763" y="4030021"/>
            <a:ext cx="1" cy="1283368"/>
          </a:xfrm>
          <a:prstGeom prst="line">
            <a:avLst/>
          </a:prstGeom>
        </p:spPr>
        <p:style>
          <a:lnRef idx="1">
            <a:schemeClr val="accent1"/>
          </a:lnRef>
          <a:fillRef idx="0">
            <a:schemeClr val="accent1"/>
          </a:fillRef>
          <a:effectRef idx="0">
            <a:schemeClr val="accent1"/>
          </a:effectRef>
          <a:fontRef idx="minor">
            <a:schemeClr val="tx1"/>
          </a:fontRef>
        </p:style>
      </p:cxnSp>
      <p:sp>
        <p:nvSpPr>
          <p:cNvPr id="49" name="Freeform 48">
            <a:extLst>
              <a:ext uri="{FF2B5EF4-FFF2-40B4-BE49-F238E27FC236}">
                <a16:creationId xmlns:a16="http://schemas.microsoft.com/office/drawing/2014/main" id="{9C32FE56-B5C9-B34B-9CA0-6A03DEE32612}"/>
              </a:ext>
            </a:extLst>
          </p:cNvPr>
          <p:cNvSpPr/>
          <p:nvPr/>
        </p:nvSpPr>
        <p:spPr>
          <a:xfrm>
            <a:off x="4410516" y="4419600"/>
            <a:ext cx="1791730" cy="61784"/>
          </a:xfrm>
          <a:custGeom>
            <a:avLst/>
            <a:gdLst>
              <a:gd name="connsiteX0" fmla="*/ 0 w 1791730"/>
              <a:gd name="connsiteY0" fmla="*/ 49427 h 61784"/>
              <a:gd name="connsiteX1" fmla="*/ 0 w 1791730"/>
              <a:gd name="connsiteY1" fmla="*/ 49427 h 61784"/>
              <a:gd name="connsiteX2" fmla="*/ 111211 w 1791730"/>
              <a:gd name="connsiteY2" fmla="*/ 61784 h 61784"/>
              <a:gd name="connsiteX3" fmla="*/ 321275 w 1791730"/>
              <a:gd name="connsiteY3" fmla="*/ 37070 h 61784"/>
              <a:gd name="connsiteX4" fmla="*/ 679621 w 1791730"/>
              <a:gd name="connsiteY4" fmla="*/ 12357 h 61784"/>
              <a:gd name="connsiteX5" fmla="*/ 741405 w 1791730"/>
              <a:gd name="connsiteY5" fmla="*/ 0 h 61784"/>
              <a:gd name="connsiteX6" fmla="*/ 951470 w 1791730"/>
              <a:gd name="connsiteY6" fmla="*/ 12357 h 61784"/>
              <a:gd name="connsiteX7" fmla="*/ 1136821 w 1791730"/>
              <a:gd name="connsiteY7" fmla="*/ 24714 h 61784"/>
              <a:gd name="connsiteX8" fmla="*/ 1791730 w 1791730"/>
              <a:gd name="connsiteY8" fmla="*/ 24714 h 61784"/>
              <a:gd name="connsiteX9" fmla="*/ 1791730 w 1791730"/>
              <a:gd name="connsiteY9" fmla="*/ 24714 h 61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91730" h="61784">
                <a:moveTo>
                  <a:pt x="0" y="49427"/>
                </a:moveTo>
                <a:lnTo>
                  <a:pt x="0" y="49427"/>
                </a:lnTo>
                <a:cubicBezTo>
                  <a:pt x="37070" y="53546"/>
                  <a:pt x="73913" y="61784"/>
                  <a:pt x="111211" y="61784"/>
                </a:cubicBezTo>
                <a:cubicBezTo>
                  <a:pt x="127234" y="61784"/>
                  <a:pt x="299544" y="39786"/>
                  <a:pt x="321275" y="37070"/>
                </a:cubicBezTo>
                <a:cubicBezTo>
                  <a:pt x="463956" y="-10487"/>
                  <a:pt x="312926" y="36015"/>
                  <a:pt x="679621" y="12357"/>
                </a:cubicBezTo>
                <a:cubicBezTo>
                  <a:pt x="700580" y="11005"/>
                  <a:pt x="720810" y="4119"/>
                  <a:pt x="741405" y="0"/>
                </a:cubicBezTo>
                <a:lnTo>
                  <a:pt x="951470" y="12357"/>
                </a:lnTo>
                <a:cubicBezTo>
                  <a:pt x="1013270" y="16220"/>
                  <a:pt x="1074907" y="23803"/>
                  <a:pt x="1136821" y="24714"/>
                </a:cubicBezTo>
                <a:cubicBezTo>
                  <a:pt x="1355100" y="27924"/>
                  <a:pt x="1573427" y="24714"/>
                  <a:pt x="1791730" y="24714"/>
                </a:cubicBezTo>
                <a:lnTo>
                  <a:pt x="1791730" y="24714"/>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70462D1C-F2B8-354F-9D79-ED685839AD01}"/>
              </a:ext>
            </a:extLst>
          </p:cNvPr>
          <p:cNvSpPr/>
          <p:nvPr/>
        </p:nvSpPr>
        <p:spPr>
          <a:xfrm>
            <a:off x="4382661" y="5562600"/>
            <a:ext cx="2209800" cy="839803"/>
          </a:xfrm>
          <a:prstGeom prst="rect">
            <a:avLst/>
          </a:prstGeom>
          <a:solidFill>
            <a:schemeClr val="accent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TextBox 50">
            <a:extLst>
              <a:ext uri="{FF2B5EF4-FFF2-40B4-BE49-F238E27FC236}">
                <a16:creationId xmlns:a16="http://schemas.microsoft.com/office/drawing/2014/main" id="{0ABA7889-8DD0-1743-84BA-EEB9585AEBCB}"/>
              </a:ext>
            </a:extLst>
          </p:cNvPr>
          <p:cNvSpPr txBox="1"/>
          <p:nvPr/>
        </p:nvSpPr>
        <p:spPr>
          <a:xfrm>
            <a:off x="4530096" y="1090210"/>
            <a:ext cx="4586416" cy="646331"/>
          </a:xfrm>
          <a:prstGeom prst="rect">
            <a:avLst/>
          </a:prstGeom>
          <a:noFill/>
        </p:spPr>
        <p:txBody>
          <a:bodyPr wrap="square" rtlCol="0">
            <a:spAutoFit/>
          </a:bodyPr>
          <a:lstStyle/>
          <a:p>
            <a:r>
              <a:rPr lang="en-US" dirty="0"/>
              <a:t>Optical density is a logarithmic function when we discuss OD1, OD2 </a:t>
            </a:r>
            <a:r>
              <a:rPr lang="en-US" dirty="0" err="1"/>
              <a:t>etc</a:t>
            </a:r>
            <a:endParaRPr lang="en-US" dirty="0"/>
          </a:p>
        </p:txBody>
      </p:sp>
      <p:sp>
        <p:nvSpPr>
          <p:cNvPr id="52" name="TextBox 51">
            <a:extLst>
              <a:ext uri="{FF2B5EF4-FFF2-40B4-BE49-F238E27FC236}">
                <a16:creationId xmlns:a16="http://schemas.microsoft.com/office/drawing/2014/main" id="{30477A0B-E2EC-FF41-A12E-24FC17F08BA0}"/>
              </a:ext>
            </a:extLst>
          </p:cNvPr>
          <p:cNvSpPr txBox="1"/>
          <p:nvPr/>
        </p:nvSpPr>
        <p:spPr>
          <a:xfrm>
            <a:off x="2438400" y="1517199"/>
            <a:ext cx="577402" cy="369332"/>
          </a:xfrm>
          <a:prstGeom prst="rect">
            <a:avLst/>
          </a:prstGeom>
          <a:noFill/>
        </p:spPr>
        <p:txBody>
          <a:bodyPr wrap="none" rtlCol="0">
            <a:spAutoFit/>
          </a:bodyPr>
          <a:lstStyle/>
          <a:p>
            <a:r>
              <a:rPr lang="en-US" dirty="0"/>
              <a:t>10</a:t>
            </a:r>
            <a:r>
              <a:rPr lang="en-US" baseline="30000" dirty="0"/>
              <a:t>-1</a:t>
            </a:r>
          </a:p>
        </p:txBody>
      </p:sp>
      <p:sp>
        <p:nvSpPr>
          <p:cNvPr id="53" name="TextBox 52">
            <a:extLst>
              <a:ext uri="{FF2B5EF4-FFF2-40B4-BE49-F238E27FC236}">
                <a16:creationId xmlns:a16="http://schemas.microsoft.com/office/drawing/2014/main" id="{8749A601-19D7-6B44-B448-96004A7ADD5F}"/>
              </a:ext>
            </a:extLst>
          </p:cNvPr>
          <p:cNvSpPr txBox="1"/>
          <p:nvPr/>
        </p:nvSpPr>
        <p:spPr>
          <a:xfrm>
            <a:off x="2438400" y="1836180"/>
            <a:ext cx="2666114" cy="369332"/>
          </a:xfrm>
          <a:prstGeom prst="rect">
            <a:avLst/>
          </a:prstGeom>
          <a:noFill/>
        </p:spPr>
        <p:txBody>
          <a:bodyPr wrap="none" rtlCol="0">
            <a:spAutoFit/>
          </a:bodyPr>
          <a:lstStyle/>
          <a:p>
            <a:r>
              <a:rPr lang="en-US" dirty="0"/>
              <a:t>OD1=10% Light through</a:t>
            </a:r>
          </a:p>
        </p:txBody>
      </p:sp>
      <p:sp>
        <p:nvSpPr>
          <p:cNvPr id="54" name="TextBox 53">
            <a:extLst>
              <a:ext uri="{FF2B5EF4-FFF2-40B4-BE49-F238E27FC236}">
                <a16:creationId xmlns:a16="http://schemas.microsoft.com/office/drawing/2014/main" id="{C2E9738C-5261-CA4D-AB8C-AC4B789E7538}"/>
              </a:ext>
            </a:extLst>
          </p:cNvPr>
          <p:cNvSpPr txBox="1"/>
          <p:nvPr/>
        </p:nvSpPr>
        <p:spPr>
          <a:xfrm>
            <a:off x="6396134" y="3949077"/>
            <a:ext cx="577402" cy="369332"/>
          </a:xfrm>
          <a:prstGeom prst="rect">
            <a:avLst/>
          </a:prstGeom>
          <a:noFill/>
        </p:spPr>
        <p:txBody>
          <a:bodyPr wrap="none" rtlCol="0">
            <a:spAutoFit/>
          </a:bodyPr>
          <a:lstStyle/>
          <a:p>
            <a:r>
              <a:rPr lang="en-US" dirty="0"/>
              <a:t>10</a:t>
            </a:r>
            <a:r>
              <a:rPr lang="en-US" baseline="30000" dirty="0"/>
              <a:t>-2</a:t>
            </a:r>
          </a:p>
        </p:txBody>
      </p:sp>
      <p:sp>
        <p:nvSpPr>
          <p:cNvPr id="55" name="TextBox 54">
            <a:extLst>
              <a:ext uri="{FF2B5EF4-FFF2-40B4-BE49-F238E27FC236}">
                <a16:creationId xmlns:a16="http://schemas.microsoft.com/office/drawing/2014/main" id="{F1320D45-DCFA-A142-ADEA-12841A64568A}"/>
              </a:ext>
            </a:extLst>
          </p:cNvPr>
          <p:cNvSpPr txBox="1"/>
          <p:nvPr/>
        </p:nvSpPr>
        <p:spPr>
          <a:xfrm>
            <a:off x="6345083" y="4313076"/>
            <a:ext cx="2537874" cy="369332"/>
          </a:xfrm>
          <a:prstGeom prst="rect">
            <a:avLst/>
          </a:prstGeom>
          <a:noFill/>
        </p:spPr>
        <p:txBody>
          <a:bodyPr wrap="none" rtlCol="0">
            <a:spAutoFit/>
          </a:bodyPr>
          <a:lstStyle/>
          <a:p>
            <a:r>
              <a:rPr lang="en-US" dirty="0"/>
              <a:t>OD2=1% Light through</a:t>
            </a:r>
          </a:p>
        </p:txBody>
      </p:sp>
    </p:spTree>
    <p:extLst>
      <p:ext uri="{BB962C8B-B14F-4D97-AF65-F5344CB8AC3E}">
        <p14:creationId xmlns:p14="http://schemas.microsoft.com/office/powerpoint/2010/main" val="358793813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Transmission determination</a:t>
            </a:r>
          </a:p>
        </p:txBody>
      </p:sp>
      <p:sp>
        <p:nvSpPr>
          <p:cNvPr id="3" name="Content Placeholder 2"/>
          <p:cNvSpPr>
            <a:spLocks noGrp="1"/>
          </p:cNvSpPr>
          <p:nvPr>
            <p:ph idx="1"/>
          </p:nvPr>
        </p:nvSpPr>
        <p:spPr/>
        <p:txBody>
          <a:bodyPr/>
          <a:lstStyle/>
          <a:p>
            <a:r>
              <a:rPr lang="en-US" dirty="0">
                <a:solidFill>
                  <a:srgbClr val="FF0000"/>
                </a:solidFill>
              </a:rPr>
              <a:t>Constructive</a:t>
            </a:r>
            <a:r>
              <a:rPr lang="en-US" dirty="0"/>
              <a:t> and </a:t>
            </a:r>
            <a:r>
              <a:rPr lang="en-US" dirty="0">
                <a:solidFill>
                  <a:srgbClr val="FF0000"/>
                </a:solidFill>
              </a:rPr>
              <a:t>destructive</a:t>
            </a:r>
            <a:r>
              <a:rPr lang="en-US" dirty="0"/>
              <a:t> interference occurs between reflections from various layers</a:t>
            </a:r>
          </a:p>
          <a:p>
            <a:r>
              <a:rPr lang="en-US" dirty="0"/>
              <a:t>Transmission determined by :</a:t>
            </a:r>
          </a:p>
          <a:p>
            <a:pPr lvl="1"/>
            <a:r>
              <a:rPr lang="en-US" dirty="0"/>
              <a:t>thickness of the </a:t>
            </a:r>
            <a:r>
              <a:rPr lang="en-US" dirty="0">
                <a:solidFill>
                  <a:srgbClr val="FF0000"/>
                </a:solidFill>
              </a:rPr>
              <a:t>dielectric layers</a:t>
            </a:r>
            <a:endParaRPr lang="en-US" dirty="0"/>
          </a:p>
          <a:p>
            <a:pPr lvl="1"/>
            <a:r>
              <a:rPr lang="en-US" dirty="0"/>
              <a:t>number of these layers </a:t>
            </a:r>
          </a:p>
          <a:p>
            <a:pPr lvl="1"/>
            <a:r>
              <a:rPr lang="en-US" dirty="0">
                <a:solidFill>
                  <a:srgbClr val="FF0000"/>
                </a:solidFill>
              </a:rPr>
              <a:t>angle of incident</a:t>
            </a:r>
            <a:r>
              <a:rPr lang="en-US" dirty="0"/>
              <a:t> light on the filters</a:t>
            </a:r>
          </a:p>
        </p:txBody>
      </p:sp>
      <p:sp>
        <p:nvSpPr>
          <p:cNvPr id="4" name="Date Placeholder 3"/>
          <p:cNvSpPr>
            <a:spLocks noGrp="1"/>
          </p:cNvSpPr>
          <p:nvPr>
            <p:ph type="dt" sz="half" idx="10"/>
          </p:nvPr>
        </p:nvSpPr>
        <p:spPr/>
        <p:txBody>
          <a:bodyPr/>
          <a:lstStyle/>
          <a:p>
            <a:fld id="{F4C039BB-BFC4-41B8-B92E-3AB15CEAADDC}" type="datetime12">
              <a:rPr lang="en-US" smtClean="0"/>
              <a:t>5:21 PM</a:t>
            </a:fld>
            <a:endParaRPr lang="en-US" dirty="0"/>
          </a:p>
        </p:txBody>
      </p:sp>
      <p:sp>
        <p:nvSpPr>
          <p:cNvPr id="5" name="Footer Placeholder 4"/>
          <p:cNvSpPr>
            <a:spLocks noGrp="1"/>
          </p:cNvSpPr>
          <p:nvPr>
            <p:ph type="ftr" sz="quarter" idx="11"/>
          </p:nvPr>
        </p:nvSpPr>
        <p:spPr/>
        <p:txBody>
          <a:bodyPr/>
          <a:lstStyle/>
          <a:p>
            <a:pPr algn="r"/>
            <a:r>
              <a:rPr lang="en-US" dirty="0" err="1"/>
              <a:t>www.cyto.purdue.edu</a:t>
            </a:r>
            <a:endParaRPr lang="en-US" dirty="0"/>
          </a:p>
        </p:txBody>
      </p:sp>
      <p:sp>
        <p:nvSpPr>
          <p:cNvPr id="6" name="Slide Number Placeholder 5"/>
          <p:cNvSpPr>
            <a:spLocks noGrp="1"/>
          </p:cNvSpPr>
          <p:nvPr>
            <p:ph type="sldNum" sz="quarter" idx="12"/>
          </p:nvPr>
        </p:nvSpPr>
        <p:spPr/>
        <p:txBody>
          <a:bodyPr/>
          <a:lstStyle/>
          <a:p>
            <a:r>
              <a:rPr lang="en-US"/>
              <a:t>Slide </a:t>
            </a:r>
            <a:fld id="{0CFEC368-1D7A-4F81-ABF6-AE0E36BAF64C}" type="slidenum">
              <a:rPr lang="en-US" smtClean="0"/>
              <a:pPr/>
              <a:t>25</a:t>
            </a:fld>
            <a:endParaRPr lang="en-US" dirty="0"/>
          </a:p>
        </p:txBody>
      </p:sp>
    </p:spTree>
    <p:extLst>
      <p:ext uri="{BB962C8B-B14F-4D97-AF65-F5344CB8AC3E}">
        <p14:creationId xmlns:p14="http://schemas.microsoft.com/office/powerpoint/2010/main" val="392078711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533400"/>
            <a:ext cx="8229600" cy="990600"/>
          </a:xfrm>
        </p:spPr>
        <p:txBody>
          <a:bodyPr/>
          <a:lstStyle/>
          <a:p>
            <a:r>
              <a:rPr lang="en-US" dirty="0"/>
              <a:t>Absorptive filters </a:t>
            </a:r>
          </a:p>
        </p:txBody>
      </p:sp>
      <p:sp>
        <p:nvSpPr>
          <p:cNvPr id="3" name="Content Placeholder 2"/>
          <p:cNvSpPr>
            <a:spLocks noGrp="1"/>
          </p:cNvSpPr>
          <p:nvPr>
            <p:ph idx="1"/>
          </p:nvPr>
        </p:nvSpPr>
        <p:spPr>
          <a:xfrm>
            <a:off x="381000" y="1371600"/>
            <a:ext cx="8229600" cy="4876800"/>
          </a:xfrm>
        </p:spPr>
        <p:txBody>
          <a:bodyPr/>
          <a:lstStyle/>
          <a:p>
            <a:r>
              <a:rPr lang="en-US" dirty="0"/>
              <a:t>Such as </a:t>
            </a:r>
            <a:r>
              <a:rPr lang="en-US" dirty="0">
                <a:solidFill>
                  <a:srgbClr val="FF0000"/>
                </a:solidFill>
              </a:rPr>
              <a:t>colored glass</a:t>
            </a:r>
            <a:r>
              <a:rPr lang="en-US" dirty="0"/>
              <a:t> filters which absorb unwanted light.					</a:t>
            </a:r>
          </a:p>
          <a:p>
            <a:r>
              <a:rPr lang="en-US" dirty="0"/>
              <a:t>Consist of </a:t>
            </a:r>
            <a:r>
              <a:rPr lang="en-US" dirty="0">
                <a:solidFill>
                  <a:srgbClr val="FF0000"/>
                </a:solidFill>
              </a:rPr>
              <a:t>dye molecules</a:t>
            </a:r>
            <a:r>
              <a:rPr lang="en-US" dirty="0"/>
              <a:t> uniformly suspended in glass or plastic.			</a:t>
            </a:r>
          </a:p>
          <a:p>
            <a:r>
              <a:rPr lang="en-US" dirty="0"/>
              <a:t>Remove much more of the unwanted light than do the interference filters</a:t>
            </a:r>
          </a:p>
          <a:p>
            <a:r>
              <a:rPr lang="en-US" dirty="0"/>
              <a:t>Will often fluoresce (not good!)</a:t>
            </a:r>
          </a:p>
        </p:txBody>
      </p:sp>
      <p:sp>
        <p:nvSpPr>
          <p:cNvPr id="4" name="Date Placeholder 3"/>
          <p:cNvSpPr>
            <a:spLocks noGrp="1"/>
          </p:cNvSpPr>
          <p:nvPr>
            <p:ph type="dt" sz="half" idx="10"/>
          </p:nvPr>
        </p:nvSpPr>
        <p:spPr/>
        <p:txBody>
          <a:bodyPr/>
          <a:lstStyle/>
          <a:p>
            <a:fld id="{F4C039BB-BFC4-41B8-B92E-3AB15CEAADDC}" type="datetime12">
              <a:rPr lang="en-US" smtClean="0"/>
              <a:t>5:21 PM</a:t>
            </a:fld>
            <a:endParaRPr lang="en-US" dirty="0"/>
          </a:p>
        </p:txBody>
      </p:sp>
      <p:sp>
        <p:nvSpPr>
          <p:cNvPr id="5" name="Footer Placeholder 4"/>
          <p:cNvSpPr>
            <a:spLocks noGrp="1"/>
          </p:cNvSpPr>
          <p:nvPr>
            <p:ph type="ftr" sz="quarter" idx="11"/>
          </p:nvPr>
        </p:nvSpPr>
        <p:spPr/>
        <p:txBody>
          <a:bodyPr/>
          <a:lstStyle/>
          <a:p>
            <a:pPr algn="r"/>
            <a:r>
              <a:rPr lang="en-US" dirty="0" err="1"/>
              <a:t>www.cyto.purdue.edu</a:t>
            </a:r>
            <a:endParaRPr lang="en-US" dirty="0"/>
          </a:p>
        </p:txBody>
      </p:sp>
      <p:sp>
        <p:nvSpPr>
          <p:cNvPr id="6" name="Slide Number Placeholder 5"/>
          <p:cNvSpPr>
            <a:spLocks noGrp="1"/>
          </p:cNvSpPr>
          <p:nvPr>
            <p:ph type="sldNum" sz="quarter" idx="12"/>
          </p:nvPr>
        </p:nvSpPr>
        <p:spPr/>
        <p:txBody>
          <a:bodyPr/>
          <a:lstStyle/>
          <a:p>
            <a:r>
              <a:rPr lang="en-US"/>
              <a:t>Slide </a:t>
            </a:r>
            <a:fld id="{0CFEC368-1D7A-4F81-ABF6-AE0E36BAF64C}" type="slidenum">
              <a:rPr lang="en-US" smtClean="0"/>
              <a:pPr/>
              <a:t>26</a:t>
            </a:fld>
            <a:endParaRPr lang="en-US" dirty="0"/>
          </a:p>
        </p:txBody>
      </p:sp>
      <p:pic>
        <p:nvPicPr>
          <p:cNvPr id="7"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9883" b="12397"/>
          <a:stretch/>
        </p:blipFill>
        <p:spPr bwMode="auto">
          <a:xfrm>
            <a:off x="2476500" y="4267200"/>
            <a:ext cx="4572000" cy="232209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211433515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Definitions</a:t>
            </a:r>
          </a:p>
        </p:txBody>
      </p:sp>
      <p:sp>
        <p:nvSpPr>
          <p:cNvPr id="4" name="Date Placeholder 3"/>
          <p:cNvSpPr>
            <a:spLocks noGrp="1"/>
          </p:cNvSpPr>
          <p:nvPr>
            <p:ph type="dt" sz="half" idx="10"/>
          </p:nvPr>
        </p:nvSpPr>
        <p:spPr/>
        <p:txBody>
          <a:bodyPr/>
          <a:lstStyle/>
          <a:p>
            <a:fld id="{F4C039BB-BFC4-41B8-B92E-3AB15CEAADDC}" type="datetime12">
              <a:rPr lang="en-US" smtClean="0"/>
              <a:t>5:21 PM</a:t>
            </a:fld>
            <a:endParaRPr lang="en-US" dirty="0"/>
          </a:p>
        </p:txBody>
      </p:sp>
      <p:sp>
        <p:nvSpPr>
          <p:cNvPr id="5" name="Footer Placeholder 4"/>
          <p:cNvSpPr>
            <a:spLocks noGrp="1"/>
          </p:cNvSpPr>
          <p:nvPr>
            <p:ph type="ftr" sz="quarter" idx="11"/>
          </p:nvPr>
        </p:nvSpPr>
        <p:spPr/>
        <p:txBody>
          <a:bodyPr/>
          <a:lstStyle/>
          <a:p>
            <a:pPr algn="r"/>
            <a:r>
              <a:rPr lang="en-US" dirty="0" err="1"/>
              <a:t>www.cyto.purdue.edu</a:t>
            </a:r>
            <a:endParaRPr lang="en-US" dirty="0"/>
          </a:p>
        </p:txBody>
      </p:sp>
      <p:sp>
        <p:nvSpPr>
          <p:cNvPr id="6" name="Slide Number Placeholder 5"/>
          <p:cNvSpPr>
            <a:spLocks noGrp="1"/>
          </p:cNvSpPr>
          <p:nvPr>
            <p:ph type="sldNum" sz="quarter" idx="12"/>
          </p:nvPr>
        </p:nvSpPr>
        <p:spPr/>
        <p:txBody>
          <a:bodyPr/>
          <a:lstStyle/>
          <a:p>
            <a:r>
              <a:rPr lang="en-US"/>
              <a:t>Slide </a:t>
            </a:r>
            <a:fld id="{0CFEC368-1D7A-4F81-ABF6-AE0E36BAF64C}" type="slidenum">
              <a:rPr lang="en-US" smtClean="0"/>
              <a:pPr/>
              <a:t>27</a:t>
            </a:fld>
            <a:endParaRPr lang="en-US" dirty="0"/>
          </a:p>
        </p:txBody>
      </p:sp>
      <p:sp>
        <p:nvSpPr>
          <p:cNvPr id="7" name="AutoShape 4"/>
          <p:cNvSpPr>
            <a:spLocks noChangeArrowheads="1"/>
          </p:cNvSpPr>
          <p:nvPr/>
        </p:nvSpPr>
        <p:spPr bwMode="auto">
          <a:xfrm>
            <a:off x="2085975" y="2044700"/>
            <a:ext cx="6426200" cy="3435350"/>
          </a:xfrm>
          <a:prstGeom prst="roundRect">
            <a:avLst>
              <a:gd name="adj" fmla="val 12495"/>
            </a:avLst>
          </a:prstGeom>
          <a:solidFill>
            <a:schemeClr val="bg2"/>
          </a:solidFill>
          <a:ln w="50800">
            <a:solidFill>
              <a:schemeClr val="bg2">
                <a:lumMod val="25000"/>
              </a:schemeClr>
            </a:solidFill>
            <a:round/>
            <a:headEnd/>
            <a:tailEnd/>
          </a:ln>
          <a:effectLst/>
        </p:spPr>
        <p:txBody>
          <a:bodyPr wrap="none" anchor="ctr"/>
          <a:lstStyle/>
          <a:p>
            <a:endParaRPr lang="en-US" dirty="0"/>
          </a:p>
        </p:txBody>
      </p:sp>
      <p:sp>
        <p:nvSpPr>
          <p:cNvPr id="8" name="Line 6"/>
          <p:cNvSpPr>
            <a:spLocks noChangeShapeType="1"/>
          </p:cNvSpPr>
          <p:nvPr/>
        </p:nvSpPr>
        <p:spPr bwMode="auto">
          <a:xfrm>
            <a:off x="2511425" y="2078038"/>
            <a:ext cx="0" cy="57150"/>
          </a:xfrm>
          <a:prstGeom prst="line">
            <a:avLst/>
          </a:prstGeom>
          <a:noFill/>
          <a:ln w="508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9" name="Line 7"/>
          <p:cNvSpPr>
            <a:spLocks noChangeShapeType="1"/>
          </p:cNvSpPr>
          <p:nvPr/>
        </p:nvSpPr>
        <p:spPr bwMode="auto">
          <a:xfrm>
            <a:off x="4348163" y="2063750"/>
            <a:ext cx="0" cy="57150"/>
          </a:xfrm>
          <a:prstGeom prst="line">
            <a:avLst/>
          </a:prstGeom>
          <a:noFill/>
          <a:ln w="508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10" name="Line 8"/>
          <p:cNvSpPr>
            <a:spLocks noChangeShapeType="1"/>
          </p:cNvSpPr>
          <p:nvPr/>
        </p:nvSpPr>
        <p:spPr bwMode="auto">
          <a:xfrm>
            <a:off x="6184900" y="2063750"/>
            <a:ext cx="0" cy="57150"/>
          </a:xfrm>
          <a:prstGeom prst="line">
            <a:avLst/>
          </a:prstGeom>
          <a:noFill/>
          <a:ln w="508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11" name="Line 9"/>
          <p:cNvSpPr>
            <a:spLocks noChangeShapeType="1"/>
          </p:cNvSpPr>
          <p:nvPr/>
        </p:nvSpPr>
        <p:spPr bwMode="auto">
          <a:xfrm>
            <a:off x="8023225" y="2049463"/>
            <a:ext cx="0" cy="57150"/>
          </a:xfrm>
          <a:prstGeom prst="line">
            <a:avLst/>
          </a:prstGeom>
          <a:noFill/>
          <a:ln w="508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13" name="Line 11"/>
          <p:cNvSpPr>
            <a:spLocks noChangeShapeType="1"/>
          </p:cNvSpPr>
          <p:nvPr/>
        </p:nvSpPr>
        <p:spPr bwMode="auto">
          <a:xfrm>
            <a:off x="3448050" y="2047875"/>
            <a:ext cx="0" cy="44450"/>
          </a:xfrm>
          <a:prstGeom prst="line">
            <a:avLst/>
          </a:prstGeom>
          <a:noFill/>
          <a:ln w="254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14" name="Line 12"/>
          <p:cNvSpPr>
            <a:spLocks noChangeShapeType="1"/>
          </p:cNvSpPr>
          <p:nvPr/>
        </p:nvSpPr>
        <p:spPr bwMode="auto">
          <a:xfrm>
            <a:off x="5281613" y="2047875"/>
            <a:ext cx="0" cy="44450"/>
          </a:xfrm>
          <a:prstGeom prst="line">
            <a:avLst/>
          </a:prstGeom>
          <a:noFill/>
          <a:ln w="254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15" name="Line 13"/>
          <p:cNvSpPr>
            <a:spLocks noChangeShapeType="1"/>
          </p:cNvSpPr>
          <p:nvPr/>
        </p:nvSpPr>
        <p:spPr bwMode="auto">
          <a:xfrm>
            <a:off x="7113588" y="2039938"/>
            <a:ext cx="0" cy="44450"/>
          </a:xfrm>
          <a:prstGeom prst="line">
            <a:avLst/>
          </a:prstGeom>
          <a:noFill/>
          <a:ln w="254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17" name="Line 15"/>
          <p:cNvSpPr>
            <a:spLocks noChangeShapeType="1"/>
          </p:cNvSpPr>
          <p:nvPr/>
        </p:nvSpPr>
        <p:spPr bwMode="auto">
          <a:xfrm>
            <a:off x="3022600" y="2047875"/>
            <a:ext cx="0" cy="44450"/>
          </a:xfrm>
          <a:prstGeom prst="line">
            <a:avLst/>
          </a:prstGeom>
          <a:noFill/>
          <a:ln w="254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18" name="Line 16"/>
          <p:cNvSpPr>
            <a:spLocks noChangeShapeType="1"/>
          </p:cNvSpPr>
          <p:nvPr/>
        </p:nvSpPr>
        <p:spPr bwMode="auto">
          <a:xfrm>
            <a:off x="4854575" y="2047875"/>
            <a:ext cx="0" cy="44450"/>
          </a:xfrm>
          <a:prstGeom prst="line">
            <a:avLst/>
          </a:prstGeom>
          <a:noFill/>
          <a:ln w="254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19" name="Line 17"/>
          <p:cNvSpPr>
            <a:spLocks noChangeShapeType="1"/>
          </p:cNvSpPr>
          <p:nvPr/>
        </p:nvSpPr>
        <p:spPr bwMode="auto">
          <a:xfrm>
            <a:off x="6686550" y="2039938"/>
            <a:ext cx="0" cy="44450"/>
          </a:xfrm>
          <a:prstGeom prst="line">
            <a:avLst/>
          </a:prstGeom>
          <a:noFill/>
          <a:ln w="254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21" name="Line 19"/>
          <p:cNvSpPr>
            <a:spLocks noChangeShapeType="1"/>
          </p:cNvSpPr>
          <p:nvPr/>
        </p:nvSpPr>
        <p:spPr bwMode="auto">
          <a:xfrm>
            <a:off x="3916363" y="2057400"/>
            <a:ext cx="0" cy="44450"/>
          </a:xfrm>
          <a:prstGeom prst="line">
            <a:avLst/>
          </a:prstGeom>
          <a:noFill/>
          <a:ln w="254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22" name="Line 20"/>
          <p:cNvSpPr>
            <a:spLocks noChangeShapeType="1"/>
          </p:cNvSpPr>
          <p:nvPr/>
        </p:nvSpPr>
        <p:spPr bwMode="auto">
          <a:xfrm>
            <a:off x="5748338" y="2057400"/>
            <a:ext cx="0" cy="44450"/>
          </a:xfrm>
          <a:prstGeom prst="line">
            <a:avLst/>
          </a:prstGeom>
          <a:noFill/>
          <a:ln w="254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23" name="Line 21"/>
          <p:cNvSpPr>
            <a:spLocks noChangeShapeType="1"/>
          </p:cNvSpPr>
          <p:nvPr/>
        </p:nvSpPr>
        <p:spPr bwMode="auto">
          <a:xfrm>
            <a:off x="7581900" y="2047875"/>
            <a:ext cx="0" cy="44450"/>
          </a:xfrm>
          <a:prstGeom prst="line">
            <a:avLst/>
          </a:prstGeom>
          <a:noFill/>
          <a:ln w="254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24" name="Rectangle 22"/>
          <p:cNvSpPr>
            <a:spLocks noChangeArrowheads="1"/>
          </p:cNvSpPr>
          <p:nvPr/>
        </p:nvSpPr>
        <p:spPr bwMode="auto">
          <a:xfrm>
            <a:off x="1989138" y="2376488"/>
            <a:ext cx="233362" cy="117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88" tIns="44450" rIns="90488" bIns="44450">
            <a:spAutoFit/>
          </a:bodyPr>
          <a:lstStyle/>
          <a:p>
            <a:pPr eaLnBrk="0" hangingPunct="0"/>
            <a:r>
              <a:rPr lang="en-US" sz="100" i="1">
                <a:solidFill>
                  <a:srgbClr val="000000"/>
                </a:solidFill>
                <a:latin typeface="Arial" charset="0"/>
              </a:rPr>
              <a:t>400 nm</a:t>
            </a:r>
          </a:p>
        </p:txBody>
      </p:sp>
      <p:sp>
        <p:nvSpPr>
          <p:cNvPr id="25" name="Rectangle 23"/>
          <p:cNvSpPr>
            <a:spLocks noChangeArrowheads="1"/>
          </p:cNvSpPr>
          <p:nvPr/>
        </p:nvSpPr>
        <p:spPr bwMode="auto">
          <a:xfrm>
            <a:off x="3884613" y="2376488"/>
            <a:ext cx="233362" cy="117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88" tIns="44450" rIns="90488" bIns="44450">
            <a:spAutoFit/>
          </a:bodyPr>
          <a:lstStyle/>
          <a:p>
            <a:pPr eaLnBrk="0" hangingPunct="0"/>
            <a:r>
              <a:rPr lang="en-US" sz="100" i="1">
                <a:solidFill>
                  <a:srgbClr val="000000"/>
                </a:solidFill>
                <a:latin typeface="Arial" charset="0"/>
              </a:rPr>
              <a:t>500 nm</a:t>
            </a:r>
          </a:p>
        </p:txBody>
      </p:sp>
      <p:sp>
        <p:nvSpPr>
          <p:cNvPr id="26" name="Rectangle 24"/>
          <p:cNvSpPr>
            <a:spLocks noChangeArrowheads="1"/>
          </p:cNvSpPr>
          <p:nvPr/>
        </p:nvSpPr>
        <p:spPr bwMode="auto">
          <a:xfrm>
            <a:off x="5673725" y="2376488"/>
            <a:ext cx="233363" cy="117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88" tIns="44450" rIns="90488" bIns="44450">
            <a:spAutoFit/>
          </a:bodyPr>
          <a:lstStyle/>
          <a:p>
            <a:pPr eaLnBrk="0" hangingPunct="0"/>
            <a:r>
              <a:rPr lang="en-US" sz="100" i="1">
                <a:solidFill>
                  <a:srgbClr val="000000"/>
                </a:solidFill>
                <a:latin typeface="Arial" charset="0"/>
              </a:rPr>
              <a:t>600 nm</a:t>
            </a:r>
          </a:p>
        </p:txBody>
      </p:sp>
      <p:sp>
        <p:nvSpPr>
          <p:cNvPr id="27" name="Rectangle 25"/>
          <p:cNvSpPr>
            <a:spLocks noChangeArrowheads="1"/>
          </p:cNvSpPr>
          <p:nvPr/>
        </p:nvSpPr>
        <p:spPr bwMode="auto">
          <a:xfrm>
            <a:off x="7462838" y="2376488"/>
            <a:ext cx="233362" cy="117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88" tIns="44450" rIns="90488" bIns="44450">
            <a:spAutoFit/>
          </a:bodyPr>
          <a:lstStyle/>
          <a:p>
            <a:pPr eaLnBrk="0" hangingPunct="0"/>
            <a:r>
              <a:rPr lang="en-US" sz="100" i="1">
                <a:solidFill>
                  <a:srgbClr val="000000"/>
                </a:solidFill>
                <a:latin typeface="Arial" charset="0"/>
              </a:rPr>
              <a:t>700 nm</a:t>
            </a:r>
          </a:p>
        </p:txBody>
      </p:sp>
      <p:sp>
        <p:nvSpPr>
          <p:cNvPr id="28" name="Line 26"/>
          <p:cNvSpPr>
            <a:spLocks noChangeShapeType="1"/>
          </p:cNvSpPr>
          <p:nvPr/>
        </p:nvSpPr>
        <p:spPr bwMode="auto">
          <a:xfrm>
            <a:off x="2511425" y="5429250"/>
            <a:ext cx="0" cy="57150"/>
          </a:xfrm>
          <a:prstGeom prst="line">
            <a:avLst/>
          </a:prstGeom>
          <a:noFill/>
          <a:ln w="508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29" name="Line 27"/>
          <p:cNvSpPr>
            <a:spLocks noChangeShapeType="1"/>
          </p:cNvSpPr>
          <p:nvPr/>
        </p:nvSpPr>
        <p:spPr bwMode="auto">
          <a:xfrm>
            <a:off x="4348163" y="5414963"/>
            <a:ext cx="0" cy="57150"/>
          </a:xfrm>
          <a:prstGeom prst="line">
            <a:avLst/>
          </a:prstGeom>
          <a:noFill/>
          <a:ln w="508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30" name="Line 28"/>
          <p:cNvSpPr>
            <a:spLocks noChangeShapeType="1"/>
          </p:cNvSpPr>
          <p:nvPr/>
        </p:nvSpPr>
        <p:spPr bwMode="auto">
          <a:xfrm>
            <a:off x="6184900" y="5414963"/>
            <a:ext cx="0" cy="57150"/>
          </a:xfrm>
          <a:prstGeom prst="line">
            <a:avLst/>
          </a:prstGeom>
          <a:noFill/>
          <a:ln w="508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31" name="Line 29"/>
          <p:cNvSpPr>
            <a:spLocks noChangeShapeType="1"/>
          </p:cNvSpPr>
          <p:nvPr/>
        </p:nvSpPr>
        <p:spPr bwMode="auto">
          <a:xfrm>
            <a:off x="8023225" y="5400675"/>
            <a:ext cx="0" cy="58738"/>
          </a:xfrm>
          <a:prstGeom prst="line">
            <a:avLst/>
          </a:prstGeom>
          <a:noFill/>
          <a:ln w="508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pic>
        <p:nvPicPr>
          <p:cNvPr id="32" name="Picture 30"/>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35050" y="4921250"/>
            <a:ext cx="6350" cy="269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508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33" name="Rectangle 31"/>
          <p:cNvSpPr>
            <a:spLocks noChangeArrowheads="1"/>
          </p:cNvSpPr>
          <p:nvPr/>
        </p:nvSpPr>
        <p:spPr bwMode="auto">
          <a:xfrm>
            <a:off x="3543300" y="1871663"/>
            <a:ext cx="257175" cy="117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88" tIns="44450" rIns="90488" bIns="44450">
            <a:spAutoFit/>
          </a:bodyPr>
          <a:lstStyle/>
          <a:p>
            <a:pPr eaLnBrk="0" hangingPunct="0"/>
            <a:r>
              <a:rPr lang="en-US" sz="100" i="1">
                <a:solidFill>
                  <a:srgbClr val="FFFFFF"/>
                </a:solidFill>
                <a:latin typeface="Arial" charset="0"/>
              </a:rPr>
              <a:t>Wavelength</a:t>
            </a:r>
          </a:p>
        </p:txBody>
      </p:sp>
      <p:sp>
        <p:nvSpPr>
          <p:cNvPr id="35" name="Freeform 33"/>
          <p:cNvSpPr>
            <a:spLocks/>
          </p:cNvSpPr>
          <p:nvPr/>
        </p:nvSpPr>
        <p:spPr bwMode="auto">
          <a:xfrm>
            <a:off x="3250382" y="2426451"/>
            <a:ext cx="4445818" cy="3032962"/>
          </a:xfrm>
          <a:custGeom>
            <a:avLst/>
            <a:gdLst>
              <a:gd name="T0" fmla="*/ 0 w 1384"/>
              <a:gd name="T1" fmla="*/ 2147483647 h 1795"/>
              <a:gd name="T2" fmla="*/ 272176875 w 1384"/>
              <a:gd name="T3" fmla="*/ 2147483647 h 1795"/>
              <a:gd name="T4" fmla="*/ 408265313 w 1384"/>
              <a:gd name="T5" fmla="*/ 2147483647 h 1795"/>
              <a:gd name="T6" fmla="*/ 574595625 w 1384"/>
              <a:gd name="T7" fmla="*/ 2147483647 h 1795"/>
              <a:gd name="T8" fmla="*/ 710684063 w 1384"/>
              <a:gd name="T9" fmla="*/ 2147483647 h 1795"/>
              <a:gd name="T10" fmla="*/ 846772500 w 1384"/>
              <a:gd name="T11" fmla="*/ 2147483647 h 1795"/>
              <a:gd name="T12" fmla="*/ 980341575 w 1384"/>
              <a:gd name="T13" fmla="*/ 2147483647 h 1795"/>
              <a:gd name="T14" fmla="*/ 1048385000 w 1384"/>
              <a:gd name="T15" fmla="*/ 1983364111 h 1795"/>
              <a:gd name="T16" fmla="*/ 1083667188 w 1384"/>
              <a:gd name="T17" fmla="*/ 1295360540 h 1795"/>
              <a:gd name="T18" fmla="*/ 1116430013 w 1384"/>
              <a:gd name="T19" fmla="*/ 798890465 h 1795"/>
              <a:gd name="T20" fmla="*/ 1116430013 w 1384"/>
              <a:gd name="T21" fmla="*/ 496471662 h 1795"/>
              <a:gd name="T22" fmla="*/ 1151712200 w 1384"/>
              <a:gd name="T23" fmla="*/ 219254426 h 1795"/>
              <a:gd name="T24" fmla="*/ 1184473438 w 1384"/>
              <a:gd name="T25" fmla="*/ 83165965 h 1795"/>
              <a:gd name="T26" fmla="*/ 1287800638 w 1384"/>
              <a:gd name="T27" fmla="*/ 0 h 1795"/>
              <a:gd name="T28" fmla="*/ 1388606888 w 1384"/>
              <a:gd name="T29" fmla="*/ 52924084 h 1795"/>
              <a:gd name="T30" fmla="*/ 1489413138 w 1384"/>
              <a:gd name="T31" fmla="*/ 163810979 h 1795"/>
              <a:gd name="T32" fmla="*/ 1590219388 w 1384"/>
              <a:gd name="T33" fmla="*/ 330141320 h 1795"/>
              <a:gd name="T34" fmla="*/ 1693545000 w 1384"/>
              <a:gd name="T35" fmla="*/ 660281053 h 1795"/>
              <a:gd name="T36" fmla="*/ 1829633438 w 1384"/>
              <a:gd name="T37" fmla="*/ 1073586751 h 1795"/>
              <a:gd name="T38" fmla="*/ 1963202513 w 1384"/>
              <a:gd name="T39" fmla="*/ 1517134329 h 1795"/>
              <a:gd name="T40" fmla="*/ 2132052188 w 1384"/>
              <a:gd name="T41" fmla="*/ 2094251005 h 1795"/>
              <a:gd name="T42" fmla="*/ 2147483647 w 1384"/>
              <a:gd name="T43" fmla="*/ 2147483647 h 1795"/>
              <a:gd name="T44" fmla="*/ 2147483647 w 1384"/>
              <a:gd name="T45" fmla="*/ 2147483647 h 1795"/>
              <a:gd name="T46" fmla="*/ 2147483647 w 1384"/>
              <a:gd name="T47" fmla="*/ 2147483647 h 1795"/>
              <a:gd name="T48" fmla="*/ 2147483647 w 1384"/>
              <a:gd name="T49" fmla="*/ 2147483647 h 1795"/>
              <a:gd name="T50" fmla="*/ 2147483647 w 1384"/>
              <a:gd name="T51" fmla="*/ 2147483647 h 1795"/>
              <a:gd name="T52" fmla="*/ 2147483647 w 1384"/>
              <a:gd name="T53" fmla="*/ 2147483647 h 1795"/>
              <a:gd name="T54" fmla="*/ 2147483647 w 1384"/>
              <a:gd name="T55" fmla="*/ 2147483647 h 1795"/>
              <a:gd name="T56" fmla="*/ 2147483647 w 1384"/>
              <a:gd name="T57" fmla="*/ 2147483647 h 1795"/>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connsiteX0" fmla="*/ 0 w 9993"/>
              <a:gd name="connsiteY0" fmla="*/ 9994 h 9994"/>
              <a:gd name="connsiteX1" fmla="*/ 780 w 9993"/>
              <a:gd name="connsiteY1" fmla="*/ 9443 h 9994"/>
              <a:gd name="connsiteX2" fmla="*/ 1171 w 9993"/>
              <a:gd name="connsiteY2" fmla="*/ 9203 h 9994"/>
              <a:gd name="connsiteX3" fmla="*/ 1647 w 9993"/>
              <a:gd name="connsiteY3" fmla="*/ 8897 h 9994"/>
              <a:gd name="connsiteX4" fmla="*/ 2038 w 9993"/>
              <a:gd name="connsiteY4" fmla="*/ 8345 h 9994"/>
              <a:gd name="connsiteX5" fmla="*/ 2428 w 9993"/>
              <a:gd name="connsiteY5" fmla="*/ 7432 h 9994"/>
              <a:gd name="connsiteX6" fmla="*/ 2811 w 9993"/>
              <a:gd name="connsiteY6" fmla="*/ 5304 h 9994"/>
              <a:gd name="connsiteX7" fmla="*/ 3006 w 9993"/>
              <a:gd name="connsiteY7" fmla="*/ 4384 h 9994"/>
              <a:gd name="connsiteX8" fmla="*/ 3107 w 9993"/>
              <a:gd name="connsiteY8" fmla="*/ 2864 h 9994"/>
              <a:gd name="connsiteX9" fmla="*/ 3201 w 9993"/>
              <a:gd name="connsiteY9" fmla="*/ 1097 h 9994"/>
              <a:gd name="connsiteX10" fmla="*/ 3302 w 9993"/>
              <a:gd name="connsiteY10" fmla="*/ 485 h 9994"/>
              <a:gd name="connsiteX11" fmla="*/ 3396 w 9993"/>
              <a:gd name="connsiteY11" fmla="*/ 184 h 9994"/>
              <a:gd name="connsiteX12" fmla="*/ 3692 w 9993"/>
              <a:gd name="connsiteY12" fmla="*/ 0 h 9994"/>
              <a:gd name="connsiteX13" fmla="*/ 3981 w 9993"/>
              <a:gd name="connsiteY13" fmla="*/ 117 h 9994"/>
              <a:gd name="connsiteX14" fmla="*/ 4270 w 9993"/>
              <a:gd name="connsiteY14" fmla="*/ 362 h 9994"/>
              <a:gd name="connsiteX15" fmla="*/ 4559 w 9993"/>
              <a:gd name="connsiteY15" fmla="*/ 730 h 9994"/>
              <a:gd name="connsiteX16" fmla="*/ 4855 w 9993"/>
              <a:gd name="connsiteY16" fmla="*/ 1460 h 9994"/>
              <a:gd name="connsiteX17" fmla="*/ 5246 w 9993"/>
              <a:gd name="connsiteY17" fmla="*/ 2373 h 9994"/>
              <a:gd name="connsiteX18" fmla="*/ 5629 w 9993"/>
              <a:gd name="connsiteY18" fmla="*/ 3354 h 9994"/>
              <a:gd name="connsiteX19" fmla="*/ 6113 w 9993"/>
              <a:gd name="connsiteY19" fmla="*/ 4630 h 9994"/>
              <a:gd name="connsiteX20" fmla="*/ 6597 w 9993"/>
              <a:gd name="connsiteY20" fmla="*/ 6150 h 9994"/>
              <a:gd name="connsiteX21" fmla="*/ 7081 w 9993"/>
              <a:gd name="connsiteY21" fmla="*/ 7493 h 9994"/>
              <a:gd name="connsiteX22" fmla="*/ 7572 w 9993"/>
              <a:gd name="connsiteY22" fmla="*/ 8407 h 9994"/>
              <a:gd name="connsiteX23" fmla="*/ 8056 w 9993"/>
              <a:gd name="connsiteY23" fmla="*/ 8958 h 9994"/>
              <a:gd name="connsiteX24" fmla="*/ 8439 w 9993"/>
              <a:gd name="connsiteY24" fmla="*/ 9443 h 9994"/>
              <a:gd name="connsiteX25" fmla="*/ 8931 w 9993"/>
              <a:gd name="connsiteY25" fmla="*/ 9688 h 9994"/>
              <a:gd name="connsiteX26" fmla="*/ 9321 w 9993"/>
              <a:gd name="connsiteY26" fmla="*/ 9749 h 9994"/>
              <a:gd name="connsiteX27" fmla="*/ 9993 w 9993"/>
              <a:gd name="connsiteY27" fmla="*/ 9933 h 9994"/>
              <a:gd name="connsiteX0" fmla="*/ 0 w 10000"/>
              <a:gd name="connsiteY0" fmla="*/ 10000 h 10000"/>
              <a:gd name="connsiteX1" fmla="*/ 781 w 10000"/>
              <a:gd name="connsiteY1" fmla="*/ 9449 h 10000"/>
              <a:gd name="connsiteX2" fmla="*/ 1172 w 10000"/>
              <a:gd name="connsiteY2" fmla="*/ 9209 h 10000"/>
              <a:gd name="connsiteX3" fmla="*/ 1648 w 10000"/>
              <a:gd name="connsiteY3" fmla="*/ 8902 h 10000"/>
              <a:gd name="connsiteX4" fmla="*/ 2039 w 10000"/>
              <a:gd name="connsiteY4" fmla="*/ 8350 h 10000"/>
              <a:gd name="connsiteX5" fmla="*/ 2430 w 10000"/>
              <a:gd name="connsiteY5" fmla="*/ 7436 h 10000"/>
              <a:gd name="connsiteX6" fmla="*/ 2813 w 10000"/>
              <a:gd name="connsiteY6" fmla="*/ 5307 h 10000"/>
              <a:gd name="connsiteX7" fmla="*/ 3109 w 10000"/>
              <a:gd name="connsiteY7" fmla="*/ 2866 h 10000"/>
              <a:gd name="connsiteX8" fmla="*/ 3203 w 10000"/>
              <a:gd name="connsiteY8" fmla="*/ 1098 h 10000"/>
              <a:gd name="connsiteX9" fmla="*/ 3304 w 10000"/>
              <a:gd name="connsiteY9" fmla="*/ 485 h 10000"/>
              <a:gd name="connsiteX10" fmla="*/ 3398 w 10000"/>
              <a:gd name="connsiteY10" fmla="*/ 184 h 10000"/>
              <a:gd name="connsiteX11" fmla="*/ 3695 w 10000"/>
              <a:gd name="connsiteY11" fmla="*/ 0 h 10000"/>
              <a:gd name="connsiteX12" fmla="*/ 3984 w 10000"/>
              <a:gd name="connsiteY12" fmla="*/ 117 h 10000"/>
              <a:gd name="connsiteX13" fmla="*/ 4273 w 10000"/>
              <a:gd name="connsiteY13" fmla="*/ 362 h 10000"/>
              <a:gd name="connsiteX14" fmla="*/ 4562 w 10000"/>
              <a:gd name="connsiteY14" fmla="*/ 730 h 10000"/>
              <a:gd name="connsiteX15" fmla="*/ 4858 w 10000"/>
              <a:gd name="connsiteY15" fmla="*/ 1461 h 10000"/>
              <a:gd name="connsiteX16" fmla="*/ 5250 w 10000"/>
              <a:gd name="connsiteY16" fmla="*/ 2374 h 10000"/>
              <a:gd name="connsiteX17" fmla="*/ 5633 w 10000"/>
              <a:gd name="connsiteY17" fmla="*/ 3356 h 10000"/>
              <a:gd name="connsiteX18" fmla="*/ 6117 w 10000"/>
              <a:gd name="connsiteY18" fmla="*/ 4633 h 10000"/>
              <a:gd name="connsiteX19" fmla="*/ 6602 w 10000"/>
              <a:gd name="connsiteY19" fmla="*/ 6154 h 10000"/>
              <a:gd name="connsiteX20" fmla="*/ 7086 w 10000"/>
              <a:gd name="connsiteY20" fmla="*/ 7497 h 10000"/>
              <a:gd name="connsiteX21" fmla="*/ 7577 w 10000"/>
              <a:gd name="connsiteY21" fmla="*/ 8412 h 10000"/>
              <a:gd name="connsiteX22" fmla="*/ 8062 w 10000"/>
              <a:gd name="connsiteY22" fmla="*/ 8963 h 10000"/>
              <a:gd name="connsiteX23" fmla="*/ 8445 w 10000"/>
              <a:gd name="connsiteY23" fmla="*/ 9449 h 10000"/>
              <a:gd name="connsiteX24" fmla="*/ 8937 w 10000"/>
              <a:gd name="connsiteY24" fmla="*/ 9694 h 10000"/>
              <a:gd name="connsiteX25" fmla="*/ 9328 w 10000"/>
              <a:gd name="connsiteY25" fmla="*/ 9755 h 10000"/>
              <a:gd name="connsiteX26" fmla="*/ 10000 w 10000"/>
              <a:gd name="connsiteY26" fmla="*/ 9939 h 10000"/>
              <a:gd name="connsiteX0" fmla="*/ 0 w 10000"/>
              <a:gd name="connsiteY0" fmla="*/ 10000 h 10000"/>
              <a:gd name="connsiteX1" fmla="*/ 781 w 10000"/>
              <a:gd name="connsiteY1" fmla="*/ 9449 h 10000"/>
              <a:gd name="connsiteX2" fmla="*/ 1172 w 10000"/>
              <a:gd name="connsiteY2" fmla="*/ 9209 h 10000"/>
              <a:gd name="connsiteX3" fmla="*/ 2039 w 10000"/>
              <a:gd name="connsiteY3" fmla="*/ 8350 h 10000"/>
              <a:gd name="connsiteX4" fmla="*/ 2430 w 10000"/>
              <a:gd name="connsiteY4" fmla="*/ 7436 h 10000"/>
              <a:gd name="connsiteX5" fmla="*/ 2813 w 10000"/>
              <a:gd name="connsiteY5" fmla="*/ 5307 h 10000"/>
              <a:gd name="connsiteX6" fmla="*/ 3109 w 10000"/>
              <a:gd name="connsiteY6" fmla="*/ 2866 h 10000"/>
              <a:gd name="connsiteX7" fmla="*/ 3203 w 10000"/>
              <a:gd name="connsiteY7" fmla="*/ 1098 h 10000"/>
              <a:gd name="connsiteX8" fmla="*/ 3304 w 10000"/>
              <a:gd name="connsiteY8" fmla="*/ 485 h 10000"/>
              <a:gd name="connsiteX9" fmla="*/ 3398 w 10000"/>
              <a:gd name="connsiteY9" fmla="*/ 184 h 10000"/>
              <a:gd name="connsiteX10" fmla="*/ 3695 w 10000"/>
              <a:gd name="connsiteY10" fmla="*/ 0 h 10000"/>
              <a:gd name="connsiteX11" fmla="*/ 3984 w 10000"/>
              <a:gd name="connsiteY11" fmla="*/ 117 h 10000"/>
              <a:gd name="connsiteX12" fmla="*/ 4273 w 10000"/>
              <a:gd name="connsiteY12" fmla="*/ 362 h 10000"/>
              <a:gd name="connsiteX13" fmla="*/ 4562 w 10000"/>
              <a:gd name="connsiteY13" fmla="*/ 730 h 10000"/>
              <a:gd name="connsiteX14" fmla="*/ 4858 w 10000"/>
              <a:gd name="connsiteY14" fmla="*/ 1461 h 10000"/>
              <a:gd name="connsiteX15" fmla="*/ 5250 w 10000"/>
              <a:gd name="connsiteY15" fmla="*/ 2374 h 10000"/>
              <a:gd name="connsiteX16" fmla="*/ 5633 w 10000"/>
              <a:gd name="connsiteY16" fmla="*/ 3356 h 10000"/>
              <a:gd name="connsiteX17" fmla="*/ 6117 w 10000"/>
              <a:gd name="connsiteY17" fmla="*/ 4633 h 10000"/>
              <a:gd name="connsiteX18" fmla="*/ 6602 w 10000"/>
              <a:gd name="connsiteY18" fmla="*/ 6154 h 10000"/>
              <a:gd name="connsiteX19" fmla="*/ 7086 w 10000"/>
              <a:gd name="connsiteY19" fmla="*/ 7497 h 10000"/>
              <a:gd name="connsiteX20" fmla="*/ 7577 w 10000"/>
              <a:gd name="connsiteY20" fmla="*/ 8412 h 10000"/>
              <a:gd name="connsiteX21" fmla="*/ 8062 w 10000"/>
              <a:gd name="connsiteY21" fmla="*/ 8963 h 10000"/>
              <a:gd name="connsiteX22" fmla="*/ 8445 w 10000"/>
              <a:gd name="connsiteY22" fmla="*/ 9449 h 10000"/>
              <a:gd name="connsiteX23" fmla="*/ 8937 w 10000"/>
              <a:gd name="connsiteY23" fmla="*/ 9694 h 10000"/>
              <a:gd name="connsiteX24" fmla="*/ 9328 w 10000"/>
              <a:gd name="connsiteY24" fmla="*/ 9755 h 10000"/>
              <a:gd name="connsiteX25" fmla="*/ 10000 w 10000"/>
              <a:gd name="connsiteY25" fmla="*/ 9939 h 10000"/>
              <a:gd name="connsiteX0" fmla="*/ 0 w 10000"/>
              <a:gd name="connsiteY0" fmla="*/ 10000 h 10000"/>
              <a:gd name="connsiteX1" fmla="*/ 1172 w 10000"/>
              <a:gd name="connsiteY1" fmla="*/ 9209 h 10000"/>
              <a:gd name="connsiteX2" fmla="*/ 2039 w 10000"/>
              <a:gd name="connsiteY2" fmla="*/ 8350 h 10000"/>
              <a:gd name="connsiteX3" fmla="*/ 2430 w 10000"/>
              <a:gd name="connsiteY3" fmla="*/ 7436 h 10000"/>
              <a:gd name="connsiteX4" fmla="*/ 2813 w 10000"/>
              <a:gd name="connsiteY4" fmla="*/ 5307 h 10000"/>
              <a:gd name="connsiteX5" fmla="*/ 3109 w 10000"/>
              <a:gd name="connsiteY5" fmla="*/ 2866 h 10000"/>
              <a:gd name="connsiteX6" fmla="*/ 3203 w 10000"/>
              <a:gd name="connsiteY6" fmla="*/ 1098 h 10000"/>
              <a:gd name="connsiteX7" fmla="*/ 3304 w 10000"/>
              <a:gd name="connsiteY7" fmla="*/ 485 h 10000"/>
              <a:gd name="connsiteX8" fmla="*/ 3398 w 10000"/>
              <a:gd name="connsiteY8" fmla="*/ 184 h 10000"/>
              <a:gd name="connsiteX9" fmla="*/ 3695 w 10000"/>
              <a:gd name="connsiteY9" fmla="*/ 0 h 10000"/>
              <a:gd name="connsiteX10" fmla="*/ 3984 w 10000"/>
              <a:gd name="connsiteY10" fmla="*/ 117 h 10000"/>
              <a:gd name="connsiteX11" fmla="*/ 4273 w 10000"/>
              <a:gd name="connsiteY11" fmla="*/ 362 h 10000"/>
              <a:gd name="connsiteX12" fmla="*/ 4562 w 10000"/>
              <a:gd name="connsiteY12" fmla="*/ 730 h 10000"/>
              <a:gd name="connsiteX13" fmla="*/ 4858 w 10000"/>
              <a:gd name="connsiteY13" fmla="*/ 1461 h 10000"/>
              <a:gd name="connsiteX14" fmla="*/ 5250 w 10000"/>
              <a:gd name="connsiteY14" fmla="*/ 2374 h 10000"/>
              <a:gd name="connsiteX15" fmla="*/ 5633 w 10000"/>
              <a:gd name="connsiteY15" fmla="*/ 3356 h 10000"/>
              <a:gd name="connsiteX16" fmla="*/ 6117 w 10000"/>
              <a:gd name="connsiteY16" fmla="*/ 4633 h 10000"/>
              <a:gd name="connsiteX17" fmla="*/ 6602 w 10000"/>
              <a:gd name="connsiteY17" fmla="*/ 6154 h 10000"/>
              <a:gd name="connsiteX18" fmla="*/ 7086 w 10000"/>
              <a:gd name="connsiteY18" fmla="*/ 7497 h 10000"/>
              <a:gd name="connsiteX19" fmla="*/ 7577 w 10000"/>
              <a:gd name="connsiteY19" fmla="*/ 8412 h 10000"/>
              <a:gd name="connsiteX20" fmla="*/ 8062 w 10000"/>
              <a:gd name="connsiteY20" fmla="*/ 8963 h 10000"/>
              <a:gd name="connsiteX21" fmla="*/ 8445 w 10000"/>
              <a:gd name="connsiteY21" fmla="*/ 9449 h 10000"/>
              <a:gd name="connsiteX22" fmla="*/ 8937 w 10000"/>
              <a:gd name="connsiteY22" fmla="*/ 9694 h 10000"/>
              <a:gd name="connsiteX23" fmla="*/ 9328 w 10000"/>
              <a:gd name="connsiteY23" fmla="*/ 9755 h 10000"/>
              <a:gd name="connsiteX24" fmla="*/ 10000 w 10000"/>
              <a:gd name="connsiteY24" fmla="*/ 9939 h 10000"/>
              <a:gd name="connsiteX0" fmla="*/ 0 w 10000"/>
              <a:gd name="connsiteY0" fmla="*/ 10000 h 10000"/>
              <a:gd name="connsiteX1" fmla="*/ 1172 w 10000"/>
              <a:gd name="connsiteY1" fmla="*/ 9209 h 10000"/>
              <a:gd name="connsiteX2" fmla="*/ 2039 w 10000"/>
              <a:gd name="connsiteY2" fmla="*/ 8350 h 10000"/>
              <a:gd name="connsiteX3" fmla="*/ 2430 w 10000"/>
              <a:gd name="connsiteY3" fmla="*/ 7436 h 10000"/>
              <a:gd name="connsiteX4" fmla="*/ 2813 w 10000"/>
              <a:gd name="connsiteY4" fmla="*/ 5307 h 10000"/>
              <a:gd name="connsiteX5" fmla="*/ 3109 w 10000"/>
              <a:gd name="connsiteY5" fmla="*/ 2866 h 10000"/>
              <a:gd name="connsiteX6" fmla="*/ 3203 w 10000"/>
              <a:gd name="connsiteY6" fmla="*/ 1098 h 10000"/>
              <a:gd name="connsiteX7" fmla="*/ 3304 w 10000"/>
              <a:gd name="connsiteY7" fmla="*/ 485 h 10000"/>
              <a:gd name="connsiteX8" fmla="*/ 3398 w 10000"/>
              <a:gd name="connsiteY8" fmla="*/ 184 h 10000"/>
              <a:gd name="connsiteX9" fmla="*/ 3695 w 10000"/>
              <a:gd name="connsiteY9" fmla="*/ 0 h 10000"/>
              <a:gd name="connsiteX10" fmla="*/ 3984 w 10000"/>
              <a:gd name="connsiteY10" fmla="*/ 117 h 10000"/>
              <a:gd name="connsiteX11" fmla="*/ 4273 w 10000"/>
              <a:gd name="connsiteY11" fmla="*/ 362 h 10000"/>
              <a:gd name="connsiteX12" fmla="*/ 4562 w 10000"/>
              <a:gd name="connsiteY12" fmla="*/ 730 h 10000"/>
              <a:gd name="connsiteX13" fmla="*/ 4858 w 10000"/>
              <a:gd name="connsiteY13" fmla="*/ 1461 h 10000"/>
              <a:gd name="connsiteX14" fmla="*/ 5250 w 10000"/>
              <a:gd name="connsiteY14" fmla="*/ 2374 h 10000"/>
              <a:gd name="connsiteX15" fmla="*/ 5633 w 10000"/>
              <a:gd name="connsiteY15" fmla="*/ 3356 h 10000"/>
              <a:gd name="connsiteX16" fmla="*/ 6117 w 10000"/>
              <a:gd name="connsiteY16" fmla="*/ 4633 h 10000"/>
              <a:gd name="connsiteX17" fmla="*/ 6602 w 10000"/>
              <a:gd name="connsiteY17" fmla="*/ 6154 h 10000"/>
              <a:gd name="connsiteX18" fmla="*/ 7086 w 10000"/>
              <a:gd name="connsiteY18" fmla="*/ 7497 h 10000"/>
              <a:gd name="connsiteX19" fmla="*/ 7577 w 10000"/>
              <a:gd name="connsiteY19" fmla="*/ 8412 h 10000"/>
              <a:gd name="connsiteX20" fmla="*/ 8062 w 10000"/>
              <a:gd name="connsiteY20" fmla="*/ 8963 h 10000"/>
              <a:gd name="connsiteX21" fmla="*/ 8937 w 10000"/>
              <a:gd name="connsiteY21" fmla="*/ 9694 h 10000"/>
              <a:gd name="connsiteX22" fmla="*/ 9328 w 10000"/>
              <a:gd name="connsiteY22" fmla="*/ 9755 h 10000"/>
              <a:gd name="connsiteX23" fmla="*/ 10000 w 10000"/>
              <a:gd name="connsiteY23" fmla="*/ 9939 h 10000"/>
              <a:gd name="connsiteX0" fmla="*/ 0 w 10000"/>
              <a:gd name="connsiteY0" fmla="*/ 10000 h 10000"/>
              <a:gd name="connsiteX1" fmla="*/ 1172 w 10000"/>
              <a:gd name="connsiteY1" fmla="*/ 9209 h 10000"/>
              <a:gd name="connsiteX2" fmla="*/ 2039 w 10000"/>
              <a:gd name="connsiteY2" fmla="*/ 8350 h 10000"/>
              <a:gd name="connsiteX3" fmla="*/ 2430 w 10000"/>
              <a:gd name="connsiteY3" fmla="*/ 7436 h 10000"/>
              <a:gd name="connsiteX4" fmla="*/ 2813 w 10000"/>
              <a:gd name="connsiteY4" fmla="*/ 5307 h 10000"/>
              <a:gd name="connsiteX5" fmla="*/ 3109 w 10000"/>
              <a:gd name="connsiteY5" fmla="*/ 2866 h 10000"/>
              <a:gd name="connsiteX6" fmla="*/ 3203 w 10000"/>
              <a:gd name="connsiteY6" fmla="*/ 1098 h 10000"/>
              <a:gd name="connsiteX7" fmla="*/ 3304 w 10000"/>
              <a:gd name="connsiteY7" fmla="*/ 485 h 10000"/>
              <a:gd name="connsiteX8" fmla="*/ 3398 w 10000"/>
              <a:gd name="connsiteY8" fmla="*/ 184 h 10000"/>
              <a:gd name="connsiteX9" fmla="*/ 3695 w 10000"/>
              <a:gd name="connsiteY9" fmla="*/ 0 h 10000"/>
              <a:gd name="connsiteX10" fmla="*/ 3984 w 10000"/>
              <a:gd name="connsiteY10" fmla="*/ 117 h 10000"/>
              <a:gd name="connsiteX11" fmla="*/ 4273 w 10000"/>
              <a:gd name="connsiteY11" fmla="*/ 362 h 10000"/>
              <a:gd name="connsiteX12" fmla="*/ 4562 w 10000"/>
              <a:gd name="connsiteY12" fmla="*/ 730 h 10000"/>
              <a:gd name="connsiteX13" fmla="*/ 4858 w 10000"/>
              <a:gd name="connsiteY13" fmla="*/ 1461 h 10000"/>
              <a:gd name="connsiteX14" fmla="*/ 5250 w 10000"/>
              <a:gd name="connsiteY14" fmla="*/ 2374 h 10000"/>
              <a:gd name="connsiteX15" fmla="*/ 5633 w 10000"/>
              <a:gd name="connsiteY15" fmla="*/ 3356 h 10000"/>
              <a:gd name="connsiteX16" fmla="*/ 6117 w 10000"/>
              <a:gd name="connsiteY16" fmla="*/ 4633 h 10000"/>
              <a:gd name="connsiteX17" fmla="*/ 6602 w 10000"/>
              <a:gd name="connsiteY17" fmla="*/ 6154 h 10000"/>
              <a:gd name="connsiteX18" fmla="*/ 7086 w 10000"/>
              <a:gd name="connsiteY18" fmla="*/ 7497 h 10000"/>
              <a:gd name="connsiteX19" fmla="*/ 8062 w 10000"/>
              <a:gd name="connsiteY19" fmla="*/ 8963 h 10000"/>
              <a:gd name="connsiteX20" fmla="*/ 8937 w 10000"/>
              <a:gd name="connsiteY20" fmla="*/ 9694 h 10000"/>
              <a:gd name="connsiteX21" fmla="*/ 9328 w 10000"/>
              <a:gd name="connsiteY21" fmla="*/ 9755 h 10000"/>
              <a:gd name="connsiteX22" fmla="*/ 10000 w 10000"/>
              <a:gd name="connsiteY22" fmla="*/ 9939 h 10000"/>
              <a:gd name="connsiteX0" fmla="*/ 0 w 10000"/>
              <a:gd name="connsiteY0" fmla="*/ 10000 h 10000"/>
              <a:gd name="connsiteX1" fmla="*/ 1172 w 10000"/>
              <a:gd name="connsiteY1" fmla="*/ 9209 h 10000"/>
              <a:gd name="connsiteX2" fmla="*/ 2039 w 10000"/>
              <a:gd name="connsiteY2" fmla="*/ 8350 h 10000"/>
              <a:gd name="connsiteX3" fmla="*/ 2430 w 10000"/>
              <a:gd name="connsiteY3" fmla="*/ 7436 h 10000"/>
              <a:gd name="connsiteX4" fmla="*/ 2813 w 10000"/>
              <a:gd name="connsiteY4" fmla="*/ 5307 h 10000"/>
              <a:gd name="connsiteX5" fmla="*/ 3109 w 10000"/>
              <a:gd name="connsiteY5" fmla="*/ 2866 h 10000"/>
              <a:gd name="connsiteX6" fmla="*/ 3203 w 10000"/>
              <a:gd name="connsiteY6" fmla="*/ 1098 h 10000"/>
              <a:gd name="connsiteX7" fmla="*/ 3398 w 10000"/>
              <a:gd name="connsiteY7" fmla="*/ 184 h 10000"/>
              <a:gd name="connsiteX8" fmla="*/ 3695 w 10000"/>
              <a:gd name="connsiteY8" fmla="*/ 0 h 10000"/>
              <a:gd name="connsiteX9" fmla="*/ 3984 w 10000"/>
              <a:gd name="connsiteY9" fmla="*/ 117 h 10000"/>
              <a:gd name="connsiteX10" fmla="*/ 4273 w 10000"/>
              <a:gd name="connsiteY10" fmla="*/ 362 h 10000"/>
              <a:gd name="connsiteX11" fmla="*/ 4562 w 10000"/>
              <a:gd name="connsiteY11" fmla="*/ 730 h 10000"/>
              <a:gd name="connsiteX12" fmla="*/ 4858 w 10000"/>
              <a:gd name="connsiteY12" fmla="*/ 1461 h 10000"/>
              <a:gd name="connsiteX13" fmla="*/ 5250 w 10000"/>
              <a:gd name="connsiteY13" fmla="*/ 2374 h 10000"/>
              <a:gd name="connsiteX14" fmla="*/ 5633 w 10000"/>
              <a:gd name="connsiteY14" fmla="*/ 3356 h 10000"/>
              <a:gd name="connsiteX15" fmla="*/ 6117 w 10000"/>
              <a:gd name="connsiteY15" fmla="*/ 4633 h 10000"/>
              <a:gd name="connsiteX16" fmla="*/ 6602 w 10000"/>
              <a:gd name="connsiteY16" fmla="*/ 6154 h 10000"/>
              <a:gd name="connsiteX17" fmla="*/ 7086 w 10000"/>
              <a:gd name="connsiteY17" fmla="*/ 7497 h 10000"/>
              <a:gd name="connsiteX18" fmla="*/ 8062 w 10000"/>
              <a:gd name="connsiteY18" fmla="*/ 8963 h 10000"/>
              <a:gd name="connsiteX19" fmla="*/ 8937 w 10000"/>
              <a:gd name="connsiteY19" fmla="*/ 9694 h 10000"/>
              <a:gd name="connsiteX20" fmla="*/ 9328 w 10000"/>
              <a:gd name="connsiteY20" fmla="*/ 9755 h 10000"/>
              <a:gd name="connsiteX21" fmla="*/ 10000 w 10000"/>
              <a:gd name="connsiteY21" fmla="*/ 9939 h 10000"/>
              <a:gd name="connsiteX0" fmla="*/ 0 w 10000"/>
              <a:gd name="connsiteY0" fmla="*/ 10000 h 10000"/>
              <a:gd name="connsiteX1" fmla="*/ 1172 w 10000"/>
              <a:gd name="connsiteY1" fmla="*/ 9209 h 10000"/>
              <a:gd name="connsiteX2" fmla="*/ 2039 w 10000"/>
              <a:gd name="connsiteY2" fmla="*/ 8350 h 10000"/>
              <a:gd name="connsiteX3" fmla="*/ 2430 w 10000"/>
              <a:gd name="connsiteY3" fmla="*/ 7436 h 10000"/>
              <a:gd name="connsiteX4" fmla="*/ 2813 w 10000"/>
              <a:gd name="connsiteY4" fmla="*/ 5307 h 10000"/>
              <a:gd name="connsiteX5" fmla="*/ 3109 w 10000"/>
              <a:gd name="connsiteY5" fmla="*/ 2866 h 10000"/>
              <a:gd name="connsiteX6" fmla="*/ 3203 w 10000"/>
              <a:gd name="connsiteY6" fmla="*/ 1098 h 10000"/>
              <a:gd name="connsiteX7" fmla="*/ 3398 w 10000"/>
              <a:gd name="connsiteY7" fmla="*/ 184 h 10000"/>
              <a:gd name="connsiteX8" fmla="*/ 3695 w 10000"/>
              <a:gd name="connsiteY8" fmla="*/ 0 h 10000"/>
              <a:gd name="connsiteX9" fmla="*/ 4273 w 10000"/>
              <a:gd name="connsiteY9" fmla="*/ 362 h 10000"/>
              <a:gd name="connsiteX10" fmla="*/ 4562 w 10000"/>
              <a:gd name="connsiteY10" fmla="*/ 730 h 10000"/>
              <a:gd name="connsiteX11" fmla="*/ 4858 w 10000"/>
              <a:gd name="connsiteY11" fmla="*/ 1461 h 10000"/>
              <a:gd name="connsiteX12" fmla="*/ 5250 w 10000"/>
              <a:gd name="connsiteY12" fmla="*/ 2374 h 10000"/>
              <a:gd name="connsiteX13" fmla="*/ 5633 w 10000"/>
              <a:gd name="connsiteY13" fmla="*/ 3356 h 10000"/>
              <a:gd name="connsiteX14" fmla="*/ 6117 w 10000"/>
              <a:gd name="connsiteY14" fmla="*/ 4633 h 10000"/>
              <a:gd name="connsiteX15" fmla="*/ 6602 w 10000"/>
              <a:gd name="connsiteY15" fmla="*/ 6154 h 10000"/>
              <a:gd name="connsiteX16" fmla="*/ 7086 w 10000"/>
              <a:gd name="connsiteY16" fmla="*/ 7497 h 10000"/>
              <a:gd name="connsiteX17" fmla="*/ 8062 w 10000"/>
              <a:gd name="connsiteY17" fmla="*/ 8963 h 10000"/>
              <a:gd name="connsiteX18" fmla="*/ 8937 w 10000"/>
              <a:gd name="connsiteY18" fmla="*/ 9694 h 10000"/>
              <a:gd name="connsiteX19" fmla="*/ 9328 w 10000"/>
              <a:gd name="connsiteY19" fmla="*/ 9755 h 10000"/>
              <a:gd name="connsiteX20" fmla="*/ 10000 w 10000"/>
              <a:gd name="connsiteY20" fmla="*/ 9939 h 10000"/>
              <a:gd name="connsiteX0" fmla="*/ 0 w 10000"/>
              <a:gd name="connsiteY0" fmla="*/ 10000 h 10000"/>
              <a:gd name="connsiteX1" fmla="*/ 1172 w 10000"/>
              <a:gd name="connsiteY1" fmla="*/ 9209 h 10000"/>
              <a:gd name="connsiteX2" fmla="*/ 2039 w 10000"/>
              <a:gd name="connsiteY2" fmla="*/ 8350 h 10000"/>
              <a:gd name="connsiteX3" fmla="*/ 2430 w 10000"/>
              <a:gd name="connsiteY3" fmla="*/ 7436 h 10000"/>
              <a:gd name="connsiteX4" fmla="*/ 2813 w 10000"/>
              <a:gd name="connsiteY4" fmla="*/ 5307 h 10000"/>
              <a:gd name="connsiteX5" fmla="*/ 3109 w 10000"/>
              <a:gd name="connsiteY5" fmla="*/ 2866 h 10000"/>
              <a:gd name="connsiteX6" fmla="*/ 3203 w 10000"/>
              <a:gd name="connsiteY6" fmla="*/ 1098 h 10000"/>
              <a:gd name="connsiteX7" fmla="*/ 3342 w 10000"/>
              <a:gd name="connsiteY7" fmla="*/ 444 h 10000"/>
              <a:gd name="connsiteX8" fmla="*/ 3695 w 10000"/>
              <a:gd name="connsiteY8" fmla="*/ 0 h 10000"/>
              <a:gd name="connsiteX9" fmla="*/ 4273 w 10000"/>
              <a:gd name="connsiteY9" fmla="*/ 362 h 10000"/>
              <a:gd name="connsiteX10" fmla="*/ 4562 w 10000"/>
              <a:gd name="connsiteY10" fmla="*/ 730 h 10000"/>
              <a:gd name="connsiteX11" fmla="*/ 4858 w 10000"/>
              <a:gd name="connsiteY11" fmla="*/ 1461 h 10000"/>
              <a:gd name="connsiteX12" fmla="*/ 5250 w 10000"/>
              <a:gd name="connsiteY12" fmla="*/ 2374 h 10000"/>
              <a:gd name="connsiteX13" fmla="*/ 5633 w 10000"/>
              <a:gd name="connsiteY13" fmla="*/ 3356 h 10000"/>
              <a:gd name="connsiteX14" fmla="*/ 6117 w 10000"/>
              <a:gd name="connsiteY14" fmla="*/ 4633 h 10000"/>
              <a:gd name="connsiteX15" fmla="*/ 6602 w 10000"/>
              <a:gd name="connsiteY15" fmla="*/ 6154 h 10000"/>
              <a:gd name="connsiteX16" fmla="*/ 7086 w 10000"/>
              <a:gd name="connsiteY16" fmla="*/ 7497 h 10000"/>
              <a:gd name="connsiteX17" fmla="*/ 8062 w 10000"/>
              <a:gd name="connsiteY17" fmla="*/ 8963 h 10000"/>
              <a:gd name="connsiteX18" fmla="*/ 8937 w 10000"/>
              <a:gd name="connsiteY18" fmla="*/ 9694 h 10000"/>
              <a:gd name="connsiteX19" fmla="*/ 9328 w 10000"/>
              <a:gd name="connsiteY19" fmla="*/ 9755 h 10000"/>
              <a:gd name="connsiteX20" fmla="*/ 10000 w 10000"/>
              <a:gd name="connsiteY20" fmla="*/ 9939 h 10000"/>
              <a:gd name="connsiteX0" fmla="*/ 0 w 10000"/>
              <a:gd name="connsiteY0" fmla="*/ 10000 h 10000"/>
              <a:gd name="connsiteX1" fmla="*/ 1172 w 10000"/>
              <a:gd name="connsiteY1" fmla="*/ 9209 h 10000"/>
              <a:gd name="connsiteX2" fmla="*/ 2039 w 10000"/>
              <a:gd name="connsiteY2" fmla="*/ 8350 h 10000"/>
              <a:gd name="connsiteX3" fmla="*/ 2430 w 10000"/>
              <a:gd name="connsiteY3" fmla="*/ 7436 h 10000"/>
              <a:gd name="connsiteX4" fmla="*/ 2813 w 10000"/>
              <a:gd name="connsiteY4" fmla="*/ 5307 h 10000"/>
              <a:gd name="connsiteX5" fmla="*/ 3109 w 10000"/>
              <a:gd name="connsiteY5" fmla="*/ 2866 h 10000"/>
              <a:gd name="connsiteX6" fmla="*/ 3203 w 10000"/>
              <a:gd name="connsiteY6" fmla="*/ 1575 h 10000"/>
              <a:gd name="connsiteX7" fmla="*/ 3342 w 10000"/>
              <a:gd name="connsiteY7" fmla="*/ 444 h 10000"/>
              <a:gd name="connsiteX8" fmla="*/ 3695 w 10000"/>
              <a:gd name="connsiteY8" fmla="*/ 0 h 10000"/>
              <a:gd name="connsiteX9" fmla="*/ 4273 w 10000"/>
              <a:gd name="connsiteY9" fmla="*/ 362 h 10000"/>
              <a:gd name="connsiteX10" fmla="*/ 4562 w 10000"/>
              <a:gd name="connsiteY10" fmla="*/ 730 h 10000"/>
              <a:gd name="connsiteX11" fmla="*/ 4858 w 10000"/>
              <a:gd name="connsiteY11" fmla="*/ 1461 h 10000"/>
              <a:gd name="connsiteX12" fmla="*/ 5250 w 10000"/>
              <a:gd name="connsiteY12" fmla="*/ 2374 h 10000"/>
              <a:gd name="connsiteX13" fmla="*/ 5633 w 10000"/>
              <a:gd name="connsiteY13" fmla="*/ 3356 h 10000"/>
              <a:gd name="connsiteX14" fmla="*/ 6117 w 10000"/>
              <a:gd name="connsiteY14" fmla="*/ 4633 h 10000"/>
              <a:gd name="connsiteX15" fmla="*/ 6602 w 10000"/>
              <a:gd name="connsiteY15" fmla="*/ 6154 h 10000"/>
              <a:gd name="connsiteX16" fmla="*/ 7086 w 10000"/>
              <a:gd name="connsiteY16" fmla="*/ 7497 h 10000"/>
              <a:gd name="connsiteX17" fmla="*/ 8062 w 10000"/>
              <a:gd name="connsiteY17" fmla="*/ 8963 h 10000"/>
              <a:gd name="connsiteX18" fmla="*/ 8937 w 10000"/>
              <a:gd name="connsiteY18" fmla="*/ 9694 h 10000"/>
              <a:gd name="connsiteX19" fmla="*/ 9328 w 10000"/>
              <a:gd name="connsiteY19" fmla="*/ 9755 h 10000"/>
              <a:gd name="connsiteX20" fmla="*/ 10000 w 10000"/>
              <a:gd name="connsiteY20" fmla="*/ 9939 h 10000"/>
              <a:gd name="connsiteX0" fmla="*/ 0 w 10000"/>
              <a:gd name="connsiteY0" fmla="*/ 10000 h 10000"/>
              <a:gd name="connsiteX1" fmla="*/ 1172 w 10000"/>
              <a:gd name="connsiteY1" fmla="*/ 9209 h 10000"/>
              <a:gd name="connsiteX2" fmla="*/ 2039 w 10000"/>
              <a:gd name="connsiteY2" fmla="*/ 8350 h 10000"/>
              <a:gd name="connsiteX3" fmla="*/ 2430 w 10000"/>
              <a:gd name="connsiteY3" fmla="*/ 7436 h 10000"/>
              <a:gd name="connsiteX4" fmla="*/ 2813 w 10000"/>
              <a:gd name="connsiteY4" fmla="*/ 5307 h 10000"/>
              <a:gd name="connsiteX5" fmla="*/ 3109 w 10000"/>
              <a:gd name="connsiteY5" fmla="*/ 2866 h 10000"/>
              <a:gd name="connsiteX6" fmla="*/ 3203 w 10000"/>
              <a:gd name="connsiteY6" fmla="*/ 1575 h 10000"/>
              <a:gd name="connsiteX7" fmla="*/ 3342 w 10000"/>
              <a:gd name="connsiteY7" fmla="*/ 444 h 10000"/>
              <a:gd name="connsiteX8" fmla="*/ 3695 w 10000"/>
              <a:gd name="connsiteY8" fmla="*/ 0 h 10000"/>
              <a:gd name="connsiteX9" fmla="*/ 4273 w 10000"/>
              <a:gd name="connsiteY9" fmla="*/ 362 h 10000"/>
              <a:gd name="connsiteX10" fmla="*/ 4562 w 10000"/>
              <a:gd name="connsiteY10" fmla="*/ 730 h 10000"/>
              <a:gd name="connsiteX11" fmla="*/ 4858 w 10000"/>
              <a:gd name="connsiteY11" fmla="*/ 1461 h 10000"/>
              <a:gd name="connsiteX12" fmla="*/ 5250 w 10000"/>
              <a:gd name="connsiteY12" fmla="*/ 2374 h 10000"/>
              <a:gd name="connsiteX13" fmla="*/ 5633 w 10000"/>
              <a:gd name="connsiteY13" fmla="*/ 3356 h 10000"/>
              <a:gd name="connsiteX14" fmla="*/ 6602 w 10000"/>
              <a:gd name="connsiteY14" fmla="*/ 6154 h 10000"/>
              <a:gd name="connsiteX15" fmla="*/ 7086 w 10000"/>
              <a:gd name="connsiteY15" fmla="*/ 7497 h 10000"/>
              <a:gd name="connsiteX16" fmla="*/ 8062 w 10000"/>
              <a:gd name="connsiteY16" fmla="*/ 8963 h 10000"/>
              <a:gd name="connsiteX17" fmla="*/ 8937 w 10000"/>
              <a:gd name="connsiteY17" fmla="*/ 9694 h 10000"/>
              <a:gd name="connsiteX18" fmla="*/ 9328 w 10000"/>
              <a:gd name="connsiteY18" fmla="*/ 9755 h 10000"/>
              <a:gd name="connsiteX19" fmla="*/ 10000 w 10000"/>
              <a:gd name="connsiteY19" fmla="*/ 9939 h 10000"/>
              <a:gd name="connsiteX0" fmla="*/ 0 w 10000"/>
              <a:gd name="connsiteY0" fmla="*/ 10000 h 10000"/>
              <a:gd name="connsiteX1" fmla="*/ 1172 w 10000"/>
              <a:gd name="connsiteY1" fmla="*/ 9209 h 10000"/>
              <a:gd name="connsiteX2" fmla="*/ 2039 w 10000"/>
              <a:gd name="connsiteY2" fmla="*/ 8350 h 10000"/>
              <a:gd name="connsiteX3" fmla="*/ 2430 w 10000"/>
              <a:gd name="connsiteY3" fmla="*/ 7436 h 10000"/>
              <a:gd name="connsiteX4" fmla="*/ 2813 w 10000"/>
              <a:gd name="connsiteY4" fmla="*/ 5307 h 10000"/>
              <a:gd name="connsiteX5" fmla="*/ 3109 w 10000"/>
              <a:gd name="connsiteY5" fmla="*/ 2866 h 10000"/>
              <a:gd name="connsiteX6" fmla="*/ 3203 w 10000"/>
              <a:gd name="connsiteY6" fmla="*/ 1575 h 10000"/>
              <a:gd name="connsiteX7" fmla="*/ 3342 w 10000"/>
              <a:gd name="connsiteY7" fmla="*/ 444 h 10000"/>
              <a:gd name="connsiteX8" fmla="*/ 3695 w 10000"/>
              <a:gd name="connsiteY8" fmla="*/ 0 h 10000"/>
              <a:gd name="connsiteX9" fmla="*/ 4273 w 10000"/>
              <a:gd name="connsiteY9" fmla="*/ 362 h 10000"/>
              <a:gd name="connsiteX10" fmla="*/ 4562 w 10000"/>
              <a:gd name="connsiteY10" fmla="*/ 730 h 10000"/>
              <a:gd name="connsiteX11" fmla="*/ 4858 w 10000"/>
              <a:gd name="connsiteY11" fmla="*/ 1461 h 10000"/>
              <a:gd name="connsiteX12" fmla="*/ 5633 w 10000"/>
              <a:gd name="connsiteY12" fmla="*/ 3356 h 10000"/>
              <a:gd name="connsiteX13" fmla="*/ 6602 w 10000"/>
              <a:gd name="connsiteY13" fmla="*/ 6154 h 10000"/>
              <a:gd name="connsiteX14" fmla="*/ 7086 w 10000"/>
              <a:gd name="connsiteY14" fmla="*/ 7497 h 10000"/>
              <a:gd name="connsiteX15" fmla="*/ 8062 w 10000"/>
              <a:gd name="connsiteY15" fmla="*/ 8963 h 10000"/>
              <a:gd name="connsiteX16" fmla="*/ 8937 w 10000"/>
              <a:gd name="connsiteY16" fmla="*/ 9694 h 10000"/>
              <a:gd name="connsiteX17" fmla="*/ 9328 w 10000"/>
              <a:gd name="connsiteY17" fmla="*/ 9755 h 10000"/>
              <a:gd name="connsiteX18" fmla="*/ 10000 w 10000"/>
              <a:gd name="connsiteY18" fmla="*/ 9939 h 10000"/>
              <a:gd name="connsiteX0" fmla="*/ 0 w 10000"/>
              <a:gd name="connsiteY0" fmla="*/ 10000 h 10000"/>
              <a:gd name="connsiteX1" fmla="*/ 1172 w 10000"/>
              <a:gd name="connsiteY1" fmla="*/ 9209 h 10000"/>
              <a:gd name="connsiteX2" fmla="*/ 2039 w 10000"/>
              <a:gd name="connsiteY2" fmla="*/ 8350 h 10000"/>
              <a:gd name="connsiteX3" fmla="*/ 2430 w 10000"/>
              <a:gd name="connsiteY3" fmla="*/ 7436 h 10000"/>
              <a:gd name="connsiteX4" fmla="*/ 2813 w 10000"/>
              <a:gd name="connsiteY4" fmla="*/ 5307 h 10000"/>
              <a:gd name="connsiteX5" fmla="*/ 3109 w 10000"/>
              <a:gd name="connsiteY5" fmla="*/ 2866 h 10000"/>
              <a:gd name="connsiteX6" fmla="*/ 3203 w 10000"/>
              <a:gd name="connsiteY6" fmla="*/ 1575 h 10000"/>
              <a:gd name="connsiteX7" fmla="*/ 3342 w 10000"/>
              <a:gd name="connsiteY7" fmla="*/ 444 h 10000"/>
              <a:gd name="connsiteX8" fmla="*/ 3695 w 10000"/>
              <a:gd name="connsiteY8" fmla="*/ 0 h 10000"/>
              <a:gd name="connsiteX9" fmla="*/ 4273 w 10000"/>
              <a:gd name="connsiteY9" fmla="*/ 362 h 10000"/>
              <a:gd name="connsiteX10" fmla="*/ 4562 w 10000"/>
              <a:gd name="connsiteY10" fmla="*/ 730 h 10000"/>
              <a:gd name="connsiteX11" fmla="*/ 4858 w 10000"/>
              <a:gd name="connsiteY11" fmla="*/ 1461 h 10000"/>
              <a:gd name="connsiteX12" fmla="*/ 5577 w 10000"/>
              <a:gd name="connsiteY12" fmla="*/ 3616 h 10000"/>
              <a:gd name="connsiteX13" fmla="*/ 6602 w 10000"/>
              <a:gd name="connsiteY13" fmla="*/ 6154 h 10000"/>
              <a:gd name="connsiteX14" fmla="*/ 7086 w 10000"/>
              <a:gd name="connsiteY14" fmla="*/ 7497 h 10000"/>
              <a:gd name="connsiteX15" fmla="*/ 8062 w 10000"/>
              <a:gd name="connsiteY15" fmla="*/ 8963 h 10000"/>
              <a:gd name="connsiteX16" fmla="*/ 8937 w 10000"/>
              <a:gd name="connsiteY16" fmla="*/ 9694 h 10000"/>
              <a:gd name="connsiteX17" fmla="*/ 9328 w 10000"/>
              <a:gd name="connsiteY17" fmla="*/ 9755 h 10000"/>
              <a:gd name="connsiteX18" fmla="*/ 10000 w 10000"/>
              <a:gd name="connsiteY18" fmla="*/ 9939 h 10000"/>
              <a:gd name="connsiteX0" fmla="*/ 0 w 10000"/>
              <a:gd name="connsiteY0" fmla="*/ 10000 h 10000"/>
              <a:gd name="connsiteX1" fmla="*/ 1172 w 10000"/>
              <a:gd name="connsiteY1" fmla="*/ 9209 h 10000"/>
              <a:gd name="connsiteX2" fmla="*/ 2039 w 10000"/>
              <a:gd name="connsiteY2" fmla="*/ 8350 h 10000"/>
              <a:gd name="connsiteX3" fmla="*/ 2430 w 10000"/>
              <a:gd name="connsiteY3" fmla="*/ 7436 h 10000"/>
              <a:gd name="connsiteX4" fmla="*/ 2813 w 10000"/>
              <a:gd name="connsiteY4" fmla="*/ 5307 h 10000"/>
              <a:gd name="connsiteX5" fmla="*/ 3109 w 10000"/>
              <a:gd name="connsiteY5" fmla="*/ 2866 h 10000"/>
              <a:gd name="connsiteX6" fmla="*/ 3203 w 10000"/>
              <a:gd name="connsiteY6" fmla="*/ 1575 h 10000"/>
              <a:gd name="connsiteX7" fmla="*/ 3342 w 10000"/>
              <a:gd name="connsiteY7" fmla="*/ 444 h 10000"/>
              <a:gd name="connsiteX8" fmla="*/ 3695 w 10000"/>
              <a:gd name="connsiteY8" fmla="*/ 0 h 10000"/>
              <a:gd name="connsiteX9" fmla="*/ 4273 w 10000"/>
              <a:gd name="connsiteY9" fmla="*/ 362 h 10000"/>
              <a:gd name="connsiteX10" fmla="*/ 4858 w 10000"/>
              <a:gd name="connsiteY10" fmla="*/ 1461 h 10000"/>
              <a:gd name="connsiteX11" fmla="*/ 5577 w 10000"/>
              <a:gd name="connsiteY11" fmla="*/ 3616 h 10000"/>
              <a:gd name="connsiteX12" fmla="*/ 6602 w 10000"/>
              <a:gd name="connsiteY12" fmla="*/ 6154 h 10000"/>
              <a:gd name="connsiteX13" fmla="*/ 7086 w 10000"/>
              <a:gd name="connsiteY13" fmla="*/ 7497 h 10000"/>
              <a:gd name="connsiteX14" fmla="*/ 8062 w 10000"/>
              <a:gd name="connsiteY14" fmla="*/ 8963 h 10000"/>
              <a:gd name="connsiteX15" fmla="*/ 8937 w 10000"/>
              <a:gd name="connsiteY15" fmla="*/ 9694 h 10000"/>
              <a:gd name="connsiteX16" fmla="*/ 9328 w 10000"/>
              <a:gd name="connsiteY16" fmla="*/ 9755 h 10000"/>
              <a:gd name="connsiteX17" fmla="*/ 10000 w 10000"/>
              <a:gd name="connsiteY17" fmla="*/ 9939 h 10000"/>
              <a:gd name="connsiteX0" fmla="*/ 0 w 10000"/>
              <a:gd name="connsiteY0" fmla="*/ 10000 h 10000"/>
              <a:gd name="connsiteX1" fmla="*/ 1172 w 10000"/>
              <a:gd name="connsiteY1" fmla="*/ 9209 h 10000"/>
              <a:gd name="connsiteX2" fmla="*/ 2039 w 10000"/>
              <a:gd name="connsiteY2" fmla="*/ 8350 h 10000"/>
              <a:gd name="connsiteX3" fmla="*/ 2430 w 10000"/>
              <a:gd name="connsiteY3" fmla="*/ 7436 h 10000"/>
              <a:gd name="connsiteX4" fmla="*/ 2813 w 10000"/>
              <a:gd name="connsiteY4" fmla="*/ 5307 h 10000"/>
              <a:gd name="connsiteX5" fmla="*/ 3109 w 10000"/>
              <a:gd name="connsiteY5" fmla="*/ 2866 h 10000"/>
              <a:gd name="connsiteX6" fmla="*/ 3203 w 10000"/>
              <a:gd name="connsiteY6" fmla="*/ 1575 h 10000"/>
              <a:gd name="connsiteX7" fmla="*/ 3342 w 10000"/>
              <a:gd name="connsiteY7" fmla="*/ 444 h 10000"/>
              <a:gd name="connsiteX8" fmla="*/ 3695 w 10000"/>
              <a:gd name="connsiteY8" fmla="*/ 0 h 10000"/>
              <a:gd name="connsiteX9" fmla="*/ 4498 w 10000"/>
              <a:gd name="connsiteY9" fmla="*/ 622 h 10000"/>
              <a:gd name="connsiteX10" fmla="*/ 4858 w 10000"/>
              <a:gd name="connsiteY10" fmla="*/ 1461 h 10000"/>
              <a:gd name="connsiteX11" fmla="*/ 5577 w 10000"/>
              <a:gd name="connsiteY11" fmla="*/ 3616 h 10000"/>
              <a:gd name="connsiteX12" fmla="*/ 6602 w 10000"/>
              <a:gd name="connsiteY12" fmla="*/ 6154 h 10000"/>
              <a:gd name="connsiteX13" fmla="*/ 7086 w 10000"/>
              <a:gd name="connsiteY13" fmla="*/ 7497 h 10000"/>
              <a:gd name="connsiteX14" fmla="*/ 8062 w 10000"/>
              <a:gd name="connsiteY14" fmla="*/ 8963 h 10000"/>
              <a:gd name="connsiteX15" fmla="*/ 8937 w 10000"/>
              <a:gd name="connsiteY15" fmla="*/ 9694 h 10000"/>
              <a:gd name="connsiteX16" fmla="*/ 9328 w 10000"/>
              <a:gd name="connsiteY16" fmla="*/ 9755 h 10000"/>
              <a:gd name="connsiteX17" fmla="*/ 10000 w 10000"/>
              <a:gd name="connsiteY17" fmla="*/ 9939 h 10000"/>
              <a:gd name="connsiteX0" fmla="*/ 0 w 10000"/>
              <a:gd name="connsiteY0" fmla="*/ 10000 h 10000"/>
              <a:gd name="connsiteX1" fmla="*/ 1172 w 10000"/>
              <a:gd name="connsiteY1" fmla="*/ 9209 h 10000"/>
              <a:gd name="connsiteX2" fmla="*/ 2039 w 10000"/>
              <a:gd name="connsiteY2" fmla="*/ 8350 h 10000"/>
              <a:gd name="connsiteX3" fmla="*/ 2430 w 10000"/>
              <a:gd name="connsiteY3" fmla="*/ 7436 h 10000"/>
              <a:gd name="connsiteX4" fmla="*/ 2813 w 10000"/>
              <a:gd name="connsiteY4" fmla="*/ 5307 h 10000"/>
              <a:gd name="connsiteX5" fmla="*/ 3109 w 10000"/>
              <a:gd name="connsiteY5" fmla="*/ 2866 h 10000"/>
              <a:gd name="connsiteX6" fmla="*/ 3203 w 10000"/>
              <a:gd name="connsiteY6" fmla="*/ 1575 h 10000"/>
              <a:gd name="connsiteX7" fmla="*/ 3286 w 10000"/>
              <a:gd name="connsiteY7" fmla="*/ 748 h 10000"/>
              <a:gd name="connsiteX8" fmla="*/ 3695 w 10000"/>
              <a:gd name="connsiteY8" fmla="*/ 0 h 10000"/>
              <a:gd name="connsiteX9" fmla="*/ 4498 w 10000"/>
              <a:gd name="connsiteY9" fmla="*/ 622 h 10000"/>
              <a:gd name="connsiteX10" fmla="*/ 4858 w 10000"/>
              <a:gd name="connsiteY10" fmla="*/ 1461 h 10000"/>
              <a:gd name="connsiteX11" fmla="*/ 5577 w 10000"/>
              <a:gd name="connsiteY11" fmla="*/ 3616 h 10000"/>
              <a:gd name="connsiteX12" fmla="*/ 6602 w 10000"/>
              <a:gd name="connsiteY12" fmla="*/ 6154 h 10000"/>
              <a:gd name="connsiteX13" fmla="*/ 7086 w 10000"/>
              <a:gd name="connsiteY13" fmla="*/ 7497 h 10000"/>
              <a:gd name="connsiteX14" fmla="*/ 8062 w 10000"/>
              <a:gd name="connsiteY14" fmla="*/ 8963 h 10000"/>
              <a:gd name="connsiteX15" fmla="*/ 8937 w 10000"/>
              <a:gd name="connsiteY15" fmla="*/ 9694 h 10000"/>
              <a:gd name="connsiteX16" fmla="*/ 9328 w 10000"/>
              <a:gd name="connsiteY16" fmla="*/ 9755 h 10000"/>
              <a:gd name="connsiteX17" fmla="*/ 10000 w 10000"/>
              <a:gd name="connsiteY17" fmla="*/ 9939 h 10000"/>
              <a:gd name="connsiteX0" fmla="*/ 0 w 10000"/>
              <a:gd name="connsiteY0" fmla="*/ 10057 h 10057"/>
              <a:gd name="connsiteX1" fmla="*/ 1172 w 10000"/>
              <a:gd name="connsiteY1" fmla="*/ 9266 h 10057"/>
              <a:gd name="connsiteX2" fmla="*/ 2039 w 10000"/>
              <a:gd name="connsiteY2" fmla="*/ 8407 h 10057"/>
              <a:gd name="connsiteX3" fmla="*/ 2430 w 10000"/>
              <a:gd name="connsiteY3" fmla="*/ 7493 h 10057"/>
              <a:gd name="connsiteX4" fmla="*/ 2813 w 10000"/>
              <a:gd name="connsiteY4" fmla="*/ 5364 h 10057"/>
              <a:gd name="connsiteX5" fmla="*/ 3109 w 10000"/>
              <a:gd name="connsiteY5" fmla="*/ 2923 h 10057"/>
              <a:gd name="connsiteX6" fmla="*/ 3203 w 10000"/>
              <a:gd name="connsiteY6" fmla="*/ 1632 h 10057"/>
              <a:gd name="connsiteX7" fmla="*/ 3286 w 10000"/>
              <a:gd name="connsiteY7" fmla="*/ 805 h 10057"/>
              <a:gd name="connsiteX8" fmla="*/ 3695 w 10000"/>
              <a:gd name="connsiteY8" fmla="*/ 57 h 10057"/>
              <a:gd name="connsiteX9" fmla="*/ 4498 w 10000"/>
              <a:gd name="connsiteY9" fmla="*/ 679 h 10057"/>
              <a:gd name="connsiteX10" fmla="*/ 4858 w 10000"/>
              <a:gd name="connsiteY10" fmla="*/ 1518 h 10057"/>
              <a:gd name="connsiteX11" fmla="*/ 5577 w 10000"/>
              <a:gd name="connsiteY11" fmla="*/ 3673 h 10057"/>
              <a:gd name="connsiteX12" fmla="*/ 6602 w 10000"/>
              <a:gd name="connsiteY12" fmla="*/ 6211 h 10057"/>
              <a:gd name="connsiteX13" fmla="*/ 7086 w 10000"/>
              <a:gd name="connsiteY13" fmla="*/ 7554 h 10057"/>
              <a:gd name="connsiteX14" fmla="*/ 8062 w 10000"/>
              <a:gd name="connsiteY14" fmla="*/ 9020 h 10057"/>
              <a:gd name="connsiteX15" fmla="*/ 8937 w 10000"/>
              <a:gd name="connsiteY15" fmla="*/ 9751 h 10057"/>
              <a:gd name="connsiteX16" fmla="*/ 9328 w 10000"/>
              <a:gd name="connsiteY16" fmla="*/ 9812 h 10057"/>
              <a:gd name="connsiteX17" fmla="*/ 10000 w 10000"/>
              <a:gd name="connsiteY17" fmla="*/ 9996 h 10057"/>
              <a:gd name="connsiteX0" fmla="*/ 0 w 10000"/>
              <a:gd name="connsiteY0" fmla="*/ 10057 h 10057"/>
              <a:gd name="connsiteX1" fmla="*/ 1172 w 10000"/>
              <a:gd name="connsiteY1" fmla="*/ 9266 h 10057"/>
              <a:gd name="connsiteX2" fmla="*/ 2039 w 10000"/>
              <a:gd name="connsiteY2" fmla="*/ 8407 h 10057"/>
              <a:gd name="connsiteX3" fmla="*/ 2430 w 10000"/>
              <a:gd name="connsiteY3" fmla="*/ 7493 h 10057"/>
              <a:gd name="connsiteX4" fmla="*/ 2813 w 10000"/>
              <a:gd name="connsiteY4" fmla="*/ 5364 h 10057"/>
              <a:gd name="connsiteX5" fmla="*/ 3109 w 10000"/>
              <a:gd name="connsiteY5" fmla="*/ 2923 h 10057"/>
              <a:gd name="connsiteX6" fmla="*/ 3203 w 10000"/>
              <a:gd name="connsiteY6" fmla="*/ 1632 h 10057"/>
              <a:gd name="connsiteX7" fmla="*/ 3286 w 10000"/>
              <a:gd name="connsiteY7" fmla="*/ 805 h 10057"/>
              <a:gd name="connsiteX8" fmla="*/ 3695 w 10000"/>
              <a:gd name="connsiteY8" fmla="*/ 57 h 10057"/>
              <a:gd name="connsiteX9" fmla="*/ 4498 w 10000"/>
              <a:gd name="connsiteY9" fmla="*/ 679 h 10057"/>
              <a:gd name="connsiteX10" fmla="*/ 4858 w 10000"/>
              <a:gd name="connsiteY10" fmla="*/ 1518 h 10057"/>
              <a:gd name="connsiteX11" fmla="*/ 5577 w 10000"/>
              <a:gd name="connsiteY11" fmla="*/ 3673 h 10057"/>
              <a:gd name="connsiteX12" fmla="*/ 6602 w 10000"/>
              <a:gd name="connsiteY12" fmla="*/ 6211 h 10057"/>
              <a:gd name="connsiteX13" fmla="*/ 7086 w 10000"/>
              <a:gd name="connsiteY13" fmla="*/ 7554 h 10057"/>
              <a:gd name="connsiteX14" fmla="*/ 8062 w 10000"/>
              <a:gd name="connsiteY14" fmla="*/ 9020 h 10057"/>
              <a:gd name="connsiteX15" fmla="*/ 8937 w 10000"/>
              <a:gd name="connsiteY15" fmla="*/ 9751 h 10057"/>
              <a:gd name="connsiteX16" fmla="*/ 9328 w 10000"/>
              <a:gd name="connsiteY16" fmla="*/ 9812 h 10057"/>
              <a:gd name="connsiteX17" fmla="*/ 10000 w 10000"/>
              <a:gd name="connsiteY17" fmla="*/ 9996 h 10057"/>
              <a:gd name="connsiteX0" fmla="*/ 0 w 10000"/>
              <a:gd name="connsiteY0" fmla="*/ 10057 h 10057"/>
              <a:gd name="connsiteX1" fmla="*/ 1172 w 10000"/>
              <a:gd name="connsiteY1" fmla="*/ 9266 h 10057"/>
              <a:gd name="connsiteX2" fmla="*/ 2039 w 10000"/>
              <a:gd name="connsiteY2" fmla="*/ 8407 h 10057"/>
              <a:gd name="connsiteX3" fmla="*/ 2430 w 10000"/>
              <a:gd name="connsiteY3" fmla="*/ 7493 h 10057"/>
              <a:gd name="connsiteX4" fmla="*/ 2813 w 10000"/>
              <a:gd name="connsiteY4" fmla="*/ 5364 h 10057"/>
              <a:gd name="connsiteX5" fmla="*/ 3109 w 10000"/>
              <a:gd name="connsiteY5" fmla="*/ 2923 h 10057"/>
              <a:gd name="connsiteX6" fmla="*/ 3203 w 10000"/>
              <a:gd name="connsiteY6" fmla="*/ 1632 h 10057"/>
              <a:gd name="connsiteX7" fmla="*/ 3286 w 10000"/>
              <a:gd name="connsiteY7" fmla="*/ 805 h 10057"/>
              <a:gd name="connsiteX8" fmla="*/ 3695 w 10000"/>
              <a:gd name="connsiteY8" fmla="*/ 57 h 10057"/>
              <a:gd name="connsiteX9" fmla="*/ 4498 w 10000"/>
              <a:gd name="connsiteY9" fmla="*/ 679 h 10057"/>
              <a:gd name="connsiteX10" fmla="*/ 4858 w 10000"/>
              <a:gd name="connsiteY10" fmla="*/ 1518 h 10057"/>
              <a:gd name="connsiteX11" fmla="*/ 5577 w 10000"/>
              <a:gd name="connsiteY11" fmla="*/ 3673 h 10057"/>
              <a:gd name="connsiteX12" fmla="*/ 6602 w 10000"/>
              <a:gd name="connsiteY12" fmla="*/ 6211 h 10057"/>
              <a:gd name="connsiteX13" fmla="*/ 7086 w 10000"/>
              <a:gd name="connsiteY13" fmla="*/ 7554 h 10057"/>
              <a:gd name="connsiteX14" fmla="*/ 8062 w 10000"/>
              <a:gd name="connsiteY14" fmla="*/ 9020 h 10057"/>
              <a:gd name="connsiteX15" fmla="*/ 8937 w 10000"/>
              <a:gd name="connsiteY15" fmla="*/ 9751 h 10057"/>
              <a:gd name="connsiteX16" fmla="*/ 9328 w 10000"/>
              <a:gd name="connsiteY16" fmla="*/ 9812 h 10057"/>
              <a:gd name="connsiteX17" fmla="*/ 10000 w 10000"/>
              <a:gd name="connsiteY17" fmla="*/ 9996 h 10057"/>
              <a:gd name="connsiteX0" fmla="*/ 0 w 10000"/>
              <a:gd name="connsiteY0" fmla="*/ 10057 h 10057"/>
              <a:gd name="connsiteX1" fmla="*/ 1172 w 10000"/>
              <a:gd name="connsiteY1" fmla="*/ 9266 h 10057"/>
              <a:gd name="connsiteX2" fmla="*/ 2039 w 10000"/>
              <a:gd name="connsiteY2" fmla="*/ 8407 h 10057"/>
              <a:gd name="connsiteX3" fmla="*/ 2430 w 10000"/>
              <a:gd name="connsiteY3" fmla="*/ 7493 h 10057"/>
              <a:gd name="connsiteX4" fmla="*/ 2813 w 10000"/>
              <a:gd name="connsiteY4" fmla="*/ 5364 h 10057"/>
              <a:gd name="connsiteX5" fmla="*/ 3109 w 10000"/>
              <a:gd name="connsiteY5" fmla="*/ 2923 h 10057"/>
              <a:gd name="connsiteX6" fmla="*/ 3203 w 10000"/>
              <a:gd name="connsiteY6" fmla="*/ 1632 h 10057"/>
              <a:gd name="connsiteX7" fmla="*/ 3286 w 10000"/>
              <a:gd name="connsiteY7" fmla="*/ 805 h 10057"/>
              <a:gd name="connsiteX8" fmla="*/ 3864 w 10000"/>
              <a:gd name="connsiteY8" fmla="*/ 57 h 10057"/>
              <a:gd name="connsiteX9" fmla="*/ 4498 w 10000"/>
              <a:gd name="connsiteY9" fmla="*/ 679 h 10057"/>
              <a:gd name="connsiteX10" fmla="*/ 4858 w 10000"/>
              <a:gd name="connsiteY10" fmla="*/ 1518 h 10057"/>
              <a:gd name="connsiteX11" fmla="*/ 5577 w 10000"/>
              <a:gd name="connsiteY11" fmla="*/ 3673 h 10057"/>
              <a:gd name="connsiteX12" fmla="*/ 6602 w 10000"/>
              <a:gd name="connsiteY12" fmla="*/ 6211 h 10057"/>
              <a:gd name="connsiteX13" fmla="*/ 7086 w 10000"/>
              <a:gd name="connsiteY13" fmla="*/ 7554 h 10057"/>
              <a:gd name="connsiteX14" fmla="*/ 8062 w 10000"/>
              <a:gd name="connsiteY14" fmla="*/ 9020 h 10057"/>
              <a:gd name="connsiteX15" fmla="*/ 8937 w 10000"/>
              <a:gd name="connsiteY15" fmla="*/ 9751 h 10057"/>
              <a:gd name="connsiteX16" fmla="*/ 9328 w 10000"/>
              <a:gd name="connsiteY16" fmla="*/ 9812 h 10057"/>
              <a:gd name="connsiteX17" fmla="*/ 10000 w 10000"/>
              <a:gd name="connsiteY17" fmla="*/ 9996 h 10057"/>
              <a:gd name="connsiteX0" fmla="*/ 0 w 10000"/>
              <a:gd name="connsiteY0" fmla="*/ 10057 h 10057"/>
              <a:gd name="connsiteX1" fmla="*/ 1172 w 10000"/>
              <a:gd name="connsiteY1" fmla="*/ 9266 h 10057"/>
              <a:gd name="connsiteX2" fmla="*/ 2039 w 10000"/>
              <a:gd name="connsiteY2" fmla="*/ 8407 h 10057"/>
              <a:gd name="connsiteX3" fmla="*/ 2430 w 10000"/>
              <a:gd name="connsiteY3" fmla="*/ 7493 h 10057"/>
              <a:gd name="connsiteX4" fmla="*/ 2813 w 10000"/>
              <a:gd name="connsiteY4" fmla="*/ 5364 h 10057"/>
              <a:gd name="connsiteX5" fmla="*/ 3109 w 10000"/>
              <a:gd name="connsiteY5" fmla="*/ 3574 h 10057"/>
              <a:gd name="connsiteX6" fmla="*/ 3203 w 10000"/>
              <a:gd name="connsiteY6" fmla="*/ 1632 h 10057"/>
              <a:gd name="connsiteX7" fmla="*/ 3286 w 10000"/>
              <a:gd name="connsiteY7" fmla="*/ 805 h 10057"/>
              <a:gd name="connsiteX8" fmla="*/ 3864 w 10000"/>
              <a:gd name="connsiteY8" fmla="*/ 57 h 10057"/>
              <a:gd name="connsiteX9" fmla="*/ 4498 w 10000"/>
              <a:gd name="connsiteY9" fmla="*/ 679 h 10057"/>
              <a:gd name="connsiteX10" fmla="*/ 4858 w 10000"/>
              <a:gd name="connsiteY10" fmla="*/ 1518 h 10057"/>
              <a:gd name="connsiteX11" fmla="*/ 5577 w 10000"/>
              <a:gd name="connsiteY11" fmla="*/ 3673 h 10057"/>
              <a:gd name="connsiteX12" fmla="*/ 6602 w 10000"/>
              <a:gd name="connsiteY12" fmla="*/ 6211 h 10057"/>
              <a:gd name="connsiteX13" fmla="*/ 7086 w 10000"/>
              <a:gd name="connsiteY13" fmla="*/ 7554 h 10057"/>
              <a:gd name="connsiteX14" fmla="*/ 8062 w 10000"/>
              <a:gd name="connsiteY14" fmla="*/ 9020 h 10057"/>
              <a:gd name="connsiteX15" fmla="*/ 8937 w 10000"/>
              <a:gd name="connsiteY15" fmla="*/ 9751 h 10057"/>
              <a:gd name="connsiteX16" fmla="*/ 9328 w 10000"/>
              <a:gd name="connsiteY16" fmla="*/ 9812 h 10057"/>
              <a:gd name="connsiteX17" fmla="*/ 10000 w 10000"/>
              <a:gd name="connsiteY17" fmla="*/ 9996 h 10057"/>
              <a:gd name="connsiteX0" fmla="*/ 0 w 10000"/>
              <a:gd name="connsiteY0" fmla="*/ 10057 h 10057"/>
              <a:gd name="connsiteX1" fmla="*/ 1172 w 10000"/>
              <a:gd name="connsiteY1" fmla="*/ 9266 h 10057"/>
              <a:gd name="connsiteX2" fmla="*/ 2039 w 10000"/>
              <a:gd name="connsiteY2" fmla="*/ 8407 h 10057"/>
              <a:gd name="connsiteX3" fmla="*/ 2430 w 10000"/>
              <a:gd name="connsiteY3" fmla="*/ 7493 h 10057"/>
              <a:gd name="connsiteX4" fmla="*/ 2813 w 10000"/>
              <a:gd name="connsiteY4" fmla="*/ 5364 h 10057"/>
              <a:gd name="connsiteX5" fmla="*/ 3109 w 10000"/>
              <a:gd name="connsiteY5" fmla="*/ 3748 h 10057"/>
              <a:gd name="connsiteX6" fmla="*/ 3203 w 10000"/>
              <a:gd name="connsiteY6" fmla="*/ 1632 h 10057"/>
              <a:gd name="connsiteX7" fmla="*/ 3286 w 10000"/>
              <a:gd name="connsiteY7" fmla="*/ 805 h 10057"/>
              <a:gd name="connsiteX8" fmla="*/ 3864 w 10000"/>
              <a:gd name="connsiteY8" fmla="*/ 57 h 10057"/>
              <a:gd name="connsiteX9" fmla="*/ 4498 w 10000"/>
              <a:gd name="connsiteY9" fmla="*/ 679 h 10057"/>
              <a:gd name="connsiteX10" fmla="*/ 4858 w 10000"/>
              <a:gd name="connsiteY10" fmla="*/ 1518 h 10057"/>
              <a:gd name="connsiteX11" fmla="*/ 5577 w 10000"/>
              <a:gd name="connsiteY11" fmla="*/ 3673 h 10057"/>
              <a:gd name="connsiteX12" fmla="*/ 6602 w 10000"/>
              <a:gd name="connsiteY12" fmla="*/ 6211 h 10057"/>
              <a:gd name="connsiteX13" fmla="*/ 7086 w 10000"/>
              <a:gd name="connsiteY13" fmla="*/ 7554 h 10057"/>
              <a:gd name="connsiteX14" fmla="*/ 8062 w 10000"/>
              <a:gd name="connsiteY14" fmla="*/ 9020 h 10057"/>
              <a:gd name="connsiteX15" fmla="*/ 8937 w 10000"/>
              <a:gd name="connsiteY15" fmla="*/ 9751 h 10057"/>
              <a:gd name="connsiteX16" fmla="*/ 9328 w 10000"/>
              <a:gd name="connsiteY16" fmla="*/ 9812 h 10057"/>
              <a:gd name="connsiteX17" fmla="*/ 10000 w 10000"/>
              <a:gd name="connsiteY17" fmla="*/ 9996 h 10057"/>
              <a:gd name="connsiteX0" fmla="*/ 0 w 10000"/>
              <a:gd name="connsiteY0" fmla="*/ 10057 h 10057"/>
              <a:gd name="connsiteX1" fmla="*/ 1172 w 10000"/>
              <a:gd name="connsiteY1" fmla="*/ 9266 h 10057"/>
              <a:gd name="connsiteX2" fmla="*/ 2039 w 10000"/>
              <a:gd name="connsiteY2" fmla="*/ 8407 h 10057"/>
              <a:gd name="connsiteX3" fmla="*/ 2430 w 10000"/>
              <a:gd name="connsiteY3" fmla="*/ 7493 h 10057"/>
              <a:gd name="connsiteX4" fmla="*/ 2813 w 10000"/>
              <a:gd name="connsiteY4" fmla="*/ 6232 h 10057"/>
              <a:gd name="connsiteX5" fmla="*/ 3109 w 10000"/>
              <a:gd name="connsiteY5" fmla="*/ 3748 h 10057"/>
              <a:gd name="connsiteX6" fmla="*/ 3203 w 10000"/>
              <a:gd name="connsiteY6" fmla="*/ 1632 h 10057"/>
              <a:gd name="connsiteX7" fmla="*/ 3286 w 10000"/>
              <a:gd name="connsiteY7" fmla="*/ 805 h 10057"/>
              <a:gd name="connsiteX8" fmla="*/ 3864 w 10000"/>
              <a:gd name="connsiteY8" fmla="*/ 57 h 10057"/>
              <a:gd name="connsiteX9" fmla="*/ 4498 w 10000"/>
              <a:gd name="connsiteY9" fmla="*/ 679 h 10057"/>
              <a:gd name="connsiteX10" fmla="*/ 4858 w 10000"/>
              <a:gd name="connsiteY10" fmla="*/ 1518 h 10057"/>
              <a:gd name="connsiteX11" fmla="*/ 5577 w 10000"/>
              <a:gd name="connsiteY11" fmla="*/ 3673 h 10057"/>
              <a:gd name="connsiteX12" fmla="*/ 6602 w 10000"/>
              <a:gd name="connsiteY12" fmla="*/ 6211 h 10057"/>
              <a:gd name="connsiteX13" fmla="*/ 7086 w 10000"/>
              <a:gd name="connsiteY13" fmla="*/ 7554 h 10057"/>
              <a:gd name="connsiteX14" fmla="*/ 8062 w 10000"/>
              <a:gd name="connsiteY14" fmla="*/ 9020 h 10057"/>
              <a:gd name="connsiteX15" fmla="*/ 8937 w 10000"/>
              <a:gd name="connsiteY15" fmla="*/ 9751 h 10057"/>
              <a:gd name="connsiteX16" fmla="*/ 9328 w 10000"/>
              <a:gd name="connsiteY16" fmla="*/ 9812 h 10057"/>
              <a:gd name="connsiteX17" fmla="*/ 10000 w 10000"/>
              <a:gd name="connsiteY17" fmla="*/ 9996 h 10057"/>
              <a:gd name="connsiteX0" fmla="*/ 0 w 10000"/>
              <a:gd name="connsiteY0" fmla="*/ 10057 h 10057"/>
              <a:gd name="connsiteX1" fmla="*/ 1172 w 10000"/>
              <a:gd name="connsiteY1" fmla="*/ 9266 h 10057"/>
              <a:gd name="connsiteX2" fmla="*/ 2039 w 10000"/>
              <a:gd name="connsiteY2" fmla="*/ 8407 h 10057"/>
              <a:gd name="connsiteX3" fmla="*/ 2317 w 10000"/>
              <a:gd name="connsiteY3" fmla="*/ 7667 h 10057"/>
              <a:gd name="connsiteX4" fmla="*/ 2813 w 10000"/>
              <a:gd name="connsiteY4" fmla="*/ 6232 h 10057"/>
              <a:gd name="connsiteX5" fmla="*/ 3109 w 10000"/>
              <a:gd name="connsiteY5" fmla="*/ 3748 h 10057"/>
              <a:gd name="connsiteX6" fmla="*/ 3203 w 10000"/>
              <a:gd name="connsiteY6" fmla="*/ 1632 h 10057"/>
              <a:gd name="connsiteX7" fmla="*/ 3286 w 10000"/>
              <a:gd name="connsiteY7" fmla="*/ 805 h 10057"/>
              <a:gd name="connsiteX8" fmla="*/ 3864 w 10000"/>
              <a:gd name="connsiteY8" fmla="*/ 57 h 10057"/>
              <a:gd name="connsiteX9" fmla="*/ 4498 w 10000"/>
              <a:gd name="connsiteY9" fmla="*/ 679 h 10057"/>
              <a:gd name="connsiteX10" fmla="*/ 4858 w 10000"/>
              <a:gd name="connsiteY10" fmla="*/ 1518 h 10057"/>
              <a:gd name="connsiteX11" fmla="*/ 5577 w 10000"/>
              <a:gd name="connsiteY11" fmla="*/ 3673 h 10057"/>
              <a:gd name="connsiteX12" fmla="*/ 6602 w 10000"/>
              <a:gd name="connsiteY12" fmla="*/ 6211 h 10057"/>
              <a:gd name="connsiteX13" fmla="*/ 7086 w 10000"/>
              <a:gd name="connsiteY13" fmla="*/ 7554 h 10057"/>
              <a:gd name="connsiteX14" fmla="*/ 8062 w 10000"/>
              <a:gd name="connsiteY14" fmla="*/ 9020 h 10057"/>
              <a:gd name="connsiteX15" fmla="*/ 8937 w 10000"/>
              <a:gd name="connsiteY15" fmla="*/ 9751 h 10057"/>
              <a:gd name="connsiteX16" fmla="*/ 9328 w 10000"/>
              <a:gd name="connsiteY16" fmla="*/ 9812 h 10057"/>
              <a:gd name="connsiteX17" fmla="*/ 10000 w 10000"/>
              <a:gd name="connsiteY17" fmla="*/ 9996 h 10057"/>
              <a:gd name="connsiteX0" fmla="*/ 0 w 10000"/>
              <a:gd name="connsiteY0" fmla="*/ 10057 h 10057"/>
              <a:gd name="connsiteX1" fmla="*/ 1172 w 10000"/>
              <a:gd name="connsiteY1" fmla="*/ 9266 h 10057"/>
              <a:gd name="connsiteX2" fmla="*/ 2317 w 10000"/>
              <a:gd name="connsiteY2" fmla="*/ 7667 h 10057"/>
              <a:gd name="connsiteX3" fmla="*/ 2813 w 10000"/>
              <a:gd name="connsiteY3" fmla="*/ 6232 h 10057"/>
              <a:gd name="connsiteX4" fmla="*/ 3109 w 10000"/>
              <a:gd name="connsiteY4" fmla="*/ 3748 h 10057"/>
              <a:gd name="connsiteX5" fmla="*/ 3203 w 10000"/>
              <a:gd name="connsiteY5" fmla="*/ 1632 h 10057"/>
              <a:gd name="connsiteX6" fmla="*/ 3286 w 10000"/>
              <a:gd name="connsiteY6" fmla="*/ 805 h 10057"/>
              <a:gd name="connsiteX7" fmla="*/ 3864 w 10000"/>
              <a:gd name="connsiteY7" fmla="*/ 57 h 10057"/>
              <a:gd name="connsiteX8" fmla="*/ 4498 w 10000"/>
              <a:gd name="connsiteY8" fmla="*/ 679 h 10057"/>
              <a:gd name="connsiteX9" fmla="*/ 4858 w 10000"/>
              <a:gd name="connsiteY9" fmla="*/ 1518 h 10057"/>
              <a:gd name="connsiteX10" fmla="*/ 5577 w 10000"/>
              <a:gd name="connsiteY10" fmla="*/ 3673 h 10057"/>
              <a:gd name="connsiteX11" fmla="*/ 6602 w 10000"/>
              <a:gd name="connsiteY11" fmla="*/ 6211 h 10057"/>
              <a:gd name="connsiteX12" fmla="*/ 7086 w 10000"/>
              <a:gd name="connsiteY12" fmla="*/ 7554 h 10057"/>
              <a:gd name="connsiteX13" fmla="*/ 8062 w 10000"/>
              <a:gd name="connsiteY13" fmla="*/ 9020 h 10057"/>
              <a:gd name="connsiteX14" fmla="*/ 8937 w 10000"/>
              <a:gd name="connsiteY14" fmla="*/ 9751 h 10057"/>
              <a:gd name="connsiteX15" fmla="*/ 9328 w 10000"/>
              <a:gd name="connsiteY15" fmla="*/ 9812 h 10057"/>
              <a:gd name="connsiteX16" fmla="*/ 10000 w 10000"/>
              <a:gd name="connsiteY16" fmla="*/ 9996 h 10057"/>
              <a:gd name="connsiteX0" fmla="*/ 0 w 10000"/>
              <a:gd name="connsiteY0" fmla="*/ 10057 h 10057"/>
              <a:gd name="connsiteX1" fmla="*/ 1172 w 10000"/>
              <a:gd name="connsiteY1" fmla="*/ 9266 h 10057"/>
              <a:gd name="connsiteX2" fmla="*/ 2261 w 10000"/>
              <a:gd name="connsiteY2" fmla="*/ 8014 h 10057"/>
              <a:gd name="connsiteX3" fmla="*/ 2813 w 10000"/>
              <a:gd name="connsiteY3" fmla="*/ 6232 h 10057"/>
              <a:gd name="connsiteX4" fmla="*/ 3109 w 10000"/>
              <a:gd name="connsiteY4" fmla="*/ 3748 h 10057"/>
              <a:gd name="connsiteX5" fmla="*/ 3203 w 10000"/>
              <a:gd name="connsiteY5" fmla="*/ 1632 h 10057"/>
              <a:gd name="connsiteX6" fmla="*/ 3286 w 10000"/>
              <a:gd name="connsiteY6" fmla="*/ 805 h 10057"/>
              <a:gd name="connsiteX7" fmla="*/ 3864 w 10000"/>
              <a:gd name="connsiteY7" fmla="*/ 57 h 10057"/>
              <a:gd name="connsiteX8" fmla="*/ 4498 w 10000"/>
              <a:gd name="connsiteY8" fmla="*/ 679 h 10057"/>
              <a:gd name="connsiteX9" fmla="*/ 4858 w 10000"/>
              <a:gd name="connsiteY9" fmla="*/ 1518 h 10057"/>
              <a:gd name="connsiteX10" fmla="*/ 5577 w 10000"/>
              <a:gd name="connsiteY10" fmla="*/ 3673 h 10057"/>
              <a:gd name="connsiteX11" fmla="*/ 6602 w 10000"/>
              <a:gd name="connsiteY11" fmla="*/ 6211 h 10057"/>
              <a:gd name="connsiteX12" fmla="*/ 7086 w 10000"/>
              <a:gd name="connsiteY12" fmla="*/ 7554 h 10057"/>
              <a:gd name="connsiteX13" fmla="*/ 8062 w 10000"/>
              <a:gd name="connsiteY13" fmla="*/ 9020 h 10057"/>
              <a:gd name="connsiteX14" fmla="*/ 8937 w 10000"/>
              <a:gd name="connsiteY14" fmla="*/ 9751 h 10057"/>
              <a:gd name="connsiteX15" fmla="*/ 9328 w 10000"/>
              <a:gd name="connsiteY15" fmla="*/ 9812 h 10057"/>
              <a:gd name="connsiteX16" fmla="*/ 10000 w 10000"/>
              <a:gd name="connsiteY16" fmla="*/ 9996 h 10057"/>
              <a:gd name="connsiteX0" fmla="*/ 0 w 10000"/>
              <a:gd name="connsiteY0" fmla="*/ 10057 h 10057"/>
              <a:gd name="connsiteX1" fmla="*/ 1172 w 10000"/>
              <a:gd name="connsiteY1" fmla="*/ 9266 h 10057"/>
              <a:gd name="connsiteX2" fmla="*/ 2261 w 10000"/>
              <a:gd name="connsiteY2" fmla="*/ 8014 h 10057"/>
              <a:gd name="connsiteX3" fmla="*/ 2813 w 10000"/>
              <a:gd name="connsiteY3" fmla="*/ 6232 h 10057"/>
              <a:gd name="connsiteX4" fmla="*/ 3109 w 10000"/>
              <a:gd name="connsiteY4" fmla="*/ 3748 h 10057"/>
              <a:gd name="connsiteX5" fmla="*/ 3203 w 10000"/>
              <a:gd name="connsiteY5" fmla="*/ 1632 h 10057"/>
              <a:gd name="connsiteX6" fmla="*/ 3286 w 10000"/>
              <a:gd name="connsiteY6" fmla="*/ 805 h 10057"/>
              <a:gd name="connsiteX7" fmla="*/ 3864 w 10000"/>
              <a:gd name="connsiteY7" fmla="*/ 57 h 10057"/>
              <a:gd name="connsiteX8" fmla="*/ 4498 w 10000"/>
              <a:gd name="connsiteY8" fmla="*/ 679 h 10057"/>
              <a:gd name="connsiteX9" fmla="*/ 4858 w 10000"/>
              <a:gd name="connsiteY9" fmla="*/ 1518 h 10057"/>
              <a:gd name="connsiteX10" fmla="*/ 5577 w 10000"/>
              <a:gd name="connsiteY10" fmla="*/ 3673 h 10057"/>
              <a:gd name="connsiteX11" fmla="*/ 6602 w 10000"/>
              <a:gd name="connsiteY11" fmla="*/ 6211 h 10057"/>
              <a:gd name="connsiteX12" fmla="*/ 7086 w 10000"/>
              <a:gd name="connsiteY12" fmla="*/ 7554 h 10057"/>
              <a:gd name="connsiteX13" fmla="*/ 8062 w 10000"/>
              <a:gd name="connsiteY13" fmla="*/ 9020 h 10057"/>
              <a:gd name="connsiteX14" fmla="*/ 8937 w 10000"/>
              <a:gd name="connsiteY14" fmla="*/ 9751 h 10057"/>
              <a:gd name="connsiteX15" fmla="*/ 9328 w 10000"/>
              <a:gd name="connsiteY15" fmla="*/ 9812 h 10057"/>
              <a:gd name="connsiteX16" fmla="*/ 10000 w 10000"/>
              <a:gd name="connsiteY16" fmla="*/ 9996 h 10057"/>
              <a:gd name="connsiteX0" fmla="*/ 0 w 10000"/>
              <a:gd name="connsiteY0" fmla="*/ 10057 h 10057"/>
              <a:gd name="connsiteX1" fmla="*/ 1172 w 10000"/>
              <a:gd name="connsiteY1" fmla="*/ 9266 h 10057"/>
              <a:gd name="connsiteX2" fmla="*/ 2261 w 10000"/>
              <a:gd name="connsiteY2" fmla="*/ 8014 h 10057"/>
              <a:gd name="connsiteX3" fmla="*/ 2813 w 10000"/>
              <a:gd name="connsiteY3" fmla="*/ 6232 h 10057"/>
              <a:gd name="connsiteX4" fmla="*/ 3109 w 10000"/>
              <a:gd name="connsiteY4" fmla="*/ 3748 h 10057"/>
              <a:gd name="connsiteX5" fmla="*/ 3203 w 10000"/>
              <a:gd name="connsiteY5" fmla="*/ 1632 h 10057"/>
              <a:gd name="connsiteX6" fmla="*/ 3286 w 10000"/>
              <a:gd name="connsiteY6" fmla="*/ 805 h 10057"/>
              <a:gd name="connsiteX7" fmla="*/ 3864 w 10000"/>
              <a:gd name="connsiteY7" fmla="*/ 57 h 10057"/>
              <a:gd name="connsiteX8" fmla="*/ 4498 w 10000"/>
              <a:gd name="connsiteY8" fmla="*/ 679 h 10057"/>
              <a:gd name="connsiteX9" fmla="*/ 4858 w 10000"/>
              <a:gd name="connsiteY9" fmla="*/ 1518 h 10057"/>
              <a:gd name="connsiteX10" fmla="*/ 5577 w 10000"/>
              <a:gd name="connsiteY10" fmla="*/ 3673 h 10057"/>
              <a:gd name="connsiteX11" fmla="*/ 6602 w 10000"/>
              <a:gd name="connsiteY11" fmla="*/ 6211 h 10057"/>
              <a:gd name="connsiteX12" fmla="*/ 7086 w 10000"/>
              <a:gd name="connsiteY12" fmla="*/ 7554 h 10057"/>
              <a:gd name="connsiteX13" fmla="*/ 8062 w 10000"/>
              <a:gd name="connsiteY13" fmla="*/ 9020 h 10057"/>
              <a:gd name="connsiteX14" fmla="*/ 8937 w 10000"/>
              <a:gd name="connsiteY14" fmla="*/ 9751 h 10057"/>
              <a:gd name="connsiteX15" fmla="*/ 9328 w 10000"/>
              <a:gd name="connsiteY15" fmla="*/ 9812 h 10057"/>
              <a:gd name="connsiteX16" fmla="*/ 10000 w 10000"/>
              <a:gd name="connsiteY16" fmla="*/ 9996 h 10057"/>
              <a:gd name="connsiteX0" fmla="*/ 0 w 10000"/>
              <a:gd name="connsiteY0" fmla="*/ 10097 h 10097"/>
              <a:gd name="connsiteX1" fmla="*/ 1172 w 10000"/>
              <a:gd name="connsiteY1" fmla="*/ 9306 h 10097"/>
              <a:gd name="connsiteX2" fmla="*/ 2261 w 10000"/>
              <a:gd name="connsiteY2" fmla="*/ 8054 h 10097"/>
              <a:gd name="connsiteX3" fmla="*/ 2813 w 10000"/>
              <a:gd name="connsiteY3" fmla="*/ 6272 h 10097"/>
              <a:gd name="connsiteX4" fmla="*/ 3109 w 10000"/>
              <a:gd name="connsiteY4" fmla="*/ 3788 h 10097"/>
              <a:gd name="connsiteX5" fmla="*/ 3203 w 10000"/>
              <a:gd name="connsiteY5" fmla="*/ 1672 h 10097"/>
              <a:gd name="connsiteX6" fmla="*/ 3286 w 10000"/>
              <a:gd name="connsiteY6" fmla="*/ 845 h 10097"/>
              <a:gd name="connsiteX7" fmla="*/ 4202 w 10000"/>
              <a:gd name="connsiteY7" fmla="*/ 54 h 10097"/>
              <a:gd name="connsiteX8" fmla="*/ 4498 w 10000"/>
              <a:gd name="connsiteY8" fmla="*/ 719 h 10097"/>
              <a:gd name="connsiteX9" fmla="*/ 4858 w 10000"/>
              <a:gd name="connsiteY9" fmla="*/ 1558 h 10097"/>
              <a:gd name="connsiteX10" fmla="*/ 5577 w 10000"/>
              <a:gd name="connsiteY10" fmla="*/ 3713 h 10097"/>
              <a:gd name="connsiteX11" fmla="*/ 6602 w 10000"/>
              <a:gd name="connsiteY11" fmla="*/ 6251 h 10097"/>
              <a:gd name="connsiteX12" fmla="*/ 7086 w 10000"/>
              <a:gd name="connsiteY12" fmla="*/ 7594 h 10097"/>
              <a:gd name="connsiteX13" fmla="*/ 8062 w 10000"/>
              <a:gd name="connsiteY13" fmla="*/ 9060 h 10097"/>
              <a:gd name="connsiteX14" fmla="*/ 8937 w 10000"/>
              <a:gd name="connsiteY14" fmla="*/ 9791 h 10097"/>
              <a:gd name="connsiteX15" fmla="*/ 9328 w 10000"/>
              <a:gd name="connsiteY15" fmla="*/ 9852 h 10097"/>
              <a:gd name="connsiteX16" fmla="*/ 10000 w 10000"/>
              <a:gd name="connsiteY16" fmla="*/ 10036 h 10097"/>
              <a:gd name="connsiteX0" fmla="*/ 0 w 10000"/>
              <a:gd name="connsiteY0" fmla="*/ 10097 h 10097"/>
              <a:gd name="connsiteX1" fmla="*/ 1172 w 10000"/>
              <a:gd name="connsiteY1" fmla="*/ 9306 h 10097"/>
              <a:gd name="connsiteX2" fmla="*/ 2261 w 10000"/>
              <a:gd name="connsiteY2" fmla="*/ 8054 h 10097"/>
              <a:gd name="connsiteX3" fmla="*/ 2813 w 10000"/>
              <a:gd name="connsiteY3" fmla="*/ 6272 h 10097"/>
              <a:gd name="connsiteX4" fmla="*/ 3109 w 10000"/>
              <a:gd name="connsiteY4" fmla="*/ 3788 h 10097"/>
              <a:gd name="connsiteX5" fmla="*/ 3203 w 10000"/>
              <a:gd name="connsiteY5" fmla="*/ 1672 h 10097"/>
              <a:gd name="connsiteX6" fmla="*/ 3286 w 10000"/>
              <a:gd name="connsiteY6" fmla="*/ 845 h 10097"/>
              <a:gd name="connsiteX7" fmla="*/ 4202 w 10000"/>
              <a:gd name="connsiteY7" fmla="*/ 54 h 10097"/>
              <a:gd name="connsiteX8" fmla="*/ 4498 w 10000"/>
              <a:gd name="connsiteY8" fmla="*/ 719 h 10097"/>
              <a:gd name="connsiteX9" fmla="*/ 5139 w 10000"/>
              <a:gd name="connsiteY9" fmla="*/ 1558 h 10097"/>
              <a:gd name="connsiteX10" fmla="*/ 5577 w 10000"/>
              <a:gd name="connsiteY10" fmla="*/ 3713 h 10097"/>
              <a:gd name="connsiteX11" fmla="*/ 6602 w 10000"/>
              <a:gd name="connsiteY11" fmla="*/ 6251 h 10097"/>
              <a:gd name="connsiteX12" fmla="*/ 7086 w 10000"/>
              <a:gd name="connsiteY12" fmla="*/ 7594 h 10097"/>
              <a:gd name="connsiteX13" fmla="*/ 8062 w 10000"/>
              <a:gd name="connsiteY13" fmla="*/ 9060 h 10097"/>
              <a:gd name="connsiteX14" fmla="*/ 8937 w 10000"/>
              <a:gd name="connsiteY14" fmla="*/ 9791 h 10097"/>
              <a:gd name="connsiteX15" fmla="*/ 9328 w 10000"/>
              <a:gd name="connsiteY15" fmla="*/ 9852 h 10097"/>
              <a:gd name="connsiteX16" fmla="*/ 10000 w 10000"/>
              <a:gd name="connsiteY16" fmla="*/ 10036 h 10097"/>
              <a:gd name="connsiteX0" fmla="*/ 0 w 10000"/>
              <a:gd name="connsiteY0" fmla="*/ 10049 h 10049"/>
              <a:gd name="connsiteX1" fmla="*/ 1172 w 10000"/>
              <a:gd name="connsiteY1" fmla="*/ 9258 h 10049"/>
              <a:gd name="connsiteX2" fmla="*/ 2261 w 10000"/>
              <a:gd name="connsiteY2" fmla="*/ 8006 h 10049"/>
              <a:gd name="connsiteX3" fmla="*/ 2813 w 10000"/>
              <a:gd name="connsiteY3" fmla="*/ 6224 h 10049"/>
              <a:gd name="connsiteX4" fmla="*/ 3109 w 10000"/>
              <a:gd name="connsiteY4" fmla="*/ 3740 h 10049"/>
              <a:gd name="connsiteX5" fmla="*/ 3203 w 10000"/>
              <a:gd name="connsiteY5" fmla="*/ 1624 h 10049"/>
              <a:gd name="connsiteX6" fmla="*/ 3286 w 10000"/>
              <a:gd name="connsiteY6" fmla="*/ 797 h 10049"/>
              <a:gd name="connsiteX7" fmla="*/ 4202 w 10000"/>
              <a:gd name="connsiteY7" fmla="*/ 6 h 10049"/>
              <a:gd name="connsiteX8" fmla="*/ 4836 w 10000"/>
              <a:gd name="connsiteY8" fmla="*/ 497 h 10049"/>
              <a:gd name="connsiteX9" fmla="*/ 5139 w 10000"/>
              <a:gd name="connsiteY9" fmla="*/ 1510 h 10049"/>
              <a:gd name="connsiteX10" fmla="*/ 5577 w 10000"/>
              <a:gd name="connsiteY10" fmla="*/ 3665 h 10049"/>
              <a:gd name="connsiteX11" fmla="*/ 6602 w 10000"/>
              <a:gd name="connsiteY11" fmla="*/ 6203 h 10049"/>
              <a:gd name="connsiteX12" fmla="*/ 7086 w 10000"/>
              <a:gd name="connsiteY12" fmla="*/ 7546 h 10049"/>
              <a:gd name="connsiteX13" fmla="*/ 8062 w 10000"/>
              <a:gd name="connsiteY13" fmla="*/ 9012 h 10049"/>
              <a:gd name="connsiteX14" fmla="*/ 8937 w 10000"/>
              <a:gd name="connsiteY14" fmla="*/ 9743 h 10049"/>
              <a:gd name="connsiteX15" fmla="*/ 9328 w 10000"/>
              <a:gd name="connsiteY15" fmla="*/ 9804 h 10049"/>
              <a:gd name="connsiteX16" fmla="*/ 10000 w 10000"/>
              <a:gd name="connsiteY16" fmla="*/ 9988 h 10049"/>
              <a:gd name="connsiteX0" fmla="*/ 0 w 10000"/>
              <a:gd name="connsiteY0" fmla="*/ 10044 h 10044"/>
              <a:gd name="connsiteX1" fmla="*/ 1172 w 10000"/>
              <a:gd name="connsiteY1" fmla="*/ 9253 h 10044"/>
              <a:gd name="connsiteX2" fmla="*/ 2261 w 10000"/>
              <a:gd name="connsiteY2" fmla="*/ 8001 h 10044"/>
              <a:gd name="connsiteX3" fmla="*/ 2813 w 10000"/>
              <a:gd name="connsiteY3" fmla="*/ 6219 h 10044"/>
              <a:gd name="connsiteX4" fmla="*/ 3109 w 10000"/>
              <a:gd name="connsiteY4" fmla="*/ 3735 h 10044"/>
              <a:gd name="connsiteX5" fmla="*/ 3203 w 10000"/>
              <a:gd name="connsiteY5" fmla="*/ 1619 h 10044"/>
              <a:gd name="connsiteX6" fmla="*/ 3286 w 10000"/>
              <a:gd name="connsiteY6" fmla="*/ 792 h 10044"/>
              <a:gd name="connsiteX7" fmla="*/ 4202 w 10000"/>
              <a:gd name="connsiteY7" fmla="*/ 1 h 10044"/>
              <a:gd name="connsiteX8" fmla="*/ 4836 w 10000"/>
              <a:gd name="connsiteY8" fmla="*/ 796 h 10044"/>
              <a:gd name="connsiteX9" fmla="*/ 5139 w 10000"/>
              <a:gd name="connsiteY9" fmla="*/ 1505 h 10044"/>
              <a:gd name="connsiteX10" fmla="*/ 5577 w 10000"/>
              <a:gd name="connsiteY10" fmla="*/ 3660 h 10044"/>
              <a:gd name="connsiteX11" fmla="*/ 6602 w 10000"/>
              <a:gd name="connsiteY11" fmla="*/ 6198 h 10044"/>
              <a:gd name="connsiteX12" fmla="*/ 7086 w 10000"/>
              <a:gd name="connsiteY12" fmla="*/ 7541 h 10044"/>
              <a:gd name="connsiteX13" fmla="*/ 8062 w 10000"/>
              <a:gd name="connsiteY13" fmla="*/ 9007 h 10044"/>
              <a:gd name="connsiteX14" fmla="*/ 8937 w 10000"/>
              <a:gd name="connsiteY14" fmla="*/ 9738 h 10044"/>
              <a:gd name="connsiteX15" fmla="*/ 9328 w 10000"/>
              <a:gd name="connsiteY15" fmla="*/ 9799 h 10044"/>
              <a:gd name="connsiteX16" fmla="*/ 10000 w 10000"/>
              <a:gd name="connsiteY16" fmla="*/ 9983 h 10044"/>
              <a:gd name="connsiteX0" fmla="*/ 0 w 10000"/>
              <a:gd name="connsiteY0" fmla="*/ 10044 h 10044"/>
              <a:gd name="connsiteX1" fmla="*/ 1172 w 10000"/>
              <a:gd name="connsiteY1" fmla="*/ 9253 h 10044"/>
              <a:gd name="connsiteX2" fmla="*/ 2261 w 10000"/>
              <a:gd name="connsiteY2" fmla="*/ 8001 h 10044"/>
              <a:gd name="connsiteX3" fmla="*/ 2813 w 10000"/>
              <a:gd name="connsiteY3" fmla="*/ 6219 h 10044"/>
              <a:gd name="connsiteX4" fmla="*/ 3109 w 10000"/>
              <a:gd name="connsiteY4" fmla="*/ 3735 h 10044"/>
              <a:gd name="connsiteX5" fmla="*/ 3203 w 10000"/>
              <a:gd name="connsiteY5" fmla="*/ 1619 h 10044"/>
              <a:gd name="connsiteX6" fmla="*/ 3511 w 10000"/>
              <a:gd name="connsiteY6" fmla="*/ 792 h 10044"/>
              <a:gd name="connsiteX7" fmla="*/ 4202 w 10000"/>
              <a:gd name="connsiteY7" fmla="*/ 1 h 10044"/>
              <a:gd name="connsiteX8" fmla="*/ 4836 w 10000"/>
              <a:gd name="connsiteY8" fmla="*/ 796 h 10044"/>
              <a:gd name="connsiteX9" fmla="*/ 5139 w 10000"/>
              <a:gd name="connsiteY9" fmla="*/ 1505 h 10044"/>
              <a:gd name="connsiteX10" fmla="*/ 5577 w 10000"/>
              <a:gd name="connsiteY10" fmla="*/ 3660 h 10044"/>
              <a:gd name="connsiteX11" fmla="*/ 6602 w 10000"/>
              <a:gd name="connsiteY11" fmla="*/ 6198 h 10044"/>
              <a:gd name="connsiteX12" fmla="*/ 7086 w 10000"/>
              <a:gd name="connsiteY12" fmla="*/ 7541 h 10044"/>
              <a:gd name="connsiteX13" fmla="*/ 8062 w 10000"/>
              <a:gd name="connsiteY13" fmla="*/ 9007 h 10044"/>
              <a:gd name="connsiteX14" fmla="*/ 8937 w 10000"/>
              <a:gd name="connsiteY14" fmla="*/ 9738 h 10044"/>
              <a:gd name="connsiteX15" fmla="*/ 9328 w 10000"/>
              <a:gd name="connsiteY15" fmla="*/ 9799 h 10044"/>
              <a:gd name="connsiteX16" fmla="*/ 10000 w 10000"/>
              <a:gd name="connsiteY16" fmla="*/ 9983 h 10044"/>
              <a:gd name="connsiteX0" fmla="*/ 0 w 10000"/>
              <a:gd name="connsiteY0" fmla="*/ 10044 h 10044"/>
              <a:gd name="connsiteX1" fmla="*/ 1172 w 10000"/>
              <a:gd name="connsiteY1" fmla="*/ 9253 h 10044"/>
              <a:gd name="connsiteX2" fmla="*/ 2261 w 10000"/>
              <a:gd name="connsiteY2" fmla="*/ 8001 h 10044"/>
              <a:gd name="connsiteX3" fmla="*/ 2813 w 10000"/>
              <a:gd name="connsiteY3" fmla="*/ 6219 h 10044"/>
              <a:gd name="connsiteX4" fmla="*/ 3109 w 10000"/>
              <a:gd name="connsiteY4" fmla="*/ 3735 h 10044"/>
              <a:gd name="connsiteX5" fmla="*/ 3372 w 10000"/>
              <a:gd name="connsiteY5" fmla="*/ 1793 h 10044"/>
              <a:gd name="connsiteX6" fmla="*/ 3511 w 10000"/>
              <a:gd name="connsiteY6" fmla="*/ 792 h 10044"/>
              <a:gd name="connsiteX7" fmla="*/ 4202 w 10000"/>
              <a:gd name="connsiteY7" fmla="*/ 1 h 10044"/>
              <a:gd name="connsiteX8" fmla="*/ 4836 w 10000"/>
              <a:gd name="connsiteY8" fmla="*/ 796 h 10044"/>
              <a:gd name="connsiteX9" fmla="*/ 5139 w 10000"/>
              <a:gd name="connsiteY9" fmla="*/ 1505 h 10044"/>
              <a:gd name="connsiteX10" fmla="*/ 5577 w 10000"/>
              <a:gd name="connsiteY10" fmla="*/ 3660 h 10044"/>
              <a:gd name="connsiteX11" fmla="*/ 6602 w 10000"/>
              <a:gd name="connsiteY11" fmla="*/ 6198 h 10044"/>
              <a:gd name="connsiteX12" fmla="*/ 7086 w 10000"/>
              <a:gd name="connsiteY12" fmla="*/ 7541 h 10044"/>
              <a:gd name="connsiteX13" fmla="*/ 8062 w 10000"/>
              <a:gd name="connsiteY13" fmla="*/ 9007 h 10044"/>
              <a:gd name="connsiteX14" fmla="*/ 8937 w 10000"/>
              <a:gd name="connsiteY14" fmla="*/ 9738 h 10044"/>
              <a:gd name="connsiteX15" fmla="*/ 9328 w 10000"/>
              <a:gd name="connsiteY15" fmla="*/ 9799 h 10044"/>
              <a:gd name="connsiteX16" fmla="*/ 10000 w 10000"/>
              <a:gd name="connsiteY16" fmla="*/ 9983 h 10044"/>
              <a:gd name="connsiteX0" fmla="*/ 0 w 10000"/>
              <a:gd name="connsiteY0" fmla="*/ 10046 h 10046"/>
              <a:gd name="connsiteX1" fmla="*/ 1172 w 10000"/>
              <a:gd name="connsiteY1" fmla="*/ 9255 h 10046"/>
              <a:gd name="connsiteX2" fmla="*/ 2261 w 10000"/>
              <a:gd name="connsiteY2" fmla="*/ 8003 h 10046"/>
              <a:gd name="connsiteX3" fmla="*/ 2813 w 10000"/>
              <a:gd name="connsiteY3" fmla="*/ 6221 h 10046"/>
              <a:gd name="connsiteX4" fmla="*/ 3109 w 10000"/>
              <a:gd name="connsiteY4" fmla="*/ 3737 h 10046"/>
              <a:gd name="connsiteX5" fmla="*/ 3372 w 10000"/>
              <a:gd name="connsiteY5" fmla="*/ 1795 h 10046"/>
              <a:gd name="connsiteX6" fmla="*/ 3680 w 10000"/>
              <a:gd name="connsiteY6" fmla="*/ 620 h 10046"/>
              <a:gd name="connsiteX7" fmla="*/ 4202 w 10000"/>
              <a:gd name="connsiteY7" fmla="*/ 3 h 10046"/>
              <a:gd name="connsiteX8" fmla="*/ 4836 w 10000"/>
              <a:gd name="connsiteY8" fmla="*/ 798 h 10046"/>
              <a:gd name="connsiteX9" fmla="*/ 5139 w 10000"/>
              <a:gd name="connsiteY9" fmla="*/ 1507 h 10046"/>
              <a:gd name="connsiteX10" fmla="*/ 5577 w 10000"/>
              <a:gd name="connsiteY10" fmla="*/ 3662 h 10046"/>
              <a:gd name="connsiteX11" fmla="*/ 6602 w 10000"/>
              <a:gd name="connsiteY11" fmla="*/ 6200 h 10046"/>
              <a:gd name="connsiteX12" fmla="*/ 7086 w 10000"/>
              <a:gd name="connsiteY12" fmla="*/ 7543 h 10046"/>
              <a:gd name="connsiteX13" fmla="*/ 8062 w 10000"/>
              <a:gd name="connsiteY13" fmla="*/ 9009 h 10046"/>
              <a:gd name="connsiteX14" fmla="*/ 8937 w 10000"/>
              <a:gd name="connsiteY14" fmla="*/ 9740 h 10046"/>
              <a:gd name="connsiteX15" fmla="*/ 9328 w 10000"/>
              <a:gd name="connsiteY15" fmla="*/ 9801 h 10046"/>
              <a:gd name="connsiteX16" fmla="*/ 10000 w 10000"/>
              <a:gd name="connsiteY16" fmla="*/ 9985 h 10046"/>
              <a:gd name="connsiteX0" fmla="*/ 0 w 10000"/>
              <a:gd name="connsiteY0" fmla="*/ 10046 h 10046"/>
              <a:gd name="connsiteX1" fmla="*/ 1172 w 10000"/>
              <a:gd name="connsiteY1" fmla="*/ 9255 h 10046"/>
              <a:gd name="connsiteX2" fmla="*/ 2261 w 10000"/>
              <a:gd name="connsiteY2" fmla="*/ 8003 h 10046"/>
              <a:gd name="connsiteX3" fmla="*/ 2813 w 10000"/>
              <a:gd name="connsiteY3" fmla="*/ 6221 h 10046"/>
              <a:gd name="connsiteX4" fmla="*/ 3109 w 10000"/>
              <a:gd name="connsiteY4" fmla="*/ 3737 h 10046"/>
              <a:gd name="connsiteX5" fmla="*/ 3372 w 10000"/>
              <a:gd name="connsiteY5" fmla="*/ 1795 h 10046"/>
              <a:gd name="connsiteX6" fmla="*/ 3680 w 10000"/>
              <a:gd name="connsiteY6" fmla="*/ 620 h 10046"/>
              <a:gd name="connsiteX7" fmla="*/ 4202 w 10000"/>
              <a:gd name="connsiteY7" fmla="*/ 3 h 10046"/>
              <a:gd name="connsiteX8" fmla="*/ 4836 w 10000"/>
              <a:gd name="connsiteY8" fmla="*/ 798 h 10046"/>
              <a:gd name="connsiteX9" fmla="*/ 5139 w 10000"/>
              <a:gd name="connsiteY9" fmla="*/ 1507 h 10046"/>
              <a:gd name="connsiteX10" fmla="*/ 5577 w 10000"/>
              <a:gd name="connsiteY10" fmla="*/ 3662 h 10046"/>
              <a:gd name="connsiteX11" fmla="*/ 6602 w 10000"/>
              <a:gd name="connsiteY11" fmla="*/ 6200 h 10046"/>
              <a:gd name="connsiteX12" fmla="*/ 7086 w 10000"/>
              <a:gd name="connsiteY12" fmla="*/ 7543 h 10046"/>
              <a:gd name="connsiteX13" fmla="*/ 8062 w 10000"/>
              <a:gd name="connsiteY13" fmla="*/ 9009 h 10046"/>
              <a:gd name="connsiteX14" fmla="*/ 8937 w 10000"/>
              <a:gd name="connsiteY14" fmla="*/ 9740 h 10046"/>
              <a:gd name="connsiteX15" fmla="*/ 9328 w 10000"/>
              <a:gd name="connsiteY15" fmla="*/ 9801 h 10046"/>
              <a:gd name="connsiteX16" fmla="*/ 10000 w 10000"/>
              <a:gd name="connsiteY16" fmla="*/ 9985 h 10046"/>
              <a:gd name="connsiteX0" fmla="*/ 0 w 10000"/>
              <a:gd name="connsiteY0" fmla="*/ 10046 h 10046"/>
              <a:gd name="connsiteX1" fmla="*/ 1172 w 10000"/>
              <a:gd name="connsiteY1" fmla="*/ 9255 h 10046"/>
              <a:gd name="connsiteX2" fmla="*/ 2261 w 10000"/>
              <a:gd name="connsiteY2" fmla="*/ 8003 h 10046"/>
              <a:gd name="connsiteX3" fmla="*/ 2813 w 10000"/>
              <a:gd name="connsiteY3" fmla="*/ 6221 h 10046"/>
              <a:gd name="connsiteX4" fmla="*/ 3109 w 10000"/>
              <a:gd name="connsiteY4" fmla="*/ 3737 h 10046"/>
              <a:gd name="connsiteX5" fmla="*/ 3372 w 10000"/>
              <a:gd name="connsiteY5" fmla="*/ 1795 h 10046"/>
              <a:gd name="connsiteX6" fmla="*/ 3680 w 10000"/>
              <a:gd name="connsiteY6" fmla="*/ 620 h 10046"/>
              <a:gd name="connsiteX7" fmla="*/ 4202 w 10000"/>
              <a:gd name="connsiteY7" fmla="*/ 3 h 10046"/>
              <a:gd name="connsiteX8" fmla="*/ 4836 w 10000"/>
              <a:gd name="connsiteY8" fmla="*/ 798 h 10046"/>
              <a:gd name="connsiteX9" fmla="*/ 5139 w 10000"/>
              <a:gd name="connsiteY9" fmla="*/ 1507 h 10046"/>
              <a:gd name="connsiteX10" fmla="*/ 5746 w 10000"/>
              <a:gd name="connsiteY10" fmla="*/ 3662 h 10046"/>
              <a:gd name="connsiteX11" fmla="*/ 6602 w 10000"/>
              <a:gd name="connsiteY11" fmla="*/ 6200 h 10046"/>
              <a:gd name="connsiteX12" fmla="*/ 7086 w 10000"/>
              <a:gd name="connsiteY12" fmla="*/ 7543 h 10046"/>
              <a:gd name="connsiteX13" fmla="*/ 8062 w 10000"/>
              <a:gd name="connsiteY13" fmla="*/ 9009 h 10046"/>
              <a:gd name="connsiteX14" fmla="*/ 8937 w 10000"/>
              <a:gd name="connsiteY14" fmla="*/ 9740 h 10046"/>
              <a:gd name="connsiteX15" fmla="*/ 9328 w 10000"/>
              <a:gd name="connsiteY15" fmla="*/ 9801 h 10046"/>
              <a:gd name="connsiteX16" fmla="*/ 10000 w 10000"/>
              <a:gd name="connsiteY16" fmla="*/ 9985 h 10046"/>
              <a:gd name="connsiteX0" fmla="*/ 0 w 10000"/>
              <a:gd name="connsiteY0" fmla="*/ 10046 h 10046"/>
              <a:gd name="connsiteX1" fmla="*/ 1172 w 10000"/>
              <a:gd name="connsiteY1" fmla="*/ 9255 h 10046"/>
              <a:gd name="connsiteX2" fmla="*/ 2261 w 10000"/>
              <a:gd name="connsiteY2" fmla="*/ 8003 h 10046"/>
              <a:gd name="connsiteX3" fmla="*/ 2813 w 10000"/>
              <a:gd name="connsiteY3" fmla="*/ 6221 h 10046"/>
              <a:gd name="connsiteX4" fmla="*/ 3109 w 10000"/>
              <a:gd name="connsiteY4" fmla="*/ 3737 h 10046"/>
              <a:gd name="connsiteX5" fmla="*/ 3372 w 10000"/>
              <a:gd name="connsiteY5" fmla="*/ 1795 h 10046"/>
              <a:gd name="connsiteX6" fmla="*/ 3680 w 10000"/>
              <a:gd name="connsiteY6" fmla="*/ 620 h 10046"/>
              <a:gd name="connsiteX7" fmla="*/ 4202 w 10000"/>
              <a:gd name="connsiteY7" fmla="*/ 3 h 10046"/>
              <a:gd name="connsiteX8" fmla="*/ 4836 w 10000"/>
              <a:gd name="connsiteY8" fmla="*/ 798 h 10046"/>
              <a:gd name="connsiteX9" fmla="*/ 5139 w 10000"/>
              <a:gd name="connsiteY9" fmla="*/ 1507 h 10046"/>
              <a:gd name="connsiteX10" fmla="*/ 5746 w 10000"/>
              <a:gd name="connsiteY10" fmla="*/ 3662 h 10046"/>
              <a:gd name="connsiteX11" fmla="*/ 6433 w 10000"/>
              <a:gd name="connsiteY11" fmla="*/ 6200 h 10046"/>
              <a:gd name="connsiteX12" fmla="*/ 7086 w 10000"/>
              <a:gd name="connsiteY12" fmla="*/ 7543 h 10046"/>
              <a:gd name="connsiteX13" fmla="*/ 8062 w 10000"/>
              <a:gd name="connsiteY13" fmla="*/ 9009 h 10046"/>
              <a:gd name="connsiteX14" fmla="*/ 8937 w 10000"/>
              <a:gd name="connsiteY14" fmla="*/ 9740 h 10046"/>
              <a:gd name="connsiteX15" fmla="*/ 9328 w 10000"/>
              <a:gd name="connsiteY15" fmla="*/ 9801 h 10046"/>
              <a:gd name="connsiteX16" fmla="*/ 10000 w 10000"/>
              <a:gd name="connsiteY16" fmla="*/ 9985 h 10046"/>
              <a:gd name="connsiteX0" fmla="*/ 0 w 10000"/>
              <a:gd name="connsiteY0" fmla="*/ 10046 h 10046"/>
              <a:gd name="connsiteX1" fmla="*/ 1172 w 10000"/>
              <a:gd name="connsiteY1" fmla="*/ 9255 h 10046"/>
              <a:gd name="connsiteX2" fmla="*/ 2261 w 10000"/>
              <a:gd name="connsiteY2" fmla="*/ 8003 h 10046"/>
              <a:gd name="connsiteX3" fmla="*/ 2813 w 10000"/>
              <a:gd name="connsiteY3" fmla="*/ 6221 h 10046"/>
              <a:gd name="connsiteX4" fmla="*/ 3109 w 10000"/>
              <a:gd name="connsiteY4" fmla="*/ 3737 h 10046"/>
              <a:gd name="connsiteX5" fmla="*/ 3372 w 10000"/>
              <a:gd name="connsiteY5" fmla="*/ 1795 h 10046"/>
              <a:gd name="connsiteX6" fmla="*/ 3680 w 10000"/>
              <a:gd name="connsiteY6" fmla="*/ 620 h 10046"/>
              <a:gd name="connsiteX7" fmla="*/ 4202 w 10000"/>
              <a:gd name="connsiteY7" fmla="*/ 3 h 10046"/>
              <a:gd name="connsiteX8" fmla="*/ 4836 w 10000"/>
              <a:gd name="connsiteY8" fmla="*/ 798 h 10046"/>
              <a:gd name="connsiteX9" fmla="*/ 5139 w 10000"/>
              <a:gd name="connsiteY9" fmla="*/ 1507 h 10046"/>
              <a:gd name="connsiteX10" fmla="*/ 5746 w 10000"/>
              <a:gd name="connsiteY10" fmla="*/ 3662 h 10046"/>
              <a:gd name="connsiteX11" fmla="*/ 6433 w 10000"/>
              <a:gd name="connsiteY11" fmla="*/ 6200 h 10046"/>
              <a:gd name="connsiteX12" fmla="*/ 7086 w 10000"/>
              <a:gd name="connsiteY12" fmla="*/ 7543 h 10046"/>
              <a:gd name="connsiteX13" fmla="*/ 8062 w 10000"/>
              <a:gd name="connsiteY13" fmla="*/ 9009 h 10046"/>
              <a:gd name="connsiteX14" fmla="*/ 9328 w 10000"/>
              <a:gd name="connsiteY14" fmla="*/ 9801 h 10046"/>
              <a:gd name="connsiteX15" fmla="*/ 10000 w 10000"/>
              <a:gd name="connsiteY15" fmla="*/ 9985 h 10046"/>
              <a:gd name="connsiteX0" fmla="*/ 0 w 10000"/>
              <a:gd name="connsiteY0" fmla="*/ 10046 h 10046"/>
              <a:gd name="connsiteX1" fmla="*/ 1172 w 10000"/>
              <a:gd name="connsiteY1" fmla="*/ 9255 h 10046"/>
              <a:gd name="connsiteX2" fmla="*/ 2261 w 10000"/>
              <a:gd name="connsiteY2" fmla="*/ 8003 h 10046"/>
              <a:gd name="connsiteX3" fmla="*/ 2813 w 10000"/>
              <a:gd name="connsiteY3" fmla="*/ 6221 h 10046"/>
              <a:gd name="connsiteX4" fmla="*/ 3109 w 10000"/>
              <a:gd name="connsiteY4" fmla="*/ 3737 h 10046"/>
              <a:gd name="connsiteX5" fmla="*/ 3372 w 10000"/>
              <a:gd name="connsiteY5" fmla="*/ 1795 h 10046"/>
              <a:gd name="connsiteX6" fmla="*/ 3680 w 10000"/>
              <a:gd name="connsiteY6" fmla="*/ 620 h 10046"/>
              <a:gd name="connsiteX7" fmla="*/ 4202 w 10000"/>
              <a:gd name="connsiteY7" fmla="*/ 3 h 10046"/>
              <a:gd name="connsiteX8" fmla="*/ 4836 w 10000"/>
              <a:gd name="connsiteY8" fmla="*/ 798 h 10046"/>
              <a:gd name="connsiteX9" fmla="*/ 5139 w 10000"/>
              <a:gd name="connsiteY9" fmla="*/ 1507 h 10046"/>
              <a:gd name="connsiteX10" fmla="*/ 5746 w 10000"/>
              <a:gd name="connsiteY10" fmla="*/ 3662 h 10046"/>
              <a:gd name="connsiteX11" fmla="*/ 6433 w 10000"/>
              <a:gd name="connsiteY11" fmla="*/ 6200 h 10046"/>
              <a:gd name="connsiteX12" fmla="*/ 7086 w 10000"/>
              <a:gd name="connsiteY12" fmla="*/ 7543 h 10046"/>
              <a:gd name="connsiteX13" fmla="*/ 8062 w 10000"/>
              <a:gd name="connsiteY13" fmla="*/ 9009 h 10046"/>
              <a:gd name="connsiteX14" fmla="*/ 10000 w 10000"/>
              <a:gd name="connsiteY14" fmla="*/ 9985 h 10046"/>
              <a:gd name="connsiteX0" fmla="*/ 0 w 10000"/>
              <a:gd name="connsiteY0" fmla="*/ 10088 h 10088"/>
              <a:gd name="connsiteX1" fmla="*/ 1172 w 10000"/>
              <a:gd name="connsiteY1" fmla="*/ 9297 h 10088"/>
              <a:gd name="connsiteX2" fmla="*/ 2261 w 10000"/>
              <a:gd name="connsiteY2" fmla="*/ 8045 h 10088"/>
              <a:gd name="connsiteX3" fmla="*/ 2813 w 10000"/>
              <a:gd name="connsiteY3" fmla="*/ 6263 h 10088"/>
              <a:gd name="connsiteX4" fmla="*/ 3109 w 10000"/>
              <a:gd name="connsiteY4" fmla="*/ 3779 h 10088"/>
              <a:gd name="connsiteX5" fmla="*/ 3372 w 10000"/>
              <a:gd name="connsiteY5" fmla="*/ 1837 h 10088"/>
              <a:gd name="connsiteX6" fmla="*/ 3680 w 10000"/>
              <a:gd name="connsiteY6" fmla="*/ 662 h 10088"/>
              <a:gd name="connsiteX7" fmla="*/ 4427 w 10000"/>
              <a:gd name="connsiteY7" fmla="*/ 2 h 10088"/>
              <a:gd name="connsiteX8" fmla="*/ 4836 w 10000"/>
              <a:gd name="connsiteY8" fmla="*/ 840 h 10088"/>
              <a:gd name="connsiteX9" fmla="*/ 5139 w 10000"/>
              <a:gd name="connsiteY9" fmla="*/ 1549 h 10088"/>
              <a:gd name="connsiteX10" fmla="*/ 5746 w 10000"/>
              <a:gd name="connsiteY10" fmla="*/ 3704 h 10088"/>
              <a:gd name="connsiteX11" fmla="*/ 6433 w 10000"/>
              <a:gd name="connsiteY11" fmla="*/ 6242 h 10088"/>
              <a:gd name="connsiteX12" fmla="*/ 7086 w 10000"/>
              <a:gd name="connsiteY12" fmla="*/ 7585 h 10088"/>
              <a:gd name="connsiteX13" fmla="*/ 8062 w 10000"/>
              <a:gd name="connsiteY13" fmla="*/ 9051 h 10088"/>
              <a:gd name="connsiteX14" fmla="*/ 10000 w 10000"/>
              <a:gd name="connsiteY14" fmla="*/ 10027 h 10088"/>
              <a:gd name="connsiteX0" fmla="*/ 0 w 10000"/>
              <a:gd name="connsiteY0" fmla="*/ 10089 h 10089"/>
              <a:gd name="connsiteX1" fmla="*/ 1172 w 10000"/>
              <a:gd name="connsiteY1" fmla="*/ 9298 h 10089"/>
              <a:gd name="connsiteX2" fmla="*/ 2261 w 10000"/>
              <a:gd name="connsiteY2" fmla="*/ 8046 h 10089"/>
              <a:gd name="connsiteX3" fmla="*/ 2813 w 10000"/>
              <a:gd name="connsiteY3" fmla="*/ 6264 h 10089"/>
              <a:gd name="connsiteX4" fmla="*/ 3109 w 10000"/>
              <a:gd name="connsiteY4" fmla="*/ 3780 h 10089"/>
              <a:gd name="connsiteX5" fmla="*/ 3372 w 10000"/>
              <a:gd name="connsiteY5" fmla="*/ 1838 h 10089"/>
              <a:gd name="connsiteX6" fmla="*/ 3680 w 10000"/>
              <a:gd name="connsiteY6" fmla="*/ 663 h 10089"/>
              <a:gd name="connsiteX7" fmla="*/ 4427 w 10000"/>
              <a:gd name="connsiteY7" fmla="*/ 3 h 10089"/>
              <a:gd name="connsiteX8" fmla="*/ 5061 w 10000"/>
              <a:gd name="connsiteY8" fmla="*/ 884 h 10089"/>
              <a:gd name="connsiteX9" fmla="*/ 5139 w 10000"/>
              <a:gd name="connsiteY9" fmla="*/ 1550 h 10089"/>
              <a:gd name="connsiteX10" fmla="*/ 5746 w 10000"/>
              <a:gd name="connsiteY10" fmla="*/ 3705 h 10089"/>
              <a:gd name="connsiteX11" fmla="*/ 6433 w 10000"/>
              <a:gd name="connsiteY11" fmla="*/ 6243 h 10089"/>
              <a:gd name="connsiteX12" fmla="*/ 7086 w 10000"/>
              <a:gd name="connsiteY12" fmla="*/ 7586 h 10089"/>
              <a:gd name="connsiteX13" fmla="*/ 8062 w 10000"/>
              <a:gd name="connsiteY13" fmla="*/ 9052 h 10089"/>
              <a:gd name="connsiteX14" fmla="*/ 10000 w 10000"/>
              <a:gd name="connsiteY14" fmla="*/ 10028 h 10089"/>
              <a:gd name="connsiteX0" fmla="*/ 0 w 10000"/>
              <a:gd name="connsiteY0" fmla="*/ 10089 h 10089"/>
              <a:gd name="connsiteX1" fmla="*/ 1172 w 10000"/>
              <a:gd name="connsiteY1" fmla="*/ 9298 h 10089"/>
              <a:gd name="connsiteX2" fmla="*/ 2261 w 10000"/>
              <a:gd name="connsiteY2" fmla="*/ 8046 h 10089"/>
              <a:gd name="connsiteX3" fmla="*/ 2813 w 10000"/>
              <a:gd name="connsiteY3" fmla="*/ 6264 h 10089"/>
              <a:gd name="connsiteX4" fmla="*/ 3109 w 10000"/>
              <a:gd name="connsiteY4" fmla="*/ 3780 h 10089"/>
              <a:gd name="connsiteX5" fmla="*/ 3372 w 10000"/>
              <a:gd name="connsiteY5" fmla="*/ 1838 h 10089"/>
              <a:gd name="connsiteX6" fmla="*/ 3680 w 10000"/>
              <a:gd name="connsiteY6" fmla="*/ 663 h 10089"/>
              <a:gd name="connsiteX7" fmla="*/ 4427 w 10000"/>
              <a:gd name="connsiteY7" fmla="*/ 3 h 10089"/>
              <a:gd name="connsiteX8" fmla="*/ 5061 w 10000"/>
              <a:gd name="connsiteY8" fmla="*/ 884 h 10089"/>
              <a:gd name="connsiteX9" fmla="*/ 5364 w 10000"/>
              <a:gd name="connsiteY9" fmla="*/ 2027 h 10089"/>
              <a:gd name="connsiteX10" fmla="*/ 5746 w 10000"/>
              <a:gd name="connsiteY10" fmla="*/ 3705 h 10089"/>
              <a:gd name="connsiteX11" fmla="*/ 6433 w 10000"/>
              <a:gd name="connsiteY11" fmla="*/ 6243 h 10089"/>
              <a:gd name="connsiteX12" fmla="*/ 7086 w 10000"/>
              <a:gd name="connsiteY12" fmla="*/ 7586 h 10089"/>
              <a:gd name="connsiteX13" fmla="*/ 8062 w 10000"/>
              <a:gd name="connsiteY13" fmla="*/ 9052 h 10089"/>
              <a:gd name="connsiteX14" fmla="*/ 10000 w 10000"/>
              <a:gd name="connsiteY14" fmla="*/ 10028 h 10089"/>
              <a:gd name="connsiteX0" fmla="*/ 0 w 10000"/>
              <a:gd name="connsiteY0" fmla="*/ 10089 h 10089"/>
              <a:gd name="connsiteX1" fmla="*/ 1172 w 10000"/>
              <a:gd name="connsiteY1" fmla="*/ 9298 h 10089"/>
              <a:gd name="connsiteX2" fmla="*/ 2261 w 10000"/>
              <a:gd name="connsiteY2" fmla="*/ 8046 h 10089"/>
              <a:gd name="connsiteX3" fmla="*/ 2813 w 10000"/>
              <a:gd name="connsiteY3" fmla="*/ 6264 h 10089"/>
              <a:gd name="connsiteX4" fmla="*/ 3109 w 10000"/>
              <a:gd name="connsiteY4" fmla="*/ 3780 h 10089"/>
              <a:gd name="connsiteX5" fmla="*/ 3372 w 10000"/>
              <a:gd name="connsiteY5" fmla="*/ 1838 h 10089"/>
              <a:gd name="connsiteX6" fmla="*/ 3680 w 10000"/>
              <a:gd name="connsiteY6" fmla="*/ 663 h 10089"/>
              <a:gd name="connsiteX7" fmla="*/ 4427 w 10000"/>
              <a:gd name="connsiteY7" fmla="*/ 3 h 10089"/>
              <a:gd name="connsiteX8" fmla="*/ 5061 w 10000"/>
              <a:gd name="connsiteY8" fmla="*/ 884 h 10089"/>
              <a:gd name="connsiteX9" fmla="*/ 5364 w 10000"/>
              <a:gd name="connsiteY9" fmla="*/ 2027 h 10089"/>
              <a:gd name="connsiteX10" fmla="*/ 5746 w 10000"/>
              <a:gd name="connsiteY10" fmla="*/ 4096 h 10089"/>
              <a:gd name="connsiteX11" fmla="*/ 6433 w 10000"/>
              <a:gd name="connsiteY11" fmla="*/ 6243 h 10089"/>
              <a:gd name="connsiteX12" fmla="*/ 7086 w 10000"/>
              <a:gd name="connsiteY12" fmla="*/ 7586 h 10089"/>
              <a:gd name="connsiteX13" fmla="*/ 8062 w 10000"/>
              <a:gd name="connsiteY13" fmla="*/ 9052 h 10089"/>
              <a:gd name="connsiteX14" fmla="*/ 10000 w 10000"/>
              <a:gd name="connsiteY14" fmla="*/ 10028 h 10089"/>
              <a:gd name="connsiteX0" fmla="*/ 0 w 10000"/>
              <a:gd name="connsiteY0" fmla="*/ 10577 h 10577"/>
              <a:gd name="connsiteX1" fmla="*/ 1172 w 10000"/>
              <a:gd name="connsiteY1" fmla="*/ 9786 h 10577"/>
              <a:gd name="connsiteX2" fmla="*/ 2261 w 10000"/>
              <a:gd name="connsiteY2" fmla="*/ 8534 h 10577"/>
              <a:gd name="connsiteX3" fmla="*/ 2813 w 10000"/>
              <a:gd name="connsiteY3" fmla="*/ 6752 h 10577"/>
              <a:gd name="connsiteX4" fmla="*/ 3109 w 10000"/>
              <a:gd name="connsiteY4" fmla="*/ 4268 h 10577"/>
              <a:gd name="connsiteX5" fmla="*/ 3372 w 10000"/>
              <a:gd name="connsiteY5" fmla="*/ 2326 h 10577"/>
              <a:gd name="connsiteX6" fmla="*/ 3680 w 10000"/>
              <a:gd name="connsiteY6" fmla="*/ 1151 h 10577"/>
              <a:gd name="connsiteX7" fmla="*/ 4427 w 10000"/>
              <a:gd name="connsiteY7" fmla="*/ 491 h 10577"/>
              <a:gd name="connsiteX8" fmla="*/ 4392 w 10000"/>
              <a:gd name="connsiteY8" fmla="*/ 30 h 10577"/>
              <a:gd name="connsiteX9" fmla="*/ 5061 w 10000"/>
              <a:gd name="connsiteY9" fmla="*/ 1372 h 10577"/>
              <a:gd name="connsiteX10" fmla="*/ 5364 w 10000"/>
              <a:gd name="connsiteY10" fmla="*/ 2515 h 10577"/>
              <a:gd name="connsiteX11" fmla="*/ 5746 w 10000"/>
              <a:gd name="connsiteY11" fmla="*/ 4584 h 10577"/>
              <a:gd name="connsiteX12" fmla="*/ 6433 w 10000"/>
              <a:gd name="connsiteY12" fmla="*/ 6731 h 10577"/>
              <a:gd name="connsiteX13" fmla="*/ 7086 w 10000"/>
              <a:gd name="connsiteY13" fmla="*/ 8074 h 10577"/>
              <a:gd name="connsiteX14" fmla="*/ 8062 w 10000"/>
              <a:gd name="connsiteY14" fmla="*/ 9540 h 10577"/>
              <a:gd name="connsiteX15" fmla="*/ 10000 w 10000"/>
              <a:gd name="connsiteY15" fmla="*/ 10516 h 10577"/>
              <a:gd name="connsiteX0" fmla="*/ 0 w 10000"/>
              <a:gd name="connsiteY0" fmla="*/ 10577 h 10577"/>
              <a:gd name="connsiteX1" fmla="*/ 1172 w 10000"/>
              <a:gd name="connsiteY1" fmla="*/ 9786 h 10577"/>
              <a:gd name="connsiteX2" fmla="*/ 2261 w 10000"/>
              <a:gd name="connsiteY2" fmla="*/ 8534 h 10577"/>
              <a:gd name="connsiteX3" fmla="*/ 2813 w 10000"/>
              <a:gd name="connsiteY3" fmla="*/ 6752 h 10577"/>
              <a:gd name="connsiteX4" fmla="*/ 3109 w 10000"/>
              <a:gd name="connsiteY4" fmla="*/ 4268 h 10577"/>
              <a:gd name="connsiteX5" fmla="*/ 3372 w 10000"/>
              <a:gd name="connsiteY5" fmla="*/ 2326 h 10577"/>
              <a:gd name="connsiteX6" fmla="*/ 3680 w 10000"/>
              <a:gd name="connsiteY6" fmla="*/ 1151 h 10577"/>
              <a:gd name="connsiteX7" fmla="*/ 4033 w 10000"/>
              <a:gd name="connsiteY7" fmla="*/ 491 h 10577"/>
              <a:gd name="connsiteX8" fmla="*/ 4392 w 10000"/>
              <a:gd name="connsiteY8" fmla="*/ 30 h 10577"/>
              <a:gd name="connsiteX9" fmla="*/ 5061 w 10000"/>
              <a:gd name="connsiteY9" fmla="*/ 1372 h 10577"/>
              <a:gd name="connsiteX10" fmla="*/ 5364 w 10000"/>
              <a:gd name="connsiteY10" fmla="*/ 2515 h 10577"/>
              <a:gd name="connsiteX11" fmla="*/ 5746 w 10000"/>
              <a:gd name="connsiteY11" fmla="*/ 4584 h 10577"/>
              <a:gd name="connsiteX12" fmla="*/ 6433 w 10000"/>
              <a:gd name="connsiteY12" fmla="*/ 6731 h 10577"/>
              <a:gd name="connsiteX13" fmla="*/ 7086 w 10000"/>
              <a:gd name="connsiteY13" fmla="*/ 8074 h 10577"/>
              <a:gd name="connsiteX14" fmla="*/ 8062 w 10000"/>
              <a:gd name="connsiteY14" fmla="*/ 9540 h 10577"/>
              <a:gd name="connsiteX15" fmla="*/ 10000 w 10000"/>
              <a:gd name="connsiteY15" fmla="*/ 10516 h 10577"/>
              <a:gd name="connsiteX0" fmla="*/ 0 w 10000"/>
              <a:gd name="connsiteY0" fmla="*/ 10577 h 10577"/>
              <a:gd name="connsiteX1" fmla="*/ 1172 w 10000"/>
              <a:gd name="connsiteY1" fmla="*/ 9786 h 10577"/>
              <a:gd name="connsiteX2" fmla="*/ 2261 w 10000"/>
              <a:gd name="connsiteY2" fmla="*/ 8534 h 10577"/>
              <a:gd name="connsiteX3" fmla="*/ 2813 w 10000"/>
              <a:gd name="connsiteY3" fmla="*/ 6752 h 10577"/>
              <a:gd name="connsiteX4" fmla="*/ 3109 w 10000"/>
              <a:gd name="connsiteY4" fmla="*/ 4268 h 10577"/>
              <a:gd name="connsiteX5" fmla="*/ 3372 w 10000"/>
              <a:gd name="connsiteY5" fmla="*/ 2326 h 10577"/>
              <a:gd name="connsiteX6" fmla="*/ 3680 w 10000"/>
              <a:gd name="connsiteY6" fmla="*/ 1151 h 10577"/>
              <a:gd name="connsiteX7" fmla="*/ 4033 w 10000"/>
              <a:gd name="connsiteY7" fmla="*/ 491 h 10577"/>
              <a:gd name="connsiteX8" fmla="*/ 4392 w 10000"/>
              <a:gd name="connsiteY8" fmla="*/ 30 h 10577"/>
              <a:gd name="connsiteX9" fmla="*/ 5061 w 10000"/>
              <a:gd name="connsiteY9" fmla="*/ 1372 h 10577"/>
              <a:gd name="connsiteX10" fmla="*/ 5364 w 10000"/>
              <a:gd name="connsiteY10" fmla="*/ 2515 h 10577"/>
              <a:gd name="connsiteX11" fmla="*/ 5746 w 10000"/>
              <a:gd name="connsiteY11" fmla="*/ 4584 h 10577"/>
              <a:gd name="connsiteX12" fmla="*/ 6433 w 10000"/>
              <a:gd name="connsiteY12" fmla="*/ 6731 h 10577"/>
              <a:gd name="connsiteX13" fmla="*/ 7086 w 10000"/>
              <a:gd name="connsiteY13" fmla="*/ 8074 h 10577"/>
              <a:gd name="connsiteX14" fmla="*/ 8062 w 10000"/>
              <a:gd name="connsiteY14" fmla="*/ 9540 h 10577"/>
              <a:gd name="connsiteX15" fmla="*/ 10000 w 10000"/>
              <a:gd name="connsiteY15" fmla="*/ 10516 h 10577"/>
              <a:gd name="connsiteX0" fmla="*/ 0 w 10000"/>
              <a:gd name="connsiteY0" fmla="*/ 10549 h 10549"/>
              <a:gd name="connsiteX1" fmla="*/ 1172 w 10000"/>
              <a:gd name="connsiteY1" fmla="*/ 9758 h 10549"/>
              <a:gd name="connsiteX2" fmla="*/ 2261 w 10000"/>
              <a:gd name="connsiteY2" fmla="*/ 8506 h 10549"/>
              <a:gd name="connsiteX3" fmla="*/ 2813 w 10000"/>
              <a:gd name="connsiteY3" fmla="*/ 6724 h 10549"/>
              <a:gd name="connsiteX4" fmla="*/ 3109 w 10000"/>
              <a:gd name="connsiteY4" fmla="*/ 4240 h 10549"/>
              <a:gd name="connsiteX5" fmla="*/ 3372 w 10000"/>
              <a:gd name="connsiteY5" fmla="*/ 2298 h 10549"/>
              <a:gd name="connsiteX6" fmla="*/ 3680 w 10000"/>
              <a:gd name="connsiteY6" fmla="*/ 1123 h 10549"/>
              <a:gd name="connsiteX7" fmla="*/ 4392 w 10000"/>
              <a:gd name="connsiteY7" fmla="*/ 2 h 10549"/>
              <a:gd name="connsiteX8" fmla="*/ 5061 w 10000"/>
              <a:gd name="connsiteY8" fmla="*/ 1344 h 10549"/>
              <a:gd name="connsiteX9" fmla="*/ 5364 w 10000"/>
              <a:gd name="connsiteY9" fmla="*/ 2487 h 10549"/>
              <a:gd name="connsiteX10" fmla="*/ 5746 w 10000"/>
              <a:gd name="connsiteY10" fmla="*/ 4556 h 10549"/>
              <a:gd name="connsiteX11" fmla="*/ 6433 w 10000"/>
              <a:gd name="connsiteY11" fmla="*/ 6703 h 10549"/>
              <a:gd name="connsiteX12" fmla="*/ 7086 w 10000"/>
              <a:gd name="connsiteY12" fmla="*/ 8046 h 10549"/>
              <a:gd name="connsiteX13" fmla="*/ 8062 w 10000"/>
              <a:gd name="connsiteY13" fmla="*/ 9512 h 10549"/>
              <a:gd name="connsiteX14" fmla="*/ 10000 w 10000"/>
              <a:gd name="connsiteY14" fmla="*/ 10488 h 10549"/>
              <a:gd name="connsiteX0" fmla="*/ 0 w 10000"/>
              <a:gd name="connsiteY0" fmla="*/ 10678 h 10678"/>
              <a:gd name="connsiteX1" fmla="*/ 1172 w 10000"/>
              <a:gd name="connsiteY1" fmla="*/ 9887 h 10678"/>
              <a:gd name="connsiteX2" fmla="*/ 2261 w 10000"/>
              <a:gd name="connsiteY2" fmla="*/ 8635 h 10678"/>
              <a:gd name="connsiteX3" fmla="*/ 2813 w 10000"/>
              <a:gd name="connsiteY3" fmla="*/ 6853 h 10678"/>
              <a:gd name="connsiteX4" fmla="*/ 3109 w 10000"/>
              <a:gd name="connsiteY4" fmla="*/ 4369 h 10678"/>
              <a:gd name="connsiteX5" fmla="*/ 3372 w 10000"/>
              <a:gd name="connsiteY5" fmla="*/ 2427 h 10678"/>
              <a:gd name="connsiteX6" fmla="*/ 3680 w 10000"/>
              <a:gd name="connsiteY6" fmla="*/ 1252 h 10678"/>
              <a:gd name="connsiteX7" fmla="*/ 4223 w 10000"/>
              <a:gd name="connsiteY7" fmla="*/ 1 h 10678"/>
              <a:gd name="connsiteX8" fmla="*/ 5061 w 10000"/>
              <a:gd name="connsiteY8" fmla="*/ 1473 h 10678"/>
              <a:gd name="connsiteX9" fmla="*/ 5364 w 10000"/>
              <a:gd name="connsiteY9" fmla="*/ 2616 h 10678"/>
              <a:gd name="connsiteX10" fmla="*/ 5746 w 10000"/>
              <a:gd name="connsiteY10" fmla="*/ 4685 h 10678"/>
              <a:gd name="connsiteX11" fmla="*/ 6433 w 10000"/>
              <a:gd name="connsiteY11" fmla="*/ 6832 h 10678"/>
              <a:gd name="connsiteX12" fmla="*/ 7086 w 10000"/>
              <a:gd name="connsiteY12" fmla="*/ 8175 h 10678"/>
              <a:gd name="connsiteX13" fmla="*/ 8062 w 10000"/>
              <a:gd name="connsiteY13" fmla="*/ 9641 h 10678"/>
              <a:gd name="connsiteX14" fmla="*/ 10000 w 10000"/>
              <a:gd name="connsiteY14" fmla="*/ 10617 h 10678"/>
              <a:gd name="connsiteX0" fmla="*/ 0 w 10000"/>
              <a:gd name="connsiteY0" fmla="*/ 10728 h 10728"/>
              <a:gd name="connsiteX1" fmla="*/ 1172 w 10000"/>
              <a:gd name="connsiteY1" fmla="*/ 9937 h 10728"/>
              <a:gd name="connsiteX2" fmla="*/ 2261 w 10000"/>
              <a:gd name="connsiteY2" fmla="*/ 8685 h 10728"/>
              <a:gd name="connsiteX3" fmla="*/ 2813 w 10000"/>
              <a:gd name="connsiteY3" fmla="*/ 6903 h 10728"/>
              <a:gd name="connsiteX4" fmla="*/ 3109 w 10000"/>
              <a:gd name="connsiteY4" fmla="*/ 4419 h 10728"/>
              <a:gd name="connsiteX5" fmla="*/ 3372 w 10000"/>
              <a:gd name="connsiteY5" fmla="*/ 2477 h 10728"/>
              <a:gd name="connsiteX6" fmla="*/ 3680 w 10000"/>
              <a:gd name="connsiteY6" fmla="*/ 1302 h 10728"/>
              <a:gd name="connsiteX7" fmla="*/ 4111 w 10000"/>
              <a:gd name="connsiteY7" fmla="*/ 528 h 10728"/>
              <a:gd name="connsiteX8" fmla="*/ 4223 w 10000"/>
              <a:gd name="connsiteY8" fmla="*/ 51 h 10728"/>
              <a:gd name="connsiteX9" fmla="*/ 5061 w 10000"/>
              <a:gd name="connsiteY9" fmla="*/ 1523 h 10728"/>
              <a:gd name="connsiteX10" fmla="*/ 5364 w 10000"/>
              <a:gd name="connsiteY10" fmla="*/ 2666 h 10728"/>
              <a:gd name="connsiteX11" fmla="*/ 5746 w 10000"/>
              <a:gd name="connsiteY11" fmla="*/ 4735 h 10728"/>
              <a:gd name="connsiteX12" fmla="*/ 6433 w 10000"/>
              <a:gd name="connsiteY12" fmla="*/ 6882 h 10728"/>
              <a:gd name="connsiteX13" fmla="*/ 7086 w 10000"/>
              <a:gd name="connsiteY13" fmla="*/ 8225 h 10728"/>
              <a:gd name="connsiteX14" fmla="*/ 8062 w 10000"/>
              <a:gd name="connsiteY14" fmla="*/ 9691 h 10728"/>
              <a:gd name="connsiteX15" fmla="*/ 10000 w 10000"/>
              <a:gd name="connsiteY15" fmla="*/ 10667 h 10728"/>
              <a:gd name="connsiteX0" fmla="*/ 0 w 10000"/>
              <a:gd name="connsiteY0" fmla="*/ 10502 h 10502"/>
              <a:gd name="connsiteX1" fmla="*/ 1172 w 10000"/>
              <a:gd name="connsiteY1" fmla="*/ 9711 h 10502"/>
              <a:gd name="connsiteX2" fmla="*/ 2261 w 10000"/>
              <a:gd name="connsiteY2" fmla="*/ 8459 h 10502"/>
              <a:gd name="connsiteX3" fmla="*/ 2813 w 10000"/>
              <a:gd name="connsiteY3" fmla="*/ 6677 h 10502"/>
              <a:gd name="connsiteX4" fmla="*/ 3109 w 10000"/>
              <a:gd name="connsiteY4" fmla="*/ 4193 h 10502"/>
              <a:gd name="connsiteX5" fmla="*/ 3372 w 10000"/>
              <a:gd name="connsiteY5" fmla="*/ 2251 h 10502"/>
              <a:gd name="connsiteX6" fmla="*/ 3680 w 10000"/>
              <a:gd name="connsiteY6" fmla="*/ 1076 h 10502"/>
              <a:gd name="connsiteX7" fmla="*/ 4111 w 10000"/>
              <a:gd name="connsiteY7" fmla="*/ 302 h 10502"/>
              <a:gd name="connsiteX8" fmla="*/ 4448 w 10000"/>
              <a:gd name="connsiteY8" fmla="*/ 85 h 10502"/>
              <a:gd name="connsiteX9" fmla="*/ 5061 w 10000"/>
              <a:gd name="connsiteY9" fmla="*/ 1297 h 10502"/>
              <a:gd name="connsiteX10" fmla="*/ 5364 w 10000"/>
              <a:gd name="connsiteY10" fmla="*/ 2440 h 10502"/>
              <a:gd name="connsiteX11" fmla="*/ 5746 w 10000"/>
              <a:gd name="connsiteY11" fmla="*/ 4509 h 10502"/>
              <a:gd name="connsiteX12" fmla="*/ 6433 w 10000"/>
              <a:gd name="connsiteY12" fmla="*/ 6656 h 10502"/>
              <a:gd name="connsiteX13" fmla="*/ 7086 w 10000"/>
              <a:gd name="connsiteY13" fmla="*/ 7999 h 10502"/>
              <a:gd name="connsiteX14" fmla="*/ 8062 w 10000"/>
              <a:gd name="connsiteY14" fmla="*/ 9465 h 10502"/>
              <a:gd name="connsiteX15" fmla="*/ 10000 w 10000"/>
              <a:gd name="connsiteY15" fmla="*/ 10441 h 10502"/>
              <a:gd name="connsiteX0" fmla="*/ 0 w 10000"/>
              <a:gd name="connsiteY0" fmla="*/ 10553 h 10553"/>
              <a:gd name="connsiteX1" fmla="*/ 1172 w 10000"/>
              <a:gd name="connsiteY1" fmla="*/ 9762 h 10553"/>
              <a:gd name="connsiteX2" fmla="*/ 2261 w 10000"/>
              <a:gd name="connsiteY2" fmla="*/ 8510 h 10553"/>
              <a:gd name="connsiteX3" fmla="*/ 2813 w 10000"/>
              <a:gd name="connsiteY3" fmla="*/ 6728 h 10553"/>
              <a:gd name="connsiteX4" fmla="*/ 3109 w 10000"/>
              <a:gd name="connsiteY4" fmla="*/ 4244 h 10553"/>
              <a:gd name="connsiteX5" fmla="*/ 3372 w 10000"/>
              <a:gd name="connsiteY5" fmla="*/ 2302 h 10553"/>
              <a:gd name="connsiteX6" fmla="*/ 3680 w 10000"/>
              <a:gd name="connsiteY6" fmla="*/ 1127 h 10553"/>
              <a:gd name="connsiteX7" fmla="*/ 4111 w 10000"/>
              <a:gd name="connsiteY7" fmla="*/ 179 h 10553"/>
              <a:gd name="connsiteX8" fmla="*/ 4448 w 10000"/>
              <a:gd name="connsiteY8" fmla="*/ 136 h 10553"/>
              <a:gd name="connsiteX9" fmla="*/ 5061 w 10000"/>
              <a:gd name="connsiteY9" fmla="*/ 1348 h 10553"/>
              <a:gd name="connsiteX10" fmla="*/ 5364 w 10000"/>
              <a:gd name="connsiteY10" fmla="*/ 2491 h 10553"/>
              <a:gd name="connsiteX11" fmla="*/ 5746 w 10000"/>
              <a:gd name="connsiteY11" fmla="*/ 4560 h 10553"/>
              <a:gd name="connsiteX12" fmla="*/ 6433 w 10000"/>
              <a:gd name="connsiteY12" fmla="*/ 6707 h 10553"/>
              <a:gd name="connsiteX13" fmla="*/ 7086 w 10000"/>
              <a:gd name="connsiteY13" fmla="*/ 8050 h 10553"/>
              <a:gd name="connsiteX14" fmla="*/ 8062 w 10000"/>
              <a:gd name="connsiteY14" fmla="*/ 9516 h 10553"/>
              <a:gd name="connsiteX15" fmla="*/ 10000 w 10000"/>
              <a:gd name="connsiteY15" fmla="*/ 10492 h 10553"/>
              <a:gd name="connsiteX0" fmla="*/ 0 w 10000"/>
              <a:gd name="connsiteY0" fmla="*/ 10580 h 10580"/>
              <a:gd name="connsiteX1" fmla="*/ 1172 w 10000"/>
              <a:gd name="connsiteY1" fmla="*/ 9789 h 10580"/>
              <a:gd name="connsiteX2" fmla="*/ 2261 w 10000"/>
              <a:gd name="connsiteY2" fmla="*/ 8537 h 10580"/>
              <a:gd name="connsiteX3" fmla="*/ 2813 w 10000"/>
              <a:gd name="connsiteY3" fmla="*/ 6755 h 10580"/>
              <a:gd name="connsiteX4" fmla="*/ 3109 w 10000"/>
              <a:gd name="connsiteY4" fmla="*/ 4271 h 10580"/>
              <a:gd name="connsiteX5" fmla="*/ 3372 w 10000"/>
              <a:gd name="connsiteY5" fmla="*/ 2329 h 10580"/>
              <a:gd name="connsiteX6" fmla="*/ 3680 w 10000"/>
              <a:gd name="connsiteY6" fmla="*/ 1154 h 10580"/>
              <a:gd name="connsiteX7" fmla="*/ 4111 w 10000"/>
              <a:gd name="connsiteY7" fmla="*/ 206 h 10580"/>
              <a:gd name="connsiteX8" fmla="*/ 4670 w 10000"/>
              <a:gd name="connsiteY8" fmla="*/ 120 h 10580"/>
              <a:gd name="connsiteX9" fmla="*/ 5061 w 10000"/>
              <a:gd name="connsiteY9" fmla="*/ 1375 h 10580"/>
              <a:gd name="connsiteX10" fmla="*/ 5364 w 10000"/>
              <a:gd name="connsiteY10" fmla="*/ 2518 h 10580"/>
              <a:gd name="connsiteX11" fmla="*/ 5746 w 10000"/>
              <a:gd name="connsiteY11" fmla="*/ 4587 h 10580"/>
              <a:gd name="connsiteX12" fmla="*/ 6433 w 10000"/>
              <a:gd name="connsiteY12" fmla="*/ 6734 h 10580"/>
              <a:gd name="connsiteX13" fmla="*/ 7086 w 10000"/>
              <a:gd name="connsiteY13" fmla="*/ 8077 h 10580"/>
              <a:gd name="connsiteX14" fmla="*/ 8062 w 10000"/>
              <a:gd name="connsiteY14" fmla="*/ 9543 h 10580"/>
              <a:gd name="connsiteX15" fmla="*/ 10000 w 10000"/>
              <a:gd name="connsiteY15" fmla="*/ 10519 h 10580"/>
              <a:gd name="connsiteX0" fmla="*/ 0 w 10000"/>
              <a:gd name="connsiteY0" fmla="*/ 10580 h 10580"/>
              <a:gd name="connsiteX1" fmla="*/ 1172 w 10000"/>
              <a:gd name="connsiteY1" fmla="*/ 9789 h 10580"/>
              <a:gd name="connsiteX2" fmla="*/ 2261 w 10000"/>
              <a:gd name="connsiteY2" fmla="*/ 8537 h 10580"/>
              <a:gd name="connsiteX3" fmla="*/ 2813 w 10000"/>
              <a:gd name="connsiteY3" fmla="*/ 6755 h 10580"/>
              <a:gd name="connsiteX4" fmla="*/ 3109 w 10000"/>
              <a:gd name="connsiteY4" fmla="*/ 4271 h 10580"/>
              <a:gd name="connsiteX5" fmla="*/ 3372 w 10000"/>
              <a:gd name="connsiteY5" fmla="*/ 2329 h 10580"/>
              <a:gd name="connsiteX6" fmla="*/ 3680 w 10000"/>
              <a:gd name="connsiteY6" fmla="*/ 1154 h 10580"/>
              <a:gd name="connsiteX7" fmla="*/ 3889 w 10000"/>
              <a:gd name="connsiteY7" fmla="*/ 206 h 10580"/>
              <a:gd name="connsiteX8" fmla="*/ 4670 w 10000"/>
              <a:gd name="connsiteY8" fmla="*/ 120 h 10580"/>
              <a:gd name="connsiteX9" fmla="*/ 5061 w 10000"/>
              <a:gd name="connsiteY9" fmla="*/ 1375 h 10580"/>
              <a:gd name="connsiteX10" fmla="*/ 5364 w 10000"/>
              <a:gd name="connsiteY10" fmla="*/ 2518 h 10580"/>
              <a:gd name="connsiteX11" fmla="*/ 5746 w 10000"/>
              <a:gd name="connsiteY11" fmla="*/ 4587 h 10580"/>
              <a:gd name="connsiteX12" fmla="*/ 6433 w 10000"/>
              <a:gd name="connsiteY12" fmla="*/ 6734 h 10580"/>
              <a:gd name="connsiteX13" fmla="*/ 7086 w 10000"/>
              <a:gd name="connsiteY13" fmla="*/ 8077 h 10580"/>
              <a:gd name="connsiteX14" fmla="*/ 8062 w 10000"/>
              <a:gd name="connsiteY14" fmla="*/ 9543 h 10580"/>
              <a:gd name="connsiteX15" fmla="*/ 10000 w 10000"/>
              <a:gd name="connsiteY15" fmla="*/ 10519 h 10580"/>
              <a:gd name="connsiteX0" fmla="*/ 0 w 10000"/>
              <a:gd name="connsiteY0" fmla="*/ 10587 h 10587"/>
              <a:gd name="connsiteX1" fmla="*/ 1172 w 10000"/>
              <a:gd name="connsiteY1" fmla="*/ 9796 h 10587"/>
              <a:gd name="connsiteX2" fmla="*/ 2261 w 10000"/>
              <a:gd name="connsiteY2" fmla="*/ 8544 h 10587"/>
              <a:gd name="connsiteX3" fmla="*/ 2813 w 10000"/>
              <a:gd name="connsiteY3" fmla="*/ 6762 h 10587"/>
              <a:gd name="connsiteX4" fmla="*/ 3109 w 10000"/>
              <a:gd name="connsiteY4" fmla="*/ 4278 h 10587"/>
              <a:gd name="connsiteX5" fmla="*/ 3372 w 10000"/>
              <a:gd name="connsiteY5" fmla="*/ 2336 h 10587"/>
              <a:gd name="connsiteX6" fmla="*/ 3680 w 10000"/>
              <a:gd name="connsiteY6" fmla="*/ 1161 h 10587"/>
              <a:gd name="connsiteX7" fmla="*/ 3889 w 10000"/>
              <a:gd name="connsiteY7" fmla="*/ 213 h 10587"/>
              <a:gd name="connsiteX8" fmla="*/ 4307 w 10000"/>
              <a:gd name="connsiteY8" fmla="*/ 51 h 10587"/>
              <a:gd name="connsiteX9" fmla="*/ 4670 w 10000"/>
              <a:gd name="connsiteY9" fmla="*/ 127 h 10587"/>
              <a:gd name="connsiteX10" fmla="*/ 5061 w 10000"/>
              <a:gd name="connsiteY10" fmla="*/ 1382 h 10587"/>
              <a:gd name="connsiteX11" fmla="*/ 5364 w 10000"/>
              <a:gd name="connsiteY11" fmla="*/ 2525 h 10587"/>
              <a:gd name="connsiteX12" fmla="*/ 5746 w 10000"/>
              <a:gd name="connsiteY12" fmla="*/ 4594 h 10587"/>
              <a:gd name="connsiteX13" fmla="*/ 6433 w 10000"/>
              <a:gd name="connsiteY13" fmla="*/ 6741 h 10587"/>
              <a:gd name="connsiteX14" fmla="*/ 7086 w 10000"/>
              <a:gd name="connsiteY14" fmla="*/ 8084 h 10587"/>
              <a:gd name="connsiteX15" fmla="*/ 8062 w 10000"/>
              <a:gd name="connsiteY15" fmla="*/ 9550 h 10587"/>
              <a:gd name="connsiteX16" fmla="*/ 10000 w 10000"/>
              <a:gd name="connsiteY16" fmla="*/ 10526 h 10587"/>
              <a:gd name="connsiteX0" fmla="*/ 0 w 10000"/>
              <a:gd name="connsiteY0" fmla="*/ 10636 h 10636"/>
              <a:gd name="connsiteX1" fmla="*/ 1172 w 10000"/>
              <a:gd name="connsiteY1" fmla="*/ 9845 h 10636"/>
              <a:gd name="connsiteX2" fmla="*/ 2261 w 10000"/>
              <a:gd name="connsiteY2" fmla="*/ 8593 h 10636"/>
              <a:gd name="connsiteX3" fmla="*/ 2813 w 10000"/>
              <a:gd name="connsiteY3" fmla="*/ 6811 h 10636"/>
              <a:gd name="connsiteX4" fmla="*/ 3109 w 10000"/>
              <a:gd name="connsiteY4" fmla="*/ 4327 h 10636"/>
              <a:gd name="connsiteX5" fmla="*/ 3372 w 10000"/>
              <a:gd name="connsiteY5" fmla="*/ 2385 h 10636"/>
              <a:gd name="connsiteX6" fmla="*/ 3680 w 10000"/>
              <a:gd name="connsiteY6" fmla="*/ 1210 h 10636"/>
              <a:gd name="connsiteX7" fmla="*/ 3889 w 10000"/>
              <a:gd name="connsiteY7" fmla="*/ 262 h 10636"/>
              <a:gd name="connsiteX8" fmla="*/ 4224 w 10000"/>
              <a:gd name="connsiteY8" fmla="*/ 13 h 10636"/>
              <a:gd name="connsiteX9" fmla="*/ 4670 w 10000"/>
              <a:gd name="connsiteY9" fmla="*/ 176 h 10636"/>
              <a:gd name="connsiteX10" fmla="*/ 5061 w 10000"/>
              <a:gd name="connsiteY10" fmla="*/ 1431 h 10636"/>
              <a:gd name="connsiteX11" fmla="*/ 5364 w 10000"/>
              <a:gd name="connsiteY11" fmla="*/ 2574 h 10636"/>
              <a:gd name="connsiteX12" fmla="*/ 5746 w 10000"/>
              <a:gd name="connsiteY12" fmla="*/ 4643 h 10636"/>
              <a:gd name="connsiteX13" fmla="*/ 6433 w 10000"/>
              <a:gd name="connsiteY13" fmla="*/ 6790 h 10636"/>
              <a:gd name="connsiteX14" fmla="*/ 7086 w 10000"/>
              <a:gd name="connsiteY14" fmla="*/ 8133 h 10636"/>
              <a:gd name="connsiteX15" fmla="*/ 8062 w 10000"/>
              <a:gd name="connsiteY15" fmla="*/ 9599 h 10636"/>
              <a:gd name="connsiteX16" fmla="*/ 10000 w 10000"/>
              <a:gd name="connsiteY16" fmla="*/ 10575 h 10636"/>
              <a:gd name="connsiteX0" fmla="*/ 0 w 10000"/>
              <a:gd name="connsiteY0" fmla="*/ 10636 h 10636"/>
              <a:gd name="connsiteX1" fmla="*/ 1172 w 10000"/>
              <a:gd name="connsiteY1" fmla="*/ 9845 h 10636"/>
              <a:gd name="connsiteX2" fmla="*/ 2261 w 10000"/>
              <a:gd name="connsiteY2" fmla="*/ 8593 h 10636"/>
              <a:gd name="connsiteX3" fmla="*/ 2813 w 10000"/>
              <a:gd name="connsiteY3" fmla="*/ 6811 h 10636"/>
              <a:gd name="connsiteX4" fmla="*/ 3109 w 10000"/>
              <a:gd name="connsiteY4" fmla="*/ 4327 h 10636"/>
              <a:gd name="connsiteX5" fmla="*/ 3372 w 10000"/>
              <a:gd name="connsiteY5" fmla="*/ 2385 h 10636"/>
              <a:gd name="connsiteX6" fmla="*/ 3680 w 10000"/>
              <a:gd name="connsiteY6" fmla="*/ 1210 h 10636"/>
              <a:gd name="connsiteX7" fmla="*/ 3917 w 10000"/>
              <a:gd name="connsiteY7" fmla="*/ 349 h 10636"/>
              <a:gd name="connsiteX8" fmla="*/ 4224 w 10000"/>
              <a:gd name="connsiteY8" fmla="*/ 13 h 10636"/>
              <a:gd name="connsiteX9" fmla="*/ 4670 w 10000"/>
              <a:gd name="connsiteY9" fmla="*/ 176 h 10636"/>
              <a:gd name="connsiteX10" fmla="*/ 5061 w 10000"/>
              <a:gd name="connsiteY10" fmla="*/ 1431 h 10636"/>
              <a:gd name="connsiteX11" fmla="*/ 5364 w 10000"/>
              <a:gd name="connsiteY11" fmla="*/ 2574 h 10636"/>
              <a:gd name="connsiteX12" fmla="*/ 5746 w 10000"/>
              <a:gd name="connsiteY12" fmla="*/ 4643 h 10636"/>
              <a:gd name="connsiteX13" fmla="*/ 6433 w 10000"/>
              <a:gd name="connsiteY13" fmla="*/ 6790 h 10636"/>
              <a:gd name="connsiteX14" fmla="*/ 7086 w 10000"/>
              <a:gd name="connsiteY14" fmla="*/ 8133 h 10636"/>
              <a:gd name="connsiteX15" fmla="*/ 8062 w 10000"/>
              <a:gd name="connsiteY15" fmla="*/ 9599 h 10636"/>
              <a:gd name="connsiteX16" fmla="*/ 10000 w 10000"/>
              <a:gd name="connsiteY16" fmla="*/ 10575 h 10636"/>
              <a:gd name="connsiteX0" fmla="*/ 0 w 10000"/>
              <a:gd name="connsiteY0" fmla="*/ 10636 h 10636"/>
              <a:gd name="connsiteX1" fmla="*/ 1172 w 10000"/>
              <a:gd name="connsiteY1" fmla="*/ 9845 h 10636"/>
              <a:gd name="connsiteX2" fmla="*/ 2261 w 10000"/>
              <a:gd name="connsiteY2" fmla="*/ 8593 h 10636"/>
              <a:gd name="connsiteX3" fmla="*/ 2813 w 10000"/>
              <a:gd name="connsiteY3" fmla="*/ 6811 h 10636"/>
              <a:gd name="connsiteX4" fmla="*/ 3109 w 10000"/>
              <a:gd name="connsiteY4" fmla="*/ 4327 h 10636"/>
              <a:gd name="connsiteX5" fmla="*/ 3372 w 10000"/>
              <a:gd name="connsiteY5" fmla="*/ 2385 h 10636"/>
              <a:gd name="connsiteX6" fmla="*/ 3652 w 10000"/>
              <a:gd name="connsiteY6" fmla="*/ 1080 h 10636"/>
              <a:gd name="connsiteX7" fmla="*/ 3917 w 10000"/>
              <a:gd name="connsiteY7" fmla="*/ 349 h 10636"/>
              <a:gd name="connsiteX8" fmla="*/ 4224 w 10000"/>
              <a:gd name="connsiteY8" fmla="*/ 13 h 10636"/>
              <a:gd name="connsiteX9" fmla="*/ 4670 w 10000"/>
              <a:gd name="connsiteY9" fmla="*/ 176 h 10636"/>
              <a:gd name="connsiteX10" fmla="*/ 5061 w 10000"/>
              <a:gd name="connsiteY10" fmla="*/ 1431 h 10636"/>
              <a:gd name="connsiteX11" fmla="*/ 5364 w 10000"/>
              <a:gd name="connsiteY11" fmla="*/ 2574 h 10636"/>
              <a:gd name="connsiteX12" fmla="*/ 5746 w 10000"/>
              <a:gd name="connsiteY12" fmla="*/ 4643 h 10636"/>
              <a:gd name="connsiteX13" fmla="*/ 6433 w 10000"/>
              <a:gd name="connsiteY13" fmla="*/ 6790 h 10636"/>
              <a:gd name="connsiteX14" fmla="*/ 7086 w 10000"/>
              <a:gd name="connsiteY14" fmla="*/ 8133 h 10636"/>
              <a:gd name="connsiteX15" fmla="*/ 8062 w 10000"/>
              <a:gd name="connsiteY15" fmla="*/ 9599 h 10636"/>
              <a:gd name="connsiteX16" fmla="*/ 10000 w 10000"/>
              <a:gd name="connsiteY16" fmla="*/ 10575 h 10636"/>
              <a:gd name="connsiteX0" fmla="*/ 0 w 10000"/>
              <a:gd name="connsiteY0" fmla="*/ 10636 h 10636"/>
              <a:gd name="connsiteX1" fmla="*/ 1172 w 10000"/>
              <a:gd name="connsiteY1" fmla="*/ 9845 h 10636"/>
              <a:gd name="connsiteX2" fmla="*/ 2261 w 10000"/>
              <a:gd name="connsiteY2" fmla="*/ 8593 h 10636"/>
              <a:gd name="connsiteX3" fmla="*/ 2813 w 10000"/>
              <a:gd name="connsiteY3" fmla="*/ 6811 h 10636"/>
              <a:gd name="connsiteX4" fmla="*/ 3109 w 10000"/>
              <a:gd name="connsiteY4" fmla="*/ 4327 h 10636"/>
              <a:gd name="connsiteX5" fmla="*/ 3372 w 10000"/>
              <a:gd name="connsiteY5" fmla="*/ 2385 h 10636"/>
              <a:gd name="connsiteX6" fmla="*/ 3652 w 10000"/>
              <a:gd name="connsiteY6" fmla="*/ 1080 h 10636"/>
              <a:gd name="connsiteX7" fmla="*/ 3917 w 10000"/>
              <a:gd name="connsiteY7" fmla="*/ 349 h 10636"/>
              <a:gd name="connsiteX8" fmla="*/ 4224 w 10000"/>
              <a:gd name="connsiteY8" fmla="*/ 13 h 10636"/>
              <a:gd name="connsiteX9" fmla="*/ 4670 w 10000"/>
              <a:gd name="connsiteY9" fmla="*/ 176 h 10636"/>
              <a:gd name="connsiteX10" fmla="*/ 4950 w 10000"/>
              <a:gd name="connsiteY10" fmla="*/ 1040 h 10636"/>
              <a:gd name="connsiteX11" fmla="*/ 5364 w 10000"/>
              <a:gd name="connsiteY11" fmla="*/ 2574 h 10636"/>
              <a:gd name="connsiteX12" fmla="*/ 5746 w 10000"/>
              <a:gd name="connsiteY12" fmla="*/ 4643 h 10636"/>
              <a:gd name="connsiteX13" fmla="*/ 6433 w 10000"/>
              <a:gd name="connsiteY13" fmla="*/ 6790 h 10636"/>
              <a:gd name="connsiteX14" fmla="*/ 7086 w 10000"/>
              <a:gd name="connsiteY14" fmla="*/ 8133 h 10636"/>
              <a:gd name="connsiteX15" fmla="*/ 8062 w 10000"/>
              <a:gd name="connsiteY15" fmla="*/ 9599 h 10636"/>
              <a:gd name="connsiteX16" fmla="*/ 10000 w 10000"/>
              <a:gd name="connsiteY16" fmla="*/ 10575 h 10636"/>
              <a:gd name="connsiteX0" fmla="*/ 0 w 10000"/>
              <a:gd name="connsiteY0" fmla="*/ 10636 h 10636"/>
              <a:gd name="connsiteX1" fmla="*/ 1172 w 10000"/>
              <a:gd name="connsiteY1" fmla="*/ 9845 h 10636"/>
              <a:gd name="connsiteX2" fmla="*/ 2261 w 10000"/>
              <a:gd name="connsiteY2" fmla="*/ 8593 h 10636"/>
              <a:gd name="connsiteX3" fmla="*/ 2813 w 10000"/>
              <a:gd name="connsiteY3" fmla="*/ 6811 h 10636"/>
              <a:gd name="connsiteX4" fmla="*/ 3109 w 10000"/>
              <a:gd name="connsiteY4" fmla="*/ 4327 h 10636"/>
              <a:gd name="connsiteX5" fmla="*/ 3372 w 10000"/>
              <a:gd name="connsiteY5" fmla="*/ 2385 h 10636"/>
              <a:gd name="connsiteX6" fmla="*/ 3652 w 10000"/>
              <a:gd name="connsiteY6" fmla="*/ 1080 h 10636"/>
              <a:gd name="connsiteX7" fmla="*/ 3917 w 10000"/>
              <a:gd name="connsiteY7" fmla="*/ 349 h 10636"/>
              <a:gd name="connsiteX8" fmla="*/ 4224 w 10000"/>
              <a:gd name="connsiteY8" fmla="*/ 13 h 10636"/>
              <a:gd name="connsiteX9" fmla="*/ 4670 w 10000"/>
              <a:gd name="connsiteY9" fmla="*/ 176 h 10636"/>
              <a:gd name="connsiteX10" fmla="*/ 4950 w 10000"/>
              <a:gd name="connsiteY10" fmla="*/ 1040 h 10636"/>
              <a:gd name="connsiteX11" fmla="*/ 5308 w 10000"/>
              <a:gd name="connsiteY11" fmla="*/ 2704 h 10636"/>
              <a:gd name="connsiteX12" fmla="*/ 5746 w 10000"/>
              <a:gd name="connsiteY12" fmla="*/ 4643 h 10636"/>
              <a:gd name="connsiteX13" fmla="*/ 6433 w 10000"/>
              <a:gd name="connsiteY13" fmla="*/ 6790 h 10636"/>
              <a:gd name="connsiteX14" fmla="*/ 7086 w 10000"/>
              <a:gd name="connsiteY14" fmla="*/ 8133 h 10636"/>
              <a:gd name="connsiteX15" fmla="*/ 8062 w 10000"/>
              <a:gd name="connsiteY15" fmla="*/ 9599 h 10636"/>
              <a:gd name="connsiteX16" fmla="*/ 10000 w 10000"/>
              <a:gd name="connsiteY16" fmla="*/ 10575 h 10636"/>
              <a:gd name="connsiteX0" fmla="*/ 0 w 10000"/>
              <a:gd name="connsiteY0" fmla="*/ 10636 h 10636"/>
              <a:gd name="connsiteX1" fmla="*/ 1172 w 10000"/>
              <a:gd name="connsiteY1" fmla="*/ 9845 h 10636"/>
              <a:gd name="connsiteX2" fmla="*/ 2261 w 10000"/>
              <a:gd name="connsiteY2" fmla="*/ 8593 h 10636"/>
              <a:gd name="connsiteX3" fmla="*/ 2813 w 10000"/>
              <a:gd name="connsiteY3" fmla="*/ 6811 h 10636"/>
              <a:gd name="connsiteX4" fmla="*/ 3109 w 10000"/>
              <a:gd name="connsiteY4" fmla="*/ 4718 h 10636"/>
              <a:gd name="connsiteX5" fmla="*/ 3372 w 10000"/>
              <a:gd name="connsiteY5" fmla="*/ 2385 h 10636"/>
              <a:gd name="connsiteX6" fmla="*/ 3652 w 10000"/>
              <a:gd name="connsiteY6" fmla="*/ 1080 h 10636"/>
              <a:gd name="connsiteX7" fmla="*/ 3917 w 10000"/>
              <a:gd name="connsiteY7" fmla="*/ 349 h 10636"/>
              <a:gd name="connsiteX8" fmla="*/ 4224 w 10000"/>
              <a:gd name="connsiteY8" fmla="*/ 13 h 10636"/>
              <a:gd name="connsiteX9" fmla="*/ 4670 w 10000"/>
              <a:gd name="connsiteY9" fmla="*/ 176 h 10636"/>
              <a:gd name="connsiteX10" fmla="*/ 4950 w 10000"/>
              <a:gd name="connsiteY10" fmla="*/ 1040 h 10636"/>
              <a:gd name="connsiteX11" fmla="*/ 5308 w 10000"/>
              <a:gd name="connsiteY11" fmla="*/ 2704 h 10636"/>
              <a:gd name="connsiteX12" fmla="*/ 5746 w 10000"/>
              <a:gd name="connsiteY12" fmla="*/ 4643 h 10636"/>
              <a:gd name="connsiteX13" fmla="*/ 6433 w 10000"/>
              <a:gd name="connsiteY13" fmla="*/ 6790 h 10636"/>
              <a:gd name="connsiteX14" fmla="*/ 7086 w 10000"/>
              <a:gd name="connsiteY14" fmla="*/ 8133 h 10636"/>
              <a:gd name="connsiteX15" fmla="*/ 8062 w 10000"/>
              <a:gd name="connsiteY15" fmla="*/ 9599 h 10636"/>
              <a:gd name="connsiteX16" fmla="*/ 10000 w 10000"/>
              <a:gd name="connsiteY16" fmla="*/ 10575 h 10636"/>
              <a:gd name="connsiteX0" fmla="*/ 0 w 10000"/>
              <a:gd name="connsiteY0" fmla="*/ 10636 h 10636"/>
              <a:gd name="connsiteX1" fmla="*/ 1172 w 10000"/>
              <a:gd name="connsiteY1" fmla="*/ 9845 h 10636"/>
              <a:gd name="connsiteX2" fmla="*/ 2261 w 10000"/>
              <a:gd name="connsiteY2" fmla="*/ 8593 h 10636"/>
              <a:gd name="connsiteX3" fmla="*/ 2813 w 10000"/>
              <a:gd name="connsiteY3" fmla="*/ 6811 h 10636"/>
              <a:gd name="connsiteX4" fmla="*/ 3109 w 10000"/>
              <a:gd name="connsiteY4" fmla="*/ 4718 h 10636"/>
              <a:gd name="connsiteX5" fmla="*/ 3455 w 10000"/>
              <a:gd name="connsiteY5" fmla="*/ 2472 h 10636"/>
              <a:gd name="connsiteX6" fmla="*/ 3652 w 10000"/>
              <a:gd name="connsiteY6" fmla="*/ 1080 h 10636"/>
              <a:gd name="connsiteX7" fmla="*/ 3917 w 10000"/>
              <a:gd name="connsiteY7" fmla="*/ 349 h 10636"/>
              <a:gd name="connsiteX8" fmla="*/ 4224 w 10000"/>
              <a:gd name="connsiteY8" fmla="*/ 13 h 10636"/>
              <a:gd name="connsiteX9" fmla="*/ 4670 w 10000"/>
              <a:gd name="connsiteY9" fmla="*/ 176 h 10636"/>
              <a:gd name="connsiteX10" fmla="*/ 4950 w 10000"/>
              <a:gd name="connsiteY10" fmla="*/ 1040 h 10636"/>
              <a:gd name="connsiteX11" fmla="*/ 5308 w 10000"/>
              <a:gd name="connsiteY11" fmla="*/ 2704 h 10636"/>
              <a:gd name="connsiteX12" fmla="*/ 5746 w 10000"/>
              <a:gd name="connsiteY12" fmla="*/ 4643 h 10636"/>
              <a:gd name="connsiteX13" fmla="*/ 6433 w 10000"/>
              <a:gd name="connsiteY13" fmla="*/ 6790 h 10636"/>
              <a:gd name="connsiteX14" fmla="*/ 7086 w 10000"/>
              <a:gd name="connsiteY14" fmla="*/ 8133 h 10636"/>
              <a:gd name="connsiteX15" fmla="*/ 8062 w 10000"/>
              <a:gd name="connsiteY15" fmla="*/ 9599 h 10636"/>
              <a:gd name="connsiteX16" fmla="*/ 10000 w 10000"/>
              <a:gd name="connsiteY16" fmla="*/ 10575 h 10636"/>
              <a:gd name="connsiteX0" fmla="*/ 0 w 10000"/>
              <a:gd name="connsiteY0" fmla="*/ 10636 h 10636"/>
              <a:gd name="connsiteX1" fmla="*/ 1172 w 10000"/>
              <a:gd name="connsiteY1" fmla="*/ 9845 h 10636"/>
              <a:gd name="connsiteX2" fmla="*/ 2261 w 10000"/>
              <a:gd name="connsiteY2" fmla="*/ 8593 h 10636"/>
              <a:gd name="connsiteX3" fmla="*/ 2813 w 10000"/>
              <a:gd name="connsiteY3" fmla="*/ 6811 h 10636"/>
              <a:gd name="connsiteX4" fmla="*/ 3109 w 10000"/>
              <a:gd name="connsiteY4" fmla="*/ 4718 h 10636"/>
              <a:gd name="connsiteX5" fmla="*/ 3455 w 10000"/>
              <a:gd name="connsiteY5" fmla="*/ 2472 h 10636"/>
              <a:gd name="connsiteX6" fmla="*/ 3791 w 10000"/>
              <a:gd name="connsiteY6" fmla="*/ 1080 h 10636"/>
              <a:gd name="connsiteX7" fmla="*/ 3917 w 10000"/>
              <a:gd name="connsiteY7" fmla="*/ 349 h 10636"/>
              <a:gd name="connsiteX8" fmla="*/ 4224 w 10000"/>
              <a:gd name="connsiteY8" fmla="*/ 13 h 10636"/>
              <a:gd name="connsiteX9" fmla="*/ 4670 w 10000"/>
              <a:gd name="connsiteY9" fmla="*/ 176 h 10636"/>
              <a:gd name="connsiteX10" fmla="*/ 4950 w 10000"/>
              <a:gd name="connsiteY10" fmla="*/ 1040 h 10636"/>
              <a:gd name="connsiteX11" fmla="*/ 5308 w 10000"/>
              <a:gd name="connsiteY11" fmla="*/ 2704 h 10636"/>
              <a:gd name="connsiteX12" fmla="*/ 5746 w 10000"/>
              <a:gd name="connsiteY12" fmla="*/ 4643 h 10636"/>
              <a:gd name="connsiteX13" fmla="*/ 6433 w 10000"/>
              <a:gd name="connsiteY13" fmla="*/ 6790 h 10636"/>
              <a:gd name="connsiteX14" fmla="*/ 7086 w 10000"/>
              <a:gd name="connsiteY14" fmla="*/ 8133 h 10636"/>
              <a:gd name="connsiteX15" fmla="*/ 8062 w 10000"/>
              <a:gd name="connsiteY15" fmla="*/ 9599 h 10636"/>
              <a:gd name="connsiteX16" fmla="*/ 10000 w 10000"/>
              <a:gd name="connsiteY16" fmla="*/ 10575 h 10636"/>
              <a:gd name="connsiteX0" fmla="*/ 0 w 10000"/>
              <a:gd name="connsiteY0" fmla="*/ 10636 h 10636"/>
              <a:gd name="connsiteX1" fmla="*/ 1172 w 10000"/>
              <a:gd name="connsiteY1" fmla="*/ 9845 h 10636"/>
              <a:gd name="connsiteX2" fmla="*/ 2261 w 10000"/>
              <a:gd name="connsiteY2" fmla="*/ 8593 h 10636"/>
              <a:gd name="connsiteX3" fmla="*/ 2813 w 10000"/>
              <a:gd name="connsiteY3" fmla="*/ 6811 h 10636"/>
              <a:gd name="connsiteX4" fmla="*/ 3109 w 10000"/>
              <a:gd name="connsiteY4" fmla="*/ 4718 h 10636"/>
              <a:gd name="connsiteX5" fmla="*/ 3455 w 10000"/>
              <a:gd name="connsiteY5" fmla="*/ 2472 h 10636"/>
              <a:gd name="connsiteX6" fmla="*/ 3735 w 10000"/>
              <a:gd name="connsiteY6" fmla="*/ 1340 h 10636"/>
              <a:gd name="connsiteX7" fmla="*/ 3917 w 10000"/>
              <a:gd name="connsiteY7" fmla="*/ 349 h 10636"/>
              <a:gd name="connsiteX8" fmla="*/ 4224 w 10000"/>
              <a:gd name="connsiteY8" fmla="*/ 13 h 10636"/>
              <a:gd name="connsiteX9" fmla="*/ 4670 w 10000"/>
              <a:gd name="connsiteY9" fmla="*/ 176 h 10636"/>
              <a:gd name="connsiteX10" fmla="*/ 4950 w 10000"/>
              <a:gd name="connsiteY10" fmla="*/ 1040 h 10636"/>
              <a:gd name="connsiteX11" fmla="*/ 5308 w 10000"/>
              <a:gd name="connsiteY11" fmla="*/ 2704 h 10636"/>
              <a:gd name="connsiteX12" fmla="*/ 5746 w 10000"/>
              <a:gd name="connsiteY12" fmla="*/ 4643 h 10636"/>
              <a:gd name="connsiteX13" fmla="*/ 6433 w 10000"/>
              <a:gd name="connsiteY13" fmla="*/ 6790 h 10636"/>
              <a:gd name="connsiteX14" fmla="*/ 7086 w 10000"/>
              <a:gd name="connsiteY14" fmla="*/ 8133 h 10636"/>
              <a:gd name="connsiteX15" fmla="*/ 8062 w 10000"/>
              <a:gd name="connsiteY15" fmla="*/ 9599 h 10636"/>
              <a:gd name="connsiteX16" fmla="*/ 10000 w 10000"/>
              <a:gd name="connsiteY16" fmla="*/ 10575 h 10636"/>
              <a:gd name="connsiteX0" fmla="*/ 0 w 10000"/>
              <a:gd name="connsiteY0" fmla="*/ 10636 h 10636"/>
              <a:gd name="connsiteX1" fmla="*/ 1172 w 10000"/>
              <a:gd name="connsiteY1" fmla="*/ 9845 h 10636"/>
              <a:gd name="connsiteX2" fmla="*/ 2261 w 10000"/>
              <a:gd name="connsiteY2" fmla="*/ 8593 h 10636"/>
              <a:gd name="connsiteX3" fmla="*/ 2813 w 10000"/>
              <a:gd name="connsiteY3" fmla="*/ 6811 h 10636"/>
              <a:gd name="connsiteX4" fmla="*/ 3109 w 10000"/>
              <a:gd name="connsiteY4" fmla="*/ 4718 h 10636"/>
              <a:gd name="connsiteX5" fmla="*/ 3455 w 10000"/>
              <a:gd name="connsiteY5" fmla="*/ 2472 h 10636"/>
              <a:gd name="connsiteX6" fmla="*/ 3735 w 10000"/>
              <a:gd name="connsiteY6" fmla="*/ 1340 h 10636"/>
              <a:gd name="connsiteX7" fmla="*/ 3917 w 10000"/>
              <a:gd name="connsiteY7" fmla="*/ 349 h 10636"/>
              <a:gd name="connsiteX8" fmla="*/ 4224 w 10000"/>
              <a:gd name="connsiteY8" fmla="*/ 13 h 10636"/>
              <a:gd name="connsiteX9" fmla="*/ 4670 w 10000"/>
              <a:gd name="connsiteY9" fmla="*/ 176 h 10636"/>
              <a:gd name="connsiteX10" fmla="*/ 4978 w 10000"/>
              <a:gd name="connsiteY10" fmla="*/ 1387 h 10636"/>
              <a:gd name="connsiteX11" fmla="*/ 5308 w 10000"/>
              <a:gd name="connsiteY11" fmla="*/ 2704 h 10636"/>
              <a:gd name="connsiteX12" fmla="*/ 5746 w 10000"/>
              <a:gd name="connsiteY12" fmla="*/ 4643 h 10636"/>
              <a:gd name="connsiteX13" fmla="*/ 6433 w 10000"/>
              <a:gd name="connsiteY13" fmla="*/ 6790 h 10636"/>
              <a:gd name="connsiteX14" fmla="*/ 7086 w 10000"/>
              <a:gd name="connsiteY14" fmla="*/ 8133 h 10636"/>
              <a:gd name="connsiteX15" fmla="*/ 8062 w 10000"/>
              <a:gd name="connsiteY15" fmla="*/ 9599 h 10636"/>
              <a:gd name="connsiteX16" fmla="*/ 10000 w 10000"/>
              <a:gd name="connsiteY16" fmla="*/ 10575 h 10636"/>
              <a:gd name="connsiteX0" fmla="*/ 0 w 10000"/>
              <a:gd name="connsiteY0" fmla="*/ 10636 h 10636"/>
              <a:gd name="connsiteX1" fmla="*/ 1172 w 10000"/>
              <a:gd name="connsiteY1" fmla="*/ 9845 h 10636"/>
              <a:gd name="connsiteX2" fmla="*/ 2261 w 10000"/>
              <a:gd name="connsiteY2" fmla="*/ 8593 h 10636"/>
              <a:gd name="connsiteX3" fmla="*/ 2813 w 10000"/>
              <a:gd name="connsiteY3" fmla="*/ 6811 h 10636"/>
              <a:gd name="connsiteX4" fmla="*/ 3109 w 10000"/>
              <a:gd name="connsiteY4" fmla="*/ 4718 h 10636"/>
              <a:gd name="connsiteX5" fmla="*/ 3455 w 10000"/>
              <a:gd name="connsiteY5" fmla="*/ 2472 h 10636"/>
              <a:gd name="connsiteX6" fmla="*/ 3735 w 10000"/>
              <a:gd name="connsiteY6" fmla="*/ 1340 h 10636"/>
              <a:gd name="connsiteX7" fmla="*/ 3917 w 10000"/>
              <a:gd name="connsiteY7" fmla="*/ 349 h 10636"/>
              <a:gd name="connsiteX8" fmla="*/ 4224 w 10000"/>
              <a:gd name="connsiteY8" fmla="*/ 13 h 10636"/>
              <a:gd name="connsiteX9" fmla="*/ 4670 w 10000"/>
              <a:gd name="connsiteY9" fmla="*/ 176 h 10636"/>
              <a:gd name="connsiteX10" fmla="*/ 4978 w 10000"/>
              <a:gd name="connsiteY10" fmla="*/ 1387 h 10636"/>
              <a:gd name="connsiteX11" fmla="*/ 5308 w 10000"/>
              <a:gd name="connsiteY11" fmla="*/ 2704 h 10636"/>
              <a:gd name="connsiteX12" fmla="*/ 5746 w 10000"/>
              <a:gd name="connsiteY12" fmla="*/ 4643 h 10636"/>
              <a:gd name="connsiteX13" fmla="*/ 6433 w 10000"/>
              <a:gd name="connsiteY13" fmla="*/ 6790 h 10636"/>
              <a:gd name="connsiteX14" fmla="*/ 7086 w 10000"/>
              <a:gd name="connsiteY14" fmla="*/ 8133 h 10636"/>
              <a:gd name="connsiteX15" fmla="*/ 8062 w 10000"/>
              <a:gd name="connsiteY15" fmla="*/ 9599 h 10636"/>
              <a:gd name="connsiteX16" fmla="*/ 10000 w 10000"/>
              <a:gd name="connsiteY16" fmla="*/ 10575 h 10636"/>
              <a:gd name="connsiteX0" fmla="*/ 0 w 10000"/>
              <a:gd name="connsiteY0" fmla="*/ 10636 h 10636"/>
              <a:gd name="connsiteX1" fmla="*/ 1172 w 10000"/>
              <a:gd name="connsiteY1" fmla="*/ 9845 h 10636"/>
              <a:gd name="connsiteX2" fmla="*/ 2261 w 10000"/>
              <a:gd name="connsiteY2" fmla="*/ 8593 h 10636"/>
              <a:gd name="connsiteX3" fmla="*/ 2813 w 10000"/>
              <a:gd name="connsiteY3" fmla="*/ 6811 h 10636"/>
              <a:gd name="connsiteX4" fmla="*/ 3109 w 10000"/>
              <a:gd name="connsiteY4" fmla="*/ 4718 h 10636"/>
              <a:gd name="connsiteX5" fmla="*/ 3455 w 10000"/>
              <a:gd name="connsiteY5" fmla="*/ 2472 h 10636"/>
              <a:gd name="connsiteX6" fmla="*/ 3735 w 10000"/>
              <a:gd name="connsiteY6" fmla="*/ 1340 h 10636"/>
              <a:gd name="connsiteX7" fmla="*/ 3917 w 10000"/>
              <a:gd name="connsiteY7" fmla="*/ 349 h 10636"/>
              <a:gd name="connsiteX8" fmla="*/ 4224 w 10000"/>
              <a:gd name="connsiteY8" fmla="*/ 13 h 10636"/>
              <a:gd name="connsiteX9" fmla="*/ 4670 w 10000"/>
              <a:gd name="connsiteY9" fmla="*/ 176 h 10636"/>
              <a:gd name="connsiteX10" fmla="*/ 4978 w 10000"/>
              <a:gd name="connsiteY10" fmla="*/ 1387 h 10636"/>
              <a:gd name="connsiteX11" fmla="*/ 5308 w 10000"/>
              <a:gd name="connsiteY11" fmla="*/ 2704 h 10636"/>
              <a:gd name="connsiteX12" fmla="*/ 5746 w 10000"/>
              <a:gd name="connsiteY12" fmla="*/ 4643 h 10636"/>
              <a:gd name="connsiteX13" fmla="*/ 6433 w 10000"/>
              <a:gd name="connsiteY13" fmla="*/ 6790 h 10636"/>
              <a:gd name="connsiteX14" fmla="*/ 7086 w 10000"/>
              <a:gd name="connsiteY14" fmla="*/ 8133 h 10636"/>
              <a:gd name="connsiteX15" fmla="*/ 8062 w 10000"/>
              <a:gd name="connsiteY15" fmla="*/ 9599 h 10636"/>
              <a:gd name="connsiteX16" fmla="*/ 10000 w 10000"/>
              <a:gd name="connsiteY16" fmla="*/ 10575 h 10636"/>
              <a:gd name="connsiteX0" fmla="*/ 0 w 10000"/>
              <a:gd name="connsiteY0" fmla="*/ 10636 h 10636"/>
              <a:gd name="connsiteX1" fmla="*/ 1172 w 10000"/>
              <a:gd name="connsiteY1" fmla="*/ 9845 h 10636"/>
              <a:gd name="connsiteX2" fmla="*/ 2261 w 10000"/>
              <a:gd name="connsiteY2" fmla="*/ 8593 h 10636"/>
              <a:gd name="connsiteX3" fmla="*/ 2813 w 10000"/>
              <a:gd name="connsiteY3" fmla="*/ 6811 h 10636"/>
              <a:gd name="connsiteX4" fmla="*/ 3109 w 10000"/>
              <a:gd name="connsiteY4" fmla="*/ 4718 h 10636"/>
              <a:gd name="connsiteX5" fmla="*/ 3455 w 10000"/>
              <a:gd name="connsiteY5" fmla="*/ 2472 h 10636"/>
              <a:gd name="connsiteX6" fmla="*/ 3735 w 10000"/>
              <a:gd name="connsiteY6" fmla="*/ 1340 h 10636"/>
              <a:gd name="connsiteX7" fmla="*/ 3917 w 10000"/>
              <a:gd name="connsiteY7" fmla="*/ 349 h 10636"/>
              <a:gd name="connsiteX8" fmla="*/ 4224 w 10000"/>
              <a:gd name="connsiteY8" fmla="*/ 13 h 10636"/>
              <a:gd name="connsiteX9" fmla="*/ 4670 w 10000"/>
              <a:gd name="connsiteY9" fmla="*/ 176 h 10636"/>
              <a:gd name="connsiteX10" fmla="*/ 4978 w 10000"/>
              <a:gd name="connsiteY10" fmla="*/ 1387 h 10636"/>
              <a:gd name="connsiteX11" fmla="*/ 5308 w 10000"/>
              <a:gd name="connsiteY11" fmla="*/ 2704 h 10636"/>
              <a:gd name="connsiteX12" fmla="*/ 5746 w 10000"/>
              <a:gd name="connsiteY12" fmla="*/ 4643 h 10636"/>
              <a:gd name="connsiteX13" fmla="*/ 6433 w 10000"/>
              <a:gd name="connsiteY13" fmla="*/ 6790 h 10636"/>
              <a:gd name="connsiteX14" fmla="*/ 7086 w 10000"/>
              <a:gd name="connsiteY14" fmla="*/ 8133 h 10636"/>
              <a:gd name="connsiteX15" fmla="*/ 8062 w 10000"/>
              <a:gd name="connsiteY15" fmla="*/ 9599 h 10636"/>
              <a:gd name="connsiteX16" fmla="*/ 10000 w 10000"/>
              <a:gd name="connsiteY16" fmla="*/ 10575 h 10636"/>
              <a:gd name="connsiteX0" fmla="*/ 0 w 10000"/>
              <a:gd name="connsiteY0" fmla="*/ 10636 h 10636"/>
              <a:gd name="connsiteX1" fmla="*/ 1172 w 10000"/>
              <a:gd name="connsiteY1" fmla="*/ 9845 h 10636"/>
              <a:gd name="connsiteX2" fmla="*/ 2261 w 10000"/>
              <a:gd name="connsiteY2" fmla="*/ 8593 h 10636"/>
              <a:gd name="connsiteX3" fmla="*/ 2813 w 10000"/>
              <a:gd name="connsiteY3" fmla="*/ 6811 h 10636"/>
              <a:gd name="connsiteX4" fmla="*/ 3109 w 10000"/>
              <a:gd name="connsiteY4" fmla="*/ 4718 h 10636"/>
              <a:gd name="connsiteX5" fmla="*/ 3455 w 10000"/>
              <a:gd name="connsiteY5" fmla="*/ 2472 h 10636"/>
              <a:gd name="connsiteX6" fmla="*/ 3719 w 10000"/>
              <a:gd name="connsiteY6" fmla="*/ 1237 h 10636"/>
              <a:gd name="connsiteX7" fmla="*/ 3917 w 10000"/>
              <a:gd name="connsiteY7" fmla="*/ 349 h 10636"/>
              <a:gd name="connsiteX8" fmla="*/ 4224 w 10000"/>
              <a:gd name="connsiteY8" fmla="*/ 13 h 10636"/>
              <a:gd name="connsiteX9" fmla="*/ 4670 w 10000"/>
              <a:gd name="connsiteY9" fmla="*/ 176 h 10636"/>
              <a:gd name="connsiteX10" fmla="*/ 4978 w 10000"/>
              <a:gd name="connsiteY10" fmla="*/ 1387 h 10636"/>
              <a:gd name="connsiteX11" fmla="*/ 5308 w 10000"/>
              <a:gd name="connsiteY11" fmla="*/ 2704 h 10636"/>
              <a:gd name="connsiteX12" fmla="*/ 5746 w 10000"/>
              <a:gd name="connsiteY12" fmla="*/ 4643 h 10636"/>
              <a:gd name="connsiteX13" fmla="*/ 6433 w 10000"/>
              <a:gd name="connsiteY13" fmla="*/ 6790 h 10636"/>
              <a:gd name="connsiteX14" fmla="*/ 7086 w 10000"/>
              <a:gd name="connsiteY14" fmla="*/ 8133 h 10636"/>
              <a:gd name="connsiteX15" fmla="*/ 8062 w 10000"/>
              <a:gd name="connsiteY15" fmla="*/ 9599 h 10636"/>
              <a:gd name="connsiteX16" fmla="*/ 10000 w 10000"/>
              <a:gd name="connsiteY16" fmla="*/ 10575 h 10636"/>
              <a:gd name="connsiteX0" fmla="*/ 0 w 10000"/>
              <a:gd name="connsiteY0" fmla="*/ 10636 h 10636"/>
              <a:gd name="connsiteX1" fmla="*/ 1172 w 10000"/>
              <a:gd name="connsiteY1" fmla="*/ 9845 h 10636"/>
              <a:gd name="connsiteX2" fmla="*/ 2261 w 10000"/>
              <a:gd name="connsiteY2" fmla="*/ 8593 h 10636"/>
              <a:gd name="connsiteX3" fmla="*/ 2813 w 10000"/>
              <a:gd name="connsiteY3" fmla="*/ 6811 h 10636"/>
              <a:gd name="connsiteX4" fmla="*/ 3109 w 10000"/>
              <a:gd name="connsiteY4" fmla="*/ 4718 h 10636"/>
              <a:gd name="connsiteX5" fmla="*/ 3455 w 10000"/>
              <a:gd name="connsiteY5" fmla="*/ 2472 h 10636"/>
              <a:gd name="connsiteX6" fmla="*/ 3719 w 10000"/>
              <a:gd name="connsiteY6" fmla="*/ 1237 h 10636"/>
              <a:gd name="connsiteX7" fmla="*/ 3917 w 10000"/>
              <a:gd name="connsiteY7" fmla="*/ 349 h 10636"/>
              <a:gd name="connsiteX8" fmla="*/ 4224 w 10000"/>
              <a:gd name="connsiteY8" fmla="*/ 13 h 10636"/>
              <a:gd name="connsiteX9" fmla="*/ 4670 w 10000"/>
              <a:gd name="connsiteY9" fmla="*/ 176 h 10636"/>
              <a:gd name="connsiteX10" fmla="*/ 4978 w 10000"/>
              <a:gd name="connsiteY10" fmla="*/ 1387 h 10636"/>
              <a:gd name="connsiteX11" fmla="*/ 5308 w 10000"/>
              <a:gd name="connsiteY11" fmla="*/ 2704 h 10636"/>
              <a:gd name="connsiteX12" fmla="*/ 5746 w 10000"/>
              <a:gd name="connsiteY12" fmla="*/ 4643 h 10636"/>
              <a:gd name="connsiteX13" fmla="*/ 6433 w 10000"/>
              <a:gd name="connsiteY13" fmla="*/ 6790 h 10636"/>
              <a:gd name="connsiteX14" fmla="*/ 7086 w 10000"/>
              <a:gd name="connsiteY14" fmla="*/ 8133 h 10636"/>
              <a:gd name="connsiteX15" fmla="*/ 8062 w 10000"/>
              <a:gd name="connsiteY15" fmla="*/ 9599 h 10636"/>
              <a:gd name="connsiteX16" fmla="*/ 10000 w 10000"/>
              <a:gd name="connsiteY16" fmla="*/ 10575 h 10636"/>
              <a:gd name="connsiteX0" fmla="*/ 0 w 10000"/>
              <a:gd name="connsiteY0" fmla="*/ 10625 h 10625"/>
              <a:gd name="connsiteX1" fmla="*/ 1172 w 10000"/>
              <a:gd name="connsiteY1" fmla="*/ 9834 h 10625"/>
              <a:gd name="connsiteX2" fmla="*/ 2261 w 10000"/>
              <a:gd name="connsiteY2" fmla="*/ 8582 h 10625"/>
              <a:gd name="connsiteX3" fmla="*/ 2813 w 10000"/>
              <a:gd name="connsiteY3" fmla="*/ 6800 h 10625"/>
              <a:gd name="connsiteX4" fmla="*/ 3109 w 10000"/>
              <a:gd name="connsiteY4" fmla="*/ 4707 h 10625"/>
              <a:gd name="connsiteX5" fmla="*/ 3455 w 10000"/>
              <a:gd name="connsiteY5" fmla="*/ 2461 h 10625"/>
              <a:gd name="connsiteX6" fmla="*/ 3719 w 10000"/>
              <a:gd name="connsiteY6" fmla="*/ 1226 h 10625"/>
              <a:gd name="connsiteX7" fmla="*/ 3917 w 10000"/>
              <a:gd name="connsiteY7" fmla="*/ 338 h 10625"/>
              <a:gd name="connsiteX8" fmla="*/ 4224 w 10000"/>
              <a:gd name="connsiteY8" fmla="*/ 2 h 10625"/>
              <a:gd name="connsiteX9" fmla="*/ 4736 w 10000"/>
              <a:gd name="connsiteY9" fmla="*/ 319 h 10625"/>
              <a:gd name="connsiteX10" fmla="*/ 4978 w 10000"/>
              <a:gd name="connsiteY10" fmla="*/ 1376 h 10625"/>
              <a:gd name="connsiteX11" fmla="*/ 5308 w 10000"/>
              <a:gd name="connsiteY11" fmla="*/ 2693 h 10625"/>
              <a:gd name="connsiteX12" fmla="*/ 5746 w 10000"/>
              <a:gd name="connsiteY12" fmla="*/ 4632 h 10625"/>
              <a:gd name="connsiteX13" fmla="*/ 6433 w 10000"/>
              <a:gd name="connsiteY13" fmla="*/ 6779 h 10625"/>
              <a:gd name="connsiteX14" fmla="*/ 7086 w 10000"/>
              <a:gd name="connsiteY14" fmla="*/ 8122 h 10625"/>
              <a:gd name="connsiteX15" fmla="*/ 8062 w 10000"/>
              <a:gd name="connsiteY15" fmla="*/ 9588 h 10625"/>
              <a:gd name="connsiteX16" fmla="*/ 10000 w 10000"/>
              <a:gd name="connsiteY16" fmla="*/ 10564 h 10625"/>
              <a:gd name="connsiteX0" fmla="*/ 0 w 10000"/>
              <a:gd name="connsiteY0" fmla="*/ 10627 h 10627"/>
              <a:gd name="connsiteX1" fmla="*/ 1172 w 10000"/>
              <a:gd name="connsiteY1" fmla="*/ 9836 h 10627"/>
              <a:gd name="connsiteX2" fmla="*/ 2261 w 10000"/>
              <a:gd name="connsiteY2" fmla="*/ 8584 h 10627"/>
              <a:gd name="connsiteX3" fmla="*/ 2813 w 10000"/>
              <a:gd name="connsiteY3" fmla="*/ 6802 h 10627"/>
              <a:gd name="connsiteX4" fmla="*/ 3109 w 10000"/>
              <a:gd name="connsiteY4" fmla="*/ 4709 h 10627"/>
              <a:gd name="connsiteX5" fmla="*/ 3455 w 10000"/>
              <a:gd name="connsiteY5" fmla="*/ 2463 h 10627"/>
              <a:gd name="connsiteX6" fmla="*/ 3719 w 10000"/>
              <a:gd name="connsiteY6" fmla="*/ 1228 h 10627"/>
              <a:gd name="connsiteX7" fmla="*/ 3917 w 10000"/>
              <a:gd name="connsiteY7" fmla="*/ 340 h 10627"/>
              <a:gd name="connsiteX8" fmla="*/ 4224 w 10000"/>
              <a:gd name="connsiteY8" fmla="*/ 4 h 10627"/>
              <a:gd name="connsiteX9" fmla="*/ 4687 w 10000"/>
              <a:gd name="connsiteY9" fmla="*/ 218 h 10627"/>
              <a:gd name="connsiteX10" fmla="*/ 4978 w 10000"/>
              <a:gd name="connsiteY10" fmla="*/ 1378 h 10627"/>
              <a:gd name="connsiteX11" fmla="*/ 5308 w 10000"/>
              <a:gd name="connsiteY11" fmla="*/ 2695 h 10627"/>
              <a:gd name="connsiteX12" fmla="*/ 5746 w 10000"/>
              <a:gd name="connsiteY12" fmla="*/ 4634 h 10627"/>
              <a:gd name="connsiteX13" fmla="*/ 6433 w 10000"/>
              <a:gd name="connsiteY13" fmla="*/ 6781 h 10627"/>
              <a:gd name="connsiteX14" fmla="*/ 7086 w 10000"/>
              <a:gd name="connsiteY14" fmla="*/ 8124 h 10627"/>
              <a:gd name="connsiteX15" fmla="*/ 8062 w 10000"/>
              <a:gd name="connsiteY15" fmla="*/ 9590 h 10627"/>
              <a:gd name="connsiteX16" fmla="*/ 10000 w 10000"/>
              <a:gd name="connsiteY16" fmla="*/ 10566 h 10627"/>
              <a:gd name="connsiteX0" fmla="*/ 0 w 10000"/>
              <a:gd name="connsiteY0" fmla="*/ 10651 h 10651"/>
              <a:gd name="connsiteX1" fmla="*/ 1172 w 10000"/>
              <a:gd name="connsiteY1" fmla="*/ 9860 h 10651"/>
              <a:gd name="connsiteX2" fmla="*/ 2261 w 10000"/>
              <a:gd name="connsiteY2" fmla="*/ 8608 h 10651"/>
              <a:gd name="connsiteX3" fmla="*/ 2813 w 10000"/>
              <a:gd name="connsiteY3" fmla="*/ 6826 h 10651"/>
              <a:gd name="connsiteX4" fmla="*/ 3109 w 10000"/>
              <a:gd name="connsiteY4" fmla="*/ 4733 h 10651"/>
              <a:gd name="connsiteX5" fmla="*/ 3455 w 10000"/>
              <a:gd name="connsiteY5" fmla="*/ 2487 h 10651"/>
              <a:gd name="connsiteX6" fmla="*/ 3719 w 10000"/>
              <a:gd name="connsiteY6" fmla="*/ 1252 h 10651"/>
              <a:gd name="connsiteX7" fmla="*/ 3917 w 10000"/>
              <a:gd name="connsiteY7" fmla="*/ 364 h 10651"/>
              <a:gd name="connsiteX8" fmla="*/ 4323 w 10000"/>
              <a:gd name="connsiteY8" fmla="*/ 2 h 10651"/>
              <a:gd name="connsiteX9" fmla="*/ 4687 w 10000"/>
              <a:gd name="connsiteY9" fmla="*/ 242 h 10651"/>
              <a:gd name="connsiteX10" fmla="*/ 4978 w 10000"/>
              <a:gd name="connsiteY10" fmla="*/ 1402 h 10651"/>
              <a:gd name="connsiteX11" fmla="*/ 5308 w 10000"/>
              <a:gd name="connsiteY11" fmla="*/ 2719 h 10651"/>
              <a:gd name="connsiteX12" fmla="*/ 5746 w 10000"/>
              <a:gd name="connsiteY12" fmla="*/ 4658 h 10651"/>
              <a:gd name="connsiteX13" fmla="*/ 6433 w 10000"/>
              <a:gd name="connsiteY13" fmla="*/ 6805 h 10651"/>
              <a:gd name="connsiteX14" fmla="*/ 7086 w 10000"/>
              <a:gd name="connsiteY14" fmla="*/ 8148 h 10651"/>
              <a:gd name="connsiteX15" fmla="*/ 8062 w 10000"/>
              <a:gd name="connsiteY15" fmla="*/ 9614 h 10651"/>
              <a:gd name="connsiteX16" fmla="*/ 10000 w 10000"/>
              <a:gd name="connsiteY16" fmla="*/ 10590 h 10651"/>
              <a:gd name="connsiteX0" fmla="*/ 0 w 10000"/>
              <a:gd name="connsiteY0" fmla="*/ 10651 h 10651"/>
              <a:gd name="connsiteX1" fmla="*/ 1172 w 10000"/>
              <a:gd name="connsiteY1" fmla="*/ 9860 h 10651"/>
              <a:gd name="connsiteX2" fmla="*/ 2261 w 10000"/>
              <a:gd name="connsiteY2" fmla="*/ 8608 h 10651"/>
              <a:gd name="connsiteX3" fmla="*/ 2813 w 10000"/>
              <a:gd name="connsiteY3" fmla="*/ 6826 h 10651"/>
              <a:gd name="connsiteX4" fmla="*/ 3109 w 10000"/>
              <a:gd name="connsiteY4" fmla="*/ 4733 h 10651"/>
              <a:gd name="connsiteX5" fmla="*/ 3455 w 10000"/>
              <a:gd name="connsiteY5" fmla="*/ 2487 h 10651"/>
              <a:gd name="connsiteX6" fmla="*/ 3719 w 10000"/>
              <a:gd name="connsiteY6" fmla="*/ 1252 h 10651"/>
              <a:gd name="connsiteX7" fmla="*/ 3917 w 10000"/>
              <a:gd name="connsiteY7" fmla="*/ 364 h 10651"/>
              <a:gd name="connsiteX8" fmla="*/ 4323 w 10000"/>
              <a:gd name="connsiteY8" fmla="*/ 2 h 10651"/>
              <a:gd name="connsiteX9" fmla="*/ 4687 w 10000"/>
              <a:gd name="connsiteY9" fmla="*/ 319 h 10651"/>
              <a:gd name="connsiteX10" fmla="*/ 4978 w 10000"/>
              <a:gd name="connsiteY10" fmla="*/ 1402 h 10651"/>
              <a:gd name="connsiteX11" fmla="*/ 5308 w 10000"/>
              <a:gd name="connsiteY11" fmla="*/ 2719 h 10651"/>
              <a:gd name="connsiteX12" fmla="*/ 5746 w 10000"/>
              <a:gd name="connsiteY12" fmla="*/ 4658 h 10651"/>
              <a:gd name="connsiteX13" fmla="*/ 6433 w 10000"/>
              <a:gd name="connsiteY13" fmla="*/ 6805 h 10651"/>
              <a:gd name="connsiteX14" fmla="*/ 7086 w 10000"/>
              <a:gd name="connsiteY14" fmla="*/ 8148 h 10651"/>
              <a:gd name="connsiteX15" fmla="*/ 8062 w 10000"/>
              <a:gd name="connsiteY15" fmla="*/ 9614 h 10651"/>
              <a:gd name="connsiteX16" fmla="*/ 10000 w 10000"/>
              <a:gd name="connsiteY16" fmla="*/ 10590 h 10651"/>
              <a:gd name="connsiteX0" fmla="*/ 0 w 10000"/>
              <a:gd name="connsiteY0" fmla="*/ 10651 h 10651"/>
              <a:gd name="connsiteX1" fmla="*/ 1172 w 10000"/>
              <a:gd name="connsiteY1" fmla="*/ 9860 h 10651"/>
              <a:gd name="connsiteX2" fmla="*/ 2261 w 10000"/>
              <a:gd name="connsiteY2" fmla="*/ 8608 h 10651"/>
              <a:gd name="connsiteX3" fmla="*/ 2813 w 10000"/>
              <a:gd name="connsiteY3" fmla="*/ 6826 h 10651"/>
              <a:gd name="connsiteX4" fmla="*/ 3109 w 10000"/>
              <a:gd name="connsiteY4" fmla="*/ 4733 h 10651"/>
              <a:gd name="connsiteX5" fmla="*/ 3455 w 10000"/>
              <a:gd name="connsiteY5" fmla="*/ 2487 h 10651"/>
              <a:gd name="connsiteX6" fmla="*/ 3719 w 10000"/>
              <a:gd name="connsiteY6" fmla="*/ 1252 h 10651"/>
              <a:gd name="connsiteX7" fmla="*/ 3917 w 10000"/>
              <a:gd name="connsiteY7" fmla="*/ 364 h 10651"/>
              <a:gd name="connsiteX8" fmla="*/ 4405 w 10000"/>
              <a:gd name="connsiteY8" fmla="*/ 2 h 10651"/>
              <a:gd name="connsiteX9" fmla="*/ 4687 w 10000"/>
              <a:gd name="connsiteY9" fmla="*/ 319 h 10651"/>
              <a:gd name="connsiteX10" fmla="*/ 4978 w 10000"/>
              <a:gd name="connsiteY10" fmla="*/ 1402 h 10651"/>
              <a:gd name="connsiteX11" fmla="*/ 5308 w 10000"/>
              <a:gd name="connsiteY11" fmla="*/ 2719 h 10651"/>
              <a:gd name="connsiteX12" fmla="*/ 5746 w 10000"/>
              <a:gd name="connsiteY12" fmla="*/ 4658 h 10651"/>
              <a:gd name="connsiteX13" fmla="*/ 6433 w 10000"/>
              <a:gd name="connsiteY13" fmla="*/ 6805 h 10651"/>
              <a:gd name="connsiteX14" fmla="*/ 7086 w 10000"/>
              <a:gd name="connsiteY14" fmla="*/ 8148 h 10651"/>
              <a:gd name="connsiteX15" fmla="*/ 8062 w 10000"/>
              <a:gd name="connsiteY15" fmla="*/ 9614 h 10651"/>
              <a:gd name="connsiteX16" fmla="*/ 10000 w 10000"/>
              <a:gd name="connsiteY16" fmla="*/ 10590 h 10651"/>
              <a:gd name="connsiteX0" fmla="*/ 0 w 10000"/>
              <a:gd name="connsiteY0" fmla="*/ 10650 h 10650"/>
              <a:gd name="connsiteX1" fmla="*/ 1172 w 10000"/>
              <a:gd name="connsiteY1" fmla="*/ 9859 h 10650"/>
              <a:gd name="connsiteX2" fmla="*/ 2261 w 10000"/>
              <a:gd name="connsiteY2" fmla="*/ 8607 h 10650"/>
              <a:gd name="connsiteX3" fmla="*/ 2813 w 10000"/>
              <a:gd name="connsiteY3" fmla="*/ 6825 h 10650"/>
              <a:gd name="connsiteX4" fmla="*/ 3109 w 10000"/>
              <a:gd name="connsiteY4" fmla="*/ 4732 h 10650"/>
              <a:gd name="connsiteX5" fmla="*/ 3455 w 10000"/>
              <a:gd name="connsiteY5" fmla="*/ 2486 h 10650"/>
              <a:gd name="connsiteX6" fmla="*/ 3719 w 10000"/>
              <a:gd name="connsiteY6" fmla="*/ 1251 h 10650"/>
              <a:gd name="connsiteX7" fmla="*/ 3917 w 10000"/>
              <a:gd name="connsiteY7" fmla="*/ 363 h 10650"/>
              <a:gd name="connsiteX8" fmla="*/ 4405 w 10000"/>
              <a:gd name="connsiteY8" fmla="*/ 1 h 10650"/>
              <a:gd name="connsiteX9" fmla="*/ 4736 w 10000"/>
              <a:gd name="connsiteY9" fmla="*/ 344 h 10650"/>
              <a:gd name="connsiteX10" fmla="*/ 4978 w 10000"/>
              <a:gd name="connsiteY10" fmla="*/ 1401 h 10650"/>
              <a:gd name="connsiteX11" fmla="*/ 5308 w 10000"/>
              <a:gd name="connsiteY11" fmla="*/ 2718 h 10650"/>
              <a:gd name="connsiteX12" fmla="*/ 5746 w 10000"/>
              <a:gd name="connsiteY12" fmla="*/ 4657 h 10650"/>
              <a:gd name="connsiteX13" fmla="*/ 6433 w 10000"/>
              <a:gd name="connsiteY13" fmla="*/ 6804 h 10650"/>
              <a:gd name="connsiteX14" fmla="*/ 7086 w 10000"/>
              <a:gd name="connsiteY14" fmla="*/ 8147 h 10650"/>
              <a:gd name="connsiteX15" fmla="*/ 8062 w 10000"/>
              <a:gd name="connsiteY15" fmla="*/ 9613 h 10650"/>
              <a:gd name="connsiteX16" fmla="*/ 10000 w 10000"/>
              <a:gd name="connsiteY16" fmla="*/ 10589 h 10650"/>
              <a:gd name="connsiteX0" fmla="*/ 0 w 10000"/>
              <a:gd name="connsiteY0" fmla="*/ 10650 h 10650"/>
              <a:gd name="connsiteX1" fmla="*/ 1172 w 10000"/>
              <a:gd name="connsiteY1" fmla="*/ 9859 h 10650"/>
              <a:gd name="connsiteX2" fmla="*/ 2261 w 10000"/>
              <a:gd name="connsiteY2" fmla="*/ 8607 h 10650"/>
              <a:gd name="connsiteX3" fmla="*/ 2813 w 10000"/>
              <a:gd name="connsiteY3" fmla="*/ 6825 h 10650"/>
              <a:gd name="connsiteX4" fmla="*/ 3109 w 10000"/>
              <a:gd name="connsiteY4" fmla="*/ 4732 h 10650"/>
              <a:gd name="connsiteX5" fmla="*/ 3455 w 10000"/>
              <a:gd name="connsiteY5" fmla="*/ 2486 h 10650"/>
              <a:gd name="connsiteX6" fmla="*/ 3719 w 10000"/>
              <a:gd name="connsiteY6" fmla="*/ 1251 h 10650"/>
              <a:gd name="connsiteX7" fmla="*/ 3917 w 10000"/>
              <a:gd name="connsiteY7" fmla="*/ 363 h 10650"/>
              <a:gd name="connsiteX8" fmla="*/ 4405 w 10000"/>
              <a:gd name="connsiteY8" fmla="*/ 1 h 10650"/>
              <a:gd name="connsiteX9" fmla="*/ 4670 w 10000"/>
              <a:gd name="connsiteY9" fmla="*/ 344 h 10650"/>
              <a:gd name="connsiteX10" fmla="*/ 4978 w 10000"/>
              <a:gd name="connsiteY10" fmla="*/ 1401 h 10650"/>
              <a:gd name="connsiteX11" fmla="*/ 5308 w 10000"/>
              <a:gd name="connsiteY11" fmla="*/ 2718 h 10650"/>
              <a:gd name="connsiteX12" fmla="*/ 5746 w 10000"/>
              <a:gd name="connsiteY12" fmla="*/ 4657 h 10650"/>
              <a:gd name="connsiteX13" fmla="*/ 6433 w 10000"/>
              <a:gd name="connsiteY13" fmla="*/ 6804 h 10650"/>
              <a:gd name="connsiteX14" fmla="*/ 7086 w 10000"/>
              <a:gd name="connsiteY14" fmla="*/ 8147 h 10650"/>
              <a:gd name="connsiteX15" fmla="*/ 8062 w 10000"/>
              <a:gd name="connsiteY15" fmla="*/ 9613 h 10650"/>
              <a:gd name="connsiteX16" fmla="*/ 10000 w 10000"/>
              <a:gd name="connsiteY16" fmla="*/ 10589 h 10650"/>
              <a:gd name="connsiteX0" fmla="*/ 0 w 10000"/>
              <a:gd name="connsiteY0" fmla="*/ 10650 h 10650"/>
              <a:gd name="connsiteX1" fmla="*/ 1172 w 10000"/>
              <a:gd name="connsiteY1" fmla="*/ 9859 h 10650"/>
              <a:gd name="connsiteX2" fmla="*/ 2261 w 10000"/>
              <a:gd name="connsiteY2" fmla="*/ 8607 h 10650"/>
              <a:gd name="connsiteX3" fmla="*/ 2813 w 10000"/>
              <a:gd name="connsiteY3" fmla="*/ 6825 h 10650"/>
              <a:gd name="connsiteX4" fmla="*/ 3109 w 10000"/>
              <a:gd name="connsiteY4" fmla="*/ 4732 h 10650"/>
              <a:gd name="connsiteX5" fmla="*/ 3455 w 10000"/>
              <a:gd name="connsiteY5" fmla="*/ 2486 h 10650"/>
              <a:gd name="connsiteX6" fmla="*/ 3719 w 10000"/>
              <a:gd name="connsiteY6" fmla="*/ 1251 h 10650"/>
              <a:gd name="connsiteX7" fmla="*/ 4016 w 10000"/>
              <a:gd name="connsiteY7" fmla="*/ 414 h 10650"/>
              <a:gd name="connsiteX8" fmla="*/ 4405 w 10000"/>
              <a:gd name="connsiteY8" fmla="*/ 1 h 10650"/>
              <a:gd name="connsiteX9" fmla="*/ 4670 w 10000"/>
              <a:gd name="connsiteY9" fmla="*/ 344 h 10650"/>
              <a:gd name="connsiteX10" fmla="*/ 4978 w 10000"/>
              <a:gd name="connsiteY10" fmla="*/ 1401 h 10650"/>
              <a:gd name="connsiteX11" fmla="*/ 5308 w 10000"/>
              <a:gd name="connsiteY11" fmla="*/ 2718 h 10650"/>
              <a:gd name="connsiteX12" fmla="*/ 5746 w 10000"/>
              <a:gd name="connsiteY12" fmla="*/ 4657 h 10650"/>
              <a:gd name="connsiteX13" fmla="*/ 6433 w 10000"/>
              <a:gd name="connsiteY13" fmla="*/ 6804 h 10650"/>
              <a:gd name="connsiteX14" fmla="*/ 7086 w 10000"/>
              <a:gd name="connsiteY14" fmla="*/ 8147 h 10650"/>
              <a:gd name="connsiteX15" fmla="*/ 8062 w 10000"/>
              <a:gd name="connsiteY15" fmla="*/ 9613 h 10650"/>
              <a:gd name="connsiteX16" fmla="*/ 10000 w 10000"/>
              <a:gd name="connsiteY16" fmla="*/ 10589 h 10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000" h="10650">
                <a:moveTo>
                  <a:pt x="0" y="10650"/>
                </a:moveTo>
                <a:lnTo>
                  <a:pt x="1172" y="9859"/>
                </a:lnTo>
                <a:cubicBezTo>
                  <a:pt x="1549" y="9519"/>
                  <a:pt x="1988" y="9113"/>
                  <a:pt x="2261" y="8607"/>
                </a:cubicBezTo>
                <a:cubicBezTo>
                  <a:pt x="2535" y="8101"/>
                  <a:pt x="2672" y="7536"/>
                  <a:pt x="2813" y="6825"/>
                </a:cubicBezTo>
                <a:cubicBezTo>
                  <a:pt x="2912" y="6011"/>
                  <a:pt x="3010" y="5546"/>
                  <a:pt x="3109" y="4732"/>
                </a:cubicBezTo>
                <a:cubicBezTo>
                  <a:pt x="3142" y="4183"/>
                  <a:pt x="3423" y="2882"/>
                  <a:pt x="3455" y="2486"/>
                </a:cubicBezTo>
                <a:cubicBezTo>
                  <a:pt x="3503" y="2039"/>
                  <a:pt x="3626" y="1596"/>
                  <a:pt x="3719" y="1251"/>
                </a:cubicBezTo>
                <a:cubicBezTo>
                  <a:pt x="3813" y="906"/>
                  <a:pt x="3902" y="622"/>
                  <a:pt x="4016" y="414"/>
                </a:cubicBezTo>
                <a:cubicBezTo>
                  <a:pt x="4130" y="206"/>
                  <a:pt x="4275" y="15"/>
                  <a:pt x="4405" y="1"/>
                </a:cubicBezTo>
                <a:cubicBezTo>
                  <a:pt x="4535" y="-13"/>
                  <a:pt x="4544" y="122"/>
                  <a:pt x="4670" y="344"/>
                </a:cubicBezTo>
                <a:cubicBezTo>
                  <a:pt x="4776" y="491"/>
                  <a:pt x="4826" y="1088"/>
                  <a:pt x="4978" y="1401"/>
                </a:cubicBezTo>
                <a:cubicBezTo>
                  <a:pt x="5097" y="1956"/>
                  <a:pt x="5189" y="2163"/>
                  <a:pt x="5308" y="2718"/>
                </a:cubicBezTo>
                <a:cubicBezTo>
                  <a:pt x="5432" y="3195"/>
                  <a:pt x="5559" y="3976"/>
                  <a:pt x="5746" y="4657"/>
                </a:cubicBezTo>
                <a:cubicBezTo>
                  <a:pt x="5933" y="5338"/>
                  <a:pt x="6182" y="6157"/>
                  <a:pt x="6433" y="6804"/>
                </a:cubicBezTo>
                <a:cubicBezTo>
                  <a:pt x="6684" y="7451"/>
                  <a:pt x="6815" y="7679"/>
                  <a:pt x="7086" y="8147"/>
                </a:cubicBezTo>
                <a:cubicBezTo>
                  <a:pt x="7357" y="8615"/>
                  <a:pt x="7754" y="9247"/>
                  <a:pt x="8062" y="9613"/>
                </a:cubicBezTo>
                <a:lnTo>
                  <a:pt x="10000" y="10589"/>
                </a:lnTo>
              </a:path>
            </a:pathLst>
          </a:custGeom>
          <a:solidFill>
            <a:schemeClr val="accent2">
              <a:lumMod val="75000"/>
              <a:alpha val="50195"/>
            </a:schemeClr>
          </a:solidFill>
          <a:ln>
            <a:noFill/>
          </a:ln>
          <a:effectLst/>
        </p:spPr>
        <p:txBody>
          <a:bodyPr/>
          <a:lstStyle/>
          <a:p>
            <a:endParaRPr lang="en-US"/>
          </a:p>
        </p:txBody>
      </p:sp>
      <p:sp>
        <p:nvSpPr>
          <p:cNvPr id="36" name="Line 34"/>
          <p:cNvSpPr>
            <a:spLocks noChangeShapeType="1"/>
          </p:cNvSpPr>
          <p:nvPr/>
        </p:nvSpPr>
        <p:spPr bwMode="auto">
          <a:xfrm>
            <a:off x="5192233" y="2430437"/>
            <a:ext cx="0" cy="3035326"/>
          </a:xfrm>
          <a:prstGeom prst="line">
            <a:avLst/>
          </a:prstGeom>
          <a:noFill/>
          <a:ln w="76200">
            <a:solidFill>
              <a:srgbClr val="FFFF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39" name="Line 34"/>
          <p:cNvSpPr>
            <a:spLocks noChangeShapeType="1"/>
          </p:cNvSpPr>
          <p:nvPr/>
        </p:nvSpPr>
        <p:spPr bwMode="auto">
          <a:xfrm>
            <a:off x="5867400" y="2444724"/>
            <a:ext cx="0" cy="3035326"/>
          </a:xfrm>
          <a:prstGeom prst="line">
            <a:avLst/>
          </a:prstGeom>
          <a:noFill/>
          <a:ln w="76200">
            <a:solidFill>
              <a:srgbClr val="FFC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cxnSp>
        <p:nvCxnSpPr>
          <p:cNvPr id="41" name="Straight Connector 40"/>
          <p:cNvCxnSpPr/>
          <p:nvPr/>
        </p:nvCxnSpPr>
        <p:spPr>
          <a:xfrm>
            <a:off x="4583112" y="3944924"/>
            <a:ext cx="1323976" cy="0"/>
          </a:xfrm>
          <a:prstGeom prst="line">
            <a:avLst/>
          </a:prstGeom>
          <a:ln w="38100">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sp>
        <p:nvSpPr>
          <p:cNvPr id="42" name="Line 34"/>
          <p:cNvSpPr>
            <a:spLocks noChangeShapeType="1"/>
          </p:cNvSpPr>
          <p:nvPr/>
        </p:nvSpPr>
        <p:spPr bwMode="auto">
          <a:xfrm>
            <a:off x="4574874" y="2451074"/>
            <a:ext cx="0" cy="3035326"/>
          </a:xfrm>
          <a:prstGeom prst="line">
            <a:avLst/>
          </a:prstGeom>
          <a:noFill/>
          <a:ln w="76200">
            <a:solidFill>
              <a:srgbClr val="FFC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43" name="TextBox 42"/>
          <p:cNvSpPr txBox="1"/>
          <p:nvPr/>
        </p:nvSpPr>
        <p:spPr>
          <a:xfrm>
            <a:off x="6018416" y="3758266"/>
            <a:ext cx="1095172" cy="369332"/>
          </a:xfrm>
          <a:prstGeom prst="rect">
            <a:avLst/>
          </a:prstGeom>
          <a:noFill/>
        </p:spPr>
        <p:txBody>
          <a:bodyPr wrap="none" rtlCol="0">
            <a:spAutoFit/>
          </a:bodyPr>
          <a:lstStyle/>
          <a:p>
            <a:r>
              <a:rPr lang="en-US" dirty="0"/>
              <a:t>Half Max</a:t>
            </a:r>
          </a:p>
        </p:txBody>
      </p:sp>
      <p:sp>
        <p:nvSpPr>
          <p:cNvPr id="44" name="TextBox 43"/>
          <p:cNvSpPr txBox="1"/>
          <p:nvPr/>
        </p:nvSpPr>
        <p:spPr>
          <a:xfrm>
            <a:off x="6018416" y="2371565"/>
            <a:ext cx="620683" cy="369332"/>
          </a:xfrm>
          <a:prstGeom prst="rect">
            <a:avLst/>
          </a:prstGeom>
          <a:noFill/>
        </p:spPr>
        <p:txBody>
          <a:bodyPr wrap="none" rtlCol="0">
            <a:spAutoFit/>
          </a:bodyPr>
          <a:lstStyle/>
          <a:p>
            <a:r>
              <a:rPr lang="en-US" dirty="0"/>
              <a:t>Max</a:t>
            </a:r>
          </a:p>
        </p:txBody>
      </p:sp>
      <p:sp>
        <p:nvSpPr>
          <p:cNvPr id="45" name="TextBox 44"/>
          <p:cNvSpPr txBox="1"/>
          <p:nvPr/>
        </p:nvSpPr>
        <p:spPr>
          <a:xfrm>
            <a:off x="2620781" y="3305683"/>
            <a:ext cx="1467068" cy="923330"/>
          </a:xfrm>
          <a:prstGeom prst="rect">
            <a:avLst/>
          </a:prstGeom>
          <a:noFill/>
        </p:spPr>
        <p:txBody>
          <a:bodyPr wrap="none" rtlCol="0">
            <a:spAutoFit/>
          </a:bodyPr>
          <a:lstStyle/>
          <a:p>
            <a:r>
              <a:rPr lang="en-US" dirty="0"/>
              <a:t>Full Width at</a:t>
            </a:r>
          </a:p>
          <a:p>
            <a:r>
              <a:rPr lang="en-US" dirty="0"/>
              <a:t>Half Max</a:t>
            </a:r>
          </a:p>
          <a:p>
            <a:r>
              <a:rPr lang="en-US" dirty="0"/>
              <a:t>(FWHM)</a:t>
            </a:r>
          </a:p>
        </p:txBody>
      </p:sp>
      <p:sp>
        <p:nvSpPr>
          <p:cNvPr id="46" name="Freeform 45"/>
          <p:cNvSpPr/>
          <p:nvPr/>
        </p:nvSpPr>
        <p:spPr>
          <a:xfrm>
            <a:off x="3763294" y="2833577"/>
            <a:ext cx="1265906" cy="1052623"/>
          </a:xfrm>
          <a:custGeom>
            <a:avLst/>
            <a:gdLst>
              <a:gd name="connsiteX0" fmla="*/ 0 w 1265906"/>
              <a:gd name="connsiteY0" fmla="*/ 552893 h 1052623"/>
              <a:gd name="connsiteX1" fmla="*/ 85061 w 1265906"/>
              <a:gd name="connsiteY1" fmla="*/ 499730 h 1052623"/>
              <a:gd name="connsiteX2" fmla="*/ 318977 w 1265906"/>
              <a:gd name="connsiteY2" fmla="*/ 329610 h 1052623"/>
              <a:gd name="connsiteX3" fmla="*/ 489098 w 1265906"/>
              <a:gd name="connsiteY3" fmla="*/ 233916 h 1052623"/>
              <a:gd name="connsiteX4" fmla="*/ 637954 w 1265906"/>
              <a:gd name="connsiteY4" fmla="*/ 138223 h 1052623"/>
              <a:gd name="connsiteX5" fmla="*/ 871870 w 1265906"/>
              <a:gd name="connsiteY5" fmla="*/ 42530 h 1052623"/>
              <a:gd name="connsiteX6" fmla="*/ 988828 w 1265906"/>
              <a:gd name="connsiteY6" fmla="*/ 10633 h 1052623"/>
              <a:gd name="connsiteX7" fmla="*/ 1020726 w 1265906"/>
              <a:gd name="connsiteY7" fmla="*/ 0 h 1052623"/>
              <a:gd name="connsiteX8" fmla="*/ 1169582 w 1265906"/>
              <a:gd name="connsiteY8" fmla="*/ 10633 h 1052623"/>
              <a:gd name="connsiteX9" fmla="*/ 1222745 w 1265906"/>
              <a:gd name="connsiteY9" fmla="*/ 63796 h 1052623"/>
              <a:gd name="connsiteX10" fmla="*/ 1254642 w 1265906"/>
              <a:gd name="connsiteY10" fmla="*/ 95693 h 1052623"/>
              <a:gd name="connsiteX11" fmla="*/ 1265275 w 1265906"/>
              <a:gd name="connsiteY11" fmla="*/ 138223 h 1052623"/>
              <a:gd name="connsiteX12" fmla="*/ 1244010 w 1265906"/>
              <a:gd name="connsiteY12" fmla="*/ 350875 h 1052623"/>
              <a:gd name="connsiteX13" fmla="*/ 1233377 w 1265906"/>
              <a:gd name="connsiteY13" fmla="*/ 393405 h 1052623"/>
              <a:gd name="connsiteX14" fmla="*/ 1212112 w 1265906"/>
              <a:gd name="connsiteY14" fmla="*/ 425303 h 1052623"/>
              <a:gd name="connsiteX15" fmla="*/ 1201479 w 1265906"/>
              <a:gd name="connsiteY15" fmla="*/ 457200 h 1052623"/>
              <a:gd name="connsiteX16" fmla="*/ 1180214 w 1265906"/>
              <a:gd name="connsiteY16" fmla="*/ 510363 h 1052623"/>
              <a:gd name="connsiteX17" fmla="*/ 1158949 w 1265906"/>
              <a:gd name="connsiteY17" fmla="*/ 616689 h 1052623"/>
              <a:gd name="connsiteX18" fmla="*/ 1137684 w 1265906"/>
              <a:gd name="connsiteY18" fmla="*/ 669851 h 1052623"/>
              <a:gd name="connsiteX19" fmla="*/ 1127052 w 1265906"/>
              <a:gd name="connsiteY19" fmla="*/ 701749 h 1052623"/>
              <a:gd name="connsiteX20" fmla="*/ 1105786 w 1265906"/>
              <a:gd name="connsiteY20" fmla="*/ 797442 h 1052623"/>
              <a:gd name="connsiteX21" fmla="*/ 1095154 w 1265906"/>
              <a:gd name="connsiteY21" fmla="*/ 1052623 h 1052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65906" h="1052623">
                <a:moveTo>
                  <a:pt x="0" y="552893"/>
                </a:moveTo>
                <a:cubicBezTo>
                  <a:pt x="28354" y="535172"/>
                  <a:pt x="57669" y="518904"/>
                  <a:pt x="85061" y="499730"/>
                </a:cubicBezTo>
                <a:cubicBezTo>
                  <a:pt x="164045" y="444441"/>
                  <a:pt x="234947" y="376877"/>
                  <a:pt x="318977" y="329610"/>
                </a:cubicBezTo>
                <a:cubicBezTo>
                  <a:pt x="375684" y="297712"/>
                  <a:pt x="433307" y="267391"/>
                  <a:pt x="489098" y="233916"/>
                </a:cubicBezTo>
                <a:cubicBezTo>
                  <a:pt x="539679" y="203567"/>
                  <a:pt x="586390" y="166870"/>
                  <a:pt x="637954" y="138223"/>
                </a:cubicBezTo>
                <a:cubicBezTo>
                  <a:pt x="722820" y="91075"/>
                  <a:pt x="783618" y="70109"/>
                  <a:pt x="871870" y="42530"/>
                </a:cubicBezTo>
                <a:cubicBezTo>
                  <a:pt x="1030954" y="-7184"/>
                  <a:pt x="881279" y="41361"/>
                  <a:pt x="988828" y="10633"/>
                </a:cubicBezTo>
                <a:cubicBezTo>
                  <a:pt x="999605" y="7554"/>
                  <a:pt x="1010093" y="3544"/>
                  <a:pt x="1020726" y="0"/>
                </a:cubicBezTo>
                <a:cubicBezTo>
                  <a:pt x="1070345" y="3544"/>
                  <a:pt x="1120594" y="1988"/>
                  <a:pt x="1169582" y="10633"/>
                </a:cubicBezTo>
                <a:cubicBezTo>
                  <a:pt x="1200052" y="16010"/>
                  <a:pt x="1206451" y="44243"/>
                  <a:pt x="1222745" y="63796"/>
                </a:cubicBezTo>
                <a:cubicBezTo>
                  <a:pt x="1232371" y="75347"/>
                  <a:pt x="1244010" y="85061"/>
                  <a:pt x="1254642" y="95693"/>
                </a:cubicBezTo>
                <a:cubicBezTo>
                  <a:pt x="1258186" y="109870"/>
                  <a:pt x="1265275" y="123610"/>
                  <a:pt x="1265275" y="138223"/>
                </a:cubicBezTo>
                <a:cubicBezTo>
                  <a:pt x="1265275" y="370635"/>
                  <a:pt x="1271630" y="254203"/>
                  <a:pt x="1244010" y="350875"/>
                </a:cubicBezTo>
                <a:cubicBezTo>
                  <a:pt x="1239996" y="364926"/>
                  <a:pt x="1239133" y="379974"/>
                  <a:pt x="1233377" y="393405"/>
                </a:cubicBezTo>
                <a:cubicBezTo>
                  <a:pt x="1228343" y="405151"/>
                  <a:pt x="1217827" y="413873"/>
                  <a:pt x="1212112" y="425303"/>
                </a:cubicBezTo>
                <a:cubicBezTo>
                  <a:pt x="1207100" y="435327"/>
                  <a:pt x="1205414" y="446706"/>
                  <a:pt x="1201479" y="457200"/>
                </a:cubicBezTo>
                <a:cubicBezTo>
                  <a:pt x="1194777" y="475071"/>
                  <a:pt x="1186249" y="492256"/>
                  <a:pt x="1180214" y="510363"/>
                </a:cubicBezTo>
                <a:cubicBezTo>
                  <a:pt x="1157223" y="579337"/>
                  <a:pt x="1182504" y="530322"/>
                  <a:pt x="1158949" y="616689"/>
                </a:cubicBezTo>
                <a:cubicBezTo>
                  <a:pt x="1153927" y="635102"/>
                  <a:pt x="1144385" y="651980"/>
                  <a:pt x="1137684" y="669851"/>
                </a:cubicBezTo>
                <a:cubicBezTo>
                  <a:pt x="1133749" y="680345"/>
                  <a:pt x="1130131" y="690972"/>
                  <a:pt x="1127052" y="701749"/>
                </a:cubicBezTo>
                <a:cubicBezTo>
                  <a:pt x="1117040" y="736792"/>
                  <a:pt x="1113096" y="760891"/>
                  <a:pt x="1105786" y="797442"/>
                </a:cubicBezTo>
                <a:cubicBezTo>
                  <a:pt x="1093032" y="988757"/>
                  <a:pt x="1095154" y="903649"/>
                  <a:pt x="1095154" y="1052623"/>
                </a:cubicBezTo>
              </a:path>
            </a:pathLst>
          </a:cu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4" name="TextBox 53"/>
          <p:cNvSpPr txBox="1"/>
          <p:nvPr/>
        </p:nvSpPr>
        <p:spPr>
          <a:xfrm rot="16200000">
            <a:off x="834268" y="3701534"/>
            <a:ext cx="1813382" cy="369332"/>
          </a:xfrm>
          <a:prstGeom prst="rect">
            <a:avLst/>
          </a:prstGeom>
          <a:noFill/>
        </p:spPr>
        <p:txBody>
          <a:bodyPr wrap="none" rtlCol="0">
            <a:spAutoFit/>
          </a:bodyPr>
          <a:lstStyle/>
          <a:p>
            <a:r>
              <a:rPr lang="en-US" dirty="0"/>
              <a:t>% Transmission</a:t>
            </a:r>
          </a:p>
        </p:txBody>
      </p:sp>
      <p:sp>
        <p:nvSpPr>
          <p:cNvPr id="55" name="TextBox 54"/>
          <p:cNvSpPr txBox="1"/>
          <p:nvPr/>
        </p:nvSpPr>
        <p:spPr>
          <a:xfrm>
            <a:off x="4492537" y="5638800"/>
            <a:ext cx="1394356" cy="369332"/>
          </a:xfrm>
          <a:prstGeom prst="rect">
            <a:avLst/>
          </a:prstGeom>
          <a:noFill/>
        </p:spPr>
        <p:txBody>
          <a:bodyPr wrap="none" rtlCol="0">
            <a:spAutoFit/>
          </a:bodyPr>
          <a:lstStyle/>
          <a:p>
            <a:r>
              <a:rPr lang="en-US" dirty="0"/>
              <a:t>Wavelength</a:t>
            </a:r>
          </a:p>
        </p:txBody>
      </p:sp>
      <p:cxnSp>
        <p:nvCxnSpPr>
          <p:cNvPr id="57" name="Straight Arrow Connector 56"/>
          <p:cNvCxnSpPr/>
          <p:nvPr/>
        </p:nvCxnSpPr>
        <p:spPr>
          <a:xfrm>
            <a:off x="3697747" y="5638800"/>
            <a:ext cx="3094706" cy="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59" name="Straight Arrow Connector 58"/>
          <p:cNvCxnSpPr/>
          <p:nvPr/>
        </p:nvCxnSpPr>
        <p:spPr>
          <a:xfrm flipV="1">
            <a:off x="1981200" y="1989138"/>
            <a:ext cx="0" cy="3497262"/>
          </a:xfrm>
          <a:prstGeom prst="straightConnector1">
            <a:avLst/>
          </a:prstGeom>
          <a:ln w="38100">
            <a:solidFill>
              <a:schemeClr val="accent1">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sp>
        <p:nvSpPr>
          <p:cNvPr id="60" name="TextBox 59"/>
          <p:cNvSpPr txBox="1"/>
          <p:nvPr/>
        </p:nvSpPr>
        <p:spPr>
          <a:xfrm>
            <a:off x="1668294" y="5216009"/>
            <a:ext cx="312906" cy="369332"/>
          </a:xfrm>
          <a:prstGeom prst="rect">
            <a:avLst/>
          </a:prstGeom>
          <a:noFill/>
        </p:spPr>
        <p:txBody>
          <a:bodyPr wrap="none" rtlCol="0">
            <a:spAutoFit/>
          </a:bodyPr>
          <a:lstStyle/>
          <a:p>
            <a:r>
              <a:rPr lang="en-US" dirty="0"/>
              <a:t>0</a:t>
            </a:r>
          </a:p>
        </p:txBody>
      </p:sp>
      <p:sp>
        <p:nvSpPr>
          <p:cNvPr id="61" name="TextBox 60"/>
          <p:cNvSpPr txBox="1"/>
          <p:nvPr/>
        </p:nvSpPr>
        <p:spPr>
          <a:xfrm>
            <a:off x="1355388" y="2007156"/>
            <a:ext cx="569387" cy="369332"/>
          </a:xfrm>
          <a:prstGeom prst="rect">
            <a:avLst/>
          </a:prstGeom>
          <a:noFill/>
        </p:spPr>
        <p:txBody>
          <a:bodyPr wrap="none" rtlCol="0">
            <a:spAutoFit/>
          </a:bodyPr>
          <a:lstStyle/>
          <a:p>
            <a:r>
              <a:rPr lang="en-US" dirty="0"/>
              <a:t>100</a:t>
            </a:r>
          </a:p>
        </p:txBody>
      </p:sp>
    </p:spTree>
    <p:extLst>
      <p:ext uri="{BB962C8B-B14F-4D97-AF65-F5344CB8AC3E}">
        <p14:creationId xmlns:p14="http://schemas.microsoft.com/office/powerpoint/2010/main" val="142178646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Filters transmission</a:t>
            </a:r>
          </a:p>
        </p:txBody>
      </p:sp>
      <p:sp>
        <p:nvSpPr>
          <p:cNvPr id="3" name="Content Placeholder 2"/>
          <p:cNvSpPr>
            <a:spLocks noGrp="1"/>
          </p:cNvSpPr>
          <p:nvPr>
            <p:ph idx="1"/>
          </p:nvPr>
        </p:nvSpPr>
        <p:spPr/>
        <p:txBody>
          <a:bodyPr/>
          <a:lstStyle/>
          <a:p>
            <a:r>
              <a:rPr lang="en-US" b="1" dirty="0" err="1">
                <a:solidFill>
                  <a:srgbClr val="FF0000"/>
                </a:solidFill>
              </a:rPr>
              <a:t>Bandpass</a:t>
            </a:r>
            <a:r>
              <a:rPr lang="en-US" b="1" dirty="0">
                <a:solidFill>
                  <a:srgbClr val="FF0000"/>
                </a:solidFill>
              </a:rPr>
              <a:t> filters</a:t>
            </a:r>
            <a:r>
              <a:rPr lang="en-US" dirty="0"/>
              <a:t>: characterized by there </a:t>
            </a:r>
          </a:p>
          <a:p>
            <a:pPr>
              <a:buNone/>
            </a:pPr>
            <a:r>
              <a:rPr lang="en-US" dirty="0">
                <a:solidFill>
                  <a:schemeClr val="accent1"/>
                </a:solidFill>
              </a:rPr>
              <a:t>	</a:t>
            </a:r>
            <a:r>
              <a:rPr lang="en-US" dirty="0">
                <a:solidFill>
                  <a:srgbClr val="FC0128"/>
                </a:solidFill>
              </a:rPr>
              <a:t>T </a:t>
            </a:r>
            <a:r>
              <a:rPr lang="en-US" baseline="-25000" dirty="0">
                <a:solidFill>
                  <a:srgbClr val="FC0128"/>
                </a:solidFill>
              </a:rPr>
              <a:t>max</a:t>
            </a:r>
            <a:r>
              <a:rPr lang="en-US" dirty="0">
                <a:solidFill>
                  <a:srgbClr val="FC0128"/>
                </a:solidFill>
              </a:rPr>
              <a:t> </a:t>
            </a:r>
            <a:r>
              <a:rPr lang="en-US" dirty="0"/>
              <a:t>and (the Full Width at Half Maximum) </a:t>
            </a:r>
            <a:r>
              <a:rPr lang="en-US" dirty="0">
                <a:solidFill>
                  <a:srgbClr val="FC0128"/>
                </a:solidFill>
              </a:rPr>
              <a:t>FWHM</a:t>
            </a:r>
            <a:endParaRPr lang="en-US" dirty="0">
              <a:solidFill>
                <a:schemeClr val="accent1"/>
              </a:solidFill>
            </a:endParaRPr>
          </a:p>
          <a:p>
            <a:pPr>
              <a:buNone/>
            </a:pPr>
            <a:endParaRPr lang="en-US" dirty="0">
              <a:solidFill>
                <a:schemeClr val="accent1"/>
              </a:solidFill>
            </a:endParaRPr>
          </a:p>
          <a:p>
            <a:r>
              <a:rPr lang="en-US" b="1" dirty="0">
                <a:solidFill>
                  <a:srgbClr val="FF0000"/>
                </a:solidFill>
              </a:rPr>
              <a:t>Notch filters</a:t>
            </a:r>
            <a:r>
              <a:rPr lang="en-US" dirty="0">
                <a:solidFill>
                  <a:schemeClr val="tx2"/>
                </a:solidFill>
              </a:rPr>
              <a:t> are band pass filters in the </a:t>
            </a:r>
            <a:r>
              <a:rPr lang="en-US" dirty="0">
                <a:solidFill>
                  <a:srgbClr val="FC0128"/>
                </a:solidFill>
              </a:rPr>
              <a:t>upside down </a:t>
            </a:r>
            <a:r>
              <a:rPr lang="en-US" dirty="0">
                <a:solidFill>
                  <a:schemeClr val="tx2"/>
                </a:solidFill>
              </a:rPr>
              <a:t>position</a:t>
            </a:r>
          </a:p>
          <a:p>
            <a:endParaRPr lang="en-US" dirty="0">
              <a:solidFill>
                <a:schemeClr val="tx2"/>
              </a:solidFill>
            </a:endParaRPr>
          </a:p>
          <a:p>
            <a:r>
              <a:rPr lang="en-US" b="1" dirty="0">
                <a:solidFill>
                  <a:srgbClr val="FF0000"/>
                </a:solidFill>
              </a:rPr>
              <a:t>Long pass</a:t>
            </a:r>
            <a:r>
              <a:rPr lang="en-US" dirty="0">
                <a:solidFill>
                  <a:schemeClr val="tx2"/>
                </a:solidFill>
              </a:rPr>
              <a:t> and </a:t>
            </a:r>
            <a:r>
              <a:rPr lang="en-US" b="1" dirty="0">
                <a:solidFill>
                  <a:srgbClr val="FF0000"/>
                </a:solidFill>
              </a:rPr>
              <a:t>Short pass</a:t>
            </a:r>
            <a:r>
              <a:rPr lang="en-US" dirty="0">
                <a:solidFill>
                  <a:schemeClr val="tx2"/>
                </a:solidFill>
              </a:rPr>
              <a:t> filters: characterized by their </a:t>
            </a:r>
            <a:r>
              <a:rPr lang="en-US" dirty="0">
                <a:solidFill>
                  <a:srgbClr val="FC0128"/>
                </a:solidFill>
              </a:rPr>
              <a:t>T </a:t>
            </a:r>
            <a:r>
              <a:rPr lang="en-US" baseline="-25000" dirty="0">
                <a:solidFill>
                  <a:srgbClr val="FC0128"/>
                </a:solidFill>
              </a:rPr>
              <a:t>max </a:t>
            </a:r>
            <a:r>
              <a:rPr lang="en-US" dirty="0">
                <a:solidFill>
                  <a:schemeClr val="tx2"/>
                </a:solidFill>
              </a:rPr>
              <a:t>and </a:t>
            </a:r>
            <a:r>
              <a:rPr lang="en-US" dirty="0">
                <a:solidFill>
                  <a:srgbClr val="FF0000"/>
                </a:solidFill>
              </a:rPr>
              <a:t>c</a:t>
            </a:r>
            <a:r>
              <a:rPr lang="en-US" dirty="0">
                <a:solidFill>
                  <a:srgbClr val="FC0128"/>
                </a:solidFill>
              </a:rPr>
              <a:t>ut-on, cut-off </a:t>
            </a:r>
            <a:r>
              <a:rPr lang="en-US" dirty="0">
                <a:solidFill>
                  <a:schemeClr val="tx2"/>
                </a:solidFill>
              </a:rPr>
              <a:t>wavelength</a:t>
            </a:r>
            <a:endParaRPr lang="en-US" dirty="0"/>
          </a:p>
        </p:txBody>
      </p:sp>
      <p:sp>
        <p:nvSpPr>
          <p:cNvPr id="4" name="Date Placeholder 3"/>
          <p:cNvSpPr>
            <a:spLocks noGrp="1"/>
          </p:cNvSpPr>
          <p:nvPr>
            <p:ph type="dt" sz="half" idx="10"/>
          </p:nvPr>
        </p:nvSpPr>
        <p:spPr/>
        <p:txBody>
          <a:bodyPr/>
          <a:lstStyle/>
          <a:p>
            <a:fld id="{F4C039BB-BFC4-41B8-B92E-3AB15CEAADDC}" type="datetime12">
              <a:rPr lang="en-US" smtClean="0"/>
              <a:t>5:21 PM</a:t>
            </a:fld>
            <a:endParaRPr lang="en-US" dirty="0"/>
          </a:p>
        </p:txBody>
      </p:sp>
      <p:sp>
        <p:nvSpPr>
          <p:cNvPr id="5" name="Footer Placeholder 4"/>
          <p:cNvSpPr>
            <a:spLocks noGrp="1"/>
          </p:cNvSpPr>
          <p:nvPr>
            <p:ph type="ftr" sz="quarter" idx="11"/>
          </p:nvPr>
        </p:nvSpPr>
        <p:spPr/>
        <p:txBody>
          <a:bodyPr/>
          <a:lstStyle/>
          <a:p>
            <a:pPr algn="r"/>
            <a:r>
              <a:rPr lang="en-US" dirty="0" err="1"/>
              <a:t>www.cyto.purdue.edu</a:t>
            </a:r>
            <a:endParaRPr lang="en-US" dirty="0"/>
          </a:p>
        </p:txBody>
      </p:sp>
      <p:sp>
        <p:nvSpPr>
          <p:cNvPr id="6" name="Slide Number Placeholder 5"/>
          <p:cNvSpPr>
            <a:spLocks noGrp="1"/>
          </p:cNvSpPr>
          <p:nvPr>
            <p:ph type="sldNum" sz="quarter" idx="12"/>
          </p:nvPr>
        </p:nvSpPr>
        <p:spPr/>
        <p:txBody>
          <a:bodyPr/>
          <a:lstStyle/>
          <a:p>
            <a:r>
              <a:rPr lang="en-US"/>
              <a:t>Slide </a:t>
            </a:r>
            <a:fld id="{0CFEC368-1D7A-4F81-ABF6-AE0E36BAF64C}" type="slidenum">
              <a:rPr lang="en-US" smtClean="0"/>
              <a:pPr/>
              <a:t>28</a:t>
            </a:fld>
            <a:endParaRPr lang="en-US" dirty="0"/>
          </a:p>
        </p:txBody>
      </p:sp>
    </p:spTree>
    <p:extLst>
      <p:ext uri="{BB962C8B-B14F-4D97-AF65-F5344CB8AC3E}">
        <p14:creationId xmlns:p14="http://schemas.microsoft.com/office/powerpoint/2010/main" val="185424525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0" hangingPunct="0"/>
            <a:r>
              <a:rPr lang="en-US" dirty="0">
                <a:latin typeface="Arial" charset="0"/>
              </a:rPr>
              <a:t>Fluorescein - (FITC)</a:t>
            </a:r>
          </a:p>
        </p:txBody>
      </p:sp>
      <p:sp>
        <p:nvSpPr>
          <p:cNvPr id="4" name="Date Placeholder 3"/>
          <p:cNvSpPr>
            <a:spLocks noGrp="1"/>
          </p:cNvSpPr>
          <p:nvPr>
            <p:ph type="dt" sz="half" idx="10"/>
          </p:nvPr>
        </p:nvSpPr>
        <p:spPr/>
        <p:txBody>
          <a:bodyPr/>
          <a:lstStyle/>
          <a:p>
            <a:fld id="{F4C039BB-BFC4-41B8-B92E-3AB15CEAADDC}" type="datetime12">
              <a:rPr lang="en-US" smtClean="0"/>
              <a:t>5:21 PM</a:t>
            </a:fld>
            <a:endParaRPr lang="en-US" dirty="0"/>
          </a:p>
        </p:txBody>
      </p:sp>
      <p:sp>
        <p:nvSpPr>
          <p:cNvPr id="5" name="Footer Placeholder 4"/>
          <p:cNvSpPr>
            <a:spLocks noGrp="1"/>
          </p:cNvSpPr>
          <p:nvPr>
            <p:ph type="ftr" sz="quarter" idx="11"/>
          </p:nvPr>
        </p:nvSpPr>
        <p:spPr/>
        <p:txBody>
          <a:bodyPr/>
          <a:lstStyle/>
          <a:p>
            <a:pPr algn="r"/>
            <a:r>
              <a:rPr lang="en-US"/>
              <a:t>www.cyto.purdue.edu                                   © 1990-2011 J. Paul Robinson</a:t>
            </a:r>
            <a:endParaRPr lang="en-US" dirty="0"/>
          </a:p>
        </p:txBody>
      </p:sp>
      <p:sp>
        <p:nvSpPr>
          <p:cNvPr id="6" name="Slide Number Placeholder 5"/>
          <p:cNvSpPr>
            <a:spLocks noGrp="1"/>
          </p:cNvSpPr>
          <p:nvPr>
            <p:ph type="sldNum" sz="quarter" idx="12"/>
          </p:nvPr>
        </p:nvSpPr>
        <p:spPr/>
        <p:txBody>
          <a:bodyPr/>
          <a:lstStyle/>
          <a:p>
            <a:r>
              <a:rPr lang="en-US"/>
              <a:t>Slide </a:t>
            </a:r>
            <a:fld id="{0CFEC368-1D7A-4F81-ABF6-AE0E36BAF64C}" type="slidenum">
              <a:rPr lang="en-US" smtClean="0"/>
              <a:pPr/>
              <a:t>29</a:t>
            </a:fld>
            <a:endParaRPr lang="en-US" dirty="0"/>
          </a:p>
        </p:txBody>
      </p:sp>
      <p:sp>
        <p:nvSpPr>
          <p:cNvPr id="7" name="Rectangle 3"/>
          <p:cNvSpPr txBox="1">
            <a:spLocks noChangeArrowheads="1"/>
          </p:cNvSpPr>
          <p:nvPr/>
        </p:nvSpPr>
        <p:spPr>
          <a:xfrm>
            <a:off x="685800" y="1981200"/>
            <a:ext cx="7772400" cy="4114800"/>
          </a:xfrm>
          <a:prstGeom prst="rect">
            <a:avLst/>
          </a:prstGeom>
          <a:noFill/>
          <a:extLst>
            <a:ext uri="{91240B29-F687-4f45-9708-019B960494DF}">
              <a14:hiddenLine xmlns:a14="http://schemas.microsoft.com/office/drawing/2010/main" xmlns="" w="12700">
                <a:solidFill>
                  <a:schemeClr val="tx1"/>
                </a:solidFill>
                <a:miter lim="800000"/>
                <a:headEnd/>
                <a:tailEnd/>
              </a14:hiddenLine>
            </a:ext>
          </a:extLst>
        </p:spPr>
        <p:txBody>
          <a:bodyPr vert="horz" lIns="90488" tIns="44450" rIns="90488" bIns="44450" rtlCol="0">
            <a:normAutofit/>
          </a:bodyPr>
          <a:lst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a:buFontTx/>
              <a:buNone/>
            </a:pPr>
            <a:r>
              <a:rPr lang="en-US"/>
              <a:t> </a:t>
            </a:r>
          </a:p>
        </p:txBody>
      </p:sp>
      <p:sp>
        <p:nvSpPr>
          <p:cNvPr id="8" name="AutoShape 4"/>
          <p:cNvSpPr>
            <a:spLocks noChangeArrowheads="1"/>
          </p:cNvSpPr>
          <p:nvPr/>
        </p:nvSpPr>
        <p:spPr bwMode="auto">
          <a:xfrm>
            <a:off x="868363" y="2044700"/>
            <a:ext cx="7643812" cy="3435350"/>
          </a:xfrm>
          <a:prstGeom prst="roundRect">
            <a:avLst>
              <a:gd name="adj" fmla="val 12495"/>
            </a:avLst>
          </a:prstGeom>
          <a:solidFill>
            <a:srgbClr val="CECECE"/>
          </a:solidFill>
          <a:ln w="50800">
            <a:solidFill>
              <a:schemeClr val="folHlink"/>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9" name="Line 6"/>
          <p:cNvSpPr>
            <a:spLocks noChangeShapeType="1"/>
          </p:cNvSpPr>
          <p:nvPr/>
        </p:nvSpPr>
        <p:spPr bwMode="auto">
          <a:xfrm>
            <a:off x="2511425" y="2078038"/>
            <a:ext cx="0" cy="57150"/>
          </a:xfrm>
          <a:prstGeom prst="line">
            <a:avLst/>
          </a:prstGeom>
          <a:noFill/>
          <a:ln w="508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10" name="Line 7"/>
          <p:cNvSpPr>
            <a:spLocks noChangeShapeType="1"/>
          </p:cNvSpPr>
          <p:nvPr/>
        </p:nvSpPr>
        <p:spPr bwMode="auto">
          <a:xfrm>
            <a:off x="4348163" y="2063750"/>
            <a:ext cx="0" cy="57150"/>
          </a:xfrm>
          <a:prstGeom prst="line">
            <a:avLst/>
          </a:prstGeom>
          <a:noFill/>
          <a:ln w="508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11" name="Line 8"/>
          <p:cNvSpPr>
            <a:spLocks noChangeShapeType="1"/>
          </p:cNvSpPr>
          <p:nvPr/>
        </p:nvSpPr>
        <p:spPr bwMode="auto">
          <a:xfrm>
            <a:off x="6184900" y="2063750"/>
            <a:ext cx="0" cy="57150"/>
          </a:xfrm>
          <a:prstGeom prst="line">
            <a:avLst/>
          </a:prstGeom>
          <a:noFill/>
          <a:ln w="508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12" name="Line 9"/>
          <p:cNvSpPr>
            <a:spLocks noChangeShapeType="1"/>
          </p:cNvSpPr>
          <p:nvPr/>
        </p:nvSpPr>
        <p:spPr bwMode="auto">
          <a:xfrm>
            <a:off x="8023225" y="2049463"/>
            <a:ext cx="0" cy="57150"/>
          </a:xfrm>
          <a:prstGeom prst="line">
            <a:avLst/>
          </a:prstGeom>
          <a:noFill/>
          <a:ln w="508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13" name="Line 10"/>
          <p:cNvSpPr>
            <a:spLocks noChangeShapeType="1"/>
          </p:cNvSpPr>
          <p:nvPr/>
        </p:nvSpPr>
        <p:spPr bwMode="auto">
          <a:xfrm>
            <a:off x="1616075" y="2057400"/>
            <a:ext cx="0" cy="44450"/>
          </a:xfrm>
          <a:prstGeom prst="line">
            <a:avLst/>
          </a:prstGeom>
          <a:noFill/>
          <a:ln w="254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14" name="Line 11"/>
          <p:cNvSpPr>
            <a:spLocks noChangeShapeType="1"/>
          </p:cNvSpPr>
          <p:nvPr/>
        </p:nvSpPr>
        <p:spPr bwMode="auto">
          <a:xfrm>
            <a:off x="3448050" y="2047875"/>
            <a:ext cx="0" cy="44450"/>
          </a:xfrm>
          <a:prstGeom prst="line">
            <a:avLst/>
          </a:prstGeom>
          <a:noFill/>
          <a:ln w="254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15" name="Line 12"/>
          <p:cNvSpPr>
            <a:spLocks noChangeShapeType="1"/>
          </p:cNvSpPr>
          <p:nvPr/>
        </p:nvSpPr>
        <p:spPr bwMode="auto">
          <a:xfrm>
            <a:off x="5281613" y="2047875"/>
            <a:ext cx="0" cy="44450"/>
          </a:xfrm>
          <a:prstGeom prst="line">
            <a:avLst/>
          </a:prstGeom>
          <a:noFill/>
          <a:ln w="254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16" name="Line 13"/>
          <p:cNvSpPr>
            <a:spLocks noChangeShapeType="1"/>
          </p:cNvSpPr>
          <p:nvPr/>
        </p:nvSpPr>
        <p:spPr bwMode="auto">
          <a:xfrm>
            <a:off x="7113588" y="2039938"/>
            <a:ext cx="0" cy="44450"/>
          </a:xfrm>
          <a:prstGeom prst="line">
            <a:avLst/>
          </a:prstGeom>
          <a:noFill/>
          <a:ln w="254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17" name="Line 14"/>
          <p:cNvSpPr>
            <a:spLocks noChangeShapeType="1"/>
          </p:cNvSpPr>
          <p:nvPr/>
        </p:nvSpPr>
        <p:spPr bwMode="auto">
          <a:xfrm>
            <a:off x="1190625" y="2057400"/>
            <a:ext cx="0" cy="44450"/>
          </a:xfrm>
          <a:prstGeom prst="line">
            <a:avLst/>
          </a:prstGeom>
          <a:noFill/>
          <a:ln w="254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18" name="Line 15"/>
          <p:cNvSpPr>
            <a:spLocks noChangeShapeType="1"/>
          </p:cNvSpPr>
          <p:nvPr/>
        </p:nvSpPr>
        <p:spPr bwMode="auto">
          <a:xfrm>
            <a:off x="3022600" y="2047875"/>
            <a:ext cx="0" cy="44450"/>
          </a:xfrm>
          <a:prstGeom prst="line">
            <a:avLst/>
          </a:prstGeom>
          <a:noFill/>
          <a:ln w="254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19" name="Line 16"/>
          <p:cNvSpPr>
            <a:spLocks noChangeShapeType="1"/>
          </p:cNvSpPr>
          <p:nvPr/>
        </p:nvSpPr>
        <p:spPr bwMode="auto">
          <a:xfrm>
            <a:off x="4854575" y="2047875"/>
            <a:ext cx="0" cy="44450"/>
          </a:xfrm>
          <a:prstGeom prst="line">
            <a:avLst/>
          </a:prstGeom>
          <a:noFill/>
          <a:ln w="254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20" name="Line 17"/>
          <p:cNvSpPr>
            <a:spLocks noChangeShapeType="1"/>
          </p:cNvSpPr>
          <p:nvPr/>
        </p:nvSpPr>
        <p:spPr bwMode="auto">
          <a:xfrm>
            <a:off x="6686550" y="2039938"/>
            <a:ext cx="0" cy="44450"/>
          </a:xfrm>
          <a:prstGeom prst="line">
            <a:avLst/>
          </a:prstGeom>
          <a:noFill/>
          <a:ln w="254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21" name="Line 18"/>
          <p:cNvSpPr>
            <a:spLocks noChangeShapeType="1"/>
          </p:cNvSpPr>
          <p:nvPr/>
        </p:nvSpPr>
        <p:spPr bwMode="auto">
          <a:xfrm>
            <a:off x="2085975" y="2066925"/>
            <a:ext cx="0" cy="42863"/>
          </a:xfrm>
          <a:prstGeom prst="line">
            <a:avLst/>
          </a:prstGeom>
          <a:noFill/>
          <a:ln w="254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22" name="Line 19"/>
          <p:cNvSpPr>
            <a:spLocks noChangeShapeType="1"/>
          </p:cNvSpPr>
          <p:nvPr/>
        </p:nvSpPr>
        <p:spPr bwMode="auto">
          <a:xfrm>
            <a:off x="3916363" y="2057400"/>
            <a:ext cx="0" cy="44450"/>
          </a:xfrm>
          <a:prstGeom prst="line">
            <a:avLst/>
          </a:prstGeom>
          <a:noFill/>
          <a:ln w="254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23" name="Line 20"/>
          <p:cNvSpPr>
            <a:spLocks noChangeShapeType="1"/>
          </p:cNvSpPr>
          <p:nvPr/>
        </p:nvSpPr>
        <p:spPr bwMode="auto">
          <a:xfrm>
            <a:off x="5748338" y="2057400"/>
            <a:ext cx="0" cy="44450"/>
          </a:xfrm>
          <a:prstGeom prst="line">
            <a:avLst/>
          </a:prstGeom>
          <a:noFill/>
          <a:ln w="254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24" name="Line 21"/>
          <p:cNvSpPr>
            <a:spLocks noChangeShapeType="1"/>
          </p:cNvSpPr>
          <p:nvPr/>
        </p:nvSpPr>
        <p:spPr bwMode="auto">
          <a:xfrm>
            <a:off x="7581900" y="2047875"/>
            <a:ext cx="0" cy="44450"/>
          </a:xfrm>
          <a:prstGeom prst="line">
            <a:avLst/>
          </a:prstGeom>
          <a:noFill/>
          <a:ln w="254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25" name="Rectangle 22"/>
          <p:cNvSpPr>
            <a:spLocks noChangeArrowheads="1"/>
          </p:cNvSpPr>
          <p:nvPr/>
        </p:nvSpPr>
        <p:spPr bwMode="auto">
          <a:xfrm>
            <a:off x="1989138" y="2376488"/>
            <a:ext cx="233362" cy="117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88" tIns="44450" rIns="90488" bIns="44450">
            <a:spAutoFit/>
          </a:bodyPr>
          <a:lstStyle/>
          <a:p>
            <a:pPr eaLnBrk="0" hangingPunct="0"/>
            <a:r>
              <a:rPr lang="en-US" sz="100" i="1">
                <a:solidFill>
                  <a:srgbClr val="000000"/>
                </a:solidFill>
                <a:latin typeface="Arial" charset="0"/>
              </a:rPr>
              <a:t>400 nm</a:t>
            </a:r>
          </a:p>
        </p:txBody>
      </p:sp>
      <p:sp>
        <p:nvSpPr>
          <p:cNvPr id="26" name="Rectangle 23"/>
          <p:cNvSpPr>
            <a:spLocks noChangeArrowheads="1"/>
          </p:cNvSpPr>
          <p:nvPr/>
        </p:nvSpPr>
        <p:spPr bwMode="auto">
          <a:xfrm>
            <a:off x="3884613" y="2376488"/>
            <a:ext cx="233362" cy="117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88" tIns="44450" rIns="90488" bIns="44450">
            <a:spAutoFit/>
          </a:bodyPr>
          <a:lstStyle/>
          <a:p>
            <a:pPr eaLnBrk="0" hangingPunct="0"/>
            <a:r>
              <a:rPr lang="en-US" sz="100" i="1">
                <a:solidFill>
                  <a:srgbClr val="000000"/>
                </a:solidFill>
                <a:latin typeface="Arial" charset="0"/>
              </a:rPr>
              <a:t>500 nm</a:t>
            </a:r>
          </a:p>
        </p:txBody>
      </p:sp>
      <p:sp>
        <p:nvSpPr>
          <p:cNvPr id="27" name="Rectangle 24"/>
          <p:cNvSpPr>
            <a:spLocks noChangeArrowheads="1"/>
          </p:cNvSpPr>
          <p:nvPr/>
        </p:nvSpPr>
        <p:spPr bwMode="auto">
          <a:xfrm>
            <a:off x="5673725" y="2376488"/>
            <a:ext cx="233363" cy="117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88" tIns="44450" rIns="90488" bIns="44450">
            <a:spAutoFit/>
          </a:bodyPr>
          <a:lstStyle/>
          <a:p>
            <a:pPr eaLnBrk="0" hangingPunct="0"/>
            <a:r>
              <a:rPr lang="en-US" sz="100" i="1">
                <a:solidFill>
                  <a:srgbClr val="000000"/>
                </a:solidFill>
                <a:latin typeface="Arial" charset="0"/>
              </a:rPr>
              <a:t>600 nm</a:t>
            </a:r>
          </a:p>
        </p:txBody>
      </p:sp>
      <p:sp>
        <p:nvSpPr>
          <p:cNvPr id="28" name="Rectangle 25"/>
          <p:cNvSpPr>
            <a:spLocks noChangeArrowheads="1"/>
          </p:cNvSpPr>
          <p:nvPr/>
        </p:nvSpPr>
        <p:spPr bwMode="auto">
          <a:xfrm>
            <a:off x="7462838" y="2376488"/>
            <a:ext cx="233362" cy="117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88" tIns="44450" rIns="90488" bIns="44450">
            <a:spAutoFit/>
          </a:bodyPr>
          <a:lstStyle/>
          <a:p>
            <a:pPr eaLnBrk="0" hangingPunct="0"/>
            <a:r>
              <a:rPr lang="en-US" sz="100" i="1">
                <a:solidFill>
                  <a:srgbClr val="000000"/>
                </a:solidFill>
                <a:latin typeface="Arial" charset="0"/>
              </a:rPr>
              <a:t>700 nm</a:t>
            </a:r>
          </a:p>
        </p:txBody>
      </p:sp>
      <p:sp>
        <p:nvSpPr>
          <p:cNvPr id="29" name="Line 26"/>
          <p:cNvSpPr>
            <a:spLocks noChangeShapeType="1"/>
          </p:cNvSpPr>
          <p:nvPr/>
        </p:nvSpPr>
        <p:spPr bwMode="auto">
          <a:xfrm>
            <a:off x="2511425" y="5429250"/>
            <a:ext cx="0" cy="57150"/>
          </a:xfrm>
          <a:prstGeom prst="line">
            <a:avLst/>
          </a:prstGeom>
          <a:noFill/>
          <a:ln w="508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30" name="Line 27"/>
          <p:cNvSpPr>
            <a:spLocks noChangeShapeType="1"/>
          </p:cNvSpPr>
          <p:nvPr/>
        </p:nvSpPr>
        <p:spPr bwMode="auto">
          <a:xfrm>
            <a:off x="4348163" y="5414963"/>
            <a:ext cx="0" cy="57150"/>
          </a:xfrm>
          <a:prstGeom prst="line">
            <a:avLst/>
          </a:prstGeom>
          <a:noFill/>
          <a:ln w="508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31" name="Line 28"/>
          <p:cNvSpPr>
            <a:spLocks noChangeShapeType="1"/>
          </p:cNvSpPr>
          <p:nvPr/>
        </p:nvSpPr>
        <p:spPr bwMode="auto">
          <a:xfrm>
            <a:off x="6184900" y="5414963"/>
            <a:ext cx="0" cy="57150"/>
          </a:xfrm>
          <a:prstGeom prst="line">
            <a:avLst/>
          </a:prstGeom>
          <a:noFill/>
          <a:ln w="508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32" name="Line 29"/>
          <p:cNvSpPr>
            <a:spLocks noChangeShapeType="1"/>
          </p:cNvSpPr>
          <p:nvPr/>
        </p:nvSpPr>
        <p:spPr bwMode="auto">
          <a:xfrm>
            <a:off x="8023225" y="5400675"/>
            <a:ext cx="0" cy="58738"/>
          </a:xfrm>
          <a:prstGeom prst="line">
            <a:avLst/>
          </a:prstGeom>
          <a:noFill/>
          <a:ln w="508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pic>
        <p:nvPicPr>
          <p:cNvPr id="33" name="Picture 30"/>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4050" y="4921250"/>
            <a:ext cx="6350" cy="269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508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34" name="Rectangle 31"/>
          <p:cNvSpPr>
            <a:spLocks noChangeArrowheads="1"/>
          </p:cNvSpPr>
          <p:nvPr/>
        </p:nvSpPr>
        <p:spPr bwMode="auto">
          <a:xfrm>
            <a:off x="3543300" y="1871663"/>
            <a:ext cx="257175" cy="117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88" tIns="44450" rIns="90488" bIns="44450">
            <a:spAutoFit/>
          </a:bodyPr>
          <a:lstStyle/>
          <a:p>
            <a:pPr eaLnBrk="0" hangingPunct="0"/>
            <a:r>
              <a:rPr lang="en-US" sz="100" i="1">
                <a:solidFill>
                  <a:srgbClr val="FFFFFF"/>
                </a:solidFill>
                <a:latin typeface="Arial" charset="0"/>
              </a:rPr>
              <a:t>Wavelength</a:t>
            </a:r>
          </a:p>
        </p:txBody>
      </p:sp>
      <p:sp>
        <p:nvSpPr>
          <p:cNvPr id="35" name="Freeform 32"/>
          <p:cNvSpPr>
            <a:spLocks/>
          </p:cNvSpPr>
          <p:nvPr/>
        </p:nvSpPr>
        <p:spPr bwMode="auto">
          <a:xfrm>
            <a:off x="2744788" y="2584450"/>
            <a:ext cx="2473325" cy="2903538"/>
          </a:xfrm>
          <a:custGeom>
            <a:avLst/>
            <a:gdLst>
              <a:gd name="T0" fmla="*/ 0 w 1558"/>
              <a:gd name="T1" fmla="*/ 2147483647 h 1829"/>
              <a:gd name="T2" fmla="*/ 272176875 w 1558"/>
              <a:gd name="T3" fmla="*/ 2147483647 h 1829"/>
              <a:gd name="T4" fmla="*/ 405745950 w 1558"/>
              <a:gd name="T5" fmla="*/ 2147483647 h 1829"/>
              <a:gd name="T6" fmla="*/ 609877813 w 1558"/>
              <a:gd name="T7" fmla="*/ 2147483647 h 1829"/>
              <a:gd name="T8" fmla="*/ 677922825 w 1558"/>
              <a:gd name="T9" fmla="*/ 2147483647 h 1829"/>
              <a:gd name="T10" fmla="*/ 882054688 w 1558"/>
              <a:gd name="T11" fmla="*/ 2147483647 h 1829"/>
              <a:gd name="T12" fmla="*/ 1083667188 w 1558"/>
              <a:gd name="T13" fmla="*/ 2147483647 h 1829"/>
              <a:gd name="T14" fmla="*/ 1252518450 w 1558"/>
              <a:gd name="T15" fmla="*/ 2147483647 h 1829"/>
              <a:gd name="T16" fmla="*/ 1287800638 w 1558"/>
              <a:gd name="T17" fmla="*/ 2147483647 h 1829"/>
              <a:gd name="T18" fmla="*/ 1355844063 w 1558"/>
              <a:gd name="T19" fmla="*/ 2147483647 h 1829"/>
              <a:gd name="T20" fmla="*/ 1386085938 w 1558"/>
              <a:gd name="T21" fmla="*/ 1874996573 h 1829"/>
              <a:gd name="T22" fmla="*/ 1489413138 w 1558"/>
              <a:gd name="T23" fmla="*/ 1461690877 h 1829"/>
              <a:gd name="T24" fmla="*/ 1557456563 w 1558"/>
              <a:gd name="T25" fmla="*/ 1048385181 h 1829"/>
              <a:gd name="T26" fmla="*/ 1625501575 w 1558"/>
              <a:gd name="T27" fmla="*/ 688003568 h 1829"/>
              <a:gd name="T28" fmla="*/ 1693545000 w 1558"/>
              <a:gd name="T29" fmla="*/ 441028213 h 1829"/>
              <a:gd name="T30" fmla="*/ 1794351250 w 1558"/>
              <a:gd name="T31" fmla="*/ 219254425 h 1829"/>
              <a:gd name="T32" fmla="*/ 1927920325 w 1558"/>
              <a:gd name="T33" fmla="*/ 83165964 h 1829"/>
              <a:gd name="T34" fmla="*/ 2064008763 w 1558"/>
              <a:gd name="T35" fmla="*/ 0 h 1829"/>
              <a:gd name="T36" fmla="*/ 2147483647 w 1558"/>
              <a:gd name="T37" fmla="*/ 166330341 h 1829"/>
              <a:gd name="T38" fmla="*/ 2147483647 w 1558"/>
              <a:gd name="T39" fmla="*/ 524192590 h 1829"/>
              <a:gd name="T40" fmla="*/ 2147483647 w 1558"/>
              <a:gd name="T41" fmla="*/ 771167945 h 1829"/>
              <a:gd name="T42" fmla="*/ 2147483647 w 1558"/>
              <a:gd name="T43" fmla="*/ 1020664251 h 1829"/>
              <a:gd name="T44" fmla="*/ 2147483647 w 1558"/>
              <a:gd name="T45" fmla="*/ 1544856841 h 1829"/>
              <a:gd name="T46" fmla="*/ 2147483647 w 1558"/>
              <a:gd name="T47" fmla="*/ 2147483647 h 1829"/>
              <a:gd name="T48" fmla="*/ 2147483647 w 1558"/>
              <a:gd name="T49" fmla="*/ 2147483647 h 1829"/>
              <a:gd name="T50" fmla="*/ 2147483647 w 1558"/>
              <a:gd name="T51" fmla="*/ 2147483647 h 1829"/>
              <a:gd name="T52" fmla="*/ 2147483647 w 1558"/>
              <a:gd name="T53" fmla="*/ 2147483647 h 1829"/>
              <a:gd name="T54" fmla="*/ 2147483647 w 1558"/>
              <a:gd name="T55" fmla="*/ 2147483647 h 1829"/>
              <a:gd name="T56" fmla="*/ 2147483647 w 1558"/>
              <a:gd name="T57" fmla="*/ 2147483647 h 1829"/>
              <a:gd name="T58" fmla="*/ 2147483647 w 1558"/>
              <a:gd name="T59" fmla="*/ 2147483647 h 1829"/>
              <a:gd name="T60" fmla="*/ 2147483647 w 1558"/>
              <a:gd name="T61" fmla="*/ 2147483647 h 1829"/>
              <a:gd name="T62" fmla="*/ 2147483647 w 1558"/>
              <a:gd name="T63" fmla="*/ 2147483647 h 182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558" h="1829">
                <a:moveTo>
                  <a:pt x="0" y="1828"/>
                </a:moveTo>
                <a:lnTo>
                  <a:pt x="108" y="1773"/>
                </a:lnTo>
                <a:lnTo>
                  <a:pt x="161" y="1718"/>
                </a:lnTo>
                <a:lnTo>
                  <a:pt x="242" y="1653"/>
                </a:lnTo>
                <a:lnTo>
                  <a:pt x="269" y="1587"/>
                </a:lnTo>
                <a:lnTo>
                  <a:pt x="350" y="1499"/>
                </a:lnTo>
                <a:lnTo>
                  <a:pt x="430" y="1412"/>
                </a:lnTo>
                <a:lnTo>
                  <a:pt x="497" y="1313"/>
                </a:lnTo>
                <a:lnTo>
                  <a:pt x="511" y="1226"/>
                </a:lnTo>
                <a:lnTo>
                  <a:pt x="538" y="996"/>
                </a:lnTo>
                <a:lnTo>
                  <a:pt x="550" y="744"/>
                </a:lnTo>
                <a:lnTo>
                  <a:pt x="591" y="580"/>
                </a:lnTo>
                <a:lnTo>
                  <a:pt x="618" y="416"/>
                </a:lnTo>
                <a:lnTo>
                  <a:pt x="645" y="273"/>
                </a:lnTo>
                <a:lnTo>
                  <a:pt x="672" y="175"/>
                </a:lnTo>
                <a:lnTo>
                  <a:pt x="712" y="87"/>
                </a:lnTo>
                <a:lnTo>
                  <a:pt x="765" y="33"/>
                </a:lnTo>
                <a:lnTo>
                  <a:pt x="819" y="0"/>
                </a:lnTo>
                <a:lnTo>
                  <a:pt x="860" y="66"/>
                </a:lnTo>
                <a:lnTo>
                  <a:pt x="914" y="208"/>
                </a:lnTo>
                <a:lnTo>
                  <a:pt x="939" y="306"/>
                </a:lnTo>
                <a:lnTo>
                  <a:pt x="966" y="405"/>
                </a:lnTo>
                <a:lnTo>
                  <a:pt x="1020" y="613"/>
                </a:lnTo>
                <a:lnTo>
                  <a:pt x="1127" y="920"/>
                </a:lnTo>
                <a:lnTo>
                  <a:pt x="1181" y="1117"/>
                </a:lnTo>
                <a:lnTo>
                  <a:pt x="1262" y="1303"/>
                </a:lnTo>
                <a:lnTo>
                  <a:pt x="1329" y="1478"/>
                </a:lnTo>
                <a:lnTo>
                  <a:pt x="1356" y="1543"/>
                </a:lnTo>
                <a:lnTo>
                  <a:pt x="1369" y="1587"/>
                </a:lnTo>
                <a:lnTo>
                  <a:pt x="1396" y="1631"/>
                </a:lnTo>
                <a:lnTo>
                  <a:pt x="1477" y="1718"/>
                </a:lnTo>
                <a:lnTo>
                  <a:pt x="1557" y="1806"/>
                </a:lnTo>
              </a:path>
            </a:pathLst>
          </a:custGeom>
          <a:gradFill rotWithShape="0">
            <a:gsLst>
              <a:gs pos="0">
                <a:srgbClr val="5883FC"/>
              </a:gs>
              <a:gs pos="100000">
                <a:srgbClr val="114FFB"/>
              </a:gs>
            </a:gsLst>
            <a:lin ang="0" scaled="1"/>
          </a:gradFill>
          <a:ln>
            <a:noFill/>
          </a:ln>
          <a:effectLst/>
          <a:extLst>
            <a:ext uri="{91240B29-F687-4f45-9708-019B960494DF}">
              <a14:hiddenLine xmlns:a14="http://schemas.microsoft.com/office/drawing/2010/main" xmlns="" w="762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36" name="Freeform 33"/>
          <p:cNvSpPr>
            <a:spLocks/>
          </p:cNvSpPr>
          <p:nvPr/>
        </p:nvSpPr>
        <p:spPr bwMode="auto">
          <a:xfrm>
            <a:off x="3886200" y="2654300"/>
            <a:ext cx="2197100" cy="2849563"/>
          </a:xfrm>
          <a:custGeom>
            <a:avLst/>
            <a:gdLst>
              <a:gd name="T0" fmla="*/ 0 w 1384"/>
              <a:gd name="T1" fmla="*/ 2147483647 h 1795"/>
              <a:gd name="T2" fmla="*/ 272176875 w 1384"/>
              <a:gd name="T3" fmla="*/ 2147483647 h 1795"/>
              <a:gd name="T4" fmla="*/ 408265313 w 1384"/>
              <a:gd name="T5" fmla="*/ 2147483647 h 1795"/>
              <a:gd name="T6" fmla="*/ 574595625 w 1384"/>
              <a:gd name="T7" fmla="*/ 2147483647 h 1795"/>
              <a:gd name="T8" fmla="*/ 710684063 w 1384"/>
              <a:gd name="T9" fmla="*/ 2147483647 h 1795"/>
              <a:gd name="T10" fmla="*/ 846772500 w 1384"/>
              <a:gd name="T11" fmla="*/ 2147483647 h 1795"/>
              <a:gd name="T12" fmla="*/ 980341575 w 1384"/>
              <a:gd name="T13" fmla="*/ 2147483647 h 1795"/>
              <a:gd name="T14" fmla="*/ 1048385000 w 1384"/>
              <a:gd name="T15" fmla="*/ 1983364111 h 1795"/>
              <a:gd name="T16" fmla="*/ 1083667188 w 1384"/>
              <a:gd name="T17" fmla="*/ 1295360540 h 1795"/>
              <a:gd name="T18" fmla="*/ 1116430013 w 1384"/>
              <a:gd name="T19" fmla="*/ 798890465 h 1795"/>
              <a:gd name="T20" fmla="*/ 1116430013 w 1384"/>
              <a:gd name="T21" fmla="*/ 496471662 h 1795"/>
              <a:gd name="T22" fmla="*/ 1151712200 w 1384"/>
              <a:gd name="T23" fmla="*/ 219254426 h 1795"/>
              <a:gd name="T24" fmla="*/ 1184473438 w 1384"/>
              <a:gd name="T25" fmla="*/ 83165965 h 1795"/>
              <a:gd name="T26" fmla="*/ 1287800638 w 1384"/>
              <a:gd name="T27" fmla="*/ 0 h 1795"/>
              <a:gd name="T28" fmla="*/ 1388606888 w 1384"/>
              <a:gd name="T29" fmla="*/ 52924084 h 1795"/>
              <a:gd name="T30" fmla="*/ 1489413138 w 1384"/>
              <a:gd name="T31" fmla="*/ 163810979 h 1795"/>
              <a:gd name="T32" fmla="*/ 1590219388 w 1384"/>
              <a:gd name="T33" fmla="*/ 330141320 h 1795"/>
              <a:gd name="T34" fmla="*/ 1693545000 w 1384"/>
              <a:gd name="T35" fmla="*/ 660281053 h 1795"/>
              <a:gd name="T36" fmla="*/ 1829633438 w 1384"/>
              <a:gd name="T37" fmla="*/ 1073586751 h 1795"/>
              <a:gd name="T38" fmla="*/ 1963202513 w 1384"/>
              <a:gd name="T39" fmla="*/ 1517134329 h 1795"/>
              <a:gd name="T40" fmla="*/ 2132052188 w 1384"/>
              <a:gd name="T41" fmla="*/ 2094251005 h 1795"/>
              <a:gd name="T42" fmla="*/ 2147483647 w 1384"/>
              <a:gd name="T43" fmla="*/ 2147483647 h 1795"/>
              <a:gd name="T44" fmla="*/ 2147483647 w 1384"/>
              <a:gd name="T45" fmla="*/ 2147483647 h 1795"/>
              <a:gd name="T46" fmla="*/ 2147483647 w 1384"/>
              <a:gd name="T47" fmla="*/ 2147483647 h 1795"/>
              <a:gd name="T48" fmla="*/ 2147483647 w 1384"/>
              <a:gd name="T49" fmla="*/ 2147483647 h 1795"/>
              <a:gd name="T50" fmla="*/ 2147483647 w 1384"/>
              <a:gd name="T51" fmla="*/ 2147483647 h 1795"/>
              <a:gd name="T52" fmla="*/ 2147483647 w 1384"/>
              <a:gd name="T53" fmla="*/ 2147483647 h 1795"/>
              <a:gd name="T54" fmla="*/ 2147483647 w 1384"/>
              <a:gd name="T55" fmla="*/ 2147483647 h 1795"/>
              <a:gd name="T56" fmla="*/ 2147483647 w 1384"/>
              <a:gd name="T57" fmla="*/ 2147483647 h 1795"/>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1384" h="1795">
                <a:moveTo>
                  <a:pt x="0" y="1794"/>
                </a:moveTo>
                <a:lnTo>
                  <a:pt x="108" y="1695"/>
                </a:lnTo>
                <a:lnTo>
                  <a:pt x="162" y="1652"/>
                </a:lnTo>
                <a:lnTo>
                  <a:pt x="228" y="1597"/>
                </a:lnTo>
                <a:lnTo>
                  <a:pt x="282" y="1498"/>
                </a:lnTo>
                <a:lnTo>
                  <a:pt x="336" y="1334"/>
                </a:lnTo>
                <a:lnTo>
                  <a:pt x="389" y="952"/>
                </a:lnTo>
                <a:lnTo>
                  <a:pt x="416" y="787"/>
                </a:lnTo>
                <a:lnTo>
                  <a:pt x="430" y="514"/>
                </a:lnTo>
                <a:lnTo>
                  <a:pt x="443" y="317"/>
                </a:lnTo>
                <a:lnTo>
                  <a:pt x="443" y="197"/>
                </a:lnTo>
                <a:lnTo>
                  <a:pt x="457" y="87"/>
                </a:lnTo>
                <a:lnTo>
                  <a:pt x="470" y="33"/>
                </a:lnTo>
                <a:lnTo>
                  <a:pt x="511" y="0"/>
                </a:lnTo>
                <a:lnTo>
                  <a:pt x="551" y="21"/>
                </a:lnTo>
                <a:lnTo>
                  <a:pt x="591" y="65"/>
                </a:lnTo>
                <a:lnTo>
                  <a:pt x="631" y="131"/>
                </a:lnTo>
                <a:lnTo>
                  <a:pt x="672" y="262"/>
                </a:lnTo>
                <a:lnTo>
                  <a:pt x="726" y="426"/>
                </a:lnTo>
                <a:lnTo>
                  <a:pt x="779" y="602"/>
                </a:lnTo>
                <a:lnTo>
                  <a:pt x="846" y="831"/>
                </a:lnTo>
                <a:lnTo>
                  <a:pt x="913" y="1104"/>
                </a:lnTo>
                <a:lnTo>
                  <a:pt x="980" y="1345"/>
                </a:lnTo>
                <a:lnTo>
                  <a:pt x="1048" y="1509"/>
                </a:lnTo>
                <a:lnTo>
                  <a:pt x="1115" y="1608"/>
                </a:lnTo>
                <a:lnTo>
                  <a:pt x="1168" y="1695"/>
                </a:lnTo>
                <a:lnTo>
                  <a:pt x="1236" y="1739"/>
                </a:lnTo>
                <a:lnTo>
                  <a:pt x="1290" y="1750"/>
                </a:lnTo>
                <a:lnTo>
                  <a:pt x="1383" y="1783"/>
                </a:lnTo>
              </a:path>
            </a:pathLst>
          </a:custGeom>
          <a:solidFill>
            <a:srgbClr val="51DC00">
              <a:alpha val="50195"/>
            </a:srgbClr>
          </a:solidFill>
          <a:ln>
            <a:noFill/>
          </a:ln>
          <a:effectLst/>
          <a:extLst>
            <a:ext uri="{91240B29-F687-4f45-9708-019B960494DF}">
              <a14:hiddenLine xmlns:a14="http://schemas.microsoft.com/office/drawing/2010/main" xmlns="" w="76200" cap="rnd" cmpd="sng">
                <a:solidFill>
                  <a:schemeClr val="tx1">
                    <a:alpha val="50195"/>
                  </a:schemeClr>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37" name="Line 34"/>
          <p:cNvSpPr>
            <a:spLocks noChangeShapeType="1"/>
          </p:cNvSpPr>
          <p:nvPr/>
        </p:nvSpPr>
        <p:spPr bwMode="auto">
          <a:xfrm>
            <a:off x="3513138" y="2082800"/>
            <a:ext cx="0" cy="3344863"/>
          </a:xfrm>
          <a:prstGeom prst="line">
            <a:avLst/>
          </a:prstGeom>
          <a:noFill/>
          <a:ln w="76200">
            <a:solidFill>
              <a:srgbClr val="0033CC"/>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38" name="Rectangle 35"/>
          <p:cNvSpPr>
            <a:spLocks noChangeArrowheads="1"/>
          </p:cNvSpPr>
          <p:nvPr/>
        </p:nvSpPr>
        <p:spPr bwMode="auto">
          <a:xfrm>
            <a:off x="3876675" y="5556250"/>
            <a:ext cx="1473200" cy="5826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88" tIns="44450" rIns="90488" bIns="44450">
            <a:spAutoFit/>
          </a:bodyPr>
          <a:lstStyle/>
          <a:p>
            <a:pPr eaLnBrk="0" hangingPunct="0"/>
            <a:r>
              <a:rPr lang="en-US" sz="3200" b="1"/>
              <a:t>Protein</a:t>
            </a:r>
          </a:p>
        </p:txBody>
      </p:sp>
      <p:sp>
        <p:nvSpPr>
          <p:cNvPr id="39" name="Rectangle 36"/>
          <p:cNvSpPr>
            <a:spLocks noChangeArrowheads="1"/>
          </p:cNvSpPr>
          <p:nvPr/>
        </p:nvSpPr>
        <p:spPr bwMode="auto">
          <a:xfrm>
            <a:off x="3092450" y="1206500"/>
            <a:ext cx="1530350" cy="4667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88" tIns="44450" rIns="90488" bIns="44450">
            <a:spAutoFit/>
          </a:bodyPr>
          <a:lstStyle/>
          <a:p>
            <a:pPr eaLnBrk="0" hangingPunct="0"/>
            <a:r>
              <a:rPr lang="en-US" b="1"/>
              <a:t>Excitation</a:t>
            </a:r>
          </a:p>
        </p:txBody>
      </p:sp>
      <p:sp>
        <p:nvSpPr>
          <p:cNvPr id="40" name="Rectangle 37"/>
          <p:cNvSpPr>
            <a:spLocks noChangeArrowheads="1"/>
          </p:cNvSpPr>
          <p:nvPr/>
        </p:nvSpPr>
        <p:spPr bwMode="auto">
          <a:xfrm>
            <a:off x="4972050" y="1198563"/>
            <a:ext cx="1366838" cy="4540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88" tIns="44450" rIns="90488" bIns="44450">
            <a:spAutoFit/>
          </a:bodyPr>
          <a:lstStyle/>
          <a:p>
            <a:pPr eaLnBrk="0" hangingPunct="0"/>
            <a:r>
              <a:rPr lang="en-US" b="1">
                <a:solidFill>
                  <a:schemeClr val="tx2"/>
                </a:solidFill>
              </a:rPr>
              <a:t>Emission</a:t>
            </a:r>
          </a:p>
        </p:txBody>
      </p:sp>
      <p:sp>
        <p:nvSpPr>
          <p:cNvPr id="41" name="Rectangle 38"/>
          <p:cNvSpPr>
            <a:spLocks noChangeArrowheads="1"/>
          </p:cNvSpPr>
          <p:nvPr/>
        </p:nvSpPr>
        <p:spPr bwMode="auto">
          <a:xfrm>
            <a:off x="788988" y="1647825"/>
            <a:ext cx="6861175" cy="3762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88" tIns="44450" rIns="90488" bIns="44450">
            <a:spAutoFit/>
          </a:bodyPr>
          <a:lstStyle/>
          <a:p>
            <a:pPr eaLnBrk="0" hangingPunct="0"/>
            <a:r>
              <a:rPr lang="en-US" sz="1800" b="1">
                <a:latin typeface="Arial" charset="0"/>
              </a:rPr>
              <a:t>300 nm      400 nm            500 nm             600 nm            700 nm</a:t>
            </a:r>
          </a:p>
        </p:txBody>
      </p:sp>
      <p:sp>
        <p:nvSpPr>
          <p:cNvPr id="42" name="Rectangle 41"/>
          <p:cNvSpPr/>
          <p:nvPr/>
        </p:nvSpPr>
        <p:spPr>
          <a:xfrm>
            <a:off x="4613275" y="1836738"/>
            <a:ext cx="492125" cy="3802062"/>
          </a:xfrm>
          <a:prstGeom prst="rect">
            <a:avLst/>
          </a:prstGeom>
          <a:solidFill>
            <a:srgbClr val="F2F2F2">
              <a:alpha val="34902"/>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3" name="TextBox 2"/>
          <p:cNvSpPr txBox="1">
            <a:spLocks noChangeArrowheads="1"/>
          </p:cNvSpPr>
          <p:nvPr/>
        </p:nvSpPr>
        <p:spPr bwMode="auto">
          <a:xfrm>
            <a:off x="5260975" y="2524125"/>
            <a:ext cx="220186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t>Band Pass Filter</a:t>
            </a:r>
          </a:p>
        </p:txBody>
      </p:sp>
    </p:spTree>
    <p:extLst>
      <p:ext uri="{BB962C8B-B14F-4D97-AF65-F5344CB8AC3E}">
        <p14:creationId xmlns:p14="http://schemas.microsoft.com/office/powerpoint/2010/main" val="12252674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Optics - Filter Properties</a:t>
            </a:r>
          </a:p>
        </p:txBody>
      </p:sp>
      <p:sp>
        <p:nvSpPr>
          <p:cNvPr id="3" name="Content Placeholder 2"/>
          <p:cNvSpPr>
            <a:spLocks noGrp="1"/>
          </p:cNvSpPr>
          <p:nvPr>
            <p:ph idx="1"/>
          </p:nvPr>
        </p:nvSpPr>
        <p:spPr/>
        <p:txBody>
          <a:bodyPr/>
          <a:lstStyle/>
          <a:p>
            <a:pPr>
              <a:lnSpc>
                <a:spcPct val="90000"/>
              </a:lnSpc>
            </a:pPr>
            <a:r>
              <a:rPr lang="en-US" dirty="0"/>
              <a:t>Using filters with laser systems demands higher quality and more stringent management because of the high intensity of the laser which can be 6 orders of magnitude higher than a fluorescence signal</a:t>
            </a:r>
          </a:p>
          <a:p>
            <a:pPr>
              <a:lnSpc>
                <a:spcPct val="90000"/>
              </a:lnSpc>
            </a:pPr>
            <a:r>
              <a:rPr lang="en-US" dirty="0"/>
              <a:t>Therefore filters must have strict limits for blocking and allowing light to pass</a:t>
            </a:r>
          </a:p>
          <a:p>
            <a:pPr>
              <a:lnSpc>
                <a:spcPct val="90000"/>
              </a:lnSpc>
            </a:pPr>
            <a:r>
              <a:rPr lang="en-US" dirty="0"/>
              <a:t>Rejection of light is crucial because low levels of light from lasers will override your low-level signals and this rejection level is established by a % transmission of light</a:t>
            </a:r>
          </a:p>
          <a:p>
            <a:endParaRPr lang="en-US" dirty="0"/>
          </a:p>
        </p:txBody>
      </p:sp>
      <p:sp>
        <p:nvSpPr>
          <p:cNvPr id="4" name="Date Placeholder 3"/>
          <p:cNvSpPr>
            <a:spLocks noGrp="1"/>
          </p:cNvSpPr>
          <p:nvPr>
            <p:ph type="dt" sz="half" idx="10"/>
          </p:nvPr>
        </p:nvSpPr>
        <p:spPr/>
        <p:txBody>
          <a:bodyPr/>
          <a:lstStyle/>
          <a:p>
            <a:fld id="{F4C039BB-BFC4-41B8-B92E-3AB15CEAADDC}" type="datetime12">
              <a:rPr lang="en-US" smtClean="0"/>
              <a:t>5:21 PM</a:t>
            </a:fld>
            <a:endParaRPr lang="en-US" dirty="0"/>
          </a:p>
        </p:txBody>
      </p:sp>
      <p:sp>
        <p:nvSpPr>
          <p:cNvPr id="5" name="Footer Placeholder 4"/>
          <p:cNvSpPr>
            <a:spLocks noGrp="1"/>
          </p:cNvSpPr>
          <p:nvPr>
            <p:ph type="ftr" sz="quarter" idx="11"/>
          </p:nvPr>
        </p:nvSpPr>
        <p:spPr/>
        <p:txBody>
          <a:bodyPr/>
          <a:lstStyle/>
          <a:p>
            <a:pPr algn="r"/>
            <a:r>
              <a:rPr lang="en-US" dirty="0" err="1"/>
              <a:t>www.cyto.purdue.edu</a:t>
            </a:r>
            <a:endParaRPr lang="en-US" dirty="0"/>
          </a:p>
        </p:txBody>
      </p:sp>
      <p:sp>
        <p:nvSpPr>
          <p:cNvPr id="6" name="Slide Number Placeholder 5"/>
          <p:cNvSpPr>
            <a:spLocks noGrp="1"/>
          </p:cNvSpPr>
          <p:nvPr>
            <p:ph type="sldNum" sz="quarter" idx="12"/>
          </p:nvPr>
        </p:nvSpPr>
        <p:spPr/>
        <p:txBody>
          <a:bodyPr/>
          <a:lstStyle/>
          <a:p>
            <a:r>
              <a:rPr lang="en-US"/>
              <a:t>Slide </a:t>
            </a:r>
            <a:fld id="{0CFEC368-1D7A-4F81-ABF6-AE0E36BAF64C}" type="slidenum">
              <a:rPr lang="en-US" smtClean="0"/>
              <a:pPr/>
              <a:t>3</a:t>
            </a:fld>
            <a:endParaRPr lang="en-US" dirty="0"/>
          </a:p>
        </p:txBody>
      </p:sp>
    </p:spTree>
    <p:extLst>
      <p:ext uri="{BB962C8B-B14F-4D97-AF65-F5344CB8AC3E}">
        <p14:creationId xmlns:p14="http://schemas.microsoft.com/office/powerpoint/2010/main" val="422612167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775" y="508919"/>
            <a:ext cx="8229600" cy="990600"/>
          </a:xfrm>
        </p:spPr>
        <p:txBody>
          <a:bodyPr/>
          <a:lstStyle/>
          <a:p>
            <a:pPr eaLnBrk="0" hangingPunct="0"/>
            <a:r>
              <a:rPr lang="en-US" dirty="0">
                <a:latin typeface="Arial" charset="0"/>
              </a:rPr>
              <a:t>Fluorescein - (FITC)</a:t>
            </a:r>
          </a:p>
        </p:txBody>
      </p:sp>
      <p:sp>
        <p:nvSpPr>
          <p:cNvPr id="4" name="Date Placeholder 3"/>
          <p:cNvSpPr>
            <a:spLocks noGrp="1"/>
          </p:cNvSpPr>
          <p:nvPr>
            <p:ph type="dt" sz="half" idx="10"/>
          </p:nvPr>
        </p:nvSpPr>
        <p:spPr/>
        <p:txBody>
          <a:bodyPr/>
          <a:lstStyle/>
          <a:p>
            <a:fld id="{F4C039BB-BFC4-41B8-B92E-3AB15CEAADDC}" type="datetime12">
              <a:rPr lang="en-US" smtClean="0"/>
              <a:t>5:21 PM</a:t>
            </a:fld>
            <a:endParaRPr lang="en-US" dirty="0"/>
          </a:p>
        </p:txBody>
      </p:sp>
      <p:sp>
        <p:nvSpPr>
          <p:cNvPr id="5" name="Footer Placeholder 4"/>
          <p:cNvSpPr>
            <a:spLocks noGrp="1"/>
          </p:cNvSpPr>
          <p:nvPr>
            <p:ph type="ftr" sz="quarter" idx="11"/>
          </p:nvPr>
        </p:nvSpPr>
        <p:spPr/>
        <p:txBody>
          <a:bodyPr/>
          <a:lstStyle/>
          <a:p>
            <a:pPr algn="r"/>
            <a:r>
              <a:rPr lang="en-US" dirty="0" err="1"/>
              <a:t>www.cyto.purdue.edu</a:t>
            </a:r>
            <a:endParaRPr lang="en-US" dirty="0"/>
          </a:p>
        </p:txBody>
      </p:sp>
      <p:sp>
        <p:nvSpPr>
          <p:cNvPr id="6" name="Slide Number Placeholder 5"/>
          <p:cNvSpPr>
            <a:spLocks noGrp="1"/>
          </p:cNvSpPr>
          <p:nvPr>
            <p:ph type="sldNum" sz="quarter" idx="12"/>
          </p:nvPr>
        </p:nvSpPr>
        <p:spPr/>
        <p:txBody>
          <a:bodyPr/>
          <a:lstStyle/>
          <a:p>
            <a:r>
              <a:rPr lang="en-US"/>
              <a:t>Slide </a:t>
            </a:r>
            <a:fld id="{0CFEC368-1D7A-4F81-ABF6-AE0E36BAF64C}" type="slidenum">
              <a:rPr lang="en-US" smtClean="0"/>
              <a:pPr/>
              <a:t>30</a:t>
            </a:fld>
            <a:endParaRPr lang="en-US" dirty="0"/>
          </a:p>
        </p:txBody>
      </p:sp>
      <p:sp>
        <p:nvSpPr>
          <p:cNvPr id="7" name="Rectangle 3"/>
          <p:cNvSpPr txBox="1">
            <a:spLocks noChangeArrowheads="1"/>
          </p:cNvSpPr>
          <p:nvPr/>
        </p:nvSpPr>
        <p:spPr>
          <a:xfrm>
            <a:off x="685800" y="1981200"/>
            <a:ext cx="7772400" cy="4114800"/>
          </a:xfrm>
          <a:prstGeom prst="rect">
            <a:avLst/>
          </a:prstGeom>
          <a:noFill/>
          <a:extLst>
            <a:ext uri="{91240B29-F687-4f45-9708-019B960494DF}">
              <a14:hiddenLine xmlns:a14="http://schemas.microsoft.com/office/drawing/2010/main" xmlns="" w="12700">
                <a:solidFill>
                  <a:schemeClr val="tx1"/>
                </a:solidFill>
                <a:miter lim="800000"/>
                <a:headEnd/>
                <a:tailEnd/>
              </a14:hiddenLine>
            </a:ext>
          </a:extLst>
        </p:spPr>
        <p:txBody>
          <a:bodyPr vert="horz" lIns="90488" tIns="44450" rIns="90488" bIns="44450" rtlCol="0">
            <a:normAutofit/>
          </a:bodyPr>
          <a:lst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a:buFontTx/>
              <a:buNone/>
            </a:pPr>
            <a:r>
              <a:rPr lang="en-US"/>
              <a:t> </a:t>
            </a:r>
          </a:p>
        </p:txBody>
      </p:sp>
      <p:sp>
        <p:nvSpPr>
          <p:cNvPr id="8" name="AutoShape 4"/>
          <p:cNvSpPr>
            <a:spLocks noChangeArrowheads="1"/>
          </p:cNvSpPr>
          <p:nvPr/>
        </p:nvSpPr>
        <p:spPr bwMode="auto">
          <a:xfrm>
            <a:off x="868363" y="2044700"/>
            <a:ext cx="7643812" cy="3435350"/>
          </a:xfrm>
          <a:prstGeom prst="roundRect">
            <a:avLst>
              <a:gd name="adj" fmla="val 12495"/>
            </a:avLst>
          </a:prstGeom>
          <a:solidFill>
            <a:srgbClr val="CECECE"/>
          </a:solidFill>
          <a:ln w="50800">
            <a:solidFill>
              <a:schemeClr val="folHlink"/>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9" name="Line 6"/>
          <p:cNvSpPr>
            <a:spLocks noChangeShapeType="1"/>
          </p:cNvSpPr>
          <p:nvPr/>
        </p:nvSpPr>
        <p:spPr bwMode="auto">
          <a:xfrm>
            <a:off x="2511425" y="2078038"/>
            <a:ext cx="0" cy="57150"/>
          </a:xfrm>
          <a:prstGeom prst="line">
            <a:avLst/>
          </a:prstGeom>
          <a:noFill/>
          <a:ln w="508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10" name="Line 7"/>
          <p:cNvSpPr>
            <a:spLocks noChangeShapeType="1"/>
          </p:cNvSpPr>
          <p:nvPr/>
        </p:nvSpPr>
        <p:spPr bwMode="auto">
          <a:xfrm>
            <a:off x="4348163" y="2063750"/>
            <a:ext cx="0" cy="57150"/>
          </a:xfrm>
          <a:prstGeom prst="line">
            <a:avLst/>
          </a:prstGeom>
          <a:noFill/>
          <a:ln w="508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11" name="Line 8"/>
          <p:cNvSpPr>
            <a:spLocks noChangeShapeType="1"/>
          </p:cNvSpPr>
          <p:nvPr/>
        </p:nvSpPr>
        <p:spPr bwMode="auto">
          <a:xfrm>
            <a:off x="6184900" y="2063750"/>
            <a:ext cx="0" cy="57150"/>
          </a:xfrm>
          <a:prstGeom prst="line">
            <a:avLst/>
          </a:prstGeom>
          <a:noFill/>
          <a:ln w="508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12" name="Line 9"/>
          <p:cNvSpPr>
            <a:spLocks noChangeShapeType="1"/>
          </p:cNvSpPr>
          <p:nvPr/>
        </p:nvSpPr>
        <p:spPr bwMode="auto">
          <a:xfrm>
            <a:off x="8023225" y="2049463"/>
            <a:ext cx="0" cy="57150"/>
          </a:xfrm>
          <a:prstGeom prst="line">
            <a:avLst/>
          </a:prstGeom>
          <a:noFill/>
          <a:ln w="508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13" name="Line 10"/>
          <p:cNvSpPr>
            <a:spLocks noChangeShapeType="1"/>
          </p:cNvSpPr>
          <p:nvPr/>
        </p:nvSpPr>
        <p:spPr bwMode="auto">
          <a:xfrm>
            <a:off x="1616075" y="2057400"/>
            <a:ext cx="0" cy="44450"/>
          </a:xfrm>
          <a:prstGeom prst="line">
            <a:avLst/>
          </a:prstGeom>
          <a:noFill/>
          <a:ln w="254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14" name="Line 11"/>
          <p:cNvSpPr>
            <a:spLocks noChangeShapeType="1"/>
          </p:cNvSpPr>
          <p:nvPr/>
        </p:nvSpPr>
        <p:spPr bwMode="auto">
          <a:xfrm>
            <a:off x="3448050" y="2047875"/>
            <a:ext cx="0" cy="44450"/>
          </a:xfrm>
          <a:prstGeom prst="line">
            <a:avLst/>
          </a:prstGeom>
          <a:noFill/>
          <a:ln w="254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15" name="Line 12"/>
          <p:cNvSpPr>
            <a:spLocks noChangeShapeType="1"/>
          </p:cNvSpPr>
          <p:nvPr/>
        </p:nvSpPr>
        <p:spPr bwMode="auto">
          <a:xfrm>
            <a:off x="5281613" y="2047875"/>
            <a:ext cx="0" cy="44450"/>
          </a:xfrm>
          <a:prstGeom prst="line">
            <a:avLst/>
          </a:prstGeom>
          <a:noFill/>
          <a:ln w="254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16" name="Line 13"/>
          <p:cNvSpPr>
            <a:spLocks noChangeShapeType="1"/>
          </p:cNvSpPr>
          <p:nvPr/>
        </p:nvSpPr>
        <p:spPr bwMode="auto">
          <a:xfrm>
            <a:off x="7113588" y="2039938"/>
            <a:ext cx="0" cy="44450"/>
          </a:xfrm>
          <a:prstGeom prst="line">
            <a:avLst/>
          </a:prstGeom>
          <a:noFill/>
          <a:ln w="254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17" name="Line 14"/>
          <p:cNvSpPr>
            <a:spLocks noChangeShapeType="1"/>
          </p:cNvSpPr>
          <p:nvPr/>
        </p:nvSpPr>
        <p:spPr bwMode="auto">
          <a:xfrm>
            <a:off x="1190625" y="2057400"/>
            <a:ext cx="0" cy="44450"/>
          </a:xfrm>
          <a:prstGeom prst="line">
            <a:avLst/>
          </a:prstGeom>
          <a:noFill/>
          <a:ln w="254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18" name="Line 15"/>
          <p:cNvSpPr>
            <a:spLocks noChangeShapeType="1"/>
          </p:cNvSpPr>
          <p:nvPr/>
        </p:nvSpPr>
        <p:spPr bwMode="auto">
          <a:xfrm>
            <a:off x="3022600" y="2047875"/>
            <a:ext cx="0" cy="44450"/>
          </a:xfrm>
          <a:prstGeom prst="line">
            <a:avLst/>
          </a:prstGeom>
          <a:noFill/>
          <a:ln w="254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19" name="Line 16"/>
          <p:cNvSpPr>
            <a:spLocks noChangeShapeType="1"/>
          </p:cNvSpPr>
          <p:nvPr/>
        </p:nvSpPr>
        <p:spPr bwMode="auto">
          <a:xfrm>
            <a:off x="4854575" y="2047875"/>
            <a:ext cx="0" cy="44450"/>
          </a:xfrm>
          <a:prstGeom prst="line">
            <a:avLst/>
          </a:prstGeom>
          <a:noFill/>
          <a:ln w="254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20" name="Line 17"/>
          <p:cNvSpPr>
            <a:spLocks noChangeShapeType="1"/>
          </p:cNvSpPr>
          <p:nvPr/>
        </p:nvSpPr>
        <p:spPr bwMode="auto">
          <a:xfrm>
            <a:off x="6686550" y="2039938"/>
            <a:ext cx="0" cy="44450"/>
          </a:xfrm>
          <a:prstGeom prst="line">
            <a:avLst/>
          </a:prstGeom>
          <a:noFill/>
          <a:ln w="254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21" name="Line 18"/>
          <p:cNvSpPr>
            <a:spLocks noChangeShapeType="1"/>
          </p:cNvSpPr>
          <p:nvPr/>
        </p:nvSpPr>
        <p:spPr bwMode="auto">
          <a:xfrm>
            <a:off x="2085975" y="2066925"/>
            <a:ext cx="0" cy="42863"/>
          </a:xfrm>
          <a:prstGeom prst="line">
            <a:avLst/>
          </a:prstGeom>
          <a:noFill/>
          <a:ln w="254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22" name="Line 19"/>
          <p:cNvSpPr>
            <a:spLocks noChangeShapeType="1"/>
          </p:cNvSpPr>
          <p:nvPr/>
        </p:nvSpPr>
        <p:spPr bwMode="auto">
          <a:xfrm>
            <a:off x="3916363" y="2057400"/>
            <a:ext cx="0" cy="44450"/>
          </a:xfrm>
          <a:prstGeom prst="line">
            <a:avLst/>
          </a:prstGeom>
          <a:noFill/>
          <a:ln w="254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23" name="Line 20"/>
          <p:cNvSpPr>
            <a:spLocks noChangeShapeType="1"/>
          </p:cNvSpPr>
          <p:nvPr/>
        </p:nvSpPr>
        <p:spPr bwMode="auto">
          <a:xfrm>
            <a:off x="5748338" y="2057400"/>
            <a:ext cx="0" cy="44450"/>
          </a:xfrm>
          <a:prstGeom prst="line">
            <a:avLst/>
          </a:prstGeom>
          <a:noFill/>
          <a:ln w="254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24" name="Line 21"/>
          <p:cNvSpPr>
            <a:spLocks noChangeShapeType="1"/>
          </p:cNvSpPr>
          <p:nvPr/>
        </p:nvSpPr>
        <p:spPr bwMode="auto">
          <a:xfrm>
            <a:off x="7581900" y="2047875"/>
            <a:ext cx="0" cy="44450"/>
          </a:xfrm>
          <a:prstGeom prst="line">
            <a:avLst/>
          </a:prstGeom>
          <a:noFill/>
          <a:ln w="254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25" name="Rectangle 22"/>
          <p:cNvSpPr>
            <a:spLocks noChangeArrowheads="1"/>
          </p:cNvSpPr>
          <p:nvPr/>
        </p:nvSpPr>
        <p:spPr bwMode="auto">
          <a:xfrm>
            <a:off x="1989138" y="2376488"/>
            <a:ext cx="233362" cy="117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88" tIns="44450" rIns="90488" bIns="44450">
            <a:spAutoFit/>
          </a:bodyPr>
          <a:lstStyle/>
          <a:p>
            <a:pPr eaLnBrk="0" hangingPunct="0"/>
            <a:r>
              <a:rPr lang="en-US" sz="100" i="1">
                <a:solidFill>
                  <a:srgbClr val="000000"/>
                </a:solidFill>
                <a:latin typeface="Arial" charset="0"/>
              </a:rPr>
              <a:t>400 nm</a:t>
            </a:r>
          </a:p>
        </p:txBody>
      </p:sp>
      <p:sp>
        <p:nvSpPr>
          <p:cNvPr id="26" name="Rectangle 23"/>
          <p:cNvSpPr>
            <a:spLocks noChangeArrowheads="1"/>
          </p:cNvSpPr>
          <p:nvPr/>
        </p:nvSpPr>
        <p:spPr bwMode="auto">
          <a:xfrm>
            <a:off x="3884613" y="2376488"/>
            <a:ext cx="233362" cy="117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88" tIns="44450" rIns="90488" bIns="44450">
            <a:spAutoFit/>
          </a:bodyPr>
          <a:lstStyle/>
          <a:p>
            <a:pPr eaLnBrk="0" hangingPunct="0"/>
            <a:r>
              <a:rPr lang="en-US" sz="100" i="1">
                <a:solidFill>
                  <a:srgbClr val="000000"/>
                </a:solidFill>
                <a:latin typeface="Arial" charset="0"/>
              </a:rPr>
              <a:t>500 nm</a:t>
            </a:r>
          </a:p>
        </p:txBody>
      </p:sp>
      <p:sp>
        <p:nvSpPr>
          <p:cNvPr id="27" name="Rectangle 24"/>
          <p:cNvSpPr>
            <a:spLocks noChangeArrowheads="1"/>
          </p:cNvSpPr>
          <p:nvPr/>
        </p:nvSpPr>
        <p:spPr bwMode="auto">
          <a:xfrm>
            <a:off x="5673725" y="2376488"/>
            <a:ext cx="233363" cy="117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88" tIns="44450" rIns="90488" bIns="44450">
            <a:spAutoFit/>
          </a:bodyPr>
          <a:lstStyle/>
          <a:p>
            <a:pPr eaLnBrk="0" hangingPunct="0"/>
            <a:r>
              <a:rPr lang="en-US" sz="100" i="1">
                <a:solidFill>
                  <a:srgbClr val="000000"/>
                </a:solidFill>
                <a:latin typeface="Arial" charset="0"/>
              </a:rPr>
              <a:t>600 nm</a:t>
            </a:r>
          </a:p>
        </p:txBody>
      </p:sp>
      <p:sp>
        <p:nvSpPr>
          <p:cNvPr id="28" name="Rectangle 25"/>
          <p:cNvSpPr>
            <a:spLocks noChangeArrowheads="1"/>
          </p:cNvSpPr>
          <p:nvPr/>
        </p:nvSpPr>
        <p:spPr bwMode="auto">
          <a:xfrm>
            <a:off x="7462838" y="2376488"/>
            <a:ext cx="233362" cy="117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88" tIns="44450" rIns="90488" bIns="44450">
            <a:spAutoFit/>
          </a:bodyPr>
          <a:lstStyle/>
          <a:p>
            <a:pPr eaLnBrk="0" hangingPunct="0"/>
            <a:r>
              <a:rPr lang="en-US" sz="100" i="1">
                <a:solidFill>
                  <a:srgbClr val="000000"/>
                </a:solidFill>
                <a:latin typeface="Arial" charset="0"/>
              </a:rPr>
              <a:t>700 nm</a:t>
            </a:r>
          </a:p>
        </p:txBody>
      </p:sp>
      <p:sp>
        <p:nvSpPr>
          <p:cNvPr id="29" name="Line 26"/>
          <p:cNvSpPr>
            <a:spLocks noChangeShapeType="1"/>
          </p:cNvSpPr>
          <p:nvPr/>
        </p:nvSpPr>
        <p:spPr bwMode="auto">
          <a:xfrm>
            <a:off x="2511425" y="5429250"/>
            <a:ext cx="0" cy="57150"/>
          </a:xfrm>
          <a:prstGeom prst="line">
            <a:avLst/>
          </a:prstGeom>
          <a:noFill/>
          <a:ln w="508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30" name="Line 27"/>
          <p:cNvSpPr>
            <a:spLocks noChangeShapeType="1"/>
          </p:cNvSpPr>
          <p:nvPr/>
        </p:nvSpPr>
        <p:spPr bwMode="auto">
          <a:xfrm>
            <a:off x="4348163" y="5414963"/>
            <a:ext cx="0" cy="57150"/>
          </a:xfrm>
          <a:prstGeom prst="line">
            <a:avLst/>
          </a:prstGeom>
          <a:noFill/>
          <a:ln w="508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31" name="Line 28"/>
          <p:cNvSpPr>
            <a:spLocks noChangeShapeType="1"/>
          </p:cNvSpPr>
          <p:nvPr/>
        </p:nvSpPr>
        <p:spPr bwMode="auto">
          <a:xfrm>
            <a:off x="6184900" y="5414963"/>
            <a:ext cx="0" cy="57150"/>
          </a:xfrm>
          <a:prstGeom prst="line">
            <a:avLst/>
          </a:prstGeom>
          <a:noFill/>
          <a:ln w="508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32" name="Line 29"/>
          <p:cNvSpPr>
            <a:spLocks noChangeShapeType="1"/>
          </p:cNvSpPr>
          <p:nvPr/>
        </p:nvSpPr>
        <p:spPr bwMode="auto">
          <a:xfrm>
            <a:off x="8023225" y="5400675"/>
            <a:ext cx="0" cy="58738"/>
          </a:xfrm>
          <a:prstGeom prst="line">
            <a:avLst/>
          </a:prstGeom>
          <a:noFill/>
          <a:ln w="508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pic>
        <p:nvPicPr>
          <p:cNvPr id="33" name="Picture 30"/>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4050" y="4921250"/>
            <a:ext cx="6350" cy="269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508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34" name="Rectangle 31"/>
          <p:cNvSpPr>
            <a:spLocks noChangeArrowheads="1"/>
          </p:cNvSpPr>
          <p:nvPr/>
        </p:nvSpPr>
        <p:spPr bwMode="auto">
          <a:xfrm>
            <a:off x="3543300" y="1871663"/>
            <a:ext cx="257175" cy="117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88" tIns="44450" rIns="90488" bIns="44450">
            <a:spAutoFit/>
          </a:bodyPr>
          <a:lstStyle/>
          <a:p>
            <a:pPr eaLnBrk="0" hangingPunct="0"/>
            <a:r>
              <a:rPr lang="en-US" sz="100" i="1">
                <a:solidFill>
                  <a:srgbClr val="FFFFFF"/>
                </a:solidFill>
                <a:latin typeface="Arial" charset="0"/>
              </a:rPr>
              <a:t>Wavelength</a:t>
            </a:r>
          </a:p>
        </p:txBody>
      </p:sp>
      <p:sp>
        <p:nvSpPr>
          <p:cNvPr id="35" name="Freeform 32"/>
          <p:cNvSpPr>
            <a:spLocks/>
          </p:cNvSpPr>
          <p:nvPr/>
        </p:nvSpPr>
        <p:spPr bwMode="auto">
          <a:xfrm>
            <a:off x="2744788" y="2584450"/>
            <a:ext cx="2473325" cy="2903538"/>
          </a:xfrm>
          <a:custGeom>
            <a:avLst/>
            <a:gdLst>
              <a:gd name="T0" fmla="*/ 0 w 1558"/>
              <a:gd name="T1" fmla="*/ 2147483647 h 1829"/>
              <a:gd name="T2" fmla="*/ 272176875 w 1558"/>
              <a:gd name="T3" fmla="*/ 2147483647 h 1829"/>
              <a:gd name="T4" fmla="*/ 405745950 w 1558"/>
              <a:gd name="T5" fmla="*/ 2147483647 h 1829"/>
              <a:gd name="T6" fmla="*/ 609877813 w 1558"/>
              <a:gd name="T7" fmla="*/ 2147483647 h 1829"/>
              <a:gd name="T8" fmla="*/ 677922825 w 1558"/>
              <a:gd name="T9" fmla="*/ 2147483647 h 1829"/>
              <a:gd name="T10" fmla="*/ 882054688 w 1558"/>
              <a:gd name="T11" fmla="*/ 2147483647 h 1829"/>
              <a:gd name="T12" fmla="*/ 1083667188 w 1558"/>
              <a:gd name="T13" fmla="*/ 2147483647 h 1829"/>
              <a:gd name="T14" fmla="*/ 1252518450 w 1558"/>
              <a:gd name="T15" fmla="*/ 2147483647 h 1829"/>
              <a:gd name="T16" fmla="*/ 1287800638 w 1558"/>
              <a:gd name="T17" fmla="*/ 2147483647 h 1829"/>
              <a:gd name="T18" fmla="*/ 1355844063 w 1558"/>
              <a:gd name="T19" fmla="*/ 2147483647 h 1829"/>
              <a:gd name="T20" fmla="*/ 1386085938 w 1558"/>
              <a:gd name="T21" fmla="*/ 1874996573 h 1829"/>
              <a:gd name="T22" fmla="*/ 1489413138 w 1558"/>
              <a:gd name="T23" fmla="*/ 1461690877 h 1829"/>
              <a:gd name="T24" fmla="*/ 1557456563 w 1558"/>
              <a:gd name="T25" fmla="*/ 1048385181 h 1829"/>
              <a:gd name="T26" fmla="*/ 1625501575 w 1558"/>
              <a:gd name="T27" fmla="*/ 688003568 h 1829"/>
              <a:gd name="T28" fmla="*/ 1693545000 w 1558"/>
              <a:gd name="T29" fmla="*/ 441028213 h 1829"/>
              <a:gd name="T30" fmla="*/ 1794351250 w 1558"/>
              <a:gd name="T31" fmla="*/ 219254425 h 1829"/>
              <a:gd name="T32" fmla="*/ 1927920325 w 1558"/>
              <a:gd name="T33" fmla="*/ 83165964 h 1829"/>
              <a:gd name="T34" fmla="*/ 2064008763 w 1558"/>
              <a:gd name="T35" fmla="*/ 0 h 1829"/>
              <a:gd name="T36" fmla="*/ 2147483647 w 1558"/>
              <a:gd name="T37" fmla="*/ 166330341 h 1829"/>
              <a:gd name="T38" fmla="*/ 2147483647 w 1558"/>
              <a:gd name="T39" fmla="*/ 524192590 h 1829"/>
              <a:gd name="T40" fmla="*/ 2147483647 w 1558"/>
              <a:gd name="T41" fmla="*/ 771167945 h 1829"/>
              <a:gd name="T42" fmla="*/ 2147483647 w 1558"/>
              <a:gd name="T43" fmla="*/ 1020664251 h 1829"/>
              <a:gd name="T44" fmla="*/ 2147483647 w 1558"/>
              <a:gd name="T45" fmla="*/ 1544856841 h 1829"/>
              <a:gd name="T46" fmla="*/ 2147483647 w 1558"/>
              <a:gd name="T47" fmla="*/ 2147483647 h 1829"/>
              <a:gd name="T48" fmla="*/ 2147483647 w 1558"/>
              <a:gd name="T49" fmla="*/ 2147483647 h 1829"/>
              <a:gd name="T50" fmla="*/ 2147483647 w 1558"/>
              <a:gd name="T51" fmla="*/ 2147483647 h 1829"/>
              <a:gd name="T52" fmla="*/ 2147483647 w 1558"/>
              <a:gd name="T53" fmla="*/ 2147483647 h 1829"/>
              <a:gd name="T54" fmla="*/ 2147483647 w 1558"/>
              <a:gd name="T55" fmla="*/ 2147483647 h 1829"/>
              <a:gd name="T56" fmla="*/ 2147483647 w 1558"/>
              <a:gd name="T57" fmla="*/ 2147483647 h 1829"/>
              <a:gd name="T58" fmla="*/ 2147483647 w 1558"/>
              <a:gd name="T59" fmla="*/ 2147483647 h 1829"/>
              <a:gd name="T60" fmla="*/ 2147483647 w 1558"/>
              <a:gd name="T61" fmla="*/ 2147483647 h 1829"/>
              <a:gd name="T62" fmla="*/ 2147483647 w 1558"/>
              <a:gd name="T63" fmla="*/ 2147483647 h 182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558" h="1829">
                <a:moveTo>
                  <a:pt x="0" y="1828"/>
                </a:moveTo>
                <a:lnTo>
                  <a:pt x="108" y="1773"/>
                </a:lnTo>
                <a:lnTo>
                  <a:pt x="161" y="1718"/>
                </a:lnTo>
                <a:lnTo>
                  <a:pt x="242" y="1653"/>
                </a:lnTo>
                <a:lnTo>
                  <a:pt x="269" y="1587"/>
                </a:lnTo>
                <a:lnTo>
                  <a:pt x="350" y="1499"/>
                </a:lnTo>
                <a:lnTo>
                  <a:pt x="430" y="1412"/>
                </a:lnTo>
                <a:lnTo>
                  <a:pt x="497" y="1313"/>
                </a:lnTo>
                <a:lnTo>
                  <a:pt x="511" y="1226"/>
                </a:lnTo>
                <a:lnTo>
                  <a:pt x="538" y="996"/>
                </a:lnTo>
                <a:lnTo>
                  <a:pt x="550" y="744"/>
                </a:lnTo>
                <a:lnTo>
                  <a:pt x="591" y="580"/>
                </a:lnTo>
                <a:lnTo>
                  <a:pt x="618" y="416"/>
                </a:lnTo>
                <a:lnTo>
                  <a:pt x="645" y="273"/>
                </a:lnTo>
                <a:lnTo>
                  <a:pt x="672" y="175"/>
                </a:lnTo>
                <a:lnTo>
                  <a:pt x="712" y="87"/>
                </a:lnTo>
                <a:lnTo>
                  <a:pt x="765" y="33"/>
                </a:lnTo>
                <a:lnTo>
                  <a:pt x="819" y="0"/>
                </a:lnTo>
                <a:lnTo>
                  <a:pt x="860" y="66"/>
                </a:lnTo>
                <a:lnTo>
                  <a:pt x="914" y="208"/>
                </a:lnTo>
                <a:lnTo>
                  <a:pt x="939" y="306"/>
                </a:lnTo>
                <a:lnTo>
                  <a:pt x="966" y="405"/>
                </a:lnTo>
                <a:lnTo>
                  <a:pt x="1020" y="613"/>
                </a:lnTo>
                <a:lnTo>
                  <a:pt x="1127" y="920"/>
                </a:lnTo>
                <a:lnTo>
                  <a:pt x="1181" y="1117"/>
                </a:lnTo>
                <a:lnTo>
                  <a:pt x="1262" y="1303"/>
                </a:lnTo>
                <a:lnTo>
                  <a:pt x="1329" y="1478"/>
                </a:lnTo>
                <a:lnTo>
                  <a:pt x="1356" y="1543"/>
                </a:lnTo>
                <a:lnTo>
                  <a:pt x="1369" y="1587"/>
                </a:lnTo>
                <a:lnTo>
                  <a:pt x="1396" y="1631"/>
                </a:lnTo>
                <a:lnTo>
                  <a:pt x="1477" y="1718"/>
                </a:lnTo>
                <a:lnTo>
                  <a:pt x="1557" y="1806"/>
                </a:lnTo>
              </a:path>
            </a:pathLst>
          </a:custGeom>
          <a:gradFill rotWithShape="0">
            <a:gsLst>
              <a:gs pos="0">
                <a:srgbClr val="5883FC"/>
              </a:gs>
              <a:gs pos="100000">
                <a:srgbClr val="114FFB"/>
              </a:gs>
            </a:gsLst>
            <a:lin ang="0" scaled="1"/>
          </a:gradFill>
          <a:ln>
            <a:noFill/>
          </a:ln>
          <a:effectLst/>
          <a:extLst>
            <a:ext uri="{91240B29-F687-4f45-9708-019B960494DF}">
              <a14:hiddenLine xmlns:a14="http://schemas.microsoft.com/office/drawing/2010/main" xmlns="" w="762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36" name="Freeform 33"/>
          <p:cNvSpPr>
            <a:spLocks/>
          </p:cNvSpPr>
          <p:nvPr/>
        </p:nvSpPr>
        <p:spPr bwMode="auto">
          <a:xfrm>
            <a:off x="3886200" y="2654300"/>
            <a:ext cx="2197100" cy="2849563"/>
          </a:xfrm>
          <a:custGeom>
            <a:avLst/>
            <a:gdLst>
              <a:gd name="T0" fmla="*/ 0 w 1384"/>
              <a:gd name="T1" fmla="*/ 2147483647 h 1795"/>
              <a:gd name="T2" fmla="*/ 272176875 w 1384"/>
              <a:gd name="T3" fmla="*/ 2147483647 h 1795"/>
              <a:gd name="T4" fmla="*/ 408265313 w 1384"/>
              <a:gd name="T5" fmla="*/ 2147483647 h 1795"/>
              <a:gd name="T6" fmla="*/ 574595625 w 1384"/>
              <a:gd name="T7" fmla="*/ 2147483647 h 1795"/>
              <a:gd name="T8" fmla="*/ 710684063 w 1384"/>
              <a:gd name="T9" fmla="*/ 2147483647 h 1795"/>
              <a:gd name="T10" fmla="*/ 846772500 w 1384"/>
              <a:gd name="T11" fmla="*/ 2147483647 h 1795"/>
              <a:gd name="T12" fmla="*/ 980341575 w 1384"/>
              <a:gd name="T13" fmla="*/ 2147483647 h 1795"/>
              <a:gd name="T14" fmla="*/ 1048385000 w 1384"/>
              <a:gd name="T15" fmla="*/ 1983364111 h 1795"/>
              <a:gd name="T16" fmla="*/ 1083667188 w 1384"/>
              <a:gd name="T17" fmla="*/ 1295360540 h 1795"/>
              <a:gd name="T18" fmla="*/ 1116430013 w 1384"/>
              <a:gd name="T19" fmla="*/ 798890465 h 1795"/>
              <a:gd name="T20" fmla="*/ 1116430013 w 1384"/>
              <a:gd name="T21" fmla="*/ 496471662 h 1795"/>
              <a:gd name="T22" fmla="*/ 1151712200 w 1384"/>
              <a:gd name="T23" fmla="*/ 219254426 h 1795"/>
              <a:gd name="T24" fmla="*/ 1184473438 w 1384"/>
              <a:gd name="T25" fmla="*/ 83165965 h 1795"/>
              <a:gd name="T26" fmla="*/ 1287800638 w 1384"/>
              <a:gd name="T27" fmla="*/ 0 h 1795"/>
              <a:gd name="T28" fmla="*/ 1388606888 w 1384"/>
              <a:gd name="T29" fmla="*/ 52924084 h 1795"/>
              <a:gd name="T30" fmla="*/ 1489413138 w 1384"/>
              <a:gd name="T31" fmla="*/ 163810979 h 1795"/>
              <a:gd name="T32" fmla="*/ 1590219388 w 1384"/>
              <a:gd name="T33" fmla="*/ 330141320 h 1795"/>
              <a:gd name="T34" fmla="*/ 1693545000 w 1384"/>
              <a:gd name="T35" fmla="*/ 660281053 h 1795"/>
              <a:gd name="T36" fmla="*/ 1829633438 w 1384"/>
              <a:gd name="T37" fmla="*/ 1073586751 h 1795"/>
              <a:gd name="T38" fmla="*/ 1963202513 w 1384"/>
              <a:gd name="T39" fmla="*/ 1517134329 h 1795"/>
              <a:gd name="T40" fmla="*/ 2132052188 w 1384"/>
              <a:gd name="T41" fmla="*/ 2094251005 h 1795"/>
              <a:gd name="T42" fmla="*/ 2147483647 w 1384"/>
              <a:gd name="T43" fmla="*/ 2147483647 h 1795"/>
              <a:gd name="T44" fmla="*/ 2147483647 w 1384"/>
              <a:gd name="T45" fmla="*/ 2147483647 h 1795"/>
              <a:gd name="T46" fmla="*/ 2147483647 w 1384"/>
              <a:gd name="T47" fmla="*/ 2147483647 h 1795"/>
              <a:gd name="T48" fmla="*/ 2147483647 w 1384"/>
              <a:gd name="T49" fmla="*/ 2147483647 h 1795"/>
              <a:gd name="T50" fmla="*/ 2147483647 w 1384"/>
              <a:gd name="T51" fmla="*/ 2147483647 h 1795"/>
              <a:gd name="T52" fmla="*/ 2147483647 w 1384"/>
              <a:gd name="T53" fmla="*/ 2147483647 h 1795"/>
              <a:gd name="T54" fmla="*/ 2147483647 w 1384"/>
              <a:gd name="T55" fmla="*/ 2147483647 h 1795"/>
              <a:gd name="T56" fmla="*/ 2147483647 w 1384"/>
              <a:gd name="T57" fmla="*/ 2147483647 h 1795"/>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1384" h="1795">
                <a:moveTo>
                  <a:pt x="0" y="1794"/>
                </a:moveTo>
                <a:lnTo>
                  <a:pt x="108" y="1695"/>
                </a:lnTo>
                <a:lnTo>
                  <a:pt x="162" y="1652"/>
                </a:lnTo>
                <a:lnTo>
                  <a:pt x="228" y="1597"/>
                </a:lnTo>
                <a:lnTo>
                  <a:pt x="282" y="1498"/>
                </a:lnTo>
                <a:lnTo>
                  <a:pt x="336" y="1334"/>
                </a:lnTo>
                <a:lnTo>
                  <a:pt x="389" y="952"/>
                </a:lnTo>
                <a:lnTo>
                  <a:pt x="416" y="787"/>
                </a:lnTo>
                <a:lnTo>
                  <a:pt x="430" y="514"/>
                </a:lnTo>
                <a:lnTo>
                  <a:pt x="443" y="317"/>
                </a:lnTo>
                <a:lnTo>
                  <a:pt x="443" y="197"/>
                </a:lnTo>
                <a:lnTo>
                  <a:pt x="457" y="87"/>
                </a:lnTo>
                <a:lnTo>
                  <a:pt x="470" y="33"/>
                </a:lnTo>
                <a:lnTo>
                  <a:pt x="511" y="0"/>
                </a:lnTo>
                <a:lnTo>
                  <a:pt x="551" y="21"/>
                </a:lnTo>
                <a:lnTo>
                  <a:pt x="591" y="65"/>
                </a:lnTo>
                <a:lnTo>
                  <a:pt x="631" y="131"/>
                </a:lnTo>
                <a:lnTo>
                  <a:pt x="672" y="262"/>
                </a:lnTo>
                <a:lnTo>
                  <a:pt x="726" y="426"/>
                </a:lnTo>
                <a:lnTo>
                  <a:pt x="779" y="602"/>
                </a:lnTo>
                <a:lnTo>
                  <a:pt x="846" y="831"/>
                </a:lnTo>
                <a:lnTo>
                  <a:pt x="913" y="1104"/>
                </a:lnTo>
                <a:lnTo>
                  <a:pt x="980" y="1345"/>
                </a:lnTo>
                <a:lnTo>
                  <a:pt x="1048" y="1509"/>
                </a:lnTo>
                <a:lnTo>
                  <a:pt x="1115" y="1608"/>
                </a:lnTo>
                <a:lnTo>
                  <a:pt x="1168" y="1695"/>
                </a:lnTo>
                <a:lnTo>
                  <a:pt x="1236" y="1739"/>
                </a:lnTo>
                <a:lnTo>
                  <a:pt x="1290" y="1750"/>
                </a:lnTo>
                <a:lnTo>
                  <a:pt x="1383" y="1783"/>
                </a:lnTo>
              </a:path>
            </a:pathLst>
          </a:custGeom>
          <a:solidFill>
            <a:srgbClr val="51DC00">
              <a:alpha val="50195"/>
            </a:srgbClr>
          </a:solidFill>
          <a:ln>
            <a:noFill/>
          </a:ln>
          <a:effectLst/>
          <a:extLst>
            <a:ext uri="{91240B29-F687-4f45-9708-019B960494DF}">
              <a14:hiddenLine xmlns:a14="http://schemas.microsoft.com/office/drawing/2010/main" xmlns="" w="76200" cap="rnd" cmpd="sng">
                <a:solidFill>
                  <a:schemeClr val="tx1">
                    <a:alpha val="50195"/>
                  </a:schemeClr>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37" name="Line 34"/>
          <p:cNvSpPr>
            <a:spLocks noChangeShapeType="1"/>
          </p:cNvSpPr>
          <p:nvPr/>
        </p:nvSpPr>
        <p:spPr bwMode="auto">
          <a:xfrm>
            <a:off x="3513138" y="2082800"/>
            <a:ext cx="0" cy="3344863"/>
          </a:xfrm>
          <a:prstGeom prst="line">
            <a:avLst/>
          </a:prstGeom>
          <a:noFill/>
          <a:ln w="76200">
            <a:solidFill>
              <a:srgbClr val="0033CC"/>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39" name="Rectangle 36"/>
          <p:cNvSpPr>
            <a:spLocks noChangeArrowheads="1"/>
          </p:cNvSpPr>
          <p:nvPr/>
        </p:nvSpPr>
        <p:spPr bwMode="auto">
          <a:xfrm>
            <a:off x="3092450" y="1206500"/>
            <a:ext cx="1530350" cy="4667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88" tIns="44450" rIns="90488" bIns="44450">
            <a:spAutoFit/>
          </a:bodyPr>
          <a:lstStyle/>
          <a:p>
            <a:pPr eaLnBrk="0" hangingPunct="0"/>
            <a:r>
              <a:rPr lang="en-US" b="1"/>
              <a:t>Excitation</a:t>
            </a:r>
          </a:p>
        </p:txBody>
      </p:sp>
      <p:sp>
        <p:nvSpPr>
          <p:cNvPr id="40" name="Rectangle 37"/>
          <p:cNvSpPr>
            <a:spLocks noChangeArrowheads="1"/>
          </p:cNvSpPr>
          <p:nvPr/>
        </p:nvSpPr>
        <p:spPr bwMode="auto">
          <a:xfrm>
            <a:off x="4972050" y="1198563"/>
            <a:ext cx="1366838" cy="4540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88" tIns="44450" rIns="90488" bIns="44450">
            <a:spAutoFit/>
          </a:bodyPr>
          <a:lstStyle/>
          <a:p>
            <a:pPr eaLnBrk="0" hangingPunct="0"/>
            <a:r>
              <a:rPr lang="en-US" b="1">
                <a:solidFill>
                  <a:schemeClr val="tx2"/>
                </a:solidFill>
              </a:rPr>
              <a:t>Emission</a:t>
            </a:r>
          </a:p>
        </p:txBody>
      </p:sp>
      <p:sp>
        <p:nvSpPr>
          <p:cNvPr id="41" name="Rectangle 38"/>
          <p:cNvSpPr>
            <a:spLocks noChangeArrowheads="1"/>
          </p:cNvSpPr>
          <p:nvPr/>
        </p:nvSpPr>
        <p:spPr bwMode="auto">
          <a:xfrm>
            <a:off x="788988" y="1647825"/>
            <a:ext cx="6861175" cy="3762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88" tIns="44450" rIns="90488" bIns="44450">
            <a:spAutoFit/>
          </a:bodyPr>
          <a:lstStyle/>
          <a:p>
            <a:pPr eaLnBrk="0" hangingPunct="0"/>
            <a:r>
              <a:rPr lang="en-US" sz="1800" b="1">
                <a:latin typeface="Arial" charset="0"/>
              </a:rPr>
              <a:t>300 nm      400 nm            500 nm             600 nm            700 nm</a:t>
            </a:r>
          </a:p>
        </p:txBody>
      </p:sp>
      <p:sp>
        <p:nvSpPr>
          <p:cNvPr id="42" name="Rectangle 41"/>
          <p:cNvSpPr/>
          <p:nvPr/>
        </p:nvSpPr>
        <p:spPr>
          <a:xfrm>
            <a:off x="4613275" y="2063750"/>
            <a:ext cx="492125" cy="3416300"/>
          </a:xfrm>
          <a:prstGeom prst="rect">
            <a:avLst/>
          </a:prstGeom>
          <a:solidFill>
            <a:srgbClr val="F2F2F2">
              <a:alpha val="34902"/>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4" name="Freeform 33"/>
          <p:cNvSpPr>
            <a:spLocks/>
          </p:cNvSpPr>
          <p:nvPr/>
        </p:nvSpPr>
        <p:spPr bwMode="auto">
          <a:xfrm>
            <a:off x="4889500" y="2611438"/>
            <a:ext cx="2197100" cy="2849562"/>
          </a:xfrm>
          <a:custGeom>
            <a:avLst/>
            <a:gdLst>
              <a:gd name="T0" fmla="*/ 0 w 1384"/>
              <a:gd name="T1" fmla="*/ 2147483647 h 1795"/>
              <a:gd name="T2" fmla="*/ 272176875 w 1384"/>
              <a:gd name="T3" fmla="*/ 2147483647 h 1795"/>
              <a:gd name="T4" fmla="*/ 408265313 w 1384"/>
              <a:gd name="T5" fmla="*/ 2147483647 h 1795"/>
              <a:gd name="T6" fmla="*/ 574595625 w 1384"/>
              <a:gd name="T7" fmla="*/ 2147483647 h 1795"/>
              <a:gd name="T8" fmla="*/ 710684063 w 1384"/>
              <a:gd name="T9" fmla="*/ 2147483647 h 1795"/>
              <a:gd name="T10" fmla="*/ 846772500 w 1384"/>
              <a:gd name="T11" fmla="*/ 2147483647 h 1795"/>
              <a:gd name="T12" fmla="*/ 980341575 w 1384"/>
              <a:gd name="T13" fmla="*/ 2147483647 h 1795"/>
              <a:gd name="T14" fmla="*/ 1048385000 w 1384"/>
              <a:gd name="T15" fmla="*/ 1983364111 h 1795"/>
              <a:gd name="T16" fmla="*/ 1083667188 w 1384"/>
              <a:gd name="T17" fmla="*/ 1295360540 h 1795"/>
              <a:gd name="T18" fmla="*/ 1116430013 w 1384"/>
              <a:gd name="T19" fmla="*/ 798890465 h 1795"/>
              <a:gd name="T20" fmla="*/ 1116430013 w 1384"/>
              <a:gd name="T21" fmla="*/ 496471662 h 1795"/>
              <a:gd name="T22" fmla="*/ 1151712200 w 1384"/>
              <a:gd name="T23" fmla="*/ 219254426 h 1795"/>
              <a:gd name="T24" fmla="*/ 1184473438 w 1384"/>
              <a:gd name="T25" fmla="*/ 83165965 h 1795"/>
              <a:gd name="T26" fmla="*/ 1287800638 w 1384"/>
              <a:gd name="T27" fmla="*/ 0 h 1795"/>
              <a:gd name="T28" fmla="*/ 1388606888 w 1384"/>
              <a:gd name="T29" fmla="*/ 52924084 h 1795"/>
              <a:gd name="T30" fmla="*/ 1489413138 w 1384"/>
              <a:gd name="T31" fmla="*/ 163810979 h 1795"/>
              <a:gd name="T32" fmla="*/ 1590219388 w 1384"/>
              <a:gd name="T33" fmla="*/ 330141320 h 1795"/>
              <a:gd name="T34" fmla="*/ 1693545000 w 1384"/>
              <a:gd name="T35" fmla="*/ 660281053 h 1795"/>
              <a:gd name="T36" fmla="*/ 1829633438 w 1384"/>
              <a:gd name="T37" fmla="*/ 1073586751 h 1795"/>
              <a:gd name="T38" fmla="*/ 1963202513 w 1384"/>
              <a:gd name="T39" fmla="*/ 1517134329 h 1795"/>
              <a:gd name="T40" fmla="*/ 2132052188 w 1384"/>
              <a:gd name="T41" fmla="*/ 2094251005 h 1795"/>
              <a:gd name="T42" fmla="*/ 2147483647 w 1384"/>
              <a:gd name="T43" fmla="*/ 2147483647 h 1795"/>
              <a:gd name="T44" fmla="*/ 2147483647 w 1384"/>
              <a:gd name="T45" fmla="*/ 2147483647 h 1795"/>
              <a:gd name="T46" fmla="*/ 2147483647 w 1384"/>
              <a:gd name="T47" fmla="*/ 2147483647 h 1795"/>
              <a:gd name="T48" fmla="*/ 2147483647 w 1384"/>
              <a:gd name="T49" fmla="*/ 2147483647 h 1795"/>
              <a:gd name="T50" fmla="*/ 2147483647 w 1384"/>
              <a:gd name="T51" fmla="*/ 2147483647 h 1795"/>
              <a:gd name="T52" fmla="*/ 2147483647 w 1384"/>
              <a:gd name="T53" fmla="*/ 2147483647 h 1795"/>
              <a:gd name="T54" fmla="*/ 2147483647 w 1384"/>
              <a:gd name="T55" fmla="*/ 2147483647 h 1795"/>
              <a:gd name="T56" fmla="*/ 2147483647 w 1384"/>
              <a:gd name="T57" fmla="*/ 2147483647 h 1795"/>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1384" h="1795">
                <a:moveTo>
                  <a:pt x="0" y="1794"/>
                </a:moveTo>
                <a:lnTo>
                  <a:pt x="108" y="1695"/>
                </a:lnTo>
                <a:lnTo>
                  <a:pt x="162" y="1652"/>
                </a:lnTo>
                <a:lnTo>
                  <a:pt x="228" y="1597"/>
                </a:lnTo>
                <a:lnTo>
                  <a:pt x="282" y="1498"/>
                </a:lnTo>
                <a:lnTo>
                  <a:pt x="336" y="1334"/>
                </a:lnTo>
                <a:lnTo>
                  <a:pt x="389" y="952"/>
                </a:lnTo>
                <a:lnTo>
                  <a:pt x="416" y="787"/>
                </a:lnTo>
                <a:lnTo>
                  <a:pt x="430" y="514"/>
                </a:lnTo>
                <a:lnTo>
                  <a:pt x="443" y="317"/>
                </a:lnTo>
                <a:lnTo>
                  <a:pt x="443" y="197"/>
                </a:lnTo>
                <a:lnTo>
                  <a:pt x="457" y="87"/>
                </a:lnTo>
                <a:lnTo>
                  <a:pt x="470" y="33"/>
                </a:lnTo>
                <a:lnTo>
                  <a:pt x="511" y="0"/>
                </a:lnTo>
                <a:lnTo>
                  <a:pt x="551" y="21"/>
                </a:lnTo>
                <a:lnTo>
                  <a:pt x="591" y="65"/>
                </a:lnTo>
                <a:lnTo>
                  <a:pt x="631" y="131"/>
                </a:lnTo>
                <a:lnTo>
                  <a:pt x="672" y="262"/>
                </a:lnTo>
                <a:lnTo>
                  <a:pt x="726" y="426"/>
                </a:lnTo>
                <a:lnTo>
                  <a:pt x="779" y="602"/>
                </a:lnTo>
                <a:lnTo>
                  <a:pt x="846" y="831"/>
                </a:lnTo>
                <a:lnTo>
                  <a:pt x="913" y="1104"/>
                </a:lnTo>
                <a:lnTo>
                  <a:pt x="980" y="1345"/>
                </a:lnTo>
                <a:lnTo>
                  <a:pt x="1048" y="1509"/>
                </a:lnTo>
                <a:lnTo>
                  <a:pt x="1115" y="1608"/>
                </a:lnTo>
                <a:lnTo>
                  <a:pt x="1168" y="1695"/>
                </a:lnTo>
                <a:lnTo>
                  <a:pt x="1236" y="1739"/>
                </a:lnTo>
                <a:lnTo>
                  <a:pt x="1290" y="1750"/>
                </a:lnTo>
                <a:lnTo>
                  <a:pt x="1383" y="1783"/>
                </a:lnTo>
              </a:path>
            </a:pathLst>
          </a:custGeom>
          <a:solidFill>
            <a:srgbClr val="FFC000">
              <a:alpha val="50195"/>
            </a:srgbClr>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45" name="Rectangle 44"/>
          <p:cNvSpPr/>
          <p:nvPr/>
        </p:nvSpPr>
        <p:spPr>
          <a:xfrm>
            <a:off x="5562600" y="2057400"/>
            <a:ext cx="492125" cy="3429000"/>
          </a:xfrm>
          <a:prstGeom prst="rect">
            <a:avLst/>
          </a:prstGeom>
          <a:solidFill>
            <a:srgbClr val="F2F2F2">
              <a:alpha val="34902"/>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3" name="TextBox 2"/>
          <p:cNvSpPr txBox="1">
            <a:spLocks noChangeArrowheads="1"/>
          </p:cNvSpPr>
          <p:nvPr/>
        </p:nvSpPr>
        <p:spPr bwMode="auto">
          <a:xfrm>
            <a:off x="5260975" y="2524125"/>
            <a:ext cx="220186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dirty="0"/>
              <a:t>Band Pass Filter</a:t>
            </a:r>
          </a:p>
        </p:txBody>
      </p:sp>
    </p:spTree>
    <p:extLst>
      <p:ext uri="{BB962C8B-B14F-4D97-AF65-F5344CB8AC3E}">
        <p14:creationId xmlns:p14="http://schemas.microsoft.com/office/powerpoint/2010/main" val="60554952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Arial" charset="0"/>
              </a:rPr>
              <a:t>Fluorescein-</a:t>
            </a:r>
            <a:r>
              <a:rPr lang="en-US" dirty="0" err="1">
                <a:latin typeface="Arial" charset="0"/>
              </a:rPr>
              <a:t>Phycoerytherin</a:t>
            </a:r>
            <a:r>
              <a:rPr lang="en-US" dirty="0">
                <a:latin typeface="Arial" charset="0"/>
              </a:rPr>
              <a:t> - (FITC-PE)</a:t>
            </a:r>
            <a:br>
              <a:rPr lang="en-US" dirty="0">
                <a:latin typeface="Arial" charset="0"/>
              </a:rPr>
            </a:br>
            <a:endParaRPr lang="en-US" dirty="0"/>
          </a:p>
        </p:txBody>
      </p:sp>
      <p:sp>
        <p:nvSpPr>
          <p:cNvPr id="3" name="Content Placeholder 2"/>
          <p:cNvSpPr>
            <a:spLocks noGrp="1"/>
          </p:cNvSpPr>
          <p:nvPr>
            <p:ph idx="1"/>
          </p:nvPr>
        </p:nvSpPr>
        <p:spPr/>
        <p:txBody>
          <a:bodyPr/>
          <a:lstStyle/>
          <a:p>
            <a:endParaRPr lang="en-US" dirty="0"/>
          </a:p>
        </p:txBody>
      </p:sp>
      <p:sp>
        <p:nvSpPr>
          <p:cNvPr id="4" name="Date Placeholder 3"/>
          <p:cNvSpPr>
            <a:spLocks noGrp="1"/>
          </p:cNvSpPr>
          <p:nvPr>
            <p:ph type="dt" sz="half" idx="10"/>
          </p:nvPr>
        </p:nvSpPr>
        <p:spPr/>
        <p:txBody>
          <a:bodyPr/>
          <a:lstStyle/>
          <a:p>
            <a:fld id="{F4C039BB-BFC4-41B8-B92E-3AB15CEAADDC}" type="datetime12">
              <a:rPr lang="en-US" smtClean="0"/>
              <a:t>5:21 PM</a:t>
            </a:fld>
            <a:endParaRPr lang="en-US" dirty="0"/>
          </a:p>
        </p:txBody>
      </p:sp>
      <p:sp>
        <p:nvSpPr>
          <p:cNvPr id="5" name="Footer Placeholder 4"/>
          <p:cNvSpPr>
            <a:spLocks noGrp="1"/>
          </p:cNvSpPr>
          <p:nvPr>
            <p:ph type="ftr" sz="quarter" idx="11"/>
          </p:nvPr>
        </p:nvSpPr>
        <p:spPr/>
        <p:txBody>
          <a:bodyPr/>
          <a:lstStyle/>
          <a:p>
            <a:pPr algn="r"/>
            <a:r>
              <a:rPr lang="en-US" dirty="0" err="1"/>
              <a:t>www.cyto.purdue.edu</a:t>
            </a:r>
            <a:endParaRPr lang="en-US" dirty="0"/>
          </a:p>
        </p:txBody>
      </p:sp>
      <p:sp>
        <p:nvSpPr>
          <p:cNvPr id="6" name="Slide Number Placeholder 5"/>
          <p:cNvSpPr>
            <a:spLocks noGrp="1"/>
          </p:cNvSpPr>
          <p:nvPr>
            <p:ph type="sldNum" sz="quarter" idx="12"/>
          </p:nvPr>
        </p:nvSpPr>
        <p:spPr/>
        <p:txBody>
          <a:bodyPr/>
          <a:lstStyle/>
          <a:p>
            <a:r>
              <a:rPr lang="en-US"/>
              <a:t>Slide </a:t>
            </a:r>
            <a:fld id="{0CFEC368-1D7A-4F81-ABF6-AE0E36BAF64C}" type="slidenum">
              <a:rPr lang="en-US" smtClean="0"/>
              <a:pPr/>
              <a:t>31</a:t>
            </a:fld>
            <a:endParaRPr lang="en-US" dirty="0"/>
          </a:p>
        </p:txBody>
      </p:sp>
      <p:sp>
        <p:nvSpPr>
          <p:cNvPr id="7" name="Rectangle 3"/>
          <p:cNvSpPr txBox="1">
            <a:spLocks noChangeArrowheads="1"/>
          </p:cNvSpPr>
          <p:nvPr/>
        </p:nvSpPr>
        <p:spPr>
          <a:xfrm>
            <a:off x="685800" y="1981200"/>
            <a:ext cx="7772400" cy="4114800"/>
          </a:xfrm>
          <a:prstGeom prst="rect">
            <a:avLst/>
          </a:prstGeom>
          <a:noFill/>
          <a:extLst>
            <a:ext uri="{91240B29-F687-4f45-9708-019B960494DF}">
              <a14:hiddenLine xmlns:a14="http://schemas.microsoft.com/office/drawing/2010/main" xmlns="" w="12700">
                <a:solidFill>
                  <a:schemeClr val="tx1"/>
                </a:solidFill>
                <a:miter lim="800000"/>
                <a:headEnd/>
                <a:tailEnd/>
              </a14:hiddenLine>
            </a:ext>
          </a:extLst>
        </p:spPr>
        <p:txBody>
          <a:bodyPr vert="horz" lIns="90488" tIns="44450" rIns="90488" bIns="44450" rtlCol="0">
            <a:normAutofit/>
          </a:bodyPr>
          <a:lst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a:buFontTx/>
              <a:buNone/>
            </a:pPr>
            <a:r>
              <a:rPr lang="en-US"/>
              <a:t> </a:t>
            </a:r>
          </a:p>
        </p:txBody>
      </p:sp>
      <p:sp>
        <p:nvSpPr>
          <p:cNvPr id="8" name="AutoShape 4"/>
          <p:cNvSpPr>
            <a:spLocks noChangeArrowheads="1"/>
          </p:cNvSpPr>
          <p:nvPr/>
        </p:nvSpPr>
        <p:spPr bwMode="auto">
          <a:xfrm>
            <a:off x="868363" y="2044700"/>
            <a:ext cx="7643812" cy="3435350"/>
          </a:xfrm>
          <a:prstGeom prst="roundRect">
            <a:avLst>
              <a:gd name="adj" fmla="val 12495"/>
            </a:avLst>
          </a:prstGeom>
          <a:solidFill>
            <a:srgbClr val="CECECE"/>
          </a:solidFill>
          <a:ln w="50800">
            <a:solidFill>
              <a:schemeClr val="folHlink"/>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9" name="Line 6"/>
          <p:cNvSpPr>
            <a:spLocks noChangeShapeType="1"/>
          </p:cNvSpPr>
          <p:nvPr/>
        </p:nvSpPr>
        <p:spPr bwMode="auto">
          <a:xfrm>
            <a:off x="2511425" y="2078038"/>
            <a:ext cx="0" cy="57150"/>
          </a:xfrm>
          <a:prstGeom prst="line">
            <a:avLst/>
          </a:prstGeom>
          <a:noFill/>
          <a:ln w="508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10" name="Line 7"/>
          <p:cNvSpPr>
            <a:spLocks noChangeShapeType="1"/>
          </p:cNvSpPr>
          <p:nvPr/>
        </p:nvSpPr>
        <p:spPr bwMode="auto">
          <a:xfrm>
            <a:off x="4348163" y="2063750"/>
            <a:ext cx="0" cy="57150"/>
          </a:xfrm>
          <a:prstGeom prst="line">
            <a:avLst/>
          </a:prstGeom>
          <a:noFill/>
          <a:ln w="508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11" name="Line 8"/>
          <p:cNvSpPr>
            <a:spLocks noChangeShapeType="1"/>
          </p:cNvSpPr>
          <p:nvPr/>
        </p:nvSpPr>
        <p:spPr bwMode="auto">
          <a:xfrm>
            <a:off x="6184900" y="2063750"/>
            <a:ext cx="0" cy="57150"/>
          </a:xfrm>
          <a:prstGeom prst="line">
            <a:avLst/>
          </a:prstGeom>
          <a:noFill/>
          <a:ln w="508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12" name="Line 9"/>
          <p:cNvSpPr>
            <a:spLocks noChangeShapeType="1"/>
          </p:cNvSpPr>
          <p:nvPr/>
        </p:nvSpPr>
        <p:spPr bwMode="auto">
          <a:xfrm>
            <a:off x="8023225" y="2049463"/>
            <a:ext cx="0" cy="57150"/>
          </a:xfrm>
          <a:prstGeom prst="line">
            <a:avLst/>
          </a:prstGeom>
          <a:noFill/>
          <a:ln w="508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13" name="Line 10"/>
          <p:cNvSpPr>
            <a:spLocks noChangeShapeType="1"/>
          </p:cNvSpPr>
          <p:nvPr/>
        </p:nvSpPr>
        <p:spPr bwMode="auto">
          <a:xfrm>
            <a:off x="1616075" y="2057400"/>
            <a:ext cx="0" cy="44450"/>
          </a:xfrm>
          <a:prstGeom prst="line">
            <a:avLst/>
          </a:prstGeom>
          <a:noFill/>
          <a:ln w="254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14" name="Line 11"/>
          <p:cNvSpPr>
            <a:spLocks noChangeShapeType="1"/>
          </p:cNvSpPr>
          <p:nvPr/>
        </p:nvSpPr>
        <p:spPr bwMode="auto">
          <a:xfrm>
            <a:off x="3448050" y="2047875"/>
            <a:ext cx="0" cy="44450"/>
          </a:xfrm>
          <a:prstGeom prst="line">
            <a:avLst/>
          </a:prstGeom>
          <a:noFill/>
          <a:ln w="254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15" name="Line 12"/>
          <p:cNvSpPr>
            <a:spLocks noChangeShapeType="1"/>
          </p:cNvSpPr>
          <p:nvPr/>
        </p:nvSpPr>
        <p:spPr bwMode="auto">
          <a:xfrm>
            <a:off x="5281613" y="2047875"/>
            <a:ext cx="0" cy="44450"/>
          </a:xfrm>
          <a:prstGeom prst="line">
            <a:avLst/>
          </a:prstGeom>
          <a:noFill/>
          <a:ln w="254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16" name="Line 13"/>
          <p:cNvSpPr>
            <a:spLocks noChangeShapeType="1"/>
          </p:cNvSpPr>
          <p:nvPr/>
        </p:nvSpPr>
        <p:spPr bwMode="auto">
          <a:xfrm>
            <a:off x="7113588" y="2039938"/>
            <a:ext cx="0" cy="44450"/>
          </a:xfrm>
          <a:prstGeom prst="line">
            <a:avLst/>
          </a:prstGeom>
          <a:noFill/>
          <a:ln w="254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17" name="Line 14"/>
          <p:cNvSpPr>
            <a:spLocks noChangeShapeType="1"/>
          </p:cNvSpPr>
          <p:nvPr/>
        </p:nvSpPr>
        <p:spPr bwMode="auto">
          <a:xfrm>
            <a:off x="1190625" y="2057400"/>
            <a:ext cx="0" cy="44450"/>
          </a:xfrm>
          <a:prstGeom prst="line">
            <a:avLst/>
          </a:prstGeom>
          <a:noFill/>
          <a:ln w="254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18" name="Line 15"/>
          <p:cNvSpPr>
            <a:spLocks noChangeShapeType="1"/>
          </p:cNvSpPr>
          <p:nvPr/>
        </p:nvSpPr>
        <p:spPr bwMode="auto">
          <a:xfrm>
            <a:off x="3022600" y="2047875"/>
            <a:ext cx="0" cy="44450"/>
          </a:xfrm>
          <a:prstGeom prst="line">
            <a:avLst/>
          </a:prstGeom>
          <a:noFill/>
          <a:ln w="254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19" name="Line 16"/>
          <p:cNvSpPr>
            <a:spLocks noChangeShapeType="1"/>
          </p:cNvSpPr>
          <p:nvPr/>
        </p:nvSpPr>
        <p:spPr bwMode="auto">
          <a:xfrm>
            <a:off x="4854575" y="2047875"/>
            <a:ext cx="0" cy="44450"/>
          </a:xfrm>
          <a:prstGeom prst="line">
            <a:avLst/>
          </a:prstGeom>
          <a:noFill/>
          <a:ln w="254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20" name="Line 17"/>
          <p:cNvSpPr>
            <a:spLocks noChangeShapeType="1"/>
          </p:cNvSpPr>
          <p:nvPr/>
        </p:nvSpPr>
        <p:spPr bwMode="auto">
          <a:xfrm>
            <a:off x="6686550" y="2039938"/>
            <a:ext cx="0" cy="44450"/>
          </a:xfrm>
          <a:prstGeom prst="line">
            <a:avLst/>
          </a:prstGeom>
          <a:noFill/>
          <a:ln w="254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21" name="Line 18"/>
          <p:cNvSpPr>
            <a:spLocks noChangeShapeType="1"/>
          </p:cNvSpPr>
          <p:nvPr/>
        </p:nvSpPr>
        <p:spPr bwMode="auto">
          <a:xfrm>
            <a:off x="2085975" y="2066925"/>
            <a:ext cx="0" cy="42863"/>
          </a:xfrm>
          <a:prstGeom prst="line">
            <a:avLst/>
          </a:prstGeom>
          <a:noFill/>
          <a:ln w="254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22" name="Line 19"/>
          <p:cNvSpPr>
            <a:spLocks noChangeShapeType="1"/>
          </p:cNvSpPr>
          <p:nvPr/>
        </p:nvSpPr>
        <p:spPr bwMode="auto">
          <a:xfrm>
            <a:off x="3916363" y="2057400"/>
            <a:ext cx="0" cy="44450"/>
          </a:xfrm>
          <a:prstGeom prst="line">
            <a:avLst/>
          </a:prstGeom>
          <a:noFill/>
          <a:ln w="254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23" name="Line 20"/>
          <p:cNvSpPr>
            <a:spLocks noChangeShapeType="1"/>
          </p:cNvSpPr>
          <p:nvPr/>
        </p:nvSpPr>
        <p:spPr bwMode="auto">
          <a:xfrm>
            <a:off x="5748338" y="2057400"/>
            <a:ext cx="0" cy="44450"/>
          </a:xfrm>
          <a:prstGeom prst="line">
            <a:avLst/>
          </a:prstGeom>
          <a:noFill/>
          <a:ln w="254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24" name="Line 21"/>
          <p:cNvSpPr>
            <a:spLocks noChangeShapeType="1"/>
          </p:cNvSpPr>
          <p:nvPr/>
        </p:nvSpPr>
        <p:spPr bwMode="auto">
          <a:xfrm>
            <a:off x="7581900" y="2047875"/>
            <a:ext cx="0" cy="44450"/>
          </a:xfrm>
          <a:prstGeom prst="line">
            <a:avLst/>
          </a:prstGeom>
          <a:noFill/>
          <a:ln w="254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25" name="Rectangle 22"/>
          <p:cNvSpPr>
            <a:spLocks noChangeArrowheads="1"/>
          </p:cNvSpPr>
          <p:nvPr/>
        </p:nvSpPr>
        <p:spPr bwMode="auto">
          <a:xfrm>
            <a:off x="1989138" y="2376488"/>
            <a:ext cx="233362" cy="117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88" tIns="44450" rIns="90488" bIns="44450">
            <a:spAutoFit/>
          </a:bodyPr>
          <a:lstStyle/>
          <a:p>
            <a:pPr eaLnBrk="0" hangingPunct="0"/>
            <a:r>
              <a:rPr lang="en-US" sz="100" i="1">
                <a:solidFill>
                  <a:srgbClr val="000000"/>
                </a:solidFill>
                <a:latin typeface="Arial" charset="0"/>
              </a:rPr>
              <a:t>400 nm</a:t>
            </a:r>
          </a:p>
        </p:txBody>
      </p:sp>
      <p:sp>
        <p:nvSpPr>
          <p:cNvPr id="26" name="Rectangle 23"/>
          <p:cNvSpPr>
            <a:spLocks noChangeArrowheads="1"/>
          </p:cNvSpPr>
          <p:nvPr/>
        </p:nvSpPr>
        <p:spPr bwMode="auto">
          <a:xfrm>
            <a:off x="3884613" y="2376488"/>
            <a:ext cx="233362" cy="117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88" tIns="44450" rIns="90488" bIns="44450">
            <a:spAutoFit/>
          </a:bodyPr>
          <a:lstStyle/>
          <a:p>
            <a:pPr eaLnBrk="0" hangingPunct="0"/>
            <a:r>
              <a:rPr lang="en-US" sz="100" i="1">
                <a:solidFill>
                  <a:srgbClr val="000000"/>
                </a:solidFill>
                <a:latin typeface="Arial" charset="0"/>
              </a:rPr>
              <a:t>500 nm</a:t>
            </a:r>
          </a:p>
        </p:txBody>
      </p:sp>
      <p:sp>
        <p:nvSpPr>
          <p:cNvPr id="27" name="Rectangle 24"/>
          <p:cNvSpPr>
            <a:spLocks noChangeArrowheads="1"/>
          </p:cNvSpPr>
          <p:nvPr/>
        </p:nvSpPr>
        <p:spPr bwMode="auto">
          <a:xfrm>
            <a:off x="5673725" y="2376488"/>
            <a:ext cx="233363" cy="117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88" tIns="44450" rIns="90488" bIns="44450">
            <a:spAutoFit/>
          </a:bodyPr>
          <a:lstStyle/>
          <a:p>
            <a:pPr eaLnBrk="0" hangingPunct="0"/>
            <a:r>
              <a:rPr lang="en-US" sz="100" i="1">
                <a:solidFill>
                  <a:srgbClr val="000000"/>
                </a:solidFill>
                <a:latin typeface="Arial" charset="0"/>
              </a:rPr>
              <a:t>600 nm</a:t>
            </a:r>
          </a:p>
        </p:txBody>
      </p:sp>
      <p:sp>
        <p:nvSpPr>
          <p:cNvPr id="28" name="Rectangle 25"/>
          <p:cNvSpPr>
            <a:spLocks noChangeArrowheads="1"/>
          </p:cNvSpPr>
          <p:nvPr/>
        </p:nvSpPr>
        <p:spPr bwMode="auto">
          <a:xfrm>
            <a:off x="7462838" y="2376488"/>
            <a:ext cx="233362" cy="117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88" tIns="44450" rIns="90488" bIns="44450">
            <a:spAutoFit/>
          </a:bodyPr>
          <a:lstStyle/>
          <a:p>
            <a:pPr eaLnBrk="0" hangingPunct="0"/>
            <a:r>
              <a:rPr lang="en-US" sz="100" i="1">
                <a:solidFill>
                  <a:srgbClr val="000000"/>
                </a:solidFill>
                <a:latin typeface="Arial" charset="0"/>
              </a:rPr>
              <a:t>700 nm</a:t>
            </a:r>
          </a:p>
        </p:txBody>
      </p:sp>
      <p:sp>
        <p:nvSpPr>
          <p:cNvPr id="29" name="Line 26"/>
          <p:cNvSpPr>
            <a:spLocks noChangeShapeType="1"/>
          </p:cNvSpPr>
          <p:nvPr/>
        </p:nvSpPr>
        <p:spPr bwMode="auto">
          <a:xfrm>
            <a:off x="2511425" y="5429250"/>
            <a:ext cx="0" cy="57150"/>
          </a:xfrm>
          <a:prstGeom prst="line">
            <a:avLst/>
          </a:prstGeom>
          <a:noFill/>
          <a:ln w="508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30" name="Line 27"/>
          <p:cNvSpPr>
            <a:spLocks noChangeShapeType="1"/>
          </p:cNvSpPr>
          <p:nvPr/>
        </p:nvSpPr>
        <p:spPr bwMode="auto">
          <a:xfrm>
            <a:off x="4348163" y="5414963"/>
            <a:ext cx="0" cy="57150"/>
          </a:xfrm>
          <a:prstGeom prst="line">
            <a:avLst/>
          </a:prstGeom>
          <a:noFill/>
          <a:ln w="508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31" name="Line 28"/>
          <p:cNvSpPr>
            <a:spLocks noChangeShapeType="1"/>
          </p:cNvSpPr>
          <p:nvPr/>
        </p:nvSpPr>
        <p:spPr bwMode="auto">
          <a:xfrm>
            <a:off x="6184900" y="5414963"/>
            <a:ext cx="0" cy="57150"/>
          </a:xfrm>
          <a:prstGeom prst="line">
            <a:avLst/>
          </a:prstGeom>
          <a:noFill/>
          <a:ln w="508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32" name="Line 29"/>
          <p:cNvSpPr>
            <a:spLocks noChangeShapeType="1"/>
          </p:cNvSpPr>
          <p:nvPr/>
        </p:nvSpPr>
        <p:spPr bwMode="auto">
          <a:xfrm>
            <a:off x="8023225" y="5400675"/>
            <a:ext cx="0" cy="58738"/>
          </a:xfrm>
          <a:prstGeom prst="line">
            <a:avLst/>
          </a:prstGeom>
          <a:noFill/>
          <a:ln w="508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pic>
        <p:nvPicPr>
          <p:cNvPr id="33" name="Picture 30"/>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4050" y="4921250"/>
            <a:ext cx="6350" cy="269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508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34" name="Rectangle 31"/>
          <p:cNvSpPr>
            <a:spLocks noChangeArrowheads="1"/>
          </p:cNvSpPr>
          <p:nvPr/>
        </p:nvSpPr>
        <p:spPr bwMode="auto">
          <a:xfrm>
            <a:off x="3543300" y="1871663"/>
            <a:ext cx="257175" cy="117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88" tIns="44450" rIns="90488" bIns="44450">
            <a:spAutoFit/>
          </a:bodyPr>
          <a:lstStyle/>
          <a:p>
            <a:pPr eaLnBrk="0" hangingPunct="0"/>
            <a:r>
              <a:rPr lang="en-US" sz="100" i="1">
                <a:solidFill>
                  <a:srgbClr val="FFFFFF"/>
                </a:solidFill>
                <a:latin typeface="Arial" charset="0"/>
              </a:rPr>
              <a:t>Wavelength</a:t>
            </a:r>
          </a:p>
        </p:txBody>
      </p:sp>
      <p:sp>
        <p:nvSpPr>
          <p:cNvPr id="35" name="Freeform 32"/>
          <p:cNvSpPr>
            <a:spLocks/>
          </p:cNvSpPr>
          <p:nvPr/>
        </p:nvSpPr>
        <p:spPr bwMode="auto">
          <a:xfrm>
            <a:off x="2286000" y="2584450"/>
            <a:ext cx="2473325" cy="2903538"/>
          </a:xfrm>
          <a:custGeom>
            <a:avLst/>
            <a:gdLst>
              <a:gd name="T0" fmla="*/ 0 w 1558"/>
              <a:gd name="T1" fmla="*/ 2147483647 h 1829"/>
              <a:gd name="T2" fmla="*/ 272176875 w 1558"/>
              <a:gd name="T3" fmla="*/ 2147483647 h 1829"/>
              <a:gd name="T4" fmla="*/ 405745950 w 1558"/>
              <a:gd name="T5" fmla="*/ 2147483647 h 1829"/>
              <a:gd name="T6" fmla="*/ 609877813 w 1558"/>
              <a:gd name="T7" fmla="*/ 2147483647 h 1829"/>
              <a:gd name="T8" fmla="*/ 677922825 w 1558"/>
              <a:gd name="T9" fmla="*/ 2147483647 h 1829"/>
              <a:gd name="T10" fmla="*/ 882054688 w 1558"/>
              <a:gd name="T11" fmla="*/ 2147483647 h 1829"/>
              <a:gd name="T12" fmla="*/ 1083667188 w 1558"/>
              <a:gd name="T13" fmla="*/ 2147483647 h 1829"/>
              <a:gd name="T14" fmla="*/ 1252518450 w 1558"/>
              <a:gd name="T15" fmla="*/ 2147483647 h 1829"/>
              <a:gd name="T16" fmla="*/ 1287800638 w 1558"/>
              <a:gd name="T17" fmla="*/ 2147483647 h 1829"/>
              <a:gd name="T18" fmla="*/ 1355844063 w 1558"/>
              <a:gd name="T19" fmla="*/ 2147483647 h 1829"/>
              <a:gd name="T20" fmla="*/ 1386085938 w 1558"/>
              <a:gd name="T21" fmla="*/ 1874996573 h 1829"/>
              <a:gd name="T22" fmla="*/ 1489413138 w 1558"/>
              <a:gd name="T23" fmla="*/ 1461690877 h 1829"/>
              <a:gd name="T24" fmla="*/ 1557456563 w 1558"/>
              <a:gd name="T25" fmla="*/ 1048385181 h 1829"/>
              <a:gd name="T26" fmla="*/ 1625501575 w 1558"/>
              <a:gd name="T27" fmla="*/ 688003568 h 1829"/>
              <a:gd name="T28" fmla="*/ 1693545000 w 1558"/>
              <a:gd name="T29" fmla="*/ 441028213 h 1829"/>
              <a:gd name="T30" fmla="*/ 1794351250 w 1558"/>
              <a:gd name="T31" fmla="*/ 219254425 h 1829"/>
              <a:gd name="T32" fmla="*/ 1927920325 w 1558"/>
              <a:gd name="T33" fmla="*/ 83165964 h 1829"/>
              <a:gd name="T34" fmla="*/ 2064008763 w 1558"/>
              <a:gd name="T35" fmla="*/ 0 h 1829"/>
              <a:gd name="T36" fmla="*/ 2147483647 w 1558"/>
              <a:gd name="T37" fmla="*/ 166330341 h 1829"/>
              <a:gd name="T38" fmla="*/ 2147483647 w 1558"/>
              <a:gd name="T39" fmla="*/ 524192590 h 1829"/>
              <a:gd name="T40" fmla="*/ 2147483647 w 1558"/>
              <a:gd name="T41" fmla="*/ 771167945 h 1829"/>
              <a:gd name="T42" fmla="*/ 2147483647 w 1558"/>
              <a:gd name="T43" fmla="*/ 1020664251 h 1829"/>
              <a:gd name="T44" fmla="*/ 2147483647 w 1558"/>
              <a:gd name="T45" fmla="*/ 1544856841 h 1829"/>
              <a:gd name="T46" fmla="*/ 2147483647 w 1558"/>
              <a:gd name="T47" fmla="*/ 2147483647 h 1829"/>
              <a:gd name="T48" fmla="*/ 2147483647 w 1558"/>
              <a:gd name="T49" fmla="*/ 2147483647 h 1829"/>
              <a:gd name="T50" fmla="*/ 2147483647 w 1558"/>
              <a:gd name="T51" fmla="*/ 2147483647 h 1829"/>
              <a:gd name="T52" fmla="*/ 2147483647 w 1558"/>
              <a:gd name="T53" fmla="*/ 2147483647 h 1829"/>
              <a:gd name="T54" fmla="*/ 2147483647 w 1558"/>
              <a:gd name="T55" fmla="*/ 2147483647 h 1829"/>
              <a:gd name="T56" fmla="*/ 2147483647 w 1558"/>
              <a:gd name="T57" fmla="*/ 2147483647 h 1829"/>
              <a:gd name="T58" fmla="*/ 2147483647 w 1558"/>
              <a:gd name="T59" fmla="*/ 2147483647 h 1829"/>
              <a:gd name="T60" fmla="*/ 2147483647 w 1558"/>
              <a:gd name="T61" fmla="*/ 2147483647 h 1829"/>
              <a:gd name="T62" fmla="*/ 2147483647 w 1558"/>
              <a:gd name="T63" fmla="*/ 2147483647 h 182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558" h="1829">
                <a:moveTo>
                  <a:pt x="0" y="1828"/>
                </a:moveTo>
                <a:lnTo>
                  <a:pt x="108" y="1773"/>
                </a:lnTo>
                <a:lnTo>
                  <a:pt x="161" y="1718"/>
                </a:lnTo>
                <a:lnTo>
                  <a:pt x="242" y="1653"/>
                </a:lnTo>
                <a:lnTo>
                  <a:pt x="269" y="1587"/>
                </a:lnTo>
                <a:lnTo>
                  <a:pt x="350" y="1499"/>
                </a:lnTo>
                <a:lnTo>
                  <a:pt x="430" y="1412"/>
                </a:lnTo>
                <a:lnTo>
                  <a:pt x="497" y="1313"/>
                </a:lnTo>
                <a:lnTo>
                  <a:pt x="511" y="1226"/>
                </a:lnTo>
                <a:lnTo>
                  <a:pt x="538" y="996"/>
                </a:lnTo>
                <a:lnTo>
                  <a:pt x="550" y="744"/>
                </a:lnTo>
                <a:lnTo>
                  <a:pt x="591" y="580"/>
                </a:lnTo>
                <a:lnTo>
                  <a:pt x="618" y="416"/>
                </a:lnTo>
                <a:lnTo>
                  <a:pt x="645" y="273"/>
                </a:lnTo>
                <a:lnTo>
                  <a:pt x="672" y="175"/>
                </a:lnTo>
                <a:lnTo>
                  <a:pt x="712" y="87"/>
                </a:lnTo>
                <a:lnTo>
                  <a:pt x="765" y="33"/>
                </a:lnTo>
                <a:lnTo>
                  <a:pt x="819" y="0"/>
                </a:lnTo>
                <a:lnTo>
                  <a:pt x="860" y="66"/>
                </a:lnTo>
                <a:lnTo>
                  <a:pt x="914" y="208"/>
                </a:lnTo>
                <a:lnTo>
                  <a:pt x="939" y="306"/>
                </a:lnTo>
                <a:lnTo>
                  <a:pt x="966" y="405"/>
                </a:lnTo>
                <a:lnTo>
                  <a:pt x="1020" y="613"/>
                </a:lnTo>
                <a:lnTo>
                  <a:pt x="1127" y="920"/>
                </a:lnTo>
                <a:lnTo>
                  <a:pt x="1181" y="1117"/>
                </a:lnTo>
                <a:lnTo>
                  <a:pt x="1262" y="1303"/>
                </a:lnTo>
                <a:lnTo>
                  <a:pt x="1329" y="1478"/>
                </a:lnTo>
                <a:lnTo>
                  <a:pt x="1356" y="1543"/>
                </a:lnTo>
                <a:lnTo>
                  <a:pt x="1369" y="1587"/>
                </a:lnTo>
                <a:lnTo>
                  <a:pt x="1396" y="1631"/>
                </a:lnTo>
                <a:lnTo>
                  <a:pt x="1477" y="1718"/>
                </a:lnTo>
                <a:lnTo>
                  <a:pt x="1557" y="1806"/>
                </a:lnTo>
              </a:path>
            </a:pathLst>
          </a:custGeom>
          <a:gradFill rotWithShape="0">
            <a:gsLst>
              <a:gs pos="0">
                <a:srgbClr val="5883FC"/>
              </a:gs>
              <a:gs pos="100000">
                <a:srgbClr val="114FFB"/>
              </a:gs>
            </a:gsLst>
            <a:lin ang="0" scaled="1"/>
          </a:gradFill>
          <a:ln>
            <a:noFill/>
          </a:ln>
          <a:effectLst/>
          <a:extLst>
            <a:ext uri="{91240B29-F687-4f45-9708-019B960494DF}">
              <a14:hiddenLine xmlns:a14="http://schemas.microsoft.com/office/drawing/2010/main" xmlns="" w="762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36" name="Freeform 33"/>
          <p:cNvSpPr>
            <a:spLocks/>
          </p:cNvSpPr>
          <p:nvPr/>
        </p:nvSpPr>
        <p:spPr bwMode="auto">
          <a:xfrm>
            <a:off x="3886200" y="2654300"/>
            <a:ext cx="2197100" cy="2849563"/>
          </a:xfrm>
          <a:custGeom>
            <a:avLst/>
            <a:gdLst>
              <a:gd name="T0" fmla="*/ 0 w 1384"/>
              <a:gd name="T1" fmla="*/ 2147483647 h 1795"/>
              <a:gd name="T2" fmla="*/ 272176875 w 1384"/>
              <a:gd name="T3" fmla="*/ 2147483647 h 1795"/>
              <a:gd name="T4" fmla="*/ 408265313 w 1384"/>
              <a:gd name="T5" fmla="*/ 2147483647 h 1795"/>
              <a:gd name="T6" fmla="*/ 574595625 w 1384"/>
              <a:gd name="T7" fmla="*/ 2147483647 h 1795"/>
              <a:gd name="T8" fmla="*/ 710684063 w 1384"/>
              <a:gd name="T9" fmla="*/ 2147483647 h 1795"/>
              <a:gd name="T10" fmla="*/ 846772500 w 1384"/>
              <a:gd name="T11" fmla="*/ 2147483647 h 1795"/>
              <a:gd name="T12" fmla="*/ 980341575 w 1384"/>
              <a:gd name="T13" fmla="*/ 2147483647 h 1795"/>
              <a:gd name="T14" fmla="*/ 1048385000 w 1384"/>
              <a:gd name="T15" fmla="*/ 1983364111 h 1795"/>
              <a:gd name="T16" fmla="*/ 1083667188 w 1384"/>
              <a:gd name="T17" fmla="*/ 1295360540 h 1795"/>
              <a:gd name="T18" fmla="*/ 1116430013 w 1384"/>
              <a:gd name="T19" fmla="*/ 798890465 h 1795"/>
              <a:gd name="T20" fmla="*/ 1116430013 w 1384"/>
              <a:gd name="T21" fmla="*/ 496471662 h 1795"/>
              <a:gd name="T22" fmla="*/ 1151712200 w 1384"/>
              <a:gd name="T23" fmla="*/ 219254426 h 1795"/>
              <a:gd name="T24" fmla="*/ 1184473438 w 1384"/>
              <a:gd name="T25" fmla="*/ 83165965 h 1795"/>
              <a:gd name="T26" fmla="*/ 1287800638 w 1384"/>
              <a:gd name="T27" fmla="*/ 0 h 1795"/>
              <a:gd name="T28" fmla="*/ 1388606888 w 1384"/>
              <a:gd name="T29" fmla="*/ 52924084 h 1795"/>
              <a:gd name="T30" fmla="*/ 1489413138 w 1384"/>
              <a:gd name="T31" fmla="*/ 163810979 h 1795"/>
              <a:gd name="T32" fmla="*/ 1590219388 w 1384"/>
              <a:gd name="T33" fmla="*/ 330141320 h 1795"/>
              <a:gd name="T34" fmla="*/ 1693545000 w 1384"/>
              <a:gd name="T35" fmla="*/ 660281053 h 1795"/>
              <a:gd name="T36" fmla="*/ 1829633438 w 1384"/>
              <a:gd name="T37" fmla="*/ 1073586751 h 1795"/>
              <a:gd name="T38" fmla="*/ 1963202513 w 1384"/>
              <a:gd name="T39" fmla="*/ 1517134329 h 1795"/>
              <a:gd name="T40" fmla="*/ 2132052188 w 1384"/>
              <a:gd name="T41" fmla="*/ 2094251005 h 1795"/>
              <a:gd name="T42" fmla="*/ 2147483647 w 1384"/>
              <a:gd name="T43" fmla="*/ 2147483647 h 1795"/>
              <a:gd name="T44" fmla="*/ 2147483647 w 1384"/>
              <a:gd name="T45" fmla="*/ 2147483647 h 1795"/>
              <a:gd name="T46" fmla="*/ 2147483647 w 1384"/>
              <a:gd name="T47" fmla="*/ 2147483647 h 1795"/>
              <a:gd name="T48" fmla="*/ 2147483647 w 1384"/>
              <a:gd name="T49" fmla="*/ 2147483647 h 1795"/>
              <a:gd name="T50" fmla="*/ 2147483647 w 1384"/>
              <a:gd name="T51" fmla="*/ 2147483647 h 1795"/>
              <a:gd name="T52" fmla="*/ 2147483647 w 1384"/>
              <a:gd name="T53" fmla="*/ 2147483647 h 1795"/>
              <a:gd name="T54" fmla="*/ 2147483647 w 1384"/>
              <a:gd name="T55" fmla="*/ 2147483647 h 1795"/>
              <a:gd name="T56" fmla="*/ 2147483647 w 1384"/>
              <a:gd name="T57" fmla="*/ 2147483647 h 1795"/>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1384" h="1795">
                <a:moveTo>
                  <a:pt x="0" y="1794"/>
                </a:moveTo>
                <a:lnTo>
                  <a:pt x="108" y="1695"/>
                </a:lnTo>
                <a:lnTo>
                  <a:pt x="162" y="1652"/>
                </a:lnTo>
                <a:lnTo>
                  <a:pt x="228" y="1597"/>
                </a:lnTo>
                <a:lnTo>
                  <a:pt x="282" y="1498"/>
                </a:lnTo>
                <a:lnTo>
                  <a:pt x="336" y="1334"/>
                </a:lnTo>
                <a:lnTo>
                  <a:pt x="389" y="952"/>
                </a:lnTo>
                <a:lnTo>
                  <a:pt x="416" y="787"/>
                </a:lnTo>
                <a:lnTo>
                  <a:pt x="430" y="514"/>
                </a:lnTo>
                <a:lnTo>
                  <a:pt x="443" y="317"/>
                </a:lnTo>
                <a:lnTo>
                  <a:pt x="443" y="197"/>
                </a:lnTo>
                <a:lnTo>
                  <a:pt x="457" y="87"/>
                </a:lnTo>
                <a:lnTo>
                  <a:pt x="470" y="33"/>
                </a:lnTo>
                <a:lnTo>
                  <a:pt x="511" y="0"/>
                </a:lnTo>
                <a:lnTo>
                  <a:pt x="551" y="21"/>
                </a:lnTo>
                <a:lnTo>
                  <a:pt x="591" y="65"/>
                </a:lnTo>
                <a:lnTo>
                  <a:pt x="631" y="131"/>
                </a:lnTo>
                <a:lnTo>
                  <a:pt x="672" y="262"/>
                </a:lnTo>
                <a:lnTo>
                  <a:pt x="726" y="426"/>
                </a:lnTo>
                <a:lnTo>
                  <a:pt x="779" y="602"/>
                </a:lnTo>
                <a:lnTo>
                  <a:pt x="846" y="831"/>
                </a:lnTo>
                <a:lnTo>
                  <a:pt x="913" y="1104"/>
                </a:lnTo>
                <a:lnTo>
                  <a:pt x="980" y="1345"/>
                </a:lnTo>
                <a:lnTo>
                  <a:pt x="1048" y="1509"/>
                </a:lnTo>
                <a:lnTo>
                  <a:pt x="1115" y="1608"/>
                </a:lnTo>
                <a:lnTo>
                  <a:pt x="1168" y="1695"/>
                </a:lnTo>
                <a:lnTo>
                  <a:pt x="1236" y="1739"/>
                </a:lnTo>
                <a:lnTo>
                  <a:pt x="1290" y="1750"/>
                </a:lnTo>
                <a:lnTo>
                  <a:pt x="1383" y="1783"/>
                </a:lnTo>
              </a:path>
            </a:pathLst>
          </a:custGeom>
          <a:solidFill>
            <a:srgbClr val="51DC00">
              <a:alpha val="50195"/>
            </a:srgbClr>
          </a:solidFill>
          <a:ln>
            <a:noFill/>
          </a:ln>
          <a:effectLst/>
          <a:extLst>
            <a:ext uri="{91240B29-F687-4f45-9708-019B960494DF}">
              <a14:hiddenLine xmlns:a14="http://schemas.microsoft.com/office/drawing/2010/main" xmlns="" w="76200" cap="rnd" cmpd="sng">
                <a:solidFill>
                  <a:schemeClr val="tx1">
                    <a:alpha val="50195"/>
                  </a:schemeClr>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37" name="Line 34"/>
          <p:cNvSpPr>
            <a:spLocks noChangeShapeType="1"/>
          </p:cNvSpPr>
          <p:nvPr/>
        </p:nvSpPr>
        <p:spPr bwMode="auto">
          <a:xfrm>
            <a:off x="3513138" y="2082800"/>
            <a:ext cx="0" cy="3344863"/>
          </a:xfrm>
          <a:prstGeom prst="line">
            <a:avLst/>
          </a:prstGeom>
          <a:noFill/>
          <a:ln w="76200">
            <a:solidFill>
              <a:srgbClr val="0033CC"/>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38" name="Rectangle 35"/>
          <p:cNvSpPr>
            <a:spLocks noChangeArrowheads="1"/>
          </p:cNvSpPr>
          <p:nvPr/>
        </p:nvSpPr>
        <p:spPr bwMode="auto">
          <a:xfrm>
            <a:off x="3876675" y="5556250"/>
            <a:ext cx="1473200" cy="5826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88" tIns="44450" rIns="90488" bIns="44450">
            <a:spAutoFit/>
          </a:bodyPr>
          <a:lstStyle/>
          <a:p>
            <a:pPr eaLnBrk="0" hangingPunct="0"/>
            <a:r>
              <a:rPr lang="en-US" sz="3200" b="1" dirty="0"/>
              <a:t>Protein</a:t>
            </a:r>
          </a:p>
        </p:txBody>
      </p:sp>
      <p:sp>
        <p:nvSpPr>
          <p:cNvPr id="39" name="Rectangle 36"/>
          <p:cNvSpPr>
            <a:spLocks noChangeArrowheads="1"/>
          </p:cNvSpPr>
          <p:nvPr/>
        </p:nvSpPr>
        <p:spPr bwMode="auto">
          <a:xfrm>
            <a:off x="3092450" y="1206500"/>
            <a:ext cx="1530350" cy="4667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88" tIns="44450" rIns="90488" bIns="44450">
            <a:spAutoFit/>
          </a:bodyPr>
          <a:lstStyle/>
          <a:p>
            <a:pPr eaLnBrk="0" hangingPunct="0"/>
            <a:r>
              <a:rPr lang="en-US" b="1"/>
              <a:t>Excitation</a:t>
            </a:r>
          </a:p>
        </p:txBody>
      </p:sp>
      <p:sp>
        <p:nvSpPr>
          <p:cNvPr id="40" name="Rectangle 37"/>
          <p:cNvSpPr>
            <a:spLocks noChangeArrowheads="1"/>
          </p:cNvSpPr>
          <p:nvPr/>
        </p:nvSpPr>
        <p:spPr bwMode="auto">
          <a:xfrm>
            <a:off x="4972050" y="1198563"/>
            <a:ext cx="1366838" cy="4540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88" tIns="44450" rIns="90488" bIns="44450">
            <a:spAutoFit/>
          </a:bodyPr>
          <a:lstStyle/>
          <a:p>
            <a:pPr eaLnBrk="0" hangingPunct="0"/>
            <a:r>
              <a:rPr lang="en-US" b="1">
                <a:solidFill>
                  <a:schemeClr val="tx2"/>
                </a:solidFill>
              </a:rPr>
              <a:t>Emission</a:t>
            </a:r>
          </a:p>
        </p:txBody>
      </p:sp>
      <p:sp>
        <p:nvSpPr>
          <p:cNvPr id="41" name="Rectangle 38"/>
          <p:cNvSpPr>
            <a:spLocks noChangeArrowheads="1"/>
          </p:cNvSpPr>
          <p:nvPr/>
        </p:nvSpPr>
        <p:spPr bwMode="auto">
          <a:xfrm>
            <a:off x="788988" y="1647825"/>
            <a:ext cx="6861175" cy="3762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88" tIns="44450" rIns="90488" bIns="44450">
            <a:spAutoFit/>
          </a:bodyPr>
          <a:lstStyle/>
          <a:p>
            <a:pPr eaLnBrk="0" hangingPunct="0"/>
            <a:r>
              <a:rPr lang="en-US" sz="1800" b="1">
                <a:latin typeface="Arial" charset="0"/>
              </a:rPr>
              <a:t>300 nm      400 nm            500 nm             600 nm            700 nm</a:t>
            </a:r>
          </a:p>
        </p:txBody>
      </p:sp>
      <p:sp>
        <p:nvSpPr>
          <p:cNvPr id="42" name="Rectangle 41"/>
          <p:cNvSpPr/>
          <p:nvPr/>
        </p:nvSpPr>
        <p:spPr>
          <a:xfrm>
            <a:off x="4765675" y="2070473"/>
            <a:ext cx="492125" cy="3415928"/>
          </a:xfrm>
          <a:prstGeom prst="rect">
            <a:avLst/>
          </a:prstGeom>
          <a:solidFill>
            <a:srgbClr val="F2F2F2">
              <a:alpha val="34902"/>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3" name="Rectangle 42"/>
          <p:cNvSpPr/>
          <p:nvPr/>
        </p:nvSpPr>
        <p:spPr>
          <a:xfrm>
            <a:off x="5584826" y="2057399"/>
            <a:ext cx="492125" cy="3415927"/>
          </a:xfrm>
          <a:prstGeom prst="rect">
            <a:avLst/>
          </a:prstGeom>
          <a:solidFill>
            <a:srgbClr val="F2F2F2">
              <a:alpha val="34902"/>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4" name="Freeform 33"/>
          <p:cNvSpPr>
            <a:spLocks/>
          </p:cNvSpPr>
          <p:nvPr/>
        </p:nvSpPr>
        <p:spPr bwMode="auto">
          <a:xfrm>
            <a:off x="4889500" y="2611438"/>
            <a:ext cx="2197100" cy="2849562"/>
          </a:xfrm>
          <a:custGeom>
            <a:avLst/>
            <a:gdLst>
              <a:gd name="T0" fmla="*/ 0 w 1384"/>
              <a:gd name="T1" fmla="*/ 2147483647 h 1795"/>
              <a:gd name="T2" fmla="*/ 272176875 w 1384"/>
              <a:gd name="T3" fmla="*/ 2147483647 h 1795"/>
              <a:gd name="T4" fmla="*/ 408265313 w 1384"/>
              <a:gd name="T5" fmla="*/ 2147483647 h 1795"/>
              <a:gd name="T6" fmla="*/ 574595625 w 1384"/>
              <a:gd name="T7" fmla="*/ 2147483647 h 1795"/>
              <a:gd name="T8" fmla="*/ 710684063 w 1384"/>
              <a:gd name="T9" fmla="*/ 2147483647 h 1795"/>
              <a:gd name="T10" fmla="*/ 846772500 w 1384"/>
              <a:gd name="T11" fmla="*/ 2147483647 h 1795"/>
              <a:gd name="T12" fmla="*/ 980341575 w 1384"/>
              <a:gd name="T13" fmla="*/ 2147483647 h 1795"/>
              <a:gd name="T14" fmla="*/ 1048385000 w 1384"/>
              <a:gd name="T15" fmla="*/ 1983364111 h 1795"/>
              <a:gd name="T16" fmla="*/ 1083667188 w 1384"/>
              <a:gd name="T17" fmla="*/ 1295360540 h 1795"/>
              <a:gd name="T18" fmla="*/ 1116430013 w 1384"/>
              <a:gd name="T19" fmla="*/ 798890465 h 1795"/>
              <a:gd name="T20" fmla="*/ 1116430013 w 1384"/>
              <a:gd name="T21" fmla="*/ 496471662 h 1795"/>
              <a:gd name="T22" fmla="*/ 1151712200 w 1384"/>
              <a:gd name="T23" fmla="*/ 219254426 h 1795"/>
              <a:gd name="T24" fmla="*/ 1184473438 w 1384"/>
              <a:gd name="T25" fmla="*/ 83165965 h 1795"/>
              <a:gd name="T26" fmla="*/ 1287800638 w 1384"/>
              <a:gd name="T27" fmla="*/ 0 h 1795"/>
              <a:gd name="T28" fmla="*/ 1388606888 w 1384"/>
              <a:gd name="T29" fmla="*/ 52924084 h 1795"/>
              <a:gd name="T30" fmla="*/ 1489413138 w 1384"/>
              <a:gd name="T31" fmla="*/ 163810979 h 1795"/>
              <a:gd name="T32" fmla="*/ 1590219388 w 1384"/>
              <a:gd name="T33" fmla="*/ 330141320 h 1795"/>
              <a:gd name="T34" fmla="*/ 1693545000 w 1384"/>
              <a:gd name="T35" fmla="*/ 660281053 h 1795"/>
              <a:gd name="T36" fmla="*/ 1829633438 w 1384"/>
              <a:gd name="T37" fmla="*/ 1073586751 h 1795"/>
              <a:gd name="T38" fmla="*/ 1963202513 w 1384"/>
              <a:gd name="T39" fmla="*/ 1517134329 h 1795"/>
              <a:gd name="T40" fmla="*/ 2132052188 w 1384"/>
              <a:gd name="T41" fmla="*/ 2094251005 h 1795"/>
              <a:gd name="T42" fmla="*/ 2147483647 w 1384"/>
              <a:gd name="T43" fmla="*/ 2147483647 h 1795"/>
              <a:gd name="T44" fmla="*/ 2147483647 w 1384"/>
              <a:gd name="T45" fmla="*/ 2147483647 h 1795"/>
              <a:gd name="T46" fmla="*/ 2147483647 w 1384"/>
              <a:gd name="T47" fmla="*/ 2147483647 h 1795"/>
              <a:gd name="T48" fmla="*/ 2147483647 w 1384"/>
              <a:gd name="T49" fmla="*/ 2147483647 h 1795"/>
              <a:gd name="T50" fmla="*/ 2147483647 w 1384"/>
              <a:gd name="T51" fmla="*/ 2147483647 h 1795"/>
              <a:gd name="T52" fmla="*/ 2147483647 w 1384"/>
              <a:gd name="T53" fmla="*/ 2147483647 h 1795"/>
              <a:gd name="T54" fmla="*/ 2147483647 w 1384"/>
              <a:gd name="T55" fmla="*/ 2147483647 h 1795"/>
              <a:gd name="T56" fmla="*/ 2147483647 w 1384"/>
              <a:gd name="T57" fmla="*/ 2147483647 h 1795"/>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1384" h="1795">
                <a:moveTo>
                  <a:pt x="0" y="1794"/>
                </a:moveTo>
                <a:lnTo>
                  <a:pt x="108" y="1695"/>
                </a:lnTo>
                <a:lnTo>
                  <a:pt x="162" y="1652"/>
                </a:lnTo>
                <a:lnTo>
                  <a:pt x="228" y="1597"/>
                </a:lnTo>
                <a:lnTo>
                  <a:pt x="282" y="1498"/>
                </a:lnTo>
                <a:lnTo>
                  <a:pt x="336" y="1334"/>
                </a:lnTo>
                <a:lnTo>
                  <a:pt x="389" y="952"/>
                </a:lnTo>
                <a:lnTo>
                  <a:pt x="416" y="787"/>
                </a:lnTo>
                <a:lnTo>
                  <a:pt x="430" y="514"/>
                </a:lnTo>
                <a:lnTo>
                  <a:pt x="443" y="317"/>
                </a:lnTo>
                <a:lnTo>
                  <a:pt x="443" y="197"/>
                </a:lnTo>
                <a:lnTo>
                  <a:pt x="457" y="87"/>
                </a:lnTo>
                <a:lnTo>
                  <a:pt x="470" y="33"/>
                </a:lnTo>
                <a:lnTo>
                  <a:pt x="511" y="0"/>
                </a:lnTo>
                <a:lnTo>
                  <a:pt x="551" y="21"/>
                </a:lnTo>
                <a:lnTo>
                  <a:pt x="591" y="65"/>
                </a:lnTo>
                <a:lnTo>
                  <a:pt x="631" y="131"/>
                </a:lnTo>
                <a:lnTo>
                  <a:pt x="672" y="262"/>
                </a:lnTo>
                <a:lnTo>
                  <a:pt x="726" y="426"/>
                </a:lnTo>
                <a:lnTo>
                  <a:pt x="779" y="602"/>
                </a:lnTo>
                <a:lnTo>
                  <a:pt x="846" y="831"/>
                </a:lnTo>
                <a:lnTo>
                  <a:pt x="913" y="1104"/>
                </a:lnTo>
                <a:lnTo>
                  <a:pt x="980" y="1345"/>
                </a:lnTo>
                <a:lnTo>
                  <a:pt x="1048" y="1509"/>
                </a:lnTo>
                <a:lnTo>
                  <a:pt x="1115" y="1608"/>
                </a:lnTo>
                <a:lnTo>
                  <a:pt x="1168" y="1695"/>
                </a:lnTo>
                <a:lnTo>
                  <a:pt x="1236" y="1739"/>
                </a:lnTo>
                <a:lnTo>
                  <a:pt x="1290" y="1750"/>
                </a:lnTo>
                <a:lnTo>
                  <a:pt x="1383" y="1783"/>
                </a:lnTo>
              </a:path>
            </a:pathLst>
          </a:custGeom>
          <a:solidFill>
            <a:srgbClr val="FFC000">
              <a:alpha val="50195"/>
            </a:srgbClr>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45" name="TextBox 2"/>
          <p:cNvSpPr txBox="1">
            <a:spLocks noChangeArrowheads="1"/>
          </p:cNvSpPr>
          <p:nvPr/>
        </p:nvSpPr>
        <p:spPr bwMode="auto">
          <a:xfrm>
            <a:off x="6027738" y="2286000"/>
            <a:ext cx="2320925"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t>Band Pass Filters</a:t>
            </a:r>
          </a:p>
        </p:txBody>
      </p:sp>
    </p:spTree>
    <p:extLst>
      <p:ext uri="{BB962C8B-B14F-4D97-AF65-F5344CB8AC3E}">
        <p14:creationId xmlns:p14="http://schemas.microsoft.com/office/powerpoint/2010/main" val="337518023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Using a Band pass filter correctly</a:t>
            </a:r>
          </a:p>
        </p:txBody>
      </p:sp>
      <p:sp>
        <p:nvSpPr>
          <p:cNvPr id="3" name="Content Placeholder 2"/>
          <p:cNvSpPr>
            <a:spLocks noGrp="1"/>
          </p:cNvSpPr>
          <p:nvPr>
            <p:ph idx="1"/>
          </p:nvPr>
        </p:nvSpPr>
        <p:spPr/>
        <p:txBody>
          <a:bodyPr/>
          <a:lstStyle/>
          <a:p>
            <a:endParaRPr lang="en-US" dirty="0"/>
          </a:p>
        </p:txBody>
      </p:sp>
      <p:sp>
        <p:nvSpPr>
          <p:cNvPr id="4" name="Date Placeholder 3"/>
          <p:cNvSpPr>
            <a:spLocks noGrp="1"/>
          </p:cNvSpPr>
          <p:nvPr>
            <p:ph type="dt" sz="half" idx="10"/>
          </p:nvPr>
        </p:nvSpPr>
        <p:spPr/>
        <p:txBody>
          <a:bodyPr/>
          <a:lstStyle/>
          <a:p>
            <a:fld id="{F4C039BB-BFC4-41B8-B92E-3AB15CEAADDC}" type="datetime12">
              <a:rPr lang="en-US" smtClean="0"/>
              <a:t>5:21 PM</a:t>
            </a:fld>
            <a:endParaRPr lang="en-US" dirty="0"/>
          </a:p>
        </p:txBody>
      </p:sp>
      <p:sp>
        <p:nvSpPr>
          <p:cNvPr id="5" name="Footer Placeholder 4"/>
          <p:cNvSpPr>
            <a:spLocks noGrp="1"/>
          </p:cNvSpPr>
          <p:nvPr>
            <p:ph type="ftr" sz="quarter" idx="11"/>
          </p:nvPr>
        </p:nvSpPr>
        <p:spPr/>
        <p:txBody>
          <a:bodyPr/>
          <a:lstStyle/>
          <a:p>
            <a:pPr algn="r"/>
            <a:r>
              <a:rPr lang="en-US" dirty="0" err="1"/>
              <a:t>www.cyto.purdue.edu</a:t>
            </a:r>
            <a:endParaRPr lang="en-US" dirty="0"/>
          </a:p>
        </p:txBody>
      </p:sp>
      <p:sp>
        <p:nvSpPr>
          <p:cNvPr id="6" name="Slide Number Placeholder 5"/>
          <p:cNvSpPr>
            <a:spLocks noGrp="1"/>
          </p:cNvSpPr>
          <p:nvPr>
            <p:ph type="sldNum" sz="quarter" idx="12"/>
          </p:nvPr>
        </p:nvSpPr>
        <p:spPr/>
        <p:txBody>
          <a:bodyPr/>
          <a:lstStyle/>
          <a:p>
            <a:r>
              <a:rPr lang="en-US"/>
              <a:t>Slide </a:t>
            </a:r>
            <a:fld id="{0CFEC368-1D7A-4F81-ABF6-AE0E36BAF64C}" type="slidenum">
              <a:rPr lang="en-US" smtClean="0"/>
              <a:pPr/>
              <a:t>32</a:t>
            </a:fld>
            <a:endParaRPr lang="en-US" dirty="0"/>
          </a:p>
        </p:txBody>
      </p:sp>
      <p:sp>
        <p:nvSpPr>
          <p:cNvPr id="7" name="Rectangle 4"/>
          <p:cNvSpPr>
            <a:spLocks noChangeArrowheads="1"/>
          </p:cNvSpPr>
          <p:nvPr/>
        </p:nvSpPr>
        <p:spPr bwMode="auto">
          <a:xfrm>
            <a:off x="2209800" y="6019800"/>
            <a:ext cx="6111875"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r>
              <a:rPr lang="en-US"/>
              <a:t>https://www.omegafilters.com/curvo2/index.php</a:t>
            </a:r>
          </a:p>
        </p:txBody>
      </p:sp>
      <p:pic>
        <p:nvPicPr>
          <p:cNvPr id="8" name="Picture 5"/>
          <p:cNvPicPr>
            <a:picLocks noChangeAspect="1" noChangeArrowheads="1"/>
          </p:cNvPicPr>
          <p:nvPr/>
        </p:nvPicPr>
        <p:blipFill>
          <a:blip r:embed="rId3">
            <a:extLst>
              <a:ext uri="{28A0092B-C50C-407E-A947-70E740481C1C}">
                <a14:useLocalDpi xmlns:a14="http://schemas.microsoft.com/office/drawing/2010/main" val="0"/>
              </a:ext>
            </a:extLst>
          </a:blip>
          <a:srcRect t="6865" b="5492"/>
          <a:stretch>
            <a:fillRect/>
          </a:stretch>
        </p:blipFill>
        <p:spPr bwMode="auto">
          <a:xfrm>
            <a:off x="685800" y="990600"/>
            <a:ext cx="7772400" cy="48641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408411614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sp>
        <p:nvSpPr>
          <p:cNvPr id="4" name="Date Placeholder 3"/>
          <p:cNvSpPr>
            <a:spLocks noGrp="1"/>
          </p:cNvSpPr>
          <p:nvPr>
            <p:ph type="dt" sz="half" idx="10"/>
          </p:nvPr>
        </p:nvSpPr>
        <p:spPr/>
        <p:txBody>
          <a:bodyPr/>
          <a:lstStyle/>
          <a:p>
            <a:fld id="{F4C039BB-BFC4-41B8-B92E-3AB15CEAADDC}" type="datetime12">
              <a:rPr lang="en-US" smtClean="0"/>
              <a:t>5:21 PM</a:t>
            </a:fld>
            <a:endParaRPr lang="en-US" dirty="0"/>
          </a:p>
        </p:txBody>
      </p:sp>
      <p:sp>
        <p:nvSpPr>
          <p:cNvPr id="5" name="Footer Placeholder 4"/>
          <p:cNvSpPr>
            <a:spLocks noGrp="1"/>
          </p:cNvSpPr>
          <p:nvPr>
            <p:ph type="ftr" sz="quarter" idx="11"/>
          </p:nvPr>
        </p:nvSpPr>
        <p:spPr/>
        <p:txBody>
          <a:bodyPr/>
          <a:lstStyle/>
          <a:p>
            <a:pPr algn="r"/>
            <a:r>
              <a:rPr lang="en-US"/>
              <a:t>www.cyto.purdue.edu                                   © 1990-2011 J. Paul Robinson</a:t>
            </a:r>
            <a:endParaRPr lang="en-US" dirty="0"/>
          </a:p>
        </p:txBody>
      </p:sp>
      <p:sp>
        <p:nvSpPr>
          <p:cNvPr id="6" name="Slide Number Placeholder 5"/>
          <p:cNvSpPr>
            <a:spLocks noGrp="1"/>
          </p:cNvSpPr>
          <p:nvPr>
            <p:ph type="sldNum" sz="quarter" idx="12"/>
          </p:nvPr>
        </p:nvSpPr>
        <p:spPr/>
        <p:txBody>
          <a:bodyPr/>
          <a:lstStyle/>
          <a:p>
            <a:r>
              <a:rPr lang="en-US"/>
              <a:t>Slide </a:t>
            </a:r>
            <a:fld id="{0CFEC368-1D7A-4F81-ABF6-AE0E36BAF64C}" type="slidenum">
              <a:rPr lang="en-US" smtClean="0"/>
              <a:pPr/>
              <a:t>33</a:t>
            </a:fld>
            <a:endParaRPr lang="en-US" dirty="0"/>
          </a:p>
        </p:txBody>
      </p:sp>
      <p:pic>
        <p:nvPicPr>
          <p:cNvPr id="7"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8763000" cy="59197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8" name="Text Box 5"/>
          <p:cNvSpPr txBox="1">
            <a:spLocks noChangeArrowheads="1"/>
          </p:cNvSpPr>
          <p:nvPr/>
        </p:nvSpPr>
        <p:spPr bwMode="auto">
          <a:xfrm>
            <a:off x="6019800" y="6299200"/>
            <a:ext cx="2605088" cy="2762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200">
                <a:solidFill>
                  <a:srgbClr val="0033CC"/>
                </a:solidFill>
              </a:rPr>
              <a:t>Source: https://www.omegafilters.com/</a:t>
            </a:r>
          </a:p>
        </p:txBody>
      </p:sp>
    </p:spTree>
    <p:extLst>
      <p:ext uri="{BB962C8B-B14F-4D97-AF65-F5344CB8AC3E}">
        <p14:creationId xmlns:p14="http://schemas.microsoft.com/office/powerpoint/2010/main" val="78956655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2741" y="505824"/>
            <a:ext cx="8229600" cy="685800"/>
          </a:xfrm>
        </p:spPr>
        <p:txBody>
          <a:bodyPr/>
          <a:lstStyle/>
          <a:p>
            <a:r>
              <a:rPr lang="en-US" dirty="0"/>
              <a:t>Finding the right filter - </a:t>
            </a:r>
          </a:p>
        </p:txBody>
      </p:sp>
      <p:sp>
        <p:nvSpPr>
          <p:cNvPr id="3" name="Content Placeholder 2"/>
          <p:cNvSpPr>
            <a:spLocks noGrp="1"/>
          </p:cNvSpPr>
          <p:nvPr>
            <p:ph idx="1"/>
          </p:nvPr>
        </p:nvSpPr>
        <p:spPr/>
        <p:txBody>
          <a:bodyPr/>
          <a:lstStyle/>
          <a:p>
            <a:endParaRPr lang="en-US" dirty="0"/>
          </a:p>
        </p:txBody>
      </p:sp>
      <p:sp>
        <p:nvSpPr>
          <p:cNvPr id="4" name="Date Placeholder 3"/>
          <p:cNvSpPr>
            <a:spLocks noGrp="1"/>
          </p:cNvSpPr>
          <p:nvPr>
            <p:ph type="dt" sz="half" idx="10"/>
          </p:nvPr>
        </p:nvSpPr>
        <p:spPr/>
        <p:txBody>
          <a:bodyPr/>
          <a:lstStyle/>
          <a:p>
            <a:fld id="{F4C039BB-BFC4-41B8-B92E-3AB15CEAADDC}" type="datetime12">
              <a:rPr lang="en-US" smtClean="0"/>
              <a:t>5:21 PM</a:t>
            </a:fld>
            <a:endParaRPr lang="en-US" dirty="0"/>
          </a:p>
        </p:txBody>
      </p:sp>
      <p:sp>
        <p:nvSpPr>
          <p:cNvPr id="5" name="Footer Placeholder 4"/>
          <p:cNvSpPr>
            <a:spLocks noGrp="1"/>
          </p:cNvSpPr>
          <p:nvPr>
            <p:ph type="ftr" sz="quarter" idx="11"/>
          </p:nvPr>
        </p:nvSpPr>
        <p:spPr/>
        <p:txBody>
          <a:bodyPr/>
          <a:lstStyle/>
          <a:p>
            <a:pPr algn="r"/>
            <a:r>
              <a:rPr lang="en-US" dirty="0" err="1"/>
              <a:t>www.cyto.purdue.edu</a:t>
            </a:r>
            <a:endParaRPr lang="en-US" dirty="0"/>
          </a:p>
        </p:txBody>
      </p:sp>
      <p:sp>
        <p:nvSpPr>
          <p:cNvPr id="6" name="Slide Number Placeholder 5"/>
          <p:cNvSpPr>
            <a:spLocks noGrp="1"/>
          </p:cNvSpPr>
          <p:nvPr>
            <p:ph type="sldNum" sz="quarter" idx="12"/>
          </p:nvPr>
        </p:nvSpPr>
        <p:spPr/>
        <p:txBody>
          <a:bodyPr/>
          <a:lstStyle/>
          <a:p>
            <a:r>
              <a:rPr lang="en-US"/>
              <a:t>Slide </a:t>
            </a:r>
            <a:fld id="{0CFEC368-1D7A-4F81-ABF6-AE0E36BAF64C}" type="slidenum">
              <a:rPr lang="en-US" smtClean="0"/>
              <a:pPr/>
              <a:t>34</a:t>
            </a:fld>
            <a:endParaRPr lang="en-US" dirty="0"/>
          </a:p>
        </p:txBody>
      </p:sp>
      <p:pic>
        <p:nvPicPr>
          <p:cNvPr id="7"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5989" y="1171571"/>
            <a:ext cx="7740434" cy="515302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8" name="Text Box 5"/>
          <p:cNvSpPr txBox="1">
            <a:spLocks noChangeArrowheads="1"/>
          </p:cNvSpPr>
          <p:nvPr/>
        </p:nvSpPr>
        <p:spPr bwMode="auto">
          <a:xfrm>
            <a:off x="1828800" y="6338500"/>
            <a:ext cx="5345916" cy="27699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200" dirty="0">
                <a:solidFill>
                  <a:srgbClr val="0033CC"/>
                </a:solidFill>
              </a:rPr>
              <a:t>Source: http://</a:t>
            </a:r>
            <a:r>
              <a:rPr lang="en-US" sz="1200" dirty="0" err="1">
                <a:solidFill>
                  <a:srgbClr val="0033CC"/>
                </a:solidFill>
              </a:rPr>
              <a:t>www.chroma.com</a:t>
            </a:r>
            <a:r>
              <a:rPr lang="en-US" sz="1200" dirty="0">
                <a:solidFill>
                  <a:srgbClr val="0033CC"/>
                </a:solidFill>
              </a:rPr>
              <a:t>/</a:t>
            </a:r>
            <a:r>
              <a:rPr lang="en-US" sz="1200" dirty="0" err="1">
                <a:solidFill>
                  <a:srgbClr val="0033CC"/>
                </a:solidFill>
              </a:rPr>
              <a:t>index.php?option</a:t>
            </a:r>
            <a:r>
              <a:rPr lang="en-US" sz="1200" dirty="0">
                <a:solidFill>
                  <a:srgbClr val="0033CC"/>
                </a:solidFill>
              </a:rPr>
              <a:t>=</a:t>
            </a:r>
            <a:r>
              <a:rPr lang="en-US" sz="1200" dirty="0" err="1">
                <a:solidFill>
                  <a:srgbClr val="0033CC"/>
                </a:solidFill>
              </a:rPr>
              <a:t>com_products&amp;Itemid</a:t>
            </a:r>
            <a:r>
              <a:rPr lang="en-US" sz="1200" dirty="0">
                <a:solidFill>
                  <a:srgbClr val="0033CC"/>
                </a:solidFill>
              </a:rPr>
              <a:t>=53#</a:t>
            </a:r>
          </a:p>
        </p:txBody>
      </p:sp>
      <p:cxnSp>
        <p:nvCxnSpPr>
          <p:cNvPr id="9" name="Straight Arrow Connector 8"/>
          <p:cNvCxnSpPr/>
          <p:nvPr/>
        </p:nvCxnSpPr>
        <p:spPr>
          <a:xfrm flipV="1">
            <a:off x="304800" y="2286000"/>
            <a:ext cx="0" cy="458940"/>
          </a:xfrm>
          <a:prstGeom prst="straightConnector1">
            <a:avLst/>
          </a:prstGeom>
          <a:ln w="38100">
            <a:solidFill>
              <a:srgbClr val="0033CC"/>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2868088" y="2111371"/>
            <a:ext cx="1194989" cy="0"/>
          </a:xfrm>
          <a:prstGeom prst="straightConnector1">
            <a:avLst/>
          </a:prstGeom>
          <a:ln w="3810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1604110" y="2111371"/>
            <a:ext cx="955991" cy="0"/>
          </a:xfrm>
          <a:prstGeom prst="straightConnector1">
            <a:avLst/>
          </a:prstGeom>
          <a:ln w="38100">
            <a:solidFill>
              <a:schemeClr val="accent2"/>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2" name="TextBox 13"/>
          <p:cNvSpPr txBox="1">
            <a:spLocks noChangeArrowheads="1"/>
          </p:cNvSpPr>
          <p:nvPr/>
        </p:nvSpPr>
        <p:spPr bwMode="auto">
          <a:xfrm>
            <a:off x="1439799" y="1171571"/>
            <a:ext cx="1120302"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dirty="0"/>
              <a:t>Exciter</a:t>
            </a:r>
          </a:p>
        </p:txBody>
      </p:sp>
    </p:spTree>
    <p:extLst>
      <p:ext uri="{BB962C8B-B14F-4D97-AF65-F5344CB8AC3E}">
        <p14:creationId xmlns:p14="http://schemas.microsoft.com/office/powerpoint/2010/main" val="74444548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sp>
        <p:nvSpPr>
          <p:cNvPr id="4" name="Date Placeholder 3"/>
          <p:cNvSpPr>
            <a:spLocks noGrp="1"/>
          </p:cNvSpPr>
          <p:nvPr>
            <p:ph type="dt" sz="half" idx="10"/>
          </p:nvPr>
        </p:nvSpPr>
        <p:spPr/>
        <p:txBody>
          <a:bodyPr/>
          <a:lstStyle/>
          <a:p>
            <a:fld id="{F4C039BB-BFC4-41B8-B92E-3AB15CEAADDC}" type="datetime12">
              <a:rPr lang="en-US" smtClean="0"/>
              <a:t>5:21 PM</a:t>
            </a:fld>
            <a:endParaRPr lang="en-US" dirty="0"/>
          </a:p>
        </p:txBody>
      </p:sp>
      <p:sp>
        <p:nvSpPr>
          <p:cNvPr id="5" name="Footer Placeholder 4"/>
          <p:cNvSpPr>
            <a:spLocks noGrp="1"/>
          </p:cNvSpPr>
          <p:nvPr>
            <p:ph type="ftr" sz="quarter" idx="11"/>
          </p:nvPr>
        </p:nvSpPr>
        <p:spPr/>
        <p:txBody>
          <a:bodyPr/>
          <a:lstStyle/>
          <a:p>
            <a:pPr algn="r"/>
            <a:r>
              <a:rPr lang="en-US" dirty="0" err="1"/>
              <a:t>www.cyto.purdue.edu</a:t>
            </a:r>
            <a:endParaRPr lang="en-US" dirty="0"/>
          </a:p>
        </p:txBody>
      </p:sp>
      <p:sp>
        <p:nvSpPr>
          <p:cNvPr id="6" name="Slide Number Placeholder 5"/>
          <p:cNvSpPr>
            <a:spLocks noGrp="1"/>
          </p:cNvSpPr>
          <p:nvPr>
            <p:ph type="sldNum" sz="quarter" idx="12"/>
          </p:nvPr>
        </p:nvSpPr>
        <p:spPr/>
        <p:txBody>
          <a:bodyPr/>
          <a:lstStyle/>
          <a:p>
            <a:r>
              <a:rPr lang="en-US"/>
              <a:t>Slide </a:t>
            </a:r>
            <a:fld id="{0CFEC368-1D7A-4F81-ABF6-AE0E36BAF64C}" type="slidenum">
              <a:rPr lang="en-US" smtClean="0"/>
              <a:pPr/>
              <a:t>35</a:t>
            </a:fld>
            <a:endParaRPr lang="en-US" dirty="0"/>
          </a:p>
        </p:txBody>
      </p:sp>
      <p:pic>
        <p:nvPicPr>
          <p:cNvPr id="7"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5739" y="815101"/>
            <a:ext cx="8070089" cy="547185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8" name="Text Box 5"/>
          <p:cNvSpPr txBox="1">
            <a:spLocks noChangeArrowheads="1"/>
          </p:cNvSpPr>
          <p:nvPr/>
        </p:nvSpPr>
        <p:spPr bwMode="auto">
          <a:xfrm>
            <a:off x="3916743" y="6343664"/>
            <a:ext cx="2204521" cy="27699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200">
                <a:solidFill>
                  <a:srgbClr val="0033CC"/>
                </a:solidFill>
              </a:rPr>
              <a:t>Source: from Chroma website</a:t>
            </a:r>
          </a:p>
        </p:txBody>
      </p:sp>
      <p:sp>
        <p:nvSpPr>
          <p:cNvPr id="9" name="TextBox 1"/>
          <p:cNvSpPr txBox="1">
            <a:spLocks noChangeArrowheads="1"/>
          </p:cNvSpPr>
          <p:nvPr/>
        </p:nvSpPr>
        <p:spPr bwMode="auto">
          <a:xfrm>
            <a:off x="2259524" y="635249"/>
            <a:ext cx="1158016"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t>Exciter</a:t>
            </a:r>
          </a:p>
        </p:txBody>
      </p:sp>
    </p:spTree>
    <p:extLst>
      <p:ext uri="{BB962C8B-B14F-4D97-AF65-F5344CB8AC3E}">
        <p14:creationId xmlns:p14="http://schemas.microsoft.com/office/powerpoint/2010/main" val="205864568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sp>
        <p:nvSpPr>
          <p:cNvPr id="4" name="Date Placeholder 3"/>
          <p:cNvSpPr>
            <a:spLocks noGrp="1"/>
          </p:cNvSpPr>
          <p:nvPr>
            <p:ph type="dt" sz="half" idx="10"/>
          </p:nvPr>
        </p:nvSpPr>
        <p:spPr/>
        <p:txBody>
          <a:bodyPr/>
          <a:lstStyle/>
          <a:p>
            <a:fld id="{F4C039BB-BFC4-41B8-B92E-3AB15CEAADDC}" type="datetime12">
              <a:rPr lang="en-US" smtClean="0"/>
              <a:t>5:21 PM</a:t>
            </a:fld>
            <a:endParaRPr lang="en-US" dirty="0"/>
          </a:p>
        </p:txBody>
      </p:sp>
      <p:sp>
        <p:nvSpPr>
          <p:cNvPr id="5" name="Footer Placeholder 4"/>
          <p:cNvSpPr>
            <a:spLocks noGrp="1"/>
          </p:cNvSpPr>
          <p:nvPr>
            <p:ph type="ftr" sz="quarter" idx="11"/>
          </p:nvPr>
        </p:nvSpPr>
        <p:spPr/>
        <p:txBody>
          <a:bodyPr/>
          <a:lstStyle/>
          <a:p>
            <a:pPr algn="r"/>
            <a:r>
              <a:rPr lang="en-US" dirty="0" err="1"/>
              <a:t>www.cyto.purdue.edu</a:t>
            </a:r>
            <a:endParaRPr lang="en-US" dirty="0"/>
          </a:p>
        </p:txBody>
      </p:sp>
      <p:sp>
        <p:nvSpPr>
          <p:cNvPr id="6" name="Slide Number Placeholder 5"/>
          <p:cNvSpPr>
            <a:spLocks noGrp="1"/>
          </p:cNvSpPr>
          <p:nvPr>
            <p:ph type="sldNum" sz="quarter" idx="12"/>
          </p:nvPr>
        </p:nvSpPr>
        <p:spPr/>
        <p:txBody>
          <a:bodyPr/>
          <a:lstStyle/>
          <a:p>
            <a:r>
              <a:rPr lang="en-US"/>
              <a:t>Slide </a:t>
            </a:r>
            <a:fld id="{0CFEC368-1D7A-4F81-ABF6-AE0E36BAF64C}" type="slidenum">
              <a:rPr lang="en-US" smtClean="0"/>
              <a:pPr/>
              <a:t>36</a:t>
            </a:fld>
            <a:endParaRPr lang="en-US" dirty="0"/>
          </a:p>
        </p:txBody>
      </p:sp>
      <p:pic>
        <p:nvPicPr>
          <p:cNvPr id="1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0609" y="838200"/>
            <a:ext cx="8134350" cy="5715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31673742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Date Placeholder 3"/>
          <p:cNvSpPr>
            <a:spLocks noGrp="1"/>
          </p:cNvSpPr>
          <p:nvPr>
            <p:ph type="dt" sz="half" idx="10"/>
          </p:nvPr>
        </p:nvSpPr>
        <p:spPr/>
        <p:txBody>
          <a:bodyPr/>
          <a:lstStyle/>
          <a:p>
            <a:fld id="{F4C039BB-BFC4-41B8-B92E-3AB15CEAADDC}" type="datetime12">
              <a:rPr lang="en-US" smtClean="0"/>
              <a:t>5:21 PM</a:t>
            </a:fld>
            <a:endParaRPr lang="en-US" dirty="0"/>
          </a:p>
        </p:txBody>
      </p:sp>
      <p:sp>
        <p:nvSpPr>
          <p:cNvPr id="5" name="Footer Placeholder 4"/>
          <p:cNvSpPr>
            <a:spLocks noGrp="1"/>
          </p:cNvSpPr>
          <p:nvPr>
            <p:ph type="ftr" sz="quarter" idx="11"/>
          </p:nvPr>
        </p:nvSpPr>
        <p:spPr/>
        <p:txBody>
          <a:bodyPr/>
          <a:lstStyle/>
          <a:p>
            <a:pPr algn="r"/>
            <a:r>
              <a:rPr lang="en-US" dirty="0" err="1"/>
              <a:t>www.cyto.purdue.edu</a:t>
            </a:r>
            <a:endParaRPr lang="en-US" dirty="0"/>
          </a:p>
        </p:txBody>
      </p:sp>
      <p:sp>
        <p:nvSpPr>
          <p:cNvPr id="6" name="Slide Number Placeholder 5"/>
          <p:cNvSpPr>
            <a:spLocks noGrp="1"/>
          </p:cNvSpPr>
          <p:nvPr>
            <p:ph type="sldNum" sz="quarter" idx="12"/>
          </p:nvPr>
        </p:nvSpPr>
        <p:spPr/>
        <p:txBody>
          <a:bodyPr/>
          <a:lstStyle/>
          <a:p>
            <a:r>
              <a:rPr lang="en-US"/>
              <a:t>Slide </a:t>
            </a:r>
            <a:fld id="{0CFEC368-1D7A-4F81-ABF6-AE0E36BAF64C}" type="slidenum">
              <a:rPr lang="en-US" smtClean="0"/>
              <a:pPr/>
              <a:t>37</a:t>
            </a:fld>
            <a:endParaRPr lang="en-US" dirty="0"/>
          </a:p>
        </p:txBody>
      </p:sp>
      <p:sp>
        <p:nvSpPr>
          <p:cNvPr id="8" name="TextBox 1"/>
          <p:cNvSpPr txBox="1">
            <a:spLocks noChangeArrowheads="1"/>
          </p:cNvSpPr>
          <p:nvPr/>
        </p:nvSpPr>
        <p:spPr bwMode="auto">
          <a:xfrm>
            <a:off x="3898900" y="6145213"/>
            <a:ext cx="29464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dirty="0"/>
              <a:t>Typical Emission scan</a:t>
            </a:r>
          </a:p>
        </p:txBody>
      </p:sp>
      <p:pic>
        <p:nvPicPr>
          <p:cNvPr id="3" name="Picture 2" descr="scan0001.gif"/>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43000" y="712645"/>
            <a:ext cx="7543800" cy="5535755"/>
          </a:xfrm>
          <a:prstGeom prst="rect">
            <a:avLst/>
          </a:prstGeom>
        </p:spPr>
      </p:pic>
      <p:sp>
        <p:nvSpPr>
          <p:cNvPr id="7" name="TextBox 6"/>
          <p:cNvSpPr txBox="1"/>
          <p:nvPr/>
        </p:nvSpPr>
        <p:spPr>
          <a:xfrm>
            <a:off x="3846892" y="4419600"/>
            <a:ext cx="420308" cy="261610"/>
          </a:xfrm>
          <a:prstGeom prst="rect">
            <a:avLst/>
          </a:prstGeom>
          <a:noFill/>
        </p:spPr>
        <p:txBody>
          <a:bodyPr wrap="none" rtlCol="0">
            <a:spAutoFit/>
          </a:bodyPr>
          <a:lstStyle/>
          <a:p>
            <a:r>
              <a:rPr lang="en-US" sz="1100"/>
              <a:t>500</a:t>
            </a:r>
          </a:p>
        </p:txBody>
      </p:sp>
    </p:spTree>
    <p:extLst>
      <p:ext uri="{BB962C8B-B14F-4D97-AF65-F5344CB8AC3E}">
        <p14:creationId xmlns:p14="http://schemas.microsoft.com/office/powerpoint/2010/main" val="405641628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Laser Blocking Filters</a:t>
            </a:r>
          </a:p>
        </p:txBody>
      </p:sp>
      <p:sp>
        <p:nvSpPr>
          <p:cNvPr id="4" name="Date Placeholder 3"/>
          <p:cNvSpPr>
            <a:spLocks noGrp="1"/>
          </p:cNvSpPr>
          <p:nvPr>
            <p:ph type="dt" sz="half" idx="10"/>
          </p:nvPr>
        </p:nvSpPr>
        <p:spPr/>
        <p:txBody>
          <a:bodyPr/>
          <a:lstStyle/>
          <a:p>
            <a:fld id="{F4C039BB-BFC4-41B8-B92E-3AB15CEAADDC}" type="datetime12">
              <a:rPr lang="en-US" smtClean="0"/>
              <a:t>5:21 PM</a:t>
            </a:fld>
            <a:endParaRPr lang="en-US" dirty="0"/>
          </a:p>
        </p:txBody>
      </p:sp>
      <p:sp>
        <p:nvSpPr>
          <p:cNvPr id="5" name="Footer Placeholder 4"/>
          <p:cNvSpPr>
            <a:spLocks noGrp="1"/>
          </p:cNvSpPr>
          <p:nvPr>
            <p:ph type="ftr" sz="quarter" idx="11"/>
          </p:nvPr>
        </p:nvSpPr>
        <p:spPr/>
        <p:txBody>
          <a:bodyPr/>
          <a:lstStyle/>
          <a:p>
            <a:pPr algn="r"/>
            <a:r>
              <a:rPr lang="en-US" dirty="0" err="1"/>
              <a:t>www.cyto.purdue.edu</a:t>
            </a:r>
            <a:endParaRPr lang="en-US" dirty="0"/>
          </a:p>
        </p:txBody>
      </p:sp>
      <p:sp>
        <p:nvSpPr>
          <p:cNvPr id="6" name="Slide Number Placeholder 5"/>
          <p:cNvSpPr>
            <a:spLocks noGrp="1"/>
          </p:cNvSpPr>
          <p:nvPr>
            <p:ph type="sldNum" sz="quarter" idx="12"/>
          </p:nvPr>
        </p:nvSpPr>
        <p:spPr/>
        <p:txBody>
          <a:bodyPr/>
          <a:lstStyle/>
          <a:p>
            <a:r>
              <a:rPr lang="en-US"/>
              <a:t>Slide </a:t>
            </a:r>
            <a:fld id="{0CFEC368-1D7A-4F81-ABF6-AE0E36BAF64C}" type="slidenum">
              <a:rPr lang="en-US" smtClean="0"/>
              <a:pPr/>
              <a:t>38</a:t>
            </a:fld>
            <a:endParaRPr lang="en-US" dirty="0"/>
          </a:p>
        </p:txBody>
      </p:sp>
      <p:pic>
        <p:nvPicPr>
          <p:cNvPr id="7" name="Picture 4"/>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121664" y="1600200"/>
            <a:ext cx="6900672" cy="4876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3" name="TextBox 2"/>
          <p:cNvSpPr txBox="1"/>
          <p:nvPr/>
        </p:nvSpPr>
        <p:spPr>
          <a:xfrm>
            <a:off x="4876800" y="968740"/>
            <a:ext cx="1582484" cy="369332"/>
          </a:xfrm>
          <a:prstGeom prst="rect">
            <a:avLst/>
          </a:prstGeom>
          <a:noFill/>
        </p:spPr>
        <p:txBody>
          <a:bodyPr wrap="none" rtlCol="0">
            <a:spAutoFit/>
          </a:bodyPr>
          <a:lstStyle/>
          <a:p>
            <a:r>
              <a:rPr lang="en-US" dirty="0"/>
              <a:t>525 nm LEDs</a:t>
            </a:r>
          </a:p>
        </p:txBody>
      </p:sp>
    </p:spTree>
    <p:extLst>
      <p:ext uri="{BB962C8B-B14F-4D97-AF65-F5344CB8AC3E}">
        <p14:creationId xmlns:p14="http://schemas.microsoft.com/office/powerpoint/2010/main" val="177647980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Interference filters advantages</a:t>
            </a:r>
          </a:p>
        </p:txBody>
      </p:sp>
      <p:sp>
        <p:nvSpPr>
          <p:cNvPr id="3" name="Content Placeholder 2"/>
          <p:cNvSpPr>
            <a:spLocks noGrp="1"/>
          </p:cNvSpPr>
          <p:nvPr>
            <p:ph idx="1"/>
          </p:nvPr>
        </p:nvSpPr>
        <p:spPr/>
        <p:txBody>
          <a:bodyPr/>
          <a:lstStyle/>
          <a:p>
            <a:r>
              <a:rPr lang="en-US" dirty="0"/>
              <a:t>They can be used as </a:t>
            </a:r>
            <a:r>
              <a:rPr lang="en-US" dirty="0">
                <a:solidFill>
                  <a:srgbClr val="FF0000"/>
                </a:solidFill>
              </a:rPr>
              <a:t>reflectors</a:t>
            </a:r>
            <a:r>
              <a:rPr lang="en-US" dirty="0"/>
              <a:t> in two and three color analysis.</a:t>
            </a:r>
          </a:p>
          <a:p>
            <a:r>
              <a:rPr lang="en-US" dirty="0"/>
              <a:t>They usually do not themselves produce fluorescence.</a:t>
            </a:r>
          </a:p>
          <a:p>
            <a:r>
              <a:rPr lang="en-US" dirty="0"/>
              <a:t>They are available in short pass versions.</a:t>
            </a:r>
          </a:p>
          <a:p>
            <a:r>
              <a:rPr lang="en-US" dirty="0"/>
              <a:t>They are excellent as primary </a:t>
            </a:r>
            <a:r>
              <a:rPr lang="en-US" dirty="0">
                <a:solidFill>
                  <a:srgbClr val="FF0000"/>
                </a:solidFill>
              </a:rPr>
              <a:t>barrier filters.</a:t>
            </a:r>
          </a:p>
          <a:p>
            <a:endParaRPr lang="en-US" dirty="0"/>
          </a:p>
        </p:txBody>
      </p:sp>
      <p:sp>
        <p:nvSpPr>
          <p:cNvPr id="4" name="Date Placeholder 3"/>
          <p:cNvSpPr>
            <a:spLocks noGrp="1"/>
          </p:cNvSpPr>
          <p:nvPr>
            <p:ph type="dt" sz="half" idx="10"/>
          </p:nvPr>
        </p:nvSpPr>
        <p:spPr/>
        <p:txBody>
          <a:bodyPr/>
          <a:lstStyle/>
          <a:p>
            <a:fld id="{F4C039BB-BFC4-41B8-B92E-3AB15CEAADDC}" type="datetime12">
              <a:rPr lang="en-US" smtClean="0"/>
              <a:t>5:21 PM</a:t>
            </a:fld>
            <a:endParaRPr lang="en-US" dirty="0"/>
          </a:p>
        </p:txBody>
      </p:sp>
      <p:sp>
        <p:nvSpPr>
          <p:cNvPr id="5" name="Footer Placeholder 4"/>
          <p:cNvSpPr>
            <a:spLocks noGrp="1"/>
          </p:cNvSpPr>
          <p:nvPr>
            <p:ph type="ftr" sz="quarter" idx="11"/>
          </p:nvPr>
        </p:nvSpPr>
        <p:spPr/>
        <p:txBody>
          <a:bodyPr/>
          <a:lstStyle/>
          <a:p>
            <a:pPr algn="r"/>
            <a:r>
              <a:rPr lang="en-US" dirty="0" err="1"/>
              <a:t>www.cyto.purdue.edu</a:t>
            </a:r>
            <a:endParaRPr lang="en-US" dirty="0"/>
          </a:p>
        </p:txBody>
      </p:sp>
      <p:sp>
        <p:nvSpPr>
          <p:cNvPr id="6" name="Slide Number Placeholder 5"/>
          <p:cNvSpPr>
            <a:spLocks noGrp="1"/>
          </p:cNvSpPr>
          <p:nvPr>
            <p:ph type="sldNum" sz="quarter" idx="12"/>
          </p:nvPr>
        </p:nvSpPr>
        <p:spPr/>
        <p:txBody>
          <a:bodyPr/>
          <a:lstStyle/>
          <a:p>
            <a:r>
              <a:rPr lang="en-US"/>
              <a:t>Slide </a:t>
            </a:r>
            <a:fld id="{0CFEC368-1D7A-4F81-ABF6-AE0E36BAF64C}" type="slidenum">
              <a:rPr lang="en-US" smtClean="0"/>
              <a:pPr/>
              <a:t>39</a:t>
            </a:fld>
            <a:endParaRPr lang="en-US" dirty="0"/>
          </a:p>
        </p:txBody>
      </p:sp>
    </p:spTree>
    <p:extLst>
      <p:ext uri="{BB962C8B-B14F-4D97-AF65-F5344CB8AC3E}">
        <p14:creationId xmlns:p14="http://schemas.microsoft.com/office/powerpoint/2010/main" val="4529416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Optics - Filter Properties</a:t>
            </a:r>
          </a:p>
        </p:txBody>
      </p:sp>
      <p:sp>
        <p:nvSpPr>
          <p:cNvPr id="3" name="Content Placeholder 2"/>
          <p:cNvSpPr>
            <a:spLocks noGrp="1"/>
          </p:cNvSpPr>
          <p:nvPr>
            <p:ph idx="1"/>
          </p:nvPr>
        </p:nvSpPr>
        <p:spPr>
          <a:ln>
            <a:solidFill>
              <a:schemeClr val="accent1"/>
            </a:solidFill>
          </a:ln>
        </p:spPr>
        <p:txBody>
          <a:bodyPr/>
          <a:lstStyle/>
          <a:p>
            <a:pPr>
              <a:lnSpc>
                <a:spcPct val="90000"/>
              </a:lnSpc>
            </a:pPr>
            <a:r>
              <a:rPr lang="en-US" b="1" dirty="0">
                <a:solidFill>
                  <a:schemeClr val="accent2"/>
                </a:solidFill>
              </a:rPr>
              <a:t>Long pass filters </a:t>
            </a:r>
            <a:r>
              <a:rPr lang="en-US" dirty="0"/>
              <a:t>transmit wavelengths </a:t>
            </a:r>
            <a:r>
              <a:rPr lang="en-US" dirty="0">
                <a:solidFill>
                  <a:srgbClr val="FF0000"/>
                </a:solidFill>
              </a:rPr>
              <a:t>above</a:t>
            </a:r>
            <a:r>
              <a:rPr lang="en-US" dirty="0"/>
              <a:t> a </a:t>
            </a:r>
            <a:r>
              <a:rPr lang="en-US" b="1" dirty="0">
                <a:solidFill>
                  <a:schemeClr val="accent2"/>
                </a:solidFill>
              </a:rPr>
              <a:t>cut-on</a:t>
            </a:r>
            <a:r>
              <a:rPr lang="en-US" dirty="0"/>
              <a:t> wavelength</a:t>
            </a:r>
          </a:p>
          <a:p>
            <a:pPr>
              <a:lnSpc>
                <a:spcPct val="90000"/>
              </a:lnSpc>
            </a:pPr>
            <a:r>
              <a:rPr lang="en-US" b="1" dirty="0">
                <a:solidFill>
                  <a:schemeClr val="accent2"/>
                </a:solidFill>
              </a:rPr>
              <a:t>Short pass filters </a:t>
            </a:r>
            <a:r>
              <a:rPr lang="en-US" dirty="0"/>
              <a:t>transmit wavelengths </a:t>
            </a:r>
            <a:r>
              <a:rPr lang="en-US" dirty="0">
                <a:solidFill>
                  <a:srgbClr val="FF0000"/>
                </a:solidFill>
              </a:rPr>
              <a:t>below</a:t>
            </a:r>
            <a:r>
              <a:rPr lang="en-US" dirty="0"/>
              <a:t> a </a:t>
            </a:r>
            <a:r>
              <a:rPr lang="en-US" b="1" dirty="0">
                <a:solidFill>
                  <a:schemeClr val="accent2"/>
                </a:solidFill>
              </a:rPr>
              <a:t>cut-off</a:t>
            </a:r>
            <a:r>
              <a:rPr lang="en-US" dirty="0"/>
              <a:t> wavelength</a:t>
            </a:r>
          </a:p>
          <a:p>
            <a:pPr>
              <a:lnSpc>
                <a:spcPct val="90000"/>
              </a:lnSpc>
            </a:pPr>
            <a:r>
              <a:rPr lang="en-US" b="1" dirty="0">
                <a:solidFill>
                  <a:schemeClr val="accent2"/>
                </a:solidFill>
              </a:rPr>
              <a:t>Band pass filters </a:t>
            </a:r>
            <a:r>
              <a:rPr lang="en-US" dirty="0"/>
              <a:t>transmit wavelengths in a narrow </a:t>
            </a:r>
            <a:r>
              <a:rPr lang="en-US" dirty="0">
                <a:solidFill>
                  <a:srgbClr val="FF0000"/>
                </a:solidFill>
              </a:rPr>
              <a:t>range</a:t>
            </a:r>
            <a:r>
              <a:rPr lang="en-US" dirty="0"/>
              <a:t> around a specified wavelength</a:t>
            </a:r>
          </a:p>
          <a:p>
            <a:pPr lvl="1">
              <a:lnSpc>
                <a:spcPct val="90000"/>
              </a:lnSpc>
            </a:pPr>
            <a:r>
              <a:rPr lang="en-US" b="1" dirty="0">
                <a:solidFill>
                  <a:schemeClr val="accent2"/>
                </a:solidFill>
              </a:rPr>
              <a:t>Band width </a:t>
            </a:r>
            <a:r>
              <a:rPr lang="en-US" dirty="0"/>
              <a:t>can be specified</a:t>
            </a:r>
          </a:p>
          <a:p>
            <a:pPr>
              <a:lnSpc>
                <a:spcPct val="90000"/>
              </a:lnSpc>
            </a:pPr>
            <a:r>
              <a:rPr lang="en-US" b="1" dirty="0">
                <a:solidFill>
                  <a:schemeClr val="accent2"/>
                </a:solidFill>
              </a:rPr>
              <a:t>Neutral Density filter</a:t>
            </a:r>
            <a:r>
              <a:rPr lang="en-US" dirty="0"/>
              <a:t> is a </a:t>
            </a:r>
            <a:r>
              <a:rPr lang="en-US" dirty="0" err="1">
                <a:solidFill>
                  <a:srgbClr val="FF0000"/>
                </a:solidFill>
              </a:rPr>
              <a:t>nondiscriminant</a:t>
            </a:r>
            <a:r>
              <a:rPr lang="en-US" dirty="0"/>
              <a:t> intensity reducing filter</a:t>
            </a:r>
          </a:p>
          <a:p>
            <a:pPr>
              <a:lnSpc>
                <a:spcPct val="90000"/>
              </a:lnSpc>
            </a:pPr>
            <a:r>
              <a:rPr lang="en-US" b="1" dirty="0">
                <a:solidFill>
                  <a:schemeClr val="accent2"/>
                </a:solidFill>
              </a:rPr>
              <a:t>Absorption Filter</a:t>
            </a:r>
            <a:r>
              <a:rPr lang="en-US" dirty="0"/>
              <a:t> is colored glass that absorbs unwanted light</a:t>
            </a:r>
          </a:p>
          <a:p>
            <a:pPr>
              <a:lnSpc>
                <a:spcPct val="90000"/>
              </a:lnSpc>
            </a:pPr>
            <a:r>
              <a:rPr lang="en-US" b="1" dirty="0">
                <a:solidFill>
                  <a:schemeClr val="accent2"/>
                </a:solidFill>
              </a:rPr>
              <a:t>Dichroic Mirror/Filter </a:t>
            </a:r>
            <a:r>
              <a:rPr lang="en-US" dirty="0"/>
              <a:t>is a filter that passes some bands while reflecting other bands</a:t>
            </a:r>
          </a:p>
        </p:txBody>
      </p:sp>
      <p:sp>
        <p:nvSpPr>
          <p:cNvPr id="4" name="Date Placeholder 3"/>
          <p:cNvSpPr>
            <a:spLocks noGrp="1"/>
          </p:cNvSpPr>
          <p:nvPr>
            <p:ph type="dt" sz="half" idx="10"/>
          </p:nvPr>
        </p:nvSpPr>
        <p:spPr/>
        <p:txBody>
          <a:bodyPr/>
          <a:lstStyle/>
          <a:p>
            <a:fld id="{F4C039BB-BFC4-41B8-B92E-3AB15CEAADDC}" type="datetime12">
              <a:rPr lang="en-US" smtClean="0"/>
              <a:t>5:21 PM</a:t>
            </a:fld>
            <a:endParaRPr lang="en-US" dirty="0"/>
          </a:p>
        </p:txBody>
      </p:sp>
      <p:sp>
        <p:nvSpPr>
          <p:cNvPr id="5" name="Footer Placeholder 4"/>
          <p:cNvSpPr>
            <a:spLocks noGrp="1"/>
          </p:cNvSpPr>
          <p:nvPr>
            <p:ph type="ftr" sz="quarter" idx="11"/>
          </p:nvPr>
        </p:nvSpPr>
        <p:spPr/>
        <p:txBody>
          <a:bodyPr/>
          <a:lstStyle/>
          <a:p>
            <a:pPr algn="r"/>
            <a:r>
              <a:rPr lang="en-US" dirty="0" err="1"/>
              <a:t>www.cyto.purdue.edu</a:t>
            </a:r>
            <a:endParaRPr lang="en-US" dirty="0"/>
          </a:p>
        </p:txBody>
      </p:sp>
      <p:sp>
        <p:nvSpPr>
          <p:cNvPr id="6" name="Slide Number Placeholder 5"/>
          <p:cNvSpPr>
            <a:spLocks noGrp="1"/>
          </p:cNvSpPr>
          <p:nvPr>
            <p:ph type="sldNum" sz="quarter" idx="12"/>
          </p:nvPr>
        </p:nvSpPr>
        <p:spPr/>
        <p:txBody>
          <a:bodyPr/>
          <a:lstStyle/>
          <a:p>
            <a:r>
              <a:rPr lang="en-US"/>
              <a:t>Slide </a:t>
            </a:r>
            <a:fld id="{0CFEC368-1D7A-4F81-ABF6-AE0E36BAF64C}" type="slidenum">
              <a:rPr lang="en-US" smtClean="0"/>
              <a:pPr/>
              <a:t>4</a:t>
            </a:fld>
            <a:endParaRPr lang="en-US" dirty="0"/>
          </a:p>
        </p:txBody>
      </p:sp>
    </p:spTree>
    <p:extLst>
      <p:ext uri="{BB962C8B-B14F-4D97-AF65-F5344CB8AC3E}">
        <p14:creationId xmlns:p14="http://schemas.microsoft.com/office/powerpoint/2010/main" val="69374637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output of a band pass filter</a:t>
            </a:r>
          </a:p>
        </p:txBody>
      </p:sp>
      <p:sp>
        <p:nvSpPr>
          <p:cNvPr id="3" name="Content Placeholder 2"/>
          <p:cNvSpPr>
            <a:spLocks noGrp="1"/>
          </p:cNvSpPr>
          <p:nvPr>
            <p:ph idx="1"/>
          </p:nvPr>
        </p:nvSpPr>
        <p:spPr/>
        <p:txBody>
          <a:bodyPr/>
          <a:lstStyle/>
          <a:p>
            <a:endParaRPr lang="en-US" dirty="0"/>
          </a:p>
        </p:txBody>
      </p:sp>
      <p:sp>
        <p:nvSpPr>
          <p:cNvPr id="4" name="Date Placeholder 3"/>
          <p:cNvSpPr>
            <a:spLocks noGrp="1"/>
          </p:cNvSpPr>
          <p:nvPr>
            <p:ph type="dt" sz="half" idx="10"/>
          </p:nvPr>
        </p:nvSpPr>
        <p:spPr/>
        <p:txBody>
          <a:bodyPr/>
          <a:lstStyle/>
          <a:p>
            <a:fld id="{F4C039BB-BFC4-41B8-B92E-3AB15CEAADDC}" type="datetime12">
              <a:rPr lang="en-US" smtClean="0"/>
              <a:t>5:21 PM</a:t>
            </a:fld>
            <a:endParaRPr lang="en-US" dirty="0"/>
          </a:p>
        </p:txBody>
      </p:sp>
      <p:sp>
        <p:nvSpPr>
          <p:cNvPr id="5" name="Footer Placeholder 4"/>
          <p:cNvSpPr>
            <a:spLocks noGrp="1"/>
          </p:cNvSpPr>
          <p:nvPr>
            <p:ph type="ftr" sz="quarter" idx="11"/>
          </p:nvPr>
        </p:nvSpPr>
        <p:spPr/>
        <p:txBody>
          <a:bodyPr/>
          <a:lstStyle/>
          <a:p>
            <a:pPr algn="r"/>
            <a:r>
              <a:rPr lang="en-US" dirty="0" err="1"/>
              <a:t>www.cyto.purdue.edu</a:t>
            </a:r>
            <a:endParaRPr lang="en-US" dirty="0"/>
          </a:p>
        </p:txBody>
      </p:sp>
      <p:sp>
        <p:nvSpPr>
          <p:cNvPr id="6" name="Slide Number Placeholder 5"/>
          <p:cNvSpPr>
            <a:spLocks noGrp="1"/>
          </p:cNvSpPr>
          <p:nvPr>
            <p:ph type="sldNum" sz="quarter" idx="12"/>
          </p:nvPr>
        </p:nvSpPr>
        <p:spPr/>
        <p:txBody>
          <a:bodyPr/>
          <a:lstStyle/>
          <a:p>
            <a:r>
              <a:rPr lang="en-US"/>
              <a:t>Slide </a:t>
            </a:r>
            <a:fld id="{0CFEC368-1D7A-4F81-ABF6-AE0E36BAF64C}" type="slidenum">
              <a:rPr lang="en-US" smtClean="0"/>
              <a:pPr/>
              <a:t>40</a:t>
            </a:fld>
            <a:endParaRPr lang="en-US" dirty="0"/>
          </a:p>
        </p:txBody>
      </p:sp>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 y="1593850"/>
            <a:ext cx="2846388" cy="2971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8"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22588" y="1593850"/>
            <a:ext cx="2716212" cy="2971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9"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76900" y="1593850"/>
            <a:ext cx="3238500" cy="29781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0" name="TextBox 9">
            <a:extLst>
              <a:ext uri="{FF2B5EF4-FFF2-40B4-BE49-F238E27FC236}">
                <a16:creationId xmlns:a16="http://schemas.microsoft.com/office/drawing/2014/main" id="{1EBF3B4B-DC84-6946-B4EF-CDF626FCA325}"/>
              </a:ext>
            </a:extLst>
          </p:cNvPr>
          <p:cNvSpPr txBox="1"/>
          <p:nvPr/>
        </p:nvSpPr>
        <p:spPr>
          <a:xfrm>
            <a:off x="990600" y="5334000"/>
            <a:ext cx="5647700" cy="369332"/>
          </a:xfrm>
          <a:prstGeom prst="rect">
            <a:avLst/>
          </a:prstGeom>
          <a:noFill/>
        </p:spPr>
        <p:txBody>
          <a:bodyPr wrap="none" rtlCol="0">
            <a:spAutoFit/>
          </a:bodyPr>
          <a:lstStyle/>
          <a:p>
            <a:r>
              <a:rPr lang="en-US" dirty="0"/>
              <a:t>Band filters allow light close to the band width to pass</a:t>
            </a:r>
          </a:p>
        </p:txBody>
      </p:sp>
    </p:spTree>
    <p:extLst>
      <p:ext uri="{BB962C8B-B14F-4D97-AF65-F5344CB8AC3E}">
        <p14:creationId xmlns:p14="http://schemas.microsoft.com/office/powerpoint/2010/main" val="221872323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Date Placeholder 3"/>
          <p:cNvSpPr>
            <a:spLocks noGrp="1"/>
          </p:cNvSpPr>
          <p:nvPr>
            <p:ph type="dt" sz="half" idx="10"/>
          </p:nvPr>
        </p:nvSpPr>
        <p:spPr/>
        <p:txBody>
          <a:bodyPr/>
          <a:lstStyle/>
          <a:p>
            <a:fld id="{F4C039BB-BFC4-41B8-B92E-3AB15CEAADDC}" type="datetime12">
              <a:rPr lang="en-US" smtClean="0"/>
              <a:t>5:21 PM</a:t>
            </a:fld>
            <a:endParaRPr lang="en-US" dirty="0"/>
          </a:p>
        </p:txBody>
      </p:sp>
      <p:sp>
        <p:nvSpPr>
          <p:cNvPr id="5" name="Footer Placeholder 4"/>
          <p:cNvSpPr>
            <a:spLocks noGrp="1"/>
          </p:cNvSpPr>
          <p:nvPr>
            <p:ph type="ftr" sz="quarter" idx="11"/>
          </p:nvPr>
        </p:nvSpPr>
        <p:spPr/>
        <p:txBody>
          <a:bodyPr/>
          <a:lstStyle/>
          <a:p>
            <a:pPr algn="r"/>
            <a:r>
              <a:rPr lang="en-US" dirty="0" err="1"/>
              <a:t>www.cyto.purdue.edu</a:t>
            </a:r>
            <a:endParaRPr lang="en-US" dirty="0"/>
          </a:p>
        </p:txBody>
      </p:sp>
      <p:sp>
        <p:nvSpPr>
          <p:cNvPr id="6" name="Slide Number Placeholder 5"/>
          <p:cNvSpPr>
            <a:spLocks noGrp="1"/>
          </p:cNvSpPr>
          <p:nvPr>
            <p:ph type="sldNum" sz="quarter" idx="12"/>
          </p:nvPr>
        </p:nvSpPr>
        <p:spPr/>
        <p:txBody>
          <a:bodyPr/>
          <a:lstStyle/>
          <a:p>
            <a:r>
              <a:rPr lang="en-US"/>
              <a:t>Slide </a:t>
            </a:r>
            <a:fld id="{0CFEC368-1D7A-4F81-ABF6-AE0E36BAF64C}" type="slidenum">
              <a:rPr lang="en-US" smtClean="0"/>
              <a:pPr/>
              <a:t>41</a:t>
            </a:fld>
            <a:endParaRPr lang="en-US" dirty="0"/>
          </a:p>
        </p:txBody>
      </p:sp>
      <p:pic>
        <p:nvPicPr>
          <p:cNvPr id="7" name="Picture 6" descr="Filter-1-2-3-4-5-R.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01522"/>
            <a:ext cx="9144000" cy="6456478"/>
          </a:xfrm>
          <a:prstGeom prst="rect">
            <a:avLst/>
          </a:prstGeom>
        </p:spPr>
      </p:pic>
      <p:sp>
        <p:nvSpPr>
          <p:cNvPr id="3" name="TextBox 2">
            <a:extLst>
              <a:ext uri="{FF2B5EF4-FFF2-40B4-BE49-F238E27FC236}">
                <a16:creationId xmlns:a16="http://schemas.microsoft.com/office/drawing/2014/main" id="{F0AA0492-423A-EC42-96C3-E108C1F5D6B3}"/>
              </a:ext>
            </a:extLst>
          </p:cNvPr>
          <p:cNvSpPr txBox="1"/>
          <p:nvPr/>
        </p:nvSpPr>
        <p:spPr>
          <a:xfrm>
            <a:off x="6248400" y="457200"/>
            <a:ext cx="2743200" cy="646331"/>
          </a:xfrm>
          <a:prstGeom prst="rect">
            <a:avLst/>
          </a:prstGeom>
          <a:noFill/>
        </p:spPr>
        <p:txBody>
          <a:bodyPr wrap="square" rtlCol="0">
            <a:spAutoFit/>
          </a:bodyPr>
          <a:lstStyle/>
          <a:p>
            <a:r>
              <a:rPr lang="en-US" dirty="0"/>
              <a:t>Designed to block laser light of 5 lasers</a:t>
            </a:r>
          </a:p>
        </p:txBody>
      </p:sp>
    </p:spTree>
    <p:extLst>
      <p:ext uri="{BB962C8B-B14F-4D97-AF65-F5344CB8AC3E}">
        <p14:creationId xmlns:p14="http://schemas.microsoft.com/office/powerpoint/2010/main" val="273684814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Date Placeholder 3"/>
          <p:cNvSpPr>
            <a:spLocks noGrp="1"/>
          </p:cNvSpPr>
          <p:nvPr>
            <p:ph type="dt" sz="half" idx="10"/>
          </p:nvPr>
        </p:nvSpPr>
        <p:spPr/>
        <p:txBody>
          <a:bodyPr/>
          <a:lstStyle/>
          <a:p>
            <a:fld id="{F4C039BB-BFC4-41B8-B92E-3AB15CEAADDC}" type="datetime12">
              <a:rPr lang="en-US" smtClean="0"/>
              <a:t>5:21 PM</a:t>
            </a:fld>
            <a:endParaRPr lang="en-US" dirty="0"/>
          </a:p>
        </p:txBody>
      </p:sp>
      <p:sp>
        <p:nvSpPr>
          <p:cNvPr id="5" name="Footer Placeholder 4"/>
          <p:cNvSpPr>
            <a:spLocks noGrp="1"/>
          </p:cNvSpPr>
          <p:nvPr>
            <p:ph type="ftr" sz="quarter" idx="11"/>
          </p:nvPr>
        </p:nvSpPr>
        <p:spPr/>
        <p:txBody>
          <a:bodyPr/>
          <a:lstStyle/>
          <a:p>
            <a:pPr algn="r"/>
            <a:r>
              <a:rPr lang="en-US" dirty="0" err="1"/>
              <a:t>www.cyto.purdue.edu</a:t>
            </a:r>
            <a:endParaRPr lang="en-US" dirty="0"/>
          </a:p>
        </p:txBody>
      </p:sp>
      <p:sp>
        <p:nvSpPr>
          <p:cNvPr id="6" name="Slide Number Placeholder 5"/>
          <p:cNvSpPr>
            <a:spLocks noGrp="1"/>
          </p:cNvSpPr>
          <p:nvPr>
            <p:ph type="sldNum" sz="quarter" idx="12"/>
          </p:nvPr>
        </p:nvSpPr>
        <p:spPr/>
        <p:txBody>
          <a:bodyPr/>
          <a:lstStyle/>
          <a:p>
            <a:r>
              <a:rPr lang="en-US"/>
              <a:t>Slide </a:t>
            </a:r>
            <a:fld id="{0CFEC368-1D7A-4F81-ABF6-AE0E36BAF64C}" type="slidenum">
              <a:rPr lang="en-US" smtClean="0"/>
              <a:pPr/>
              <a:t>42</a:t>
            </a:fld>
            <a:endParaRPr lang="en-US" dirty="0"/>
          </a:p>
        </p:txBody>
      </p:sp>
      <p:pic>
        <p:nvPicPr>
          <p:cNvPr id="7" name="Picture 6" descr="Filter-1-2-3-4-5-T.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51853"/>
            <a:ext cx="9144000" cy="6406147"/>
          </a:xfrm>
          <a:prstGeom prst="rect">
            <a:avLst/>
          </a:prstGeom>
        </p:spPr>
      </p:pic>
    </p:spTree>
    <p:extLst>
      <p:ext uri="{BB962C8B-B14F-4D97-AF65-F5344CB8AC3E}">
        <p14:creationId xmlns:p14="http://schemas.microsoft.com/office/powerpoint/2010/main" val="314296333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Filter 525-10</a:t>
            </a:r>
          </a:p>
        </p:txBody>
      </p:sp>
      <p:pic>
        <p:nvPicPr>
          <p:cNvPr id="7" name="Content Placeholder 6" descr="filter-1 DMBA525-10-T.jpg"/>
          <p:cNvPicPr>
            <a:picLocks noGrp="1" noChangeAspect="1"/>
          </p:cNvPicPr>
          <p:nvPr>
            <p:ph idx="1"/>
          </p:nvPr>
        </p:nvPicPr>
        <p:blipFill>
          <a:blip r:embed="rId2">
            <a:extLst>
              <a:ext uri="{28A0092B-C50C-407E-A947-70E740481C1C}">
                <a14:useLocalDpi xmlns:a14="http://schemas.microsoft.com/office/drawing/2010/main" val="0"/>
              </a:ext>
            </a:extLst>
          </a:blip>
          <a:srcRect t="8054" b="8054"/>
          <a:stretch>
            <a:fillRect/>
          </a:stretch>
        </p:blipFill>
        <p:spPr/>
      </p:pic>
      <p:sp>
        <p:nvSpPr>
          <p:cNvPr id="4" name="Date Placeholder 3"/>
          <p:cNvSpPr>
            <a:spLocks noGrp="1"/>
          </p:cNvSpPr>
          <p:nvPr>
            <p:ph type="dt" sz="half" idx="10"/>
          </p:nvPr>
        </p:nvSpPr>
        <p:spPr/>
        <p:txBody>
          <a:bodyPr/>
          <a:lstStyle/>
          <a:p>
            <a:fld id="{F4C039BB-BFC4-41B8-B92E-3AB15CEAADDC}" type="datetime12">
              <a:rPr lang="en-US" smtClean="0"/>
              <a:t>5:21 PM</a:t>
            </a:fld>
            <a:endParaRPr lang="en-US" dirty="0"/>
          </a:p>
        </p:txBody>
      </p:sp>
      <p:sp>
        <p:nvSpPr>
          <p:cNvPr id="5" name="Footer Placeholder 4"/>
          <p:cNvSpPr>
            <a:spLocks noGrp="1"/>
          </p:cNvSpPr>
          <p:nvPr>
            <p:ph type="ftr" sz="quarter" idx="11"/>
          </p:nvPr>
        </p:nvSpPr>
        <p:spPr/>
        <p:txBody>
          <a:bodyPr/>
          <a:lstStyle/>
          <a:p>
            <a:pPr algn="r"/>
            <a:r>
              <a:rPr lang="en-US" dirty="0" err="1"/>
              <a:t>www.cyto.purdue.edu</a:t>
            </a:r>
            <a:endParaRPr lang="en-US" dirty="0"/>
          </a:p>
        </p:txBody>
      </p:sp>
      <p:sp>
        <p:nvSpPr>
          <p:cNvPr id="6" name="Slide Number Placeholder 5"/>
          <p:cNvSpPr>
            <a:spLocks noGrp="1"/>
          </p:cNvSpPr>
          <p:nvPr>
            <p:ph type="sldNum" sz="quarter" idx="12"/>
          </p:nvPr>
        </p:nvSpPr>
        <p:spPr/>
        <p:txBody>
          <a:bodyPr/>
          <a:lstStyle/>
          <a:p>
            <a:r>
              <a:rPr lang="en-US"/>
              <a:t>Slide </a:t>
            </a:r>
            <a:fld id="{0CFEC368-1D7A-4F81-ABF6-AE0E36BAF64C}" type="slidenum">
              <a:rPr lang="en-US" smtClean="0"/>
              <a:pPr/>
              <a:t>43</a:t>
            </a:fld>
            <a:endParaRPr lang="en-US" dirty="0"/>
          </a:p>
        </p:txBody>
      </p:sp>
      <p:sp>
        <p:nvSpPr>
          <p:cNvPr id="8" name="TextBox 7"/>
          <p:cNvSpPr txBox="1"/>
          <p:nvPr/>
        </p:nvSpPr>
        <p:spPr>
          <a:xfrm>
            <a:off x="3810000" y="533400"/>
            <a:ext cx="4855190" cy="646331"/>
          </a:xfrm>
          <a:prstGeom prst="rect">
            <a:avLst/>
          </a:prstGeom>
          <a:noFill/>
        </p:spPr>
        <p:txBody>
          <a:bodyPr wrap="none" rtlCol="0">
            <a:spAutoFit/>
          </a:bodyPr>
          <a:lstStyle/>
          <a:p>
            <a:r>
              <a:rPr lang="en-US" dirty="0"/>
              <a:t>Just because the filter says “525-10” does not</a:t>
            </a:r>
          </a:p>
          <a:p>
            <a:r>
              <a:rPr lang="en-US" dirty="0"/>
              <a:t>Mean that it is its only transmission!!</a:t>
            </a:r>
          </a:p>
        </p:txBody>
      </p:sp>
      <p:sp>
        <p:nvSpPr>
          <p:cNvPr id="9" name="TextBox 8"/>
          <p:cNvSpPr txBox="1"/>
          <p:nvPr/>
        </p:nvSpPr>
        <p:spPr>
          <a:xfrm>
            <a:off x="4191000" y="3581400"/>
            <a:ext cx="2699051" cy="523220"/>
          </a:xfrm>
          <a:prstGeom prst="rect">
            <a:avLst/>
          </a:prstGeom>
          <a:noFill/>
        </p:spPr>
        <p:txBody>
          <a:bodyPr wrap="none" rtlCol="0">
            <a:spAutoFit/>
          </a:bodyPr>
          <a:lstStyle/>
          <a:p>
            <a:r>
              <a:rPr lang="en-US" sz="2800" dirty="0">
                <a:solidFill>
                  <a:srgbClr val="FF0000"/>
                </a:solidFill>
              </a:rPr>
              <a:t>What is all this?</a:t>
            </a:r>
          </a:p>
        </p:txBody>
      </p:sp>
    </p:spTree>
    <p:extLst>
      <p:ext uri="{BB962C8B-B14F-4D97-AF65-F5344CB8AC3E}">
        <p14:creationId xmlns:p14="http://schemas.microsoft.com/office/powerpoint/2010/main" val="109105475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4" name="Date Placeholder 3"/>
          <p:cNvSpPr>
            <a:spLocks noGrp="1"/>
          </p:cNvSpPr>
          <p:nvPr>
            <p:ph type="dt" sz="half" idx="10"/>
          </p:nvPr>
        </p:nvSpPr>
        <p:spPr/>
        <p:txBody>
          <a:bodyPr/>
          <a:lstStyle/>
          <a:p>
            <a:fld id="{F4C039BB-BFC4-41B8-B92E-3AB15CEAADDC}" type="datetime12">
              <a:rPr lang="en-US" smtClean="0"/>
              <a:t>5:21 PM</a:t>
            </a:fld>
            <a:endParaRPr lang="en-US" dirty="0"/>
          </a:p>
        </p:txBody>
      </p:sp>
      <p:sp>
        <p:nvSpPr>
          <p:cNvPr id="5" name="Footer Placeholder 4"/>
          <p:cNvSpPr>
            <a:spLocks noGrp="1"/>
          </p:cNvSpPr>
          <p:nvPr>
            <p:ph type="ftr" sz="quarter" idx="11"/>
          </p:nvPr>
        </p:nvSpPr>
        <p:spPr/>
        <p:txBody>
          <a:bodyPr/>
          <a:lstStyle/>
          <a:p>
            <a:pPr algn="r"/>
            <a:r>
              <a:rPr lang="en-US" dirty="0" err="1"/>
              <a:t>www.cyto.purdue.edu</a:t>
            </a:r>
            <a:endParaRPr lang="en-US" dirty="0"/>
          </a:p>
        </p:txBody>
      </p:sp>
      <p:sp>
        <p:nvSpPr>
          <p:cNvPr id="6" name="Slide Number Placeholder 5"/>
          <p:cNvSpPr>
            <a:spLocks noGrp="1"/>
          </p:cNvSpPr>
          <p:nvPr>
            <p:ph type="sldNum" sz="quarter" idx="12"/>
          </p:nvPr>
        </p:nvSpPr>
        <p:spPr/>
        <p:txBody>
          <a:bodyPr/>
          <a:lstStyle/>
          <a:p>
            <a:r>
              <a:rPr lang="en-US"/>
              <a:t>Slide </a:t>
            </a:r>
            <a:fld id="{0CFEC368-1D7A-4F81-ABF6-AE0E36BAF64C}" type="slidenum">
              <a:rPr lang="en-US" smtClean="0"/>
              <a:pPr/>
              <a:t>44</a:t>
            </a:fld>
            <a:endParaRPr lang="en-US" dirty="0"/>
          </a:p>
        </p:txBody>
      </p:sp>
      <p:pic>
        <p:nvPicPr>
          <p:cNvPr id="7" name="Picture 6" descr="cy5-632laser-695ex.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0" y="1066800"/>
            <a:ext cx="7587151" cy="5417256"/>
          </a:xfrm>
          <a:prstGeom prst="rect">
            <a:avLst/>
          </a:prstGeom>
        </p:spPr>
      </p:pic>
      <p:sp>
        <p:nvSpPr>
          <p:cNvPr id="3" name="Right Arrow 2">
            <a:extLst>
              <a:ext uri="{FF2B5EF4-FFF2-40B4-BE49-F238E27FC236}">
                <a16:creationId xmlns:a16="http://schemas.microsoft.com/office/drawing/2014/main" id="{4610E9EC-5228-E344-BF26-70FFE9F2F47D}"/>
              </a:ext>
            </a:extLst>
          </p:cNvPr>
          <p:cNvSpPr/>
          <p:nvPr/>
        </p:nvSpPr>
        <p:spPr>
          <a:xfrm>
            <a:off x="3276600" y="2209800"/>
            <a:ext cx="13716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4009795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Date Placeholder 3"/>
          <p:cNvSpPr>
            <a:spLocks noGrp="1"/>
          </p:cNvSpPr>
          <p:nvPr>
            <p:ph type="dt" sz="half" idx="10"/>
          </p:nvPr>
        </p:nvSpPr>
        <p:spPr/>
        <p:txBody>
          <a:bodyPr/>
          <a:lstStyle/>
          <a:p>
            <a:fld id="{F4C039BB-BFC4-41B8-B92E-3AB15CEAADDC}" type="datetime12">
              <a:rPr lang="en-US" smtClean="0"/>
              <a:t>5:21 PM</a:t>
            </a:fld>
            <a:endParaRPr lang="en-US" dirty="0"/>
          </a:p>
        </p:txBody>
      </p:sp>
      <p:sp>
        <p:nvSpPr>
          <p:cNvPr id="5" name="Footer Placeholder 4"/>
          <p:cNvSpPr>
            <a:spLocks noGrp="1"/>
          </p:cNvSpPr>
          <p:nvPr>
            <p:ph type="ftr" sz="quarter" idx="11"/>
          </p:nvPr>
        </p:nvSpPr>
        <p:spPr/>
        <p:txBody>
          <a:bodyPr/>
          <a:lstStyle/>
          <a:p>
            <a:pPr algn="r"/>
            <a:r>
              <a:rPr lang="en-US" dirty="0" err="1"/>
              <a:t>www.cyto.purdue.edu</a:t>
            </a:r>
            <a:endParaRPr lang="en-US" dirty="0"/>
          </a:p>
        </p:txBody>
      </p:sp>
      <p:sp>
        <p:nvSpPr>
          <p:cNvPr id="6" name="Slide Number Placeholder 5"/>
          <p:cNvSpPr>
            <a:spLocks noGrp="1"/>
          </p:cNvSpPr>
          <p:nvPr>
            <p:ph type="sldNum" sz="quarter" idx="12"/>
          </p:nvPr>
        </p:nvSpPr>
        <p:spPr/>
        <p:txBody>
          <a:bodyPr/>
          <a:lstStyle/>
          <a:p>
            <a:r>
              <a:rPr lang="en-US"/>
              <a:t>Slide </a:t>
            </a:r>
            <a:fld id="{0CFEC368-1D7A-4F81-ABF6-AE0E36BAF64C}" type="slidenum">
              <a:rPr lang="en-US" smtClean="0"/>
              <a:pPr/>
              <a:t>45</a:t>
            </a:fld>
            <a:endParaRPr lang="en-US" dirty="0"/>
          </a:p>
        </p:txBody>
      </p:sp>
      <p:pic>
        <p:nvPicPr>
          <p:cNvPr id="9" name="Picture 8" descr="graph_CFP-YFP-2X-A.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 y="2133600"/>
            <a:ext cx="3657600" cy="2959100"/>
          </a:xfrm>
          <a:prstGeom prst="rect">
            <a:avLst/>
          </a:prstGeom>
        </p:spPr>
      </p:pic>
      <p:pic>
        <p:nvPicPr>
          <p:cNvPr id="10" name="Picture 9" descr="graph_CFP-YFP-HcRed-3X-A.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00978" y="2203450"/>
            <a:ext cx="3657600" cy="2959100"/>
          </a:xfrm>
          <a:prstGeom prst="rect">
            <a:avLst/>
          </a:prstGeom>
        </p:spPr>
      </p:pic>
      <p:sp>
        <p:nvSpPr>
          <p:cNvPr id="11" name="TextBox 10"/>
          <p:cNvSpPr txBox="1"/>
          <p:nvPr/>
        </p:nvSpPr>
        <p:spPr>
          <a:xfrm>
            <a:off x="762000" y="5715000"/>
            <a:ext cx="2501894" cy="369332"/>
          </a:xfrm>
          <a:prstGeom prst="rect">
            <a:avLst/>
          </a:prstGeom>
          <a:noFill/>
        </p:spPr>
        <p:txBody>
          <a:bodyPr wrap="none" rtlCol="0">
            <a:spAutoFit/>
          </a:bodyPr>
          <a:lstStyle/>
          <a:p>
            <a:r>
              <a:rPr lang="en-US" dirty="0"/>
              <a:t>CFP-YFP filter ex - </a:t>
            </a:r>
            <a:r>
              <a:rPr lang="en-US" dirty="0" err="1"/>
              <a:t>em</a:t>
            </a:r>
            <a:endParaRPr lang="en-US" dirty="0"/>
          </a:p>
        </p:txBody>
      </p:sp>
      <p:sp>
        <p:nvSpPr>
          <p:cNvPr id="12" name="TextBox 11"/>
          <p:cNvSpPr txBox="1"/>
          <p:nvPr/>
        </p:nvSpPr>
        <p:spPr>
          <a:xfrm>
            <a:off x="5334000" y="5638800"/>
            <a:ext cx="3365374" cy="369332"/>
          </a:xfrm>
          <a:prstGeom prst="rect">
            <a:avLst/>
          </a:prstGeom>
          <a:noFill/>
        </p:spPr>
        <p:txBody>
          <a:bodyPr wrap="none" rtlCol="0">
            <a:spAutoFit/>
          </a:bodyPr>
          <a:lstStyle/>
          <a:p>
            <a:r>
              <a:rPr lang="en-US" dirty="0"/>
              <a:t>CFP-YFP-</a:t>
            </a:r>
            <a:r>
              <a:rPr lang="en-US" dirty="0" err="1"/>
              <a:t>Hc</a:t>
            </a:r>
            <a:r>
              <a:rPr lang="en-US" dirty="0"/>
              <a:t>-Red filter ex - </a:t>
            </a:r>
            <a:r>
              <a:rPr lang="en-US" dirty="0" err="1"/>
              <a:t>em</a:t>
            </a:r>
            <a:endParaRPr lang="en-US" dirty="0"/>
          </a:p>
        </p:txBody>
      </p:sp>
    </p:spTree>
    <p:extLst>
      <p:ext uri="{BB962C8B-B14F-4D97-AF65-F5344CB8AC3E}">
        <p14:creationId xmlns:p14="http://schemas.microsoft.com/office/powerpoint/2010/main" val="141294846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Filter damage</a:t>
            </a:r>
          </a:p>
        </p:txBody>
      </p:sp>
      <p:sp>
        <p:nvSpPr>
          <p:cNvPr id="3" name="Content Placeholder 2"/>
          <p:cNvSpPr>
            <a:spLocks noGrp="1"/>
          </p:cNvSpPr>
          <p:nvPr>
            <p:ph idx="1"/>
          </p:nvPr>
        </p:nvSpPr>
        <p:spPr/>
        <p:txBody>
          <a:bodyPr/>
          <a:lstStyle/>
          <a:p>
            <a:r>
              <a:rPr lang="en-US" dirty="0"/>
              <a:t>Moisture</a:t>
            </a:r>
          </a:p>
          <a:p>
            <a:r>
              <a:rPr lang="en-US" dirty="0"/>
              <a:t>Humidity can cause filters to become “cloudy” or for layers to be physically damaged – this will change the property of the filter.</a:t>
            </a:r>
          </a:p>
          <a:p>
            <a:r>
              <a:rPr lang="en-US" dirty="0"/>
              <a:t>Laser damage – if a filter is an excitation filter, it can be destroyed by the very laser it is designed to work with – so check excitation filters if they are used (often in imaging)</a:t>
            </a:r>
          </a:p>
          <a:p>
            <a:r>
              <a:rPr lang="en-US" dirty="0"/>
              <a:t>Old age!! – Who knows what happens to filters that are “just old” – they should be tested regularly (at least once every couple of years.</a:t>
            </a:r>
          </a:p>
        </p:txBody>
      </p:sp>
      <p:sp>
        <p:nvSpPr>
          <p:cNvPr id="4" name="Date Placeholder 3"/>
          <p:cNvSpPr>
            <a:spLocks noGrp="1"/>
          </p:cNvSpPr>
          <p:nvPr>
            <p:ph type="dt" sz="half" idx="10"/>
          </p:nvPr>
        </p:nvSpPr>
        <p:spPr/>
        <p:txBody>
          <a:bodyPr/>
          <a:lstStyle/>
          <a:p>
            <a:fld id="{F4C039BB-BFC4-41B8-B92E-3AB15CEAADDC}" type="datetime12">
              <a:rPr lang="en-US" smtClean="0"/>
              <a:t>5:21 PM</a:t>
            </a:fld>
            <a:endParaRPr lang="en-US" dirty="0"/>
          </a:p>
        </p:txBody>
      </p:sp>
      <p:sp>
        <p:nvSpPr>
          <p:cNvPr id="5" name="Footer Placeholder 4"/>
          <p:cNvSpPr>
            <a:spLocks noGrp="1"/>
          </p:cNvSpPr>
          <p:nvPr>
            <p:ph type="ftr" sz="quarter" idx="11"/>
          </p:nvPr>
        </p:nvSpPr>
        <p:spPr/>
        <p:txBody>
          <a:bodyPr/>
          <a:lstStyle/>
          <a:p>
            <a:pPr algn="r"/>
            <a:r>
              <a:rPr lang="en-US" dirty="0" err="1"/>
              <a:t>www.cyto.purdue.edu</a:t>
            </a:r>
            <a:endParaRPr lang="en-US" dirty="0"/>
          </a:p>
        </p:txBody>
      </p:sp>
      <p:sp>
        <p:nvSpPr>
          <p:cNvPr id="6" name="Slide Number Placeholder 5"/>
          <p:cNvSpPr>
            <a:spLocks noGrp="1"/>
          </p:cNvSpPr>
          <p:nvPr>
            <p:ph type="sldNum" sz="quarter" idx="12"/>
          </p:nvPr>
        </p:nvSpPr>
        <p:spPr/>
        <p:txBody>
          <a:bodyPr/>
          <a:lstStyle/>
          <a:p>
            <a:r>
              <a:rPr lang="en-US"/>
              <a:t>Slide </a:t>
            </a:r>
            <a:fld id="{0CFEC368-1D7A-4F81-ABF6-AE0E36BAF64C}" type="slidenum">
              <a:rPr lang="en-US" smtClean="0"/>
              <a:pPr/>
              <a:t>46</a:t>
            </a:fld>
            <a:endParaRPr lang="en-US" dirty="0"/>
          </a:p>
        </p:txBody>
      </p:sp>
    </p:spTree>
    <p:extLst>
      <p:ext uri="{BB962C8B-B14F-4D97-AF65-F5344CB8AC3E}">
        <p14:creationId xmlns:p14="http://schemas.microsoft.com/office/powerpoint/2010/main" val="305359387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Date Placeholder 3"/>
          <p:cNvSpPr>
            <a:spLocks noGrp="1"/>
          </p:cNvSpPr>
          <p:nvPr>
            <p:ph type="dt" sz="half" idx="10"/>
          </p:nvPr>
        </p:nvSpPr>
        <p:spPr/>
        <p:txBody>
          <a:bodyPr/>
          <a:lstStyle/>
          <a:p>
            <a:fld id="{F4C039BB-BFC4-41B8-B92E-3AB15CEAADDC}" type="datetime12">
              <a:rPr lang="en-US" smtClean="0"/>
              <a:t>5:21 PM</a:t>
            </a:fld>
            <a:endParaRPr lang="en-US" dirty="0"/>
          </a:p>
        </p:txBody>
      </p:sp>
      <p:sp>
        <p:nvSpPr>
          <p:cNvPr id="5" name="Footer Placeholder 4"/>
          <p:cNvSpPr>
            <a:spLocks noGrp="1"/>
          </p:cNvSpPr>
          <p:nvPr>
            <p:ph type="ftr" sz="quarter" idx="11"/>
          </p:nvPr>
        </p:nvSpPr>
        <p:spPr/>
        <p:txBody>
          <a:bodyPr/>
          <a:lstStyle/>
          <a:p>
            <a:pPr algn="r"/>
            <a:r>
              <a:rPr lang="en-US" dirty="0" err="1"/>
              <a:t>www.cyto.purdue.edu</a:t>
            </a:r>
            <a:endParaRPr lang="en-US" dirty="0"/>
          </a:p>
        </p:txBody>
      </p:sp>
      <p:sp>
        <p:nvSpPr>
          <p:cNvPr id="6" name="Slide Number Placeholder 5"/>
          <p:cNvSpPr>
            <a:spLocks noGrp="1"/>
          </p:cNvSpPr>
          <p:nvPr>
            <p:ph type="sldNum" sz="quarter" idx="12"/>
          </p:nvPr>
        </p:nvSpPr>
        <p:spPr/>
        <p:txBody>
          <a:bodyPr/>
          <a:lstStyle/>
          <a:p>
            <a:r>
              <a:rPr lang="en-US"/>
              <a:t>Slide </a:t>
            </a:r>
            <a:fld id="{0CFEC368-1D7A-4F81-ABF6-AE0E36BAF64C}" type="slidenum">
              <a:rPr lang="en-US" smtClean="0"/>
              <a:pPr/>
              <a:t>47</a:t>
            </a:fld>
            <a:endParaRPr lang="en-US" dirty="0"/>
          </a:p>
        </p:txBody>
      </p:sp>
      <p:pic>
        <p:nvPicPr>
          <p:cNvPr id="10" name="Picture 9" descr="burnedex.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33600" y="1752600"/>
            <a:ext cx="6629400" cy="4972050"/>
          </a:xfrm>
          <a:prstGeom prst="rect">
            <a:avLst/>
          </a:prstGeom>
        </p:spPr>
      </p:pic>
      <p:pic>
        <p:nvPicPr>
          <p:cNvPr id="11" name="Picture 10" descr="damaged optic small.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05200" y="650035"/>
            <a:ext cx="5638799" cy="6171276"/>
          </a:xfrm>
          <a:prstGeom prst="rect">
            <a:avLst/>
          </a:prstGeom>
        </p:spPr>
      </p:pic>
    </p:spTree>
    <p:extLst>
      <p:ext uri="{BB962C8B-B14F-4D97-AF65-F5344CB8AC3E}">
        <p14:creationId xmlns:p14="http://schemas.microsoft.com/office/powerpoint/2010/main" val="52832990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filter-06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28800" y="3124200"/>
            <a:ext cx="5867400" cy="3477788"/>
          </a:xfrm>
          <a:prstGeom prst="rect">
            <a:avLst/>
          </a:prstGeom>
        </p:spPr>
      </p:pic>
      <p:pic>
        <p:nvPicPr>
          <p:cNvPr id="7" name="Content Placeholder 6" descr="filter-061.jpg"/>
          <p:cNvPicPr>
            <a:picLocks noGrp="1" noChangeAspect="1"/>
          </p:cNvPicPr>
          <p:nvPr>
            <p:ph idx="1"/>
          </p:nvPr>
        </p:nvPicPr>
        <p:blipFill>
          <a:blip r:embed="rId3">
            <a:extLst>
              <a:ext uri="{28A0092B-C50C-407E-A947-70E740481C1C}">
                <a14:useLocalDpi xmlns:a14="http://schemas.microsoft.com/office/drawing/2010/main" val="0"/>
              </a:ext>
            </a:extLst>
          </a:blip>
          <a:srcRect t="1297" b="1297"/>
          <a:stretch>
            <a:fillRect/>
          </a:stretch>
        </p:blipFill>
        <p:spPr>
          <a:xfrm>
            <a:off x="1717766" y="752203"/>
            <a:ext cx="5486400" cy="3251200"/>
          </a:xfrm>
        </p:spPr>
      </p:pic>
      <p:sp>
        <p:nvSpPr>
          <p:cNvPr id="4" name="Date Placeholder 3"/>
          <p:cNvSpPr>
            <a:spLocks noGrp="1"/>
          </p:cNvSpPr>
          <p:nvPr>
            <p:ph type="dt" sz="half" idx="10"/>
          </p:nvPr>
        </p:nvSpPr>
        <p:spPr/>
        <p:txBody>
          <a:bodyPr/>
          <a:lstStyle/>
          <a:p>
            <a:fld id="{F4C039BB-BFC4-41B8-B92E-3AB15CEAADDC}" type="datetime12">
              <a:rPr lang="en-US" smtClean="0"/>
              <a:t>5:21 PM</a:t>
            </a:fld>
            <a:endParaRPr lang="en-US" dirty="0"/>
          </a:p>
        </p:txBody>
      </p:sp>
      <p:sp>
        <p:nvSpPr>
          <p:cNvPr id="5" name="Footer Placeholder 4"/>
          <p:cNvSpPr>
            <a:spLocks noGrp="1"/>
          </p:cNvSpPr>
          <p:nvPr>
            <p:ph type="ftr" sz="quarter" idx="11"/>
          </p:nvPr>
        </p:nvSpPr>
        <p:spPr/>
        <p:txBody>
          <a:bodyPr/>
          <a:lstStyle/>
          <a:p>
            <a:pPr algn="r"/>
            <a:endParaRPr lang="en-US" dirty="0"/>
          </a:p>
        </p:txBody>
      </p:sp>
      <p:sp>
        <p:nvSpPr>
          <p:cNvPr id="6" name="Slide Number Placeholder 5"/>
          <p:cNvSpPr>
            <a:spLocks noGrp="1"/>
          </p:cNvSpPr>
          <p:nvPr>
            <p:ph type="sldNum" sz="quarter" idx="12"/>
          </p:nvPr>
        </p:nvSpPr>
        <p:spPr/>
        <p:txBody>
          <a:bodyPr/>
          <a:lstStyle/>
          <a:p>
            <a:r>
              <a:rPr lang="en-US"/>
              <a:t>Slide </a:t>
            </a:r>
            <a:fld id="{0CFEC368-1D7A-4F81-ABF6-AE0E36BAF64C}" type="slidenum">
              <a:rPr lang="en-US" smtClean="0"/>
              <a:pPr/>
              <a:t>48</a:t>
            </a:fld>
            <a:endParaRPr lang="en-US" dirty="0"/>
          </a:p>
        </p:txBody>
      </p:sp>
      <p:sp>
        <p:nvSpPr>
          <p:cNvPr id="2" name="Title 1"/>
          <p:cNvSpPr>
            <a:spLocks noGrp="1"/>
          </p:cNvSpPr>
          <p:nvPr>
            <p:ph type="title"/>
          </p:nvPr>
        </p:nvSpPr>
        <p:spPr>
          <a:xfrm>
            <a:off x="304800" y="533400"/>
            <a:ext cx="8229600" cy="381000"/>
          </a:xfrm>
        </p:spPr>
        <p:txBody>
          <a:bodyPr>
            <a:normAutofit fontScale="90000"/>
          </a:bodyPr>
          <a:lstStyle/>
          <a:p>
            <a:r>
              <a:rPr lang="en-US" dirty="0"/>
              <a:t>395 nm bad filter</a:t>
            </a:r>
          </a:p>
        </p:txBody>
      </p:sp>
    </p:spTree>
    <p:extLst>
      <p:ext uri="{BB962C8B-B14F-4D97-AF65-F5344CB8AC3E}">
        <p14:creationId xmlns:p14="http://schemas.microsoft.com/office/powerpoint/2010/main" val="3294471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408 nm Long Pass </a:t>
            </a:r>
          </a:p>
        </p:txBody>
      </p:sp>
      <p:pic>
        <p:nvPicPr>
          <p:cNvPr id="7" name="Content Placeholder 6" descr="filter-063.jpg"/>
          <p:cNvPicPr>
            <a:picLocks noGrp="1" noChangeAspect="1"/>
          </p:cNvPicPr>
          <p:nvPr>
            <p:ph idx="1"/>
          </p:nvPr>
        </p:nvPicPr>
        <p:blipFill>
          <a:blip r:embed="rId2">
            <a:extLst>
              <a:ext uri="{28A0092B-C50C-407E-A947-70E740481C1C}">
                <a14:useLocalDpi xmlns:a14="http://schemas.microsoft.com/office/drawing/2010/main" val="0"/>
              </a:ext>
            </a:extLst>
          </a:blip>
          <a:srcRect t="149" b="149"/>
          <a:stretch>
            <a:fillRect/>
          </a:stretch>
        </p:blipFill>
        <p:spPr/>
      </p:pic>
      <p:sp>
        <p:nvSpPr>
          <p:cNvPr id="4" name="Date Placeholder 3"/>
          <p:cNvSpPr>
            <a:spLocks noGrp="1"/>
          </p:cNvSpPr>
          <p:nvPr>
            <p:ph type="dt" sz="half" idx="10"/>
          </p:nvPr>
        </p:nvSpPr>
        <p:spPr/>
        <p:txBody>
          <a:bodyPr/>
          <a:lstStyle/>
          <a:p>
            <a:fld id="{F4C039BB-BFC4-41B8-B92E-3AB15CEAADDC}" type="datetime12">
              <a:rPr lang="en-US" smtClean="0"/>
              <a:t>5:21 PM</a:t>
            </a:fld>
            <a:endParaRPr lang="en-US" dirty="0"/>
          </a:p>
        </p:txBody>
      </p:sp>
      <p:sp>
        <p:nvSpPr>
          <p:cNvPr id="5" name="Footer Placeholder 4"/>
          <p:cNvSpPr>
            <a:spLocks noGrp="1"/>
          </p:cNvSpPr>
          <p:nvPr>
            <p:ph type="ftr" sz="quarter" idx="11"/>
          </p:nvPr>
        </p:nvSpPr>
        <p:spPr/>
        <p:txBody>
          <a:bodyPr/>
          <a:lstStyle/>
          <a:p>
            <a:pPr algn="r"/>
            <a:r>
              <a:rPr lang="en-US" dirty="0" err="1"/>
              <a:t>www.cyto.purdue.edu</a:t>
            </a:r>
            <a:endParaRPr lang="en-US" dirty="0"/>
          </a:p>
        </p:txBody>
      </p:sp>
      <p:sp>
        <p:nvSpPr>
          <p:cNvPr id="6" name="Slide Number Placeholder 5"/>
          <p:cNvSpPr>
            <a:spLocks noGrp="1"/>
          </p:cNvSpPr>
          <p:nvPr>
            <p:ph type="sldNum" sz="quarter" idx="12"/>
          </p:nvPr>
        </p:nvSpPr>
        <p:spPr/>
        <p:txBody>
          <a:bodyPr/>
          <a:lstStyle/>
          <a:p>
            <a:r>
              <a:rPr lang="en-US"/>
              <a:t>Slide </a:t>
            </a:r>
            <a:fld id="{0CFEC368-1D7A-4F81-ABF6-AE0E36BAF64C}" type="slidenum">
              <a:rPr lang="en-US" smtClean="0"/>
              <a:pPr/>
              <a:t>49</a:t>
            </a:fld>
            <a:endParaRPr lang="en-US" dirty="0"/>
          </a:p>
        </p:txBody>
      </p:sp>
    </p:spTree>
    <p:extLst>
      <p:ext uri="{BB962C8B-B14F-4D97-AF65-F5344CB8AC3E}">
        <p14:creationId xmlns:p14="http://schemas.microsoft.com/office/powerpoint/2010/main" val="30066797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81000"/>
            <a:ext cx="8229600" cy="762000"/>
          </a:xfrm>
        </p:spPr>
        <p:txBody>
          <a:bodyPr/>
          <a:lstStyle/>
          <a:p>
            <a:r>
              <a:rPr lang="en-US" dirty="0"/>
              <a:t>Nomenclature and Conventions </a:t>
            </a:r>
          </a:p>
        </p:txBody>
      </p:sp>
      <p:sp>
        <p:nvSpPr>
          <p:cNvPr id="3" name="Content Placeholder 2"/>
          <p:cNvSpPr>
            <a:spLocks noGrp="1"/>
          </p:cNvSpPr>
          <p:nvPr>
            <p:ph idx="1"/>
          </p:nvPr>
        </p:nvSpPr>
        <p:spPr>
          <a:xfrm>
            <a:off x="0" y="1219200"/>
            <a:ext cx="8991600" cy="5181600"/>
          </a:xfrm>
        </p:spPr>
        <p:txBody>
          <a:bodyPr>
            <a:normAutofit fontScale="62500" lnSpcReduction="20000"/>
          </a:bodyPr>
          <a:lstStyle/>
          <a:p>
            <a:pPr>
              <a:lnSpc>
                <a:spcPct val="90000"/>
              </a:lnSpc>
              <a:spcBef>
                <a:spcPts val="600"/>
              </a:spcBef>
            </a:pPr>
            <a:r>
              <a:rPr lang="en-US" b="1" dirty="0"/>
              <a:t>Excitation filter (D480/30x)</a:t>
            </a:r>
            <a:r>
              <a:rPr lang="en-US" dirty="0"/>
              <a:t> -- Center wavelength is at 480nm; full bandwidth is 30 [ = +/- 15]. In some cases for which the band width is not specified the letter "x" is used to define the filter as an excitation filter. This is generally used for narrow band UV excitation filters, i.e. d340x. </a:t>
            </a:r>
          </a:p>
          <a:p>
            <a:pPr>
              <a:lnSpc>
                <a:spcPct val="90000"/>
              </a:lnSpc>
              <a:spcBef>
                <a:spcPts val="600"/>
              </a:spcBef>
            </a:pPr>
            <a:endParaRPr lang="en-US" b="1" dirty="0"/>
          </a:p>
          <a:p>
            <a:pPr>
              <a:lnSpc>
                <a:spcPct val="90000"/>
              </a:lnSpc>
              <a:spcBef>
                <a:spcPts val="600"/>
              </a:spcBef>
            </a:pPr>
            <a:r>
              <a:rPr lang="en-US" b="1" dirty="0"/>
              <a:t>Dichroic </a:t>
            </a:r>
            <a:r>
              <a:rPr lang="en-US" b="1" dirty="0" err="1"/>
              <a:t>beamsplitter</a:t>
            </a:r>
            <a:r>
              <a:rPr lang="en-US" b="1" dirty="0"/>
              <a:t> (505DCLP)</a:t>
            </a:r>
            <a:r>
              <a:rPr lang="en-US" dirty="0"/>
              <a:t> -- Cut-on wavelength is 505nm for this dichroic </a:t>
            </a:r>
            <a:r>
              <a:rPr lang="en-US" dirty="0" err="1"/>
              <a:t>longpass</a:t>
            </a:r>
            <a:r>
              <a:rPr lang="en-US" dirty="0"/>
              <a:t> filter. </a:t>
            </a:r>
          </a:p>
          <a:p>
            <a:pPr>
              <a:lnSpc>
                <a:spcPct val="90000"/>
              </a:lnSpc>
              <a:spcBef>
                <a:spcPts val="600"/>
              </a:spcBef>
            </a:pPr>
            <a:r>
              <a:rPr lang="en-US" b="1" dirty="0"/>
              <a:t>Emission filter (D535/40m)</a:t>
            </a:r>
            <a:r>
              <a:rPr lang="en-US" dirty="0"/>
              <a:t> -- Center wavelength here is at 535nm; full bandwidth is 40nm [ = +/- 20]. </a:t>
            </a:r>
          </a:p>
          <a:p>
            <a:pPr>
              <a:lnSpc>
                <a:spcPct val="90000"/>
              </a:lnSpc>
              <a:spcBef>
                <a:spcPts val="600"/>
              </a:spcBef>
            </a:pPr>
            <a:r>
              <a:rPr lang="en-US" b="1" dirty="0"/>
              <a:t>LP</a:t>
            </a:r>
            <a:r>
              <a:rPr lang="en-US" dirty="0"/>
              <a:t> -- indicates a </a:t>
            </a:r>
            <a:r>
              <a:rPr lang="en-US" dirty="0" err="1">
                <a:solidFill>
                  <a:srgbClr val="FF0000"/>
                </a:solidFill>
              </a:rPr>
              <a:t>longpass</a:t>
            </a:r>
            <a:r>
              <a:rPr lang="en-US" dirty="0"/>
              <a:t> filter which transmits wavelengths longer than the cut-on and blocks shorter wavelengths </a:t>
            </a:r>
          </a:p>
          <a:p>
            <a:pPr>
              <a:lnSpc>
                <a:spcPct val="90000"/>
              </a:lnSpc>
              <a:spcBef>
                <a:spcPts val="600"/>
              </a:spcBef>
            </a:pPr>
            <a:r>
              <a:rPr lang="en-US" b="1" dirty="0"/>
              <a:t>SP</a:t>
            </a:r>
            <a:r>
              <a:rPr lang="en-US" dirty="0"/>
              <a:t> -- indicates a </a:t>
            </a:r>
            <a:r>
              <a:rPr lang="en-US" dirty="0" err="1">
                <a:solidFill>
                  <a:srgbClr val="FF0000"/>
                </a:solidFill>
              </a:rPr>
              <a:t>shortpass</a:t>
            </a:r>
            <a:r>
              <a:rPr lang="en-US" dirty="0"/>
              <a:t> filter which transmits wavelengths shorter than the cut-on, and blocks longer wavelengths </a:t>
            </a:r>
          </a:p>
          <a:p>
            <a:pPr>
              <a:lnSpc>
                <a:spcPct val="90000"/>
              </a:lnSpc>
              <a:spcBef>
                <a:spcPts val="600"/>
              </a:spcBef>
            </a:pPr>
            <a:r>
              <a:rPr lang="en-US" b="1" dirty="0"/>
              <a:t>DCLP</a:t>
            </a:r>
            <a:r>
              <a:rPr lang="en-US" dirty="0"/>
              <a:t> -- </a:t>
            </a:r>
            <a:r>
              <a:rPr lang="en-US" dirty="0">
                <a:solidFill>
                  <a:srgbClr val="FF0000"/>
                </a:solidFill>
              </a:rPr>
              <a:t>dichroic </a:t>
            </a:r>
            <a:r>
              <a:rPr lang="en-US" dirty="0" err="1">
                <a:solidFill>
                  <a:srgbClr val="FF0000"/>
                </a:solidFill>
              </a:rPr>
              <a:t>longpass</a:t>
            </a:r>
            <a:r>
              <a:rPr lang="en-US" dirty="0">
                <a:solidFill>
                  <a:srgbClr val="FF0000"/>
                </a:solidFill>
              </a:rPr>
              <a:t> </a:t>
            </a:r>
          </a:p>
          <a:p>
            <a:pPr>
              <a:lnSpc>
                <a:spcPct val="90000"/>
              </a:lnSpc>
              <a:spcBef>
                <a:spcPts val="600"/>
              </a:spcBef>
            </a:pPr>
            <a:r>
              <a:rPr lang="en-US" b="1" dirty="0"/>
              <a:t>DCXR</a:t>
            </a:r>
            <a:r>
              <a:rPr lang="en-US" dirty="0"/>
              <a:t> -- dichroic long pass, </a:t>
            </a:r>
            <a:r>
              <a:rPr lang="en-US" dirty="0">
                <a:solidFill>
                  <a:srgbClr val="FF0000"/>
                </a:solidFill>
              </a:rPr>
              <a:t>extended reflection </a:t>
            </a:r>
          </a:p>
          <a:p>
            <a:pPr>
              <a:lnSpc>
                <a:spcPct val="90000"/>
              </a:lnSpc>
              <a:spcBef>
                <a:spcPts val="600"/>
              </a:spcBef>
            </a:pPr>
            <a:r>
              <a:rPr lang="en-US" b="1" dirty="0"/>
              <a:t>DCXRU</a:t>
            </a:r>
            <a:r>
              <a:rPr lang="en-US" dirty="0"/>
              <a:t> -- dichroic </a:t>
            </a:r>
            <a:r>
              <a:rPr lang="en-US" dirty="0" err="1"/>
              <a:t>longpass</a:t>
            </a:r>
            <a:r>
              <a:rPr lang="en-US" dirty="0"/>
              <a:t>, extended reflection including the UV </a:t>
            </a:r>
          </a:p>
          <a:p>
            <a:pPr>
              <a:lnSpc>
                <a:spcPct val="90000"/>
              </a:lnSpc>
              <a:spcBef>
                <a:spcPts val="600"/>
              </a:spcBef>
            </a:pPr>
            <a:r>
              <a:rPr lang="en-US" b="1" dirty="0"/>
              <a:t>PC</a:t>
            </a:r>
            <a:r>
              <a:rPr lang="en-US" dirty="0"/>
              <a:t> -- </a:t>
            </a:r>
            <a:r>
              <a:rPr lang="en-US" dirty="0" err="1"/>
              <a:t>polychroic</a:t>
            </a:r>
            <a:r>
              <a:rPr lang="en-US" dirty="0"/>
              <a:t> </a:t>
            </a:r>
            <a:r>
              <a:rPr lang="en-US" dirty="0" err="1"/>
              <a:t>beamsplitter</a:t>
            </a:r>
            <a:r>
              <a:rPr lang="en-US" dirty="0"/>
              <a:t>. </a:t>
            </a:r>
            <a:r>
              <a:rPr lang="en-US" dirty="0" err="1"/>
              <a:t>Beamsplitter</a:t>
            </a:r>
            <a:r>
              <a:rPr lang="en-US" dirty="0"/>
              <a:t> that reflects and transmits more than two bands of light. </a:t>
            </a:r>
          </a:p>
          <a:p>
            <a:pPr>
              <a:lnSpc>
                <a:spcPct val="90000"/>
              </a:lnSpc>
              <a:spcBef>
                <a:spcPts val="600"/>
              </a:spcBef>
            </a:pPr>
            <a:r>
              <a:rPr lang="en-US" b="1" dirty="0"/>
              <a:t>GG</a:t>
            </a:r>
            <a:r>
              <a:rPr lang="en-US" dirty="0"/>
              <a:t> -- Green Glass</a:t>
            </a:r>
            <a:r>
              <a:rPr lang="en-US" dirty="0">
                <a:solidFill>
                  <a:srgbClr val="FF0000"/>
                </a:solidFill>
              </a:rPr>
              <a:t>. </a:t>
            </a:r>
            <a:r>
              <a:rPr lang="en-US" dirty="0" err="1">
                <a:solidFill>
                  <a:srgbClr val="FF0000"/>
                </a:solidFill>
              </a:rPr>
              <a:t>Longpass</a:t>
            </a:r>
            <a:r>
              <a:rPr lang="en-US" dirty="0">
                <a:solidFill>
                  <a:srgbClr val="FF0000"/>
                </a:solidFill>
              </a:rPr>
              <a:t> absorption glass </a:t>
            </a:r>
            <a:r>
              <a:rPr lang="en-US" dirty="0"/>
              <a:t>from Schott Glassworks with cut-on wavelengths in the violet and blue-green regions. </a:t>
            </a:r>
          </a:p>
          <a:p>
            <a:pPr>
              <a:lnSpc>
                <a:spcPct val="90000"/>
              </a:lnSpc>
              <a:spcBef>
                <a:spcPts val="600"/>
              </a:spcBef>
            </a:pPr>
            <a:r>
              <a:rPr lang="en-US" b="1" dirty="0"/>
              <a:t>OG</a:t>
            </a:r>
            <a:r>
              <a:rPr lang="en-US" dirty="0"/>
              <a:t> -- Orange Glass. </a:t>
            </a:r>
            <a:r>
              <a:rPr lang="en-US" dirty="0" err="1">
                <a:solidFill>
                  <a:srgbClr val="FF0000"/>
                </a:solidFill>
              </a:rPr>
              <a:t>Longpass</a:t>
            </a:r>
            <a:r>
              <a:rPr lang="en-US" dirty="0">
                <a:solidFill>
                  <a:srgbClr val="FF0000"/>
                </a:solidFill>
              </a:rPr>
              <a:t> absorption glass </a:t>
            </a:r>
            <a:r>
              <a:rPr lang="en-US" dirty="0"/>
              <a:t>from Schott Glassworks with cut-on wavelengths in the green, yellow and orange regions. </a:t>
            </a:r>
          </a:p>
          <a:p>
            <a:pPr>
              <a:lnSpc>
                <a:spcPct val="90000"/>
              </a:lnSpc>
              <a:spcBef>
                <a:spcPts val="600"/>
              </a:spcBef>
            </a:pPr>
            <a:r>
              <a:rPr lang="en-US" b="1" dirty="0"/>
              <a:t>RG</a:t>
            </a:r>
            <a:r>
              <a:rPr lang="en-US" dirty="0"/>
              <a:t> -- Red Glass</a:t>
            </a:r>
            <a:r>
              <a:rPr lang="en-US" dirty="0">
                <a:solidFill>
                  <a:srgbClr val="FF0000"/>
                </a:solidFill>
              </a:rPr>
              <a:t>. </a:t>
            </a:r>
            <a:r>
              <a:rPr lang="en-US" dirty="0" err="1">
                <a:solidFill>
                  <a:srgbClr val="FF0000"/>
                </a:solidFill>
              </a:rPr>
              <a:t>Longpass</a:t>
            </a:r>
            <a:r>
              <a:rPr lang="en-US" dirty="0">
                <a:solidFill>
                  <a:srgbClr val="FF0000"/>
                </a:solidFill>
              </a:rPr>
              <a:t> absorption glass </a:t>
            </a:r>
            <a:r>
              <a:rPr lang="en-US" dirty="0"/>
              <a:t>from Schott Glassworks with cut-on wavelengths in the red and far red regions. </a:t>
            </a:r>
          </a:p>
          <a:p>
            <a:pPr>
              <a:lnSpc>
                <a:spcPct val="90000"/>
              </a:lnSpc>
              <a:spcBef>
                <a:spcPts val="600"/>
              </a:spcBef>
            </a:pPr>
            <a:r>
              <a:rPr lang="en-US" b="1" dirty="0"/>
              <a:t>x</a:t>
            </a:r>
            <a:r>
              <a:rPr lang="en-US" dirty="0"/>
              <a:t> -- excitation filter;   </a:t>
            </a:r>
            <a:r>
              <a:rPr lang="en-US" b="1" dirty="0" err="1"/>
              <a:t>bs</a:t>
            </a:r>
            <a:r>
              <a:rPr lang="en-US" dirty="0"/>
              <a:t> -- </a:t>
            </a:r>
            <a:r>
              <a:rPr lang="en-US" dirty="0" err="1"/>
              <a:t>beamsplitter</a:t>
            </a:r>
            <a:r>
              <a:rPr lang="en-US" dirty="0"/>
              <a:t> ;  </a:t>
            </a:r>
            <a:r>
              <a:rPr lang="en-US" b="1" dirty="0"/>
              <a:t>m</a:t>
            </a:r>
            <a:r>
              <a:rPr lang="en-US" dirty="0"/>
              <a:t> -- emission filter </a:t>
            </a:r>
          </a:p>
          <a:p>
            <a:pPr>
              <a:lnSpc>
                <a:spcPct val="90000"/>
              </a:lnSpc>
              <a:spcBef>
                <a:spcPts val="600"/>
              </a:spcBef>
            </a:pPr>
            <a:endParaRPr lang="en-US" dirty="0"/>
          </a:p>
        </p:txBody>
      </p:sp>
      <p:sp>
        <p:nvSpPr>
          <p:cNvPr id="4" name="Date Placeholder 3"/>
          <p:cNvSpPr>
            <a:spLocks noGrp="1"/>
          </p:cNvSpPr>
          <p:nvPr>
            <p:ph type="dt" sz="half" idx="10"/>
          </p:nvPr>
        </p:nvSpPr>
        <p:spPr/>
        <p:txBody>
          <a:bodyPr/>
          <a:lstStyle/>
          <a:p>
            <a:fld id="{F4C039BB-BFC4-41B8-B92E-3AB15CEAADDC}" type="datetime12">
              <a:rPr lang="en-US" smtClean="0"/>
              <a:t>5:21 PM</a:t>
            </a:fld>
            <a:endParaRPr lang="en-US" dirty="0"/>
          </a:p>
        </p:txBody>
      </p:sp>
      <p:sp>
        <p:nvSpPr>
          <p:cNvPr id="5" name="Footer Placeholder 4"/>
          <p:cNvSpPr>
            <a:spLocks noGrp="1"/>
          </p:cNvSpPr>
          <p:nvPr>
            <p:ph type="ftr" sz="quarter" idx="11"/>
          </p:nvPr>
        </p:nvSpPr>
        <p:spPr/>
        <p:txBody>
          <a:bodyPr/>
          <a:lstStyle/>
          <a:p>
            <a:pPr algn="r"/>
            <a:r>
              <a:rPr lang="en-US" dirty="0" err="1"/>
              <a:t>www.cyto.purdue.edu</a:t>
            </a:r>
            <a:endParaRPr lang="en-US" dirty="0"/>
          </a:p>
        </p:txBody>
      </p:sp>
      <p:sp>
        <p:nvSpPr>
          <p:cNvPr id="6" name="Slide Number Placeholder 5"/>
          <p:cNvSpPr>
            <a:spLocks noGrp="1"/>
          </p:cNvSpPr>
          <p:nvPr>
            <p:ph type="sldNum" sz="quarter" idx="12"/>
          </p:nvPr>
        </p:nvSpPr>
        <p:spPr/>
        <p:txBody>
          <a:bodyPr/>
          <a:lstStyle/>
          <a:p>
            <a:r>
              <a:rPr lang="en-US"/>
              <a:t>Slide </a:t>
            </a:r>
            <a:fld id="{0CFEC368-1D7A-4F81-ABF6-AE0E36BAF64C}" type="slidenum">
              <a:rPr lang="en-US" smtClean="0"/>
              <a:pPr/>
              <a:t>5</a:t>
            </a:fld>
            <a:endParaRPr lang="en-US" dirty="0"/>
          </a:p>
        </p:txBody>
      </p:sp>
    </p:spTree>
    <p:extLst>
      <p:ext uri="{BB962C8B-B14F-4D97-AF65-F5344CB8AC3E}">
        <p14:creationId xmlns:p14="http://schemas.microsoft.com/office/powerpoint/2010/main" val="232136379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3185960" y="7831"/>
            <a:ext cx="5334000" cy="403477"/>
          </a:xfrm>
        </p:spPr>
        <p:txBody>
          <a:bodyPr/>
          <a:lstStyle/>
          <a:p>
            <a:r>
              <a:rPr lang="en-US" sz="1800" dirty="0">
                <a:solidFill>
                  <a:schemeClr val="bg1"/>
                </a:solidFill>
              </a:rPr>
              <a:t>Optical Filters Worksheet</a:t>
            </a:r>
          </a:p>
        </p:txBody>
      </p:sp>
      <p:grpSp>
        <p:nvGrpSpPr>
          <p:cNvPr id="5328" name="Group 208"/>
          <p:cNvGrpSpPr>
            <a:grpSpLocks/>
          </p:cNvGrpSpPr>
          <p:nvPr/>
        </p:nvGrpSpPr>
        <p:grpSpPr bwMode="auto">
          <a:xfrm>
            <a:off x="300567" y="843332"/>
            <a:ext cx="3865034" cy="654822"/>
            <a:chOff x="142" y="765"/>
            <a:chExt cx="1826" cy="594"/>
          </a:xfrm>
        </p:grpSpPr>
        <p:sp>
          <p:nvSpPr>
            <p:cNvPr id="5282" name="Freeform 162"/>
            <p:cNvSpPr>
              <a:spLocks/>
            </p:cNvSpPr>
            <p:nvPr/>
          </p:nvSpPr>
          <p:spPr bwMode="auto">
            <a:xfrm>
              <a:off x="900" y="969"/>
              <a:ext cx="546" cy="149"/>
            </a:xfrm>
            <a:custGeom>
              <a:avLst/>
              <a:gdLst>
                <a:gd name="T0" fmla="*/ 0 w 2006"/>
                <a:gd name="T1" fmla="*/ 552 h 553"/>
                <a:gd name="T2" fmla="*/ 1974 w 2006"/>
                <a:gd name="T3" fmla="*/ 552 h 553"/>
                <a:gd name="T4" fmla="*/ 1921 w 2006"/>
                <a:gd name="T5" fmla="*/ 427 h 553"/>
                <a:gd name="T6" fmla="*/ 1984 w 2006"/>
                <a:gd name="T7" fmla="*/ 406 h 553"/>
                <a:gd name="T8" fmla="*/ 1953 w 2006"/>
                <a:gd name="T9" fmla="*/ 406 h 553"/>
                <a:gd name="T10" fmla="*/ 1901 w 2006"/>
                <a:gd name="T11" fmla="*/ 229 h 553"/>
                <a:gd name="T12" fmla="*/ 2005 w 2006"/>
                <a:gd name="T13" fmla="*/ 115 h 553"/>
                <a:gd name="T14" fmla="*/ 2005 w 2006"/>
                <a:gd name="T15" fmla="*/ 73 h 553"/>
                <a:gd name="T16" fmla="*/ 1995 w 2006"/>
                <a:gd name="T17" fmla="*/ 0 h 553"/>
                <a:gd name="T18" fmla="*/ 10 w 2006"/>
                <a:gd name="T19" fmla="*/ 0 h 553"/>
                <a:gd name="T20" fmla="*/ 0 w 2006"/>
                <a:gd name="T21" fmla="*/ 552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06" h="553">
                  <a:moveTo>
                    <a:pt x="0" y="552"/>
                  </a:moveTo>
                  <a:lnTo>
                    <a:pt x="1974" y="552"/>
                  </a:lnTo>
                  <a:lnTo>
                    <a:pt x="1921" y="427"/>
                  </a:lnTo>
                  <a:lnTo>
                    <a:pt x="1984" y="406"/>
                  </a:lnTo>
                  <a:lnTo>
                    <a:pt x="1953" y="406"/>
                  </a:lnTo>
                  <a:lnTo>
                    <a:pt x="1901" y="229"/>
                  </a:lnTo>
                  <a:lnTo>
                    <a:pt x="2005" y="115"/>
                  </a:lnTo>
                  <a:lnTo>
                    <a:pt x="2005" y="73"/>
                  </a:lnTo>
                  <a:lnTo>
                    <a:pt x="1995" y="0"/>
                  </a:lnTo>
                  <a:lnTo>
                    <a:pt x="10" y="0"/>
                  </a:lnTo>
                  <a:lnTo>
                    <a:pt x="0" y="552"/>
                  </a:lnTo>
                </a:path>
              </a:pathLst>
            </a:custGeom>
            <a:gradFill rotWithShape="0">
              <a:gsLst>
                <a:gs pos="0">
                  <a:srgbClr val="FF3300"/>
                </a:gs>
                <a:gs pos="100000">
                  <a:srgbClr val="800000"/>
                </a:gs>
              </a:gsLst>
              <a:lin ang="0" scaled="1"/>
            </a:gradFill>
            <a:ln w="12699" cap="rnd" cmpd="sng">
              <a:solidFill>
                <a:schemeClr val="tx2"/>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grpSp>
          <p:nvGrpSpPr>
            <p:cNvPr id="5283" name="Group 163"/>
            <p:cNvGrpSpPr>
              <a:grpSpLocks/>
            </p:cNvGrpSpPr>
            <p:nvPr/>
          </p:nvGrpSpPr>
          <p:grpSpPr bwMode="auto">
            <a:xfrm>
              <a:off x="821" y="888"/>
              <a:ext cx="109" cy="316"/>
              <a:chOff x="2603" y="1693"/>
              <a:chExt cx="401" cy="1174"/>
            </a:xfrm>
          </p:grpSpPr>
          <p:sp>
            <p:nvSpPr>
              <p:cNvPr id="5284" name="Oval 164"/>
              <p:cNvSpPr>
                <a:spLocks noChangeArrowheads="1"/>
              </p:cNvSpPr>
              <p:nvPr/>
            </p:nvSpPr>
            <p:spPr bwMode="auto">
              <a:xfrm rot="21540000">
                <a:off x="2677" y="1693"/>
                <a:ext cx="327" cy="1162"/>
              </a:xfrm>
              <a:prstGeom prst="ellipse">
                <a:avLst/>
              </a:prstGeom>
              <a:solidFill>
                <a:srgbClr val="CECECE"/>
              </a:solidFill>
              <a:ln w="12699">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285" name="Oval 165"/>
              <p:cNvSpPr>
                <a:spLocks noChangeArrowheads="1"/>
              </p:cNvSpPr>
              <p:nvPr/>
            </p:nvSpPr>
            <p:spPr bwMode="auto">
              <a:xfrm rot="21540000">
                <a:off x="2603" y="1705"/>
                <a:ext cx="328" cy="1162"/>
              </a:xfrm>
              <a:prstGeom prst="ellipse">
                <a:avLst/>
              </a:prstGeom>
              <a:solidFill>
                <a:srgbClr val="919191"/>
              </a:solidFill>
              <a:ln w="12699">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sp>
          <p:nvSpPr>
            <p:cNvPr id="5286" name="Rectangle 166"/>
            <p:cNvSpPr>
              <a:spLocks noChangeArrowheads="1"/>
            </p:cNvSpPr>
            <p:nvPr/>
          </p:nvSpPr>
          <p:spPr bwMode="auto">
            <a:xfrm>
              <a:off x="1394" y="941"/>
              <a:ext cx="507" cy="19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699">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80962" tIns="39688" rIns="80962" bIns="39688">
              <a:spAutoFit/>
            </a:bodyPr>
            <a:lstStyle/>
            <a:p>
              <a:pPr defTabSz="695325" eaLnBrk="0" hangingPunct="0"/>
              <a:r>
                <a:rPr lang="en-US" sz="900" b="1" dirty="0">
                  <a:latin typeface="Times New Roman" charset="0"/>
                </a:rPr>
                <a:t>Transmitted Light</a:t>
              </a:r>
            </a:p>
          </p:txBody>
        </p:sp>
        <p:sp>
          <p:nvSpPr>
            <p:cNvPr id="5287" name="Rectangle 167"/>
            <p:cNvSpPr>
              <a:spLocks noChangeArrowheads="1"/>
            </p:cNvSpPr>
            <p:nvPr/>
          </p:nvSpPr>
          <p:spPr bwMode="auto">
            <a:xfrm>
              <a:off x="142" y="809"/>
              <a:ext cx="546" cy="19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699">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80962" tIns="39688" rIns="80962" bIns="39688">
              <a:spAutoFit/>
            </a:bodyPr>
            <a:lstStyle/>
            <a:p>
              <a:pPr defTabSz="695325" eaLnBrk="0" hangingPunct="0"/>
              <a:r>
                <a:rPr lang="en-US" sz="900" b="1" dirty="0">
                  <a:latin typeface="Times New Roman" charset="0"/>
                </a:rPr>
                <a:t>White Light Source</a:t>
              </a:r>
            </a:p>
          </p:txBody>
        </p:sp>
        <p:sp>
          <p:nvSpPr>
            <p:cNvPr id="5288" name="Freeform 168"/>
            <p:cNvSpPr>
              <a:spLocks/>
            </p:cNvSpPr>
            <p:nvPr/>
          </p:nvSpPr>
          <p:spPr bwMode="auto">
            <a:xfrm>
              <a:off x="326" y="969"/>
              <a:ext cx="546" cy="149"/>
            </a:xfrm>
            <a:custGeom>
              <a:avLst/>
              <a:gdLst>
                <a:gd name="T0" fmla="*/ 2004 w 2005"/>
                <a:gd name="T1" fmla="*/ 0 h 553"/>
                <a:gd name="T2" fmla="*/ 31 w 2005"/>
                <a:gd name="T3" fmla="*/ 0 h 553"/>
                <a:gd name="T4" fmla="*/ 84 w 2005"/>
                <a:gd name="T5" fmla="*/ 125 h 553"/>
                <a:gd name="T6" fmla="*/ 21 w 2005"/>
                <a:gd name="T7" fmla="*/ 146 h 553"/>
                <a:gd name="T8" fmla="*/ 52 w 2005"/>
                <a:gd name="T9" fmla="*/ 146 h 553"/>
                <a:gd name="T10" fmla="*/ 104 w 2005"/>
                <a:gd name="T11" fmla="*/ 323 h 553"/>
                <a:gd name="T12" fmla="*/ 0 w 2005"/>
                <a:gd name="T13" fmla="*/ 437 h 553"/>
                <a:gd name="T14" fmla="*/ 0 w 2005"/>
                <a:gd name="T15" fmla="*/ 479 h 553"/>
                <a:gd name="T16" fmla="*/ 10 w 2005"/>
                <a:gd name="T17" fmla="*/ 552 h 553"/>
                <a:gd name="T18" fmla="*/ 1994 w 2005"/>
                <a:gd name="T19" fmla="*/ 552 h 553"/>
                <a:gd name="T20" fmla="*/ 2004 w 2005"/>
                <a:gd name="T21" fmla="*/ 0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05" h="553">
                  <a:moveTo>
                    <a:pt x="2004" y="0"/>
                  </a:moveTo>
                  <a:lnTo>
                    <a:pt x="31" y="0"/>
                  </a:lnTo>
                  <a:lnTo>
                    <a:pt x="84" y="125"/>
                  </a:lnTo>
                  <a:lnTo>
                    <a:pt x="21" y="146"/>
                  </a:lnTo>
                  <a:lnTo>
                    <a:pt x="52" y="146"/>
                  </a:lnTo>
                  <a:lnTo>
                    <a:pt x="104" y="323"/>
                  </a:lnTo>
                  <a:lnTo>
                    <a:pt x="0" y="437"/>
                  </a:lnTo>
                  <a:lnTo>
                    <a:pt x="0" y="479"/>
                  </a:lnTo>
                  <a:lnTo>
                    <a:pt x="10" y="552"/>
                  </a:lnTo>
                  <a:lnTo>
                    <a:pt x="1994" y="552"/>
                  </a:lnTo>
                  <a:lnTo>
                    <a:pt x="2004" y="0"/>
                  </a:lnTo>
                </a:path>
              </a:pathLst>
            </a:custGeom>
            <a:gradFill rotWithShape="0">
              <a:gsLst>
                <a:gs pos="0">
                  <a:schemeClr val="bg2"/>
                </a:gs>
                <a:gs pos="50000">
                  <a:schemeClr val="bg1"/>
                </a:gs>
                <a:gs pos="100000">
                  <a:schemeClr val="bg2"/>
                </a:gs>
              </a:gsLst>
              <a:lin ang="2700000" scaled="1"/>
            </a:gradFill>
            <a:ln w="12699" cap="rnd" cmpd="sng">
              <a:solidFill>
                <a:schemeClr val="tx2"/>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289" name="Rectangle 169"/>
            <p:cNvSpPr>
              <a:spLocks noChangeArrowheads="1"/>
            </p:cNvSpPr>
            <p:nvPr/>
          </p:nvSpPr>
          <p:spPr bwMode="auto">
            <a:xfrm>
              <a:off x="615" y="765"/>
              <a:ext cx="695" cy="2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699">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80962" tIns="39688" rIns="80962" bIns="39688">
              <a:spAutoFit/>
            </a:bodyPr>
            <a:lstStyle/>
            <a:p>
              <a:pPr defTabSz="695325" eaLnBrk="0" hangingPunct="0"/>
              <a:r>
                <a:rPr lang="en-US" sz="1000" b="1">
                  <a:latin typeface="Times New Roman" charset="0"/>
                </a:rPr>
                <a:t>630 nm BandPass Filter</a:t>
              </a:r>
            </a:p>
          </p:txBody>
        </p:sp>
        <p:sp>
          <p:nvSpPr>
            <p:cNvPr id="5290" name="Rectangle 170"/>
            <p:cNvSpPr>
              <a:spLocks noChangeArrowheads="1"/>
            </p:cNvSpPr>
            <p:nvPr/>
          </p:nvSpPr>
          <p:spPr bwMode="auto">
            <a:xfrm>
              <a:off x="962" y="1161"/>
              <a:ext cx="1006" cy="19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699">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80962" tIns="39688" rIns="80962" bIns="39688">
              <a:spAutoFit/>
            </a:bodyPr>
            <a:lstStyle/>
            <a:p>
              <a:pPr defTabSz="695325" eaLnBrk="0" hangingPunct="0">
                <a:spcBef>
                  <a:spcPct val="50000"/>
                </a:spcBef>
              </a:pPr>
              <a:r>
                <a:rPr lang="en-US" sz="900" b="1">
                  <a:effectLst>
                    <a:outerShdw blurRad="38100" dist="38100" dir="2700000" algn="tl">
                      <a:srgbClr val="DDDDDD"/>
                    </a:outerShdw>
                  </a:effectLst>
                  <a:latin typeface="Times New Roman" charset="0"/>
                </a:rPr>
                <a:t>620 -640 nm Light</a:t>
              </a:r>
            </a:p>
          </p:txBody>
        </p:sp>
      </p:grpSp>
      <p:sp>
        <p:nvSpPr>
          <p:cNvPr id="5292" name="Text Box 172"/>
          <p:cNvSpPr txBox="1">
            <a:spLocks noChangeArrowheads="1"/>
          </p:cNvSpPr>
          <p:nvPr/>
        </p:nvSpPr>
        <p:spPr bwMode="auto">
          <a:xfrm>
            <a:off x="354901" y="527679"/>
            <a:ext cx="2779089" cy="30777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sz="1400"/>
              <a:t>Standard Band Pass Filters (BP)</a:t>
            </a:r>
          </a:p>
        </p:txBody>
      </p:sp>
      <p:sp>
        <p:nvSpPr>
          <p:cNvPr id="5293" name="Rectangle 173"/>
          <p:cNvSpPr>
            <a:spLocks noChangeArrowheads="1"/>
          </p:cNvSpPr>
          <p:nvPr/>
        </p:nvSpPr>
        <p:spPr bwMode="auto">
          <a:xfrm>
            <a:off x="-173567" y="1418783"/>
            <a:ext cx="4267200" cy="35717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699">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0488" tIns="44450" rIns="90488" bIns="44450" anchor="ctr"/>
          <a:lstStyle/>
          <a:p>
            <a:pPr algn="ctr"/>
            <a:r>
              <a:rPr lang="en-US" sz="1400"/>
              <a:t>Standard Long Pass Filters (LP)</a:t>
            </a:r>
          </a:p>
        </p:txBody>
      </p:sp>
      <p:sp>
        <p:nvSpPr>
          <p:cNvPr id="5294" name="Freeform 174"/>
          <p:cNvSpPr>
            <a:spLocks/>
          </p:cNvSpPr>
          <p:nvPr/>
        </p:nvSpPr>
        <p:spPr bwMode="auto">
          <a:xfrm>
            <a:off x="1843617" y="1963366"/>
            <a:ext cx="1100667" cy="180793"/>
          </a:xfrm>
          <a:custGeom>
            <a:avLst/>
            <a:gdLst>
              <a:gd name="T0" fmla="*/ 0 w 1384"/>
              <a:gd name="T1" fmla="*/ 0 h 382"/>
              <a:gd name="T2" fmla="*/ 1361 w 1384"/>
              <a:gd name="T3" fmla="*/ 0 h 382"/>
              <a:gd name="T4" fmla="*/ 1325 w 1384"/>
              <a:gd name="T5" fmla="*/ 86 h 382"/>
              <a:gd name="T6" fmla="*/ 1369 w 1384"/>
              <a:gd name="T7" fmla="*/ 101 h 382"/>
              <a:gd name="T8" fmla="*/ 1347 w 1384"/>
              <a:gd name="T9" fmla="*/ 101 h 382"/>
              <a:gd name="T10" fmla="*/ 1311 w 1384"/>
              <a:gd name="T11" fmla="*/ 223 h 382"/>
              <a:gd name="T12" fmla="*/ 1383 w 1384"/>
              <a:gd name="T13" fmla="*/ 302 h 382"/>
              <a:gd name="T14" fmla="*/ 1383 w 1384"/>
              <a:gd name="T15" fmla="*/ 331 h 382"/>
              <a:gd name="T16" fmla="*/ 1376 w 1384"/>
              <a:gd name="T17" fmla="*/ 381 h 382"/>
              <a:gd name="T18" fmla="*/ 7 w 1384"/>
              <a:gd name="T19" fmla="*/ 381 h 382"/>
              <a:gd name="T20" fmla="*/ 0 w 1384"/>
              <a:gd name="T21" fmla="*/ 0 h 3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84" h="382">
                <a:moveTo>
                  <a:pt x="0" y="0"/>
                </a:moveTo>
                <a:lnTo>
                  <a:pt x="1361" y="0"/>
                </a:lnTo>
                <a:lnTo>
                  <a:pt x="1325" y="86"/>
                </a:lnTo>
                <a:lnTo>
                  <a:pt x="1369" y="101"/>
                </a:lnTo>
                <a:lnTo>
                  <a:pt x="1347" y="101"/>
                </a:lnTo>
                <a:lnTo>
                  <a:pt x="1311" y="223"/>
                </a:lnTo>
                <a:lnTo>
                  <a:pt x="1383" y="302"/>
                </a:lnTo>
                <a:lnTo>
                  <a:pt x="1383" y="331"/>
                </a:lnTo>
                <a:lnTo>
                  <a:pt x="1376" y="381"/>
                </a:lnTo>
                <a:lnTo>
                  <a:pt x="7" y="381"/>
                </a:lnTo>
                <a:lnTo>
                  <a:pt x="0" y="0"/>
                </a:lnTo>
              </a:path>
            </a:pathLst>
          </a:custGeom>
          <a:gradFill rotWithShape="0">
            <a:gsLst>
              <a:gs pos="0">
                <a:srgbClr val="00AE00">
                  <a:gamma/>
                  <a:tint val="0"/>
                  <a:invGamma/>
                </a:srgbClr>
              </a:gs>
              <a:gs pos="100000">
                <a:srgbClr val="00AE00"/>
              </a:gs>
            </a:gsLst>
            <a:lin ang="2700000" scaled="1"/>
          </a:gradFill>
          <a:ln w="12699" cap="rnd" cmpd="sng">
            <a:solidFill>
              <a:schemeClr val="tx2"/>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grpSp>
        <p:nvGrpSpPr>
          <p:cNvPr id="5295" name="Group 175"/>
          <p:cNvGrpSpPr>
            <a:grpSpLocks/>
          </p:cNvGrpSpPr>
          <p:nvPr/>
        </p:nvGrpSpPr>
        <p:grpSpPr bwMode="auto">
          <a:xfrm>
            <a:off x="1684868" y="1865253"/>
            <a:ext cx="218017" cy="381429"/>
            <a:chOff x="2688" y="1226"/>
            <a:chExt cx="274" cy="807"/>
          </a:xfrm>
        </p:grpSpPr>
        <p:sp>
          <p:nvSpPr>
            <p:cNvPr id="5296" name="Oval 176"/>
            <p:cNvSpPr>
              <a:spLocks noChangeArrowheads="1"/>
            </p:cNvSpPr>
            <p:nvPr/>
          </p:nvSpPr>
          <p:spPr bwMode="auto">
            <a:xfrm rot="21540000">
              <a:off x="2739" y="1226"/>
              <a:ext cx="223" cy="799"/>
            </a:xfrm>
            <a:prstGeom prst="ellipse">
              <a:avLst/>
            </a:prstGeom>
            <a:solidFill>
              <a:srgbClr val="CECECE"/>
            </a:solidFill>
            <a:ln w="12699">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297" name="Oval 177"/>
            <p:cNvSpPr>
              <a:spLocks noChangeArrowheads="1"/>
            </p:cNvSpPr>
            <p:nvPr/>
          </p:nvSpPr>
          <p:spPr bwMode="auto">
            <a:xfrm rot="21540000">
              <a:off x="2688" y="1234"/>
              <a:ext cx="224" cy="799"/>
            </a:xfrm>
            <a:prstGeom prst="ellipse">
              <a:avLst/>
            </a:prstGeom>
            <a:solidFill>
              <a:srgbClr val="919191"/>
            </a:solidFill>
            <a:ln w="12699">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sp>
        <p:nvSpPr>
          <p:cNvPr id="5298" name="Rectangle 178"/>
          <p:cNvSpPr>
            <a:spLocks noChangeArrowheads="1"/>
          </p:cNvSpPr>
          <p:nvPr/>
        </p:nvSpPr>
        <p:spPr bwMode="auto">
          <a:xfrm>
            <a:off x="2916190" y="1932500"/>
            <a:ext cx="1022715" cy="19300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699">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55562" tIns="26988" rIns="55562" bIns="26988">
            <a:spAutoFit/>
          </a:bodyPr>
          <a:lstStyle/>
          <a:p>
            <a:pPr defTabSz="330200" eaLnBrk="0" hangingPunct="0"/>
            <a:r>
              <a:rPr lang="en-US" sz="900" b="1">
                <a:effectLst>
                  <a:outerShdw blurRad="38100" dist="38100" dir="2700000" algn="tl">
                    <a:srgbClr val="DDDDDD"/>
                  </a:outerShdw>
                </a:effectLst>
                <a:latin typeface="Times New Roman" charset="0"/>
              </a:rPr>
              <a:t>Transmitted Light</a:t>
            </a:r>
          </a:p>
        </p:txBody>
      </p:sp>
      <p:sp>
        <p:nvSpPr>
          <p:cNvPr id="5299" name="Rectangle 179"/>
          <p:cNvSpPr>
            <a:spLocks noChangeArrowheads="1"/>
          </p:cNvSpPr>
          <p:nvPr/>
        </p:nvSpPr>
        <p:spPr bwMode="auto">
          <a:xfrm>
            <a:off x="639233" y="1794699"/>
            <a:ext cx="753410" cy="19300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699">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55562" tIns="26988" rIns="55562" bIns="26988">
            <a:spAutoFit/>
          </a:bodyPr>
          <a:lstStyle/>
          <a:p>
            <a:pPr defTabSz="330200" eaLnBrk="0" hangingPunct="0"/>
            <a:r>
              <a:rPr lang="en-US" sz="900" b="1">
                <a:effectLst>
                  <a:outerShdw blurRad="38100" dist="38100" dir="2700000" algn="tl">
                    <a:srgbClr val="DDDDDD"/>
                  </a:outerShdw>
                </a:effectLst>
                <a:latin typeface="Times New Roman" charset="0"/>
              </a:rPr>
              <a:t>Light Source</a:t>
            </a:r>
          </a:p>
        </p:txBody>
      </p:sp>
      <p:sp>
        <p:nvSpPr>
          <p:cNvPr id="5300" name="Freeform 180"/>
          <p:cNvSpPr>
            <a:spLocks/>
          </p:cNvSpPr>
          <p:nvPr/>
        </p:nvSpPr>
        <p:spPr bwMode="auto">
          <a:xfrm>
            <a:off x="687918" y="1963366"/>
            <a:ext cx="1098549" cy="180793"/>
          </a:xfrm>
          <a:custGeom>
            <a:avLst/>
            <a:gdLst>
              <a:gd name="T0" fmla="*/ 1382 w 1383"/>
              <a:gd name="T1" fmla="*/ 0 h 382"/>
              <a:gd name="T2" fmla="*/ 22 w 1383"/>
              <a:gd name="T3" fmla="*/ 0 h 382"/>
              <a:gd name="T4" fmla="*/ 58 w 1383"/>
              <a:gd name="T5" fmla="*/ 86 h 382"/>
              <a:gd name="T6" fmla="*/ 14 w 1383"/>
              <a:gd name="T7" fmla="*/ 101 h 382"/>
              <a:gd name="T8" fmla="*/ 36 w 1383"/>
              <a:gd name="T9" fmla="*/ 101 h 382"/>
              <a:gd name="T10" fmla="*/ 72 w 1383"/>
              <a:gd name="T11" fmla="*/ 223 h 382"/>
              <a:gd name="T12" fmla="*/ 0 w 1383"/>
              <a:gd name="T13" fmla="*/ 302 h 382"/>
              <a:gd name="T14" fmla="*/ 0 w 1383"/>
              <a:gd name="T15" fmla="*/ 331 h 382"/>
              <a:gd name="T16" fmla="*/ 7 w 1383"/>
              <a:gd name="T17" fmla="*/ 381 h 382"/>
              <a:gd name="T18" fmla="*/ 1375 w 1383"/>
              <a:gd name="T19" fmla="*/ 381 h 382"/>
              <a:gd name="T20" fmla="*/ 1382 w 1383"/>
              <a:gd name="T21" fmla="*/ 0 h 3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83" h="382">
                <a:moveTo>
                  <a:pt x="1382" y="0"/>
                </a:moveTo>
                <a:lnTo>
                  <a:pt x="22" y="0"/>
                </a:lnTo>
                <a:lnTo>
                  <a:pt x="58" y="86"/>
                </a:lnTo>
                <a:lnTo>
                  <a:pt x="14" y="101"/>
                </a:lnTo>
                <a:lnTo>
                  <a:pt x="36" y="101"/>
                </a:lnTo>
                <a:lnTo>
                  <a:pt x="72" y="223"/>
                </a:lnTo>
                <a:lnTo>
                  <a:pt x="0" y="302"/>
                </a:lnTo>
                <a:lnTo>
                  <a:pt x="0" y="331"/>
                </a:lnTo>
                <a:lnTo>
                  <a:pt x="7" y="381"/>
                </a:lnTo>
                <a:lnTo>
                  <a:pt x="1375" y="381"/>
                </a:lnTo>
                <a:lnTo>
                  <a:pt x="1382" y="0"/>
                </a:lnTo>
              </a:path>
            </a:pathLst>
          </a:custGeom>
          <a:gradFill rotWithShape="0">
            <a:gsLst>
              <a:gs pos="0">
                <a:schemeClr val="bg2"/>
              </a:gs>
              <a:gs pos="50000">
                <a:schemeClr val="bg1"/>
              </a:gs>
              <a:gs pos="100000">
                <a:schemeClr val="bg2"/>
              </a:gs>
            </a:gsLst>
            <a:lin ang="2700000" scaled="1"/>
          </a:gradFill>
          <a:ln w="12699" cap="rnd" cmpd="sng">
            <a:solidFill>
              <a:schemeClr val="tx2"/>
            </a:solidFill>
            <a:prstDash val="solid"/>
            <a:round/>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a:lstStyle/>
          <a:p>
            <a:endParaRPr lang="en-US"/>
          </a:p>
        </p:txBody>
      </p:sp>
      <p:sp>
        <p:nvSpPr>
          <p:cNvPr id="5301" name="Rectangle 181"/>
          <p:cNvSpPr>
            <a:spLocks noChangeArrowheads="1"/>
          </p:cNvSpPr>
          <p:nvPr/>
        </p:nvSpPr>
        <p:spPr bwMode="auto">
          <a:xfrm>
            <a:off x="1422401" y="1739580"/>
            <a:ext cx="1317667" cy="19300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699">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55562" tIns="26988" rIns="55562" bIns="26988">
            <a:spAutoFit/>
          </a:bodyPr>
          <a:lstStyle/>
          <a:p>
            <a:pPr defTabSz="330200" eaLnBrk="0" hangingPunct="0"/>
            <a:r>
              <a:rPr lang="en-US" sz="900" b="1">
                <a:effectLst>
                  <a:outerShdw blurRad="38100" dist="38100" dir="2700000" algn="tl">
                    <a:srgbClr val="DDDDDD"/>
                  </a:outerShdw>
                </a:effectLst>
                <a:latin typeface="Times New Roman" charset="0"/>
              </a:rPr>
              <a:t>520 nm Long Pass Filter</a:t>
            </a:r>
          </a:p>
        </p:txBody>
      </p:sp>
      <p:sp>
        <p:nvSpPr>
          <p:cNvPr id="5302" name="Rectangle 182"/>
          <p:cNvSpPr>
            <a:spLocks noChangeArrowheads="1"/>
          </p:cNvSpPr>
          <p:nvPr/>
        </p:nvSpPr>
        <p:spPr bwMode="auto">
          <a:xfrm>
            <a:off x="1968501" y="2197074"/>
            <a:ext cx="1892300" cy="19300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699">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55562" tIns="26988" rIns="55562" bIns="26988">
            <a:spAutoFit/>
          </a:bodyPr>
          <a:lstStyle/>
          <a:p>
            <a:pPr defTabSz="330200" eaLnBrk="0" hangingPunct="0">
              <a:spcBef>
                <a:spcPct val="50000"/>
              </a:spcBef>
            </a:pPr>
            <a:r>
              <a:rPr lang="en-US" sz="900" b="1">
                <a:effectLst>
                  <a:outerShdw blurRad="38100" dist="38100" dir="2700000" algn="tl">
                    <a:srgbClr val="DDDDDD"/>
                  </a:outerShdw>
                </a:effectLst>
                <a:latin typeface="Times New Roman" charset="0"/>
              </a:rPr>
              <a:t>&gt;520 nm Light</a:t>
            </a:r>
          </a:p>
        </p:txBody>
      </p:sp>
      <p:grpSp>
        <p:nvGrpSpPr>
          <p:cNvPr id="5329" name="Group 209"/>
          <p:cNvGrpSpPr>
            <a:grpSpLocks/>
          </p:cNvGrpSpPr>
          <p:nvPr/>
        </p:nvGrpSpPr>
        <p:grpSpPr bwMode="auto">
          <a:xfrm>
            <a:off x="4804834" y="865381"/>
            <a:ext cx="3405717" cy="680178"/>
            <a:chOff x="2318" y="785"/>
            <a:chExt cx="1609" cy="617"/>
          </a:xfrm>
        </p:grpSpPr>
        <p:sp>
          <p:nvSpPr>
            <p:cNvPr id="5303" name="Freeform 183"/>
            <p:cNvSpPr>
              <a:spLocks/>
            </p:cNvSpPr>
            <p:nvPr/>
          </p:nvSpPr>
          <p:spPr bwMode="auto">
            <a:xfrm>
              <a:off x="2928" y="1037"/>
              <a:ext cx="557" cy="147"/>
            </a:xfrm>
            <a:custGeom>
              <a:avLst/>
              <a:gdLst>
                <a:gd name="T0" fmla="*/ 0 w 1384"/>
                <a:gd name="T1" fmla="*/ 0 h 382"/>
                <a:gd name="T2" fmla="*/ 1361 w 1384"/>
                <a:gd name="T3" fmla="*/ 0 h 382"/>
                <a:gd name="T4" fmla="*/ 1325 w 1384"/>
                <a:gd name="T5" fmla="*/ 86 h 382"/>
                <a:gd name="T6" fmla="*/ 1369 w 1384"/>
                <a:gd name="T7" fmla="*/ 101 h 382"/>
                <a:gd name="T8" fmla="*/ 1347 w 1384"/>
                <a:gd name="T9" fmla="*/ 101 h 382"/>
                <a:gd name="T10" fmla="*/ 1311 w 1384"/>
                <a:gd name="T11" fmla="*/ 223 h 382"/>
                <a:gd name="T12" fmla="*/ 1383 w 1384"/>
                <a:gd name="T13" fmla="*/ 302 h 382"/>
                <a:gd name="T14" fmla="*/ 1383 w 1384"/>
                <a:gd name="T15" fmla="*/ 331 h 382"/>
                <a:gd name="T16" fmla="*/ 1376 w 1384"/>
                <a:gd name="T17" fmla="*/ 381 h 382"/>
                <a:gd name="T18" fmla="*/ 7 w 1384"/>
                <a:gd name="T19" fmla="*/ 381 h 382"/>
                <a:gd name="T20" fmla="*/ 0 w 1384"/>
                <a:gd name="T21" fmla="*/ 0 h 3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84" h="382">
                  <a:moveTo>
                    <a:pt x="0" y="0"/>
                  </a:moveTo>
                  <a:lnTo>
                    <a:pt x="1361" y="0"/>
                  </a:lnTo>
                  <a:lnTo>
                    <a:pt x="1325" y="86"/>
                  </a:lnTo>
                  <a:lnTo>
                    <a:pt x="1369" y="101"/>
                  </a:lnTo>
                  <a:lnTo>
                    <a:pt x="1347" y="101"/>
                  </a:lnTo>
                  <a:lnTo>
                    <a:pt x="1311" y="223"/>
                  </a:lnTo>
                  <a:lnTo>
                    <a:pt x="1383" y="302"/>
                  </a:lnTo>
                  <a:lnTo>
                    <a:pt x="1383" y="331"/>
                  </a:lnTo>
                  <a:lnTo>
                    <a:pt x="1376" y="381"/>
                  </a:lnTo>
                  <a:lnTo>
                    <a:pt x="7" y="381"/>
                  </a:lnTo>
                  <a:lnTo>
                    <a:pt x="0" y="0"/>
                  </a:lnTo>
                </a:path>
              </a:pathLst>
            </a:custGeom>
            <a:gradFill rotWithShape="0">
              <a:gsLst>
                <a:gs pos="0">
                  <a:srgbClr val="FF6600">
                    <a:gamma/>
                    <a:tint val="0"/>
                    <a:invGamma/>
                  </a:srgbClr>
                </a:gs>
                <a:gs pos="100000">
                  <a:srgbClr val="FF6600"/>
                </a:gs>
              </a:gsLst>
              <a:lin ang="2700000" scaled="1"/>
            </a:gradFill>
            <a:ln w="12699" cap="rnd" cmpd="sng">
              <a:solidFill>
                <a:schemeClr val="tx2"/>
              </a:solidFill>
              <a:prstDash val="solid"/>
              <a:round/>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a:lstStyle/>
            <a:p>
              <a:endParaRPr lang="en-US"/>
            </a:p>
          </p:txBody>
        </p:sp>
        <p:grpSp>
          <p:nvGrpSpPr>
            <p:cNvPr id="5304" name="Group 184"/>
            <p:cNvGrpSpPr>
              <a:grpSpLocks/>
            </p:cNvGrpSpPr>
            <p:nvPr/>
          </p:nvGrpSpPr>
          <p:grpSpPr bwMode="auto">
            <a:xfrm>
              <a:off x="2848" y="957"/>
              <a:ext cx="110" cy="311"/>
              <a:chOff x="2496" y="3112"/>
              <a:chExt cx="274" cy="807"/>
            </a:xfrm>
          </p:grpSpPr>
          <p:sp>
            <p:nvSpPr>
              <p:cNvPr id="5305" name="Oval 185"/>
              <p:cNvSpPr>
                <a:spLocks noChangeArrowheads="1"/>
              </p:cNvSpPr>
              <p:nvPr/>
            </p:nvSpPr>
            <p:spPr bwMode="auto">
              <a:xfrm rot="21540000">
                <a:off x="2547" y="3112"/>
                <a:ext cx="223" cy="799"/>
              </a:xfrm>
              <a:prstGeom prst="ellipse">
                <a:avLst/>
              </a:prstGeom>
              <a:solidFill>
                <a:srgbClr val="CECECE"/>
              </a:solidFill>
              <a:ln w="12699">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306" name="Oval 186"/>
              <p:cNvSpPr>
                <a:spLocks noChangeArrowheads="1"/>
              </p:cNvSpPr>
              <p:nvPr/>
            </p:nvSpPr>
            <p:spPr bwMode="auto">
              <a:xfrm rot="21540000">
                <a:off x="2496" y="3120"/>
                <a:ext cx="224" cy="799"/>
              </a:xfrm>
              <a:prstGeom prst="ellipse">
                <a:avLst/>
              </a:prstGeom>
              <a:solidFill>
                <a:srgbClr val="919191"/>
              </a:solidFill>
              <a:ln w="12699">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sp>
          <p:nvSpPr>
            <p:cNvPr id="5307" name="Rectangle 187"/>
            <p:cNvSpPr>
              <a:spLocks noChangeArrowheads="1"/>
            </p:cNvSpPr>
            <p:nvPr/>
          </p:nvSpPr>
          <p:spPr bwMode="auto">
            <a:xfrm>
              <a:off x="3444" y="1007"/>
              <a:ext cx="483" cy="1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699">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55562" tIns="26988" rIns="55562" bIns="26988">
              <a:spAutoFit/>
            </a:bodyPr>
            <a:lstStyle/>
            <a:p>
              <a:pPr defTabSz="330200" eaLnBrk="0" hangingPunct="0"/>
              <a:r>
                <a:rPr lang="en-US" sz="900" b="1" dirty="0">
                  <a:effectLst>
                    <a:outerShdw blurRad="38100" dist="38100" dir="2700000" algn="tl">
                      <a:srgbClr val="DDDDDD"/>
                    </a:outerShdw>
                  </a:effectLst>
                  <a:latin typeface="Times New Roman" charset="0"/>
                </a:rPr>
                <a:t>Transmitted Light</a:t>
              </a:r>
            </a:p>
          </p:txBody>
        </p:sp>
        <p:sp>
          <p:nvSpPr>
            <p:cNvPr id="5308" name="Rectangle 188"/>
            <p:cNvSpPr>
              <a:spLocks noChangeArrowheads="1"/>
            </p:cNvSpPr>
            <p:nvPr/>
          </p:nvSpPr>
          <p:spPr bwMode="auto">
            <a:xfrm>
              <a:off x="2318" y="899"/>
              <a:ext cx="356" cy="1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699">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55562" tIns="26988" rIns="55562" bIns="26988">
              <a:spAutoFit/>
            </a:bodyPr>
            <a:lstStyle/>
            <a:p>
              <a:pPr defTabSz="330200" eaLnBrk="0" hangingPunct="0"/>
              <a:r>
                <a:rPr lang="en-US" sz="900" b="1">
                  <a:effectLst>
                    <a:outerShdw blurRad="38100" dist="38100" dir="2700000" algn="tl">
                      <a:srgbClr val="DDDDDD"/>
                    </a:outerShdw>
                  </a:effectLst>
                  <a:latin typeface="Times New Roman" charset="0"/>
                </a:rPr>
                <a:t>Light Source</a:t>
              </a:r>
            </a:p>
          </p:txBody>
        </p:sp>
        <p:sp>
          <p:nvSpPr>
            <p:cNvPr id="5309" name="Freeform 189"/>
            <p:cNvSpPr>
              <a:spLocks/>
            </p:cNvSpPr>
            <p:nvPr/>
          </p:nvSpPr>
          <p:spPr bwMode="auto">
            <a:xfrm>
              <a:off x="2342" y="1037"/>
              <a:ext cx="557" cy="147"/>
            </a:xfrm>
            <a:custGeom>
              <a:avLst/>
              <a:gdLst>
                <a:gd name="T0" fmla="*/ 1382 w 1383"/>
                <a:gd name="T1" fmla="*/ 0 h 382"/>
                <a:gd name="T2" fmla="*/ 22 w 1383"/>
                <a:gd name="T3" fmla="*/ 0 h 382"/>
                <a:gd name="T4" fmla="*/ 58 w 1383"/>
                <a:gd name="T5" fmla="*/ 86 h 382"/>
                <a:gd name="T6" fmla="*/ 14 w 1383"/>
                <a:gd name="T7" fmla="*/ 101 h 382"/>
                <a:gd name="T8" fmla="*/ 36 w 1383"/>
                <a:gd name="T9" fmla="*/ 101 h 382"/>
                <a:gd name="T10" fmla="*/ 72 w 1383"/>
                <a:gd name="T11" fmla="*/ 223 h 382"/>
                <a:gd name="T12" fmla="*/ 0 w 1383"/>
                <a:gd name="T13" fmla="*/ 302 h 382"/>
                <a:gd name="T14" fmla="*/ 0 w 1383"/>
                <a:gd name="T15" fmla="*/ 331 h 382"/>
                <a:gd name="T16" fmla="*/ 7 w 1383"/>
                <a:gd name="T17" fmla="*/ 381 h 382"/>
                <a:gd name="T18" fmla="*/ 1375 w 1383"/>
                <a:gd name="T19" fmla="*/ 381 h 382"/>
                <a:gd name="T20" fmla="*/ 1382 w 1383"/>
                <a:gd name="T21" fmla="*/ 0 h 3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83" h="382">
                  <a:moveTo>
                    <a:pt x="1382" y="0"/>
                  </a:moveTo>
                  <a:lnTo>
                    <a:pt x="22" y="0"/>
                  </a:lnTo>
                  <a:lnTo>
                    <a:pt x="58" y="86"/>
                  </a:lnTo>
                  <a:lnTo>
                    <a:pt x="14" y="101"/>
                  </a:lnTo>
                  <a:lnTo>
                    <a:pt x="36" y="101"/>
                  </a:lnTo>
                  <a:lnTo>
                    <a:pt x="72" y="223"/>
                  </a:lnTo>
                  <a:lnTo>
                    <a:pt x="0" y="302"/>
                  </a:lnTo>
                  <a:lnTo>
                    <a:pt x="0" y="331"/>
                  </a:lnTo>
                  <a:lnTo>
                    <a:pt x="7" y="381"/>
                  </a:lnTo>
                  <a:lnTo>
                    <a:pt x="1375" y="381"/>
                  </a:lnTo>
                  <a:lnTo>
                    <a:pt x="1382" y="0"/>
                  </a:lnTo>
                </a:path>
              </a:pathLst>
            </a:custGeom>
            <a:gradFill rotWithShape="0">
              <a:gsLst>
                <a:gs pos="0">
                  <a:schemeClr val="bg2"/>
                </a:gs>
                <a:gs pos="50000">
                  <a:schemeClr val="bg1"/>
                </a:gs>
                <a:gs pos="100000">
                  <a:schemeClr val="bg2"/>
                </a:gs>
              </a:gsLst>
              <a:lin ang="2700000" scaled="1"/>
            </a:gradFill>
            <a:ln w="12699" cap="rnd" cmpd="sng">
              <a:solidFill>
                <a:schemeClr val="tx2"/>
              </a:solidFill>
              <a:prstDash val="solid"/>
              <a:round/>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a:lstStyle/>
            <a:p>
              <a:endParaRPr lang="en-US"/>
            </a:p>
          </p:txBody>
        </p:sp>
        <p:sp>
          <p:nvSpPr>
            <p:cNvPr id="5310" name="Rectangle 190"/>
            <p:cNvSpPr>
              <a:spLocks noChangeArrowheads="1"/>
            </p:cNvSpPr>
            <p:nvPr/>
          </p:nvSpPr>
          <p:spPr bwMode="auto">
            <a:xfrm>
              <a:off x="2677" y="785"/>
              <a:ext cx="629" cy="1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699">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55562" tIns="26988" rIns="55562" bIns="26988">
              <a:spAutoFit/>
            </a:bodyPr>
            <a:lstStyle/>
            <a:p>
              <a:pPr defTabSz="330200" eaLnBrk="0" hangingPunct="0"/>
              <a:r>
                <a:rPr lang="en-US" sz="900" b="1" dirty="0">
                  <a:effectLst>
                    <a:outerShdw blurRad="38100" dist="38100" dir="2700000" algn="tl">
                      <a:srgbClr val="DDDDDD"/>
                    </a:outerShdw>
                  </a:effectLst>
                  <a:latin typeface="Times New Roman" charset="0"/>
                </a:rPr>
                <a:t>575 nm Short Pass Filter</a:t>
              </a:r>
            </a:p>
          </p:txBody>
        </p:sp>
        <p:sp>
          <p:nvSpPr>
            <p:cNvPr id="5311" name="Rectangle 191"/>
            <p:cNvSpPr>
              <a:spLocks noChangeArrowheads="1"/>
            </p:cNvSpPr>
            <p:nvPr/>
          </p:nvSpPr>
          <p:spPr bwMode="auto">
            <a:xfrm>
              <a:off x="2992" y="1227"/>
              <a:ext cx="704" cy="1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699">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55562" tIns="26988" rIns="55562" bIns="26988">
              <a:spAutoFit/>
            </a:bodyPr>
            <a:lstStyle/>
            <a:p>
              <a:pPr defTabSz="330200" eaLnBrk="0" hangingPunct="0">
                <a:spcBef>
                  <a:spcPct val="50000"/>
                </a:spcBef>
              </a:pPr>
              <a:r>
                <a:rPr lang="en-US" sz="900" b="1">
                  <a:effectLst>
                    <a:outerShdw blurRad="38100" dist="38100" dir="2700000" algn="tl">
                      <a:srgbClr val="DDDDDD"/>
                    </a:outerShdw>
                  </a:effectLst>
                  <a:latin typeface="Times New Roman" charset="0"/>
                </a:rPr>
                <a:t>&lt;575 nm Light</a:t>
              </a:r>
            </a:p>
          </p:txBody>
        </p:sp>
      </p:grpSp>
      <p:sp>
        <p:nvSpPr>
          <p:cNvPr id="5315" name="Rectangle 195"/>
          <p:cNvSpPr>
            <a:spLocks noChangeArrowheads="1"/>
          </p:cNvSpPr>
          <p:nvPr/>
        </p:nvSpPr>
        <p:spPr bwMode="auto">
          <a:xfrm>
            <a:off x="4459880" y="519103"/>
            <a:ext cx="4267200" cy="35717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699">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0488" tIns="44450" rIns="90488" bIns="44450" anchor="ctr"/>
          <a:lstStyle/>
          <a:p>
            <a:pPr algn="ctr"/>
            <a:r>
              <a:rPr lang="en-US" sz="1400" dirty="0"/>
              <a:t>Standard Short Pass Filters (SP)</a:t>
            </a:r>
          </a:p>
        </p:txBody>
      </p:sp>
      <p:sp>
        <p:nvSpPr>
          <p:cNvPr id="5316" name="Freeform 196"/>
          <p:cNvSpPr>
            <a:spLocks/>
          </p:cNvSpPr>
          <p:nvPr/>
        </p:nvSpPr>
        <p:spPr bwMode="auto">
          <a:xfrm>
            <a:off x="6278034" y="1981004"/>
            <a:ext cx="1225551" cy="132287"/>
          </a:xfrm>
          <a:custGeom>
            <a:avLst/>
            <a:gdLst>
              <a:gd name="T0" fmla="*/ 0 w 2305"/>
              <a:gd name="T1" fmla="*/ 0 h 637"/>
              <a:gd name="T2" fmla="*/ 2268 w 2305"/>
              <a:gd name="T3" fmla="*/ 0 h 637"/>
              <a:gd name="T4" fmla="*/ 2208 w 2305"/>
              <a:gd name="T5" fmla="*/ 144 h 637"/>
              <a:gd name="T6" fmla="*/ 2280 w 2305"/>
              <a:gd name="T7" fmla="*/ 168 h 637"/>
              <a:gd name="T8" fmla="*/ 2244 w 2305"/>
              <a:gd name="T9" fmla="*/ 168 h 637"/>
              <a:gd name="T10" fmla="*/ 2184 w 2305"/>
              <a:gd name="T11" fmla="*/ 372 h 637"/>
              <a:gd name="T12" fmla="*/ 2304 w 2305"/>
              <a:gd name="T13" fmla="*/ 504 h 637"/>
              <a:gd name="T14" fmla="*/ 2304 w 2305"/>
              <a:gd name="T15" fmla="*/ 552 h 637"/>
              <a:gd name="T16" fmla="*/ 2292 w 2305"/>
              <a:gd name="T17" fmla="*/ 636 h 637"/>
              <a:gd name="T18" fmla="*/ 426 w 2305"/>
              <a:gd name="T19" fmla="*/ 636 h 637"/>
              <a:gd name="T20" fmla="*/ 0 w 2305"/>
              <a:gd name="T21" fmla="*/ 0 h 6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05" h="637">
                <a:moveTo>
                  <a:pt x="0" y="0"/>
                </a:moveTo>
                <a:lnTo>
                  <a:pt x="2268" y="0"/>
                </a:lnTo>
                <a:lnTo>
                  <a:pt x="2208" y="144"/>
                </a:lnTo>
                <a:lnTo>
                  <a:pt x="2280" y="168"/>
                </a:lnTo>
                <a:lnTo>
                  <a:pt x="2244" y="168"/>
                </a:lnTo>
                <a:lnTo>
                  <a:pt x="2184" y="372"/>
                </a:lnTo>
                <a:lnTo>
                  <a:pt x="2304" y="504"/>
                </a:lnTo>
                <a:lnTo>
                  <a:pt x="2304" y="552"/>
                </a:lnTo>
                <a:lnTo>
                  <a:pt x="2292" y="636"/>
                </a:lnTo>
                <a:lnTo>
                  <a:pt x="426" y="636"/>
                </a:lnTo>
                <a:lnTo>
                  <a:pt x="0" y="0"/>
                </a:lnTo>
              </a:path>
            </a:pathLst>
          </a:custGeom>
          <a:gradFill rotWithShape="0">
            <a:gsLst>
              <a:gs pos="0">
                <a:srgbClr val="00AE00">
                  <a:gamma/>
                  <a:tint val="0"/>
                  <a:invGamma/>
                </a:srgbClr>
              </a:gs>
              <a:gs pos="100000">
                <a:srgbClr val="00AE00"/>
              </a:gs>
            </a:gsLst>
            <a:lin ang="2700000" scaled="1"/>
          </a:gradFill>
          <a:ln w="12699" cap="rnd" cmpd="sng">
            <a:solidFill>
              <a:schemeClr val="tx2"/>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317" name="Oval 197"/>
          <p:cNvSpPr>
            <a:spLocks noChangeArrowheads="1"/>
          </p:cNvSpPr>
          <p:nvPr/>
        </p:nvSpPr>
        <p:spPr bwMode="auto">
          <a:xfrm rot="3180000">
            <a:off x="6291533" y="1928923"/>
            <a:ext cx="277804" cy="198967"/>
          </a:xfrm>
          <a:prstGeom prst="ellipse">
            <a:avLst/>
          </a:prstGeom>
          <a:solidFill>
            <a:schemeClr val="bg2"/>
          </a:solidFill>
          <a:ln w="12699">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318" name="Oval 198"/>
          <p:cNvSpPr>
            <a:spLocks noChangeArrowheads="1"/>
          </p:cNvSpPr>
          <p:nvPr/>
        </p:nvSpPr>
        <p:spPr bwMode="auto">
          <a:xfrm rot="3180000">
            <a:off x="6266133" y="1938845"/>
            <a:ext cx="277804" cy="198967"/>
          </a:xfrm>
          <a:prstGeom prst="ellipse">
            <a:avLst/>
          </a:prstGeom>
          <a:gradFill rotWithShape="0">
            <a:gsLst>
              <a:gs pos="0">
                <a:srgbClr val="CECECE">
                  <a:gamma/>
                  <a:shade val="20000"/>
                  <a:invGamma/>
                </a:srgbClr>
              </a:gs>
              <a:gs pos="50000">
                <a:srgbClr val="CECECE"/>
              </a:gs>
              <a:gs pos="100000">
                <a:srgbClr val="CECECE">
                  <a:gamma/>
                  <a:shade val="20000"/>
                  <a:invGamma/>
                </a:srgbClr>
              </a:gs>
            </a:gsLst>
            <a:lin ang="18900000" scaled="1"/>
          </a:gradFill>
          <a:ln w="12699">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319" name="Freeform 199"/>
          <p:cNvSpPr>
            <a:spLocks/>
          </p:cNvSpPr>
          <p:nvPr/>
        </p:nvSpPr>
        <p:spPr bwMode="auto">
          <a:xfrm>
            <a:off x="4928657" y="1967735"/>
            <a:ext cx="1581151" cy="447572"/>
          </a:xfrm>
          <a:custGeom>
            <a:avLst/>
            <a:gdLst>
              <a:gd name="T0" fmla="*/ 72 w 2977"/>
              <a:gd name="T1" fmla="*/ 0 h 2149"/>
              <a:gd name="T2" fmla="*/ 2604 w 2977"/>
              <a:gd name="T3" fmla="*/ 0 h 2149"/>
              <a:gd name="T4" fmla="*/ 2976 w 2977"/>
              <a:gd name="T5" fmla="*/ 624 h 2149"/>
              <a:gd name="T6" fmla="*/ 2964 w 2977"/>
              <a:gd name="T7" fmla="*/ 2136 h 2149"/>
              <a:gd name="T8" fmla="*/ 2856 w 2977"/>
              <a:gd name="T9" fmla="*/ 2052 h 2149"/>
              <a:gd name="T10" fmla="*/ 2760 w 2977"/>
              <a:gd name="T11" fmla="*/ 2148 h 2149"/>
              <a:gd name="T12" fmla="*/ 2640 w 2977"/>
              <a:gd name="T13" fmla="*/ 1992 h 2149"/>
              <a:gd name="T14" fmla="*/ 2532 w 2977"/>
              <a:gd name="T15" fmla="*/ 2112 h 2149"/>
              <a:gd name="T16" fmla="*/ 2424 w 2977"/>
              <a:gd name="T17" fmla="*/ 1932 h 2149"/>
              <a:gd name="T18" fmla="*/ 2424 w 2977"/>
              <a:gd name="T19" fmla="*/ 660 h 2149"/>
              <a:gd name="T20" fmla="*/ 288 w 2977"/>
              <a:gd name="T21" fmla="*/ 660 h 2149"/>
              <a:gd name="T22" fmla="*/ 84 w 2977"/>
              <a:gd name="T23" fmla="*/ 564 h 2149"/>
              <a:gd name="T24" fmla="*/ 324 w 2977"/>
              <a:gd name="T25" fmla="*/ 420 h 2149"/>
              <a:gd name="T26" fmla="*/ 108 w 2977"/>
              <a:gd name="T27" fmla="*/ 264 h 2149"/>
              <a:gd name="T28" fmla="*/ 144 w 2977"/>
              <a:gd name="T29" fmla="*/ 144 h 2149"/>
              <a:gd name="T30" fmla="*/ 0 w 2977"/>
              <a:gd name="T31" fmla="*/ 84 h 2149"/>
              <a:gd name="T32" fmla="*/ 72 w 2977"/>
              <a:gd name="T33" fmla="*/ 0 h 2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977" h="2149">
                <a:moveTo>
                  <a:pt x="72" y="0"/>
                </a:moveTo>
                <a:lnTo>
                  <a:pt x="2604" y="0"/>
                </a:lnTo>
                <a:lnTo>
                  <a:pt x="2976" y="624"/>
                </a:lnTo>
                <a:lnTo>
                  <a:pt x="2964" y="2136"/>
                </a:lnTo>
                <a:lnTo>
                  <a:pt x="2856" y="2052"/>
                </a:lnTo>
                <a:lnTo>
                  <a:pt x="2760" y="2148"/>
                </a:lnTo>
                <a:lnTo>
                  <a:pt x="2640" y="1992"/>
                </a:lnTo>
                <a:lnTo>
                  <a:pt x="2532" y="2112"/>
                </a:lnTo>
                <a:lnTo>
                  <a:pt x="2424" y="1932"/>
                </a:lnTo>
                <a:lnTo>
                  <a:pt x="2424" y="660"/>
                </a:lnTo>
                <a:lnTo>
                  <a:pt x="288" y="660"/>
                </a:lnTo>
                <a:lnTo>
                  <a:pt x="84" y="564"/>
                </a:lnTo>
                <a:lnTo>
                  <a:pt x="324" y="420"/>
                </a:lnTo>
                <a:lnTo>
                  <a:pt x="108" y="264"/>
                </a:lnTo>
                <a:lnTo>
                  <a:pt x="144" y="144"/>
                </a:lnTo>
                <a:lnTo>
                  <a:pt x="0" y="84"/>
                </a:lnTo>
                <a:lnTo>
                  <a:pt x="72" y="0"/>
                </a:lnTo>
              </a:path>
            </a:pathLst>
          </a:custGeom>
          <a:gradFill rotWithShape="0">
            <a:gsLst>
              <a:gs pos="0">
                <a:schemeClr val="bg2"/>
              </a:gs>
              <a:gs pos="50000">
                <a:schemeClr val="bg1"/>
              </a:gs>
              <a:gs pos="100000">
                <a:schemeClr val="bg2"/>
              </a:gs>
            </a:gsLst>
            <a:lin ang="2700000" scaled="1"/>
          </a:gradFill>
          <a:ln w="12699" cap="rnd" cmpd="sng">
            <a:solidFill>
              <a:schemeClr val="tx2"/>
            </a:solidFill>
            <a:prstDash val="solid"/>
            <a:round/>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a:lstStyle/>
          <a:p>
            <a:endParaRPr lang="en-US"/>
          </a:p>
        </p:txBody>
      </p:sp>
      <p:sp>
        <p:nvSpPr>
          <p:cNvPr id="5320" name="Rectangle 200"/>
          <p:cNvSpPr>
            <a:spLocks noChangeArrowheads="1"/>
          </p:cNvSpPr>
          <p:nvPr/>
        </p:nvSpPr>
        <p:spPr bwMode="auto">
          <a:xfrm>
            <a:off x="4906434" y="1727454"/>
            <a:ext cx="3424767" cy="27443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699">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0488" tIns="44450" rIns="90488" bIns="44450">
            <a:spAutoFit/>
          </a:bodyPr>
          <a:lstStyle/>
          <a:p>
            <a:pPr eaLnBrk="0" hangingPunct="0"/>
            <a:r>
              <a:rPr lang="en-US" sz="1200" b="1">
                <a:latin typeface="Times New Roman" charset="0"/>
              </a:rPr>
              <a:t>Dichroic filter/Mirror at 45 deg</a:t>
            </a:r>
          </a:p>
        </p:txBody>
      </p:sp>
      <p:sp>
        <p:nvSpPr>
          <p:cNvPr id="5321" name="Rectangle 201"/>
          <p:cNvSpPr>
            <a:spLocks noChangeArrowheads="1"/>
          </p:cNvSpPr>
          <p:nvPr/>
        </p:nvSpPr>
        <p:spPr bwMode="auto">
          <a:xfrm>
            <a:off x="5719233" y="2415348"/>
            <a:ext cx="1593851" cy="24365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699">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0488" tIns="44450" rIns="90488" bIns="44450">
            <a:spAutoFit/>
          </a:bodyPr>
          <a:lstStyle/>
          <a:p>
            <a:pPr eaLnBrk="0" hangingPunct="0"/>
            <a:r>
              <a:rPr lang="en-US" sz="1000" b="1">
                <a:latin typeface="Times New Roman" charset="0"/>
              </a:rPr>
              <a:t>Reflected light</a:t>
            </a:r>
          </a:p>
        </p:txBody>
      </p:sp>
      <p:sp>
        <p:nvSpPr>
          <p:cNvPr id="5322" name="Rectangle 202"/>
          <p:cNvSpPr>
            <a:spLocks noChangeArrowheads="1"/>
          </p:cNvSpPr>
          <p:nvPr/>
        </p:nvSpPr>
        <p:spPr bwMode="auto">
          <a:xfrm>
            <a:off x="7395910" y="1918401"/>
            <a:ext cx="995466" cy="21287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699">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eaLnBrk="0" hangingPunct="0"/>
            <a:r>
              <a:rPr lang="en-US" sz="800" b="1" dirty="0">
                <a:latin typeface="Times New Roman" charset="0"/>
              </a:rPr>
              <a:t>Transmitted Light</a:t>
            </a:r>
          </a:p>
        </p:txBody>
      </p:sp>
      <p:sp>
        <p:nvSpPr>
          <p:cNvPr id="5323" name="Rectangle 203"/>
          <p:cNvSpPr>
            <a:spLocks noChangeArrowheads="1"/>
          </p:cNvSpPr>
          <p:nvPr/>
        </p:nvSpPr>
        <p:spPr bwMode="auto">
          <a:xfrm>
            <a:off x="4777098" y="2044245"/>
            <a:ext cx="889317" cy="24365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699">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eaLnBrk="0" hangingPunct="0"/>
            <a:r>
              <a:rPr lang="en-US" sz="1000" b="1" dirty="0">
                <a:latin typeface="Times New Roman" charset="0"/>
              </a:rPr>
              <a:t>Light Source</a:t>
            </a:r>
          </a:p>
        </p:txBody>
      </p:sp>
      <p:sp>
        <p:nvSpPr>
          <p:cNvPr id="5326" name="Rectangle 206"/>
          <p:cNvSpPr>
            <a:spLocks noChangeArrowheads="1"/>
          </p:cNvSpPr>
          <p:nvPr/>
        </p:nvSpPr>
        <p:spPr bwMode="auto">
          <a:xfrm>
            <a:off x="4165600" y="1471698"/>
            <a:ext cx="4267200" cy="35717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699">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0488" tIns="44450" rIns="90488" bIns="44450" anchor="ctr"/>
          <a:lstStyle/>
          <a:p>
            <a:pPr algn="ctr"/>
            <a:r>
              <a:rPr lang="en-US" sz="1400"/>
              <a:t>Standard Dichroic Filters (DC)</a:t>
            </a:r>
          </a:p>
        </p:txBody>
      </p:sp>
      <p:sp>
        <p:nvSpPr>
          <p:cNvPr id="5330" name="Line 210"/>
          <p:cNvSpPr>
            <a:spLocks noChangeShapeType="1"/>
          </p:cNvSpPr>
          <p:nvPr/>
        </p:nvSpPr>
        <p:spPr bwMode="auto">
          <a:xfrm>
            <a:off x="914400" y="2688742"/>
            <a:ext cx="7315200" cy="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grpSp>
        <p:nvGrpSpPr>
          <p:cNvPr id="5333" name="Group 213"/>
          <p:cNvGrpSpPr>
            <a:grpSpLocks/>
          </p:cNvGrpSpPr>
          <p:nvPr/>
        </p:nvGrpSpPr>
        <p:grpSpPr bwMode="auto">
          <a:xfrm>
            <a:off x="804334" y="3365613"/>
            <a:ext cx="158751" cy="381429"/>
            <a:chOff x="2688" y="1226"/>
            <a:chExt cx="274" cy="807"/>
          </a:xfrm>
        </p:grpSpPr>
        <p:sp>
          <p:nvSpPr>
            <p:cNvPr id="5334" name="Oval 214"/>
            <p:cNvSpPr>
              <a:spLocks noChangeArrowheads="1"/>
            </p:cNvSpPr>
            <p:nvPr/>
          </p:nvSpPr>
          <p:spPr bwMode="auto">
            <a:xfrm rot="21540000">
              <a:off x="2739" y="1226"/>
              <a:ext cx="223" cy="799"/>
            </a:xfrm>
            <a:prstGeom prst="ellipse">
              <a:avLst/>
            </a:prstGeom>
            <a:solidFill>
              <a:srgbClr val="CECECE"/>
            </a:solidFill>
            <a:ln w="12699">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335" name="Oval 215"/>
            <p:cNvSpPr>
              <a:spLocks noChangeArrowheads="1"/>
            </p:cNvSpPr>
            <p:nvPr/>
          </p:nvSpPr>
          <p:spPr bwMode="auto">
            <a:xfrm rot="21540000">
              <a:off x="2688" y="1234"/>
              <a:ext cx="224" cy="799"/>
            </a:xfrm>
            <a:prstGeom prst="ellipse">
              <a:avLst/>
            </a:prstGeom>
            <a:solidFill>
              <a:srgbClr val="919191"/>
            </a:solidFill>
            <a:ln w="12699">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5340" name="Group 220"/>
          <p:cNvGrpSpPr>
            <a:grpSpLocks/>
          </p:cNvGrpSpPr>
          <p:nvPr/>
        </p:nvGrpSpPr>
        <p:grpSpPr bwMode="auto">
          <a:xfrm>
            <a:off x="836085" y="4223276"/>
            <a:ext cx="162983" cy="287725"/>
            <a:chOff x="3074" y="2946"/>
            <a:chExt cx="107" cy="261"/>
          </a:xfrm>
        </p:grpSpPr>
        <p:sp>
          <p:nvSpPr>
            <p:cNvPr id="5337" name="Oval 217"/>
            <p:cNvSpPr>
              <a:spLocks noChangeArrowheads="1"/>
            </p:cNvSpPr>
            <p:nvPr/>
          </p:nvSpPr>
          <p:spPr bwMode="auto">
            <a:xfrm rot="3180000">
              <a:off x="3008" y="3025"/>
              <a:ext cx="252" cy="94"/>
            </a:xfrm>
            <a:prstGeom prst="ellipse">
              <a:avLst/>
            </a:prstGeom>
            <a:solidFill>
              <a:schemeClr val="bg2"/>
            </a:solidFill>
            <a:ln w="12699">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338" name="Oval 218"/>
            <p:cNvSpPr>
              <a:spLocks noChangeArrowheads="1"/>
            </p:cNvSpPr>
            <p:nvPr/>
          </p:nvSpPr>
          <p:spPr bwMode="auto">
            <a:xfrm rot="3180000">
              <a:off x="2995" y="3034"/>
              <a:ext cx="252" cy="94"/>
            </a:xfrm>
            <a:prstGeom prst="ellipse">
              <a:avLst/>
            </a:prstGeom>
            <a:gradFill rotWithShape="0">
              <a:gsLst>
                <a:gs pos="0">
                  <a:srgbClr val="CECECE">
                    <a:gamma/>
                    <a:shade val="20000"/>
                    <a:invGamma/>
                  </a:srgbClr>
                </a:gs>
                <a:gs pos="50000">
                  <a:srgbClr val="CECECE"/>
                </a:gs>
                <a:gs pos="100000">
                  <a:srgbClr val="CECECE">
                    <a:gamma/>
                    <a:shade val="20000"/>
                    <a:invGamma/>
                  </a:srgbClr>
                </a:gs>
              </a:gsLst>
              <a:lin ang="18900000" scaled="1"/>
            </a:gradFill>
            <a:ln w="12699">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sp>
        <p:nvSpPr>
          <p:cNvPr id="5342" name="Line 222"/>
          <p:cNvSpPr>
            <a:spLocks noChangeShapeType="1"/>
          </p:cNvSpPr>
          <p:nvPr/>
        </p:nvSpPr>
        <p:spPr bwMode="auto">
          <a:xfrm>
            <a:off x="908051" y="4382021"/>
            <a:ext cx="0" cy="37040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grpSp>
        <p:nvGrpSpPr>
          <p:cNvPr id="5343" name="Group 223"/>
          <p:cNvGrpSpPr>
            <a:grpSpLocks/>
          </p:cNvGrpSpPr>
          <p:nvPr/>
        </p:nvGrpSpPr>
        <p:grpSpPr bwMode="auto">
          <a:xfrm>
            <a:off x="836085" y="5069915"/>
            <a:ext cx="162983" cy="287725"/>
            <a:chOff x="3074" y="2946"/>
            <a:chExt cx="107" cy="261"/>
          </a:xfrm>
        </p:grpSpPr>
        <p:sp>
          <p:nvSpPr>
            <p:cNvPr id="5344" name="Oval 224"/>
            <p:cNvSpPr>
              <a:spLocks noChangeArrowheads="1"/>
            </p:cNvSpPr>
            <p:nvPr/>
          </p:nvSpPr>
          <p:spPr bwMode="auto">
            <a:xfrm rot="3180000">
              <a:off x="3008" y="3025"/>
              <a:ext cx="252" cy="94"/>
            </a:xfrm>
            <a:prstGeom prst="ellipse">
              <a:avLst/>
            </a:prstGeom>
            <a:solidFill>
              <a:schemeClr val="bg2"/>
            </a:solidFill>
            <a:ln w="12699">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345" name="Oval 225"/>
            <p:cNvSpPr>
              <a:spLocks noChangeArrowheads="1"/>
            </p:cNvSpPr>
            <p:nvPr/>
          </p:nvSpPr>
          <p:spPr bwMode="auto">
            <a:xfrm rot="3180000">
              <a:off x="2995" y="3034"/>
              <a:ext cx="252" cy="94"/>
            </a:xfrm>
            <a:prstGeom prst="ellipse">
              <a:avLst/>
            </a:prstGeom>
            <a:gradFill rotWithShape="0">
              <a:gsLst>
                <a:gs pos="0">
                  <a:srgbClr val="CECECE">
                    <a:gamma/>
                    <a:shade val="20000"/>
                    <a:invGamma/>
                  </a:srgbClr>
                </a:gs>
                <a:gs pos="50000">
                  <a:srgbClr val="CECECE"/>
                </a:gs>
                <a:gs pos="100000">
                  <a:srgbClr val="CECECE">
                    <a:gamma/>
                    <a:shade val="20000"/>
                    <a:invGamma/>
                  </a:srgbClr>
                </a:gs>
              </a:gsLst>
              <a:lin ang="18900000" scaled="1"/>
            </a:gradFill>
            <a:ln w="12699">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sp>
        <p:nvSpPr>
          <p:cNvPr id="5347" name="Line 227"/>
          <p:cNvSpPr>
            <a:spLocks noChangeShapeType="1"/>
          </p:cNvSpPr>
          <p:nvPr/>
        </p:nvSpPr>
        <p:spPr bwMode="auto">
          <a:xfrm>
            <a:off x="908051" y="5228660"/>
            <a:ext cx="0" cy="37040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grpSp>
        <p:nvGrpSpPr>
          <p:cNvPr id="5380" name="Group 260"/>
          <p:cNvGrpSpPr>
            <a:grpSpLocks/>
          </p:cNvGrpSpPr>
          <p:nvPr/>
        </p:nvGrpSpPr>
        <p:grpSpPr bwMode="auto">
          <a:xfrm>
            <a:off x="101600" y="3535381"/>
            <a:ext cx="1625600" cy="2592833"/>
            <a:chOff x="48" y="3207"/>
            <a:chExt cx="1248" cy="2352"/>
          </a:xfrm>
        </p:grpSpPr>
        <p:sp>
          <p:nvSpPr>
            <p:cNvPr id="5331" name="Line 211"/>
            <p:cNvSpPr>
              <a:spLocks noChangeShapeType="1"/>
            </p:cNvSpPr>
            <p:nvPr/>
          </p:nvSpPr>
          <p:spPr bwMode="auto">
            <a:xfrm>
              <a:off x="48" y="3207"/>
              <a:ext cx="1248"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341" name="Line 221"/>
            <p:cNvSpPr>
              <a:spLocks noChangeShapeType="1"/>
            </p:cNvSpPr>
            <p:nvPr/>
          </p:nvSpPr>
          <p:spPr bwMode="auto">
            <a:xfrm>
              <a:off x="83" y="3975"/>
              <a:ext cx="1178"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346" name="Line 226"/>
            <p:cNvSpPr>
              <a:spLocks noChangeShapeType="1"/>
            </p:cNvSpPr>
            <p:nvPr/>
          </p:nvSpPr>
          <p:spPr bwMode="auto">
            <a:xfrm>
              <a:off x="83" y="4743"/>
              <a:ext cx="1178"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348" name="Line 228"/>
            <p:cNvSpPr>
              <a:spLocks noChangeShapeType="1"/>
            </p:cNvSpPr>
            <p:nvPr/>
          </p:nvSpPr>
          <p:spPr bwMode="auto">
            <a:xfrm>
              <a:off x="48" y="5559"/>
              <a:ext cx="1248"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grpSp>
      <p:grpSp>
        <p:nvGrpSpPr>
          <p:cNvPr id="5349" name="Group 229"/>
          <p:cNvGrpSpPr>
            <a:grpSpLocks/>
          </p:cNvGrpSpPr>
          <p:nvPr/>
        </p:nvGrpSpPr>
        <p:grpSpPr bwMode="auto">
          <a:xfrm>
            <a:off x="804334" y="5958446"/>
            <a:ext cx="158751" cy="381429"/>
            <a:chOff x="2688" y="1226"/>
            <a:chExt cx="274" cy="807"/>
          </a:xfrm>
        </p:grpSpPr>
        <p:sp>
          <p:nvSpPr>
            <p:cNvPr id="5350" name="Oval 230"/>
            <p:cNvSpPr>
              <a:spLocks noChangeArrowheads="1"/>
            </p:cNvSpPr>
            <p:nvPr/>
          </p:nvSpPr>
          <p:spPr bwMode="auto">
            <a:xfrm rot="21540000">
              <a:off x="2739" y="1226"/>
              <a:ext cx="223" cy="799"/>
            </a:xfrm>
            <a:prstGeom prst="ellipse">
              <a:avLst/>
            </a:prstGeom>
            <a:solidFill>
              <a:srgbClr val="CECECE"/>
            </a:solidFill>
            <a:ln w="12699">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351" name="Oval 231"/>
            <p:cNvSpPr>
              <a:spLocks noChangeArrowheads="1"/>
            </p:cNvSpPr>
            <p:nvPr/>
          </p:nvSpPr>
          <p:spPr bwMode="auto">
            <a:xfrm rot="21540000">
              <a:off x="2688" y="1234"/>
              <a:ext cx="224" cy="799"/>
            </a:xfrm>
            <a:prstGeom prst="ellipse">
              <a:avLst/>
            </a:prstGeom>
            <a:solidFill>
              <a:srgbClr val="919191"/>
            </a:solidFill>
            <a:ln w="12699">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5353" name="Group 233"/>
          <p:cNvGrpSpPr>
            <a:grpSpLocks/>
          </p:cNvGrpSpPr>
          <p:nvPr/>
        </p:nvGrpSpPr>
        <p:grpSpPr bwMode="auto">
          <a:xfrm>
            <a:off x="5283200" y="3365613"/>
            <a:ext cx="2641600" cy="2974262"/>
            <a:chOff x="432" y="3053"/>
            <a:chExt cx="1728" cy="2698"/>
          </a:xfrm>
        </p:grpSpPr>
        <p:sp>
          <p:nvSpPr>
            <p:cNvPr id="5354" name="Line 234"/>
            <p:cNvSpPr>
              <a:spLocks noChangeShapeType="1"/>
            </p:cNvSpPr>
            <p:nvPr/>
          </p:nvSpPr>
          <p:spPr bwMode="auto">
            <a:xfrm>
              <a:off x="432" y="3207"/>
              <a:ext cx="1728"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grpSp>
          <p:nvGrpSpPr>
            <p:cNvPr id="5355" name="Group 235"/>
            <p:cNvGrpSpPr>
              <a:grpSpLocks/>
            </p:cNvGrpSpPr>
            <p:nvPr/>
          </p:nvGrpSpPr>
          <p:grpSpPr bwMode="auto">
            <a:xfrm>
              <a:off x="892" y="3053"/>
              <a:ext cx="103" cy="346"/>
              <a:chOff x="2688" y="1226"/>
              <a:chExt cx="274" cy="807"/>
            </a:xfrm>
          </p:grpSpPr>
          <p:sp>
            <p:nvSpPr>
              <p:cNvPr id="5356" name="Oval 236"/>
              <p:cNvSpPr>
                <a:spLocks noChangeArrowheads="1"/>
              </p:cNvSpPr>
              <p:nvPr/>
            </p:nvSpPr>
            <p:spPr bwMode="auto">
              <a:xfrm rot="21540000">
                <a:off x="2739" y="1226"/>
                <a:ext cx="223" cy="799"/>
              </a:xfrm>
              <a:prstGeom prst="ellipse">
                <a:avLst/>
              </a:prstGeom>
              <a:solidFill>
                <a:srgbClr val="CECECE"/>
              </a:solidFill>
              <a:ln w="12699">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357" name="Oval 237"/>
              <p:cNvSpPr>
                <a:spLocks noChangeArrowheads="1"/>
              </p:cNvSpPr>
              <p:nvPr/>
            </p:nvSpPr>
            <p:spPr bwMode="auto">
              <a:xfrm rot="21540000">
                <a:off x="2688" y="1234"/>
                <a:ext cx="224" cy="799"/>
              </a:xfrm>
              <a:prstGeom prst="ellipse">
                <a:avLst/>
              </a:prstGeom>
              <a:solidFill>
                <a:srgbClr val="919191"/>
              </a:solidFill>
              <a:ln w="12699">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5358" name="Group 238"/>
            <p:cNvGrpSpPr>
              <a:grpSpLocks/>
            </p:cNvGrpSpPr>
            <p:nvPr/>
          </p:nvGrpSpPr>
          <p:grpSpPr bwMode="auto">
            <a:xfrm>
              <a:off x="912" y="3831"/>
              <a:ext cx="107" cy="261"/>
              <a:chOff x="3074" y="2946"/>
              <a:chExt cx="107" cy="261"/>
            </a:xfrm>
          </p:grpSpPr>
          <p:sp>
            <p:nvSpPr>
              <p:cNvPr id="5359" name="Oval 239"/>
              <p:cNvSpPr>
                <a:spLocks noChangeArrowheads="1"/>
              </p:cNvSpPr>
              <p:nvPr/>
            </p:nvSpPr>
            <p:spPr bwMode="auto">
              <a:xfrm rot="3180000">
                <a:off x="3008" y="3025"/>
                <a:ext cx="252" cy="94"/>
              </a:xfrm>
              <a:prstGeom prst="ellipse">
                <a:avLst/>
              </a:prstGeom>
              <a:solidFill>
                <a:schemeClr val="bg2"/>
              </a:solidFill>
              <a:ln w="12699">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360" name="Oval 240"/>
              <p:cNvSpPr>
                <a:spLocks noChangeArrowheads="1"/>
              </p:cNvSpPr>
              <p:nvPr/>
            </p:nvSpPr>
            <p:spPr bwMode="auto">
              <a:xfrm rot="3180000">
                <a:off x="2995" y="3034"/>
                <a:ext cx="252" cy="94"/>
              </a:xfrm>
              <a:prstGeom prst="ellipse">
                <a:avLst/>
              </a:prstGeom>
              <a:gradFill rotWithShape="0">
                <a:gsLst>
                  <a:gs pos="0">
                    <a:srgbClr val="CECECE">
                      <a:gamma/>
                      <a:shade val="20000"/>
                      <a:invGamma/>
                    </a:srgbClr>
                  </a:gs>
                  <a:gs pos="50000">
                    <a:srgbClr val="CECECE"/>
                  </a:gs>
                  <a:gs pos="100000">
                    <a:srgbClr val="CECECE">
                      <a:gamma/>
                      <a:shade val="20000"/>
                      <a:invGamma/>
                    </a:srgbClr>
                  </a:gs>
                </a:gsLst>
                <a:lin ang="18900000" scaled="1"/>
              </a:gradFill>
              <a:ln w="12699">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sp>
          <p:nvSpPr>
            <p:cNvPr id="5361" name="Line 241"/>
            <p:cNvSpPr>
              <a:spLocks noChangeShapeType="1"/>
            </p:cNvSpPr>
            <p:nvPr/>
          </p:nvSpPr>
          <p:spPr bwMode="auto">
            <a:xfrm>
              <a:off x="480" y="3975"/>
              <a:ext cx="1632"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362" name="Line 242"/>
            <p:cNvSpPr>
              <a:spLocks noChangeShapeType="1"/>
            </p:cNvSpPr>
            <p:nvPr/>
          </p:nvSpPr>
          <p:spPr bwMode="auto">
            <a:xfrm>
              <a:off x="960" y="3975"/>
              <a:ext cx="0" cy="336"/>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grpSp>
          <p:nvGrpSpPr>
            <p:cNvPr id="5363" name="Group 243"/>
            <p:cNvGrpSpPr>
              <a:grpSpLocks/>
            </p:cNvGrpSpPr>
            <p:nvPr/>
          </p:nvGrpSpPr>
          <p:grpSpPr bwMode="auto">
            <a:xfrm>
              <a:off x="912" y="4599"/>
              <a:ext cx="107" cy="261"/>
              <a:chOff x="3074" y="2946"/>
              <a:chExt cx="107" cy="261"/>
            </a:xfrm>
          </p:grpSpPr>
          <p:sp>
            <p:nvSpPr>
              <p:cNvPr id="5364" name="Oval 244"/>
              <p:cNvSpPr>
                <a:spLocks noChangeArrowheads="1"/>
              </p:cNvSpPr>
              <p:nvPr/>
            </p:nvSpPr>
            <p:spPr bwMode="auto">
              <a:xfrm rot="3180000">
                <a:off x="3008" y="3025"/>
                <a:ext cx="252" cy="94"/>
              </a:xfrm>
              <a:prstGeom prst="ellipse">
                <a:avLst/>
              </a:prstGeom>
              <a:solidFill>
                <a:schemeClr val="bg2"/>
              </a:solidFill>
              <a:ln w="12699">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365" name="Oval 245"/>
              <p:cNvSpPr>
                <a:spLocks noChangeArrowheads="1"/>
              </p:cNvSpPr>
              <p:nvPr/>
            </p:nvSpPr>
            <p:spPr bwMode="auto">
              <a:xfrm rot="3180000">
                <a:off x="2995" y="3034"/>
                <a:ext cx="252" cy="94"/>
              </a:xfrm>
              <a:prstGeom prst="ellipse">
                <a:avLst/>
              </a:prstGeom>
              <a:gradFill rotWithShape="0">
                <a:gsLst>
                  <a:gs pos="0">
                    <a:srgbClr val="CECECE">
                      <a:gamma/>
                      <a:shade val="20000"/>
                      <a:invGamma/>
                    </a:srgbClr>
                  </a:gs>
                  <a:gs pos="50000">
                    <a:srgbClr val="CECECE"/>
                  </a:gs>
                  <a:gs pos="100000">
                    <a:srgbClr val="CECECE">
                      <a:gamma/>
                      <a:shade val="20000"/>
                      <a:invGamma/>
                    </a:srgbClr>
                  </a:gs>
                </a:gsLst>
                <a:lin ang="18900000" scaled="1"/>
              </a:gradFill>
              <a:ln w="12699">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sp>
          <p:nvSpPr>
            <p:cNvPr id="5366" name="Line 246"/>
            <p:cNvSpPr>
              <a:spLocks noChangeShapeType="1"/>
            </p:cNvSpPr>
            <p:nvPr/>
          </p:nvSpPr>
          <p:spPr bwMode="auto">
            <a:xfrm>
              <a:off x="480" y="4743"/>
              <a:ext cx="1632"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367" name="Line 247"/>
            <p:cNvSpPr>
              <a:spLocks noChangeShapeType="1"/>
            </p:cNvSpPr>
            <p:nvPr/>
          </p:nvSpPr>
          <p:spPr bwMode="auto">
            <a:xfrm>
              <a:off x="960" y="4743"/>
              <a:ext cx="0" cy="336"/>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368" name="Line 248"/>
            <p:cNvSpPr>
              <a:spLocks noChangeShapeType="1"/>
            </p:cNvSpPr>
            <p:nvPr/>
          </p:nvSpPr>
          <p:spPr bwMode="auto">
            <a:xfrm>
              <a:off x="432" y="5559"/>
              <a:ext cx="1728"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grpSp>
          <p:nvGrpSpPr>
            <p:cNvPr id="5369" name="Group 249"/>
            <p:cNvGrpSpPr>
              <a:grpSpLocks/>
            </p:cNvGrpSpPr>
            <p:nvPr/>
          </p:nvGrpSpPr>
          <p:grpSpPr bwMode="auto">
            <a:xfrm>
              <a:off x="892" y="5405"/>
              <a:ext cx="103" cy="346"/>
              <a:chOff x="2688" y="1226"/>
              <a:chExt cx="274" cy="807"/>
            </a:xfrm>
          </p:grpSpPr>
          <p:sp>
            <p:nvSpPr>
              <p:cNvPr id="5370" name="Oval 250"/>
              <p:cNvSpPr>
                <a:spLocks noChangeArrowheads="1"/>
              </p:cNvSpPr>
              <p:nvPr/>
            </p:nvSpPr>
            <p:spPr bwMode="auto">
              <a:xfrm rot="21540000">
                <a:off x="2739" y="1226"/>
                <a:ext cx="223" cy="799"/>
              </a:xfrm>
              <a:prstGeom prst="ellipse">
                <a:avLst/>
              </a:prstGeom>
              <a:solidFill>
                <a:srgbClr val="CECECE"/>
              </a:solidFill>
              <a:ln w="12699">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371" name="Oval 251"/>
              <p:cNvSpPr>
                <a:spLocks noChangeArrowheads="1"/>
              </p:cNvSpPr>
              <p:nvPr/>
            </p:nvSpPr>
            <p:spPr bwMode="auto">
              <a:xfrm rot="21540000">
                <a:off x="2688" y="1234"/>
                <a:ext cx="224" cy="799"/>
              </a:xfrm>
              <a:prstGeom prst="ellipse">
                <a:avLst/>
              </a:prstGeom>
              <a:solidFill>
                <a:srgbClr val="919191"/>
              </a:solidFill>
              <a:ln w="12699">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sp>
        <p:nvSpPr>
          <p:cNvPr id="5372" name="Text Box 252"/>
          <p:cNvSpPr txBox="1">
            <a:spLocks noChangeArrowheads="1"/>
          </p:cNvSpPr>
          <p:nvPr/>
        </p:nvSpPr>
        <p:spPr bwMode="auto">
          <a:xfrm>
            <a:off x="406400" y="2847487"/>
            <a:ext cx="2250298" cy="30777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sz="1400"/>
              <a:t>Create the following filters</a:t>
            </a:r>
          </a:p>
        </p:txBody>
      </p:sp>
      <p:sp>
        <p:nvSpPr>
          <p:cNvPr id="5373" name="Text Box 253"/>
          <p:cNvSpPr txBox="1">
            <a:spLocks noChangeArrowheads="1"/>
          </p:cNvSpPr>
          <p:nvPr/>
        </p:nvSpPr>
        <p:spPr bwMode="auto">
          <a:xfrm>
            <a:off x="4978401" y="2847487"/>
            <a:ext cx="2290185" cy="30777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sz="1400"/>
              <a:t>Show filters for these dyes</a:t>
            </a:r>
          </a:p>
        </p:txBody>
      </p:sp>
      <p:sp>
        <p:nvSpPr>
          <p:cNvPr id="5374" name="Text Box 254"/>
          <p:cNvSpPr txBox="1">
            <a:spLocks noChangeArrowheads="1"/>
          </p:cNvSpPr>
          <p:nvPr/>
        </p:nvSpPr>
        <p:spPr bwMode="auto">
          <a:xfrm>
            <a:off x="7903633" y="3349076"/>
            <a:ext cx="697502"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a:t>FITC</a:t>
            </a:r>
          </a:p>
        </p:txBody>
      </p:sp>
      <p:sp>
        <p:nvSpPr>
          <p:cNvPr id="5375" name="Text Box 255"/>
          <p:cNvSpPr txBox="1">
            <a:spLocks noChangeArrowheads="1"/>
          </p:cNvSpPr>
          <p:nvPr/>
        </p:nvSpPr>
        <p:spPr bwMode="auto">
          <a:xfrm>
            <a:off x="7924800" y="4223276"/>
            <a:ext cx="672117"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a:t>APC</a:t>
            </a:r>
          </a:p>
        </p:txBody>
      </p:sp>
      <p:sp>
        <p:nvSpPr>
          <p:cNvPr id="5376" name="Text Box 256"/>
          <p:cNvSpPr txBox="1">
            <a:spLocks noChangeArrowheads="1"/>
          </p:cNvSpPr>
          <p:nvPr/>
        </p:nvSpPr>
        <p:spPr bwMode="auto">
          <a:xfrm>
            <a:off x="5689600" y="5546150"/>
            <a:ext cx="723425"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a:t>DAPI</a:t>
            </a:r>
          </a:p>
        </p:txBody>
      </p:sp>
      <p:sp>
        <p:nvSpPr>
          <p:cNvPr id="5377" name="Text Box 257"/>
          <p:cNvSpPr txBox="1">
            <a:spLocks noChangeArrowheads="1"/>
          </p:cNvSpPr>
          <p:nvPr/>
        </p:nvSpPr>
        <p:spPr bwMode="auto">
          <a:xfrm>
            <a:off x="7924800" y="5979391"/>
            <a:ext cx="595160"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a:t>Cy5</a:t>
            </a:r>
          </a:p>
        </p:txBody>
      </p:sp>
      <p:sp>
        <p:nvSpPr>
          <p:cNvPr id="5378" name="Text Box 258"/>
          <p:cNvSpPr txBox="1">
            <a:spLocks noChangeArrowheads="1"/>
          </p:cNvSpPr>
          <p:nvPr/>
        </p:nvSpPr>
        <p:spPr bwMode="auto">
          <a:xfrm>
            <a:off x="7916334" y="5079837"/>
            <a:ext cx="492593"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a:t>PE</a:t>
            </a:r>
          </a:p>
        </p:txBody>
      </p:sp>
      <p:sp>
        <p:nvSpPr>
          <p:cNvPr id="5379" name="Text Box 259"/>
          <p:cNvSpPr txBox="1">
            <a:spLocks noChangeArrowheads="1"/>
          </p:cNvSpPr>
          <p:nvPr/>
        </p:nvSpPr>
        <p:spPr bwMode="auto">
          <a:xfrm>
            <a:off x="5588000" y="4709432"/>
            <a:ext cx="697502"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a:t>FITC</a:t>
            </a:r>
          </a:p>
        </p:txBody>
      </p:sp>
      <p:grpSp>
        <p:nvGrpSpPr>
          <p:cNvPr id="5385" name="Group 265"/>
          <p:cNvGrpSpPr>
            <a:grpSpLocks/>
          </p:cNvGrpSpPr>
          <p:nvPr/>
        </p:nvGrpSpPr>
        <p:grpSpPr bwMode="auto">
          <a:xfrm>
            <a:off x="1727200" y="3217891"/>
            <a:ext cx="2844800" cy="942547"/>
            <a:chOff x="816" y="2919"/>
            <a:chExt cx="1344" cy="855"/>
          </a:xfrm>
        </p:grpSpPr>
        <p:sp>
          <p:nvSpPr>
            <p:cNvPr id="5381" name="Line 261"/>
            <p:cNvSpPr>
              <a:spLocks noChangeShapeType="1"/>
            </p:cNvSpPr>
            <p:nvPr/>
          </p:nvSpPr>
          <p:spPr bwMode="auto">
            <a:xfrm>
              <a:off x="1056" y="2967"/>
              <a:ext cx="0" cy="576"/>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382" name="Line 262"/>
            <p:cNvSpPr>
              <a:spLocks noChangeShapeType="1"/>
            </p:cNvSpPr>
            <p:nvPr/>
          </p:nvSpPr>
          <p:spPr bwMode="auto">
            <a:xfrm>
              <a:off x="1056" y="3543"/>
              <a:ext cx="1104" cy="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383" name="Text Box 263"/>
            <p:cNvSpPr txBox="1">
              <a:spLocks noChangeArrowheads="1"/>
            </p:cNvSpPr>
            <p:nvPr/>
          </p:nvSpPr>
          <p:spPr bwMode="auto">
            <a:xfrm>
              <a:off x="816" y="2919"/>
              <a:ext cx="196" cy="25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sz="1200"/>
                <a:t>%T</a:t>
              </a:r>
            </a:p>
          </p:txBody>
        </p:sp>
        <p:sp>
          <p:nvSpPr>
            <p:cNvPr id="5384" name="Text Box 264"/>
            <p:cNvSpPr txBox="1">
              <a:spLocks noChangeArrowheads="1"/>
            </p:cNvSpPr>
            <p:nvPr/>
          </p:nvSpPr>
          <p:spPr bwMode="auto">
            <a:xfrm>
              <a:off x="1536" y="3495"/>
              <a:ext cx="130" cy="27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l-GR" sz="1400">
                  <a:cs typeface="Arial" charset="0"/>
                </a:rPr>
                <a:t>λ</a:t>
              </a:r>
            </a:p>
          </p:txBody>
        </p:sp>
      </p:grpSp>
      <p:grpSp>
        <p:nvGrpSpPr>
          <p:cNvPr id="5386" name="Group 266"/>
          <p:cNvGrpSpPr>
            <a:grpSpLocks/>
          </p:cNvGrpSpPr>
          <p:nvPr/>
        </p:nvGrpSpPr>
        <p:grpSpPr bwMode="auto">
          <a:xfrm>
            <a:off x="1727200" y="4064530"/>
            <a:ext cx="2844800" cy="942547"/>
            <a:chOff x="816" y="2919"/>
            <a:chExt cx="1344" cy="855"/>
          </a:xfrm>
        </p:grpSpPr>
        <p:sp>
          <p:nvSpPr>
            <p:cNvPr id="5387" name="Line 267"/>
            <p:cNvSpPr>
              <a:spLocks noChangeShapeType="1"/>
            </p:cNvSpPr>
            <p:nvPr/>
          </p:nvSpPr>
          <p:spPr bwMode="auto">
            <a:xfrm>
              <a:off x="1056" y="2967"/>
              <a:ext cx="0" cy="576"/>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388" name="Line 268"/>
            <p:cNvSpPr>
              <a:spLocks noChangeShapeType="1"/>
            </p:cNvSpPr>
            <p:nvPr/>
          </p:nvSpPr>
          <p:spPr bwMode="auto">
            <a:xfrm>
              <a:off x="1056" y="3543"/>
              <a:ext cx="1104" cy="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389" name="Text Box 269"/>
            <p:cNvSpPr txBox="1">
              <a:spLocks noChangeArrowheads="1"/>
            </p:cNvSpPr>
            <p:nvPr/>
          </p:nvSpPr>
          <p:spPr bwMode="auto">
            <a:xfrm>
              <a:off x="816" y="2919"/>
              <a:ext cx="196" cy="25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sz="1200"/>
                <a:t>%T</a:t>
              </a:r>
            </a:p>
          </p:txBody>
        </p:sp>
        <p:sp>
          <p:nvSpPr>
            <p:cNvPr id="5390" name="Text Box 270"/>
            <p:cNvSpPr txBox="1">
              <a:spLocks noChangeArrowheads="1"/>
            </p:cNvSpPr>
            <p:nvPr/>
          </p:nvSpPr>
          <p:spPr bwMode="auto">
            <a:xfrm>
              <a:off x="1536" y="3495"/>
              <a:ext cx="130" cy="27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l-GR" sz="1400">
                  <a:cs typeface="Arial" charset="0"/>
                </a:rPr>
                <a:t>λ</a:t>
              </a:r>
            </a:p>
          </p:txBody>
        </p:sp>
      </p:grpSp>
      <p:grpSp>
        <p:nvGrpSpPr>
          <p:cNvPr id="5391" name="Group 271"/>
          <p:cNvGrpSpPr>
            <a:grpSpLocks/>
          </p:cNvGrpSpPr>
          <p:nvPr/>
        </p:nvGrpSpPr>
        <p:grpSpPr bwMode="auto">
          <a:xfrm>
            <a:off x="1727200" y="4911170"/>
            <a:ext cx="2844800" cy="942547"/>
            <a:chOff x="816" y="2919"/>
            <a:chExt cx="1344" cy="855"/>
          </a:xfrm>
        </p:grpSpPr>
        <p:sp>
          <p:nvSpPr>
            <p:cNvPr id="5392" name="Line 272"/>
            <p:cNvSpPr>
              <a:spLocks noChangeShapeType="1"/>
            </p:cNvSpPr>
            <p:nvPr/>
          </p:nvSpPr>
          <p:spPr bwMode="auto">
            <a:xfrm>
              <a:off x="1056" y="2967"/>
              <a:ext cx="0" cy="576"/>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393" name="Line 273"/>
            <p:cNvSpPr>
              <a:spLocks noChangeShapeType="1"/>
            </p:cNvSpPr>
            <p:nvPr/>
          </p:nvSpPr>
          <p:spPr bwMode="auto">
            <a:xfrm>
              <a:off x="1056" y="3543"/>
              <a:ext cx="1104" cy="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394" name="Text Box 274"/>
            <p:cNvSpPr txBox="1">
              <a:spLocks noChangeArrowheads="1"/>
            </p:cNvSpPr>
            <p:nvPr/>
          </p:nvSpPr>
          <p:spPr bwMode="auto">
            <a:xfrm>
              <a:off x="816" y="2919"/>
              <a:ext cx="196" cy="25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sz="1200"/>
                <a:t>%T</a:t>
              </a:r>
            </a:p>
          </p:txBody>
        </p:sp>
        <p:sp>
          <p:nvSpPr>
            <p:cNvPr id="5395" name="Text Box 275"/>
            <p:cNvSpPr txBox="1">
              <a:spLocks noChangeArrowheads="1"/>
            </p:cNvSpPr>
            <p:nvPr/>
          </p:nvSpPr>
          <p:spPr bwMode="auto">
            <a:xfrm>
              <a:off x="1536" y="3495"/>
              <a:ext cx="130" cy="27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l-GR" sz="1400">
                  <a:cs typeface="Arial" charset="0"/>
                </a:rPr>
                <a:t>λ</a:t>
              </a:r>
            </a:p>
          </p:txBody>
        </p:sp>
      </p:grpSp>
      <p:grpSp>
        <p:nvGrpSpPr>
          <p:cNvPr id="5396" name="Group 276"/>
          <p:cNvGrpSpPr>
            <a:grpSpLocks/>
          </p:cNvGrpSpPr>
          <p:nvPr/>
        </p:nvGrpSpPr>
        <p:grpSpPr bwMode="auto">
          <a:xfrm>
            <a:off x="1727200" y="5810724"/>
            <a:ext cx="2844800" cy="942547"/>
            <a:chOff x="816" y="2919"/>
            <a:chExt cx="1344" cy="855"/>
          </a:xfrm>
        </p:grpSpPr>
        <p:sp>
          <p:nvSpPr>
            <p:cNvPr id="5397" name="Line 277"/>
            <p:cNvSpPr>
              <a:spLocks noChangeShapeType="1"/>
            </p:cNvSpPr>
            <p:nvPr/>
          </p:nvSpPr>
          <p:spPr bwMode="auto">
            <a:xfrm>
              <a:off x="1056" y="2967"/>
              <a:ext cx="0" cy="576"/>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398" name="Line 278"/>
            <p:cNvSpPr>
              <a:spLocks noChangeShapeType="1"/>
            </p:cNvSpPr>
            <p:nvPr/>
          </p:nvSpPr>
          <p:spPr bwMode="auto">
            <a:xfrm>
              <a:off x="1056" y="3543"/>
              <a:ext cx="1104" cy="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399" name="Text Box 279"/>
            <p:cNvSpPr txBox="1">
              <a:spLocks noChangeArrowheads="1"/>
            </p:cNvSpPr>
            <p:nvPr/>
          </p:nvSpPr>
          <p:spPr bwMode="auto">
            <a:xfrm>
              <a:off x="816" y="2919"/>
              <a:ext cx="196" cy="25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sz="1200"/>
                <a:t>%T</a:t>
              </a:r>
            </a:p>
          </p:txBody>
        </p:sp>
        <p:sp>
          <p:nvSpPr>
            <p:cNvPr id="5400" name="Text Box 280"/>
            <p:cNvSpPr txBox="1">
              <a:spLocks noChangeArrowheads="1"/>
            </p:cNvSpPr>
            <p:nvPr/>
          </p:nvSpPr>
          <p:spPr bwMode="auto">
            <a:xfrm>
              <a:off x="1536" y="3495"/>
              <a:ext cx="130" cy="27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l-GR" sz="1400">
                  <a:cs typeface="Arial" charset="0"/>
                </a:rPr>
                <a:t>λ</a:t>
              </a:r>
            </a:p>
          </p:txBody>
        </p:sp>
      </p:grpSp>
      <p:sp>
        <p:nvSpPr>
          <p:cNvPr id="5401" name="Text Box 281"/>
          <p:cNvSpPr txBox="1">
            <a:spLocks noChangeArrowheads="1"/>
          </p:cNvSpPr>
          <p:nvPr/>
        </p:nvSpPr>
        <p:spPr bwMode="auto">
          <a:xfrm>
            <a:off x="512234" y="3135211"/>
            <a:ext cx="686681" cy="27699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sz="1200"/>
              <a:t>515 BP</a:t>
            </a:r>
          </a:p>
        </p:txBody>
      </p:sp>
      <p:sp>
        <p:nvSpPr>
          <p:cNvPr id="5402" name="Text Box 282"/>
          <p:cNvSpPr txBox="1">
            <a:spLocks noChangeArrowheads="1"/>
          </p:cNvSpPr>
          <p:nvPr/>
        </p:nvSpPr>
        <p:spPr bwMode="auto">
          <a:xfrm>
            <a:off x="406400" y="3979646"/>
            <a:ext cx="934646" cy="27699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sz="1200"/>
              <a:t>575 DC/LP</a:t>
            </a:r>
          </a:p>
        </p:txBody>
      </p:sp>
      <p:sp>
        <p:nvSpPr>
          <p:cNvPr id="5403" name="Text Box 283"/>
          <p:cNvSpPr txBox="1">
            <a:spLocks noChangeArrowheads="1"/>
          </p:cNvSpPr>
          <p:nvPr/>
        </p:nvSpPr>
        <p:spPr bwMode="auto">
          <a:xfrm>
            <a:off x="508000" y="4858256"/>
            <a:ext cx="934646" cy="27699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sz="1200"/>
              <a:t>680 DC/LP</a:t>
            </a:r>
          </a:p>
        </p:txBody>
      </p:sp>
      <p:sp>
        <p:nvSpPr>
          <p:cNvPr id="5404" name="Text Box 284"/>
          <p:cNvSpPr txBox="1">
            <a:spLocks noChangeArrowheads="1"/>
          </p:cNvSpPr>
          <p:nvPr/>
        </p:nvSpPr>
        <p:spPr bwMode="auto">
          <a:xfrm>
            <a:off x="508001" y="5704895"/>
            <a:ext cx="686681" cy="27699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sz="1200"/>
              <a:t>620 SP</a:t>
            </a:r>
          </a:p>
        </p:txBody>
      </p:sp>
      <p:grpSp>
        <p:nvGrpSpPr>
          <p:cNvPr id="5405" name="Group 285"/>
          <p:cNvGrpSpPr>
            <a:grpSpLocks/>
          </p:cNvGrpSpPr>
          <p:nvPr/>
        </p:nvGrpSpPr>
        <p:grpSpPr bwMode="auto">
          <a:xfrm>
            <a:off x="101600" y="2212508"/>
            <a:ext cx="1727200" cy="563875"/>
            <a:chOff x="816" y="2967"/>
            <a:chExt cx="1344" cy="1023"/>
          </a:xfrm>
        </p:grpSpPr>
        <p:sp>
          <p:nvSpPr>
            <p:cNvPr id="5406" name="Line 286"/>
            <p:cNvSpPr>
              <a:spLocks noChangeShapeType="1"/>
            </p:cNvSpPr>
            <p:nvPr/>
          </p:nvSpPr>
          <p:spPr bwMode="auto">
            <a:xfrm>
              <a:off x="1056" y="2967"/>
              <a:ext cx="0" cy="576"/>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407" name="Line 287"/>
            <p:cNvSpPr>
              <a:spLocks noChangeShapeType="1"/>
            </p:cNvSpPr>
            <p:nvPr/>
          </p:nvSpPr>
          <p:spPr bwMode="auto">
            <a:xfrm>
              <a:off x="1056" y="3543"/>
              <a:ext cx="1104" cy="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408" name="Text Box 288"/>
            <p:cNvSpPr txBox="1">
              <a:spLocks noChangeArrowheads="1"/>
            </p:cNvSpPr>
            <p:nvPr/>
          </p:nvSpPr>
          <p:spPr bwMode="auto">
            <a:xfrm>
              <a:off x="816" y="2983"/>
              <a:ext cx="263" cy="39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sz="800"/>
                <a:t>%T</a:t>
              </a:r>
            </a:p>
          </p:txBody>
        </p:sp>
        <p:sp>
          <p:nvSpPr>
            <p:cNvPr id="5409" name="Text Box 289"/>
            <p:cNvSpPr txBox="1">
              <a:spLocks noChangeArrowheads="1"/>
            </p:cNvSpPr>
            <p:nvPr/>
          </p:nvSpPr>
          <p:spPr bwMode="auto">
            <a:xfrm>
              <a:off x="1509" y="3571"/>
              <a:ext cx="199" cy="41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l-GR" sz="900">
                  <a:cs typeface="Arial" charset="0"/>
                </a:rPr>
                <a:t>λ</a:t>
              </a:r>
            </a:p>
          </p:txBody>
        </p:sp>
      </p:grpSp>
      <p:sp>
        <p:nvSpPr>
          <p:cNvPr id="5410" name="Freeform 290"/>
          <p:cNvSpPr>
            <a:spLocks/>
          </p:cNvSpPr>
          <p:nvPr/>
        </p:nvSpPr>
        <p:spPr bwMode="auto">
          <a:xfrm>
            <a:off x="406400" y="2265422"/>
            <a:ext cx="1524000" cy="273394"/>
          </a:xfrm>
          <a:custGeom>
            <a:avLst/>
            <a:gdLst>
              <a:gd name="T0" fmla="*/ 0 w 720"/>
              <a:gd name="T1" fmla="*/ 248 h 248"/>
              <a:gd name="T2" fmla="*/ 192 w 720"/>
              <a:gd name="T3" fmla="*/ 200 h 248"/>
              <a:gd name="T4" fmla="*/ 240 w 720"/>
              <a:gd name="T5" fmla="*/ 152 h 248"/>
              <a:gd name="T6" fmla="*/ 288 w 720"/>
              <a:gd name="T7" fmla="*/ 56 h 248"/>
              <a:gd name="T8" fmla="*/ 288 w 720"/>
              <a:gd name="T9" fmla="*/ 8 h 248"/>
              <a:gd name="T10" fmla="*/ 432 w 720"/>
              <a:gd name="T11" fmla="*/ 8 h 248"/>
              <a:gd name="T12" fmla="*/ 720 w 720"/>
              <a:gd name="T13" fmla="*/ 8 h 248"/>
            </a:gdLst>
            <a:ahLst/>
            <a:cxnLst>
              <a:cxn ang="0">
                <a:pos x="T0" y="T1"/>
              </a:cxn>
              <a:cxn ang="0">
                <a:pos x="T2" y="T3"/>
              </a:cxn>
              <a:cxn ang="0">
                <a:pos x="T4" y="T5"/>
              </a:cxn>
              <a:cxn ang="0">
                <a:pos x="T6" y="T7"/>
              </a:cxn>
              <a:cxn ang="0">
                <a:pos x="T8" y="T9"/>
              </a:cxn>
              <a:cxn ang="0">
                <a:pos x="T10" y="T11"/>
              </a:cxn>
              <a:cxn ang="0">
                <a:pos x="T12" y="T13"/>
              </a:cxn>
            </a:cxnLst>
            <a:rect l="0" t="0" r="r" b="b"/>
            <a:pathLst>
              <a:path w="720" h="248">
                <a:moveTo>
                  <a:pt x="0" y="248"/>
                </a:moveTo>
                <a:cubicBezTo>
                  <a:pt x="76" y="232"/>
                  <a:pt x="152" y="216"/>
                  <a:pt x="192" y="200"/>
                </a:cubicBezTo>
                <a:cubicBezTo>
                  <a:pt x="232" y="184"/>
                  <a:pt x="224" y="176"/>
                  <a:pt x="240" y="152"/>
                </a:cubicBezTo>
                <a:cubicBezTo>
                  <a:pt x="256" y="128"/>
                  <a:pt x="280" y="80"/>
                  <a:pt x="288" y="56"/>
                </a:cubicBezTo>
                <a:cubicBezTo>
                  <a:pt x="296" y="32"/>
                  <a:pt x="264" y="16"/>
                  <a:pt x="288" y="8"/>
                </a:cubicBezTo>
                <a:cubicBezTo>
                  <a:pt x="312" y="0"/>
                  <a:pt x="360" y="8"/>
                  <a:pt x="432" y="8"/>
                </a:cubicBezTo>
                <a:cubicBezTo>
                  <a:pt x="504" y="8"/>
                  <a:pt x="672" y="8"/>
                  <a:pt x="720" y="8"/>
                </a:cubicBezTo>
              </a:path>
            </a:pathLst>
          </a:custGeom>
          <a:noFill/>
          <a:ln w="9525">
            <a:solidFill>
              <a:schemeClr val="tx1"/>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411" name="Text Box 291"/>
          <p:cNvSpPr txBox="1">
            <a:spLocks noChangeArrowheads="1"/>
          </p:cNvSpPr>
          <p:nvPr/>
        </p:nvSpPr>
        <p:spPr bwMode="auto">
          <a:xfrm>
            <a:off x="609601" y="2529997"/>
            <a:ext cx="466794" cy="20005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sz="700"/>
              <a:t>520nm</a:t>
            </a:r>
          </a:p>
        </p:txBody>
      </p:sp>
      <p:sp>
        <p:nvSpPr>
          <p:cNvPr id="5412" name="Line 292"/>
          <p:cNvSpPr>
            <a:spLocks noChangeShapeType="1"/>
          </p:cNvSpPr>
          <p:nvPr/>
        </p:nvSpPr>
        <p:spPr bwMode="auto">
          <a:xfrm>
            <a:off x="914400" y="2265422"/>
            <a:ext cx="0" cy="10583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Tree>
    <p:extLst>
      <p:ext uri="{BB962C8B-B14F-4D97-AF65-F5344CB8AC3E}">
        <p14:creationId xmlns:p14="http://schemas.microsoft.com/office/powerpoint/2010/main" val="344427303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64F2F5-076C-C040-B25D-8C1F994A0151}"/>
              </a:ext>
            </a:extLst>
          </p:cNvPr>
          <p:cNvSpPr>
            <a:spLocks noGrp="1"/>
          </p:cNvSpPr>
          <p:nvPr>
            <p:ph type="title"/>
          </p:nvPr>
        </p:nvSpPr>
        <p:spPr/>
        <p:txBody>
          <a:bodyPr/>
          <a:lstStyle/>
          <a:p>
            <a:pPr>
              <a:defRPr/>
            </a:pPr>
            <a:endParaRPr lang="en-US"/>
          </a:p>
        </p:txBody>
      </p:sp>
      <p:sp>
        <p:nvSpPr>
          <p:cNvPr id="3" name="Content Placeholder 2">
            <a:extLst>
              <a:ext uri="{FF2B5EF4-FFF2-40B4-BE49-F238E27FC236}">
                <a16:creationId xmlns:a16="http://schemas.microsoft.com/office/drawing/2014/main" id="{EE18FFD3-8729-BB47-898B-A09D30E3558F}"/>
              </a:ext>
            </a:extLst>
          </p:cNvPr>
          <p:cNvSpPr>
            <a:spLocks noGrp="1"/>
          </p:cNvSpPr>
          <p:nvPr>
            <p:ph idx="1"/>
          </p:nvPr>
        </p:nvSpPr>
        <p:spPr/>
        <p:txBody>
          <a:bodyPr/>
          <a:lstStyle/>
          <a:p>
            <a:pPr>
              <a:defRPr/>
            </a:pPr>
            <a:endParaRPr lang="en-US"/>
          </a:p>
        </p:txBody>
      </p:sp>
      <p:pic>
        <p:nvPicPr>
          <p:cNvPr id="71683" name="Picture 3">
            <a:extLst>
              <a:ext uri="{FF2B5EF4-FFF2-40B4-BE49-F238E27FC236}">
                <a16:creationId xmlns:a16="http://schemas.microsoft.com/office/drawing/2014/main" id="{45A4EDB3-10C4-8549-91AE-4389FED7B68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5225" y="711200"/>
            <a:ext cx="5708650" cy="5551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84" name="Picture 4">
            <a:extLst>
              <a:ext uri="{FF2B5EF4-FFF2-40B4-BE49-F238E27FC236}">
                <a16:creationId xmlns:a16="http://schemas.microsoft.com/office/drawing/2014/main" id="{B0EA2A82-9E37-8746-BF7A-050CA0E572A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18350" y="309563"/>
            <a:ext cx="1025525"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85" name="TextBox 5">
            <a:extLst>
              <a:ext uri="{FF2B5EF4-FFF2-40B4-BE49-F238E27FC236}">
                <a16:creationId xmlns:a16="http://schemas.microsoft.com/office/drawing/2014/main" id="{14389020-5B97-E24F-B48E-D147427270A0}"/>
              </a:ext>
            </a:extLst>
          </p:cNvPr>
          <p:cNvSpPr txBox="1">
            <a:spLocks noChangeArrowheads="1"/>
          </p:cNvSpPr>
          <p:nvPr/>
        </p:nvSpPr>
        <p:spPr bwMode="auto">
          <a:xfrm>
            <a:off x="5059363" y="6324600"/>
            <a:ext cx="311943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Times New Roman" panose="02020603050405020304" pitchFamily="18" charset="0"/>
              </a:defRPr>
            </a:lvl1pPr>
            <a:lvl2pPr marL="742950" indent="-285750">
              <a:defRPr sz="2400" i="1">
                <a:solidFill>
                  <a:schemeClr val="tx1"/>
                </a:solidFill>
                <a:latin typeface="Times New Roman" panose="02020603050405020304" pitchFamily="18" charset="0"/>
              </a:defRPr>
            </a:lvl2pPr>
            <a:lvl3pPr marL="1143000" indent="-228600">
              <a:defRPr sz="2400" i="1">
                <a:solidFill>
                  <a:schemeClr val="tx1"/>
                </a:solidFill>
                <a:latin typeface="Times New Roman" panose="02020603050405020304" pitchFamily="18" charset="0"/>
              </a:defRPr>
            </a:lvl3pPr>
            <a:lvl4pPr marL="1600200" indent="-228600">
              <a:defRPr sz="2400" i="1">
                <a:solidFill>
                  <a:schemeClr val="tx1"/>
                </a:solidFill>
                <a:latin typeface="Times New Roman" panose="02020603050405020304" pitchFamily="18" charset="0"/>
              </a:defRPr>
            </a:lvl4pPr>
            <a:lvl5pPr marL="2057400" indent="-228600">
              <a:defRPr sz="24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i="1">
                <a:solidFill>
                  <a:schemeClr val="tx1"/>
                </a:solidFill>
                <a:latin typeface="Times New Roman" panose="02020603050405020304" pitchFamily="18" charset="0"/>
              </a:defRPr>
            </a:lvl9pPr>
          </a:lstStyle>
          <a:p>
            <a:r>
              <a:rPr lang="en-US" altLang="en-US" sz="1200">
                <a:solidFill>
                  <a:srgbClr val="4242F0"/>
                </a:solidFill>
              </a:rPr>
              <a:t>http://evrogen.com/spectra-viewer/viewer.shtml</a:t>
            </a:r>
          </a:p>
        </p:txBody>
      </p:sp>
      <p:pic>
        <p:nvPicPr>
          <p:cNvPr id="71686" name="Picture 6">
            <a:extLst>
              <a:ext uri="{FF2B5EF4-FFF2-40B4-BE49-F238E27FC236}">
                <a16:creationId xmlns:a16="http://schemas.microsoft.com/office/drawing/2014/main" id="{BE209B9E-09D8-2940-9D68-3E0B1E632B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 y="869950"/>
            <a:ext cx="1320800" cy="199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87" name="TextBox 7">
            <a:extLst>
              <a:ext uri="{FF2B5EF4-FFF2-40B4-BE49-F238E27FC236}">
                <a16:creationId xmlns:a16="http://schemas.microsoft.com/office/drawing/2014/main" id="{FCCF4849-DBC2-914C-9553-2E98E694BC00}"/>
              </a:ext>
            </a:extLst>
          </p:cNvPr>
          <p:cNvSpPr txBox="1">
            <a:spLocks noChangeArrowheads="1"/>
          </p:cNvSpPr>
          <p:nvPr/>
        </p:nvSpPr>
        <p:spPr bwMode="auto">
          <a:xfrm>
            <a:off x="209550" y="134938"/>
            <a:ext cx="126047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Times New Roman" panose="02020603050405020304" pitchFamily="18" charset="0"/>
              </a:defRPr>
            </a:lvl1pPr>
            <a:lvl2pPr marL="742950" indent="-285750">
              <a:defRPr sz="2400" i="1">
                <a:solidFill>
                  <a:schemeClr val="tx1"/>
                </a:solidFill>
                <a:latin typeface="Times New Roman" panose="02020603050405020304" pitchFamily="18" charset="0"/>
              </a:defRPr>
            </a:lvl2pPr>
            <a:lvl3pPr marL="1143000" indent="-228600">
              <a:defRPr sz="2400" i="1">
                <a:solidFill>
                  <a:schemeClr val="tx1"/>
                </a:solidFill>
                <a:latin typeface="Times New Roman" panose="02020603050405020304" pitchFamily="18" charset="0"/>
              </a:defRPr>
            </a:lvl3pPr>
            <a:lvl4pPr marL="1600200" indent="-228600">
              <a:defRPr sz="2400" i="1">
                <a:solidFill>
                  <a:schemeClr val="tx1"/>
                </a:solidFill>
                <a:latin typeface="Times New Roman" panose="02020603050405020304" pitchFamily="18" charset="0"/>
              </a:defRPr>
            </a:lvl4pPr>
            <a:lvl5pPr marL="2057400" indent="-228600">
              <a:defRPr sz="24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i="1">
                <a:solidFill>
                  <a:schemeClr val="tx1"/>
                </a:solidFill>
                <a:latin typeface="Times New Roman" panose="02020603050405020304" pitchFamily="18" charset="0"/>
              </a:defRPr>
            </a:lvl9pPr>
          </a:lstStyle>
          <a:p>
            <a:r>
              <a:rPr lang="en-US" altLang="en-US"/>
              <a:t>Example</a:t>
            </a:r>
          </a:p>
        </p:txBody>
      </p:sp>
    </p:spTree>
    <p:extLst>
      <p:ext uri="{BB962C8B-B14F-4D97-AF65-F5344CB8AC3E}">
        <p14:creationId xmlns:p14="http://schemas.microsoft.com/office/powerpoint/2010/main" val="388558381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C3C58B-0B59-DE4A-B73C-FED0EFA8FDB0}"/>
              </a:ext>
            </a:extLst>
          </p:cNvPr>
          <p:cNvSpPr>
            <a:spLocks noGrp="1"/>
          </p:cNvSpPr>
          <p:nvPr>
            <p:ph type="title"/>
          </p:nvPr>
        </p:nvSpPr>
        <p:spPr>
          <a:xfrm>
            <a:off x="255588" y="609600"/>
            <a:ext cx="7772400" cy="822325"/>
          </a:xfrm>
        </p:spPr>
        <p:txBody>
          <a:bodyPr/>
          <a:lstStyle/>
          <a:p>
            <a:pPr>
              <a:defRPr/>
            </a:pPr>
            <a:r>
              <a:rPr lang="en-US" sz="3600" dirty="0"/>
              <a:t>Chroma Spectra Viewer  </a:t>
            </a:r>
          </a:p>
        </p:txBody>
      </p:sp>
      <p:pic>
        <p:nvPicPr>
          <p:cNvPr id="4" name="Content Placeholder 3">
            <a:extLst>
              <a:ext uri="{FF2B5EF4-FFF2-40B4-BE49-F238E27FC236}">
                <a16:creationId xmlns:a16="http://schemas.microsoft.com/office/drawing/2014/main" id="{71EEB8A9-6270-8A43-BEB1-38966BACE4F9}"/>
              </a:ext>
            </a:extLst>
          </p:cNvPr>
          <p:cNvPicPr>
            <a:picLocks noGrp="1" noChangeAspect="1"/>
          </p:cNvPicPr>
          <p:nvPr>
            <p:ph idx="1"/>
          </p:nvPr>
        </p:nvPicPr>
        <p:blipFill>
          <a:blip r:embed="rId2"/>
          <a:stretch>
            <a:fillRect/>
          </a:stretch>
        </p:blipFill>
        <p:spPr>
          <a:xfrm>
            <a:off x="2586038" y="2133600"/>
            <a:ext cx="6557962" cy="4114800"/>
          </a:xfrm>
        </p:spPr>
      </p:pic>
      <p:pic>
        <p:nvPicPr>
          <p:cNvPr id="72707" name="Picture 4">
            <a:extLst>
              <a:ext uri="{FF2B5EF4-FFF2-40B4-BE49-F238E27FC236}">
                <a16:creationId xmlns:a16="http://schemas.microsoft.com/office/drawing/2014/main" id="{43C3AC57-0E8A-0D42-9897-E25665F2F24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687638"/>
            <a:ext cx="2938463" cy="3354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08" name="TextBox 5">
            <a:extLst>
              <a:ext uri="{FF2B5EF4-FFF2-40B4-BE49-F238E27FC236}">
                <a16:creationId xmlns:a16="http://schemas.microsoft.com/office/drawing/2014/main" id="{AE640AAE-AFFE-9644-9B7D-3559F189DC90}"/>
              </a:ext>
            </a:extLst>
          </p:cNvPr>
          <p:cNvSpPr txBox="1">
            <a:spLocks noChangeArrowheads="1"/>
          </p:cNvSpPr>
          <p:nvPr/>
        </p:nvSpPr>
        <p:spPr bwMode="auto">
          <a:xfrm>
            <a:off x="2586038" y="6118225"/>
            <a:ext cx="577056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Times New Roman" panose="02020603050405020304" pitchFamily="18" charset="0"/>
              </a:defRPr>
            </a:lvl1pPr>
            <a:lvl2pPr marL="742950" indent="-285750">
              <a:defRPr sz="2400" i="1">
                <a:solidFill>
                  <a:schemeClr val="tx1"/>
                </a:solidFill>
                <a:latin typeface="Times New Roman" panose="02020603050405020304" pitchFamily="18" charset="0"/>
              </a:defRPr>
            </a:lvl2pPr>
            <a:lvl3pPr marL="1143000" indent="-228600">
              <a:defRPr sz="2400" i="1">
                <a:solidFill>
                  <a:schemeClr val="tx1"/>
                </a:solidFill>
                <a:latin typeface="Times New Roman" panose="02020603050405020304" pitchFamily="18" charset="0"/>
              </a:defRPr>
            </a:lvl3pPr>
            <a:lvl4pPr marL="1600200" indent="-228600">
              <a:defRPr sz="2400" i="1">
                <a:solidFill>
                  <a:schemeClr val="tx1"/>
                </a:solidFill>
                <a:latin typeface="Times New Roman" panose="02020603050405020304" pitchFamily="18" charset="0"/>
              </a:defRPr>
            </a:lvl4pPr>
            <a:lvl5pPr marL="2057400" indent="-228600">
              <a:defRPr sz="24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i="1">
                <a:solidFill>
                  <a:schemeClr val="tx1"/>
                </a:solidFill>
                <a:latin typeface="Times New Roman" panose="02020603050405020304" pitchFamily="18" charset="0"/>
              </a:defRPr>
            </a:lvl9pPr>
          </a:lstStyle>
          <a:p>
            <a:r>
              <a:rPr lang="en-US" altLang="en-US" sz="1400">
                <a:solidFill>
                  <a:srgbClr val="4242F0"/>
                </a:solidFill>
              </a:rPr>
              <a:t>https://www.chroma.com/spectra-viewer?fluorochromes=10484&amp;sets=13593</a:t>
            </a:r>
          </a:p>
        </p:txBody>
      </p:sp>
      <p:pic>
        <p:nvPicPr>
          <p:cNvPr id="72709" name="Picture 6">
            <a:extLst>
              <a:ext uri="{FF2B5EF4-FFF2-40B4-BE49-F238E27FC236}">
                <a16:creationId xmlns:a16="http://schemas.microsoft.com/office/drawing/2014/main" id="{E8290883-472D-C24A-BB42-F1583332761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40638" y="198438"/>
            <a:ext cx="1247775"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10" name="TextBox 7">
            <a:extLst>
              <a:ext uri="{FF2B5EF4-FFF2-40B4-BE49-F238E27FC236}">
                <a16:creationId xmlns:a16="http://schemas.microsoft.com/office/drawing/2014/main" id="{08A7FCF0-C856-2D48-A389-4263170E4A57}"/>
              </a:ext>
            </a:extLst>
          </p:cNvPr>
          <p:cNvSpPr txBox="1">
            <a:spLocks noChangeArrowheads="1"/>
          </p:cNvSpPr>
          <p:nvPr/>
        </p:nvSpPr>
        <p:spPr bwMode="auto">
          <a:xfrm>
            <a:off x="377825" y="304800"/>
            <a:ext cx="12604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Times New Roman" panose="02020603050405020304" pitchFamily="18" charset="0"/>
              </a:defRPr>
            </a:lvl1pPr>
            <a:lvl2pPr marL="742950" indent="-285750">
              <a:defRPr sz="2400" i="1">
                <a:solidFill>
                  <a:schemeClr val="tx1"/>
                </a:solidFill>
                <a:latin typeface="Times New Roman" panose="02020603050405020304" pitchFamily="18" charset="0"/>
              </a:defRPr>
            </a:lvl2pPr>
            <a:lvl3pPr marL="1143000" indent="-228600">
              <a:defRPr sz="2400" i="1">
                <a:solidFill>
                  <a:schemeClr val="tx1"/>
                </a:solidFill>
                <a:latin typeface="Times New Roman" panose="02020603050405020304" pitchFamily="18" charset="0"/>
              </a:defRPr>
            </a:lvl3pPr>
            <a:lvl4pPr marL="1600200" indent="-228600">
              <a:defRPr sz="2400" i="1">
                <a:solidFill>
                  <a:schemeClr val="tx1"/>
                </a:solidFill>
                <a:latin typeface="Times New Roman" panose="02020603050405020304" pitchFamily="18" charset="0"/>
              </a:defRPr>
            </a:lvl4pPr>
            <a:lvl5pPr marL="2057400" indent="-228600">
              <a:defRPr sz="24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i="1">
                <a:solidFill>
                  <a:schemeClr val="tx1"/>
                </a:solidFill>
                <a:latin typeface="Times New Roman" panose="02020603050405020304" pitchFamily="18" charset="0"/>
              </a:defRPr>
            </a:lvl9pPr>
          </a:lstStyle>
          <a:p>
            <a:r>
              <a:rPr lang="en-US" altLang="en-US"/>
              <a:t>Example</a:t>
            </a:r>
          </a:p>
        </p:txBody>
      </p:sp>
    </p:spTree>
    <p:extLst>
      <p:ext uri="{BB962C8B-B14F-4D97-AF65-F5344CB8AC3E}">
        <p14:creationId xmlns:p14="http://schemas.microsoft.com/office/powerpoint/2010/main" val="44343516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C39C74-B522-1F42-BDCC-759970EDC2AD}"/>
              </a:ext>
            </a:extLst>
          </p:cNvPr>
          <p:cNvSpPr>
            <a:spLocks noGrp="1"/>
          </p:cNvSpPr>
          <p:nvPr>
            <p:ph type="title"/>
          </p:nvPr>
        </p:nvSpPr>
        <p:spPr/>
        <p:txBody>
          <a:bodyPr/>
          <a:lstStyle/>
          <a:p>
            <a:pPr>
              <a:defRPr/>
            </a:pPr>
            <a:endParaRPr lang="en-US"/>
          </a:p>
        </p:txBody>
      </p:sp>
      <p:sp>
        <p:nvSpPr>
          <p:cNvPr id="3" name="Content Placeholder 2">
            <a:extLst>
              <a:ext uri="{FF2B5EF4-FFF2-40B4-BE49-F238E27FC236}">
                <a16:creationId xmlns:a16="http://schemas.microsoft.com/office/drawing/2014/main" id="{AD4B38ED-1883-C549-8387-6427697E5286}"/>
              </a:ext>
            </a:extLst>
          </p:cNvPr>
          <p:cNvSpPr>
            <a:spLocks noGrp="1"/>
          </p:cNvSpPr>
          <p:nvPr>
            <p:ph idx="1"/>
          </p:nvPr>
        </p:nvSpPr>
        <p:spPr/>
        <p:txBody>
          <a:bodyPr/>
          <a:lstStyle/>
          <a:p>
            <a:pPr>
              <a:defRPr/>
            </a:pPr>
            <a:endParaRPr lang="en-US"/>
          </a:p>
        </p:txBody>
      </p:sp>
      <p:pic>
        <p:nvPicPr>
          <p:cNvPr id="73731" name="Picture 3">
            <a:extLst>
              <a:ext uri="{FF2B5EF4-FFF2-40B4-BE49-F238E27FC236}">
                <a16:creationId xmlns:a16="http://schemas.microsoft.com/office/drawing/2014/main" id="{40F2A25F-F167-9F49-8F6A-49B45EDD9FD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7500" y="3522663"/>
            <a:ext cx="7888288" cy="299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32" name="TextBox 4">
            <a:extLst>
              <a:ext uri="{FF2B5EF4-FFF2-40B4-BE49-F238E27FC236}">
                <a16:creationId xmlns:a16="http://schemas.microsoft.com/office/drawing/2014/main" id="{71D5B24D-FBAF-D44B-BAD5-182D4DD1356F}"/>
              </a:ext>
            </a:extLst>
          </p:cNvPr>
          <p:cNvSpPr txBox="1">
            <a:spLocks noChangeArrowheads="1"/>
          </p:cNvSpPr>
          <p:nvPr/>
        </p:nvSpPr>
        <p:spPr bwMode="auto">
          <a:xfrm>
            <a:off x="1573213" y="6373813"/>
            <a:ext cx="7570787"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Times New Roman" panose="02020603050405020304" pitchFamily="18" charset="0"/>
              </a:defRPr>
            </a:lvl1pPr>
            <a:lvl2pPr marL="742950" indent="-285750">
              <a:defRPr sz="2400" i="1">
                <a:solidFill>
                  <a:schemeClr val="tx1"/>
                </a:solidFill>
                <a:latin typeface="Times New Roman" panose="02020603050405020304" pitchFamily="18" charset="0"/>
              </a:defRPr>
            </a:lvl2pPr>
            <a:lvl3pPr marL="1143000" indent="-228600">
              <a:defRPr sz="2400" i="1">
                <a:solidFill>
                  <a:schemeClr val="tx1"/>
                </a:solidFill>
                <a:latin typeface="Times New Roman" panose="02020603050405020304" pitchFamily="18" charset="0"/>
              </a:defRPr>
            </a:lvl3pPr>
            <a:lvl4pPr marL="1600200" indent="-228600">
              <a:defRPr sz="2400" i="1">
                <a:solidFill>
                  <a:schemeClr val="tx1"/>
                </a:solidFill>
                <a:latin typeface="Times New Roman" panose="02020603050405020304" pitchFamily="18" charset="0"/>
              </a:defRPr>
            </a:lvl4pPr>
            <a:lvl5pPr marL="2057400" indent="-228600">
              <a:defRPr sz="24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i="1">
                <a:solidFill>
                  <a:schemeClr val="tx1"/>
                </a:solidFill>
                <a:latin typeface="Times New Roman" panose="02020603050405020304" pitchFamily="18" charset="0"/>
              </a:defRPr>
            </a:lvl9pPr>
          </a:lstStyle>
          <a:p>
            <a:r>
              <a:rPr lang="en-US" altLang="en-US" sz="1200">
                <a:solidFill>
                  <a:srgbClr val="4242F0"/>
                </a:solidFill>
              </a:rPr>
              <a:t>https://www.thermofisher.com/us/en/home/life-science/cell-analysis/labeling-chemistry/fluorescence-spectraviewer.html</a:t>
            </a:r>
          </a:p>
        </p:txBody>
      </p:sp>
      <p:pic>
        <p:nvPicPr>
          <p:cNvPr id="73733" name="Picture 5">
            <a:extLst>
              <a:ext uri="{FF2B5EF4-FFF2-40B4-BE49-F238E27FC236}">
                <a16:creationId xmlns:a16="http://schemas.microsoft.com/office/drawing/2014/main" id="{CC6D459C-3FE8-2749-8CA6-D6A0714FCB2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02500" y="260350"/>
            <a:ext cx="1631950"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34" name="TextBox 6">
            <a:extLst>
              <a:ext uri="{FF2B5EF4-FFF2-40B4-BE49-F238E27FC236}">
                <a16:creationId xmlns:a16="http://schemas.microsoft.com/office/drawing/2014/main" id="{0396CFEC-F113-6342-BF09-61DAEF1C7D4F}"/>
              </a:ext>
            </a:extLst>
          </p:cNvPr>
          <p:cNvSpPr txBox="1">
            <a:spLocks noChangeArrowheads="1"/>
          </p:cNvSpPr>
          <p:nvPr/>
        </p:nvSpPr>
        <p:spPr bwMode="auto">
          <a:xfrm>
            <a:off x="317500" y="260350"/>
            <a:ext cx="12604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Times New Roman" panose="02020603050405020304" pitchFamily="18" charset="0"/>
              </a:defRPr>
            </a:lvl1pPr>
            <a:lvl2pPr marL="742950" indent="-285750">
              <a:defRPr sz="2400" i="1">
                <a:solidFill>
                  <a:schemeClr val="tx1"/>
                </a:solidFill>
                <a:latin typeface="Times New Roman" panose="02020603050405020304" pitchFamily="18" charset="0"/>
              </a:defRPr>
            </a:lvl2pPr>
            <a:lvl3pPr marL="1143000" indent="-228600">
              <a:defRPr sz="2400" i="1">
                <a:solidFill>
                  <a:schemeClr val="tx1"/>
                </a:solidFill>
                <a:latin typeface="Times New Roman" panose="02020603050405020304" pitchFamily="18" charset="0"/>
              </a:defRPr>
            </a:lvl3pPr>
            <a:lvl4pPr marL="1600200" indent="-228600">
              <a:defRPr sz="2400" i="1">
                <a:solidFill>
                  <a:schemeClr val="tx1"/>
                </a:solidFill>
                <a:latin typeface="Times New Roman" panose="02020603050405020304" pitchFamily="18" charset="0"/>
              </a:defRPr>
            </a:lvl4pPr>
            <a:lvl5pPr marL="2057400" indent="-228600">
              <a:defRPr sz="24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i="1">
                <a:solidFill>
                  <a:schemeClr val="tx1"/>
                </a:solidFill>
                <a:latin typeface="Times New Roman" panose="02020603050405020304" pitchFamily="18" charset="0"/>
              </a:defRPr>
            </a:lvl9pPr>
          </a:lstStyle>
          <a:p>
            <a:r>
              <a:rPr lang="en-US" altLang="en-US"/>
              <a:t>Example</a:t>
            </a:r>
          </a:p>
        </p:txBody>
      </p:sp>
      <p:sp>
        <p:nvSpPr>
          <p:cNvPr id="73735" name="TextBox 7">
            <a:extLst>
              <a:ext uri="{FF2B5EF4-FFF2-40B4-BE49-F238E27FC236}">
                <a16:creationId xmlns:a16="http://schemas.microsoft.com/office/drawing/2014/main" id="{DAF14353-1531-5347-AEC0-B1D6F02D5DFC}"/>
              </a:ext>
            </a:extLst>
          </p:cNvPr>
          <p:cNvSpPr txBox="1">
            <a:spLocks noChangeArrowheads="1"/>
          </p:cNvSpPr>
          <p:nvPr/>
        </p:nvSpPr>
        <p:spPr bwMode="auto">
          <a:xfrm>
            <a:off x="685800" y="4038600"/>
            <a:ext cx="2300288"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Times New Roman" panose="02020603050405020304" pitchFamily="18" charset="0"/>
              </a:defRPr>
            </a:lvl1pPr>
            <a:lvl2pPr marL="742950" indent="-285750">
              <a:defRPr sz="2400" i="1">
                <a:solidFill>
                  <a:schemeClr val="tx1"/>
                </a:solidFill>
                <a:latin typeface="Times New Roman" panose="02020603050405020304" pitchFamily="18" charset="0"/>
              </a:defRPr>
            </a:lvl2pPr>
            <a:lvl3pPr marL="1143000" indent="-228600">
              <a:defRPr sz="2400" i="1">
                <a:solidFill>
                  <a:schemeClr val="tx1"/>
                </a:solidFill>
                <a:latin typeface="Times New Roman" panose="02020603050405020304" pitchFamily="18" charset="0"/>
              </a:defRPr>
            </a:lvl3pPr>
            <a:lvl4pPr marL="1600200" indent="-228600">
              <a:defRPr sz="2400" i="1">
                <a:solidFill>
                  <a:schemeClr val="tx1"/>
                </a:solidFill>
                <a:latin typeface="Times New Roman" panose="02020603050405020304" pitchFamily="18" charset="0"/>
              </a:defRPr>
            </a:lvl4pPr>
            <a:lvl5pPr marL="2057400" indent="-228600">
              <a:defRPr sz="24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i="1">
                <a:solidFill>
                  <a:schemeClr val="tx1"/>
                </a:solidFill>
                <a:latin typeface="Times New Roman" panose="02020603050405020304" pitchFamily="18" charset="0"/>
              </a:defRPr>
            </a:lvl9pPr>
          </a:lstStyle>
          <a:p>
            <a:r>
              <a:rPr lang="en-US" altLang="en-US" sz="1600"/>
              <a:t>Mercury Lamp Excitation</a:t>
            </a:r>
          </a:p>
        </p:txBody>
      </p:sp>
      <p:pic>
        <p:nvPicPr>
          <p:cNvPr id="73736" name="Picture 8">
            <a:extLst>
              <a:ext uri="{FF2B5EF4-FFF2-40B4-BE49-F238E27FC236}">
                <a16:creationId xmlns:a16="http://schemas.microsoft.com/office/drawing/2014/main" id="{012B098A-C295-5340-BE96-36A189FA50C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6250" y="722313"/>
            <a:ext cx="7167563" cy="2820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37" name="TextBox 9">
            <a:extLst>
              <a:ext uri="{FF2B5EF4-FFF2-40B4-BE49-F238E27FC236}">
                <a16:creationId xmlns:a16="http://schemas.microsoft.com/office/drawing/2014/main" id="{B7280504-50B4-1249-A258-E0BBF8AE8612}"/>
              </a:ext>
            </a:extLst>
          </p:cNvPr>
          <p:cNvSpPr txBox="1">
            <a:spLocks noChangeArrowheads="1"/>
          </p:cNvSpPr>
          <p:nvPr/>
        </p:nvSpPr>
        <p:spPr bwMode="auto">
          <a:xfrm>
            <a:off x="1036638" y="1682750"/>
            <a:ext cx="21590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Times New Roman" panose="02020603050405020304" pitchFamily="18" charset="0"/>
              </a:defRPr>
            </a:lvl1pPr>
            <a:lvl2pPr marL="742950" indent="-285750">
              <a:defRPr sz="2400" i="1">
                <a:solidFill>
                  <a:schemeClr val="tx1"/>
                </a:solidFill>
                <a:latin typeface="Times New Roman" panose="02020603050405020304" pitchFamily="18" charset="0"/>
              </a:defRPr>
            </a:lvl2pPr>
            <a:lvl3pPr marL="1143000" indent="-228600">
              <a:defRPr sz="2400" i="1">
                <a:solidFill>
                  <a:schemeClr val="tx1"/>
                </a:solidFill>
                <a:latin typeface="Times New Roman" panose="02020603050405020304" pitchFamily="18" charset="0"/>
              </a:defRPr>
            </a:lvl3pPr>
            <a:lvl4pPr marL="1600200" indent="-228600">
              <a:defRPr sz="2400" i="1">
                <a:solidFill>
                  <a:schemeClr val="tx1"/>
                </a:solidFill>
                <a:latin typeface="Times New Roman" panose="02020603050405020304" pitchFamily="18" charset="0"/>
              </a:defRPr>
            </a:lvl4pPr>
            <a:lvl5pPr marL="2057400" indent="-228600">
              <a:defRPr sz="24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i="1">
                <a:solidFill>
                  <a:schemeClr val="tx1"/>
                </a:solidFill>
                <a:latin typeface="Times New Roman" panose="02020603050405020304" pitchFamily="18" charset="0"/>
              </a:defRPr>
            </a:lvl9pPr>
          </a:lstStyle>
          <a:p>
            <a:r>
              <a:rPr lang="en-US" altLang="en-US" sz="1600"/>
              <a:t>633nm Laser Excitation</a:t>
            </a:r>
          </a:p>
        </p:txBody>
      </p:sp>
    </p:spTree>
    <p:extLst>
      <p:ext uri="{BB962C8B-B14F-4D97-AF65-F5344CB8AC3E}">
        <p14:creationId xmlns:p14="http://schemas.microsoft.com/office/powerpoint/2010/main" val="326325184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92F5C3-7FDD-0545-AEBC-CF12E4280BB8}"/>
              </a:ext>
            </a:extLst>
          </p:cNvPr>
          <p:cNvSpPr>
            <a:spLocks noGrp="1"/>
          </p:cNvSpPr>
          <p:nvPr>
            <p:ph type="title"/>
          </p:nvPr>
        </p:nvSpPr>
        <p:spPr>
          <a:xfrm>
            <a:off x="525463" y="441325"/>
            <a:ext cx="7772400" cy="1143000"/>
          </a:xfrm>
        </p:spPr>
        <p:txBody>
          <a:bodyPr/>
          <a:lstStyle/>
          <a:p>
            <a:pPr>
              <a:defRPr/>
            </a:pPr>
            <a:r>
              <a:rPr lang="en-US" sz="3600" dirty="0"/>
              <a:t>BD Spectrum Viewer</a:t>
            </a:r>
          </a:p>
        </p:txBody>
      </p:sp>
      <p:sp>
        <p:nvSpPr>
          <p:cNvPr id="3" name="Content Placeholder 2">
            <a:extLst>
              <a:ext uri="{FF2B5EF4-FFF2-40B4-BE49-F238E27FC236}">
                <a16:creationId xmlns:a16="http://schemas.microsoft.com/office/drawing/2014/main" id="{6E453851-7EE7-8A43-9AF1-202866523CAB}"/>
              </a:ext>
            </a:extLst>
          </p:cNvPr>
          <p:cNvSpPr>
            <a:spLocks noGrp="1"/>
          </p:cNvSpPr>
          <p:nvPr>
            <p:ph idx="1"/>
          </p:nvPr>
        </p:nvSpPr>
        <p:spPr/>
        <p:txBody>
          <a:bodyPr/>
          <a:lstStyle/>
          <a:p>
            <a:pPr>
              <a:defRPr/>
            </a:pPr>
            <a:endParaRPr lang="en-US"/>
          </a:p>
        </p:txBody>
      </p:sp>
      <p:pic>
        <p:nvPicPr>
          <p:cNvPr id="74755" name="Picture 3">
            <a:extLst>
              <a:ext uri="{FF2B5EF4-FFF2-40B4-BE49-F238E27FC236}">
                <a16:creationId xmlns:a16="http://schemas.microsoft.com/office/drawing/2014/main" id="{429751A7-78F2-4B4E-8347-E4250D29049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54150"/>
            <a:ext cx="9144000" cy="516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56" name="Picture 4">
            <a:extLst>
              <a:ext uri="{FF2B5EF4-FFF2-40B4-BE49-F238E27FC236}">
                <a16:creationId xmlns:a16="http://schemas.microsoft.com/office/drawing/2014/main" id="{4DBF892F-F666-4047-8D22-C97CFBBCC12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37400" y="57150"/>
            <a:ext cx="1898650"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757" name="TextBox 5">
            <a:extLst>
              <a:ext uri="{FF2B5EF4-FFF2-40B4-BE49-F238E27FC236}">
                <a16:creationId xmlns:a16="http://schemas.microsoft.com/office/drawing/2014/main" id="{498ED007-7F6A-9E4F-B992-A92EB77B101A}"/>
              </a:ext>
            </a:extLst>
          </p:cNvPr>
          <p:cNvSpPr txBox="1">
            <a:spLocks noChangeArrowheads="1"/>
          </p:cNvSpPr>
          <p:nvPr/>
        </p:nvSpPr>
        <p:spPr bwMode="auto">
          <a:xfrm>
            <a:off x="5457825" y="6484938"/>
            <a:ext cx="33591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Times New Roman" panose="02020603050405020304" pitchFamily="18" charset="0"/>
              </a:defRPr>
            </a:lvl1pPr>
            <a:lvl2pPr marL="742950" indent="-285750">
              <a:defRPr sz="2400" i="1">
                <a:solidFill>
                  <a:schemeClr val="tx1"/>
                </a:solidFill>
                <a:latin typeface="Times New Roman" panose="02020603050405020304" pitchFamily="18" charset="0"/>
              </a:defRPr>
            </a:lvl2pPr>
            <a:lvl3pPr marL="1143000" indent="-228600">
              <a:defRPr sz="2400" i="1">
                <a:solidFill>
                  <a:schemeClr val="tx1"/>
                </a:solidFill>
                <a:latin typeface="Times New Roman" panose="02020603050405020304" pitchFamily="18" charset="0"/>
              </a:defRPr>
            </a:lvl3pPr>
            <a:lvl4pPr marL="1600200" indent="-228600">
              <a:defRPr sz="2400" i="1">
                <a:solidFill>
                  <a:schemeClr val="tx1"/>
                </a:solidFill>
                <a:latin typeface="Times New Roman" panose="02020603050405020304" pitchFamily="18" charset="0"/>
              </a:defRPr>
            </a:lvl4pPr>
            <a:lvl5pPr marL="2057400" indent="-228600">
              <a:defRPr sz="24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i="1">
                <a:solidFill>
                  <a:schemeClr val="tx1"/>
                </a:solidFill>
                <a:latin typeface="Times New Roman" panose="02020603050405020304" pitchFamily="18" charset="0"/>
              </a:defRPr>
            </a:lvl9pPr>
          </a:lstStyle>
          <a:p>
            <a:r>
              <a:rPr lang="en-US" altLang="en-US" sz="1200">
                <a:solidFill>
                  <a:srgbClr val="4242F0"/>
                </a:solidFill>
              </a:rPr>
              <a:t>http://www.bdbiosciences.com/us/s/spectrumviewer</a:t>
            </a:r>
          </a:p>
        </p:txBody>
      </p:sp>
      <p:sp>
        <p:nvSpPr>
          <p:cNvPr id="74758" name="TextBox 6">
            <a:extLst>
              <a:ext uri="{FF2B5EF4-FFF2-40B4-BE49-F238E27FC236}">
                <a16:creationId xmlns:a16="http://schemas.microsoft.com/office/drawing/2014/main" id="{75699973-E6BE-9345-9F63-FF2BBA3FCF93}"/>
              </a:ext>
            </a:extLst>
          </p:cNvPr>
          <p:cNvSpPr txBox="1">
            <a:spLocks noChangeArrowheads="1"/>
          </p:cNvSpPr>
          <p:nvPr/>
        </p:nvSpPr>
        <p:spPr bwMode="auto">
          <a:xfrm>
            <a:off x="434975" y="276225"/>
            <a:ext cx="12588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Times New Roman" panose="02020603050405020304" pitchFamily="18" charset="0"/>
              </a:defRPr>
            </a:lvl1pPr>
            <a:lvl2pPr marL="742950" indent="-285750">
              <a:defRPr sz="2400" i="1">
                <a:solidFill>
                  <a:schemeClr val="tx1"/>
                </a:solidFill>
                <a:latin typeface="Times New Roman" panose="02020603050405020304" pitchFamily="18" charset="0"/>
              </a:defRPr>
            </a:lvl2pPr>
            <a:lvl3pPr marL="1143000" indent="-228600">
              <a:defRPr sz="2400" i="1">
                <a:solidFill>
                  <a:schemeClr val="tx1"/>
                </a:solidFill>
                <a:latin typeface="Times New Roman" panose="02020603050405020304" pitchFamily="18" charset="0"/>
              </a:defRPr>
            </a:lvl3pPr>
            <a:lvl4pPr marL="1600200" indent="-228600">
              <a:defRPr sz="2400" i="1">
                <a:solidFill>
                  <a:schemeClr val="tx1"/>
                </a:solidFill>
                <a:latin typeface="Times New Roman" panose="02020603050405020304" pitchFamily="18" charset="0"/>
              </a:defRPr>
            </a:lvl4pPr>
            <a:lvl5pPr marL="2057400" indent="-228600">
              <a:defRPr sz="24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i="1">
                <a:solidFill>
                  <a:schemeClr val="tx1"/>
                </a:solidFill>
                <a:latin typeface="Times New Roman" panose="02020603050405020304" pitchFamily="18" charset="0"/>
              </a:defRPr>
            </a:lvl9pPr>
          </a:lstStyle>
          <a:p>
            <a:r>
              <a:rPr lang="en-US" altLang="en-US"/>
              <a:t>Example</a:t>
            </a:r>
          </a:p>
        </p:txBody>
      </p:sp>
    </p:spTree>
    <p:extLst>
      <p:ext uri="{BB962C8B-B14F-4D97-AF65-F5344CB8AC3E}">
        <p14:creationId xmlns:p14="http://schemas.microsoft.com/office/powerpoint/2010/main" val="238504576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2ECA01-14A2-C44A-8AC3-052027E5D8D3}"/>
              </a:ext>
            </a:extLst>
          </p:cNvPr>
          <p:cNvSpPr>
            <a:spLocks noGrp="1"/>
          </p:cNvSpPr>
          <p:nvPr>
            <p:ph type="title"/>
          </p:nvPr>
        </p:nvSpPr>
        <p:spPr/>
        <p:txBody>
          <a:bodyPr/>
          <a:lstStyle/>
          <a:p>
            <a:pPr>
              <a:defRPr/>
            </a:pPr>
            <a:endParaRPr lang="en-US"/>
          </a:p>
        </p:txBody>
      </p:sp>
      <p:sp>
        <p:nvSpPr>
          <p:cNvPr id="3" name="Content Placeholder 2">
            <a:extLst>
              <a:ext uri="{FF2B5EF4-FFF2-40B4-BE49-F238E27FC236}">
                <a16:creationId xmlns:a16="http://schemas.microsoft.com/office/drawing/2014/main" id="{EACA7152-874F-9D46-A985-400A8B120336}"/>
              </a:ext>
            </a:extLst>
          </p:cNvPr>
          <p:cNvSpPr>
            <a:spLocks noGrp="1"/>
          </p:cNvSpPr>
          <p:nvPr>
            <p:ph idx="1"/>
          </p:nvPr>
        </p:nvSpPr>
        <p:spPr/>
        <p:txBody>
          <a:bodyPr/>
          <a:lstStyle/>
          <a:p>
            <a:pPr>
              <a:defRPr/>
            </a:pPr>
            <a:endParaRPr lang="en-US"/>
          </a:p>
        </p:txBody>
      </p:sp>
      <p:pic>
        <p:nvPicPr>
          <p:cNvPr id="75779" name="Picture 3">
            <a:extLst>
              <a:ext uri="{FF2B5EF4-FFF2-40B4-BE49-F238E27FC236}">
                <a16:creationId xmlns:a16="http://schemas.microsoft.com/office/drawing/2014/main" id="{F4397F83-478B-DC4E-A761-D088C95A6B5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429000"/>
            <a:ext cx="9144000" cy="301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780" name="Picture 4">
            <a:extLst>
              <a:ext uri="{FF2B5EF4-FFF2-40B4-BE49-F238E27FC236}">
                <a16:creationId xmlns:a16="http://schemas.microsoft.com/office/drawing/2014/main" id="{287E5030-EA6F-F142-9E46-2398DF3F224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1625" y="1292225"/>
            <a:ext cx="3327400"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781" name="Picture 5">
            <a:extLst>
              <a:ext uri="{FF2B5EF4-FFF2-40B4-BE49-F238E27FC236}">
                <a16:creationId xmlns:a16="http://schemas.microsoft.com/office/drawing/2014/main" id="{C954C365-9BBD-D043-A68F-FD00F09DA43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86438" y="1058863"/>
            <a:ext cx="977900" cy="247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82" name="TextBox 6">
            <a:extLst>
              <a:ext uri="{FF2B5EF4-FFF2-40B4-BE49-F238E27FC236}">
                <a16:creationId xmlns:a16="http://schemas.microsoft.com/office/drawing/2014/main" id="{6A9049AB-C314-0844-B0EF-9960496A27D0}"/>
              </a:ext>
            </a:extLst>
          </p:cNvPr>
          <p:cNvSpPr txBox="1">
            <a:spLocks noChangeArrowheads="1"/>
          </p:cNvSpPr>
          <p:nvPr/>
        </p:nvSpPr>
        <p:spPr bwMode="auto">
          <a:xfrm>
            <a:off x="903288" y="1157288"/>
            <a:ext cx="8001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Times New Roman" panose="02020603050405020304" pitchFamily="18" charset="0"/>
              </a:defRPr>
            </a:lvl1pPr>
            <a:lvl2pPr marL="742950" indent="-285750">
              <a:defRPr sz="2400" i="1">
                <a:solidFill>
                  <a:schemeClr val="tx1"/>
                </a:solidFill>
                <a:latin typeface="Times New Roman" panose="02020603050405020304" pitchFamily="18" charset="0"/>
              </a:defRPr>
            </a:lvl2pPr>
            <a:lvl3pPr marL="1143000" indent="-228600">
              <a:defRPr sz="2400" i="1">
                <a:solidFill>
                  <a:schemeClr val="tx1"/>
                </a:solidFill>
                <a:latin typeface="Times New Roman" panose="02020603050405020304" pitchFamily="18" charset="0"/>
              </a:defRPr>
            </a:lvl3pPr>
            <a:lvl4pPr marL="1600200" indent="-228600">
              <a:defRPr sz="2400" i="1">
                <a:solidFill>
                  <a:schemeClr val="tx1"/>
                </a:solidFill>
                <a:latin typeface="Times New Roman" panose="02020603050405020304" pitchFamily="18" charset="0"/>
              </a:defRPr>
            </a:lvl4pPr>
            <a:lvl5pPr marL="2057400" indent="-228600">
              <a:defRPr sz="24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i="1">
                <a:solidFill>
                  <a:schemeClr val="tx1"/>
                </a:solidFill>
                <a:latin typeface="Times New Roman" panose="02020603050405020304" pitchFamily="18" charset="0"/>
              </a:defRPr>
            </a:lvl9pPr>
          </a:lstStyle>
          <a:p>
            <a:r>
              <a:rPr lang="en-US" altLang="en-US"/>
              <a:t>Dyes</a:t>
            </a:r>
          </a:p>
        </p:txBody>
      </p:sp>
      <p:sp>
        <p:nvSpPr>
          <p:cNvPr id="75783" name="TextBox 7">
            <a:extLst>
              <a:ext uri="{FF2B5EF4-FFF2-40B4-BE49-F238E27FC236}">
                <a16:creationId xmlns:a16="http://schemas.microsoft.com/office/drawing/2014/main" id="{ACEFF809-BC7A-1145-B4EE-EE0FD20254B5}"/>
              </a:ext>
            </a:extLst>
          </p:cNvPr>
          <p:cNvSpPr txBox="1">
            <a:spLocks noChangeArrowheads="1"/>
          </p:cNvSpPr>
          <p:nvPr/>
        </p:nvSpPr>
        <p:spPr bwMode="auto">
          <a:xfrm>
            <a:off x="5657850" y="762000"/>
            <a:ext cx="10064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Times New Roman" panose="02020603050405020304" pitchFamily="18" charset="0"/>
              </a:defRPr>
            </a:lvl1pPr>
            <a:lvl2pPr marL="742950" indent="-285750">
              <a:defRPr sz="2400" i="1">
                <a:solidFill>
                  <a:schemeClr val="tx1"/>
                </a:solidFill>
                <a:latin typeface="Times New Roman" panose="02020603050405020304" pitchFamily="18" charset="0"/>
              </a:defRPr>
            </a:lvl2pPr>
            <a:lvl3pPr marL="1143000" indent="-228600">
              <a:defRPr sz="2400" i="1">
                <a:solidFill>
                  <a:schemeClr val="tx1"/>
                </a:solidFill>
                <a:latin typeface="Times New Roman" panose="02020603050405020304" pitchFamily="18" charset="0"/>
              </a:defRPr>
            </a:lvl3pPr>
            <a:lvl4pPr marL="1600200" indent="-228600">
              <a:defRPr sz="2400" i="1">
                <a:solidFill>
                  <a:schemeClr val="tx1"/>
                </a:solidFill>
                <a:latin typeface="Times New Roman" panose="02020603050405020304" pitchFamily="18" charset="0"/>
              </a:defRPr>
            </a:lvl4pPr>
            <a:lvl5pPr marL="2057400" indent="-228600">
              <a:defRPr sz="24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i="1">
                <a:solidFill>
                  <a:schemeClr val="tx1"/>
                </a:solidFill>
                <a:latin typeface="Times New Roman" panose="02020603050405020304" pitchFamily="18" charset="0"/>
              </a:defRPr>
            </a:lvl9pPr>
          </a:lstStyle>
          <a:p>
            <a:r>
              <a:rPr lang="en-US" altLang="en-US"/>
              <a:t>Lasers</a:t>
            </a:r>
          </a:p>
        </p:txBody>
      </p:sp>
      <p:pic>
        <p:nvPicPr>
          <p:cNvPr id="75784" name="Picture 8">
            <a:extLst>
              <a:ext uri="{FF2B5EF4-FFF2-40B4-BE49-F238E27FC236}">
                <a16:creationId xmlns:a16="http://schemas.microsoft.com/office/drawing/2014/main" id="{74F10E67-2906-8B4B-8F17-16DF16D8BEE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64338" y="201613"/>
            <a:ext cx="2209800" cy="62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85" name="TextBox 9">
            <a:extLst>
              <a:ext uri="{FF2B5EF4-FFF2-40B4-BE49-F238E27FC236}">
                <a16:creationId xmlns:a16="http://schemas.microsoft.com/office/drawing/2014/main" id="{18343DF7-6AAE-8A45-B62C-437E928B617B}"/>
              </a:ext>
            </a:extLst>
          </p:cNvPr>
          <p:cNvSpPr txBox="1">
            <a:spLocks noChangeArrowheads="1"/>
          </p:cNvSpPr>
          <p:nvPr/>
        </p:nvSpPr>
        <p:spPr bwMode="auto">
          <a:xfrm>
            <a:off x="400050" y="381000"/>
            <a:ext cx="12604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Times New Roman" panose="02020603050405020304" pitchFamily="18" charset="0"/>
              </a:defRPr>
            </a:lvl1pPr>
            <a:lvl2pPr marL="742950" indent="-285750">
              <a:defRPr sz="2400" i="1">
                <a:solidFill>
                  <a:schemeClr val="tx1"/>
                </a:solidFill>
                <a:latin typeface="Times New Roman" panose="02020603050405020304" pitchFamily="18" charset="0"/>
              </a:defRPr>
            </a:lvl2pPr>
            <a:lvl3pPr marL="1143000" indent="-228600">
              <a:defRPr sz="2400" i="1">
                <a:solidFill>
                  <a:schemeClr val="tx1"/>
                </a:solidFill>
                <a:latin typeface="Times New Roman" panose="02020603050405020304" pitchFamily="18" charset="0"/>
              </a:defRPr>
            </a:lvl3pPr>
            <a:lvl4pPr marL="1600200" indent="-228600">
              <a:defRPr sz="2400" i="1">
                <a:solidFill>
                  <a:schemeClr val="tx1"/>
                </a:solidFill>
                <a:latin typeface="Times New Roman" panose="02020603050405020304" pitchFamily="18" charset="0"/>
              </a:defRPr>
            </a:lvl4pPr>
            <a:lvl5pPr marL="2057400" indent="-228600">
              <a:defRPr sz="24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i="1">
                <a:solidFill>
                  <a:schemeClr val="tx1"/>
                </a:solidFill>
                <a:latin typeface="Times New Roman" panose="02020603050405020304" pitchFamily="18" charset="0"/>
              </a:defRPr>
            </a:lvl9pPr>
          </a:lstStyle>
          <a:p>
            <a:r>
              <a:rPr lang="en-US" altLang="en-US"/>
              <a:t>Example</a:t>
            </a:r>
          </a:p>
        </p:txBody>
      </p:sp>
    </p:spTree>
    <p:extLst>
      <p:ext uri="{BB962C8B-B14F-4D97-AF65-F5344CB8AC3E}">
        <p14:creationId xmlns:p14="http://schemas.microsoft.com/office/powerpoint/2010/main" val="161550497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89090A-5584-814A-A161-6CA03F506243}"/>
              </a:ext>
            </a:extLst>
          </p:cNvPr>
          <p:cNvSpPr>
            <a:spLocks noGrp="1"/>
          </p:cNvSpPr>
          <p:nvPr>
            <p:ph type="title"/>
          </p:nvPr>
        </p:nvSpPr>
        <p:spPr>
          <a:xfrm>
            <a:off x="685800" y="190500"/>
            <a:ext cx="7772400" cy="1143000"/>
          </a:xfrm>
        </p:spPr>
        <p:txBody>
          <a:bodyPr/>
          <a:lstStyle/>
          <a:p>
            <a:pPr>
              <a:defRPr/>
            </a:pPr>
            <a:r>
              <a:rPr lang="en-US" sz="3200" dirty="0"/>
              <a:t>We can learn about dyes and filters by going to several sites to reveal properties</a:t>
            </a:r>
          </a:p>
        </p:txBody>
      </p:sp>
      <p:sp>
        <p:nvSpPr>
          <p:cNvPr id="3" name="Content Placeholder 2">
            <a:extLst>
              <a:ext uri="{FF2B5EF4-FFF2-40B4-BE49-F238E27FC236}">
                <a16:creationId xmlns:a16="http://schemas.microsoft.com/office/drawing/2014/main" id="{A3A4A95F-1067-0A45-9185-ED56EF04877C}"/>
              </a:ext>
            </a:extLst>
          </p:cNvPr>
          <p:cNvSpPr>
            <a:spLocks noGrp="1"/>
          </p:cNvSpPr>
          <p:nvPr>
            <p:ph idx="1"/>
          </p:nvPr>
        </p:nvSpPr>
        <p:spPr>
          <a:xfrm>
            <a:off x="501650" y="1584325"/>
            <a:ext cx="7772400" cy="4114800"/>
          </a:xfrm>
        </p:spPr>
        <p:txBody>
          <a:bodyPr>
            <a:normAutofit fontScale="92500"/>
          </a:bodyPr>
          <a:lstStyle/>
          <a:p>
            <a:pPr>
              <a:defRPr/>
            </a:pPr>
            <a:r>
              <a:rPr lang="en-US" sz="2000" dirty="0" err="1"/>
              <a:t>BioLegend</a:t>
            </a:r>
            <a:r>
              <a:rPr lang="en-US" sz="2000" dirty="0"/>
              <a:t>: </a:t>
            </a:r>
            <a:r>
              <a:rPr lang="en-US" sz="2000" dirty="0">
                <a:hlinkClick r:id="rId2"/>
              </a:rPr>
              <a:t>https://www.biolegend.com/spectraanalyzer</a:t>
            </a:r>
            <a:r>
              <a:rPr lang="en-US" sz="2000" dirty="0"/>
              <a:t> </a:t>
            </a:r>
          </a:p>
          <a:p>
            <a:pPr>
              <a:defRPr/>
            </a:pPr>
            <a:r>
              <a:rPr lang="en-US" sz="2000" dirty="0"/>
              <a:t>BD: </a:t>
            </a:r>
            <a:r>
              <a:rPr lang="en-US" sz="2000" dirty="0">
                <a:hlinkClick r:id="rId3"/>
              </a:rPr>
              <a:t>http://www.bdbiosciences.com/us/s/spectrumviewer</a:t>
            </a:r>
            <a:r>
              <a:rPr lang="en-US" sz="2000" dirty="0"/>
              <a:t> </a:t>
            </a:r>
          </a:p>
          <a:p>
            <a:pPr>
              <a:defRPr/>
            </a:pPr>
            <a:r>
              <a:rPr lang="en-US" sz="2000" dirty="0" err="1"/>
              <a:t>Thermo</a:t>
            </a:r>
            <a:r>
              <a:rPr lang="en-US" sz="2000" dirty="0"/>
              <a:t>: </a:t>
            </a:r>
            <a:r>
              <a:rPr lang="en-US" sz="2000" dirty="0">
                <a:hlinkClick r:id="rId4"/>
              </a:rPr>
              <a:t>https://www.thermofisher.com/us/en/home/life-science/cell-analysis/labeling-chemistry/fluorescence-spectraviewer.html</a:t>
            </a:r>
            <a:endParaRPr lang="en-US" sz="2000" dirty="0"/>
          </a:p>
          <a:p>
            <a:pPr>
              <a:defRPr/>
            </a:pPr>
            <a:r>
              <a:rPr lang="en-US" sz="2000" dirty="0"/>
              <a:t>Chroma: </a:t>
            </a:r>
            <a:r>
              <a:rPr lang="en-US" sz="2000" dirty="0">
                <a:hlinkClick r:id="rId5"/>
              </a:rPr>
              <a:t>https://www.chroma.com/spectra-viewer</a:t>
            </a:r>
            <a:endParaRPr lang="en-US" sz="2000" dirty="0"/>
          </a:p>
          <a:p>
            <a:pPr>
              <a:defRPr/>
            </a:pPr>
            <a:r>
              <a:rPr lang="en-US" sz="2000" dirty="0"/>
              <a:t>Sigma: </a:t>
            </a:r>
            <a:r>
              <a:rPr lang="en-US" sz="2000" dirty="0">
                <a:hlinkClick r:id="rId6"/>
              </a:rPr>
              <a:t>https://www.sigmaaldrich.com/labware/learning-center/spectral-viewer.html</a:t>
            </a:r>
            <a:endParaRPr lang="en-US" sz="2000" dirty="0"/>
          </a:p>
          <a:p>
            <a:pPr>
              <a:defRPr/>
            </a:pPr>
            <a:r>
              <a:rPr lang="en-US" sz="2000" dirty="0" err="1"/>
              <a:t>Evrogen</a:t>
            </a:r>
            <a:r>
              <a:rPr lang="en-US" sz="2000" dirty="0"/>
              <a:t>: </a:t>
            </a:r>
            <a:r>
              <a:rPr lang="en-US" sz="2000" dirty="0">
                <a:hlinkClick r:id="rId7"/>
              </a:rPr>
              <a:t>http://evrogen.com/spectra-viewer/viewer.shtml</a:t>
            </a:r>
            <a:endParaRPr lang="en-US" sz="2000" dirty="0"/>
          </a:p>
          <a:p>
            <a:pPr>
              <a:defRPr/>
            </a:pPr>
            <a:r>
              <a:rPr lang="en-US" sz="2000" dirty="0" err="1"/>
              <a:t>Expedeon</a:t>
            </a:r>
            <a:r>
              <a:rPr lang="en-US" sz="2000" dirty="0"/>
              <a:t>: </a:t>
            </a:r>
            <a:r>
              <a:rPr lang="en-US" sz="2000" dirty="0">
                <a:hlinkClick r:id="rId8"/>
              </a:rPr>
              <a:t>https://www.expedeon.com/resources/applications/flow-cytometry/new-fluorescence-spectra-viewer/</a:t>
            </a:r>
            <a:endParaRPr lang="en-US" sz="2000" dirty="0"/>
          </a:p>
          <a:p>
            <a:pPr>
              <a:defRPr/>
            </a:pPr>
            <a:r>
              <a:rPr lang="en-US" sz="2000" dirty="0"/>
              <a:t>  </a:t>
            </a:r>
            <a:r>
              <a:rPr lang="en-US" sz="2000" dirty="0" err="1"/>
              <a:t>Fluorophoresorg</a:t>
            </a:r>
            <a:r>
              <a:rPr lang="en-US" sz="2000" dirty="0"/>
              <a:t>: </a:t>
            </a:r>
            <a:r>
              <a:rPr lang="en-US" sz="2000" dirty="0">
                <a:hlinkClick r:id="rId9"/>
              </a:rPr>
              <a:t>http://www.fluorophores.tugraz.at/substance/</a:t>
            </a:r>
            <a:endParaRPr lang="en-US" sz="2000" dirty="0"/>
          </a:p>
          <a:p>
            <a:pPr>
              <a:defRPr/>
            </a:pPr>
            <a:r>
              <a:rPr lang="en-US" sz="2000" dirty="0" err="1"/>
              <a:t>Semrock</a:t>
            </a:r>
            <a:r>
              <a:rPr lang="en-US" sz="2000" dirty="0"/>
              <a:t>: </a:t>
            </a:r>
            <a:r>
              <a:rPr lang="en-US" sz="2000" dirty="0">
                <a:hlinkClick r:id="rId10"/>
              </a:rPr>
              <a:t>https://searchlight.semrock.com</a:t>
            </a:r>
            <a:r>
              <a:rPr lang="en-US" sz="2000" dirty="0"/>
              <a:t> </a:t>
            </a:r>
          </a:p>
          <a:p>
            <a:pPr>
              <a:defRPr/>
            </a:pPr>
            <a:endParaRPr lang="en-US" sz="2000" dirty="0"/>
          </a:p>
          <a:p>
            <a:pPr>
              <a:defRPr/>
            </a:pPr>
            <a:endParaRPr lang="en-US" sz="2000" dirty="0"/>
          </a:p>
        </p:txBody>
      </p:sp>
    </p:spTree>
    <p:extLst>
      <p:ext uri="{BB962C8B-B14F-4D97-AF65-F5344CB8AC3E}">
        <p14:creationId xmlns:p14="http://schemas.microsoft.com/office/powerpoint/2010/main" val="247522783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Interference filters: disadvantages</a:t>
            </a:r>
          </a:p>
        </p:txBody>
      </p:sp>
      <p:sp>
        <p:nvSpPr>
          <p:cNvPr id="3" name="Content Placeholder 2"/>
          <p:cNvSpPr>
            <a:spLocks noGrp="1"/>
          </p:cNvSpPr>
          <p:nvPr>
            <p:ph idx="1"/>
          </p:nvPr>
        </p:nvSpPr>
        <p:spPr/>
        <p:txBody>
          <a:bodyPr/>
          <a:lstStyle/>
          <a:p>
            <a:r>
              <a:rPr lang="en-US" dirty="0"/>
              <a:t>Lower blocking properties			</a:t>
            </a:r>
          </a:p>
          <a:p>
            <a:r>
              <a:rPr lang="en-US" dirty="0"/>
              <a:t>Reduced passing properties		</a:t>
            </a:r>
          </a:p>
          <a:p>
            <a:r>
              <a:rPr lang="en-US" dirty="0"/>
              <a:t>Their reflecting and passing properties are not absolute, this should be considered while dealing with multiple wavelengths</a:t>
            </a:r>
          </a:p>
          <a:p>
            <a:endParaRPr lang="en-US" dirty="0"/>
          </a:p>
        </p:txBody>
      </p:sp>
      <p:sp>
        <p:nvSpPr>
          <p:cNvPr id="4" name="Date Placeholder 3"/>
          <p:cNvSpPr>
            <a:spLocks noGrp="1"/>
          </p:cNvSpPr>
          <p:nvPr>
            <p:ph type="dt" sz="half" idx="10"/>
          </p:nvPr>
        </p:nvSpPr>
        <p:spPr/>
        <p:txBody>
          <a:bodyPr/>
          <a:lstStyle/>
          <a:p>
            <a:fld id="{F4C039BB-BFC4-41B8-B92E-3AB15CEAADDC}" type="datetime12">
              <a:rPr lang="en-US" smtClean="0"/>
              <a:t>5:21 PM</a:t>
            </a:fld>
            <a:endParaRPr lang="en-US" dirty="0"/>
          </a:p>
        </p:txBody>
      </p:sp>
      <p:sp>
        <p:nvSpPr>
          <p:cNvPr id="5" name="Footer Placeholder 4"/>
          <p:cNvSpPr>
            <a:spLocks noGrp="1"/>
          </p:cNvSpPr>
          <p:nvPr>
            <p:ph type="ftr" sz="quarter" idx="11"/>
          </p:nvPr>
        </p:nvSpPr>
        <p:spPr/>
        <p:txBody>
          <a:bodyPr/>
          <a:lstStyle/>
          <a:p>
            <a:pPr algn="r"/>
            <a:r>
              <a:rPr lang="en-US" dirty="0" err="1"/>
              <a:t>www.cyto.purdue.edu</a:t>
            </a:r>
            <a:endParaRPr lang="en-US" dirty="0"/>
          </a:p>
        </p:txBody>
      </p:sp>
      <p:sp>
        <p:nvSpPr>
          <p:cNvPr id="6" name="Slide Number Placeholder 5"/>
          <p:cNvSpPr>
            <a:spLocks noGrp="1"/>
          </p:cNvSpPr>
          <p:nvPr>
            <p:ph type="sldNum" sz="quarter" idx="12"/>
          </p:nvPr>
        </p:nvSpPr>
        <p:spPr/>
        <p:txBody>
          <a:bodyPr/>
          <a:lstStyle/>
          <a:p>
            <a:r>
              <a:rPr lang="en-US"/>
              <a:t>Slide </a:t>
            </a:r>
            <a:fld id="{0CFEC368-1D7A-4F81-ABF6-AE0E36BAF64C}" type="slidenum">
              <a:rPr lang="en-US" smtClean="0"/>
              <a:pPr/>
              <a:t>57</a:t>
            </a:fld>
            <a:endParaRPr lang="en-US" dirty="0"/>
          </a:p>
        </p:txBody>
      </p:sp>
    </p:spTree>
    <p:extLst>
      <p:ext uri="{BB962C8B-B14F-4D97-AF65-F5344CB8AC3E}">
        <p14:creationId xmlns:p14="http://schemas.microsoft.com/office/powerpoint/2010/main" val="400547842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Conclusions</a:t>
            </a:r>
          </a:p>
        </p:txBody>
      </p:sp>
      <p:sp>
        <p:nvSpPr>
          <p:cNvPr id="3" name="Content Placeholder 2"/>
          <p:cNvSpPr>
            <a:spLocks noGrp="1"/>
          </p:cNvSpPr>
          <p:nvPr>
            <p:ph idx="1"/>
          </p:nvPr>
        </p:nvSpPr>
        <p:spPr/>
        <p:txBody>
          <a:bodyPr/>
          <a:lstStyle/>
          <a:p>
            <a:r>
              <a:rPr lang="en-US" dirty="0"/>
              <a:t>Optical filters play a critical role in selecting appropriate bands of fluorescence emission</a:t>
            </a:r>
          </a:p>
          <a:p>
            <a:r>
              <a:rPr lang="en-US"/>
              <a:t>`Each </a:t>
            </a:r>
            <a:r>
              <a:rPr lang="en-US" dirty="0"/>
              <a:t>filter will be responsible for some loss in transmission</a:t>
            </a:r>
          </a:p>
          <a:p>
            <a:r>
              <a:rPr lang="en-US" dirty="0"/>
              <a:t>Absorbance filters may actually cause fluorescence</a:t>
            </a:r>
          </a:p>
          <a:p>
            <a:r>
              <a:rPr lang="en-US" dirty="0"/>
              <a:t>Filter efficiency may be important in complex optical systems</a:t>
            </a:r>
          </a:p>
          <a:p>
            <a:endParaRPr lang="en-US" dirty="0"/>
          </a:p>
        </p:txBody>
      </p:sp>
      <p:sp>
        <p:nvSpPr>
          <p:cNvPr id="4" name="Date Placeholder 3"/>
          <p:cNvSpPr>
            <a:spLocks noGrp="1"/>
          </p:cNvSpPr>
          <p:nvPr>
            <p:ph type="dt" sz="half" idx="10"/>
          </p:nvPr>
        </p:nvSpPr>
        <p:spPr/>
        <p:txBody>
          <a:bodyPr/>
          <a:lstStyle/>
          <a:p>
            <a:fld id="{F4C039BB-BFC4-41B8-B92E-3AB15CEAADDC}" type="datetime12">
              <a:rPr lang="en-US" smtClean="0"/>
              <a:t>5:21 PM</a:t>
            </a:fld>
            <a:endParaRPr lang="en-US" dirty="0"/>
          </a:p>
        </p:txBody>
      </p:sp>
      <p:sp>
        <p:nvSpPr>
          <p:cNvPr id="5" name="Footer Placeholder 4"/>
          <p:cNvSpPr>
            <a:spLocks noGrp="1"/>
          </p:cNvSpPr>
          <p:nvPr>
            <p:ph type="ftr" sz="quarter" idx="11"/>
          </p:nvPr>
        </p:nvSpPr>
        <p:spPr/>
        <p:txBody>
          <a:bodyPr/>
          <a:lstStyle/>
          <a:p>
            <a:pPr algn="r"/>
            <a:r>
              <a:rPr lang="en-US"/>
              <a:t>www.cyto.purdue.edu</a:t>
            </a:r>
            <a:endParaRPr lang="en-US" dirty="0"/>
          </a:p>
        </p:txBody>
      </p:sp>
      <p:sp>
        <p:nvSpPr>
          <p:cNvPr id="6" name="Slide Number Placeholder 5"/>
          <p:cNvSpPr>
            <a:spLocks noGrp="1"/>
          </p:cNvSpPr>
          <p:nvPr>
            <p:ph type="sldNum" sz="quarter" idx="12"/>
          </p:nvPr>
        </p:nvSpPr>
        <p:spPr/>
        <p:txBody>
          <a:bodyPr/>
          <a:lstStyle/>
          <a:p>
            <a:r>
              <a:rPr lang="en-US"/>
              <a:t>Slide </a:t>
            </a:r>
            <a:fld id="{0CFEC368-1D7A-4F81-ABF6-AE0E36BAF64C}" type="slidenum">
              <a:rPr lang="en-US" smtClean="0"/>
              <a:pPr/>
              <a:t>58</a:t>
            </a:fld>
            <a:endParaRPr lang="en-US" dirty="0"/>
          </a:p>
        </p:txBody>
      </p:sp>
    </p:spTree>
    <p:extLst>
      <p:ext uri="{BB962C8B-B14F-4D97-AF65-F5344CB8AC3E}">
        <p14:creationId xmlns:p14="http://schemas.microsoft.com/office/powerpoint/2010/main" val="36988171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Optics – Dichroic Mirrors </a:t>
            </a:r>
          </a:p>
        </p:txBody>
      </p:sp>
      <p:sp>
        <p:nvSpPr>
          <p:cNvPr id="3" name="Content Placeholder 2"/>
          <p:cNvSpPr>
            <a:spLocks noGrp="1"/>
          </p:cNvSpPr>
          <p:nvPr>
            <p:ph idx="1"/>
          </p:nvPr>
        </p:nvSpPr>
        <p:spPr/>
        <p:txBody>
          <a:bodyPr/>
          <a:lstStyle/>
          <a:p>
            <a:r>
              <a:rPr lang="en-US" dirty="0"/>
              <a:t>Dichroic mirrors allow some light to pass (transmitted light) and bounce some light (reflected light)</a:t>
            </a:r>
          </a:p>
          <a:p>
            <a:r>
              <a:rPr lang="en-US" dirty="0"/>
              <a:t>Mostly we use </a:t>
            </a:r>
            <a:r>
              <a:rPr lang="en-US" dirty="0" err="1"/>
              <a:t>Dichroics</a:t>
            </a:r>
            <a:r>
              <a:rPr lang="en-US" dirty="0"/>
              <a:t> at 45 degrees because that is the most effective design</a:t>
            </a:r>
          </a:p>
        </p:txBody>
      </p:sp>
      <p:sp>
        <p:nvSpPr>
          <p:cNvPr id="4" name="Date Placeholder 3"/>
          <p:cNvSpPr>
            <a:spLocks noGrp="1"/>
          </p:cNvSpPr>
          <p:nvPr>
            <p:ph type="dt" sz="half" idx="10"/>
          </p:nvPr>
        </p:nvSpPr>
        <p:spPr/>
        <p:txBody>
          <a:bodyPr/>
          <a:lstStyle/>
          <a:p>
            <a:fld id="{F4C039BB-BFC4-41B8-B92E-3AB15CEAADDC}" type="datetime12">
              <a:rPr lang="en-US" smtClean="0"/>
              <a:t>5:21 PM</a:t>
            </a:fld>
            <a:endParaRPr lang="en-US" dirty="0"/>
          </a:p>
        </p:txBody>
      </p:sp>
      <p:sp>
        <p:nvSpPr>
          <p:cNvPr id="5" name="Footer Placeholder 4"/>
          <p:cNvSpPr>
            <a:spLocks noGrp="1"/>
          </p:cNvSpPr>
          <p:nvPr>
            <p:ph type="ftr" sz="quarter" idx="11"/>
          </p:nvPr>
        </p:nvSpPr>
        <p:spPr/>
        <p:txBody>
          <a:bodyPr/>
          <a:lstStyle/>
          <a:p>
            <a:pPr algn="r"/>
            <a:r>
              <a:rPr lang="en-US" dirty="0" err="1"/>
              <a:t>www.cyto.purdue.edu</a:t>
            </a:r>
            <a:endParaRPr lang="en-US" dirty="0"/>
          </a:p>
        </p:txBody>
      </p:sp>
      <p:sp>
        <p:nvSpPr>
          <p:cNvPr id="6" name="Slide Number Placeholder 5"/>
          <p:cNvSpPr>
            <a:spLocks noGrp="1"/>
          </p:cNvSpPr>
          <p:nvPr>
            <p:ph type="sldNum" sz="quarter" idx="12"/>
          </p:nvPr>
        </p:nvSpPr>
        <p:spPr/>
        <p:txBody>
          <a:bodyPr/>
          <a:lstStyle/>
          <a:p>
            <a:r>
              <a:rPr lang="en-US"/>
              <a:t>Slide </a:t>
            </a:r>
            <a:fld id="{0CFEC368-1D7A-4F81-ABF6-AE0E36BAF64C}" type="slidenum">
              <a:rPr lang="en-US" smtClean="0"/>
              <a:pPr/>
              <a:t>6</a:t>
            </a:fld>
            <a:endParaRPr lang="en-US" dirty="0"/>
          </a:p>
        </p:txBody>
      </p:sp>
      <p:pic>
        <p:nvPicPr>
          <p:cNvPr id="7" name="Picture 6">
            <a:extLst>
              <a:ext uri="{FF2B5EF4-FFF2-40B4-BE49-F238E27FC236}">
                <a16:creationId xmlns:a16="http://schemas.microsoft.com/office/drawing/2014/main" id="{E5A365C3-8EA4-2047-BB4F-D982667B1BFB}"/>
              </a:ext>
            </a:extLst>
          </p:cNvPr>
          <p:cNvPicPr>
            <a:picLocks noChangeAspect="1"/>
          </p:cNvPicPr>
          <p:nvPr/>
        </p:nvPicPr>
        <p:blipFill>
          <a:blip r:embed="rId3"/>
          <a:stretch>
            <a:fillRect/>
          </a:stretch>
        </p:blipFill>
        <p:spPr>
          <a:xfrm>
            <a:off x="533400" y="3230980"/>
            <a:ext cx="4699000" cy="3246020"/>
          </a:xfrm>
          <a:prstGeom prst="rect">
            <a:avLst/>
          </a:prstGeom>
          <a:ln>
            <a:solidFill>
              <a:schemeClr val="bg1">
                <a:lumMod val="65000"/>
              </a:schemeClr>
            </a:solidFill>
          </a:ln>
        </p:spPr>
      </p:pic>
      <p:sp>
        <p:nvSpPr>
          <p:cNvPr id="8" name="TextBox 7">
            <a:extLst>
              <a:ext uri="{FF2B5EF4-FFF2-40B4-BE49-F238E27FC236}">
                <a16:creationId xmlns:a16="http://schemas.microsoft.com/office/drawing/2014/main" id="{2A2ACDE2-29FA-3346-A2AE-F763977CD5C6}"/>
              </a:ext>
            </a:extLst>
          </p:cNvPr>
          <p:cNvSpPr txBox="1"/>
          <p:nvPr/>
        </p:nvSpPr>
        <p:spPr>
          <a:xfrm>
            <a:off x="5232400" y="6248400"/>
            <a:ext cx="1345240" cy="261610"/>
          </a:xfrm>
          <a:prstGeom prst="rect">
            <a:avLst/>
          </a:prstGeom>
          <a:noFill/>
        </p:spPr>
        <p:txBody>
          <a:bodyPr wrap="none" rtlCol="0">
            <a:spAutoFit/>
          </a:bodyPr>
          <a:lstStyle/>
          <a:p>
            <a:r>
              <a:rPr lang="en-US" sz="1050" i="1" dirty="0"/>
              <a:t>(google dictionary)</a:t>
            </a:r>
          </a:p>
        </p:txBody>
      </p:sp>
    </p:spTree>
    <p:extLst>
      <p:ext uri="{BB962C8B-B14F-4D97-AF65-F5344CB8AC3E}">
        <p14:creationId xmlns:p14="http://schemas.microsoft.com/office/powerpoint/2010/main" val="12309257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Interference and Diffraction: Gratings</a:t>
            </a:r>
          </a:p>
        </p:txBody>
      </p:sp>
      <p:sp>
        <p:nvSpPr>
          <p:cNvPr id="3" name="Content Placeholder 2"/>
          <p:cNvSpPr>
            <a:spLocks noGrp="1"/>
          </p:cNvSpPr>
          <p:nvPr>
            <p:ph idx="1"/>
          </p:nvPr>
        </p:nvSpPr>
        <p:spPr/>
        <p:txBody>
          <a:bodyPr/>
          <a:lstStyle/>
          <a:p>
            <a:r>
              <a:rPr lang="en-US" dirty="0"/>
              <a:t>Diffraction essentially describes a </a:t>
            </a:r>
            <a:r>
              <a:rPr lang="en-US" dirty="0">
                <a:solidFill>
                  <a:srgbClr val="FF0000"/>
                </a:solidFill>
              </a:rPr>
              <a:t>departure </a:t>
            </a:r>
            <a:r>
              <a:rPr lang="en-US" dirty="0"/>
              <a:t>from theoretical </a:t>
            </a:r>
            <a:r>
              <a:rPr lang="en-US" dirty="0">
                <a:solidFill>
                  <a:srgbClr val="FF0000"/>
                </a:solidFill>
              </a:rPr>
              <a:t>geometric optics</a:t>
            </a:r>
            <a:endParaRPr lang="en-US" dirty="0"/>
          </a:p>
          <a:p>
            <a:r>
              <a:rPr lang="en-US" dirty="0"/>
              <a:t>Thus a sharp objet casts an alternating shadow of light and dark “patterns” because of interference</a:t>
            </a:r>
          </a:p>
          <a:p>
            <a:r>
              <a:rPr lang="en-US" dirty="0">
                <a:solidFill>
                  <a:srgbClr val="FF0000"/>
                </a:solidFill>
              </a:rPr>
              <a:t>Diffraction</a:t>
            </a:r>
            <a:r>
              <a:rPr lang="en-US" dirty="0"/>
              <a:t> is the component that </a:t>
            </a:r>
            <a:r>
              <a:rPr lang="en-US" dirty="0">
                <a:solidFill>
                  <a:srgbClr val="FF0000"/>
                </a:solidFill>
              </a:rPr>
              <a:t>limits resolution</a:t>
            </a:r>
          </a:p>
          <a:p>
            <a:endParaRPr lang="en-US" dirty="0">
              <a:solidFill>
                <a:srgbClr val="FF0000"/>
              </a:solidFill>
            </a:endParaRPr>
          </a:p>
          <a:p>
            <a:r>
              <a:rPr lang="en-US" dirty="0">
                <a:solidFill>
                  <a:srgbClr val="FF0000"/>
                </a:solidFill>
              </a:rPr>
              <a:t>KEY CONCEPT: Transmission is a linear function</a:t>
            </a:r>
          </a:p>
          <a:p>
            <a:pPr marL="0" indent="0">
              <a:buNone/>
            </a:pPr>
            <a:r>
              <a:rPr lang="en-US" dirty="0">
                <a:solidFill>
                  <a:srgbClr val="FF0000"/>
                </a:solidFill>
              </a:rPr>
              <a:t>i.e. you add up all the loss of transmission to obtain the total transmission function</a:t>
            </a:r>
          </a:p>
          <a:p>
            <a:endParaRPr lang="en-US" dirty="0"/>
          </a:p>
        </p:txBody>
      </p:sp>
      <p:sp>
        <p:nvSpPr>
          <p:cNvPr id="4" name="Date Placeholder 3"/>
          <p:cNvSpPr>
            <a:spLocks noGrp="1"/>
          </p:cNvSpPr>
          <p:nvPr>
            <p:ph type="dt" sz="half" idx="10"/>
          </p:nvPr>
        </p:nvSpPr>
        <p:spPr/>
        <p:txBody>
          <a:bodyPr/>
          <a:lstStyle/>
          <a:p>
            <a:fld id="{F4C039BB-BFC4-41B8-B92E-3AB15CEAADDC}" type="datetime12">
              <a:rPr lang="en-US" smtClean="0"/>
              <a:t>5:21 PM</a:t>
            </a:fld>
            <a:endParaRPr lang="en-US" dirty="0"/>
          </a:p>
        </p:txBody>
      </p:sp>
      <p:sp>
        <p:nvSpPr>
          <p:cNvPr id="5" name="Footer Placeholder 4"/>
          <p:cNvSpPr>
            <a:spLocks noGrp="1"/>
          </p:cNvSpPr>
          <p:nvPr>
            <p:ph type="ftr" sz="quarter" idx="11"/>
          </p:nvPr>
        </p:nvSpPr>
        <p:spPr>
          <a:xfrm>
            <a:off x="1865312" y="18288"/>
            <a:ext cx="5562600" cy="329184"/>
          </a:xfrm>
        </p:spPr>
        <p:txBody>
          <a:bodyPr/>
          <a:lstStyle/>
          <a:p>
            <a:pPr algn="r"/>
            <a:r>
              <a:rPr lang="en-US" dirty="0" err="1"/>
              <a:t>www.cyto.purdue.edu</a:t>
            </a:r>
            <a:endParaRPr lang="en-US" dirty="0"/>
          </a:p>
        </p:txBody>
      </p:sp>
      <p:sp>
        <p:nvSpPr>
          <p:cNvPr id="6" name="Slide Number Placeholder 5"/>
          <p:cNvSpPr>
            <a:spLocks noGrp="1"/>
          </p:cNvSpPr>
          <p:nvPr>
            <p:ph type="sldNum" sz="quarter" idx="12"/>
          </p:nvPr>
        </p:nvSpPr>
        <p:spPr/>
        <p:txBody>
          <a:bodyPr/>
          <a:lstStyle/>
          <a:p>
            <a:r>
              <a:rPr lang="en-US"/>
              <a:t>Slide </a:t>
            </a:r>
            <a:fld id="{0CFEC368-1D7A-4F81-ABF6-AE0E36BAF64C}" type="slidenum">
              <a:rPr lang="en-US" smtClean="0"/>
              <a:pPr/>
              <a:t>7</a:t>
            </a:fld>
            <a:endParaRPr lang="en-US" dirty="0"/>
          </a:p>
        </p:txBody>
      </p:sp>
      <p:sp>
        <p:nvSpPr>
          <p:cNvPr id="7" name="Text Box 4"/>
          <p:cNvSpPr txBox="1">
            <a:spLocks noChangeArrowheads="1"/>
          </p:cNvSpPr>
          <p:nvPr/>
        </p:nvSpPr>
        <p:spPr bwMode="auto">
          <a:xfrm>
            <a:off x="5867400" y="6051550"/>
            <a:ext cx="3063875" cy="304800"/>
          </a:xfrm>
          <a:prstGeom prst="rect">
            <a:avLst/>
          </a:prstGeom>
          <a:solidFill>
            <a:schemeClr val="accent2">
              <a:lumMod val="40000"/>
              <a:lumOff val="60000"/>
            </a:schemeClr>
          </a:solidFill>
          <a:ln>
            <a:noFill/>
          </a:ln>
          <a:effec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nSpc>
                <a:spcPct val="70000"/>
              </a:lnSpc>
              <a:spcBef>
                <a:spcPct val="50000"/>
              </a:spcBef>
            </a:pPr>
            <a:r>
              <a:rPr lang="en-US" sz="2000">
                <a:sym typeface="Symbol" pitchFamily="18" charset="2"/>
              </a:rPr>
              <a:t>3</a:t>
            </a:r>
            <a:r>
              <a:rPr lang="en-US" sz="2000" baseline="30000">
                <a:sym typeface="Symbol" pitchFamily="18" charset="2"/>
              </a:rPr>
              <a:t>rd</a:t>
            </a:r>
            <a:r>
              <a:rPr lang="en-US" sz="2000">
                <a:sym typeface="Symbol" pitchFamily="18" charset="2"/>
              </a:rPr>
              <a:t> Ed. Shapiro p 83</a:t>
            </a:r>
          </a:p>
        </p:txBody>
      </p:sp>
    </p:spTree>
    <p:extLst>
      <p:ext uri="{BB962C8B-B14F-4D97-AF65-F5344CB8AC3E}">
        <p14:creationId xmlns:p14="http://schemas.microsoft.com/office/powerpoint/2010/main" val="31286403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Interference in Thin Films</a:t>
            </a:r>
          </a:p>
        </p:txBody>
      </p:sp>
      <p:sp>
        <p:nvSpPr>
          <p:cNvPr id="3" name="Content Placeholder 2"/>
          <p:cNvSpPr>
            <a:spLocks noGrp="1"/>
          </p:cNvSpPr>
          <p:nvPr>
            <p:ph idx="1"/>
          </p:nvPr>
        </p:nvSpPr>
        <p:spPr/>
        <p:txBody>
          <a:bodyPr/>
          <a:lstStyle/>
          <a:p>
            <a:r>
              <a:rPr lang="en-US" dirty="0"/>
              <a:t>Small amounts of incident light are reflected at the interface  between two material of different RI</a:t>
            </a:r>
          </a:p>
          <a:p>
            <a:r>
              <a:rPr lang="en-US" dirty="0"/>
              <a:t>Thickness of the material will alter the </a:t>
            </a:r>
            <a:r>
              <a:rPr lang="en-US" dirty="0">
                <a:solidFill>
                  <a:srgbClr val="FF0000"/>
                </a:solidFill>
              </a:rPr>
              <a:t>constructive or destructive interference</a:t>
            </a:r>
            <a:r>
              <a:rPr lang="en-US" dirty="0"/>
              <a:t> patterns - increasing or decreasing certain wavelengths</a:t>
            </a:r>
          </a:p>
          <a:p>
            <a:r>
              <a:rPr lang="en-US" dirty="0"/>
              <a:t>Optical filters can thus be created that “</a:t>
            </a:r>
            <a:r>
              <a:rPr lang="en-US" dirty="0">
                <a:solidFill>
                  <a:srgbClr val="FF0000"/>
                </a:solidFill>
              </a:rPr>
              <a:t>interfere</a:t>
            </a:r>
            <a:r>
              <a:rPr lang="en-US" dirty="0"/>
              <a:t>” with the normal transmission of light</a:t>
            </a:r>
          </a:p>
        </p:txBody>
      </p:sp>
      <p:sp>
        <p:nvSpPr>
          <p:cNvPr id="4" name="Date Placeholder 3"/>
          <p:cNvSpPr>
            <a:spLocks noGrp="1"/>
          </p:cNvSpPr>
          <p:nvPr>
            <p:ph type="dt" sz="half" idx="10"/>
          </p:nvPr>
        </p:nvSpPr>
        <p:spPr/>
        <p:txBody>
          <a:bodyPr/>
          <a:lstStyle/>
          <a:p>
            <a:fld id="{F4C039BB-BFC4-41B8-B92E-3AB15CEAADDC}" type="datetime12">
              <a:rPr lang="en-US" smtClean="0"/>
              <a:t>5:21 PM</a:t>
            </a:fld>
            <a:endParaRPr lang="en-US" dirty="0"/>
          </a:p>
        </p:txBody>
      </p:sp>
      <p:sp>
        <p:nvSpPr>
          <p:cNvPr id="5" name="Footer Placeholder 4"/>
          <p:cNvSpPr>
            <a:spLocks noGrp="1"/>
          </p:cNvSpPr>
          <p:nvPr>
            <p:ph type="ftr" sz="quarter" idx="11"/>
          </p:nvPr>
        </p:nvSpPr>
        <p:spPr/>
        <p:txBody>
          <a:bodyPr/>
          <a:lstStyle/>
          <a:p>
            <a:pPr algn="r"/>
            <a:r>
              <a:rPr lang="en-US" dirty="0" err="1"/>
              <a:t>www.cyto.purdue.edu</a:t>
            </a:r>
            <a:endParaRPr lang="en-US" dirty="0"/>
          </a:p>
        </p:txBody>
      </p:sp>
      <p:sp>
        <p:nvSpPr>
          <p:cNvPr id="6" name="Slide Number Placeholder 5"/>
          <p:cNvSpPr>
            <a:spLocks noGrp="1"/>
          </p:cNvSpPr>
          <p:nvPr>
            <p:ph type="sldNum" sz="quarter" idx="12"/>
          </p:nvPr>
        </p:nvSpPr>
        <p:spPr/>
        <p:txBody>
          <a:bodyPr/>
          <a:lstStyle/>
          <a:p>
            <a:r>
              <a:rPr lang="en-US"/>
              <a:t>Slide </a:t>
            </a:r>
            <a:fld id="{0CFEC368-1D7A-4F81-ABF6-AE0E36BAF64C}" type="slidenum">
              <a:rPr lang="en-US" smtClean="0"/>
              <a:pPr/>
              <a:t>8</a:t>
            </a:fld>
            <a:endParaRPr lang="en-US" dirty="0"/>
          </a:p>
        </p:txBody>
      </p:sp>
      <p:sp>
        <p:nvSpPr>
          <p:cNvPr id="7" name="Text Box 4"/>
          <p:cNvSpPr txBox="1">
            <a:spLocks noChangeArrowheads="1"/>
          </p:cNvSpPr>
          <p:nvPr/>
        </p:nvSpPr>
        <p:spPr bwMode="auto">
          <a:xfrm>
            <a:off x="6096000" y="6359525"/>
            <a:ext cx="2835275" cy="304800"/>
          </a:xfrm>
          <a:prstGeom prst="rect">
            <a:avLst/>
          </a:prstGeom>
          <a:solidFill>
            <a:schemeClr val="accent2">
              <a:lumMod val="40000"/>
              <a:lumOff val="60000"/>
            </a:schemeClr>
          </a:solidFill>
          <a:ln>
            <a:noFill/>
          </a:ln>
          <a:effec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nSpc>
                <a:spcPct val="70000"/>
              </a:lnSpc>
              <a:spcBef>
                <a:spcPct val="50000"/>
              </a:spcBef>
            </a:pPr>
            <a:r>
              <a:rPr lang="en-US" sz="2000">
                <a:sym typeface="Symbol" pitchFamily="18" charset="2"/>
              </a:rPr>
              <a:t>3</a:t>
            </a:r>
            <a:r>
              <a:rPr lang="en-US" sz="2000" baseline="30000">
                <a:sym typeface="Symbol" pitchFamily="18" charset="2"/>
              </a:rPr>
              <a:t>rd</a:t>
            </a:r>
            <a:r>
              <a:rPr lang="en-US" sz="2000">
                <a:sym typeface="Symbol" pitchFamily="18" charset="2"/>
              </a:rPr>
              <a:t> Ed. Shapiro p 82</a:t>
            </a:r>
          </a:p>
        </p:txBody>
      </p:sp>
    </p:spTree>
    <p:extLst>
      <p:ext uri="{BB962C8B-B14F-4D97-AF65-F5344CB8AC3E}">
        <p14:creationId xmlns:p14="http://schemas.microsoft.com/office/powerpoint/2010/main" val="40918956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Optical filters</a:t>
            </a:r>
            <a:r>
              <a:rPr lang="en-US" b="1" dirty="0"/>
              <a:t> </a:t>
            </a:r>
            <a:endParaRPr lang="en-US" dirty="0"/>
          </a:p>
        </p:txBody>
      </p:sp>
      <p:sp>
        <p:nvSpPr>
          <p:cNvPr id="3" name="Content Placeholder 2"/>
          <p:cNvSpPr>
            <a:spLocks noGrp="1"/>
          </p:cNvSpPr>
          <p:nvPr>
            <p:ph idx="1"/>
          </p:nvPr>
        </p:nvSpPr>
        <p:spPr/>
        <p:txBody>
          <a:bodyPr/>
          <a:lstStyle/>
          <a:p>
            <a:r>
              <a:rPr lang="en-US" dirty="0">
                <a:solidFill>
                  <a:srgbClr val="FC0128"/>
                </a:solidFill>
              </a:rPr>
              <a:t>Interference filters</a:t>
            </a:r>
            <a:r>
              <a:rPr lang="en-US" dirty="0">
                <a:solidFill>
                  <a:srgbClr val="FF0000"/>
                </a:solidFill>
              </a:rPr>
              <a:t>:</a:t>
            </a:r>
            <a:r>
              <a:rPr lang="en-US" dirty="0">
                <a:solidFill>
                  <a:srgbClr val="7FFF00"/>
                </a:solidFill>
              </a:rPr>
              <a:t> </a:t>
            </a:r>
            <a:r>
              <a:rPr lang="en-US" dirty="0"/>
              <a:t>					Dichroic, Dielectric, reflective filters…….reflect the unwanted wavelengths</a:t>
            </a:r>
          </a:p>
          <a:p>
            <a:r>
              <a:rPr lang="en-US" dirty="0">
                <a:solidFill>
                  <a:srgbClr val="FC0128"/>
                </a:solidFill>
              </a:rPr>
              <a:t>Absorptive filters:</a:t>
            </a:r>
            <a:r>
              <a:rPr lang="en-US" dirty="0"/>
              <a:t>					Colored glass filters…..absorb the unwanted wavelengths</a:t>
            </a:r>
          </a:p>
          <a:p>
            <a:endParaRPr lang="en-US" dirty="0"/>
          </a:p>
        </p:txBody>
      </p:sp>
      <p:sp>
        <p:nvSpPr>
          <p:cNvPr id="4" name="Date Placeholder 3"/>
          <p:cNvSpPr>
            <a:spLocks noGrp="1"/>
          </p:cNvSpPr>
          <p:nvPr>
            <p:ph type="dt" sz="half" idx="10"/>
          </p:nvPr>
        </p:nvSpPr>
        <p:spPr/>
        <p:txBody>
          <a:bodyPr/>
          <a:lstStyle/>
          <a:p>
            <a:fld id="{F4C039BB-BFC4-41B8-B92E-3AB15CEAADDC}" type="datetime12">
              <a:rPr lang="en-US" smtClean="0"/>
              <a:t>5:21 PM</a:t>
            </a:fld>
            <a:endParaRPr lang="en-US" dirty="0"/>
          </a:p>
        </p:txBody>
      </p:sp>
      <p:sp>
        <p:nvSpPr>
          <p:cNvPr id="5" name="Footer Placeholder 4"/>
          <p:cNvSpPr>
            <a:spLocks noGrp="1"/>
          </p:cNvSpPr>
          <p:nvPr>
            <p:ph type="ftr" sz="quarter" idx="11"/>
          </p:nvPr>
        </p:nvSpPr>
        <p:spPr/>
        <p:txBody>
          <a:bodyPr/>
          <a:lstStyle/>
          <a:p>
            <a:pPr algn="r"/>
            <a:r>
              <a:rPr lang="en-US" dirty="0" err="1"/>
              <a:t>www.cyto.purdue.edu</a:t>
            </a:r>
            <a:endParaRPr lang="en-US" dirty="0"/>
          </a:p>
        </p:txBody>
      </p:sp>
      <p:sp>
        <p:nvSpPr>
          <p:cNvPr id="6" name="Slide Number Placeholder 5"/>
          <p:cNvSpPr>
            <a:spLocks noGrp="1"/>
          </p:cNvSpPr>
          <p:nvPr>
            <p:ph type="sldNum" sz="quarter" idx="12"/>
          </p:nvPr>
        </p:nvSpPr>
        <p:spPr/>
        <p:txBody>
          <a:bodyPr/>
          <a:lstStyle/>
          <a:p>
            <a:r>
              <a:rPr lang="en-US"/>
              <a:t>Slide </a:t>
            </a:r>
            <a:fld id="{0CFEC368-1D7A-4F81-ABF6-AE0E36BAF64C}" type="slidenum">
              <a:rPr lang="en-US" smtClean="0"/>
              <a:pPr/>
              <a:t>9</a:t>
            </a:fld>
            <a:endParaRPr lang="en-US" dirty="0"/>
          </a:p>
        </p:txBody>
      </p:sp>
    </p:spTree>
    <p:extLst>
      <p:ext uri="{BB962C8B-B14F-4D97-AF65-F5344CB8AC3E}">
        <p14:creationId xmlns:p14="http://schemas.microsoft.com/office/powerpoint/2010/main" val="4113641797"/>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larity">
  <a:themeElements>
    <a:clrScheme name="Clarity">
      <a:dk1>
        <a:srgbClr val="292934"/>
      </a:dk1>
      <a:lt1>
        <a:srgbClr val="FFFFFF"/>
      </a:lt1>
      <a:dk2>
        <a:srgbClr val="D2533C"/>
      </a:dk2>
      <a:lt2>
        <a:srgbClr val="F3F2DC"/>
      </a:lt2>
      <a:accent1>
        <a:srgbClr val="93A299"/>
      </a:accent1>
      <a:accent2>
        <a:srgbClr val="AD8F67"/>
      </a:accent2>
      <a:accent3>
        <a:srgbClr val="726056"/>
      </a:accent3>
      <a:accent4>
        <a:srgbClr val="4C5A6A"/>
      </a:accent4>
      <a:accent5>
        <a:srgbClr val="808DA0"/>
      </a:accent5>
      <a:accent6>
        <a:srgbClr val="79463D"/>
      </a:accent6>
      <a:hlink>
        <a:srgbClr val="0000FF"/>
      </a:hlink>
      <a:folHlink>
        <a:srgbClr val="800080"/>
      </a:folHlink>
    </a:clrScheme>
    <a:fontScheme name="Office Classic 2">
      <a:maj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Clarity</Template>
  <TotalTime>1264</TotalTime>
  <Words>2685</Words>
  <Application>Microsoft Macintosh PowerPoint</Application>
  <PresentationFormat>On-screen Show (4:3)</PresentationFormat>
  <Paragraphs>538</Paragraphs>
  <Slides>58</Slides>
  <Notes>40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58</vt:i4>
      </vt:variant>
    </vt:vector>
  </HeadingPairs>
  <TitlesOfParts>
    <vt:vector size="64" baseType="lpstr">
      <vt:lpstr>Arial</vt:lpstr>
      <vt:lpstr>Arial Black</vt:lpstr>
      <vt:lpstr>Calibri</vt:lpstr>
      <vt:lpstr>Helvetica</vt:lpstr>
      <vt:lpstr>Times New Roman</vt:lpstr>
      <vt:lpstr>Clarity</vt:lpstr>
      <vt:lpstr>BMS 632 – Lecture 6 – Optical Filters &amp; light manipulation </vt:lpstr>
      <vt:lpstr>Lecture Goals &amp; Learning Objectives</vt:lpstr>
      <vt:lpstr>Optics - Filter Properties</vt:lpstr>
      <vt:lpstr>Optics - Filter Properties</vt:lpstr>
      <vt:lpstr>Nomenclature and Conventions </vt:lpstr>
      <vt:lpstr>Optics – Dichroic Mirrors </vt:lpstr>
      <vt:lpstr>Interference and Diffraction: Gratings</vt:lpstr>
      <vt:lpstr>Interference in Thin Films</vt:lpstr>
      <vt:lpstr>Optical filters </vt:lpstr>
      <vt:lpstr>Absorption filters</vt:lpstr>
      <vt:lpstr>Interference filters</vt:lpstr>
      <vt:lpstr>Interference</vt:lpstr>
      <vt:lpstr>Standard Band Pass Filters </vt:lpstr>
      <vt:lpstr>PowerPoint Presentation</vt:lpstr>
      <vt:lpstr>A 575 nm band pass (10 nm &amp; 10 nm wide band)</vt:lpstr>
      <vt:lpstr>A 575 nm band pass (10 nm wide band)</vt:lpstr>
      <vt:lpstr>Standard Long Pass Filters</vt:lpstr>
      <vt:lpstr>Long Pass filter</vt:lpstr>
      <vt:lpstr>Dichroics</vt:lpstr>
      <vt:lpstr>Optical Filters</vt:lpstr>
      <vt:lpstr>Dichroic Filters</vt:lpstr>
      <vt:lpstr>Construction of Filters</vt:lpstr>
      <vt:lpstr>PowerPoint Presentation</vt:lpstr>
      <vt:lpstr>Neutral Density Filters  10-OD</vt:lpstr>
      <vt:lpstr>Transmission determination</vt:lpstr>
      <vt:lpstr>Absorptive filters </vt:lpstr>
      <vt:lpstr>Definitions</vt:lpstr>
      <vt:lpstr>Filters transmission</vt:lpstr>
      <vt:lpstr>Fluorescein - (FITC)</vt:lpstr>
      <vt:lpstr>Fluorescein - (FITC)</vt:lpstr>
      <vt:lpstr>Fluorescein-Phycoerytherin - (FITC-PE) </vt:lpstr>
      <vt:lpstr>Using a Band pass filter correctly</vt:lpstr>
      <vt:lpstr>PowerPoint Presentation</vt:lpstr>
      <vt:lpstr>Finding the right filter - </vt:lpstr>
      <vt:lpstr>PowerPoint Presentation</vt:lpstr>
      <vt:lpstr>PowerPoint Presentation</vt:lpstr>
      <vt:lpstr>PowerPoint Presentation</vt:lpstr>
      <vt:lpstr>Laser Blocking Filters</vt:lpstr>
      <vt:lpstr>Interference filters advantages</vt:lpstr>
      <vt:lpstr>The output of a band pass filter</vt:lpstr>
      <vt:lpstr>PowerPoint Presentation</vt:lpstr>
      <vt:lpstr>PowerPoint Presentation</vt:lpstr>
      <vt:lpstr>Filter 525-10</vt:lpstr>
      <vt:lpstr>PowerPoint Presentation</vt:lpstr>
      <vt:lpstr>PowerPoint Presentation</vt:lpstr>
      <vt:lpstr>Filter damage</vt:lpstr>
      <vt:lpstr>PowerPoint Presentation</vt:lpstr>
      <vt:lpstr>395 nm bad filter</vt:lpstr>
      <vt:lpstr>408 nm Long Pass </vt:lpstr>
      <vt:lpstr>Optical Filters Worksheet</vt:lpstr>
      <vt:lpstr>PowerPoint Presentation</vt:lpstr>
      <vt:lpstr>Chroma Spectra Viewer  </vt:lpstr>
      <vt:lpstr>PowerPoint Presentation</vt:lpstr>
      <vt:lpstr>BD Spectrum Viewer</vt:lpstr>
      <vt:lpstr>PowerPoint Presentation</vt:lpstr>
      <vt:lpstr>We can learn about dyes and filters by going to several sites to reveal properties</vt:lpstr>
      <vt:lpstr>Interference filters: disadvantages</vt:lpstr>
      <vt:lpstr>Conclusions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First slide</dc:title>
  <dc:creator>JPaul Robinson</dc:creator>
  <cp:lastModifiedBy>Robinson, Joseph Paul</cp:lastModifiedBy>
  <cp:revision>98</cp:revision>
  <cp:lastPrinted>2022-02-28T03:23:19Z</cp:lastPrinted>
  <dcterms:created xsi:type="dcterms:W3CDTF">2011-07-31T02:03:30Z</dcterms:created>
  <dcterms:modified xsi:type="dcterms:W3CDTF">2023-01-18T22:21:59Z</dcterms:modified>
</cp:coreProperties>
</file>