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handoutMasterIdLst>
    <p:handoutMasterId r:id="rId59"/>
  </p:handoutMasterIdLst>
  <p:sldIdLst>
    <p:sldId id="256" r:id="rId2"/>
    <p:sldId id="355" r:id="rId3"/>
    <p:sldId id="383" r:id="rId4"/>
    <p:sldId id="356" r:id="rId5"/>
    <p:sldId id="317" r:id="rId6"/>
    <p:sldId id="350" r:id="rId7"/>
    <p:sldId id="351" r:id="rId8"/>
    <p:sldId id="352" r:id="rId9"/>
    <p:sldId id="353" r:id="rId10"/>
    <p:sldId id="354" r:id="rId11"/>
    <p:sldId id="387" r:id="rId12"/>
    <p:sldId id="321" r:id="rId13"/>
    <p:sldId id="267" r:id="rId14"/>
    <p:sldId id="266" r:id="rId15"/>
    <p:sldId id="346" r:id="rId16"/>
    <p:sldId id="303" r:id="rId17"/>
    <p:sldId id="305" r:id="rId18"/>
    <p:sldId id="347" r:id="rId19"/>
    <p:sldId id="345" r:id="rId20"/>
    <p:sldId id="263" r:id="rId21"/>
    <p:sldId id="344" r:id="rId22"/>
    <p:sldId id="357" r:id="rId23"/>
    <p:sldId id="365" r:id="rId24"/>
    <p:sldId id="358" r:id="rId25"/>
    <p:sldId id="362" r:id="rId26"/>
    <p:sldId id="370" r:id="rId27"/>
    <p:sldId id="360" r:id="rId28"/>
    <p:sldId id="361" r:id="rId29"/>
    <p:sldId id="368" r:id="rId30"/>
    <p:sldId id="369" r:id="rId31"/>
    <p:sldId id="359" r:id="rId32"/>
    <p:sldId id="363" r:id="rId33"/>
    <p:sldId id="364" r:id="rId34"/>
    <p:sldId id="390" r:id="rId35"/>
    <p:sldId id="378" r:id="rId36"/>
    <p:sldId id="380" r:id="rId37"/>
    <p:sldId id="381" r:id="rId38"/>
    <p:sldId id="382" r:id="rId39"/>
    <p:sldId id="366" r:id="rId40"/>
    <p:sldId id="367" r:id="rId41"/>
    <p:sldId id="371" r:id="rId42"/>
    <p:sldId id="372" r:id="rId43"/>
    <p:sldId id="389" r:id="rId44"/>
    <p:sldId id="395" r:id="rId45"/>
    <p:sldId id="375" r:id="rId46"/>
    <p:sldId id="379" r:id="rId47"/>
    <p:sldId id="377" r:id="rId48"/>
    <p:sldId id="394" r:id="rId49"/>
    <p:sldId id="391" r:id="rId50"/>
    <p:sldId id="393" r:id="rId51"/>
    <p:sldId id="392" r:id="rId52"/>
    <p:sldId id="373" r:id="rId53"/>
    <p:sldId id="385" r:id="rId54"/>
    <p:sldId id="374" r:id="rId55"/>
    <p:sldId id="376" r:id="rId56"/>
    <p:sldId id="315" r:id="rId57"/>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32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32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32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32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60"/>
    <p:restoredTop sz="94444"/>
  </p:normalViewPr>
  <p:slideViewPr>
    <p:cSldViewPr snapToGrid="0">
      <p:cViewPr varScale="1">
        <p:scale>
          <a:sx n="101" d="100"/>
          <a:sy n="101" d="100"/>
        </p:scale>
        <p:origin x="960"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240"/>
    </p:cViewPr>
  </p:sorterViewPr>
  <p:notesViewPr>
    <p:cSldViewPr snapToGrid="0">
      <p:cViewPr varScale="1">
        <p:scale>
          <a:sx n="60" d="100"/>
          <a:sy n="60" d="100"/>
        </p:scale>
        <p:origin x="-1402"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E1D92445-289C-2747-BCDC-AD12D620A75F}"/>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118787" name="Rectangle 3">
            <a:extLst>
              <a:ext uri="{FF2B5EF4-FFF2-40B4-BE49-F238E27FC236}">
                <a16:creationId xmlns:a16="http://schemas.microsoft.com/office/drawing/2014/main" id="{80C98489-A808-AC4B-A9D3-D65B9C465FC7}"/>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118788" name="Rectangle 4">
            <a:extLst>
              <a:ext uri="{FF2B5EF4-FFF2-40B4-BE49-F238E27FC236}">
                <a16:creationId xmlns:a16="http://schemas.microsoft.com/office/drawing/2014/main" id="{8895342E-1471-7040-B70B-025FC1EF5E71}"/>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118789" name="Rectangle 5">
            <a:extLst>
              <a:ext uri="{FF2B5EF4-FFF2-40B4-BE49-F238E27FC236}">
                <a16:creationId xmlns:a16="http://schemas.microsoft.com/office/drawing/2014/main" id="{11A9EDA6-0C67-F14C-BD3B-1B2498CF36DB}"/>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FDCFBC2B-3F8D-274A-A495-5E8E324F07F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8949DB-185E-C542-BE49-33367ECDCE89}"/>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4099" name="Rectangle 3">
            <a:extLst>
              <a:ext uri="{FF2B5EF4-FFF2-40B4-BE49-F238E27FC236}">
                <a16:creationId xmlns:a16="http://schemas.microsoft.com/office/drawing/2014/main" id="{34C4DC76-E109-1C46-BF6C-4D0003800F8A}"/>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6148" name="Rectangle 4">
            <a:extLst>
              <a:ext uri="{FF2B5EF4-FFF2-40B4-BE49-F238E27FC236}">
                <a16:creationId xmlns:a16="http://schemas.microsoft.com/office/drawing/2014/main" id="{DBEF98B5-1BDE-534F-874E-22C63652EAB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96E0D074-76E5-A14D-94CE-24FB1C2BD35F}"/>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293CABFF-BD56-1D42-B6E0-DF9F69B36AE3}"/>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4103" name="Rectangle 7">
            <a:extLst>
              <a:ext uri="{FF2B5EF4-FFF2-40B4-BE49-F238E27FC236}">
                <a16:creationId xmlns:a16="http://schemas.microsoft.com/office/drawing/2014/main" id="{8FA34905-948B-934D-AF2E-4B49E95B443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B7B61EE9-A7C3-9340-8446-675419BCCB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ABF98668-9816-3248-91EF-0CB08FFDF689}"/>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4C8D9ECA-1FCB-2D42-A9FA-77889665B6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5009B34C-658C-6E40-9A24-362D467EB08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ea typeface="ＭＳ Ｐゴシック" panose="020B0600070205080204" pitchFamily="34" charset="-128"/>
              </a:defRPr>
            </a:lvl1pPr>
            <a:lvl2pPr marL="742950" indent="-285750">
              <a:defRPr sz="3200">
                <a:solidFill>
                  <a:schemeClr val="tx1"/>
                </a:solidFill>
                <a:latin typeface="Times New Roman" panose="02020603050405020304" pitchFamily="18" charset="0"/>
                <a:ea typeface="ＭＳ Ｐゴシック" panose="020B0600070205080204" pitchFamily="34" charset="-128"/>
              </a:defRPr>
            </a:lvl2pPr>
            <a:lvl3pPr marL="1143000" indent="-228600">
              <a:defRPr sz="3200">
                <a:solidFill>
                  <a:schemeClr val="tx1"/>
                </a:solidFill>
                <a:latin typeface="Times New Roman" panose="02020603050405020304" pitchFamily="18" charset="0"/>
                <a:ea typeface="ＭＳ Ｐゴシック" panose="020B0600070205080204" pitchFamily="34" charset="-128"/>
              </a:defRPr>
            </a:lvl3pPr>
            <a:lvl4pPr marL="1600200" indent="-228600">
              <a:defRPr sz="3200">
                <a:solidFill>
                  <a:schemeClr val="tx1"/>
                </a:solidFill>
                <a:latin typeface="Times New Roman" panose="02020603050405020304" pitchFamily="18" charset="0"/>
                <a:ea typeface="ＭＳ Ｐゴシック" panose="020B0600070205080204" pitchFamily="34" charset="-128"/>
              </a:defRPr>
            </a:lvl4pPr>
            <a:lvl5pPr marL="2057400" indent="-228600">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9pPr>
          </a:lstStyle>
          <a:p>
            <a:fld id="{C46EF903-B084-E046-A0BD-0F3C5A30418F}" type="slidenum">
              <a:rPr lang="en-US" altLang="en-US" sz="1200" smtClean="0"/>
              <a:pPr/>
              <a:t>17</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89383" y="294103"/>
            <a:ext cx="6858000" cy="593794"/>
          </a:xfrm>
        </p:spPr>
        <p:txBody>
          <a:bodyPr anchor="b"/>
          <a:lstStyle>
            <a:lvl1pPr algn="ctr">
              <a:defRPr sz="28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4">
            <a:extLst>
              <a:ext uri="{FF2B5EF4-FFF2-40B4-BE49-F238E27FC236}">
                <a16:creationId xmlns:a16="http://schemas.microsoft.com/office/drawing/2014/main" id="{3F3140DB-E6B9-7347-9B1D-3ACBB1E2C16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7987F2-6D88-2940-A1D4-EF559954AA68}"/>
              </a:ext>
            </a:extLst>
          </p:cNvPr>
          <p:cNvSpPr>
            <a:spLocks noGrp="1" noChangeArrowheads="1"/>
          </p:cNvSpPr>
          <p:nvPr>
            <p:ph type="ftr" sz="quarter" idx="11"/>
          </p:nvPr>
        </p:nvSpPr>
        <p:spPr>
          <a:xfrm>
            <a:off x="1562100" y="6654800"/>
            <a:ext cx="6019800" cy="228600"/>
          </a:xfrm>
          <a:prstGeom prst="rect">
            <a:avLst/>
          </a:prstGeom>
        </p:spPr>
        <p:txBody>
          <a:bodyPr/>
          <a:lstStyle>
            <a:lvl1pPr>
              <a:defRPr dirty="0">
                <a:latin typeface="Times New Roman" charset="0"/>
                <a:ea typeface="ＭＳ Ｐゴシック" charset="-128"/>
              </a:defRPr>
            </a:lvl1pPr>
          </a:lstStyle>
          <a:p>
            <a:pPr>
              <a:defRPr/>
            </a:pPr>
            <a:endParaRPr lang="en-US" altLang="en-US"/>
          </a:p>
        </p:txBody>
      </p:sp>
      <p:sp>
        <p:nvSpPr>
          <p:cNvPr id="6" name="Rectangle 6">
            <a:extLst>
              <a:ext uri="{FF2B5EF4-FFF2-40B4-BE49-F238E27FC236}">
                <a16:creationId xmlns:a16="http://schemas.microsoft.com/office/drawing/2014/main" id="{6B7709AE-3458-504F-8261-F930FFC5F0FF}"/>
              </a:ext>
            </a:extLst>
          </p:cNvPr>
          <p:cNvSpPr>
            <a:spLocks noGrp="1" noChangeArrowheads="1"/>
          </p:cNvSpPr>
          <p:nvPr>
            <p:ph type="sldNum" sz="quarter" idx="12"/>
          </p:nvPr>
        </p:nvSpPr>
        <p:spPr/>
        <p:txBody>
          <a:bodyPr/>
          <a:lstStyle>
            <a:lvl1pPr>
              <a:defRPr/>
            </a:lvl1pPr>
          </a:lstStyle>
          <a:p>
            <a:pPr>
              <a:defRPr/>
            </a:pPr>
            <a:r>
              <a:rPr lang="en-US" altLang="en-US"/>
              <a:t>Page </a:t>
            </a:r>
            <a:fld id="{F060DAC7-F544-644A-9C2F-89E8BCE5F359}" type="slidenum">
              <a:rPr lang="en-US" altLang="en-US"/>
              <a:pPr>
                <a:defRPr/>
              </a:pPr>
              <a:t>‹#›</a:t>
            </a:fld>
            <a:endParaRPr lang="en-US" altLang="en-US"/>
          </a:p>
        </p:txBody>
      </p:sp>
    </p:spTree>
    <p:extLst>
      <p:ext uri="{BB962C8B-B14F-4D97-AF65-F5344CB8AC3E}">
        <p14:creationId xmlns:p14="http://schemas.microsoft.com/office/powerpoint/2010/main" val="275808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5313" y="337930"/>
            <a:ext cx="7772400" cy="556591"/>
          </a:xfrm>
        </p:spPr>
        <p:txBody>
          <a:bodyPr/>
          <a:lstStyle>
            <a:lvl1pPr>
              <a:defRPr sz="2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B55B82-9DCF-5A49-8943-3CBD470D32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C29934F-E234-DE40-8F42-5A002DD81ECB}"/>
              </a:ext>
            </a:extLst>
          </p:cNvPr>
          <p:cNvSpPr>
            <a:spLocks noGrp="1" noChangeArrowheads="1"/>
          </p:cNvSpPr>
          <p:nvPr>
            <p:ph type="sldNum" sz="quarter" idx="11"/>
          </p:nvPr>
        </p:nvSpPr>
        <p:spPr>
          <a:ln/>
        </p:spPr>
        <p:txBody>
          <a:bodyPr/>
          <a:lstStyle>
            <a:lvl1pPr>
              <a:defRPr/>
            </a:lvl1pPr>
          </a:lstStyle>
          <a:p>
            <a:pPr>
              <a:defRPr/>
            </a:pPr>
            <a:r>
              <a:rPr lang="en-US" altLang="en-US"/>
              <a:t>Page </a:t>
            </a:r>
            <a:fld id="{B79E7C6A-8E2E-1A4C-B463-66382DBDE85D}" type="slidenum">
              <a:rPr lang="en-US" altLang="en-US"/>
              <a:pPr>
                <a:defRPr/>
              </a:pPr>
              <a:t>‹#›</a:t>
            </a:fld>
            <a:endParaRPr lang="en-US" altLang="en-US"/>
          </a:p>
        </p:txBody>
      </p:sp>
    </p:spTree>
    <p:extLst>
      <p:ext uri="{BB962C8B-B14F-4D97-AF65-F5344CB8AC3E}">
        <p14:creationId xmlns:p14="http://schemas.microsoft.com/office/powerpoint/2010/main" val="75803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a:t>Click to edit Master title style</a:t>
            </a:r>
          </a:p>
        </p:txBody>
      </p:sp>
      <p:sp>
        <p:nvSpPr>
          <p:cNvPr id="3" name="Rectangle 4">
            <a:extLst>
              <a:ext uri="{FF2B5EF4-FFF2-40B4-BE49-F238E27FC236}">
                <a16:creationId xmlns:a16="http://schemas.microsoft.com/office/drawing/2014/main" id="{D22F6ED0-FB78-8A41-9B22-59AA182D4C7F}"/>
              </a:ext>
            </a:extLst>
          </p:cNvPr>
          <p:cNvSpPr>
            <a:spLocks noGrp="1" noChangeArrowheads="1"/>
          </p:cNvSpPr>
          <p:nvPr>
            <p:ph type="dt" sz="half" idx="10"/>
          </p:nvPr>
        </p:nvSpPr>
        <p:spPr>
          <a:xfrm>
            <a:off x="176213" y="5943600"/>
            <a:ext cx="1905000" cy="457200"/>
          </a:xfrm>
        </p:spPr>
        <p:txBody>
          <a:bodyPr/>
          <a:lstStyle>
            <a:lvl1pPr>
              <a:defRPr/>
            </a:lvl1pPr>
          </a:lstStyle>
          <a:p>
            <a:pPr>
              <a:defRPr/>
            </a:pPr>
            <a:r>
              <a:rPr lang="en-US"/>
              <a:t>This is a slide</a:t>
            </a:r>
          </a:p>
        </p:txBody>
      </p:sp>
      <p:sp>
        <p:nvSpPr>
          <p:cNvPr id="4" name="Rectangle 6">
            <a:extLst>
              <a:ext uri="{FF2B5EF4-FFF2-40B4-BE49-F238E27FC236}">
                <a16:creationId xmlns:a16="http://schemas.microsoft.com/office/drawing/2014/main" id="{33F32667-293D-774C-A0B9-BF483159A2CB}"/>
              </a:ext>
            </a:extLst>
          </p:cNvPr>
          <p:cNvSpPr>
            <a:spLocks noGrp="1" noChangeArrowheads="1"/>
          </p:cNvSpPr>
          <p:nvPr>
            <p:ph type="sldNum" sz="quarter" idx="11"/>
          </p:nvPr>
        </p:nvSpPr>
        <p:spPr/>
        <p:txBody>
          <a:bodyPr/>
          <a:lstStyle>
            <a:lvl1pPr>
              <a:defRPr/>
            </a:lvl1pPr>
          </a:lstStyle>
          <a:p>
            <a:pPr>
              <a:defRPr/>
            </a:pPr>
            <a:r>
              <a:rPr lang="en-US" altLang="en-US"/>
              <a:t>Page </a:t>
            </a:r>
            <a:fld id="{51A5EB0E-4011-4945-9990-C7BE70359C74}" type="slidenum">
              <a:rPr lang="en-US" altLang="en-US"/>
              <a:pPr>
                <a:defRPr/>
              </a:pPr>
              <a:t>‹#›</a:t>
            </a:fld>
            <a:endParaRPr lang="en-US" altLang="en-US"/>
          </a:p>
        </p:txBody>
      </p:sp>
    </p:spTree>
    <p:extLst>
      <p:ext uri="{BB962C8B-B14F-4D97-AF65-F5344CB8AC3E}">
        <p14:creationId xmlns:p14="http://schemas.microsoft.com/office/powerpoint/2010/main" val="1252046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721116-C221-094F-A3F0-F75546D0F36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AB47FB63-49A9-514B-86B3-97202BE8C252}"/>
              </a:ext>
            </a:extLst>
          </p:cNvPr>
          <p:cNvSpPr>
            <a:spLocks noGrp="1" noChangeArrowheads="1"/>
          </p:cNvSpPr>
          <p:nvPr>
            <p:ph type="sldNum" sz="quarter" idx="11"/>
          </p:nvPr>
        </p:nvSpPr>
        <p:spPr>
          <a:ln/>
        </p:spPr>
        <p:txBody>
          <a:bodyPr/>
          <a:lstStyle>
            <a:lvl1pPr>
              <a:defRPr/>
            </a:lvl1pPr>
          </a:lstStyle>
          <a:p>
            <a:pPr>
              <a:defRPr/>
            </a:pPr>
            <a:r>
              <a:rPr lang="en-US" altLang="en-US"/>
              <a:t>Page </a:t>
            </a:r>
            <a:fld id="{5CDCD779-FDEC-6247-B1B1-59070A7919E0}" type="slidenum">
              <a:rPr lang="en-US" altLang="en-US"/>
              <a:pPr>
                <a:defRPr/>
              </a:pPr>
              <a:t>‹#›</a:t>
            </a:fld>
            <a:endParaRPr lang="en-US" altLang="en-US"/>
          </a:p>
        </p:txBody>
      </p:sp>
    </p:spTree>
    <p:extLst>
      <p:ext uri="{BB962C8B-B14F-4D97-AF65-F5344CB8AC3E}">
        <p14:creationId xmlns:p14="http://schemas.microsoft.com/office/powerpoint/2010/main" val="25559937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7A992D0-CC14-F54B-9BA7-AED9943B57D4}"/>
              </a:ext>
            </a:extLst>
          </p:cNvPr>
          <p:cNvSpPr>
            <a:spLocks noGrp="1" noChangeArrowheads="1"/>
          </p:cNvSpPr>
          <p:nvPr>
            <p:ph type="title"/>
          </p:nvPr>
        </p:nvSpPr>
        <p:spPr bwMode="auto">
          <a:xfrm>
            <a:off x="685800" y="238539"/>
            <a:ext cx="7772400" cy="52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FD3CD633-2C98-0848-86A7-85E611427E3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3B60A57-9D78-884D-B72B-EBE5DB73BC52}"/>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3EB7F0A3-AD41-4947-ACB1-54937F51EC55}"/>
              </a:ext>
            </a:extLst>
          </p:cNvPr>
          <p:cNvSpPr>
            <a:spLocks noGrp="1" noChangeArrowheads="1"/>
          </p:cNvSpPr>
          <p:nvPr>
            <p:ph type="sldNum" sz="quarter" idx="4"/>
          </p:nvPr>
        </p:nvSpPr>
        <p:spPr bwMode="auto">
          <a:xfrm>
            <a:off x="7239000" y="64008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latin typeface="Comic Sans MS" charset="0"/>
                <a:ea typeface="ＭＳ Ｐゴシック" charset="-128"/>
              </a:defRPr>
            </a:lvl1pPr>
          </a:lstStyle>
          <a:p>
            <a:pPr>
              <a:defRPr/>
            </a:pPr>
            <a:r>
              <a:rPr lang="en-US" altLang="en-US"/>
              <a:t>Page </a:t>
            </a:r>
            <a:fld id="{B13962B4-AF19-B742-8348-CF49A40FAF7A}" type="slidenum">
              <a:rPr lang="en-US" altLang="en-US"/>
              <a:pPr>
                <a:defRPr/>
              </a:pPr>
              <a:t>‹#›</a:t>
            </a:fld>
            <a:endParaRPr lang="en-US" altLang="en-US"/>
          </a:p>
        </p:txBody>
      </p:sp>
      <p:sp>
        <p:nvSpPr>
          <p:cNvPr id="2" name="Rectangle 1">
            <a:extLst>
              <a:ext uri="{FF2B5EF4-FFF2-40B4-BE49-F238E27FC236}">
                <a16:creationId xmlns:a16="http://schemas.microsoft.com/office/drawing/2014/main" id="{AE292BCA-394C-8942-8DFB-B9B68B0A17C0}"/>
              </a:ext>
            </a:extLst>
          </p:cNvPr>
          <p:cNvSpPr>
            <a:spLocks noChangeArrowheads="1"/>
          </p:cNvSpPr>
          <p:nvPr userDrawn="1"/>
        </p:nvSpPr>
        <p:spPr bwMode="auto">
          <a:xfrm>
            <a:off x="966788" y="6477000"/>
            <a:ext cx="8177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ea typeface="ＭＳ Ｐゴシック" panose="020B0600070205080204" pitchFamily="34" charset="-128"/>
              </a:defRPr>
            </a:lvl1pPr>
            <a:lvl2pPr marL="742950" indent="-285750">
              <a:defRPr sz="3200">
                <a:solidFill>
                  <a:schemeClr val="tx1"/>
                </a:solidFill>
                <a:latin typeface="Times New Roman" panose="02020603050405020304" pitchFamily="18" charset="0"/>
                <a:ea typeface="ＭＳ Ｐゴシック" panose="020B0600070205080204" pitchFamily="34" charset="-128"/>
              </a:defRPr>
            </a:lvl2pPr>
            <a:lvl3pPr marL="1143000" indent="-228600">
              <a:defRPr sz="3200">
                <a:solidFill>
                  <a:schemeClr val="tx1"/>
                </a:solidFill>
                <a:latin typeface="Times New Roman" panose="02020603050405020304" pitchFamily="18" charset="0"/>
                <a:ea typeface="ＭＳ Ｐゴシック" panose="020B0600070205080204" pitchFamily="34" charset="-128"/>
              </a:defRPr>
            </a:lvl3pPr>
            <a:lvl4pPr marL="1600200" indent="-228600">
              <a:defRPr sz="3200">
                <a:solidFill>
                  <a:schemeClr val="tx1"/>
                </a:solidFill>
                <a:latin typeface="Times New Roman" panose="02020603050405020304" pitchFamily="18" charset="0"/>
                <a:ea typeface="ＭＳ Ｐゴシック" panose="020B0600070205080204" pitchFamily="34" charset="-128"/>
              </a:defRPr>
            </a:lvl4pPr>
            <a:lvl5pPr marL="2057400" indent="-228600">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600" dirty="0"/>
              <a:t>© 1990-2023  J.Paul Robinson, Purdue University - BMS 631 lecture</a:t>
            </a:r>
          </a:p>
        </p:txBody>
      </p:sp>
    </p:spTree>
  </p:cSld>
  <p:clrMap bg1="lt1" tx1="dk1" bg2="lt2" tx2="dk2" accent1="accent1" accent2="accent2" accent3="accent3" accent4="accent4" accent5="accent5" accent6="accent6" hlink="hlink" folHlink="folHlink"/>
  <p:sldLayoutIdLst>
    <p:sldLayoutId id="2147483673" r:id="rId1"/>
    <p:sldLayoutId id="2147483671" r:id="rId2"/>
    <p:sldLayoutId id="2147483674" r:id="rId3"/>
    <p:sldLayoutId id="2147483672" r:id="rId4"/>
  </p:sldLayoutIdLst>
  <p:hf hdr="0" dt="0"/>
  <p:txStyles>
    <p:titleStyle>
      <a:lvl1pPr algn="ctr" rtl="0" eaLnBrk="0" fontAlgn="base" hangingPunct="0">
        <a:spcBef>
          <a:spcPct val="0"/>
        </a:spcBef>
        <a:spcAft>
          <a:spcPct val="0"/>
        </a:spcAft>
        <a:defRPr sz="2800" kern="120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Comic Sans MS" charset="0"/>
        </a:defRPr>
      </a:lvl6pPr>
      <a:lvl7pPr marL="914400" algn="ctr" rtl="0" eaLnBrk="0" fontAlgn="base" hangingPunct="0">
        <a:spcBef>
          <a:spcPct val="0"/>
        </a:spcBef>
        <a:spcAft>
          <a:spcPct val="0"/>
        </a:spcAft>
        <a:defRPr sz="4400">
          <a:solidFill>
            <a:schemeClr val="tx2"/>
          </a:solidFill>
          <a:latin typeface="Comic Sans MS" charset="0"/>
        </a:defRPr>
      </a:lvl7pPr>
      <a:lvl8pPr marL="1371600" algn="ctr" rtl="0" eaLnBrk="0" fontAlgn="base" hangingPunct="0">
        <a:spcBef>
          <a:spcPct val="0"/>
        </a:spcBef>
        <a:spcAft>
          <a:spcPct val="0"/>
        </a:spcAft>
        <a:defRPr sz="4400">
          <a:solidFill>
            <a:schemeClr val="tx2"/>
          </a:solidFill>
          <a:latin typeface="Comic Sans MS" charset="0"/>
        </a:defRPr>
      </a:lvl8pPr>
      <a:lvl9pPr marL="1828800" algn="ctr" rtl="0" eaLnBrk="0" fontAlgn="base" hangingPunct="0">
        <a:spcBef>
          <a:spcPct val="0"/>
        </a:spcBef>
        <a:spcAft>
          <a:spcPct val="0"/>
        </a:spcAft>
        <a:defRPr sz="4400">
          <a:solidFill>
            <a:schemeClr val="tx2"/>
          </a:solidFill>
          <a:latin typeface="Comic Sans MS" charset="0"/>
        </a:defRPr>
      </a:lvl9pPr>
    </p:titleStyle>
    <p:bodyStyle>
      <a:lvl1pPr marL="342900" indent="-342900" algn="l" rtl="0" eaLnBrk="0" fontAlgn="base" hangingPunct="0">
        <a:spcBef>
          <a:spcPct val="20000"/>
        </a:spcBef>
        <a:spcAft>
          <a:spcPct val="0"/>
        </a:spcAft>
        <a:buChar char="•"/>
        <a:defRPr sz="2400" kern="1200">
          <a:solidFill>
            <a:schemeClr val="tx1"/>
          </a:solidFill>
          <a:latin typeface="Helvetica" pitchFamily="2" charset="0"/>
          <a:ea typeface="ＭＳ Ｐゴシック" charset="0"/>
          <a:cs typeface="Helvetica" pitchFamily="2" charset="0"/>
        </a:defRPr>
      </a:lvl1pPr>
      <a:lvl2pPr marL="742950" indent="-285750" algn="l" rtl="0" eaLnBrk="0" fontAlgn="base" hangingPunct="0">
        <a:spcBef>
          <a:spcPct val="20000"/>
        </a:spcBef>
        <a:spcAft>
          <a:spcPct val="0"/>
        </a:spcAft>
        <a:buChar char="–"/>
        <a:defRPr sz="2400" kern="1200">
          <a:solidFill>
            <a:schemeClr val="tx1"/>
          </a:solidFill>
          <a:latin typeface="Helvetica" pitchFamily="2" charset="0"/>
          <a:ea typeface="ＭＳ Ｐゴシック" charset="0"/>
          <a:cs typeface="+mn-cs"/>
        </a:defRPr>
      </a:lvl2pPr>
      <a:lvl3pPr marL="1143000" indent="-228600" algn="l" rtl="0" eaLnBrk="0" fontAlgn="base" hangingPunct="0">
        <a:spcBef>
          <a:spcPct val="20000"/>
        </a:spcBef>
        <a:spcAft>
          <a:spcPct val="0"/>
        </a:spcAft>
        <a:buChar char="•"/>
        <a:defRPr sz="2400" kern="1200">
          <a:solidFill>
            <a:schemeClr val="tx1"/>
          </a:solidFill>
          <a:latin typeface="Helvetica" pitchFamily="2" charset="0"/>
          <a:ea typeface="ＭＳ Ｐゴシック" charset="0"/>
          <a:cs typeface="+mn-cs"/>
        </a:defRPr>
      </a:lvl3pPr>
      <a:lvl4pPr marL="1600200" indent="-228600" algn="l" rtl="0" eaLnBrk="0" fontAlgn="base" hangingPunct="0">
        <a:spcBef>
          <a:spcPct val="20000"/>
        </a:spcBef>
        <a:spcAft>
          <a:spcPct val="0"/>
        </a:spcAft>
        <a:buChar char="–"/>
        <a:defRPr sz="2400" kern="1200">
          <a:solidFill>
            <a:schemeClr val="tx1"/>
          </a:solidFill>
          <a:latin typeface="Helvetica" pitchFamily="2" charset="0"/>
          <a:ea typeface="ＭＳ Ｐゴシック" charset="0"/>
          <a:cs typeface="+mn-cs"/>
        </a:defRPr>
      </a:lvl4pPr>
      <a:lvl5pPr marL="2057400" indent="-228600" algn="l" rtl="0" eaLnBrk="0" fontAlgn="base" hangingPunct="0">
        <a:spcBef>
          <a:spcPct val="20000"/>
        </a:spcBef>
        <a:spcAft>
          <a:spcPct val="0"/>
        </a:spcAft>
        <a:buChar char="»"/>
        <a:defRPr sz="2400" kern="1200">
          <a:solidFill>
            <a:schemeClr val="tx1"/>
          </a:solidFill>
          <a:latin typeface="Helvetica" pitchFamily="2" charset="0"/>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Number Placeholder 4">
            <a:extLst>
              <a:ext uri="{FF2B5EF4-FFF2-40B4-BE49-F238E27FC236}">
                <a16:creationId xmlns:a16="http://schemas.microsoft.com/office/drawing/2014/main" id="{12516E22-6F1F-3D45-AFD9-65CA693F1056}"/>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DF198817-5089-1C41-9571-348E75E7E219}" type="slidenum">
              <a:rPr lang="en-US" altLang="en-US" sz="1400" smtClean="0"/>
              <a:pPr>
                <a:spcBef>
                  <a:spcPct val="0"/>
                </a:spcBef>
                <a:buFontTx/>
                <a:buNone/>
              </a:pPr>
              <a:t>1</a:t>
            </a:fld>
            <a:endParaRPr lang="en-US" altLang="en-US" sz="1400"/>
          </a:p>
        </p:txBody>
      </p:sp>
      <p:sp>
        <p:nvSpPr>
          <p:cNvPr id="2050" name="Rectangle 2">
            <a:extLst>
              <a:ext uri="{FF2B5EF4-FFF2-40B4-BE49-F238E27FC236}">
                <a16:creationId xmlns:a16="http://schemas.microsoft.com/office/drawing/2014/main" id="{370A6B40-EE4A-A34D-880E-AE13F220EC62}"/>
              </a:ext>
            </a:extLst>
          </p:cNvPr>
          <p:cNvSpPr>
            <a:spLocks noGrp="1" noChangeArrowheads="1"/>
          </p:cNvSpPr>
          <p:nvPr>
            <p:ph type="title"/>
          </p:nvPr>
        </p:nvSpPr>
        <p:spPr>
          <a:xfrm>
            <a:off x="998538" y="0"/>
            <a:ext cx="7772400" cy="1143000"/>
          </a:xfrm>
        </p:spPr>
        <p:txBody>
          <a:bodyPr/>
          <a:lstStyle/>
          <a:p>
            <a:pPr>
              <a:defRPr/>
            </a:pPr>
            <a:r>
              <a:rPr lang="en-US" altLang="en-US" b="1" dirty="0">
                <a:latin typeface="Arial" panose="020B0604020202020204" pitchFamily="34" charset="0"/>
                <a:ea typeface="+mj-ea"/>
                <a:cs typeface="Arial" panose="020B0604020202020204" pitchFamily="34" charset="0"/>
              </a:rPr>
              <a:t>BMS 631 - Lecture 5</a:t>
            </a:r>
          </a:p>
        </p:txBody>
      </p:sp>
      <p:sp>
        <p:nvSpPr>
          <p:cNvPr id="8195" name="Rectangle 3">
            <a:extLst>
              <a:ext uri="{FF2B5EF4-FFF2-40B4-BE49-F238E27FC236}">
                <a16:creationId xmlns:a16="http://schemas.microsoft.com/office/drawing/2014/main" id="{52E7FBC2-E2CD-EB47-AF1E-5FA3C64B8F58}"/>
              </a:ext>
            </a:extLst>
          </p:cNvPr>
          <p:cNvSpPr>
            <a:spLocks noChangeArrowheads="1"/>
          </p:cNvSpPr>
          <p:nvPr/>
        </p:nvSpPr>
        <p:spPr bwMode="auto">
          <a:xfrm>
            <a:off x="663894" y="3545040"/>
            <a:ext cx="8061325"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FontTx/>
              <a:buNone/>
            </a:pPr>
            <a:r>
              <a:rPr lang="en-US" altLang="en-US" sz="2800" b="1" dirty="0">
                <a:solidFill>
                  <a:srgbClr val="FF3300"/>
                </a:solidFill>
                <a:latin typeface="Arial" panose="020B0604020202020204" pitchFamily="34" charset="0"/>
                <a:cs typeface="Arial" panose="020B0604020202020204" pitchFamily="34" charset="0"/>
              </a:rPr>
              <a:t>Optical Systems</a:t>
            </a:r>
            <a:endParaRPr lang="en-US" altLang="en-US" sz="1600" b="1" dirty="0">
              <a:latin typeface="Arial" panose="020B0604020202020204" pitchFamily="34" charset="0"/>
              <a:cs typeface="Arial" panose="020B0604020202020204" pitchFamily="34" charset="0"/>
            </a:endParaRPr>
          </a:p>
          <a:p>
            <a:pPr algn="ctr">
              <a:spcBef>
                <a:spcPct val="0"/>
              </a:spcBef>
              <a:buFontTx/>
              <a:buNone/>
            </a:pPr>
            <a:r>
              <a:rPr lang="en-US" altLang="en-US" sz="1600" b="1" dirty="0">
                <a:latin typeface="Arial" panose="020B0604020202020204" pitchFamily="34" charset="0"/>
                <a:cs typeface="Arial" panose="020B0604020202020204" pitchFamily="34" charset="0"/>
              </a:rPr>
              <a:t>optical geometry; light sources, laser illumination,</a:t>
            </a:r>
          </a:p>
          <a:p>
            <a:pPr algn="ctr">
              <a:spcBef>
                <a:spcPct val="0"/>
              </a:spcBef>
              <a:buFontTx/>
              <a:buNone/>
            </a:pPr>
            <a:r>
              <a:rPr lang="en-US" altLang="en-US" sz="1600" b="1" dirty="0">
                <a:latin typeface="Arial" panose="020B0604020202020204" pitchFamily="34" charset="0"/>
                <a:cs typeface="Arial" panose="020B0604020202020204" pitchFamily="34" charset="0"/>
              </a:rPr>
              <a:t> &amp; other useful means; optics and shaping the incoming beam;</a:t>
            </a:r>
          </a:p>
          <a:p>
            <a:pPr algn="ctr">
              <a:spcBef>
                <a:spcPct val="0"/>
              </a:spcBef>
              <a:buFontTx/>
              <a:buNone/>
            </a:pPr>
            <a:endParaRPr lang="en-US" altLang="en-US" sz="1600" b="1" dirty="0">
              <a:latin typeface="Arial" panose="020B0604020202020204" pitchFamily="34" charset="0"/>
              <a:cs typeface="Arial" panose="020B0604020202020204" pitchFamily="34" charset="0"/>
            </a:endParaRPr>
          </a:p>
          <a:p>
            <a:pPr algn="ctr">
              <a:spcBef>
                <a:spcPct val="0"/>
              </a:spcBef>
              <a:buFontTx/>
              <a:buNone/>
            </a:pPr>
            <a:r>
              <a:rPr lang="en-US" altLang="en-US" sz="1600" b="1" dirty="0">
                <a:latin typeface="Arial" panose="020B0604020202020204" pitchFamily="34" charset="0"/>
                <a:cs typeface="Arial" panose="020B0604020202020204" pitchFamily="34" charset="0"/>
              </a:rPr>
              <a:t>forward angle light scatter - what it is, why it is useful.</a:t>
            </a:r>
          </a:p>
          <a:p>
            <a:pPr algn="ctr">
              <a:spcBef>
                <a:spcPct val="0"/>
              </a:spcBef>
              <a:buFontTx/>
              <a:buNone/>
            </a:pPr>
            <a:r>
              <a:rPr lang="en-US" altLang="en-US" sz="1600" b="1" dirty="0">
                <a:latin typeface="Arial" panose="020B0604020202020204" pitchFamily="34" charset="0"/>
                <a:cs typeface="Arial" panose="020B0604020202020204" pitchFamily="34" charset="0"/>
              </a:rPr>
              <a:t>Side angle (90 degree) light scatter, what does it measure?</a:t>
            </a:r>
          </a:p>
          <a:p>
            <a:pPr algn="ctr">
              <a:spcBef>
                <a:spcPct val="0"/>
              </a:spcBef>
              <a:buFontTx/>
              <a:buNone/>
            </a:pPr>
            <a:endParaRPr lang="en-US" altLang="en-US" sz="1600" b="1" dirty="0">
              <a:latin typeface="Arial" panose="020B0604020202020204" pitchFamily="34" charset="0"/>
              <a:cs typeface="Arial" panose="020B0604020202020204" pitchFamily="34" charset="0"/>
            </a:endParaRPr>
          </a:p>
          <a:p>
            <a:pPr algn="ctr">
              <a:spcBef>
                <a:spcPct val="0"/>
              </a:spcBef>
              <a:buFontTx/>
              <a:buNone/>
            </a:pPr>
            <a:r>
              <a:rPr lang="en-US" altLang="en-US" sz="1600" b="1" dirty="0">
                <a:latin typeface="Arial" panose="020B0604020202020204" pitchFamily="34" charset="0"/>
                <a:cs typeface="Arial" panose="020B0604020202020204" pitchFamily="34" charset="0"/>
              </a:rPr>
              <a:t> References: </a:t>
            </a:r>
          </a:p>
          <a:p>
            <a:pPr algn="ctr">
              <a:spcBef>
                <a:spcPct val="0"/>
              </a:spcBef>
              <a:buFontTx/>
              <a:buNone/>
            </a:pPr>
            <a:r>
              <a:rPr lang="en-US" altLang="en-US" sz="1600" b="1" dirty="0">
                <a:latin typeface="Arial" panose="020B0604020202020204" pitchFamily="34" charset="0"/>
                <a:cs typeface="Arial" panose="020B0604020202020204" pitchFamily="34" charset="0"/>
              </a:rPr>
              <a:t>Shapiro 3rd ed. 93-115</a:t>
            </a:r>
          </a:p>
          <a:p>
            <a:pPr algn="ctr">
              <a:spcBef>
                <a:spcPct val="0"/>
              </a:spcBef>
              <a:buFontTx/>
              <a:buNone/>
            </a:pPr>
            <a:r>
              <a:rPr lang="en-US" altLang="en-US" sz="1600" b="1" dirty="0">
                <a:latin typeface="Arial" panose="020B0604020202020204" pitchFamily="34" charset="0"/>
                <a:cs typeface="Arial" panose="020B0604020202020204" pitchFamily="34" charset="0"/>
              </a:rPr>
              <a:t>4</a:t>
            </a:r>
            <a:r>
              <a:rPr lang="en-US" altLang="en-US" sz="1600" b="1" baseline="30000" dirty="0">
                <a:latin typeface="Arial" panose="020B0604020202020204" pitchFamily="34" charset="0"/>
                <a:cs typeface="Arial" panose="020B0604020202020204" pitchFamily="34" charset="0"/>
              </a:rPr>
              <a:t>th</a:t>
            </a:r>
            <a:r>
              <a:rPr lang="en-US" altLang="en-US" sz="1600" b="1" dirty="0">
                <a:latin typeface="Arial" panose="020B0604020202020204" pitchFamily="34" charset="0"/>
                <a:cs typeface="Arial" panose="020B0604020202020204" pitchFamily="34" charset="0"/>
              </a:rPr>
              <a:t> edition 101-159</a:t>
            </a:r>
          </a:p>
        </p:txBody>
      </p:sp>
      <p:sp>
        <p:nvSpPr>
          <p:cNvPr id="2052" name="Rectangle 4">
            <a:extLst>
              <a:ext uri="{FF2B5EF4-FFF2-40B4-BE49-F238E27FC236}">
                <a16:creationId xmlns:a16="http://schemas.microsoft.com/office/drawing/2014/main" id="{AA475D3D-E8B3-BB45-9681-21C2B784FE1E}"/>
              </a:ext>
            </a:extLst>
          </p:cNvPr>
          <p:cNvSpPr>
            <a:spLocks noChangeArrowheads="1"/>
          </p:cNvSpPr>
          <p:nvPr/>
        </p:nvSpPr>
        <p:spPr bwMode="auto">
          <a:xfrm>
            <a:off x="2153412" y="1241190"/>
            <a:ext cx="4837176" cy="203132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a:defRPr/>
            </a:pPr>
            <a:r>
              <a:rPr lang="en-US" altLang="en-US" sz="1800" b="1" dirty="0">
                <a:latin typeface="Arial" panose="020B0604020202020204" pitchFamily="34" charset="0"/>
                <a:ea typeface="+mn-ea"/>
                <a:cs typeface="Arial" panose="020B0604020202020204" pitchFamily="34" charset="0"/>
              </a:rPr>
              <a:t>J.Paul Robinson</a:t>
            </a:r>
            <a:br>
              <a:rPr lang="en-US" altLang="en-US" sz="1800" b="1" dirty="0">
                <a:latin typeface="Arial" panose="020B0604020202020204" pitchFamily="34" charset="0"/>
                <a:ea typeface="+mn-ea"/>
                <a:cs typeface="Arial" panose="020B0604020202020204" pitchFamily="34" charset="0"/>
              </a:rPr>
            </a:br>
            <a:r>
              <a:rPr lang="en-US" altLang="en-US" sz="1800" b="1" dirty="0">
                <a:latin typeface="Arial" panose="020B0604020202020204" pitchFamily="34" charset="0"/>
                <a:ea typeface="+mn-ea"/>
                <a:cs typeface="Arial" panose="020B0604020202020204" pitchFamily="34" charset="0"/>
              </a:rPr>
              <a:t>The SVM Professor of Cytomics</a:t>
            </a:r>
            <a:br>
              <a:rPr lang="en-US" altLang="en-US" sz="1800" b="1" dirty="0">
                <a:latin typeface="Arial" panose="020B0604020202020204" pitchFamily="34" charset="0"/>
                <a:ea typeface="+mn-ea"/>
                <a:cs typeface="Arial" panose="020B0604020202020204" pitchFamily="34" charset="0"/>
              </a:rPr>
            </a:br>
            <a:r>
              <a:rPr lang="en-US" altLang="en-US" sz="1800" b="1" dirty="0">
                <a:latin typeface="Arial" panose="020B0604020202020204" pitchFamily="34" charset="0"/>
                <a:ea typeface="+mn-ea"/>
                <a:cs typeface="Arial" panose="020B0604020202020204" pitchFamily="34" charset="0"/>
              </a:rPr>
              <a:t>College of Veterinary Medicine, </a:t>
            </a:r>
          </a:p>
          <a:p>
            <a:pPr algn="ctr">
              <a:defRPr/>
            </a:pPr>
            <a:r>
              <a:rPr lang="en-US" altLang="en-US" sz="1800" b="1" dirty="0">
                <a:latin typeface="Arial" panose="020B0604020202020204" pitchFamily="34" charset="0"/>
                <a:ea typeface="+mn-ea"/>
                <a:cs typeface="Arial" panose="020B0604020202020204" pitchFamily="34" charset="0"/>
              </a:rPr>
              <a:t>&amp;</a:t>
            </a:r>
          </a:p>
          <a:p>
            <a:pPr algn="ctr">
              <a:defRPr/>
            </a:pPr>
            <a:r>
              <a:rPr lang="en-US" altLang="en-US" sz="1800" b="1" dirty="0">
                <a:latin typeface="Arial" panose="020B0604020202020204" pitchFamily="34" charset="0"/>
                <a:ea typeface="+mn-ea"/>
                <a:cs typeface="Arial" panose="020B0604020202020204" pitchFamily="34" charset="0"/>
              </a:rPr>
              <a:t>Professor of Biomedical Engineering</a:t>
            </a:r>
          </a:p>
          <a:p>
            <a:pPr algn="ctr">
              <a:defRPr/>
            </a:pPr>
            <a:r>
              <a:rPr lang="en-US" altLang="en-US" sz="1800" b="1" dirty="0">
                <a:latin typeface="Arial" panose="020B0604020202020204" pitchFamily="34" charset="0"/>
                <a:ea typeface="+mn-ea"/>
                <a:cs typeface="Arial" panose="020B0604020202020204" pitchFamily="34" charset="0"/>
              </a:rPr>
              <a:t>College of Engineering</a:t>
            </a:r>
          </a:p>
          <a:p>
            <a:pPr algn="ctr">
              <a:defRPr/>
            </a:pPr>
            <a:r>
              <a:rPr lang="en-US" altLang="en-US" sz="1800" b="1" dirty="0">
                <a:latin typeface="Arial" panose="020B0604020202020204" pitchFamily="34" charset="0"/>
                <a:ea typeface="+mn-ea"/>
                <a:cs typeface="Arial" panose="020B0604020202020204" pitchFamily="34" charset="0"/>
              </a:rPr>
              <a:t>Purdue University</a:t>
            </a:r>
          </a:p>
        </p:txBody>
      </p:sp>
      <p:pic>
        <p:nvPicPr>
          <p:cNvPr id="2" name="Picture 1">
            <a:extLst>
              <a:ext uri="{FF2B5EF4-FFF2-40B4-BE49-F238E27FC236}">
                <a16:creationId xmlns:a16="http://schemas.microsoft.com/office/drawing/2014/main" id="{1DB25F0D-63D3-3B4A-BF46-A508019CBB93}"/>
              </a:ext>
            </a:extLst>
          </p:cNvPr>
          <p:cNvPicPr>
            <a:picLocks noChangeAspect="1"/>
          </p:cNvPicPr>
          <p:nvPr/>
        </p:nvPicPr>
        <p:blipFill>
          <a:blip r:embed="rId2"/>
          <a:stretch>
            <a:fillRect/>
          </a:stretch>
        </p:blipFill>
        <p:spPr>
          <a:xfrm>
            <a:off x="6859588" y="1176337"/>
            <a:ext cx="1620774" cy="21610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5">
            <a:extLst>
              <a:ext uri="{FF2B5EF4-FFF2-40B4-BE49-F238E27FC236}">
                <a16:creationId xmlns:a16="http://schemas.microsoft.com/office/drawing/2014/main" id="{46579D52-5FC3-9C43-BF71-9944091A9EE9}"/>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00CDBC14-54C7-BB4B-8E99-90F2CB50A523}" type="slidenum">
              <a:rPr lang="en-US" altLang="en-US" sz="1400" smtClean="0"/>
              <a:pPr>
                <a:spcBef>
                  <a:spcPct val="0"/>
                </a:spcBef>
                <a:buFontTx/>
                <a:buNone/>
              </a:pPr>
              <a:t>10</a:t>
            </a:fld>
            <a:endParaRPr lang="en-US" altLang="en-US" sz="1400"/>
          </a:p>
        </p:txBody>
      </p:sp>
      <p:sp>
        <p:nvSpPr>
          <p:cNvPr id="17410" name="AutoShape 2">
            <a:extLst>
              <a:ext uri="{FF2B5EF4-FFF2-40B4-BE49-F238E27FC236}">
                <a16:creationId xmlns:a16="http://schemas.microsoft.com/office/drawing/2014/main" id="{221E394F-EB31-8E4E-808B-36903973EC4E}"/>
              </a:ext>
            </a:extLst>
          </p:cNvPr>
          <p:cNvSpPr>
            <a:spLocks noChangeArrowheads="1"/>
          </p:cNvSpPr>
          <p:nvPr/>
        </p:nvSpPr>
        <p:spPr bwMode="auto">
          <a:xfrm>
            <a:off x="549275" y="1849438"/>
            <a:ext cx="7275513" cy="793750"/>
          </a:xfrm>
          <a:prstGeom prst="horizontalScroll">
            <a:avLst>
              <a:gd name="adj" fmla="val 12500"/>
            </a:avLst>
          </a:prstGeom>
          <a:solidFill>
            <a:srgbClr val="FFCCCC"/>
          </a:solidFill>
          <a:ln w="381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7411" name="AutoShape 3">
            <a:extLst>
              <a:ext uri="{FF2B5EF4-FFF2-40B4-BE49-F238E27FC236}">
                <a16:creationId xmlns:a16="http://schemas.microsoft.com/office/drawing/2014/main" id="{44ABCD8E-6FCB-134A-9C0D-907463873C20}"/>
              </a:ext>
            </a:extLst>
          </p:cNvPr>
          <p:cNvSpPr>
            <a:spLocks noChangeArrowheads="1"/>
          </p:cNvSpPr>
          <p:nvPr/>
        </p:nvSpPr>
        <p:spPr bwMode="auto">
          <a:xfrm>
            <a:off x="477838" y="3648075"/>
            <a:ext cx="6970712" cy="793750"/>
          </a:xfrm>
          <a:prstGeom prst="horizontalScroll">
            <a:avLst>
              <a:gd name="adj" fmla="val 12500"/>
            </a:avLst>
          </a:prstGeom>
          <a:solidFill>
            <a:srgbClr val="FFCCCC"/>
          </a:solidFill>
          <a:ln w="381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13668" name="Rectangle 4">
            <a:extLst>
              <a:ext uri="{FF2B5EF4-FFF2-40B4-BE49-F238E27FC236}">
                <a16:creationId xmlns:a16="http://schemas.microsoft.com/office/drawing/2014/main" id="{CAA4A5C5-7FCD-2041-9060-A2FFD8F0B285}"/>
              </a:ext>
            </a:extLst>
          </p:cNvPr>
          <p:cNvSpPr>
            <a:spLocks noGrp="1" noChangeArrowheads="1"/>
          </p:cNvSpPr>
          <p:nvPr>
            <p:ph type="title"/>
          </p:nvPr>
        </p:nvSpPr>
        <p:spPr>
          <a:xfrm>
            <a:off x="685800" y="344488"/>
            <a:ext cx="7772400" cy="1143000"/>
          </a:xfrm>
        </p:spPr>
        <p:txBody>
          <a:bodyPr/>
          <a:lstStyle/>
          <a:p>
            <a:pPr>
              <a:defRPr/>
            </a:pPr>
            <a:r>
              <a:rPr lang="en-US" altLang="en-US">
                <a:ea typeface="+mj-ea"/>
                <a:cs typeface="+mj-cs"/>
              </a:rPr>
              <a:t>Object Resolution</a:t>
            </a:r>
          </a:p>
        </p:txBody>
      </p:sp>
      <p:sp>
        <p:nvSpPr>
          <p:cNvPr id="113669" name="Rectangle 5">
            <a:extLst>
              <a:ext uri="{FF2B5EF4-FFF2-40B4-BE49-F238E27FC236}">
                <a16:creationId xmlns:a16="http://schemas.microsoft.com/office/drawing/2014/main" id="{13F39EC7-CA94-5B46-A1BB-3C5F0F7C5B63}"/>
              </a:ext>
            </a:extLst>
          </p:cNvPr>
          <p:cNvSpPr>
            <a:spLocks noGrp="1" noChangeArrowheads="1"/>
          </p:cNvSpPr>
          <p:nvPr>
            <p:ph type="body" idx="1"/>
          </p:nvPr>
        </p:nvSpPr>
        <p:spPr>
          <a:xfrm>
            <a:off x="685800" y="1431925"/>
            <a:ext cx="7772400" cy="4114800"/>
          </a:xfrm>
        </p:spPr>
        <p:txBody>
          <a:bodyPr/>
          <a:lstStyle/>
          <a:p>
            <a:pPr>
              <a:defRPr/>
            </a:pPr>
            <a:r>
              <a:rPr lang="en-US" altLang="en-US" sz="2800">
                <a:ea typeface="+mn-ea"/>
                <a:cs typeface="+mn-cs"/>
              </a:rPr>
              <a:t>Example:</a:t>
            </a:r>
          </a:p>
          <a:p>
            <a:pPr>
              <a:buFontTx/>
              <a:buNone/>
              <a:defRPr/>
            </a:pPr>
            <a:r>
              <a:rPr lang="en-US" altLang="en-US" sz="2800">
                <a:ea typeface="+mn-ea"/>
                <a:cs typeface="+mn-cs"/>
              </a:rPr>
              <a:t>40 x 1.3 N.A. objective at 530 nm light</a:t>
            </a:r>
          </a:p>
        </p:txBody>
      </p:sp>
      <p:sp>
        <p:nvSpPr>
          <p:cNvPr id="113670" name="Rectangle 6">
            <a:extLst>
              <a:ext uri="{FF2B5EF4-FFF2-40B4-BE49-F238E27FC236}">
                <a16:creationId xmlns:a16="http://schemas.microsoft.com/office/drawing/2014/main" id="{FF38C7A5-5D60-7848-B9E0-31EF7B6E79CF}"/>
              </a:ext>
            </a:extLst>
          </p:cNvPr>
          <p:cNvSpPr>
            <a:spLocks noChangeArrowheads="1"/>
          </p:cNvSpPr>
          <p:nvPr/>
        </p:nvSpPr>
        <p:spPr bwMode="auto">
          <a:xfrm>
            <a:off x="2447925" y="3035300"/>
            <a:ext cx="115570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 2 x NA</a:t>
            </a:r>
          </a:p>
        </p:txBody>
      </p:sp>
      <p:sp>
        <p:nvSpPr>
          <p:cNvPr id="113671" name="Line 7">
            <a:extLst>
              <a:ext uri="{FF2B5EF4-FFF2-40B4-BE49-F238E27FC236}">
                <a16:creationId xmlns:a16="http://schemas.microsoft.com/office/drawing/2014/main" id="{18A03557-5475-5B49-84FA-DCF45AEA590D}"/>
              </a:ext>
            </a:extLst>
          </p:cNvPr>
          <p:cNvSpPr>
            <a:spLocks noChangeShapeType="1"/>
          </p:cNvSpPr>
          <p:nvPr/>
        </p:nvSpPr>
        <p:spPr bwMode="auto">
          <a:xfrm>
            <a:off x="2454275" y="3032125"/>
            <a:ext cx="1084263" cy="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7416" name="Rectangle 8">
            <a:extLst>
              <a:ext uri="{FF2B5EF4-FFF2-40B4-BE49-F238E27FC236}">
                <a16:creationId xmlns:a16="http://schemas.microsoft.com/office/drawing/2014/main" id="{F99F2330-6152-794D-9A9D-31FECBADF48E}"/>
              </a:ext>
            </a:extLst>
          </p:cNvPr>
          <p:cNvSpPr>
            <a:spLocks noChangeArrowheads="1"/>
          </p:cNvSpPr>
          <p:nvPr/>
        </p:nvSpPr>
        <p:spPr bwMode="auto">
          <a:xfrm>
            <a:off x="2782888" y="2425700"/>
            <a:ext cx="404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Symbol" pitchFamily="2" charset="2"/>
              </a:rPr>
              <a:t></a:t>
            </a:r>
          </a:p>
        </p:txBody>
      </p:sp>
      <p:sp>
        <p:nvSpPr>
          <p:cNvPr id="113673" name="Rectangle 9">
            <a:extLst>
              <a:ext uri="{FF2B5EF4-FFF2-40B4-BE49-F238E27FC236}">
                <a16:creationId xmlns:a16="http://schemas.microsoft.com/office/drawing/2014/main" id="{B14D0956-88BF-A149-9754-203BFDEC0D05}"/>
              </a:ext>
            </a:extLst>
          </p:cNvPr>
          <p:cNvSpPr>
            <a:spLocks noChangeArrowheads="1"/>
          </p:cNvSpPr>
          <p:nvPr/>
        </p:nvSpPr>
        <p:spPr bwMode="auto">
          <a:xfrm>
            <a:off x="4276725" y="2684463"/>
            <a:ext cx="10191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u="sng">
                <a:latin typeface="Times New Roman" charset="0"/>
                <a:ea typeface="+mn-ea"/>
              </a:rPr>
              <a:t>.00053</a:t>
            </a:r>
          </a:p>
        </p:txBody>
      </p:sp>
      <p:sp>
        <p:nvSpPr>
          <p:cNvPr id="113674" name="Rectangle 10">
            <a:extLst>
              <a:ext uri="{FF2B5EF4-FFF2-40B4-BE49-F238E27FC236}">
                <a16:creationId xmlns:a16="http://schemas.microsoft.com/office/drawing/2014/main" id="{293E7C5F-868A-D94E-B59F-CA5A21C49FB9}"/>
              </a:ext>
            </a:extLst>
          </p:cNvPr>
          <p:cNvSpPr>
            <a:spLocks noChangeArrowheads="1"/>
          </p:cNvSpPr>
          <p:nvPr/>
        </p:nvSpPr>
        <p:spPr bwMode="auto">
          <a:xfrm>
            <a:off x="4200525" y="2989263"/>
            <a:ext cx="10191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2 x 1.3</a:t>
            </a:r>
          </a:p>
        </p:txBody>
      </p:sp>
      <p:sp>
        <p:nvSpPr>
          <p:cNvPr id="113675" name="Rectangle 11">
            <a:extLst>
              <a:ext uri="{FF2B5EF4-FFF2-40B4-BE49-F238E27FC236}">
                <a16:creationId xmlns:a16="http://schemas.microsoft.com/office/drawing/2014/main" id="{2BBAEB2F-6034-5042-BFEB-61798B05F593}"/>
              </a:ext>
            </a:extLst>
          </p:cNvPr>
          <p:cNvSpPr>
            <a:spLocks noChangeArrowheads="1"/>
          </p:cNvSpPr>
          <p:nvPr/>
        </p:nvSpPr>
        <p:spPr bwMode="auto">
          <a:xfrm>
            <a:off x="5207000" y="2836863"/>
            <a:ext cx="14509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 0.20 </a:t>
            </a:r>
            <a:r>
              <a:rPr lang="en-US" altLang="en-US" sz="2400">
                <a:latin typeface="Symbol" charset="2"/>
                <a:ea typeface="+mn-ea"/>
              </a:rPr>
              <a:t></a:t>
            </a:r>
            <a:r>
              <a:rPr lang="en-US" altLang="en-US" sz="2400">
                <a:latin typeface="Times New Roman" charset="0"/>
                <a:ea typeface="+mn-ea"/>
              </a:rPr>
              <a:t>m</a:t>
            </a:r>
          </a:p>
        </p:txBody>
      </p:sp>
      <p:sp>
        <p:nvSpPr>
          <p:cNvPr id="113676" name="Text Box 12">
            <a:extLst>
              <a:ext uri="{FF2B5EF4-FFF2-40B4-BE49-F238E27FC236}">
                <a16:creationId xmlns:a16="http://schemas.microsoft.com/office/drawing/2014/main" id="{4737FBE6-7005-0741-B6F3-693B21E92643}"/>
              </a:ext>
            </a:extLst>
          </p:cNvPr>
          <p:cNvSpPr txBox="1">
            <a:spLocks noChangeArrowheads="1"/>
          </p:cNvSpPr>
          <p:nvPr/>
        </p:nvSpPr>
        <p:spPr bwMode="auto">
          <a:xfrm>
            <a:off x="3716338" y="2832100"/>
            <a:ext cx="390525"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a:t>
            </a:r>
          </a:p>
        </p:txBody>
      </p:sp>
      <p:sp>
        <p:nvSpPr>
          <p:cNvPr id="17421" name="Rectangle 13">
            <a:extLst>
              <a:ext uri="{FF2B5EF4-FFF2-40B4-BE49-F238E27FC236}">
                <a16:creationId xmlns:a16="http://schemas.microsoft.com/office/drawing/2014/main" id="{53C47F12-39FF-A141-9D71-518C2EF8992F}"/>
              </a:ext>
            </a:extLst>
          </p:cNvPr>
          <p:cNvSpPr>
            <a:spLocks noChangeArrowheads="1"/>
          </p:cNvSpPr>
          <p:nvPr/>
        </p:nvSpPr>
        <p:spPr bwMode="auto">
          <a:xfrm>
            <a:off x="723900" y="3795713"/>
            <a:ext cx="69738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FontTx/>
              <a:buNone/>
            </a:pPr>
            <a:r>
              <a:rPr lang="en-US" altLang="en-US" sz="2800">
                <a:latin typeface="Times New Roman" panose="02020603050405020304" pitchFamily="18" charset="0"/>
              </a:rPr>
              <a:t>40 x 0.65 N.A. objective at 530 nm light</a:t>
            </a:r>
            <a:endParaRPr lang="en-US" altLang="en-US" sz="2400">
              <a:latin typeface="Times New Roman" panose="02020603050405020304" pitchFamily="18" charset="0"/>
            </a:endParaRPr>
          </a:p>
        </p:txBody>
      </p:sp>
      <p:sp>
        <p:nvSpPr>
          <p:cNvPr id="113678" name="Rectangle 14">
            <a:extLst>
              <a:ext uri="{FF2B5EF4-FFF2-40B4-BE49-F238E27FC236}">
                <a16:creationId xmlns:a16="http://schemas.microsoft.com/office/drawing/2014/main" id="{FFE0A00A-04CE-6D41-827D-FF7398206472}"/>
              </a:ext>
            </a:extLst>
          </p:cNvPr>
          <p:cNvSpPr>
            <a:spLocks noChangeArrowheads="1"/>
          </p:cNvSpPr>
          <p:nvPr/>
        </p:nvSpPr>
        <p:spPr bwMode="auto">
          <a:xfrm>
            <a:off x="2689225" y="4889500"/>
            <a:ext cx="115570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 2 x NA</a:t>
            </a:r>
          </a:p>
        </p:txBody>
      </p:sp>
      <p:sp>
        <p:nvSpPr>
          <p:cNvPr id="113679" name="Line 15">
            <a:extLst>
              <a:ext uri="{FF2B5EF4-FFF2-40B4-BE49-F238E27FC236}">
                <a16:creationId xmlns:a16="http://schemas.microsoft.com/office/drawing/2014/main" id="{19561448-C57A-7E4D-A689-27DEFDCA272F}"/>
              </a:ext>
            </a:extLst>
          </p:cNvPr>
          <p:cNvSpPr>
            <a:spLocks noChangeShapeType="1"/>
          </p:cNvSpPr>
          <p:nvPr/>
        </p:nvSpPr>
        <p:spPr bwMode="auto">
          <a:xfrm>
            <a:off x="2695575" y="4886325"/>
            <a:ext cx="1084263" cy="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7424" name="Rectangle 16">
            <a:extLst>
              <a:ext uri="{FF2B5EF4-FFF2-40B4-BE49-F238E27FC236}">
                <a16:creationId xmlns:a16="http://schemas.microsoft.com/office/drawing/2014/main" id="{5123B6C9-8B5F-B741-95F8-82964F6A460D}"/>
              </a:ext>
            </a:extLst>
          </p:cNvPr>
          <p:cNvSpPr>
            <a:spLocks noChangeArrowheads="1"/>
          </p:cNvSpPr>
          <p:nvPr/>
        </p:nvSpPr>
        <p:spPr bwMode="auto">
          <a:xfrm>
            <a:off x="3024188" y="4279900"/>
            <a:ext cx="404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Symbol" pitchFamily="2" charset="2"/>
              </a:rPr>
              <a:t></a:t>
            </a:r>
          </a:p>
        </p:txBody>
      </p:sp>
      <p:sp>
        <p:nvSpPr>
          <p:cNvPr id="113681" name="Rectangle 17">
            <a:extLst>
              <a:ext uri="{FF2B5EF4-FFF2-40B4-BE49-F238E27FC236}">
                <a16:creationId xmlns:a16="http://schemas.microsoft.com/office/drawing/2014/main" id="{2521B2CB-8C3F-AB45-A3FD-BAD42195B00A}"/>
              </a:ext>
            </a:extLst>
          </p:cNvPr>
          <p:cNvSpPr>
            <a:spLocks noChangeArrowheads="1"/>
          </p:cNvSpPr>
          <p:nvPr/>
        </p:nvSpPr>
        <p:spPr bwMode="auto">
          <a:xfrm>
            <a:off x="4518025" y="4538663"/>
            <a:ext cx="10191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u="sng">
                <a:latin typeface="Times New Roman" charset="0"/>
                <a:ea typeface="+mn-ea"/>
              </a:rPr>
              <a:t>.00053</a:t>
            </a:r>
          </a:p>
        </p:txBody>
      </p:sp>
      <p:sp>
        <p:nvSpPr>
          <p:cNvPr id="113682" name="Rectangle 18">
            <a:extLst>
              <a:ext uri="{FF2B5EF4-FFF2-40B4-BE49-F238E27FC236}">
                <a16:creationId xmlns:a16="http://schemas.microsoft.com/office/drawing/2014/main" id="{94EC5519-9D1D-C046-BB2F-9AD234F1FD7B}"/>
              </a:ext>
            </a:extLst>
          </p:cNvPr>
          <p:cNvSpPr>
            <a:spLocks noChangeArrowheads="1"/>
          </p:cNvSpPr>
          <p:nvPr/>
        </p:nvSpPr>
        <p:spPr bwMode="auto">
          <a:xfrm>
            <a:off x="4441825" y="4843463"/>
            <a:ext cx="10191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2 x .65</a:t>
            </a:r>
          </a:p>
        </p:txBody>
      </p:sp>
      <p:sp>
        <p:nvSpPr>
          <p:cNvPr id="113683" name="Rectangle 19">
            <a:extLst>
              <a:ext uri="{FF2B5EF4-FFF2-40B4-BE49-F238E27FC236}">
                <a16:creationId xmlns:a16="http://schemas.microsoft.com/office/drawing/2014/main" id="{AF782528-7AC1-E84A-B4B1-27F9934990C3}"/>
              </a:ext>
            </a:extLst>
          </p:cNvPr>
          <p:cNvSpPr>
            <a:spLocks noChangeArrowheads="1"/>
          </p:cNvSpPr>
          <p:nvPr/>
        </p:nvSpPr>
        <p:spPr bwMode="auto">
          <a:xfrm>
            <a:off x="5448300" y="4691063"/>
            <a:ext cx="16033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 0.405 </a:t>
            </a:r>
            <a:r>
              <a:rPr lang="en-US" altLang="en-US" sz="2400">
                <a:latin typeface="Symbol" charset="2"/>
                <a:ea typeface="+mn-ea"/>
              </a:rPr>
              <a:t></a:t>
            </a:r>
            <a:r>
              <a:rPr lang="en-US" altLang="en-US" sz="2400">
                <a:latin typeface="Times New Roman" charset="0"/>
                <a:ea typeface="+mn-ea"/>
              </a:rPr>
              <a:t>m</a:t>
            </a:r>
          </a:p>
        </p:txBody>
      </p:sp>
      <p:sp>
        <p:nvSpPr>
          <p:cNvPr id="113684" name="Text Box 20">
            <a:extLst>
              <a:ext uri="{FF2B5EF4-FFF2-40B4-BE49-F238E27FC236}">
                <a16:creationId xmlns:a16="http://schemas.microsoft.com/office/drawing/2014/main" id="{72E0EAF7-CAE9-E341-92C5-9C25F4AA19A4}"/>
              </a:ext>
            </a:extLst>
          </p:cNvPr>
          <p:cNvSpPr txBox="1">
            <a:spLocks noChangeArrowheads="1"/>
          </p:cNvSpPr>
          <p:nvPr/>
        </p:nvSpPr>
        <p:spPr bwMode="auto">
          <a:xfrm>
            <a:off x="3957638" y="4686300"/>
            <a:ext cx="390525"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5DB7-F56E-1C4C-B75A-A90E82334F13}"/>
              </a:ext>
            </a:extLst>
          </p:cNvPr>
          <p:cNvSpPr>
            <a:spLocks noGrp="1"/>
          </p:cNvSpPr>
          <p:nvPr>
            <p:ph type="title"/>
          </p:nvPr>
        </p:nvSpPr>
        <p:spPr>
          <a:xfrm>
            <a:off x="611188" y="317500"/>
            <a:ext cx="7772400" cy="560388"/>
          </a:xfrm>
        </p:spPr>
        <p:txBody>
          <a:bodyPr/>
          <a:lstStyle/>
          <a:p>
            <a:pPr>
              <a:defRPr/>
            </a:pPr>
            <a:r>
              <a:rPr lang="en-US" sz="3200" dirty="0">
                <a:cs typeface="+mj-cs"/>
              </a:rPr>
              <a:t>What is the impact of NA on a flow chamber?</a:t>
            </a:r>
          </a:p>
        </p:txBody>
      </p:sp>
      <p:sp>
        <p:nvSpPr>
          <p:cNvPr id="18434" name="Slide Number Placeholder 4">
            <a:extLst>
              <a:ext uri="{FF2B5EF4-FFF2-40B4-BE49-F238E27FC236}">
                <a16:creationId xmlns:a16="http://schemas.microsoft.com/office/drawing/2014/main" id="{C85C16A5-0CA1-954A-90D9-873320246147}"/>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9DDCB738-263C-1043-AB8C-908D1FE1E5B7}" type="slidenum">
              <a:rPr lang="en-US" altLang="en-US" sz="1400" smtClean="0"/>
              <a:pPr>
                <a:spcBef>
                  <a:spcPct val="0"/>
                </a:spcBef>
                <a:buFontTx/>
                <a:buNone/>
              </a:pPr>
              <a:t>11</a:t>
            </a:fld>
            <a:endParaRPr lang="en-US" altLang="en-US" sz="1400"/>
          </a:p>
        </p:txBody>
      </p:sp>
      <p:pic>
        <p:nvPicPr>
          <p:cNvPr id="18435" name="Picture 5" descr="Screenshot 2016-01-31 17.08.31.png">
            <a:extLst>
              <a:ext uri="{FF2B5EF4-FFF2-40B4-BE49-F238E27FC236}">
                <a16:creationId xmlns:a16="http://schemas.microsoft.com/office/drawing/2014/main" id="{BDEF3784-E39A-6E40-B73D-BD8E1C2ED5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2838" y="1479550"/>
            <a:ext cx="48768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6">
            <a:extLst>
              <a:ext uri="{FF2B5EF4-FFF2-40B4-BE49-F238E27FC236}">
                <a16:creationId xmlns:a16="http://schemas.microsoft.com/office/drawing/2014/main" id="{1C9A915F-851F-114A-868D-DB4D74DCED14}"/>
              </a:ext>
            </a:extLst>
          </p:cNvPr>
          <p:cNvSpPr txBox="1">
            <a:spLocks noChangeArrowheads="1"/>
          </p:cNvSpPr>
          <p:nvPr/>
        </p:nvSpPr>
        <p:spPr bwMode="auto">
          <a:xfrm>
            <a:off x="6065838" y="2012950"/>
            <a:ext cx="307816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dirty="0">
                <a:latin typeface="Times New Roman" panose="02020603050405020304" pitchFamily="18" charset="0"/>
              </a:rPr>
              <a:t>Collection of light from the particle is rather inefficient. Therefore, we need to have the most efficient possible optics – and as high an NA as possible.</a:t>
            </a:r>
          </a:p>
          <a:p>
            <a:pPr>
              <a:spcBef>
                <a:spcPct val="0"/>
              </a:spcBef>
              <a:buFontTx/>
              <a:buNone/>
            </a:pPr>
            <a:endParaRPr lang="en-US" altLang="en-US" sz="1800" dirty="0">
              <a:latin typeface="Times New Roman" panose="02020603050405020304" pitchFamily="18" charset="0"/>
            </a:endParaRPr>
          </a:p>
        </p:txBody>
      </p:sp>
      <p:sp>
        <p:nvSpPr>
          <p:cNvPr id="18437" name="Left Arrow 8">
            <a:extLst>
              <a:ext uri="{FF2B5EF4-FFF2-40B4-BE49-F238E27FC236}">
                <a16:creationId xmlns:a16="http://schemas.microsoft.com/office/drawing/2014/main" id="{50A5382C-703A-1F48-818D-03CC3C9991EF}"/>
              </a:ext>
            </a:extLst>
          </p:cNvPr>
          <p:cNvSpPr>
            <a:spLocks noChangeArrowheads="1"/>
          </p:cNvSpPr>
          <p:nvPr/>
        </p:nvSpPr>
        <p:spPr bwMode="auto">
          <a:xfrm>
            <a:off x="4186238" y="3568700"/>
            <a:ext cx="3141662" cy="282575"/>
          </a:xfrm>
          <a:prstGeom prst="leftArrow">
            <a:avLst>
              <a:gd name="adj1" fmla="val 50000"/>
              <a:gd name="adj2" fmla="val 49979"/>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5">
            <a:extLst>
              <a:ext uri="{FF2B5EF4-FFF2-40B4-BE49-F238E27FC236}">
                <a16:creationId xmlns:a16="http://schemas.microsoft.com/office/drawing/2014/main" id="{BFF0E999-5F23-B04E-9C8F-071732F7407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91A884B8-0028-A44F-BFBC-8F9C0A93D5BD}" type="slidenum">
              <a:rPr lang="en-US" altLang="en-US" sz="1400" smtClean="0"/>
              <a:pPr>
                <a:spcBef>
                  <a:spcPct val="0"/>
                </a:spcBef>
                <a:buFontTx/>
                <a:buNone/>
              </a:pPr>
              <a:t>12</a:t>
            </a:fld>
            <a:endParaRPr lang="en-US" altLang="en-US" sz="1400"/>
          </a:p>
        </p:txBody>
      </p:sp>
      <p:sp>
        <p:nvSpPr>
          <p:cNvPr id="75778" name="Rectangle 1026">
            <a:extLst>
              <a:ext uri="{FF2B5EF4-FFF2-40B4-BE49-F238E27FC236}">
                <a16:creationId xmlns:a16="http://schemas.microsoft.com/office/drawing/2014/main" id="{BB2FB9A0-4179-FF49-96CD-7DD00002A0A2}"/>
              </a:ext>
            </a:extLst>
          </p:cNvPr>
          <p:cNvSpPr>
            <a:spLocks noGrp="1" noChangeArrowheads="1"/>
          </p:cNvSpPr>
          <p:nvPr>
            <p:ph type="title"/>
          </p:nvPr>
        </p:nvSpPr>
        <p:spPr>
          <a:xfrm>
            <a:off x="239713" y="30163"/>
            <a:ext cx="8299450" cy="1143000"/>
          </a:xfrm>
        </p:spPr>
        <p:txBody>
          <a:bodyPr/>
          <a:lstStyle/>
          <a:p>
            <a:pPr>
              <a:defRPr/>
            </a:pPr>
            <a:r>
              <a:rPr lang="en-US" altLang="en-US" sz="3200" dirty="0">
                <a:ea typeface="+mj-ea"/>
                <a:cs typeface="+mj-cs"/>
              </a:rPr>
              <a:t>Reminder: Depth of Field and Resolution</a:t>
            </a:r>
          </a:p>
        </p:txBody>
      </p:sp>
      <p:sp>
        <p:nvSpPr>
          <p:cNvPr id="75779" name="Rectangle 1027">
            <a:extLst>
              <a:ext uri="{FF2B5EF4-FFF2-40B4-BE49-F238E27FC236}">
                <a16:creationId xmlns:a16="http://schemas.microsoft.com/office/drawing/2014/main" id="{68A12974-66FE-B14A-9900-A83BCAF7607F}"/>
              </a:ext>
            </a:extLst>
          </p:cNvPr>
          <p:cNvSpPr>
            <a:spLocks noGrp="1" noChangeArrowheads="1"/>
          </p:cNvSpPr>
          <p:nvPr>
            <p:ph type="body" idx="1"/>
          </p:nvPr>
        </p:nvSpPr>
        <p:spPr>
          <a:xfrm>
            <a:off x="503238" y="1431925"/>
            <a:ext cx="8369300" cy="4460875"/>
          </a:xfrm>
        </p:spPr>
        <p:txBody>
          <a:bodyPr/>
          <a:lstStyle/>
          <a:p>
            <a:pPr>
              <a:defRPr/>
            </a:pPr>
            <a:r>
              <a:rPr lang="en-US" altLang="en-US" sz="2400" dirty="0">
                <a:ea typeface="+mn-ea"/>
                <a:cs typeface="+mn-cs"/>
              </a:rPr>
              <a:t>Depth of field is designated as the longitudinal distance for the formation of a sharp image is obtained at a fixed point in the image plane</a:t>
            </a:r>
          </a:p>
          <a:p>
            <a:pPr>
              <a:defRPr/>
            </a:pPr>
            <a:r>
              <a:rPr lang="en-US" altLang="en-US" sz="2400" dirty="0">
                <a:ea typeface="+mn-ea"/>
                <a:cs typeface="+mn-cs"/>
              </a:rPr>
              <a:t>Limits of resolution are </a:t>
            </a:r>
            <a:r>
              <a:rPr lang="en-US" altLang="en-US" sz="2400" i="1" dirty="0">
                <a:ea typeface="+mn-ea"/>
                <a:cs typeface="+mn-cs"/>
              </a:rPr>
              <a:t>diffraction limited </a:t>
            </a:r>
            <a:r>
              <a:rPr lang="en-US" altLang="en-US" sz="2400" dirty="0">
                <a:ea typeface="+mn-ea"/>
                <a:cs typeface="+mn-cs"/>
              </a:rPr>
              <a:t>- the diffraction image is a point is a bright central spot surrounded by what is called the </a:t>
            </a:r>
            <a:r>
              <a:rPr lang="en-US" altLang="en-US" sz="2400" i="1" dirty="0">
                <a:ea typeface="+mn-ea"/>
                <a:cs typeface="+mn-cs"/>
              </a:rPr>
              <a:t>Airy disk </a:t>
            </a:r>
            <a:r>
              <a:rPr lang="en-US" altLang="en-US" sz="2400" dirty="0">
                <a:ea typeface="+mn-ea"/>
                <a:cs typeface="+mn-cs"/>
              </a:rPr>
              <a:t>(alternating light and dark rings)</a:t>
            </a:r>
          </a:p>
          <a:p>
            <a:pPr>
              <a:defRPr/>
            </a:pPr>
            <a:r>
              <a:rPr lang="en-US" altLang="en-US" sz="2400" dirty="0">
                <a:ea typeface="+mn-ea"/>
                <a:cs typeface="+mn-cs"/>
              </a:rPr>
              <a:t>at wavelength </a:t>
            </a:r>
            <a:r>
              <a:rPr lang="en-US" altLang="en-US" sz="2400" dirty="0">
                <a:ea typeface="+mn-ea"/>
                <a:cs typeface="+mn-cs"/>
                <a:sym typeface="Symbol" charset="2"/>
              </a:rPr>
              <a:t></a:t>
            </a:r>
            <a:r>
              <a:rPr lang="en-US" altLang="en-US" sz="2400" dirty="0">
                <a:ea typeface="+mn-ea"/>
                <a:cs typeface="+mn-cs"/>
              </a:rPr>
              <a:t>, the radius of the Airy disk is 0.61 </a:t>
            </a:r>
            <a:r>
              <a:rPr lang="en-US" altLang="en-US" sz="2400" dirty="0">
                <a:ea typeface="+mn-ea"/>
                <a:cs typeface="+mn-cs"/>
                <a:sym typeface="Symbol" charset="2"/>
              </a:rPr>
              <a:t></a:t>
            </a:r>
            <a:r>
              <a:rPr lang="en-US" altLang="en-US" sz="2400" dirty="0">
                <a:ea typeface="+mn-ea"/>
                <a:cs typeface="+mn-cs"/>
              </a:rPr>
              <a:t> Thus to resolve two points they need to be at least this distance apart (radius of the Airy disk) thus the resolution is defined as 0.61 </a:t>
            </a:r>
            <a:r>
              <a:rPr lang="en-US" altLang="en-US" sz="2400" dirty="0">
                <a:ea typeface="+mn-ea"/>
                <a:cs typeface="+mn-cs"/>
                <a:sym typeface="Symbol" charset="2"/>
              </a:rPr>
              <a:t></a:t>
            </a:r>
            <a:r>
              <a:rPr lang="en-US" altLang="en-US" sz="2400" dirty="0">
                <a:ea typeface="+mn-ea"/>
                <a:cs typeface="+mn-cs"/>
              </a:rPr>
              <a:t> /NA</a:t>
            </a:r>
          </a:p>
        </p:txBody>
      </p:sp>
      <p:sp>
        <p:nvSpPr>
          <p:cNvPr id="75780" name="Text Box 1028">
            <a:extLst>
              <a:ext uri="{FF2B5EF4-FFF2-40B4-BE49-F238E27FC236}">
                <a16:creationId xmlns:a16="http://schemas.microsoft.com/office/drawing/2014/main" id="{04D2CCE0-F308-854F-8487-E2EDCAF8826A}"/>
              </a:ext>
            </a:extLst>
          </p:cNvPr>
          <p:cNvSpPr txBox="1">
            <a:spLocks noChangeArrowheads="1"/>
          </p:cNvSpPr>
          <p:nvPr/>
        </p:nvSpPr>
        <p:spPr bwMode="auto">
          <a:xfrm>
            <a:off x="6810375" y="5892800"/>
            <a:ext cx="1728788"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97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5">
            <a:extLst>
              <a:ext uri="{FF2B5EF4-FFF2-40B4-BE49-F238E27FC236}">
                <a16:creationId xmlns:a16="http://schemas.microsoft.com/office/drawing/2014/main" id="{F5B4A913-0698-634B-BAC4-EB0DBEF64FE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69D2EB85-355F-FE4E-A942-16A8FAA72D04}" type="slidenum">
              <a:rPr lang="en-US" altLang="en-US" sz="1400" smtClean="0"/>
              <a:pPr>
                <a:spcBef>
                  <a:spcPct val="0"/>
                </a:spcBef>
                <a:buFontTx/>
                <a:buNone/>
              </a:pPr>
              <a:t>13</a:t>
            </a:fld>
            <a:endParaRPr lang="en-US" altLang="en-US" sz="1400"/>
          </a:p>
        </p:txBody>
      </p:sp>
      <p:sp>
        <p:nvSpPr>
          <p:cNvPr id="17410" name="Rectangle 2">
            <a:extLst>
              <a:ext uri="{FF2B5EF4-FFF2-40B4-BE49-F238E27FC236}">
                <a16:creationId xmlns:a16="http://schemas.microsoft.com/office/drawing/2014/main" id="{FDD51F5C-872F-334A-A160-1772BCFCE570}"/>
              </a:ext>
            </a:extLst>
          </p:cNvPr>
          <p:cNvSpPr>
            <a:spLocks noGrp="1" noChangeArrowheads="1"/>
          </p:cNvSpPr>
          <p:nvPr>
            <p:ph type="title"/>
          </p:nvPr>
        </p:nvSpPr>
        <p:spPr>
          <a:xfrm>
            <a:off x="185738" y="-434788"/>
            <a:ext cx="8958262" cy="1143001"/>
          </a:xfrm>
          <a:extLst>
            <a:ext uri="{91240B29-F687-4f45-9708-019B960494DF}"/>
          </a:extLst>
        </p:spPr>
        <p:txBody>
          <a:bodyPr lIns="90488" tIns="44450" rIns="90488" bIns="44450" anchor="b"/>
          <a:lstStyle/>
          <a:p>
            <a:pPr defTabSz="895350">
              <a:defRPr/>
            </a:pPr>
            <a:r>
              <a:rPr lang="en-US" altLang="en-US" b="1" dirty="0">
                <a:ea typeface="+mj-ea"/>
              </a:rPr>
              <a:t>Technical Aspects of Flow Cytometry</a:t>
            </a:r>
          </a:p>
        </p:txBody>
      </p:sp>
      <p:sp>
        <p:nvSpPr>
          <p:cNvPr id="17411" name="Rectangle 3">
            <a:extLst>
              <a:ext uri="{FF2B5EF4-FFF2-40B4-BE49-F238E27FC236}">
                <a16:creationId xmlns:a16="http://schemas.microsoft.com/office/drawing/2014/main" id="{8B86866F-DFE5-2C48-8BFA-278B52CECD5D}"/>
              </a:ext>
            </a:extLst>
          </p:cNvPr>
          <p:cNvSpPr>
            <a:spLocks noGrp="1" noChangeArrowheads="1"/>
          </p:cNvSpPr>
          <p:nvPr>
            <p:ph type="body" idx="1"/>
          </p:nvPr>
        </p:nvSpPr>
        <p:spPr>
          <a:xfrm>
            <a:off x="862387" y="1061291"/>
            <a:ext cx="7162800" cy="4114800"/>
          </a:xfrm>
          <a:extLst>
            <a:ext uri="{91240B29-F687-4f45-9708-019B960494DF}"/>
          </a:extLst>
        </p:spPr>
        <p:txBody>
          <a:bodyPr lIns="90488" tIns="44450" rIns="90488" bIns="44450"/>
          <a:lstStyle/>
          <a:p>
            <a:pPr marL="279400" indent="-279400" defTabSz="895350">
              <a:defRPr/>
            </a:pPr>
            <a:r>
              <a:rPr lang="en-US" dirty="0">
                <a:cs typeface="+mn-cs"/>
              </a:rPr>
              <a:t>Illumination Sources</a:t>
            </a:r>
            <a:endParaRPr lang="en-US" dirty="0">
              <a:solidFill>
                <a:srgbClr val="FAFD00"/>
              </a:solidFill>
              <a:cs typeface="+mn-cs"/>
            </a:endParaRPr>
          </a:p>
        </p:txBody>
      </p:sp>
      <p:sp>
        <p:nvSpPr>
          <p:cNvPr id="20484" name="Rectangle 4">
            <a:extLst>
              <a:ext uri="{FF2B5EF4-FFF2-40B4-BE49-F238E27FC236}">
                <a16:creationId xmlns:a16="http://schemas.microsoft.com/office/drawing/2014/main" id="{8304C446-9C01-BE47-916E-FA9D3BFB04BB}"/>
              </a:ext>
            </a:extLst>
          </p:cNvPr>
          <p:cNvSpPr>
            <a:spLocks noChangeArrowheads="1"/>
          </p:cNvSpPr>
          <p:nvPr/>
        </p:nvSpPr>
        <p:spPr bwMode="auto">
          <a:xfrm>
            <a:off x="920750" y="6096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0"/>
              </a:spcBef>
              <a:buFontTx/>
              <a:buNone/>
            </a:pPr>
            <a:endParaRPr lang="en-US" altLang="en-US" sz="4400" b="1">
              <a:latin typeface="Book Antiqua" panose="02040602050305030304" pitchFamily="18" charset="0"/>
            </a:endParaRPr>
          </a:p>
        </p:txBody>
      </p:sp>
      <p:sp>
        <p:nvSpPr>
          <p:cNvPr id="20485" name="Rectangle 5">
            <a:extLst>
              <a:ext uri="{FF2B5EF4-FFF2-40B4-BE49-F238E27FC236}">
                <a16:creationId xmlns:a16="http://schemas.microsoft.com/office/drawing/2014/main" id="{BF04E2A3-6EF7-C14E-B159-1DDB1CD251A1}"/>
              </a:ext>
            </a:extLst>
          </p:cNvPr>
          <p:cNvSpPr>
            <a:spLocks noChangeArrowheads="1"/>
          </p:cNvSpPr>
          <p:nvPr/>
        </p:nvSpPr>
        <p:spPr bwMode="auto">
          <a:xfrm>
            <a:off x="3015503" y="1746157"/>
            <a:ext cx="5380038"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dirty="0">
                <a:latin typeface="Arial" panose="020B0604020202020204" pitchFamily="34" charset="0"/>
              </a:rPr>
              <a:t>Lamps (not used any more in flow)</a:t>
            </a:r>
          </a:p>
          <a:p>
            <a:pPr lvl="2">
              <a:spcBef>
                <a:spcPct val="0"/>
              </a:spcBef>
              <a:buFontTx/>
              <a:buNone/>
            </a:pPr>
            <a:r>
              <a:rPr lang="en-US" altLang="en-US" sz="2000" dirty="0">
                <a:latin typeface="Arial" panose="020B0604020202020204" pitchFamily="34" charset="0"/>
              </a:rPr>
              <a:t>Xenon</a:t>
            </a:r>
          </a:p>
          <a:p>
            <a:pPr lvl="2">
              <a:spcBef>
                <a:spcPct val="0"/>
              </a:spcBef>
              <a:buFontTx/>
              <a:buNone/>
            </a:pPr>
            <a:r>
              <a:rPr lang="en-US" altLang="en-US" sz="2000" dirty="0">
                <a:latin typeface="Arial" panose="020B0604020202020204" pitchFamily="34" charset="0"/>
              </a:rPr>
              <a:t>Mercury</a:t>
            </a:r>
          </a:p>
          <a:p>
            <a:pPr>
              <a:spcBef>
                <a:spcPct val="0"/>
              </a:spcBef>
              <a:buFontTx/>
              <a:buNone/>
            </a:pPr>
            <a:endParaRPr lang="en-US" altLang="en-US" sz="2000" dirty="0">
              <a:latin typeface="Arial" panose="020B0604020202020204" pitchFamily="34" charset="0"/>
            </a:endParaRPr>
          </a:p>
          <a:p>
            <a:pPr>
              <a:spcBef>
                <a:spcPct val="0"/>
              </a:spcBef>
              <a:buFontTx/>
              <a:buNone/>
            </a:pPr>
            <a:r>
              <a:rPr lang="en-US" altLang="en-US" sz="2000" dirty="0">
                <a:latin typeface="Arial" panose="020B0604020202020204" pitchFamily="34" charset="0"/>
              </a:rPr>
              <a:t>Lasers</a:t>
            </a:r>
          </a:p>
          <a:p>
            <a:pPr lvl="2">
              <a:spcBef>
                <a:spcPct val="0"/>
              </a:spcBef>
              <a:buFontTx/>
              <a:buNone/>
            </a:pPr>
            <a:r>
              <a:rPr lang="en-US" altLang="en-US" sz="2000" dirty="0">
                <a:latin typeface="Arial" panose="020B0604020202020204" pitchFamily="34" charset="0"/>
              </a:rPr>
              <a:t>Argon Ion (</a:t>
            </a:r>
            <a:r>
              <a:rPr lang="en-US" altLang="en-US" sz="2000" dirty="0" err="1">
                <a:latin typeface="Arial" panose="020B0604020202020204" pitchFamily="34" charset="0"/>
              </a:rPr>
              <a:t>Ar</a:t>
            </a:r>
            <a:r>
              <a:rPr lang="en-US" altLang="en-US" sz="2000" dirty="0">
                <a:latin typeface="Arial" panose="020B0604020202020204" pitchFamily="34" charset="0"/>
              </a:rPr>
              <a:t>) </a:t>
            </a:r>
          </a:p>
          <a:p>
            <a:pPr lvl="2">
              <a:spcBef>
                <a:spcPct val="0"/>
              </a:spcBef>
              <a:buFontTx/>
              <a:buNone/>
            </a:pPr>
            <a:r>
              <a:rPr lang="en-US" altLang="en-US" sz="2000" dirty="0">
                <a:latin typeface="Arial" panose="020B0604020202020204" pitchFamily="34" charset="0"/>
              </a:rPr>
              <a:t>Krypton (Kr)</a:t>
            </a:r>
          </a:p>
          <a:p>
            <a:pPr lvl="2">
              <a:spcBef>
                <a:spcPct val="0"/>
              </a:spcBef>
              <a:buFontTx/>
              <a:buNone/>
            </a:pPr>
            <a:r>
              <a:rPr lang="en-US" altLang="en-US" sz="2000" dirty="0">
                <a:latin typeface="Arial" panose="020B0604020202020204" pitchFamily="34" charset="0"/>
              </a:rPr>
              <a:t>Helium Neon (He-Ne)</a:t>
            </a:r>
          </a:p>
          <a:p>
            <a:pPr lvl="2">
              <a:spcBef>
                <a:spcPct val="0"/>
              </a:spcBef>
              <a:buFontTx/>
              <a:buNone/>
            </a:pPr>
            <a:r>
              <a:rPr lang="en-US" altLang="en-US" sz="2000" dirty="0">
                <a:latin typeface="Arial" panose="020B0604020202020204" pitchFamily="34" charset="0"/>
              </a:rPr>
              <a:t>Helium Cadmium (He-Cd) (rare)</a:t>
            </a:r>
          </a:p>
          <a:p>
            <a:pPr lvl="2">
              <a:spcBef>
                <a:spcPct val="0"/>
              </a:spcBef>
              <a:buFontTx/>
              <a:buNone/>
            </a:pPr>
            <a:r>
              <a:rPr lang="en-US" altLang="en-US" sz="2000" dirty="0">
                <a:latin typeface="Arial" panose="020B0604020202020204" pitchFamily="34" charset="0"/>
              </a:rPr>
              <a:t>YAG</a:t>
            </a:r>
          </a:p>
          <a:p>
            <a:pPr lvl="2">
              <a:spcBef>
                <a:spcPct val="0"/>
              </a:spcBef>
              <a:buFontTx/>
              <a:buNone/>
            </a:pPr>
            <a:r>
              <a:rPr lang="en-US" altLang="en-US" sz="2000" dirty="0">
                <a:latin typeface="Arial" panose="020B0604020202020204" pitchFamily="34" charset="0"/>
              </a:rPr>
              <a:t>Solid state lasers</a:t>
            </a:r>
          </a:p>
          <a:p>
            <a:pPr lvl="2">
              <a:spcBef>
                <a:spcPct val="0"/>
              </a:spcBef>
              <a:buFontTx/>
              <a:buNone/>
            </a:pPr>
            <a:r>
              <a:rPr lang="en-US" altLang="en-US" sz="2000" dirty="0">
                <a:latin typeface="Arial" panose="020B0604020202020204" pitchFamily="34" charset="0"/>
              </a:rPr>
              <a:t>Diodes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5">
            <a:extLst>
              <a:ext uri="{FF2B5EF4-FFF2-40B4-BE49-F238E27FC236}">
                <a16:creationId xmlns:a16="http://schemas.microsoft.com/office/drawing/2014/main" id="{9AC1C0DE-81C6-004E-9A05-EFB9516E251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83F0C088-BD50-074D-A25B-01AAC5BD97CF}" type="slidenum">
              <a:rPr lang="en-US" altLang="en-US" sz="1400" smtClean="0"/>
              <a:pPr>
                <a:spcBef>
                  <a:spcPct val="0"/>
                </a:spcBef>
                <a:buFontTx/>
                <a:buNone/>
              </a:pPr>
              <a:t>14</a:t>
            </a:fld>
            <a:endParaRPr lang="en-US" altLang="en-US" sz="1400"/>
          </a:p>
        </p:txBody>
      </p:sp>
      <p:sp>
        <p:nvSpPr>
          <p:cNvPr id="16438" name="Rectangle 54">
            <a:extLst>
              <a:ext uri="{FF2B5EF4-FFF2-40B4-BE49-F238E27FC236}">
                <a16:creationId xmlns:a16="http://schemas.microsoft.com/office/drawing/2014/main" id="{281D2BE7-C5F2-7548-8521-B52AA0DC735B}"/>
              </a:ext>
            </a:extLst>
          </p:cNvPr>
          <p:cNvSpPr>
            <a:spLocks noChangeArrowheads="1"/>
          </p:cNvSpPr>
          <p:nvPr/>
        </p:nvSpPr>
        <p:spPr bwMode="auto">
          <a:xfrm>
            <a:off x="387350" y="198438"/>
            <a:ext cx="5872163" cy="107473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b="1" dirty="0">
                <a:latin typeface="Times New Roman" charset="0"/>
                <a:ea typeface="+mn-ea"/>
              </a:rPr>
              <a:t>Elite Cytometer (top down view)</a:t>
            </a:r>
          </a:p>
          <a:p>
            <a:pPr>
              <a:defRPr/>
            </a:pPr>
            <a:r>
              <a:rPr lang="en-US" altLang="en-US" b="1" dirty="0">
                <a:latin typeface="Times New Roman" charset="0"/>
                <a:ea typeface="+mn-ea"/>
              </a:rPr>
              <a:t> with 4 Lasers (circa 1990-2005)</a:t>
            </a:r>
          </a:p>
        </p:txBody>
      </p:sp>
      <p:sp>
        <p:nvSpPr>
          <p:cNvPr id="16386" name="Freeform 2">
            <a:extLst>
              <a:ext uri="{FF2B5EF4-FFF2-40B4-BE49-F238E27FC236}">
                <a16:creationId xmlns:a16="http://schemas.microsoft.com/office/drawing/2014/main" id="{4EDAE444-0311-B34C-BB61-8BF27813C216}"/>
              </a:ext>
            </a:extLst>
          </p:cNvPr>
          <p:cNvSpPr>
            <a:spLocks/>
          </p:cNvSpPr>
          <p:nvPr/>
        </p:nvSpPr>
        <p:spPr bwMode="auto">
          <a:xfrm>
            <a:off x="4579938" y="584200"/>
            <a:ext cx="3109912" cy="2079625"/>
          </a:xfrm>
          <a:custGeom>
            <a:avLst/>
            <a:gdLst>
              <a:gd name="T0" fmla="*/ 388 w 2128"/>
              <a:gd name="T1" fmla="*/ 1396 h 1396"/>
              <a:gd name="T2" fmla="*/ 372 w 2128"/>
              <a:gd name="T3" fmla="*/ 1132 h 1396"/>
              <a:gd name="T4" fmla="*/ 532 w 2128"/>
              <a:gd name="T5" fmla="*/ 1084 h 1396"/>
              <a:gd name="T6" fmla="*/ 760 w 2128"/>
              <a:gd name="T7" fmla="*/ 948 h 1396"/>
              <a:gd name="T8" fmla="*/ 964 w 2128"/>
              <a:gd name="T9" fmla="*/ 800 h 1396"/>
              <a:gd name="T10" fmla="*/ 1176 w 2128"/>
              <a:gd name="T11" fmla="*/ 464 h 1396"/>
              <a:gd name="T12" fmla="*/ 1356 w 2128"/>
              <a:gd name="T13" fmla="*/ 0 h 1396"/>
              <a:gd name="T14" fmla="*/ 2124 w 2128"/>
              <a:gd name="T15" fmla="*/ 0 h 1396"/>
              <a:gd name="T16" fmla="*/ 2128 w 2128"/>
              <a:gd name="T17" fmla="*/ 1388 h 1396"/>
              <a:gd name="T18" fmla="*/ 388 w 2128"/>
              <a:gd name="T19" fmla="*/ 1396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8" h="1396">
                <a:moveTo>
                  <a:pt x="388" y="1396"/>
                </a:moveTo>
                <a:cubicBezTo>
                  <a:pt x="0" y="1324"/>
                  <a:pt x="316" y="1146"/>
                  <a:pt x="372" y="1132"/>
                </a:cubicBezTo>
                <a:cubicBezTo>
                  <a:pt x="416" y="1120"/>
                  <a:pt x="453" y="1121"/>
                  <a:pt x="532" y="1084"/>
                </a:cubicBezTo>
                <a:cubicBezTo>
                  <a:pt x="603" y="1052"/>
                  <a:pt x="692" y="987"/>
                  <a:pt x="760" y="948"/>
                </a:cubicBezTo>
                <a:cubicBezTo>
                  <a:pt x="835" y="900"/>
                  <a:pt x="788" y="936"/>
                  <a:pt x="964" y="800"/>
                </a:cubicBezTo>
                <a:cubicBezTo>
                  <a:pt x="992" y="768"/>
                  <a:pt x="1111" y="597"/>
                  <a:pt x="1176" y="464"/>
                </a:cubicBezTo>
                <a:lnTo>
                  <a:pt x="1356" y="0"/>
                </a:lnTo>
                <a:lnTo>
                  <a:pt x="2124" y="0"/>
                </a:lnTo>
                <a:lnTo>
                  <a:pt x="2128" y="1388"/>
                </a:lnTo>
                <a:lnTo>
                  <a:pt x="388" y="1396"/>
                </a:lnTo>
                <a:close/>
              </a:path>
            </a:pathLst>
          </a:custGeom>
          <a:solidFill>
            <a:srgbClr val="9999FF"/>
          </a:solidFill>
          <a:ln w="12700" cap="flat" cmpd="sng">
            <a:solidFill>
              <a:schemeClr val="tx1"/>
            </a:solidFill>
            <a:prstDash val="solid"/>
            <a:round/>
            <a:headEnd type="none" w="sm" len="sm"/>
            <a:tailEnd type="none" w="sm" len="sm"/>
          </a:ln>
          <a:effectLst/>
          <a:extLst>
            <a:ext uri="{AF507438-7753-43e0-B8FC-AC1667EBCBE1}"/>
          </a:extLst>
        </p:spPr>
        <p:txBody>
          <a:bodyPr wrap="none" anchor="ctr"/>
          <a:lstStyle/>
          <a:p>
            <a:pPr>
              <a:defRPr/>
            </a:pPr>
            <a:endParaRPr lang="en-US">
              <a:latin typeface="Times New Roman" charset="0"/>
              <a:ea typeface="+mn-ea"/>
            </a:endParaRPr>
          </a:p>
        </p:txBody>
      </p:sp>
      <p:sp>
        <p:nvSpPr>
          <p:cNvPr id="16387" name="Rectangle 3">
            <a:extLst>
              <a:ext uri="{FF2B5EF4-FFF2-40B4-BE49-F238E27FC236}">
                <a16:creationId xmlns:a16="http://schemas.microsoft.com/office/drawing/2014/main" id="{F56A6646-FEB1-4A43-B37C-3FC607B1294A}"/>
              </a:ext>
            </a:extLst>
          </p:cNvPr>
          <p:cNvSpPr>
            <a:spLocks noChangeArrowheads="1"/>
          </p:cNvSpPr>
          <p:nvPr/>
        </p:nvSpPr>
        <p:spPr bwMode="auto">
          <a:xfrm>
            <a:off x="814388" y="5241925"/>
            <a:ext cx="649287" cy="2714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Times New Roman" charset="0"/>
                <a:ea typeface="+mn-ea"/>
              </a:rPr>
              <a:t>Mirror</a:t>
            </a:r>
          </a:p>
        </p:txBody>
      </p:sp>
      <p:sp>
        <p:nvSpPr>
          <p:cNvPr id="16388" name="Rectangle 4">
            <a:extLst>
              <a:ext uri="{FF2B5EF4-FFF2-40B4-BE49-F238E27FC236}">
                <a16:creationId xmlns:a16="http://schemas.microsoft.com/office/drawing/2014/main" id="{2C788EF1-1065-644C-8EFB-49366B2B83E2}"/>
              </a:ext>
            </a:extLst>
          </p:cNvPr>
          <p:cNvSpPr>
            <a:spLocks noChangeArrowheads="1"/>
          </p:cNvSpPr>
          <p:nvPr/>
        </p:nvSpPr>
        <p:spPr bwMode="auto">
          <a:xfrm>
            <a:off x="849313" y="3930650"/>
            <a:ext cx="1014412" cy="2714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Times New Roman" charset="0"/>
                <a:ea typeface="+mn-ea"/>
              </a:rPr>
              <a:t>395 longPass</a:t>
            </a:r>
          </a:p>
        </p:txBody>
      </p:sp>
      <p:sp>
        <p:nvSpPr>
          <p:cNvPr id="21510" name="Rectangle 5" descr="Solid diamond">
            <a:extLst>
              <a:ext uri="{FF2B5EF4-FFF2-40B4-BE49-F238E27FC236}">
                <a16:creationId xmlns:a16="http://schemas.microsoft.com/office/drawing/2014/main" id="{983C0027-4648-254C-8E38-7E37194E9084}"/>
              </a:ext>
            </a:extLst>
          </p:cNvPr>
          <p:cNvSpPr>
            <a:spLocks noChangeArrowheads="1"/>
          </p:cNvSpPr>
          <p:nvPr/>
        </p:nvSpPr>
        <p:spPr bwMode="auto">
          <a:xfrm>
            <a:off x="3097213" y="3454400"/>
            <a:ext cx="4602162" cy="2239963"/>
          </a:xfrm>
          <a:prstGeom prst="rect">
            <a:avLst/>
          </a:prstGeom>
          <a:blipFill dpi="0" rotWithShape="0">
            <a:blip r:embed="rId2"/>
            <a:srcRect/>
            <a:tile tx="0" ty="0" sx="100000" sy="100000" flip="none" algn="tl"/>
          </a:blipFill>
          <a:ln w="12700">
            <a:solidFill>
              <a:schemeClr val="tx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11" name="Rectangle 6">
            <a:extLst>
              <a:ext uri="{FF2B5EF4-FFF2-40B4-BE49-F238E27FC236}">
                <a16:creationId xmlns:a16="http://schemas.microsoft.com/office/drawing/2014/main" id="{035E7F20-D8F0-A149-94CC-685E0606FA13}"/>
              </a:ext>
            </a:extLst>
          </p:cNvPr>
          <p:cNvSpPr>
            <a:spLocks noChangeArrowheads="1"/>
          </p:cNvSpPr>
          <p:nvPr/>
        </p:nvSpPr>
        <p:spPr bwMode="auto">
          <a:xfrm>
            <a:off x="3003550" y="2500313"/>
            <a:ext cx="863600" cy="944562"/>
          </a:xfrm>
          <a:prstGeom prst="rect">
            <a:avLst/>
          </a:prstGeom>
          <a:solidFill>
            <a:srgbClr val="DADADA"/>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12" name="Rectangle 7">
            <a:extLst>
              <a:ext uri="{FF2B5EF4-FFF2-40B4-BE49-F238E27FC236}">
                <a16:creationId xmlns:a16="http://schemas.microsoft.com/office/drawing/2014/main" id="{F0433474-A883-3341-BD52-D86499804CBC}"/>
              </a:ext>
            </a:extLst>
          </p:cNvPr>
          <p:cNvSpPr>
            <a:spLocks noChangeArrowheads="1"/>
          </p:cNvSpPr>
          <p:nvPr/>
        </p:nvSpPr>
        <p:spPr bwMode="auto">
          <a:xfrm>
            <a:off x="3881438" y="2481263"/>
            <a:ext cx="3819525" cy="955675"/>
          </a:xfrm>
          <a:prstGeom prst="rect">
            <a:avLst/>
          </a:prstGeom>
          <a:solidFill>
            <a:schemeClr val="bg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6392" name="Freeform 8">
            <a:extLst>
              <a:ext uri="{FF2B5EF4-FFF2-40B4-BE49-F238E27FC236}">
                <a16:creationId xmlns:a16="http://schemas.microsoft.com/office/drawing/2014/main" id="{EA564B43-BD4E-804E-8050-881996C6001B}"/>
              </a:ext>
            </a:extLst>
          </p:cNvPr>
          <p:cNvSpPr>
            <a:spLocks/>
          </p:cNvSpPr>
          <p:nvPr/>
        </p:nvSpPr>
        <p:spPr bwMode="auto">
          <a:xfrm>
            <a:off x="2817813" y="2281238"/>
            <a:ext cx="1535112" cy="1406525"/>
          </a:xfrm>
          <a:custGeom>
            <a:avLst/>
            <a:gdLst>
              <a:gd name="T0" fmla="*/ 1050 w 1050"/>
              <a:gd name="T1" fmla="*/ 945 h 945"/>
              <a:gd name="T2" fmla="*/ 402 w 1050"/>
              <a:gd name="T3" fmla="*/ 941 h 945"/>
              <a:gd name="T4" fmla="*/ 400 w 1050"/>
              <a:gd name="T5" fmla="*/ 369 h 945"/>
              <a:gd name="T6" fmla="*/ 0 w 1050"/>
              <a:gd name="T7" fmla="*/ 0 h 945"/>
            </a:gdLst>
            <a:ahLst/>
            <a:cxnLst>
              <a:cxn ang="0">
                <a:pos x="T0" y="T1"/>
              </a:cxn>
              <a:cxn ang="0">
                <a:pos x="T2" y="T3"/>
              </a:cxn>
              <a:cxn ang="0">
                <a:pos x="T4" y="T5"/>
              </a:cxn>
              <a:cxn ang="0">
                <a:pos x="T6" y="T7"/>
              </a:cxn>
            </a:cxnLst>
            <a:rect l="0" t="0" r="r" b="b"/>
            <a:pathLst>
              <a:path w="1050" h="945">
                <a:moveTo>
                  <a:pt x="1050" y="945"/>
                </a:moveTo>
                <a:lnTo>
                  <a:pt x="402" y="941"/>
                </a:lnTo>
                <a:lnTo>
                  <a:pt x="400" y="369"/>
                </a:lnTo>
                <a:lnTo>
                  <a:pt x="0" y="0"/>
                </a:lnTo>
              </a:path>
            </a:pathLst>
          </a:custGeom>
          <a:noFill/>
          <a:ln w="25400" cap="rnd" cmpd="sng">
            <a:solidFill>
              <a:srgbClr val="7B6173"/>
            </a:solidFill>
            <a:prstDash val="solid"/>
            <a:round/>
            <a:headEnd type="none" w="med" len="med"/>
            <a:tailEnd type="non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6393" name="Freeform 9">
            <a:extLst>
              <a:ext uri="{FF2B5EF4-FFF2-40B4-BE49-F238E27FC236}">
                <a16:creationId xmlns:a16="http://schemas.microsoft.com/office/drawing/2014/main" id="{D938DFE8-8999-C041-AC73-F0E382A40F67}"/>
              </a:ext>
            </a:extLst>
          </p:cNvPr>
          <p:cNvSpPr>
            <a:spLocks/>
          </p:cNvSpPr>
          <p:nvPr/>
        </p:nvSpPr>
        <p:spPr bwMode="auto">
          <a:xfrm>
            <a:off x="3313113" y="1924050"/>
            <a:ext cx="1530350" cy="2293938"/>
          </a:xfrm>
          <a:custGeom>
            <a:avLst/>
            <a:gdLst>
              <a:gd name="T0" fmla="*/ 1047 w 1047"/>
              <a:gd name="T1" fmla="*/ 1540 h 1540"/>
              <a:gd name="T2" fmla="*/ 83 w 1047"/>
              <a:gd name="T3" fmla="*/ 1532 h 1540"/>
              <a:gd name="T4" fmla="*/ 88 w 1047"/>
              <a:gd name="T5" fmla="*/ 600 h 1540"/>
              <a:gd name="T6" fmla="*/ 0 w 1047"/>
              <a:gd name="T7" fmla="*/ 0 h 1540"/>
            </a:gdLst>
            <a:ahLst/>
            <a:cxnLst>
              <a:cxn ang="0">
                <a:pos x="T0" y="T1"/>
              </a:cxn>
              <a:cxn ang="0">
                <a:pos x="T2" y="T3"/>
              </a:cxn>
              <a:cxn ang="0">
                <a:pos x="T4" y="T5"/>
              </a:cxn>
              <a:cxn ang="0">
                <a:pos x="T6" y="T7"/>
              </a:cxn>
            </a:cxnLst>
            <a:rect l="0" t="0" r="r" b="b"/>
            <a:pathLst>
              <a:path w="1047" h="1540">
                <a:moveTo>
                  <a:pt x="1047" y="1540"/>
                </a:moveTo>
                <a:lnTo>
                  <a:pt x="83" y="1532"/>
                </a:lnTo>
                <a:lnTo>
                  <a:pt x="88" y="600"/>
                </a:lnTo>
                <a:lnTo>
                  <a:pt x="0" y="0"/>
                </a:lnTo>
              </a:path>
            </a:pathLst>
          </a:custGeom>
          <a:noFill/>
          <a:ln w="25400" cap="rnd" cmpd="sng">
            <a:solidFill>
              <a:srgbClr val="9234DB"/>
            </a:solidFill>
            <a:prstDash val="solid"/>
            <a:round/>
            <a:headEnd type="none" w="med" len="med"/>
            <a:tailEnd type="non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1515" name="Rectangle 10">
            <a:extLst>
              <a:ext uri="{FF2B5EF4-FFF2-40B4-BE49-F238E27FC236}">
                <a16:creationId xmlns:a16="http://schemas.microsoft.com/office/drawing/2014/main" id="{326679F6-6C18-FF4A-93F0-8A558DBAA31E}"/>
              </a:ext>
            </a:extLst>
          </p:cNvPr>
          <p:cNvSpPr>
            <a:spLocks noChangeArrowheads="1"/>
          </p:cNvSpPr>
          <p:nvPr/>
        </p:nvSpPr>
        <p:spPr bwMode="auto">
          <a:xfrm rot="2040000">
            <a:off x="3297238" y="4862513"/>
            <a:ext cx="333375" cy="38100"/>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6395" name="Freeform 11">
            <a:extLst>
              <a:ext uri="{FF2B5EF4-FFF2-40B4-BE49-F238E27FC236}">
                <a16:creationId xmlns:a16="http://schemas.microsoft.com/office/drawing/2014/main" id="{3897A5B9-D2CF-2B42-B4CC-826187E99866}"/>
              </a:ext>
            </a:extLst>
          </p:cNvPr>
          <p:cNvSpPr>
            <a:spLocks/>
          </p:cNvSpPr>
          <p:nvPr/>
        </p:nvSpPr>
        <p:spPr bwMode="auto">
          <a:xfrm>
            <a:off x="3475038" y="2249488"/>
            <a:ext cx="935037" cy="2616200"/>
          </a:xfrm>
          <a:custGeom>
            <a:avLst/>
            <a:gdLst>
              <a:gd name="T0" fmla="*/ 640 w 640"/>
              <a:gd name="T1" fmla="*/ 1757 h 1757"/>
              <a:gd name="T2" fmla="*/ 0 w 640"/>
              <a:gd name="T3" fmla="*/ 1757 h 1757"/>
              <a:gd name="T4" fmla="*/ 0 w 640"/>
              <a:gd name="T5" fmla="*/ 581 h 1757"/>
              <a:gd name="T6" fmla="*/ 480 w 640"/>
              <a:gd name="T7" fmla="*/ 0 h 1757"/>
            </a:gdLst>
            <a:ahLst/>
            <a:cxnLst>
              <a:cxn ang="0">
                <a:pos x="T0" y="T1"/>
              </a:cxn>
              <a:cxn ang="0">
                <a:pos x="T2" y="T3"/>
              </a:cxn>
              <a:cxn ang="0">
                <a:pos x="T4" y="T5"/>
              </a:cxn>
              <a:cxn ang="0">
                <a:pos x="T6" y="T7"/>
              </a:cxn>
            </a:cxnLst>
            <a:rect l="0" t="0" r="r" b="b"/>
            <a:pathLst>
              <a:path w="640" h="1757">
                <a:moveTo>
                  <a:pt x="640" y="1757"/>
                </a:moveTo>
                <a:lnTo>
                  <a:pt x="0" y="1757"/>
                </a:lnTo>
                <a:lnTo>
                  <a:pt x="0" y="581"/>
                </a:lnTo>
                <a:lnTo>
                  <a:pt x="480" y="0"/>
                </a:lnTo>
              </a:path>
            </a:pathLst>
          </a:custGeom>
          <a:noFill/>
          <a:ln w="25400" cap="rnd" cmpd="sng">
            <a:solidFill>
              <a:schemeClr val="hlink"/>
            </a:solidFill>
            <a:prstDash val="solid"/>
            <a:round/>
            <a:headEnd type="none" w="med" len="med"/>
            <a:tailEnd type="non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1517" name="Rectangle 12">
            <a:extLst>
              <a:ext uri="{FF2B5EF4-FFF2-40B4-BE49-F238E27FC236}">
                <a16:creationId xmlns:a16="http://schemas.microsoft.com/office/drawing/2014/main" id="{95136CD6-F1FA-004B-A79C-5C5FC998ACF6}"/>
              </a:ext>
            </a:extLst>
          </p:cNvPr>
          <p:cNvSpPr>
            <a:spLocks noChangeArrowheads="1"/>
          </p:cNvSpPr>
          <p:nvPr/>
        </p:nvSpPr>
        <p:spPr bwMode="auto">
          <a:xfrm rot="2040000">
            <a:off x="3268663" y="4187825"/>
            <a:ext cx="331787" cy="38100"/>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nvGrpSpPr>
          <p:cNvPr id="21518" name="Group 13">
            <a:extLst>
              <a:ext uri="{FF2B5EF4-FFF2-40B4-BE49-F238E27FC236}">
                <a16:creationId xmlns:a16="http://schemas.microsoft.com/office/drawing/2014/main" id="{8EEFDD7F-7640-A443-B871-B7B308E612C7}"/>
              </a:ext>
            </a:extLst>
          </p:cNvPr>
          <p:cNvGrpSpPr>
            <a:grpSpLocks/>
          </p:cNvGrpSpPr>
          <p:nvPr/>
        </p:nvGrpSpPr>
        <p:grpSpPr bwMode="auto">
          <a:xfrm>
            <a:off x="3860800" y="4087813"/>
            <a:ext cx="106363" cy="279400"/>
            <a:chOff x="2572" y="2876"/>
            <a:chExt cx="73" cy="188"/>
          </a:xfrm>
        </p:grpSpPr>
        <p:sp>
          <p:nvSpPr>
            <p:cNvPr id="21568" name="Rectangle 14">
              <a:extLst>
                <a:ext uri="{FF2B5EF4-FFF2-40B4-BE49-F238E27FC236}">
                  <a16:creationId xmlns:a16="http://schemas.microsoft.com/office/drawing/2014/main" id="{ABB045B3-B762-4E48-BE33-C0A786ECFF3D}"/>
                </a:ext>
              </a:extLst>
            </p:cNvPr>
            <p:cNvSpPr>
              <a:spLocks noChangeArrowheads="1"/>
            </p:cNvSpPr>
            <p:nvPr/>
          </p:nvSpPr>
          <p:spPr bwMode="auto">
            <a:xfrm>
              <a:off x="2572" y="2906"/>
              <a:ext cx="73" cy="135"/>
            </a:xfrm>
            <a:prstGeom prst="rect">
              <a:avLst/>
            </a:prstGeom>
            <a:solidFill>
              <a:schemeClr val="bg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69" name="Oval 15">
              <a:extLst>
                <a:ext uri="{FF2B5EF4-FFF2-40B4-BE49-F238E27FC236}">
                  <a16:creationId xmlns:a16="http://schemas.microsoft.com/office/drawing/2014/main" id="{EBD1F402-46D9-3B42-AD5E-B2ABEC78E8CF}"/>
                </a:ext>
              </a:extLst>
            </p:cNvPr>
            <p:cNvSpPr>
              <a:spLocks noChangeArrowheads="1"/>
            </p:cNvSpPr>
            <p:nvPr/>
          </p:nvSpPr>
          <p:spPr bwMode="auto">
            <a:xfrm>
              <a:off x="2587" y="2876"/>
              <a:ext cx="44" cy="49"/>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70" name="Oval 16">
              <a:extLst>
                <a:ext uri="{FF2B5EF4-FFF2-40B4-BE49-F238E27FC236}">
                  <a16:creationId xmlns:a16="http://schemas.microsoft.com/office/drawing/2014/main" id="{2BDF3642-027D-1A45-9322-1AB785199595}"/>
                </a:ext>
              </a:extLst>
            </p:cNvPr>
            <p:cNvSpPr>
              <a:spLocks noChangeArrowheads="1"/>
            </p:cNvSpPr>
            <p:nvPr/>
          </p:nvSpPr>
          <p:spPr bwMode="auto">
            <a:xfrm>
              <a:off x="2589" y="3015"/>
              <a:ext cx="44" cy="49"/>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16401" name="Freeform 17">
            <a:extLst>
              <a:ext uri="{FF2B5EF4-FFF2-40B4-BE49-F238E27FC236}">
                <a16:creationId xmlns:a16="http://schemas.microsoft.com/office/drawing/2014/main" id="{331F2A0A-0F2E-F244-BD69-CF026F8864FA}"/>
              </a:ext>
            </a:extLst>
          </p:cNvPr>
          <p:cNvSpPr>
            <a:spLocks/>
          </p:cNvSpPr>
          <p:nvPr/>
        </p:nvSpPr>
        <p:spPr bwMode="auto">
          <a:xfrm>
            <a:off x="3449638" y="1793875"/>
            <a:ext cx="3514725" cy="3600450"/>
          </a:xfrm>
          <a:custGeom>
            <a:avLst/>
            <a:gdLst>
              <a:gd name="T0" fmla="*/ 2406 w 2406"/>
              <a:gd name="T1" fmla="*/ 2418 h 2418"/>
              <a:gd name="T2" fmla="*/ 0 w 2406"/>
              <a:gd name="T3" fmla="*/ 2412 h 2418"/>
              <a:gd name="T4" fmla="*/ 3 w 2406"/>
              <a:gd name="T5" fmla="*/ 696 h 2418"/>
              <a:gd name="T6" fmla="*/ 204 w 2406"/>
              <a:gd name="T7" fmla="*/ 0 h 2418"/>
            </a:gdLst>
            <a:ahLst/>
            <a:cxnLst>
              <a:cxn ang="0">
                <a:pos x="T0" y="T1"/>
              </a:cxn>
              <a:cxn ang="0">
                <a:pos x="T2" y="T3"/>
              </a:cxn>
              <a:cxn ang="0">
                <a:pos x="T4" y="T5"/>
              </a:cxn>
              <a:cxn ang="0">
                <a:pos x="T6" y="T7"/>
              </a:cxn>
            </a:cxnLst>
            <a:rect l="0" t="0" r="r" b="b"/>
            <a:pathLst>
              <a:path w="2406" h="2418">
                <a:moveTo>
                  <a:pt x="2406" y="2418"/>
                </a:moveTo>
                <a:lnTo>
                  <a:pt x="0" y="2412"/>
                </a:lnTo>
                <a:lnTo>
                  <a:pt x="3" y="696"/>
                </a:lnTo>
                <a:lnTo>
                  <a:pt x="204" y="0"/>
                </a:lnTo>
              </a:path>
            </a:pathLst>
          </a:custGeom>
          <a:noFill/>
          <a:ln w="25400" cap="rnd" cmpd="sng">
            <a:solidFill>
              <a:srgbClr val="063DE8"/>
            </a:solidFill>
            <a:prstDash val="solid"/>
            <a:round/>
            <a:headEnd type="none" w="med" len="med"/>
            <a:tailEnd type="non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grpSp>
        <p:nvGrpSpPr>
          <p:cNvPr id="21520" name="Group 18">
            <a:extLst>
              <a:ext uri="{FF2B5EF4-FFF2-40B4-BE49-F238E27FC236}">
                <a16:creationId xmlns:a16="http://schemas.microsoft.com/office/drawing/2014/main" id="{8276C10A-AB27-824D-BA8F-EAA832A0461E}"/>
              </a:ext>
            </a:extLst>
          </p:cNvPr>
          <p:cNvGrpSpPr>
            <a:grpSpLocks/>
          </p:cNvGrpSpPr>
          <p:nvPr/>
        </p:nvGrpSpPr>
        <p:grpSpPr bwMode="auto">
          <a:xfrm>
            <a:off x="4054475" y="3438525"/>
            <a:ext cx="3081338" cy="500063"/>
            <a:chOff x="3288" y="3261"/>
            <a:chExt cx="2109" cy="395"/>
          </a:xfrm>
        </p:grpSpPr>
        <p:sp>
          <p:nvSpPr>
            <p:cNvPr id="21566" name="Rectangle 19">
              <a:extLst>
                <a:ext uri="{FF2B5EF4-FFF2-40B4-BE49-F238E27FC236}">
                  <a16:creationId xmlns:a16="http://schemas.microsoft.com/office/drawing/2014/main" id="{ADD7DE2C-5653-9A46-89C1-AC141CF7F0C4}"/>
                </a:ext>
              </a:extLst>
            </p:cNvPr>
            <p:cNvSpPr>
              <a:spLocks noChangeArrowheads="1"/>
            </p:cNvSpPr>
            <p:nvPr/>
          </p:nvSpPr>
          <p:spPr bwMode="auto">
            <a:xfrm>
              <a:off x="3288" y="3261"/>
              <a:ext cx="2109" cy="395"/>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6404" name="Rectangle 20">
              <a:extLst>
                <a:ext uri="{FF2B5EF4-FFF2-40B4-BE49-F238E27FC236}">
                  <a16:creationId xmlns:a16="http://schemas.microsoft.com/office/drawing/2014/main" id="{E4E9636C-776D-1444-AAA0-1E7D5EF03889}"/>
                </a:ext>
              </a:extLst>
            </p:cNvPr>
            <p:cNvSpPr>
              <a:spLocks noChangeArrowheads="1"/>
            </p:cNvSpPr>
            <p:nvPr/>
          </p:nvSpPr>
          <p:spPr bwMode="auto">
            <a:xfrm>
              <a:off x="3653" y="3327"/>
              <a:ext cx="1192" cy="217"/>
            </a:xfrm>
            <a:prstGeom prst="rect">
              <a:avLst/>
            </a:prstGeom>
            <a:noFill/>
            <a:ln>
              <a:noFill/>
            </a:ln>
            <a:effectLst/>
            <a:extLst>
              <a:ext uri="{909E8E84-426E-40dd-AFC4-6F175D3DCCD1}"/>
              <a:ext uri="{91240B29-F687-4f45-9708-019B960494DF}"/>
              <a:ext uri="{AF507438-7753-43e0-B8FC-AC1667EBCBE1}"/>
            </a:extLst>
          </p:spPr>
          <p:txBody>
            <a:bodyPr wrap="none" lIns="65088" tIns="31750" rIns="65088" bIns="31750">
              <a:spAutoFit/>
            </a:bodyPr>
            <a:lstStyle>
              <a:lvl1pPr defTabSz="447675">
                <a:defRPr sz="2400">
                  <a:solidFill>
                    <a:schemeClr val="tx1"/>
                  </a:solidFill>
                  <a:latin typeface="Times New Roman" charset="0"/>
                </a:defRPr>
              </a:lvl1pPr>
              <a:lvl2pPr marL="320675" defTabSz="447675">
                <a:defRPr sz="2400">
                  <a:solidFill>
                    <a:schemeClr val="tx1"/>
                  </a:solidFill>
                  <a:latin typeface="Times New Roman" charset="0"/>
                </a:defRPr>
              </a:lvl2pPr>
              <a:lvl3pPr marL="639763" defTabSz="447675">
                <a:defRPr sz="2400">
                  <a:solidFill>
                    <a:schemeClr val="tx1"/>
                  </a:solidFill>
                  <a:latin typeface="Times New Roman" charset="0"/>
                </a:defRPr>
              </a:lvl3pPr>
              <a:lvl4pPr marL="960438" defTabSz="447675">
                <a:defRPr sz="2400">
                  <a:solidFill>
                    <a:schemeClr val="tx1"/>
                  </a:solidFill>
                  <a:latin typeface="Times New Roman" charset="0"/>
                </a:defRPr>
              </a:lvl4pPr>
              <a:lvl5pPr marL="1279525" defTabSz="447675">
                <a:defRPr sz="2400">
                  <a:solidFill>
                    <a:schemeClr val="tx1"/>
                  </a:solidFill>
                  <a:latin typeface="Times New Roman" charset="0"/>
                </a:defRPr>
              </a:lvl5pPr>
              <a:lvl6pPr marL="1736725" defTabSz="447675" eaLnBrk="0" fontAlgn="base" hangingPunct="0">
                <a:spcBef>
                  <a:spcPct val="0"/>
                </a:spcBef>
                <a:spcAft>
                  <a:spcPct val="0"/>
                </a:spcAft>
                <a:defRPr sz="2400">
                  <a:solidFill>
                    <a:schemeClr val="tx1"/>
                  </a:solidFill>
                  <a:latin typeface="Times New Roman" charset="0"/>
                </a:defRPr>
              </a:lvl6pPr>
              <a:lvl7pPr marL="2193925" defTabSz="447675" eaLnBrk="0" fontAlgn="base" hangingPunct="0">
                <a:spcBef>
                  <a:spcPct val="0"/>
                </a:spcBef>
                <a:spcAft>
                  <a:spcPct val="0"/>
                </a:spcAft>
                <a:defRPr sz="2400">
                  <a:solidFill>
                    <a:schemeClr val="tx1"/>
                  </a:solidFill>
                  <a:latin typeface="Times New Roman" charset="0"/>
                </a:defRPr>
              </a:lvl7pPr>
              <a:lvl8pPr marL="2651125" defTabSz="447675" eaLnBrk="0" fontAlgn="base" hangingPunct="0">
                <a:spcBef>
                  <a:spcPct val="0"/>
                </a:spcBef>
                <a:spcAft>
                  <a:spcPct val="0"/>
                </a:spcAft>
                <a:defRPr sz="2400">
                  <a:solidFill>
                    <a:schemeClr val="tx1"/>
                  </a:solidFill>
                  <a:latin typeface="Times New Roman" charset="0"/>
                </a:defRPr>
              </a:lvl8pPr>
              <a:lvl9pPr marL="3108325" defTabSz="447675" eaLnBrk="0" fontAlgn="base" hangingPunct="0">
                <a:spcBef>
                  <a:spcPct val="0"/>
                </a:spcBef>
                <a:spcAft>
                  <a:spcPct val="0"/>
                </a:spcAft>
                <a:defRPr sz="2400">
                  <a:solidFill>
                    <a:schemeClr val="tx1"/>
                  </a:solidFill>
                  <a:latin typeface="Times New Roman" charset="0"/>
                </a:defRPr>
              </a:lvl9pPr>
            </a:lstStyle>
            <a:p>
              <a:pPr>
                <a:defRPr/>
              </a:pPr>
              <a:r>
                <a:rPr lang="en-US" altLang="en-US" sz="1400" b="1">
                  <a:solidFill>
                    <a:schemeClr val="bg1"/>
                  </a:solidFill>
                  <a:ea typeface="+mn-ea"/>
                </a:rPr>
                <a:t>He-Cd Laser 325/441</a:t>
              </a:r>
            </a:p>
          </p:txBody>
        </p:sp>
      </p:grpSp>
      <p:sp>
        <p:nvSpPr>
          <p:cNvPr id="21521" name="Rectangle 21">
            <a:extLst>
              <a:ext uri="{FF2B5EF4-FFF2-40B4-BE49-F238E27FC236}">
                <a16:creationId xmlns:a16="http://schemas.microsoft.com/office/drawing/2014/main" id="{B0D8F0CB-2CE0-4449-816B-6C1313D866A0}"/>
              </a:ext>
            </a:extLst>
          </p:cNvPr>
          <p:cNvSpPr>
            <a:spLocks noChangeArrowheads="1"/>
          </p:cNvSpPr>
          <p:nvPr/>
        </p:nvSpPr>
        <p:spPr bwMode="auto">
          <a:xfrm rot="2040000">
            <a:off x="3268663" y="3676650"/>
            <a:ext cx="331787" cy="38100"/>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nvGrpSpPr>
          <p:cNvPr id="21522" name="Group 22">
            <a:extLst>
              <a:ext uri="{FF2B5EF4-FFF2-40B4-BE49-F238E27FC236}">
                <a16:creationId xmlns:a16="http://schemas.microsoft.com/office/drawing/2014/main" id="{8ECE3102-B6E9-004A-A34B-ECBB1F78554A}"/>
              </a:ext>
            </a:extLst>
          </p:cNvPr>
          <p:cNvGrpSpPr>
            <a:grpSpLocks/>
          </p:cNvGrpSpPr>
          <p:nvPr/>
        </p:nvGrpSpPr>
        <p:grpSpPr bwMode="auto">
          <a:xfrm>
            <a:off x="4316413" y="3973513"/>
            <a:ext cx="3916362" cy="681037"/>
            <a:chOff x="2784" y="2790"/>
            <a:chExt cx="2680" cy="362"/>
          </a:xfrm>
        </p:grpSpPr>
        <p:sp>
          <p:nvSpPr>
            <p:cNvPr id="21564" name="Rectangle 23">
              <a:extLst>
                <a:ext uri="{FF2B5EF4-FFF2-40B4-BE49-F238E27FC236}">
                  <a16:creationId xmlns:a16="http://schemas.microsoft.com/office/drawing/2014/main" id="{39654369-2D4F-624B-8ADB-DD11F0A9E0E9}"/>
                </a:ext>
              </a:extLst>
            </p:cNvPr>
            <p:cNvSpPr>
              <a:spLocks noChangeArrowheads="1"/>
            </p:cNvSpPr>
            <p:nvPr/>
          </p:nvSpPr>
          <p:spPr bwMode="auto">
            <a:xfrm>
              <a:off x="2784" y="2790"/>
              <a:ext cx="2680" cy="362"/>
            </a:xfrm>
            <a:prstGeom prst="rect">
              <a:avLst/>
            </a:prstGeom>
            <a:solidFill>
              <a:srgbClr val="5F5F5F"/>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65" name="Rectangle 24">
              <a:extLst>
                <a:ext uri="{FF2B5EF4-FFF2-40B4-BE49-F238E27FC236}">
                  <a16:creationId xmlns:a16="http://schemas.microsoft.com/office/drawing/2014/main" id="{2980296E-39CE-084C-85C0-76C08A04735D}"/>
                </a:ext>
              </a:extLst>
            </p:cNvPr>
            <p:cNvSpPr>
              <a:spLocks noChangeArrowheads="1"/>
            </p:cNvSpPr>
            <p:nvPr/>
          </p:nvSpPr>
          <p:spPr bwMode="auto">
            <a:xfrm>
              <a:off x="3517" y="2860"/>
              <a:ext cx="1408" cy="219"/>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5088" tIns="31750" rIns="65088" bIns="31750">
              <a:spAutoFit/>
            </a:bodyPr>
            <a:lstStyle>
              <a:lvl1pPr defTabSz="447675">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44767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447675">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44767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44767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447675"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447675"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447675"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447675"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b="1">
                  <a:solidFill>
                    <a:schemeClr val="bg1"/>
                  </a:solidFill>
                  <a:latin typeface="Times New Roman" panose="02020603050405020304" pitchFamily="18" charset="0"/>
                </a:rPr>
                <a:t>Argon  Laser 353/488 nm</a:t>
              </a:r>
            </a:p>
            <a:p>
              <a:pPr>
                <a:spcBef>
                  <a:spcPct val="0"/>
                </a:spcBef>
                <a:buFontTx/>
                <a:buNone/>
              </a:pPr>
              <a:r>
                <a:rPr lang="en-US" altLang="en-US" sz="900" b="1">
                  <a:solidFill>
                    <a:schemeClr val="bg1"/>
                  </a:solidFill>
                  <a:latin typeface="Times New Roman" panose="02020603050405020304" pitchFamily="18" charset="0"/>
                </a:rPr>
                <a:t>(High speed sorting)</a:t>
              </a:r>
              <a:endParaRPr lang="en-US" altLang="en-US" sz="1400" b="1">
                <a:solidFill>
                  <a:schemeClr val="bg1"/>
                </a:solidFill>
                <a:latin typeface="Times New Roman" panose="02020603050405020304" pitchFamily="18" charset="0"/>
              </a:endParaRPr>
            </a:p>
          </p:txBody>
        </p:sp>
      </p:grpSp>
      <p:grpSp>
        <p:nvGrpSpPr>
          <p:cNvPr id="21523" name="Group 25">
            <a:extLst>
              <a:ext uri="{FF2B5EF4-FFF2-40B4-BE49-F238E27FC236}">
                <a16:creationId xmlns:a16="http://schemas.microsoft.com/office/drawing/2014/main" id="{BDAB3562-AB4E-D144-8A0E-FC0E6643B9F0}"/>
              </a:ext>
            </a:extLst>
          </p:cNvPr>
          <p:cNvGrpSpPr>
            <a:grpSpLocks/>
          </p:cNvGrpSpPr>
          <p:nvPr/>
        </p:nvGrpSpPr>
        <p:grpSpPr bwMode="auto">
          <a:xfrm>
            <a:off x="4176713" y="4787900"/>
            <a:ext cx="1971675" cy="227013"/>
            <a:chOff x="2748" y="3186"/>
            <a:chExt cx="1349" cy="153"/>
          </a:xfrm>
        </p:grpSpPr>
        <p:sp>
          <p:nvSpPr>
            <p:cNvPr id="21562" name="Rectangle 26">
              <a:extLst>
                <a:ext uri="{FF2B5EF4-FFF2-40B4-BE49-F238E27FC236}">
                  <a16:creationId xmlns:a16="http://schemas.microsoft.com/office/drawing/2014/main" id="{91FC0E20-6C59-A845-9A60-041D5171DAF2}"/>
                </a:ext>
              </a:extLst>
            </p:cNvPr>
            <p:cNvSpPr>
              <a:spLocks noChangeArrowheads="1"/>
            </p:cNvSpPr>
            <p:nvPr/>
          </p:nvSpPr>
          <p:spPr bwMode="auto">
            <a:xfrm>
              <a:off x="2748" y="3187"/>
              <a:ext cx="1349" cy="152"/>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6411" name="Rectangle 27">
              <a:extLst>
                <a:ext uri="{FF2B5EF4-FFF2-40B4-BE49-F238E27FC236}">
                  <a16:creationId xmlns:a16="http://schemas.microsoft.com/office/drawing/2014/main" id="{C7084EDC-6C21-0647-BB57-B7526EC605E4}"/>
                </a:ext>
              </a:extLst>
            </p:cNvPr>
            <p:cNvSpPr>
              <a:spLocks noChangeArrowheads="1"/>
            </p:cNvSpPr>
            <p:nvPr/>
          </p:nvSpPr>
          <p:spPr bwMode="auto">
            <a:xfrm>
              <a:off x="2933" y="3186"/>
              <a:ext cx="797" cy="135"/>
            </a:xfrm>
            <a:prstGeom prst="rect">
              <a:avLst/>
            </a:prstGeom>
            <a:solidFill>
              <a:schemeClr val="tx1"/>
            </a:solidFill>
            <a:ln>
              <a:noFill/>
            </a:ln>
            <a:effectLst/>
            <a:extLst>
              <a:ext uri="{91240B29-F687-4f45-9708-019B960494DF}"/>
              <a:ext uri="{AF507438-7753-43e0-B8FC-AC1667EBCBE1}"/>
            </a:extLst>
          </p:spPr>
          <p:txBody>
            <a:bodyPr wrap="none" lIns="65088" tIns="31750" rIns="65088" bIns="31750">
              <a:spAutoFit/>
            </a:bodyPr>
            <a:lstStyle>
              <a:lvl1pPr defTabSz="447675">
                <a:defRPr sz="2400">
                  <a:solidFill>
                    <a:schemeClr val="tx1"/>
                  </a:solidFill>
                  <a:latin typeface="Times New Roman" charset="0"/>
                </a:defRPr>
              </a:lvl1pPr>
              <a:lvl2pPr marL="320675" defTabSz="447675">
                <a:defRPr sz="2400">
                  <a:solidFill>
                    <a:schemeClr val="tx1"/>
                  </a:solidFill>
                  <a:latin typeface="Times New Roman" charset="0"/>
                </a:defRPr>
              </a:lvl2pPr>
              <a:lvl3pPr marL="639763" defTabSz="447675">
                <a:defRPr sz="2400">
                  <a:solidFill>
                    <a:schemeClr val="tx1"/>
                  </a:solidFill>
                  <a:latin typeface="Times New Roman" charset="0"/>
                </a:defRPr>
              </a:lvl3pPr>
              <a:lvl4pPr marL="960438" defTabSz="447675">
                <a:defRPr sz="2400">
                  <a:solidFill>
                    <a:schemeClr val="tx1"/>
                  </a:solidFill>
                  <a:latin typeface="Times New Roman" charset="0"/>
                </a:defRPr>
              </a:lvl4pPr>
              <a:lvl5pPr marL="1279525" defTabSz="447675">
                <a:defRPr sz="2400">
                  <a:solidFill>
                    <a:schemeClr val="tx1"/>
                  </a:solidFill>
                  <a:latin typeface="Times New Roman" charset="0"/>
                </a:defRPr>
              </a:lvl5pPr>
              <a:lvl6pPr marL="1736725" defTabSz="447675" eaLnBrk="0" fontAlgn="base" hangingPunct="0">
                <a:spcBef>
                  <a:spcPct val="0"/>
                </a:spcBef>
                <a:spcAft>
                  <a:spcPct val="0"/>
                </a:spcAft>
                <a:defRPr sz="2400">
                  <a:solidFill>
                    <a:schemeClr val="tx1"/>
                  </a:solidFill>
                  <a:latin typeface="Times New Roman" charset="0"/>
                </a:defRPr>
              </a:lvl6pPr>
              <a:lvl7pPr marL="2193925" defTabSz="447675" eaLnBrk="0" fontAlgn="base" hangingPunct="0">
                <a:spcBef>
                  <a:spcPct val="0"/>
                </a:spcBef>
                <a:spcAft>
                  <a:spcPct val="0"/>
                </a:spcAft>
                <a:defRPr sz="2400">
                  <a:solidFill>
                    <a:schemeClr val="tx1"/>
                  </a:solidFill>
                  <a:latin typeface="Times New Roman" charset="0"/>
                </a:defRPr>
              </a:lvl7pPr>
              <a:lvl8pPr marL="2651125" defTabSz="447675" eaLnBrk="0" fontAlgn="base" hangingPunct="0">
                <a:spcBef>
                  <a:spcPct val="0"/>
                </a:spcBef>
                <a:spcAft>
                  <a:spcPct val="0"/>
                </a:spcAft>
                <a:defRPr sz="2400">
                  <a:solidFill>
                    <a:schemeClr val="tx1"/>
                  </a:solidFill>
                  <a:latin typeface="Times New Roman" charset="0"/>
                </a:defRPr>
              </a:lvl8pPr>
              <a:lvl9pPr marL="3108325" defTabSz="447675" eaLnBrk="0" fontAlgn="base" hangingPunct="0">
                <a:spcBef>
                  <a:spcPct val="0"/>
                </a:spcBef>
                <a:spcAft>
                  <a:spcPct val="0"/>
                </a:spcAft>
                <a:defRPr sz="2400">
                  <a:solidFill>
                    <a:schemeClr val="tx1"/>
                  </a:solidFill>
                  <a:latin typeface="Times New Roman" charset="0"/>
                </a:defRPr>
              </a:lvl9pPr>
            </a:lstStyle>
            <a:p>
              <a:pPr>
                <a:defRPr/>
              </a:pPr>
              <a:r>
                <a:rPr lang="en-US" altLang="en-US" sz="900" b="1">
                  <a:solidFill>
                    <a:schemeClr val="bg1"/>
                  </a:solidFill>
                  <a:ea typeface="+mn-ea"/>
                </a:rPr>
                <a:t>He-Ne  Laser 633 nm</a:t>
              </a:r>
            </a:p>
          </p:txBody>
        </p:sp>
      </p:grpSp>
      <p:grpSp>
        <p:nvGrpSpPr>
          <p:cNvPr id="21524" name="Group 28">
            <a:extLst>
              <a:ext uri="{FF2B5EF4-FFF2-40B4-BE49-F238E27FC236}">
                <a16:creationId xmlns:a16="http://schemas.microsoft.com/office/drawing/2014/main" id="{9D332510-88F1-BC4A-A647-C9823698036C}"/>
              </a:ext>
            </a:extLst>
          </p:cNvPr>
          <p:cNvGrpSpPr>
            <a:grpSpLocks/>
          </p:cNvGrpSpPr>
          <p:nvPr/>
        </p:nvGrpSpPr>
        <p:grpSpPr bwMode="auto">
          <a:xfrm>
            <a:off x="6070600" y="5135563"/>
            <a:ext cx="1627188" cy="509587"/>
            <a:chOff x="3983" y="2250"/>
            <a:chExt cx="1067" cy="268"/>
          </a:xfrm>
        </p:grpSpPr>
        <p:sp>
          <p:nvSpPr>
            <p:cNvPr id="21560" name="Rectangle 29">
              <a:extLst>
                <a:ext uri="{FF2B5EF4-FFF2-40B4-BE49-F238E27FC236}">
                  <a16:creationId xmlns:a16="http://schemas.microsoft.com/office/drawing/2014/main" id="{EA91B08F-85BA-3D48-99EA-7D8686411A3C}"/>
                </a:ext>
              </a:extLst>
            </p:cNvPr>
            <p:cNvSpPr>
              <a:spLocks noChangeArrowheads="1"/>
            </p:cNvSpPr>
            <p:nvPr/>
          </p:nvSpPr>
          <p:spPr bwMode="auto">
            <a:xfrm>
              <a:off x="3983" y="2250"/>
              <a:ext cx="1067" cy="268"/>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6414" name="Rectangle 30">
              <a:extLst>
                <a:ext uri="{FF2B5EF4-FFF2-40B4-BE49-F238E27FC236}">
                  <a16:creationId xmlns:a16="http://schemas.microsoft.com/office/drawing/2014/main" id="{B0925E0C-7549-8F47-9B77-FB8E5E535534}"/>
                </a:ext>
              </a:extLst>
            </p:cNvPr>
            <p:cNvSpPr>
              <a:spLocks noChangeArrowheads="1"/>
            </p:cNvSpPr>
            <p:nvPr/>
          </p:nvSpPr>
          <p:spPr bwMode="auto">
            <a:xfrm>
              <a:off x="3991" y="2294"/>
              <a:ext cx="741" cy="104"/>
            </a:xfrm>
            <a:prstGeom prst="rect">
              <a:avLst/>
            </a:prstGeom>
            <a:solidFill>
              <a:schemeClr val="accent2"/>
            </a:solidFill>
            <a:ln>
              <a:noFill/>
            </a:ln>
            <a:effectLst/>
            <a:extLst>
              <a:ext uri="{91240B29-F687-4f45-9708-019B960494DF}"/>
              <a:ext uri="{AF507438-7753-43e0-B8FC-AC1667EBCBE1}"/>
            </a:extLst>
          </p:spPr>
          <p:txBody>
            <a:bodyPr wrap="none" lIns="65088" tIns="31750" rIns="65088" bIns="31750">
              <a:spAutoFit/>
            </a:bodyPr>
            <a:lstStyle>
              <a:lvl1pPr defTabSz="447675">
                <a:defRPr sz="2400">
                  <a:solidFill>
                    <a:schemeClr val="tx1"/>
                  </a:solidFill>
                  <a:latin typeface="Times New Roman" charset="0"/>
                </a:defRPr>
              </a:lvl1pPr>
              <a:lvl2pPr marL="320675" defTabSz="447675">
                <a:defRPr sz="2400">
                  <a:solidFill>
                    <a:schemeClr val="tx1"/>
                  </a:solidFill>
                  <a:latin typeface="Times New Roman" charset="0"/>
                </a:defRPr>
              </a:lvl2pPr>
              <a:lvl3pPr marL="639763" defTabSz="447675">
                <a:defRPr sz="2400">
                  <a:solidFill>
                    <a:schemeClr val="tx1"/>
                  </a:solidFill>
                  <a:latin typeface="Times New Roman" charset="0"/>
                </a:defRPr>
              </a:lvl3pPr>
              <a:lvl4pPr marL="960438" defTabSz="447675">
                <a:defRPr sz="2400">
                  <a:solidFill>
                    <a:schemeClr val="tx1"/>
                  </a:solidFill>
                  <a:latin typeface="Times New Roman" charset="0"/>
                </a:defRPr>
              </a:lvl4pPr>
              <a:lvl5pPr marL="1279525" defTabSz="447675">
                <a:defRPr sz="2400">
                  <a:solidFill>
                    <a:schemeClr val="tx1"/>
                  </a:solidFill>
                  <a:latin typeface="Times New Roman" charset="0"/>
                </a:defRPr>
              </a:lvl5pPr>
              <a:lvl6pPr marL="1736725" defTabSz="447675" eaLnBrk="0" fontAlgn="base" hangingPunct="0">
                <a:spcBef>
                  <a:spcPct val="0"/>
                </a:spcBef>
                <a:spcAft>
                  <a:spcPct val="0"/>
                </a:spcAft>
                <a:defRPr sz="2400">
                  <a:solidFill>
                    <a:schemeClr val="tx1"/>
                  </a:solidFill>
                  <a:latin typeface="Times New Roman" charset="0"/>
                </a:defRPr>
              </a:lvl6pPr>
              <a:lvl7pPr marL="2193925" defTabSz="447675" eaLnBrk="0" fontAlgn="base" hangingPunct="0">
                <a:spcBef>
                  <a:spcPct val="0"/>
                </a:spcBef>
                <a:spcAft>
                  <a:spcPct val="0"/>
                </a:spcAft>
                <a:defRPr sz="2400">
                  <a:solidFill>
                    <a:schemeClr val="tx1"/>
                  </a:solidFill>
                  <a:latin typeface="Times New Roman" charset="0"/>
                </a:defRPr>
              </a:lvl7pPr>
              <a:lvl8pPr marL="2651125" defTabSz="447675" eaLnBrk="0" fontAlgn="base" hangingPunct="0">
                <a:spcBef>
                  <a:spcPct val="0"/>
                </a:spcBef>
                <a:spcAft>
                  <a:spcPct val="0"/>
                </a:spcAft>
                <a:defRPr sz="2400">
                  <a:solidFill>
                    <a:schemeClr val="tx1"/>
                  </a:solidFill>
                  <a:latin typeface="Times New Roman" charset="0"/>
                </a:defRPr>
              </a:lvl8pPr>
              <a:lvl9pPr marL="3108325" defTabSz="447675" eaLnBrk="0" fontAlgn="base" hangingPunct="0">
                <a:spcBef>
                  <a:spcPct val="0"/>
                </a:spcBef>
                <a:spcAft>
                  <a:spcPct val="0"/>
                </a:spcAft>
                <a:defRPr sz="2400">
                  <a:solidFill>
                    <a:schemeClr val="tx1"/>
                  </a:solidFill>
                  <a:latin typeface="Times New Roman" charset="0"/>
                </a:defRPr>
              </a:lvl9pPr>
            </a:lstStyle>
            <a:p>
              <a:pPr>
                <a:defRPr/>
              </a:pPr>
              <a:r>
                <a:rPr lang="en-US" altLang="en-US" sz="900" b="1">
                  <a:solidFill>
                    <a:schemeClr val="bg1"/>
                  </a:solidFill>
                  <a:ea typeface="+mn-ea"/>
                </a:rPr>
                <a:t>Argon Laser 488 nm</a:t>
              </a:r>
            </a:p>
          </p:txBody>
        </p:sp>
      </p:grpSp>
      <p:grpSp>
        <p:nvGrpSpPr>
          <p:cNvPr id="21525" name="Group 31">
            <a:extLst>
              <a:ext uri="{FF2B5EF4-FFF2-40B4-BE49-F238E27FC236}">
                <a16:creationId xmlns:a16="http://schemas.microsoft.com/office/drawing/2014/main" id="{692DE5E2-8893-6646-9C96-8BE6A0AD185E}"/>
              </a:ext>
            </a:extLst>
          </p:cNvPr>
          <p:cNvGrpSpPr>
            <a:grpSpLocks/>
          </p:cNvGrpSpPr>
          <p:nvPr/>
        </p:nvGrpSpPr>
        <p:grpSpPr bwMode="auto">
          <a:xfrm>
            <a:off x="3616325" y="3551238"/>
            <a:ext cx="106363" cy="277812"/>
            <a:chOff x="3076" y="2295"/>
            <a:chExt cx="73" cy="187"/>
          </a:xfrm>
        </p:grpSpPr>
        <p:sp>
          <p:nvSpPr>
            <p:cNvPr id="21557" name="Rectangle 32">
              <a:extLst>
                <a:ext uri="{FF2B5EF4-FFF2-40B4-BE49-F238E27FC236}">
                  <a16:creationId xmlns:a16="http://schemas.microsoft.com/office/drawing/2014/main" id="{45C4DEC4-2857-364B-A579-C7B147DB0212}"/>
                </a:ext>
              </a:extLst>
            </p:cNvPr>
            <p:cNvSpPr>
              <a:spLocks noChangeArrowheads="1"/>
            </p:cNvSpPr>
            <p:nvPr/>
          </p:nvSpPr>
          <p:spPr bwMode="auto">
            <a:xfrm>
              <a:off x="3076" y="2324"/>
              <a:ext cx="73" cy="135"/>
            </a:xfrm>
            <a:prstGeom prst="rect">
              <a:avLst/>
            </a:prstGeom>
            <a:solidFill>
              <a:schemeClr val="bg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58" name="Oval 33">
              <a:extLst>
                <a:ext uri="{FF2B5EF4-FFF2-40B4-BE49-F238E27FC236}">
                  <a16:creationId xmlns:a16="http://schemas.microsoft.com/office/drawing/2014/main" id="{0C745B09-1452-8141-8C14-10B0ADD9BB67}"/>
                </a:ext>
              </a:extLst>
            </p:cNvPr>
            <p:cNvSpPr>
              <a:spLocks noChangeArrowheads="1"/>
            </p:cNvSpPr>
            <p:nvPr/>
          </p:nvSpPr>
          <p:spPr bwMode="auto">
            <a:xfrm>
              <a:off x="3091" y="2295"/>
              <a:ext cx="44" cy="48"/>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59" name="Oval 34">
              <a:extLst>
                <a:ext uri="{FF2B5EF4-FFF2-40B4-BE49-F238E27FC236}">
                  <a16:creationId xmlns:a16="http://schemas.microsoft.com/office/drawing/2014/main" id="{7CCA4BB1-0DDA-BA47-BC4D-41A51D9BC214}"/>
                </a:ext>
              </a:extLst>
            </p:cNvPr>
            <p:cNvSpPr>
              <a:spLocks noChangeArrowheads="1"/>
            </p:cNvSpPr>
            <p:nvPr/>
          </p:nvSpPr>
          <p:spPr bwMode="auto">
            <a:xfrm>
              <a:off x="3093" y="2433"/>
              <a:ext cx="44" cy="49"/>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16419" name="Rectangle 35">
            <a:extLst>
              <a:ext uri="{FF2B5EF4-FFF2-40B4-BE49-F238E27FC236}">
                <a16:creationId xmlns:a16="http://schemas.microsoft.com/office/drawing/2014/main" id="{2088739F-5BF1-3C4D-AE4D-F44A6B62E792}"/>
              </a:ext>
            </a:extLst>
          </p:cNvPr>
          <p:cNvSpPr>
            <a:spLocks noChangeArrowheads="1"/>
          </p:cNvSpPr>
          <p:nvPr/>
        </p:nvSpPr>
        <p:spPr bwMode="auto">
          <a:xfrm>
            <a:off x="747713" y="4635500"/>
            <a:ext cx="1350962" cy="2714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Times New Roman" charset="0"/>
                <a:ea typeface="+mn-ea"/>
              </a:rPr>
              <a:t>633 Beam Splitter</a:t>
            </a:r>
          </a:p>
        </p:txBody>
      </p:sp>
      <p:sp>
        <p:nvSpPr>
          <p:cNvPr id="16420" name="Rectangle 36">
            <a:extLst>
              <a:ext uri="{FF2B5EF4-FFF2-40B4-BE49-F238E27FC236}">
                <a16:creationId xmlns:a16="http://schemas.microsoft.com/office/drawing/2014/main" id="{9005D386-9764-5446-A55D-F343661EDAD2}"/>
              </a:ext>
            </a:extLst>
          </p:cNvPr>
          <p:cNvSpPr>
            <a:spLocks noChangeArrowheads="1"/>
          </p:cNvSpPr>
          <p:nvPr/>
        </p:nvSpPr>
        <p:spPr bwMode="auto">
          <a:xfrm>
            <a:off x="835025" y="3500438"/>
            <a:ext cx="1346200" cy="27146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Times New Roman" charset="0"/>
                <a:ea typeface="+mn-ea"/>
              </a:rPr>
              <a:t>UV\Beam Splitter</a:t>
            </a:r>
          </a:p>
        </p:txBody>
      </p:sp>
      <p:sp>
        <p:nvSpPr>
          <p:cNvPr id="16421" name="Line 37">
            <a:extLst>
              <a:ext uri="{FF2B5EF4-FFF2-40B4-BE49-F238E27FC236}">
                <a16:creationId xmlns:a16="http://schemas.microsoft.com/office/drawing/2014/main" id="{F875C8E6-4244-A840-A383-0EFE3E9B028A}"/>
              </a:ext>
            </a:extLst>
          </p:cNvPr>
          <p:cNvSpPr>
            <a:spLocks noChangeShapeType="1"/>
          </p:cNvSpPr>
          <p:nvPr/>
        </p:nvSpPr>
        <p:spPr bwMode="auto">
          <a:xfrm>
            <a:off x="2525713" y="4122738"/>
            <a:ext cx="501650" cy="0"/>
          </a:xfrm>
          <a:prstGeom prst="line">
            <a:avLst/>
          </a:prstGeom>
          <a:noFill/>
          <a:ln w="254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6422" name="Line 38">
            <a:extLst>
              <a:ext uri="{FF2B5EF4-FFF2-40B4-BE49-F238E27FC236}">
                <a16:creationId xmlns:a16="http://schemas.microsoft.com/office/drawing/2014/main" id="{DE8BD209-EA4D-234B-B0D9-B374E0CC4387}"/>
              </a:ext>
            </a:extLst>
          </p:cNvPr>
          <p:cNvSpPr>
            <a:spLocks noChangeShapeType="1"/>
          </p:cNvSpPr>
          <p:nvPr/>
        </p:nvSpPr>
        <p:spPr bwMode="auto">
          <a:xfrm flipV="1">
            <a:off x="2205038" y="3702050"/>
            <a:ext cx="754062" cy="6350"/>
          </a:xfrm>
          <a:prstGeom prst="line">
            <a:avLst/>
          </a:prstGeom>
          <a:noFill/>
          <a:ln w="254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6423" name="Line 39">
            <a:extLst>
              <a:ext uri="{FF2B5EF4-FFF2-40B4-BE49-F238E27FC236}">
                <a16:creationId xmlns:a16="http://schemas.microsoft.com/office/drawing/2014/main" id="{2747C02D-618F-9544-B6E8-12800E13E77A}"/>
              </a:ext>
            </a:extLst>
          </p:cNvPr>
          <p:cNvSpPr>
            <a:spLocks noChangeShapeType="1"/>
          </p:cNvSpPr>
          <p:nvPr/>
        </p:nvSpPr>
        <p:spPr bwMode="auto">
          <a:xfrm flipV="1">
            <a:off x="2306638" y="5003800"/>
            <a:ext cx="736600" cy="6350"/>
          </a:xfrm>
          <a:prstGeom prst="line">
            <a:avLst/>
          </a:prstGeom>
          <a:noFill/>
          <a:ln w="254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6424" name="Line 40">
            <a:extLst>
              <a:ext uri="{FF2B5EF4-FFF2-40B4-BE49-F238E27FC236}">
                <a16:creationId xmlns:a16="http://schemas.microsoft.com/office/drawing/2014/main" id="{E8C0998A-D405-514F-A215-853D2FA40FA6}"/>
              </a:ext>
            </a:extLst>
          </p:cNvPr>
          <p:cNvSpPr>
            <a:spLocks noChangeShapeType="1"/>
          </p:cNvSpPr>
          <p:nvPr/>
        </p:nvSpPr>
        <p:spPr bwMode="auto">
          <a:xfrm>
            <a:off x="2465388" y="4813300"/>
            <a:ext cx="542925" cy="0"/>
          </a:xfrm>
          <a:prstGeom prst="line">
            <a:avLst/>
          </a:prstGeom>
          <a:noFill/>
          <a:ln w="254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6425" name="Line 41">
            <a:extLst>
              <a:ext uri="{FF2B5EF4-FFF2-40B4-BE49-F238E27FC236}">
                <a16:creationId xmlns:a16="http://schemas.microsoft.com/office/drawing/2014/main" id="{1690D084-3B3A-6A4E-B79D-2F50E8A8432B}"/>
              </a:ext>
            </a:extLst>
          </p:cNvPr>
          <p:cNvSpPr>
            <a:spLocks noChangeShapeType="1"/>
          </p:cNvSpPr>
          <p:nvPr/>
        </p:nvSpPr>
        <p:spPr bwMode="auto">
          <a:xfrm flipV="1">
            <a:off x="1739900" y="5387975"/>
            <a:ext cx="1276350" cy="6350"/>
          </a:xfrm>
          <a:prstGeom prst="line">
            <a:avLst/>
          </a:prstGeom>
          <a:noFill/>
          <a:ln w="254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1533" name="Group 42">
            <a:extLst>
              <a:ext uri="{FF2B5EF4-FFF2-40B4-BE49-F238E27FC236}">
                <a16:creationId xmlns:a16="http://schemas.microsoft.com/office/drawing/2014/main" id="{9FAC16E5-8737-4B43-8C34-1D27BC5F2773}"/>
              </a:ext>
            </a:extLst>
          </p:cNvPr>
          <p:cNvGrpSpPr>
            <a:grpSpLocks/>
          </p:cNvGrpSpPr>
          <p:nvPr/>
        </p:nvGrpSpPr>
        <p:grpSpPr bwMode="auto">
          <a:xfrm>
            <a:off x="3878263" y="4724400"/>
            <a:ext cx="107950" cy="279400"/>
            <a:chOff x="2956" y="3374"/>
            <a:chExt cx="73" cy="187"/>
          </a:xfrm>
        </p:grpSpPr>
        <p:sp>
          <p:nvSpPr>
            <p:cNvPr id="21554" name="Rectangle 43">
              <a:extLst>
                <a:ext uri="{FF2B5EF4-FFF2-40B4-BE49-F238E27FC236}">
                  <a16:creationId xmlns:a16="http://schemas.microsoft.com/office/drawing/2014/main" id="{C3CCAE6E-1796-514A-8B34-6D941A7EE017}"/>
                </a:ext>
              </a:extLst>
            </p:cNvPr>
            <p:cNvSpPr>
              <a:spLocks noChangeArrowheads="1"/>
            </p:cNvSpPr>
            <p:nvPr/>
          </p:nvSpPr>
          <p:spPr bwMode="auto">
            <a:xfrm>
              <a:off x="2956" y="3403"/>
              <a:ext cx="73" cy="135"/>
            </a:xfrm>
            <a:prstGeom prst="rect">
              <a:avLst/>
            </a:prstGeom>
            <a:solidFill>
              <a:schemeClr val="bg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55" name="Oval 44">
              <a:extLst>
                <a:ext uri="{FF2B5EF4-FFF2-40B4-BE49-F238E27FC236}">
                  <a16:creationId xmlns:a16="http://schemas.microsoft.com/office/drawing/2014/main" id="{4A76D4DC-1AA9-284E-9060-5C10A2BFBA64}"/>
                </a:ext>
              </a:extLst>
            </p:cNvPr>
            <p:cNvSpPr>
              <a:spLocks noChangeArrowheads="1"/>
            </p:cNvSpPr>
            <p:nvPr/>
          </p:nvSpPr>
          <p:spPr bwMode="auto">
            <a:xfrm>
              <a:off x="2971" y="3374"/>
              <a:ext cx="44" cy="49"/>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56" name="Oval 45">
              <a:extLst>
                <a:ext uri="{FF2B5EF4-FFF2-40B4-BE49-F238E27FC236}">
                  <a16:creationId xmlns:a16="http://schemas.microsoft.com/office/drawing/2014/main" id="{3F107115-770B-A647-A54C-14DE0DA794D3}"/>
                </a:ext>
              </a:extLst>
            </p:cNvPr>
            <p:cNvSpPr>
              <a:spLocks noChangeArrowheads="1"/>
            </p:cNvSpPr>
            <p:nvPr/>
          </p:nvSpPr>
          <p:spPr bwMode="auto">
            <a:xfrm>
              <a:off x="2973" y="3513"/>
              <a:ext cx="44" cy="48"/>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21534" name="Rectangle 46">
            <a:extLst>
              <a:ext uri="{FF2B5EF4-FFF2-40B4-BE49-F238E27FC236}">
                <a16:creationId xmlns:a16="http://schemas.microsoft.com/office/drawing/2014/main" id="{C87338D7-0BB3-3E41-95DC-663D93B147AB}"/>
              </a:ext>
            </a:extLst>
          </p:cNvPr>
          <p:cNvSpPr>
            <a:spLocks noChangeArrowheads="1"/>
          </p:cNvSpPr>
          <p:nvPr/>
        </p:nvSpPr>
        <p:spPr bwMode="auto">
          <a:xfrm rot="2040000">
            <a:off x="3268663" y="5381625"/>
            <a:ext cx="331787" cy="36513"/>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35" name="Rectangle 47">
            <a:extLst>
              <a:ext uri="{FF2B5EF4-FFF2-40B4-BE49-F238E27FC236}">
                <a16:creationId xmlns:a16="http://schemas.microsoft.com/office/drawing/2014/main" id="{9705D3F8-D47E-D642-9401-EB1193AA1AD7}"/>
              </a:ext>
            </a:extLst>
          </p:cNvPr>
          <p:cNvSpPr>
            <a:spLocks noChangeArrowheads="1"/>
          </p:cNvSpPr>
          <p:nvPr/>
        </p:nvSpPr>
        <p:spPr bwMode="auto">
          <a:xfrm>
            <a:off x="3257550" y="5070475"/>
            <a:ext cx="354013" cy="49213"/>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6432" name="Rectangle 48">
            <a:extLst>
              <a:ext uri="{FF2B5EF4-FFF2-40B4-BE49-F238E27FC236}">
                <a16:creationId xmlns:a16="http://schemas.microsoft.com/office/drawing/2014/main" id="{FCFE32E1-8B8F-B849-B799-CAD5C78C11F2}"/>
              </a:ext>
            </a:extLst>
          </p:cNvPr>
          <p:cNvSpPr>
            <a:spLocks noChangeArrowheads="1"/>
          </p:cNvSpPr>
          <p:nvPr/>
        </p:nvSpPr>
        <p:spPr bwMode="auto">
          <a:xfrm>
            <a:off x="2136775" y="1935163"/>
            <a:ext cx="79692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Times New Roman" charset="0"/>
                <a:ea typeface="+mn-ea"/>
              </a:rPr>
              <a:t>325 nm</a:t>
            </a:r>
          </a:p>
        </p:txBody>
      </p:sp>
      <p:sp>
        <p:nvSpPr>
          <p:cNvPr id="16433" name="Rectangle 49">
            <a:extLst>
              <a:ext uri="{FF2B5EF4-FFF2-40B4-BE49-F238E27FC236}">
                <a16:creationId xmlns:a16="http://schemas.microsoft.com/office/drawing/2014/main" id="{F2032FC0-EBE1-0B4D-B646-4E8AD9E49E43}"/>
              </a:ext>
            </a:extLst>
          </p:cNvPr>
          <p:cNvSpPr>
            <a:spLocks noChangeArrowheads="1"/>
          </p:cNvSpPr>
          <p:nvPr/>
        </p:nvSpPr>
        <p:spPr bwMode="auto">
          <a:xfrm>
            <a:off x="2492375" y="1585913"/>
            <a:ext cx="79692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Times New Roman" charset="0"/>
                <a:ea typeface="+mn-ea"/>
              </a:rPr>
              <a:t>353 nm</a:t>
            </a:r>
          </a:p>
        </p:txBody>
      </p:sp>
      <p:sp>
        <p:nvSpPr>
          <p:cNvPr id="16434" name="Rectangle 50">
            <a:extLst>
              <a:ext uri="{FF2B5EF4-FFF2-40B4-BE49-F238E27FC236}">
                <a16:creationId xmlns:a16="http://schemas.microsoft.com/office/drawing/2014/main" id="{4BC5A6C9-5DED-EC4A-B43A-55BA1FB3C507}"/>
              </a:ext>
            </a:extLst>
          </p:cNvPr>
          <p:cNvSpPr>
            <a:spLocks noChangeArrowheads="1"/>
          </p:cNvSpPr>
          <p:nvPr/>
        </p:nvSpPr>
        <p:spPr bwMode="auto">
          <a:xfrm>
            <a:off x="4092575" y="1847850"/>
            <a:ext cx="79692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Times New Roman" charset="0"/>
                <a:ea typeface="+mn-ea"/>
              </a:rPr>
              <a:t>633 nm</a:t>
            </a:r>
          </a:p>
        </p:txBody>
      </p:sp>
      <p:sp>
        <p:nvSpPr>
          <p:cNvPr id="16435" name="Rectangle 51">
            <a:extLst>
              <a:ext uri="{FF2B5EF4-FFF2-40B4-BE49-F238E27FC236}">
                <a16:creationId xmlns:a16="http://schemas.microsoft.com/office/drawing/2014/main" id="{E554D709-47D8-D348-AC05-B71FBBD6FBE3}"/>
              </a:ext>
            </a:extLst>
          </p:cNvPr>
          <p:cNvSpPr>
            <a:spLocks noChangeArrowheads="1"/>
          </p:cNvSpPr>
          <p:nvPr/>
        </p:nvSpPr>
        <p:spPr bwMode="auto">
          <a:xfrm>
            <a:off x="3392488" y="1470025"/>
            <a:ext cx="79692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Times New Roman" charset="0"/>
                <a:ea typeface="+mn-ea"/>
              </a:rPr>
              <a:t>488 nm</a:t>
            </a:r>
          </a:p>
        </p:txBody>
      </p:sp>
      <p:sp>
        <p:nvSpPr>
          <p:cNvPr id="16436" name="Rectangle 52">
            <a:extLst>
              <a:ext uri="{FF2B5EF4-FFF2-40B4-BE49-F238E27FC236}">
                <a16:creationId xmlns:a16="http://schemas.microsoft.com/office/drawing/2014/main" id="{E0067521-77C9-F645-A52C-DDC753AEF3CB}"/>
              </a:ext>
            </a:extLst>
          </p:cNvPr>
          <p:cNvSpPr>
            <a:spLocks noChangeArrowheads="1"/>
          </p:cNvSpPr>
          <p:nvPr/>
        </p:nvSpPr>
        <p:spPr bwMode="auto">
          <a:xfrm>
            <a:off x="4129088" y="5762625"/>
            <a:ext cx="1628775"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400" b="1">
                <a:latin typeface="Times New Roman" charset="0"/>
                <a:ea typeface="+mn-ea"/>
              </a:rPr>
              <a:t>Height Translators</a:t>
            </a:r>
          </a:p>
        </p:txBody>
      </p:sp>
      <p:sp>
        <p:nvSpPr>
          <p:cNvPr id="16437" name="Line 53">
            <a:extLst>
              <a:ext uri="{FF2B5EF4-FFF2-40B4-BE49-F238E27FC236}">
                <a16:creationId xmlns:a16="http://schemas.microsoft.com/office/drawing/2014/main" id="{317BA432-96F4-4C42-83C1-CFDEB31C74A4}"/>
              </a:ext>
            </a:extLst>
          </p:cNvPr>
          <p:cNvSpPr>
            <a:spLocks noChangeShapeType="1"/>
          </p:cNvSpPr>
          <p:nvPr/>
        </p:nvSpPr>
        <p:spPr bwMode="auto">
          <a:xfrm flipH="1">
            <a:off x="4652963" y="3224213"/>
            <a:ext cx="234950" cy="269875"/>
          </a:xfrm>
          <a:prstGeom prst="line">
            <a:avLst/>
          </a:prstGeom>
          <a:noFill/>
          <a:ln w="12700">
            <a:solidFill>
              <a:schemeClr val="bg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1542" name="Group 56">
            <a:extLst>
              <a:ext uri="{FF2B5EF4-FFF2-40B4-BE49-F238E27FC236}">
                <a16:creationId xmlns:a16="http://schemas.microsoft.com/office/drawing/2014/main" id="{B9E7271F-4B40-014A-9996-E82745602440}"/>
              </a:ext>
            </a:extLst>
          </p:cNvPr>
          <p:cNvGrpSpPr>
            <a:grpSpLocks/>
          </p:cNvGrpSpPr>
          <p:nvPr/>
        </p:nvGrpSpPr>
        <p:grpSpPr bwMode="auto">
          <a:xfrm>
            <a:off x="5272088" y="5260975"/>
            <a:ext cx="107950" cy="277813"/>
            <a:chOff x="2956" y="3374"/>
            <a:chExt cx="73" cy="187"/>
          </a:xfrm>
        </p:grpSpPr>
        <p:sp>
          <p:nvSpPr>
            <p:cNvPr id="21551" name="Rectangle 57">
              <a:extLst>
                <a:ext uri="{FF2B5EF4-FFF2-40B4-BE49-F238E27FC236}">
                  <a16:creationId xmlns:a16="http://schemas.microsoft.com/office/drawing/2014/main" id="{C0CACA26-B17F-7F4E-B3B1-3A764ABFFE03}"/>
                </a:ext>
              </a:extLst>
            </p:cNvPr>
            <p:cNvSpPr>
              <a:spLocks noChangeArrowheads="1"/>
            </p:cNvSpPr>
            <p:nvPr/>
          </p:nvSpPr>
          <p:spPr bwMode="auto">
            <a:xfrm>
              <a:off x="2956" y="3403"/>
              <a:ext cx="73" cy="135"/>
            </a:xfrm>
            <a:prstGeom prst="rect">
              <a:avLst/>
            </a:prstGeom>
            <a:solidFill>
              <a:schemeClr val="bg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52" name="Oval 58">
              <a:extLst>
                <a:ext uri="{FF2B5EF4-FFF2-40B4-BE49-F238E27FC236}">
                  <a16:creationId xmlns:a16="http://schemas.microsoft.com/office/drawing/2014/main" id="{E7F03237-1FB3-D849-A3E2-C6CB621A94A2}"/>
                </a:ext>
              </a:extLst>
            </p:cNvPr>
            <p:cNvSpPr>
              <a:spLocks noChangeArrowheads="1"/>
            </p:cNvSpPr>
            <p:nvPr/>
          </p:nvSpPr>
          <p:spPr bwMode="auto">
            <a:xfrm>
              <a:off x="2971" y="3374"/>
              <a:ext cx="44" cy="49"/>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53" name="Oval 59">
              <a:extLst>
                <a:ext uri="{FF2B5EF4-FFF2-40B4-BE49-F238E27FC236}">
                  <a16:creationId xmlns:a16="http://schemas.microsoft.com/office/drawing/2014/main" id="{1750C8BF-88C1-664D-B23D-CBA02678C53D}"/>
                </a:ext>
              </a:extLst>
            </p:cNvPr>
            <p:cNvSpPr>
              <a:spLocks noChangeArrowheads="1"/>
            </p:cNvSpPr>
            <p:nvPr/>
          </p:nvSpPr>
          <p:spPr bwMode="auto">
            <a:xfrm>
              <a:off x="2973" y="3513"/>
              <a:ext cx="44" cy="48"/>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21543" name="Rectangle 60">
            <a:extLst>
              <a:ext uri="{FF2B5EF4-FFF2-40B4-BE49-F238E27FC236}">
                <a16:creationId xmlns:a16="http://schemas.microsoft.com/office/drawing/2014/main" id="{4E90CC55-2673-4A49-A1B7-DD3B266F3B91}"/>
              </a:ext>
            </a:extLst>
          </p:cNvPr>
          <p:cNvSpPr>
            <a:spLocks noChangeArrowheads="1"/>
          </p:cNvSpPr>
          <p:nvPr/>
        </p:nvSpPr>
        <p:spPr bwMode="auto">
          <a:xfrm>
            <a:off x="3292475" y="4516438"/>
            <a:ext cx="354013" cy="49212"/>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44" name="Rectangle 61">
            <a:extLst>
              <a:ext uri="{FF2B5EF4-FFF2-40B4-BE49-F238E27FC236}">
                <a16:creationId xmlns:a16="http://schemas.microsoft.com/office/drawing/2014/main" id="{617713E2-8636-CB40-B43A-68E0CB735C4C}"/>
              </a:ext>
            </a:extLst>
          </p:cNvPr>
          <p:cNvSpPr>
            <a:spLocks noChangeArrowheads="1"/>
          </p:cNvSpPr>
          <p:nvPr/>
        </p:nvSpPr>
        <p:spPr bwMode="auto">
          <a:xfrm rot="-5400000">
            <a:off x="3726657" y="3669506"/>
            <a:ext cx="360362" cy="47625"/>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45" name="AutoShape 62">
            <a:extLst>
              <a:ext uri="{FF2B5EF4-FFF2-40B4-BE49-F238E27FC236}">
                <a16:creationId xmlns:a16="http://schemas.microsoft.com/office/drawing/2014/main" id="{C5A05C74-7B7B-A74C-B4ED-7FC9AE5C8936}"/>
              </a:ext>
            </a:extLst>
          </p:cNvPr>
          <p:cNvSpPr>
            <a:spLocks noChangeArrowheads="1"/>
          </p:cNvSpPr>
          <p:nvPr/>
        </p:nvSpPr>
        <p:spPr bwMode="auto">
          <a:xfrm>
            <a:off x="6748463" y="685800"/>
            <a:ext cx="906462" cy="893763"/>
          </a:xfrm>
          <a:prstGeom prst="bevel">
            <a:avLst>
              <a:gd name="adj" fmla="val 12500"/>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1546" name="AutoShape 63" descr="Large checker board">
            <a:extLst>
              <a:ext uri="{FF2B5EF4-FFF2-40B4-BE49-F238E27FC236}">
                <a16:creationId xmlns:a16="http://schemas.microsoft.com/office/drawing/2014/main" id="{972FC0DE-2DE9-D745-AA01-2F09F2997977}"/>
              </a:ext>
            </a:extLst>
          </p:cNvPr>
          <p:cNvSpPr>
            <a:spLocks noChangeArrowheads="1"/>
          </p:cNvSpPr>
          <p:nvPr/>
        </p:nvSpPr>
        <p:spPr bwMode="auto">
          <a:xfrm>
            <a:off x="6515100" y="768350"/>
            <a:ext cx="204788" cy="733425"/>
          </a:xfrm>
          <a:prstGeom prst="flowChartPredefinedProcess">
            <a:avLst/>
          </a:prstGeom>
          <a:blipFill dpi="0" rotWithShape="0">
            <a:blip r:embed="rId3"/>
            <a:srcRect/>
            <a:tile tx="0" ty="0" sx="100000" sy="100000" flip="none" algn="tl"/>
          </a:blip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6448" name="Line 64">
            <a:extLst>
              <a:ext uri="{FF2B5EF4-FFF2-40B4-BE49-F238E27FC236}">
                <a16:creationId xmlns:a16="http://schemas.microsoft.com/office/drawing/2014/main" id="{9E1F673A-67C5-0244-99F5-0C978C623389}"/>
              </a:ext>
            </a:extLst>
          </p:cNvPr>
          <p:cNvSpPr>
            <a:spLocks noChangeShapeType="1"/>
          </p:cNvSpPr>
          <p:nvPr/>
        </p:nvSpPr>
        <p:spPr bwMode="auto">
          <a:xfrm flipV="1">
            <a:off x="4756150" y="5484813"/>
            <a:ext cx="479425" cy="284162"/>
          </a:xfrm>
          <a:prstGeom prst="line">
            <a:avLst/>
          </a:prstGeom>
          <a:noFill/>
          <a:ln w="28575">
            <a:solidFill>
              <a:schemeClr val="bg1"/>
            </a:solidFill>
            <a:round/>
            <a:headEnd type="none" w="sm" len="sm"/>
            <a:tailEnd type="triangle" w="sm" len="sm"/>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6449" name="Line 65">
            <a:extLst>
              <a:ext uri="{FF2B5EF4-FFF2-40B4-BE49-F238E27FC236}">
                <a16:creationId xmlns:a16="http://schemas.microsoft.com/office/drawing/2014/main" id="{B37C17FD-7B1D-344F-BFAD-C68B9D74D238}"/>
              </a:ext>
            </a:extLst>
          </p:cNvPr>
          <p:cNvSpPr>
            <a:spLocks noChangeShapeType="1"/>
          </p:cNvSpPr>
          <p:nvPr/>
        </p:nvSpPr>
        <p:spPr bwMode="auto">
          <a:xfrm flipH="1" flipV="1">
            <a:off x="4040188" y="5037138"/>
            <a:ext cx="611187" cy="758825"/>
          </a:xfrm>
          <a:prstGeom prst="line">
            <a:avLst/>
          </a:prstGeom>
          <a:noFill/>
          <a:ln w="28575">
            <a:solidFill>
              <a:schemeClr val="bg1"/>
            </a:solidFill>
            <a:round/>
            <a:headEnd type="none" w="sm" len="sm"/>
            <a:tailEnd type="triangle" w="sm" len="sm"/>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6450" name="Text Box 66">
            <a:extLst>
              <a:ext uri="{FF2B5EF4-FFF2-40B4-BE49-F238E27FC236}">
                <a16:creationId xmlns:a16="http://schemas.microsoft.com/office/drawing/2014/main" id="{A0ABD517-4E58-A84B-A2CE-F2AB9B8456B4}"/>
              </a:ext>
            </a:extLst>
          </p:cNvPr>
          <p:cNvSpPr txBox="1">
            <a:spLocks noChangeArrowheads="1"/>
          </p:cNvSpPr>
          <p:nvPr/>
        </p:nvSpPr>
        <p:spPr bwMode="auto">
          <a:xfrm>
            <a:off x="1292225" y="5862638"/>
            <a:ext cx="1978025"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Optical bench</a:t>
            </a:r>
          </a:p>
        </p:txBody>
      </p:sp>
      <p:sp>
        <p:nvSpPr>
          <p:cNvPr id="16451" name="Line 67">
            <a:extLst>
              <a:ext uri="{FF2B5EF4-FFF2-40B4-BE49-F238E27FC236}">
                <a16:creationId xmlns:a16="http://schemas.microsoft.com/office/drawing/2014/main" id="{920B3EA6-5484-CC45-AE8B-05459F70F79C}"/>
              </a:ext>
            </a:extLst>
          </p:cNvPr>
          <p:cNvSpPr>
            <a:spLocks noChangeShapeType="1"/>
          </p:cNvSpPr>
          <p:nvPr/>
        </p:nvSpPr>
        <p:spPr bwMode="auto">
          <a:xfrm flipV="1">
            <a:off x="2473325" y="5729288"/>
            <a:ext cx="596900" cy="241300"/>
          </a:xfrm>
          <a:prstGeom prst="line">
            <a:avLst/>
          </a:prstGeom>
          <a:noFill/>
          <a:ln w="38100">
            <a:solidFill>
              <a:schemeClr val="tx1"/>
            </a:solidFill>
            <a:round/>
            <a:headEnd type="none" w="sm" len="sm"/>
            <a:tailEnd type="triangle" w="sm" len="sm"/>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 name="TextBox 1">
            <a:extLst>
              <a:ext uri="{FF2B5EF4-FFF2-40B4-BE49-F238E27FC236}">
                <a16:creationId xmlns:a16="http://schemas.microsoft.com/office/drawing/2014/main" id="{6D6224ED-CCC4-704C-A2CC-75CD832D3E01}"/>
              </a:ext>
            </a:extLst>
          </p:cNvPr>
          <p:cNvSpPr txBox="1"/>
          <p:nvPr/>
        </p:nvSpPr>
        <p:spPr>
          <a:xfrm>
            <a:off x="256794" y="2418662"/>
            <a:ext cx="2676906" cy="830997"/>
          </a:xfrm>
          <a:prstGeom prst="rect">
            <a:avLst/>
          </a:prstGeom>
          <a:noFill/>
        </p:spPr>
        <p:txBody>
          <a:bodyPr wrap="square" rtlCol="0">
            <a:spAutoFit/>
          </a:bodyPr>
          <a:lstStyle/>
          <a:p>
            <a:r>
              <a:rPr lang="en-US" sz="2400" dirty="0">
                <a:solidFill>
                  <a:srgbClr val="FF0000"/>
                </a:solidFill>
              </a:rPr>
              <a:t>Complicated</a:t>
            </a:r>
          </a:p>
          <a:p>
            <a:r>
              <a:rPr lang="en-US" sz="2400" dirty="0">
                <a:solidFill>
                  <a:srgbClr val="FF0000"/>
                </a:solidFill>
              </a:rPr>
              <a:t>and difficult to align</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5">
            <a:extLst>
              <a:ext uri="{FF2B5EF4-FFF2-40B4-BE49-F238E27FC236}">
                <a16:creationId xmlns:a16="http://schemas.microsoft.com/office/drawing/2014/main" id="{7FF7C265-3CD1-904E-B7F8-76AEB5A82E18}"/>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A87B14DE-85D7-A14B-A6C6-675E289EFF45}" type="slidenum">
              <a:rPr lang="en-US" altLang="en-US" sz="1400" smtClean="0"/>
              <a:pPr>
                <a:spcBef>
                  <a:spcPct val="0"/>
                </a:spcBef>
                <a:buFontTx/>
                <a:buNone/>
              </a:pPr>
              <a:t>15</a:t>
            </a:fld>
            <a:endParaRPr lang="en-US" altLang="en-US" sz="1400"/>
          </a:p>
        </p:txBody>
      </p:sp>
      <p:sp>
        <p:nvSpPr>
          <p:cNvPr id="105474" name="Rectangle 2">
            <a:extLst>
              <a:ext uri="{FF2B5EF4-FFF2-40B4-BE49-F238E27FC236}">
                <a16:creationId xmlns:a16="http://schemas.microsoft.com/office/drawing/2014/main" id="{1003B5E4-FC01-9A4A-988E-6F1447FCA7E4}"/>
              </a:ext>
            </a:extLst>
          </p:cNvPr>
          <p:cNvSpPr>
            <a:spLocks noGrp="1" noChangeArrowheads="1"/>
          </p:cNvSpPr>
          <p:nvPr>
            <p:ph type="title"/>
          </p:nvPr>
        </p:nvSpPr>
        <p:spPr>
          <a:xfrm>
            <a:off x="357188" y="-17463"/>
            <a:ext cx="7772400" cy="755651"/>
          </a:xfrm>
        </p:spPr>
        <p:txBody>
          <a:bodyPr/>
          <a:lstStyle/>
          <a:p>
            <a:pPr>
              <a:defRPr/>
            </a:pPr>
            <a:r>
              <a:rPr lang="en-US" altLang="en-US" sz="3200" b="1" dirty="0">
                <a:latin typeface="Arial" panose="020B0604020202020204" pitchFamily="34" charset="0"/>
                <a:ea typeface="+mj-ea"/>
                <a:cs typeface="Arial" panose="020B0604020202020204" pitchFamily="34" charset="0"/>
              </a:rPr>
              <a:t>Elite Cytometer with 4 Lasers</a:t>
            </a:r>
          </a:p>
        </p:txBody>
      </p:sp>
      <p:pic>
        <p:nvPicPr>
          <p:cNvPr id="22531" name="Picture 4" descr="D:\Images\flow99\DSC00037(53).jpg">
            <a:extLst>
              <a:ext uri="{FF2B5EF4-FFF2-40B4-BE49-F238E27FC236}">
                <a16:creationId xmlns:a16="http://schemas.microsoft.com/office/drawing/2014/main" id="{595299F7-FA99-B94F-B4C1-292627329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8" y="766763"/>
            <a:ext cx="5027612"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Line 5">
            <a:extLst>
              <a:ext uri="{FF2B5EF4-FFF2-40B4-BE49-F238E27FC236}">
                <a16:creationId xmlns:a16="http://schemas.microsoft.com/office/drawing/2014/main" id="{45479B1E-DF81-3347-AC62-6D1D8437D08C}"/>
              </a:ext>
            </a:extLst>
          </p:cNvPr>
          <p:cNvSpPr>
            <a:spLocks noChangeShapeType="1"/>
          </p:cNvSpPr>
          <p:nvPr/>
        </p:nvSpPr>
        <p:spPr bwMode="auto">
          <a:xfrm flipV="1">
            <a:off x="1652588" y="3494088"/>
            <a:ext cx="1395412" cy="366712"/>
          </a:xfrm>
          <a:prstGeom prst="line">
            <a:avLst/>
          </a:prstGeom>
          <a:noFill/>
          <a:ln w="38100">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78" name="Line 6">
            <a:extLst>
              <a:ext uri="{FF2B5EF4-FFF2-40B4-BE49-F238E27FC236}">
                <a16:creationId xmlns:a16="http://schemas.microsoft.com/office/drawing/2014/main" id="{0E737F1B-5D66-574C-B31C-4763846B875E}"/>
              </a:ext>
            </a:extLst>
          </p:cNvPr>
          <p:cNvSpPr>
            <a:spLocks noChangeShapeType="1"/>
          </p:cNvSpPr>
          <p:nvPr/>
        </p:nvSpPr>
        <p:spPr bwMode="auto">
          <a:xfrm flipH="1">
            <a:off x="4910138" y="1411288"/>
            <a:ext cx="1846262" cy="773112"/>
          </a:xfrm>
          <a:prstGeom prst="line">
            <a:avLst/>
          </a:prstGeom>
          <a:noFill/>
          <a:ln w="38100">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79" name="Line 7">
            <a:extLst>
              <a:ext uri="{FF2B5EF4-FFF2-40B4-BE49-F238E27FC236}">
                <a16:creationId xmlns:a16="http://schemas.microsoft.com/office/drawing/2014/main" id="{84F91B71-68CD-1F4A-85EA-2B00E268C657}"/>
              </a:ext>
            </a:extLst>
          </p:cNvPr>
          <p:cNvSpPr>
            <a:spLocks noChangeShapeType="1"/>
          </p:cNvSpPr>
          <p:nvPr/>
        </p:nvSpPr>
        <p:spPr bwMode="auto">
          <a:xfrm flipH="1" flipV="1">
            <a:off x="4910138" y="4554538"/>
            <a:ext cx="1846262" cy="136525"/>
          </a:xfrm>
          <a:prstGeom prst="line">
            <a:avLst/>
          </a:prstGeom>
          <a:noFill/>
          <a:ln w="38100">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80" name="Line 8">
            <a:extLst>
              <a:ext uri="{FF2B5EF4-FFF2-40B4-BE49-F238E27FC236}">
                <a16:creationId xmlns:a16="http://schemas.microsoft.com/office/drawing/2014/main" id="{944BE043-424D-2642-9D74-BE6B6E7272CF}"/>
              </a:ext>
            </a:extLst>
          </p:cNvPr>
          <p:cNvSpPr>
            <a:spLocks noChangeShapeType="1"/>
          </p:cNvSpPr>
          <p:nvPr/>
        </p:nvSpPr>
        <p:spPr bwMode="auto">
          <a:xfrm flipH="1" flipV="1">
            <a:off x="3709988" y="1695450"/>
            <a:ext cx="404812" cy="488950"/>
          </a:xfrm>
          <a:prstGeom prst="line">
            <a:avLst/>
          </a:prstGeom>
          <a:noFill/>
          <a:ln w="38100">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81" name="Text Box 9">
            <a:extLst>
              <a:ext uri="{FF2B5EF4-FFF2-40B4-BE49-F238E27FC236}">
                <a16:creationId xmlns:a16="http://schemas.microsoft.com/office/drawing/2014/main" id="{F08BEFB3-1A13-974A-9C2E-64181DE19C1D}"/>
              </a:ext>
            </a:extLst>
          </p:cNvPr>
          <p:cNvSpPr txBox="1">
            <a:spLocks noChangeArrowheads="1"/>
          </p:cNvSpPr>
          <p:nvPr/>
        </p:nvSpPr>
        <p:spPr bwMode="auto">
          <a:xfrm>
            <a:off x="7046913" y="4554538"/>
            <a:ext cx="19097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b="1">
                <a:latin typeface="Times New Roman" charset="0"/>
                <a:ea typeface="+mn-ea"/>
              </a:rPr>
              <a:t>Water cooled argon laser</a:t>
            </a:r>
          </a:p>
        </p:txBody>
      </p:sp>
      <p:sp>
        <p:nvSpPr>
          <p:cNvPr id="105482" name="Text Box 10">
            <a:extLst>
              <a:ext uri="{FF2B5EF4-FFF2-40B4-BE49-F238E27FC236}">
                <a16:creationId xmlns:a16="http://schemas.microsoft.com/office/drawing/2014/main" id="{5728536B-804B-E442-90CA-C21550498B38}"/>
              </a:ext>
            </a:extLst>
          </p:cNvPr>
          <p:cNvSpPr txBox="1">
            <a:spLocks noChangeArrowheads="1"/>
          </p:cNvSpPr>
          <p:nvPr/>
        </p:nvSpPr>
        <p:spPr bwMode="auto">
          <a:xfrm>
            <a:off x="6846888" y="1209675"/>
            <a:ext cx="1909762" cy="366713"/>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b="1">
                <a:latin typeface="Times New Roman" charset="0"/>
                <a:ea typeface="+mn-ea"/>
              </a:rPr>
              <a:t>He-Cd laser</a:t>
            </a:r>
          </a:p>
        </p:txBody>
      </p:sp>
      <p:sp>
        <p:nvSpPr>
          <p:cNvPr id="105483" name="Text Box 11">
            <a:extLst>
              <a:ext uri="{FF2B5EF4-FFF2-40B4-BE49-F238E27FC236}">
                <a16:creationId xmlns:a16="http://schemas.microsoft.com/office/drawing/2014/main" id="{5F978F13-8776-4542-97E1-6F780EB8A1A2}"/>
              </a:ext>
            </a:extLst>
          </p:cNvPr>
          <p:cNvSpPr txBox="1">
            <a:spLocks noChangeArrowheads="1"/>
          </p:cNvSpPr>
          <p:nvPr/>
        </p:nvSpPr>
        <p:spPr bwMode="auto">
          <a:xfrm>
            <a:off x="84138" y="3629025"/>
            <a:ext cx="1909762" cy="708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b="1" dirty="0">
                <a:latin typeface="Times New Roman" charset="0"/>
                <a:ea typeface="+mn-ea"/>
              </a:rPr>
              <a:t>Air-cooled argon laser</a:t>
            </a:r>
          </a:p>
        </p:txBody>
      </p:sp>
      <p:sp>
        <p:nvSpPr>
          <p:cNvPr id="105484" name="Text Box 12">
            <a:extLst>
              <a:ext uri="{FF2B5EF4-FFF2-40B4-BE49-F238E27FC236}">
                <a16:creationId xmlns:a16="http://schemas.microsoft.com/office/drawing/2014/main" id="{0469DF34-A02C-1447-BB43-B906B5A1436C}"/>
              </a:ext>
            </a:extLst>
          </p:cNvPr>
          <p:cNvSpPr txBox="1">
            <a:spLocks noChangeArrowheads="1"/>
          </p:cNvSpPr>
          <p:nvPr/>
        </p:nvSpPr>
        <p:spPr bwMode="auto">
          <a:xfrm>
            <a:off x="3595688" y="2274888"/>
            <a:ext cx="1909762" cy="274637"/>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200">
                <a:solidFill>
                  <a:srgbClr val="FFFF66"/>
                </a:solidFill>
                <a:latin typeface="Times New Roman" charset="0"/>
                <a:ea typeface="+mn-ea"/>
              </a:rPr>
              <a:t>Santa clause</a:t>
            </a:r>
          </a:p>
        </p:txBody>
      </p:sp>
      <p:sp>
        <p:nvSpPr>
          <p:cNvPr id="14" name="Line 5">
            <a:extLst>
              <a:ext uri="{FF2B5EF4-FFF2-40B4-BE49-F238E27FC236}">
                <a16:creationId xmlns:a16="http://schemas.microsoft.com/office/drawing/2014/main" id="{02CA426C-F548-9946-9EC2-78AF8F082EB0}"/>
              </a:ext>
            </a:extLst>
          </p:cNvPr>
          <p:cNvSpPr>
            <a:spLocks noChangeShapeType="1"/>
          </p:cNvSpPr>
          <p:nvPr/>
        </p:nvSpPr>
        <p:spPr bwMode="auto">
          <a:xfrm flipV="1">
            <a:off x="1762125" y="2228850"/>
            <a:ext cx="1395413" cy="366713"/>
          </a:xfrm>
          <a:prstGeom prst="line">
            <a:avLst/>
          </a:prstGeom>
          <a:noFill/>
          <a:ln w="38100">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5" name="Text Box 10">
            <a:extLst>
              <a:ext uri="{FF2B5EF4-FFF2-40B4-BE49-F238E27FC236}">
                <a16:creationId xmlns:a16="http://schemas.microsoft.com/office/drawing/2014/main" id="{D5F704E6-871B-234D-ADB1-ECB94A3737C8}"/>
              </a:ext>
            </a:extLst>
          </p:cNvPr>
          <p:cNvSpPr txBox="1">
            <a:spLocks noChangeArrowheads="1"/>
          </p:cNvSpPr>
          <p:nvPr/>
        </p:nvSpPr>
        <p:spPr bwMode="auto">
          <a:xfrm>
            <a:off x="325438" y="2411413"/>
            <a:ext cx="1909762" cy="3683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b="1">
                <a:latin typeface="Times New Roman" charset="0"/>
                <a:ea typeface="+mn-ea"/>
              </a:rPr>
              <a:t>He-Ne laser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5">
            <a:extLst>
              <a:ext uri="{FF2B5EF4-FFF2-40B4-BE49-F238E27FC236}">
                <a16:creationId xmlns:a16="http://schemas.microsoft.com/office/drawing/2014/main" id="{C95E22F9-F4CF-894E-8FCA-53D90A36B5B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5F46FC62-C4D5-9847-B28A-B37B2CC7FFFD}" type="slidenum">
              <a:rPr lang="en-US" altLang="en-US" sz="1400" smtClean="0"/>
              <a:pPr>
                <a:spcBef>
                  <a:spcPct val="0"/>
                </a:spcBef>
                <a:buFontTx/>
                <a:buNone/>
              </a:pPr>
              <a:t>16</a:t>
            </a:fld>
            <a:endParaRPr lang="en-US" altLang="en-US" sz="1400"/>
          </a:p>
        </p:txBody>
      </p:sp>
      <p:sp>
        <p:nvSpPr>
          <p:cNvPr id="56322" name="Rectangle 2">
            <a:extLst>
              <a:ext uri="{FF2B5EF4-FFF2-40B4-BE49-F238E27FC236}">
                <a16:creationId xmlns:a16="http://schemas.microsoft.com/office/drawing/2014/main" id="{5D5F367B-A273-A64E-BCB6-A8A31823F744}"/>
              </a:ext>
            </a:extLst>
          </p:cNvPr>
          <p:cNvSpPr>
            <a:spLocks noGrp="1" noChangeArrowheads="1"/>
          </p:cNvSpPr>
          <p:nvPr>
            <p:ph type="ctrTitle"/>
          </p:nvPr>
        </p:nvSpPr>
        <p:spPr>
          <a:xfrm>
            <a:off x="139700" y="508000"/>
            <a:ext cx="7772400" cy="1143000"/>
          </a:xfrm>
          <a:extLst>
            <a:ext uri="{91240B29-F687-4f45-9708-019B960494DF}"/>
          </a:extLst>
        </p:spPr>
        <p:txBody>
          <a:bodyPr lIns="90488" tIns="44450" rIns="90488" bIns="44450" anchor="ctr"/>
          <a:lstStyle/>
          <a:p>
            <a:pPr>
              <a:defRPr/>
            </a:pPr>
            <a:r>
              <a:rPr lang="en-US" altLang="en-US" sz="4400">
                <a:ea typeface="+mj-ea"/>
                <a:cs typeface="+mj-cs"/>
              </a:rPr>
              <a:t> </a:t>
            </a:r>
          </a:p>
        </p:txBody>
      </p:sp>
      <p:sp>
        <p:nvSpPr>
          <p:cNvPr id="56323" name="Rectangle 3">
            <a:extLst>
              <a:ext uri="{FF2B5EF4-FFF2-40B4-BE49-F238E27FC236}">
                <a16:creationId xmlns:a16="http://schemas.microsoft.com/office/drawing/2014/main" id="{3519FC26-02A8-8E40-B8C6-D6D3B96BE50A}"/>
              </a:ext>
            </a:extLst>
          </p:cNvPr>
          <p:cNvSpPr>
            <a:spLocks noGrp="1" noChangeArrowheads="1"/>
          </p:cNvSpPr>
          <p:nvPr>
            <p:ph type="subTitle" idx="1"/>
          </p:nvPr>
        </p:nvSpPr>
        <p:spPr>
          <a:xfrm>
            <a:off x="1371600" y="3886200"/>
            <a:ext cx="6400800" cy="1752600"/>
          </a:xfrm>
          <a:extLst>
            <a:ext uri="{91240B29-F687-4f45-9708-019B960494DF}"/>
          </a:extLst>
        </p:spPr>
        <p:txBody>
          <a:bodyPr lIns="90488" tIns="44450" rIns="90488" bIns="44450"/>
          <a:lstStyle/>
          <a:p>
            <a:pPr marL="342900" indent="-342900">
              <a:defRPr/>
            </a:pPr>
            <a:r>
              <a:rPr lang="en-US" altLang="en-US" sz="3200">
                <a:ea typeface="+mn-ea"/>
                <a:cs typeface="+mn-cs"/>
              </a:rPr>
              <a:t> </a:t>
            </a:r>
          </a:p>
        </p:txBody>
      </p:sp>
      <p:sp>
        <p:nvSpPr>
          <p:cNvPr id="56324" name="Freeform 4">
            <a:extLst>
              <a:ext uri="{FF2B5EF4-FFF2-40B4-BE49-F238E27FC236}">
                <a16:creationId xmlns:a16="http://schemas.microsoft.com/office/drawing/2014/main" id="{4D8A4E24-A7D1-8E47-8EC4-C795EE58CB31}"/>
              </a:ext>
            </a:extLst>
          </p:cNvPr>
          <p:cNvSpPr>
            <a:spLocks/>
          </p:cNvSpPr>
          <p:nvPr/>
        </p:nvSpPr>
        <p:spPr bwMode="auto">
          <a:xfrm>
            <a:off x="984250" y="3568700"/>
            <a:ext cx="268288" cy="611188"/>
          </a:xfrm>
          <a:custGeom>
            <a:avLst/>
            <a:gdLst>
              <a:gd name="T0" fmla="*/ 0 w 169"/>
              <a:gd name="T1" fmla="*/ 384 h 385"/>
              <a:gd name="T2" fmla="*/ 0 w 169"/>
              <a:gd name="T3" fmla="*/ 8 h 385"/>
              <a:gd name="T4" fmla="*/ 0 w 169"/>
              <a:gd name="T5" fmla="*/ 0 h 385"/>
              <a:gd name="T6" fmla="*/ 12 w 169"/>
              <a:gd name="T7" fmla="*/ 0 h 385"/>
              <a:gd name="T8" fmla="*/ 24 w 169"/>
              <a:gd name="T9" fmla="*/ 4 h 385"/>
              <a:gd name="T10" fmla="*/ 36 w 169"/>
              <a:gd name="T11" fmla="*/ 12 h 385"/>
              <a:gd name="T12" fmla="*/ 48 w 169"/>
              <a:gd name="T13" fmla="*/ 12 h 385"/>
              <a:gd name="T14" fmla="*/ 64 w 169"/>
              <a:gd name="T15" fmla="*/ 16 h 385"/>
              <a:gd name="T16" fmla="*/ 76 w 169"/>
              <a:gd name="T17" fmla="*/ 8 h 385"/>
              <a:gd name="T18" fmla="*/ 88 w 169"/>
              <a:gd name="T19" fmla="*/ 8 h 385"/>
              <a:gd name="T20" fmla="*/ 100 w 169"/>
              <a:gd name="T21" fmla="*/ 8 h 385"/>
              <a:gd name="T22" fmla="*/ 116 w 169"/>
              <a:gd name="T23" fmla="*/ 8 h 385"/>
              <a:gd name="T24" fmla="*/ 132 w 169"/>
              <a:gd name="T25" fmla="*/ 4 h 385"/>
              <a:gd name="T26" fmla="*/ 144 w 169"/>
              <a:gd name="T27" fmla="*/ 12 h 385"/>
              <a:gd name="T28" fmla="*/ 156 w 169"/>
              <a:gd name="T29" fmla="*/ 8 h 385"/>
              <a:gd name="T30" fmla="*/ 168 w 169"/>
              <a:gd name="T31" fmla="*/ 8 h 385"/>
              <a:gd name="T32" fmla="*/ 168 w 169"/>
              <a:gd name="T33" fmla="*/ 380 h 385"/>
              <a:gd name="T34" fmla="*/ 0 w 169"/>
              <a:gd name="T35" fmla="*/ 38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385">
                <a:moveTo>
                  <a:pt x="0" y="384"/>
                </a:moveTo>
                <a:lnTo>
                  <a:pt x="0" y="8"/>
                </a:lnTo>
                <a:lnTo>
                  <a:pt x="0" y="0"/>
                </a:lnTo>
                <a:lnTo>
                  <a:pt x="12" y="0"/>
                </a:lnTo>
                <a:lnTo>
                  <a:pt x="24" y="4"/>
                </a:lnTo>
                <a:lnTo>
                  <a:pt x="36" y="12"/>
                </a:lnTo>
                <a:lnTo>
                  <a:pt x="48" y="12"/>
                </a:lnTo>
                <a:lnTo>
                  <a:pt x="64" y="16"/>
                </a:lnTo>
                <a:lnTo>
                  <a:pt x="76" y="8"/>
                </a:lnTo>
                <a:lnTo>
                  <a:pt x="88" y="8"/>
                </a:lnTo>
                <a:lnTo>
                  <a:pt x="100" y="8"/>
                </a:lnTo>
                <a:lnTo>
                  <a:pt x="116" y="8"/>
                </a:lnTo>
                <a:lnTo>
                  <a:pt x="132" y="4"/>
                </a:lnTo>
                <a:lnTo>
                  <a:pt x="144" y="12"/>
                </a:lnTo>
                <a:lnTo>
                  <a:pt x="156" y="8"/>
                </a:lnTo>
                <a:lnTo>
                  <a:pt x="168" y="8"/>
                </a:lnTo>
                <a:lnTo>
                  <a:pt x="168" y="380"/>
                </a:lnTo>
                <a:lnTo>
                  <a:pt x="0" y="384"/>
                </a:lnTo>
              </a:path>
            </a:pathLst>
          </a:custGeom>
          <a:gradFill rotWithShape="0">
            <a:gsLst>
              <a:gs pos="0">
                <a:srgbClr val="CECECE">
                  <a:gamma/>
                  <a:tint val="10196"/>
                  <a:invGamma/>
                </a:srgbClr>
              </a:gs>
              <a:gs pos="100000">
                <a:srgbClr val="CECECE"/>
              </a:gs>
            </a:gsLst>
            <a:lin ang="5400000" scaled="1"/>
          </a:gra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6325" name="Rectangle 5">
            <a:extLst>
              <a:ext uri="{FF2B5EF4-FFF2-40B4-BE49-F238E27FC236}">
                <a16:creationId xmlns:a16="http://schemas.microsoft.com/office/drawing/2014/main" id="{A2EE9B8D-64EE-7E44-B9B2-D9E79C002F8B}"/>
              </a:ext>
            </a:extLst>
          </p:cNvPr>
          <p:cNvSpPr>
            <a:spLocks noChangeArrowheads="1"/>
          </p:cNvSpPr>
          <p:nvPr/>
        </p:nvSpPr>
        <p:spPr bwMode="auto">
          <a:xfrm>
            <a:off x="685800" y="120649"/>
            <a:ext cx="7772400" cy="819151"/>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nchor="ctr"/>
          <a:lstStyle>
            <a:lvl1pPr>
              <a:defRPr sz="3200">
                <a:solidFill>
                  <a:schemeClr val="tx1"/>
                </a:solidFill>
                <a:latin typeface="Times New Roman" charset="0"/>
                <a:ea typeface="ＭＳ Ｐゴシック" charset="-128"/>
              </a:defRPr>
            </a:lvl1pPr>
            <a:lvl2pPr marL="742950" indent="-285750">
              <a:defRPr sz="3200">
                <a:solidFill>
                  <a:schemeClr val="tx1"/>
                </a:solidFill>
                <a:latin typeface="Times New Roman" charset="0"/>
                <a:ea typeface="ＭＳ Ｐゴシック" charset="-128"/>
              </a:defRPr>
            </a:lvl2pPr>
            <a:lvl3pPr marL="1143000" indent="-228600">
              <a:defRPr sz="3200">
                <a:solidFill>
                  <a:schemeClr val="tx1"/>
                </a:solidFill>
                <a:latin typeface="Times New Roman" charset="0"/>
                <a:ea typeface="ＭＳ Ｐゴシック" charset="-128"/>
              </a:defRPr>
            </a:lvl3pPr>
            <a:lvl4pPr marL="1600200" indent="-228600">
              <a:defRPr sz="3200">
                <a:solidFill>
                  <a:schemeClr val="tx1"/>
                </a:solidFill>
                <a:latin typeface="Times New Roman" charset="0"/>
                <a:ea typeface="ＭＳ Ｐゴシック" charset="-128"/>
              </a:defRPr>
            </a:lvl4pPr>
            <a:lvl5pPr marL="2057400" indent="-228600">
              <a:defRPr sz="32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32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32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32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3200">
                <a:solidFill>
                  <a:schemeClr val="tx1"/>
                </a:solidFill>
                <a:latin typeface="Times New Roman" charset="0"/>
                <a:ea typeface="ＭＳ Ｐゴシック" charset="-128"/>
              </a:defRPr>
            </a:lvl9pPr>
          </a:lstStyle>
          <a:p>
            <a:pPr algn="ctr">
              <a:defRPr/>
            </a:pPr>
            <a:r>
              <a:rPr lang="en-US" altLang="en-US" dirty="0">
                <a:effectLst>
                  <a:outerShdw blurRad="38100" dist="38100" dir="2700000" algn="tl">
                    <a:srgbClr val="C0C0C0"/>
                  </a:outerShdw>
                </a:effectLst>
                <a:latin typeface="Comic Sans MS" charset="0"/>
              </a:rPr>
              <a:t>Optical Design Elite-</a:t>
            </a:r>
            <a:r>
              <a:rPr lang="en-US" altLang="en-US" dirty="0" err="1">
                <a:effectLst>
                  <a:outerShdw blurRad="38100" dist="38100" dir="2700000" algn="tl">
                    <a:srgbClr val="C0C0C0"/>
                  </a:outerShdw>
                </a:effectLst>
                <a:latin typeface="Comic Sans MS" charset="0"/>
              </a:rPr>
              <a:t>Altra</a:t>
            </a:r>
            <a:endParaRPr lang="en-US" altLang="en-US" dirty="0">
              <a:effectLst>
                <a:outerShdw blurRad="38100" dist="38100" dir="2700000" algn="tl">
                  <a:srgbClr val="C0C0C0"/>
                </a:outerShdw>
              </a:effectLst>
              <a:latin typeface="Comic Sans MS" charset="0"/>
            </a:endParaRPr>
          </a:p>
        </p:txBody>
      </p:sp>
      <p:sp>
        <p:nvSpPr>
          <p:cNvPr id="56326" name="Freeform 6">
            <a:extLst>
              <a:ext uri="{FF2B5EF4-FFF2-40B4-BE49-F238E27FC236}">
                <a16:creationId xmlns:a16="http://schemas.microsoft.com/office/drawing/2014/main" id="{02A19051-7425-0E4C-BC5E-B2D6F876E39D}"/>
              </a:ext>
            </a:extLst>
          </p:cNvPr>
          <p:cNvSpPr>
            <a:spLocks/>
          </p:cNvSpPr>
          <p:nvPr/>
        </p:nvSpPr>
        <p:spPr bwMode="auto">
          <a:xfrm>
            <a:off x="7437438" y="1930400"/>
            <a:ext cx="363537" cy="441325"/>
          </a:xfrm>
          <a:custGeom>
            <a:avLst/>
            <a:gdLst>
              <a:gd name="T0" fmla="*/ 0 w 229"/>
              <a:gd name="T1" fmla="*/ 0 h 278"/>
              <a:gd name="T2" fmla="*/ 228 w 229"/>
              <a:gd name="T3" fmla="*/ 0 h 278"/>
              <a:gd name="T4" fmla="*/ 228 w 229"/>
              <a:gd name="T5" fmla="*/ 277 h 278"/>
              <a:gd name="T6" fmla="*/ 0 w 229"/>
              <a:gd name="T7" fmla="*/ 277 h 278"/>
              <a:gd name="T8" fmla="*/ 0 w 229"/>
              <a:gd name="T9" fmla="*/ 0 h 278"/>
            </a:gdLst>
            <a:ahLst/>
            <a:cxnLst>
              <a:cxn ang="0">
                <a:pos x="T0" y="T1"/>
              </a:cxn>
              <a:cxn ang="0">
                <a:pos x="T2" y="T3"/>
              </a:cxn>
              <a:cxn ang="0">
                <a:pos x="T4" y="T5"/>
              </a:cxn>
              <a:cxn ang="0">
                <a:pos x="T6" y="T7"/>
              </a:cxn>
              <a:cxn ang="0">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327" name="Line 7">
            <a:extLst>
              <a:ext uri="{FF2B5EF4-FFF2-40B4-BE49-F238E27FC236}">
                <a16:creationId xmlns:a16="http://schemas.microsoft.com/office/drawing/2014/main" id="{9F854958-9F95-EF47-A809-B1AC33FFC3DF}"/>
              </a:ext>
            </a:extLst>
          </p:cNvPr>
          <p:cNvSpPr>
            <a:spLocks noChangeShapeType="1"/>
          </p:cNvSpPr>
          <p:nvPr/>
        </p:nvSpPr>
        <p:spPr bwMode="auto">
          <a:xfrm>
            <a:off x="5565775" y="4514850"/>
            <a:ext cx="274638" cy="0"/>
          </a:xfrm>
          <a:prstGeom prst="line">
            <a:avLst/>
          </a:prstGeom>
          <a:noFill/>
          <a:ln w="76200">
            <a:solidFill>
              <a:srgbClr val="00A9E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28" name="Line 8">
            <a:extLst>
              <a:ext uri="{FF2B5EF4-FFF2-40B4-BE49-F238E27FC236}">
                <a16:creationId xmlns:a16="http://schemas.microsoft.com/office/drawing/2014/main" id="{18E3297F-71CE-A84D-ADB0-11A3E100DAED}"/>
              </a:ext>
            </a:extLst>
          </p:cNvPr>
          <p:cNvSpPr>
            <a:spLocks noChangeShapeType="1"/>
          </p:cNvSpPr>
          <p:nvPr/>
        </p:nvSpPr>
        <p:spPr bwMode="auto">
          <a:xfrm>
            <a:off x="6572250" y="3646488"/>
            <a:ext cx="412750" cy="0"/>
          </a:xfrm>
          <a:prstGeom prst="line">
            <a:avLst/>
          </a:prstGeom>
          <a:noFill/>
          <a:ln w="50800">
            <a:solidFill>
              <a:srgbClr val="04D665"/>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29" name="Line 9">
            <a:extLst>
              <a:ext uri="{FF2B5EF4-FFF2-40B4-BE49-F238E27FC236}">
                <a16:creationId xmlns:a16="http://schemas.microsoft.com/office/drawing/2014/main" id="{1BE86B3E-3005-4B47-8CB2-7E5E5E112969}"/>
              </a:ext>
            </a:extLst>
          </p:cNvPr>
          <p:cNvSpPr>
            <a:spLocks noChangeShapeType="1"/>
          </p:cNvSpPr>
          <p:nvPr/>
        </p:nvSpPr>
        <p:spPr bwMode="auto">
          <a:xfrm>
            <a:off x="7567613" y="3032125"/>
            <a:ext cx="312737" cy="0"/>
          </a:xfrm>
          <a:prstGeom prst="line">
            <a:avLst/>
          </a:prstGeom>
          <a:noFill/>
          <a:ln w="508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30" name="Freeform 10">
            <a:extLst>
              <a:ext uri="{FF2B5EF4-FFF2-40B4-BE49-F238E27FC236}">
                <a16:creationId xmlns:a16="http://schemas.microsoft.com/office/drawing/2014/main" id="{4DC421E4-4B76-AC46-8C87-156EF8120D3D}"/>
              </a:ext>
            </a:extLst>
          </p:cNvPr>
          <p:cNvSpPr>
            <a:spLocks/>
          </p:cNvSpPr>
          <p:nvPr/>
        </p:nvSpPr>
        <p:spPr bwMode="auto">
          <a:xfrm>
            <a:off x="5784850" y="4294188"/>
            <a:ext cx="363538" cy="438150"/>
          </a:xfrm>
          <a:custGeom>
            <a:avLst/>
            <a:gdLst>
              <a:gd name="T0" fmla="*/ 0 w 229"/>
              <a:gd name="T1" fmla="*/ 0 h 276"/>
              <a:gd name="T2" fmla="*/ 228 w 229"/>
              <a:gd name="T3" fmla="*/ 0 h 276"/>
              <a:gd name="T4" fmla="*/ 228 w 229"/>
              <a:gd name="T5" fmla="*/ 275 h 276"/>
              <a:gd name="T6" fmla="*/ 0 w 229"/>
              <a:gd name="T7" fmla="*/ 275 h 276"/>
              <a:gd name="T8" fmla="*/ 0 w 229"/>
              <a:gd name="T9" fmla="*/ 0 h 276"/>
            </a:gdLst>
            <a:ahLst/>
            <a:cxnLst>
              <a:cxn ang="0">
                <a:pos x="T0" y="T1"/>
              </a:cxn>
              <a:cxn ang="0">
                <a:pos x="T2" y="T3"/>
              </a:cxn>
              <a:cxn ang="0">
                <a:pos x="T4" y="T5"/>
              </a:cxn>
              <a:cxn ang="0">
                <a:pos x="T6" y="T7"/>
              </a:cxn>
              <a:cxn ang="0">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331" name="Freeform 11">
            <a:extLst>
              <a:ext uri="{FF2B5EF4-FFF2-40B4-BE49-F238E27FC236}">
                <a16:creationId xmlns:a16="http://schemas.microsoft.com/office/drawing/2014/main" id="{344F864F-AE5B-094B-9876-A2BD6E61B684}"/>
              </a:ext>
            </a:extLst>
          </p:cNvPr>
          <p:cNvSpPr>
            <a:spLocks/>
          </p:cNvSpPr>
          <p:nvPr/>
        </p:nvSpPr>
        <p:spPr bwMode="auto">
          <a:xfrm>
            <a:off x="6948488" y="3425825"/>
            <a:ext cx="365125" cy="439738"/>
          </a:xfrm>
          <a:custGeom>
            <a:avLst/>
            <a:gdLst>
              <a:gd name="T0" fmla="*/ 0 w 230"/>
              <a:gd name="T1" fmla="*/ 0 h 277"/>
              <a:gd name="T2" fmla="*/ 229 w 230"/>
              <a:gd name="T3" fmla="*/ 0 h 277"/>
              <a:gd name="T4" fmla="*/ 229 w 230"/>
              <a:gd name="T5" fmla="*/ 276 h 277"/>
              <a:gd name="T6" fmla="*/ 0 w 230"/>
              <a:gd name="T7" fmla="*/ 276 h 277"/>
              <a:gd name="T8" fmla="*/ 0 w 230"/>
              <a:gd name="T9" fmla="*/ 0 h 277"/>
            </a:gdLst>
            <a:ahLst/>
            <a:cxnLst>
              <a:cxn ang="0">
                <a:pos x="T0" y="T1"/>
              </a:cxn>
              <a:cxn ang="0">
                <a:pos x="T2" y="T3"/>
              </a:cxn>
              <a:cxn ang="0">
                <a:pos x="T4" y="T5"/>
              </a:cxn>
              <a:cxn ang="0">
                <a:pos x="T6" y="T7"/>
              </a:cxn>
              <a:cxn ang="0">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332" name="Freeform 12">
            <a:extLst>
              <a:ext uri="{FF2B5EF4-FFF2-40B4-BE49-F238E27FC236}">
                <a16:creationId xmlns:a16="http://schemas.microsoft.com/office/drawing/2014/main" id="{86EC6A3E-D43B-EE45-B644-5220FC091070}"/>
              </a:ext>
            </a:extLst>
          </p:cNvPr>
          <p:cNvSpPr>
            <a:spLocks/>
          </p:cNvSpPr>
          <p:nvPr/>
        </p:nvSpPr>
        <p:spPr bwMode="auto">
          <a:xfrm>
            <a:off x="7440613" y="1811338"/>
            <a:ext cx="463550" cy="560387"/>
          </a:xfrm>
          <a:custGeom>
            <a:avLst/>
            <a:gdLst>
              <a:gd name="T0" fmla="*/ 0 w 292"/>
              <a:gd name="T1" fmla="*/ 74 h 353"/>
              <a:gd name="T2" fmla="*/ 87 w 292"/>
              <a:gd name="T3" fmla="*/ 0 h 353"/>
              <a:gd name="T4" fmla="*/ 291 w 292"/>
              <a:gd name="T5" fmla="*/ 0 h 353"/>
              <a:gd name="T6" fmla="*/ 291 w 292"/>
              <a:gd name="T7" fmla="*/ 276 h 353"/>
              <a:gd name="T8" fmla="*/ 227 w 292"/>
              <a:gd name="T9" fmla="*/ 352 h 353"/>
              <a:gd name="T10" fmla="*/ 227 w 292"/>
              <a:gd name="T11" fmla="*/ 74 h 353"/>
              <a:gd name="T12" fmla="*/ 5 w 292"/>
              <a:gd name="T13" fmla="*/ 74 h 353"/>
              <a:gd name="T14" fmla="*/ 0 w 292"/>
              <a:gd name="T15" fmla="*/ 74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333" name="Line 13">
            <a:extLst>
              <a:ext uri="{FF2B5EF4-FFF2-40B4-BE49-F238E27FC236}">
                <a16:creationId xmlns:a16="http://schemas.microsoft.com/office/drawing/2014/main" id="{C6971356-AFC3-D641-9D3E-C1B9AA2FC658}"/>
              </a:ext>
            </a:extLst>
          </p:cNvPr>
          <p:cNvSpPr>
            <a:spLocks noChangeShapeType="1"/>
          </p:cNvSpPr>
          <p:nvPr/>
        </p:nvSpPr>
        <p:spPr bwMode="auto">
          <a:xfrm flipH="1">
            <a:off x="7797800" y="1817688"/>
            <a:ext cx="114300" cy="10160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3566" name="Oval 14">
            <a:extLst>
              <a:ext uri="{FF2B5EF4-FFF2-40B4-BE49-F238E27FC236}">
                <a16:creationId xmlns:a16="http://schemas.microsoft.com/office/drawing/2014/main" id="{149D7275-23D4-7E46-8F69-8668951BE69C}"/>
              </a:ext>
            </a:extLst>
          </p:cNvPr>
          <p:cNvSpPr>
            <a:spLocks noChangeArrowheads="1"/>
          </p:cNvSpPr>
          <p:nvPr/>
        </p:nvSpPr>
        <p:spPr bwMode="auto">
          <a:xfrm>
            <a:off x="7594600" y="2097088"/>
            <a:ext cx="57150" cy="76200"/>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35" name="Line 15">
            <a:extLst>
              <a:ext uri="{FF2B5EF4-FFF2-40B4-BE49-F238E27FC236}">
                <a16:creationId xmlns:a16="http://schemas.microsoft.com/office/drawing/2014/main" id="{6DF06A7E-7F63-4242-83A7-9E2A829F5B66}"/>
              </a:ext>
            </a:extLst>
          </p:cNvPr>
          <p:cNvSpPr>
            <a:spLocks noChangeShapeType="1"/>
          </p:cNvSpPr>
          <p:nvPr/>
        </p:nvSpPr>
        <p:spPr bwMode="auto">
          <a:xfrm flipV="1">
            <a:off x="7126288" y="2019300"/>
            <a:ext cx="465137" cy="404813"/>
          </a:xfrm>
          <a:prstGeom prst="line">
            <a:avLst/>
          </a:prstGeom>
          <a:noFill/>
          <a:ln w="508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3568" name="Oval 16" descr="Zig zag">
            <a:extLst>
              <a:ext uri="{FF2B5EF4-FFF2-40B4-BE49-F238E27FC236}">
                <a16:creationId xmlns:a16="http://schemas.microsoft.com/office/drawing/2014/main" id="{C0AA5F90-1C3C-B14A-B7F0-3259E70D9FB7}"/>
              </a:ext>
            </a:extLst>
          </p:cNvPr>
          <p:cNvSpPr>
            <a:spLocks noChangeArrowheads="1"/>
          </p:cNvSpPr>
          <p:nvPr/>
        </p:nvSpPr>
        <p:spPr bwMode="auto">
          <a:xfrm>
            <a:off x="6996113" y="2287588"/>
            <a:ext cx="230187" cy="404812"/>
          </a:xfrm>
          <a:prstGeom prst="ellipse">
            <a:avLst/>
          </a:prstGeom>
          <a:blipFill dpi="0" rotWithShape="0">
            <a:blip r:embed="rId2"/>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37" name="Line 17">
            <a:extLst>
              <a:ext uri="{FF2B5EF4-FFF2-40B4-BE49-F238E27FC236}">
                <a16:creationId xmlns:a16="http://schemas.microsoft.com/office/drawing/2014/main" id="{F197C39E-FA12-9B42-9848-260BAD2A6318}"/>
              </a:ext>
            </a:extLst>
          </p:cNvPr>
          <p:cNvSpPr>
            <a:spLocks noChangeShapeType="1"/>
          </p:cNvSpPr>
          <p:nvPr/>
        </p:nvSpPr>
        <p:spPr bwMode="auto">
          <a:xfrm flipV="1">
            <a:off x="6342063" y="2411413"/>
            <a:ext cx="762000" cy="592137"/>
          </a:xfrm>
          <a:prstGeom prst="line">
            <a:avLst/>
          </a:prstGeom>
          <a:noFill/>
          <a:ln w="508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3570" name="Oval 18">
            <a:extLst>
              <a:ext uri="{FF2B5EF4-FFF2-40B4-BE49-F238E27FC236}">
                <a16:creationId xmlns:a16="http://schemas.microsoft.com/office/drawing/2014/main" id="{09421DAE-6D9A-2A4E-B250-1F4A2E51F23C}"/>
              </a:ext>
            </a:extLst>
          </p:cNvPr>
          <p:cNvSpPr>
            <a:spLocks noChangeArrowheads="1"/>
          </p:cNvSpPr>
          <p:nvPr/>
        </p:nvSpPr>
        <p:spPr bwMode="auto">
          <a:xfrm>
            <a:off x="6194425" y="2849563"/>
            <a:ext cx="206375" cy="420687"/>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39" name="Line 19">
            <a:extLst>
              <a:ext uri="{FF2B5EF4-FFF2-40B4-BE49-F238E27FC236}">
                <a16:creationId xmlns:a16="http://schemas.microsoft.com/office/drawing/2014/main" id="{E45D2F9D-4946-8F43-8226-B2145ED24988}"/>
              </a:ext>
            </a:extLst>
          </p:cNvPr>
          <p:cNvSpPr>
            <a:spLocks noChangeShapeType="1"/>
          </p:cNvSpPr>
          <p:nvPr/>
        </p:nvSpPr>
        <p:spPr bwMode="auto">
          <a:xfrm flipV="1">
            <a:off x="5283200" y="3022600"/>
            <a:ext cx="989013" cy="730250"/>
          </a:xfrm>
          <a:prstGeom prst="line">
            <a:avLst/>
          </a:prstGeom>
          <a:noFill/>
          <a:ln w="508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3572" name="Oval 20">
            <a:extLst>
              <a:ext uri="{FF2B5EF4-FFF2-40B4-BE49-F238E27FC236}">
                <a16:creationId xmlns:a16="http://schemas.microsoft.com/office/drawing/2014/main" id="{FAC41926-922F-5249-B3CA-3EC94BDB40C4}"/>
              </a:ext>
            </a:extLst>
          </p:cNvPr>
          <p:cNvSpPr>
            <a:spLocks noChangeArrowheads="1"/>
          </p:cNvSpPr>
          <p:nvPr/>
        </p:nvSpPr>
        <p:spPr bwMode="auto">
          <a:xfrm>
            <a:off x="5162550" y="3508375"/>
            <a:ext cx="207963" cy="420688"/>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41" name="Line 21">
            <a:extLst>
              <a:ext uri="{FF2B5EF4-FFF2-40B4-BE49-F238E27FC236}">
                <a16:creationId xmlns:a16="http://schemas.microsoft.com/office/drawing/2014/main" id="{98D8B08E-2929-1A4C-B079-F768E73844D3}"/>
              </a:ext>
            </a:extLst>
          </p:cNvPr>
          <p:cNvSpPr>
            <a:spLocks noChangeShapeType="1"/>
          </p:cNvSpPr>
          <p:nvPr/>
        </p:nvSpPr>
        <p:spPr bwMode="auto">
          <a:xfrm flipV="1">
            <a:off x="5394325" y="3063875"/>
            <a:ext cx="901700" cy="679450"/>
          </a:xfrm>
          <a:prstGeom prst="line">
            <a:avLst/>
          </a:prstGeom>
          <a:noFill/>
          <a:ln w="508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42" name="Line 22">
            <a:extLst>
              <a:ext uri="{FF2B5EF4-FFF2-40B4-BE49-F238E27FC236}">
                <a16:creationId xmlns:a16="http://schemas.microsoft.com/office/drawing/2014/main" id="{01CB6D54-3C8D-354C-A5EE-953067E4BB1F}"/>
              </a:ext>
            </a:extLst>
          </p:cNvPr>
          <p:cNvSpPr>
            <a:spLocks noChangeShapeType="1"/>
          </p:cNvSpPr>
          <p:nvPr/>
        </p:nvSpPr>
        <p:spPr bwMode="auto">
          <a:xfrm flipV="1">
            <a:off x="4295775" y="3771900"/>
            <a:ext cx="962025" cy="708025"/>
          </a:xfrm>
          <a:prstGeom prst="line">
            <a:avLst/>
          </a:prstGeom>
          <a:noFill/>
          <a:ln w="508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43" name="Rectangle 23">
            <a:extLst>
              <a:ext uri="{FF2B5EF4-FFF2-40B4-BE49-F238E27FC236}">
                <a16:creationId xmlns:a16="http://schemas.microsoft.com/office/drawing/2014/main" id="{EE600383-1D14-A649-AA84-75500F258DC8}"/>
              </a:ext>
            </a:extLst>
          </p:cNvPr>
          <p:cNvSpPr>
            <a:spLocks noChangeArrowheads="1"/>
          </p:cNvSpPr>
          <p:nvPr/>
        </p:nvSpPr>
        <p:spPr bwMode="auto">
          <a:xfrm>
            <a:off x="5618163" y="4729163"/>
            <a:ext cx="776287"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latin typeface="Arial" charset="0"/>
                <a:ea typeface="+mn-ea"/>
              </a:rPr>
              <a:t>PMT 1</a:t>
            </a:r>
          </a:p>
        </p:txBody>
      </p:sp>
      <p:sp>
        <p:nvSpPr>
          <p:cNvPr id="56344" name="Rectangle 24">
            <a:extLst>
              <a:ext uri="{FF2B5EF4-FFF2-40B4-BE49-F238E27FC236}">
                <a16:creationId xmlns:a16="http://schemas.microsoft.com/office/drawing/2014/main" id="{DE2C7A34-A385-7A4F-966B-CE5B80DDF3FB}"/>
              </a:ext>
            </a:extLst>
          </p:cNvPr>
          <p:cNvSpPr>
            <a:spLocks noChangeArrowheads="1"/>
          </p:cNvSpPr>
          <p:nvPr/>
        </p:nvSpPr>
        <p:spPr bwMode="auto">
          <a:xfrm>
            <a:off x="6808788" y="3894138"/>
            <a:ext cx="776287"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latin typeface="Arial" charset="0"/>
                <a:ea typeface="+mn-ea"/>
              </a:rPr>
              <a:t>PMT 2</a:t>
            </a:r>
          </a:p>
        </p:txBody>
      </p:sp>
      <p:sp>
        <p:nvSpPr>
          <p:cNvPr id="56345" name="Rectangle 25">
            <a:extLst>
              <a:ext uri="{FF2B5EF4-FFF2-40B4-BE49-F238E27FC236}">
                <a16:creationId xmlns:a16="http://schemas.microsoft.com/office/drawing/2014/main" id="{1A9F0515-5327-0744-8C56-7EC268744E46}"/>
              </a:ext>
            </a:extLst>
          </p:cNvPr>
          <p:cNvSpPr>
            <a:spLocks noChangeArrowheads="1"/>
          </p:cNvSpPr>
          <p:nvPr/>
        </p:nvSpPr>
        <p:spPr bwMode="auto">
          <a:xfrm>
            <a:off x="5962650" y="1276350"/>
            <a:ext cx="776288"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latin typeface="Arial" charset="0"/>
                <a:ea typeface="+mn-ea"/>
              </a:rPr>
              <a:t>PMT 5</a:t>
            </a:r>
          </a:p>
        </p:txBody>
      </p:sp>
      <p:sp>
        <p:nvSpPr>
          <p:cNvPr id="56346" name="Rectangle 26">
            <a:extLst>
              <a:ext uri="{FF2B5EF4-FFF2-40B4-BE49-F238E27FC236}">
                <a16:creationId xmlns:a16="http://schemas.microsoft.com/office/drawing/2014/main" id="{765F8490-9E57-0A48-824D-1A4F6A91B622}"/>
              </a:ext>
            </a:extLst>
          </p:cNvPr>
          <p:cNvSpPr>
            <a:spLocks noChangeArrowheads="1"/>
          </p:cNvSpPr>
          <p:nvPr/>
        </p:nvSpPr>
        <p:spPr bwMode="auto">
          <a:xfrm>
            <a:off x="7315200" y="2336800"/>
            <a:ext cx="776288"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latin typeface="Arial" charset="0"/>
                <a:ea typeface="+mn-ea"/>
              </a:rPr>
              <a:t>PMT 4</a:t>
            </a:r>
          </a:p>
        </p:txBody>
      </p:sp>
      <p:sp>
        <p:nvSpPr>
          <p:cNvPr id="56347" name="Rectangle 27">
            <a:extLst>
              <a:ext uri="{FF2B5EF4-FFF2-40B4-BE49-F238E27FC236}">
                <a16:creationId xmlns:a16="http://schemas.microsoft.com/office/drawing/2014/main" id="{88F198DA-8818-8145-8F07-598A0B2D9231}"/>
              </a:ext>
            </a:extLst>
          </p:cNvPr>
          <p:cNvSpPr>
            <a:spLocks noChangeArrowheads="1"/>
          </p:cNvSpPr>
          <p:nvPr/>
        </p:nvSpPr>
        <p:spPr bwMode="auto">
          <a:xfrm>
            <a:off x="4011613" y="3519488"/>
            <a:ext cx="1042987" cy="347662"/>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700" b="1">
                <a:latin typeface="Arial" charset="0"/>
                <a:ea typeface="+mn-ea"/>
              </a:rPr>
              <a:t>Dichroic</a:t>
            </a:r>
          </a:p>
        </p:txBody>
      </p:sp>
      <p:sp>
        <p:nvSpPr>
          <p:cNvPr id="56348" name="Rectangle 28">
            <a:extLst>
              <a:ext uri="{FF2B5EF4-FFF2-40B4-BE49-F238E27FC236}">
                <a16:creationId xmlns:a16="http://schemas.microsoft.com/office/drawing/2014/main" id="{395FC062-7DF6-524F-A2C8-C81A77718A80}"/>
              </a:ext>
            </a:extLst>
          </p:cNvPr>
          <p:cNvSpPr>
            <a:spLocks noChangeArrowheads="1"/>
          </p:cNvSpPr>
          <p:nvPr/>
        </p:nvSpPr>
        <p:spPr bwMode="auto">
          <a:xfrm>
            <a:off x="4011613" y="3752850"/>
            <a:ext cx="827087" cy="3476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700" b="1">
                <a:latin typeface="Arial" charset="0"/>
                <a:ea typeface="+mn-ea"/>
              </a:rPr>
              <a:t>Filters</a:t>
            </a:r>
          </a:p>
        </p:txBody>
      </p:sp>
      <p:sp>
        <p:nvSpPr>
          <p:cNvPr id="56349" name="Freeform 29">
            <a:extLst>
              <a:ext uri="{FF2B5EF4-FFF2-40B4-BE49-F238E27FC236}">
                <a16:creationId xmlns:a16="http://schemas.microsoft.com/office/drawing/2014/main" id="{B7E90764-FA74-AF46-8FA9-14E61B4F9D10}"/>
              </a:ext>
            </a:extLst>
          </p:cNvPr>
          <p:cNvSpPr>
            <a:spLocks/>
          </p:cNvSpPr>
          <p:nvPr/>
        </p:nvSpPr>
        <p:spPr bwMode="auto">
          <a:xfrm>
            <a:off x="6948488" y="3352800"/>
            <a:ext cx="419100" cy="517525"/>
          </a:xfrm>
          <a:custGeom>
            <a:avLst/>
            <a:gdLst>
              <a:gd name="T0" fmla="*/ 0 w 264"/>
              <a:gd name="T1" fmla="*/ 41 h 326"/>
              <a:gd name="T2" fmla="*/ 38 w 264"/>
              <a:gd name="T3" fmla="*/ 0 h 326"/>
              <a:gd name="T4" fmla="*/ 263 w 264"/>
              <a:gd name="T5" fmla="*/ 0 h 326"/>
              <a:gd name="T6" fmla="*/ 263 w 264"/>
              <a:gd name="T7" fmla="*/ 277 h 326"/>
              <a:gd name="T8" fmla="*/ 230 w 264"/>
              <a:gd name="T9" fmla="*/ 325 h 326"/>
              <a:gd name="T10" fmla="*/ 230 w 264"/>
              <a:gd name="T11" fmla="*/ 41 h 326"/>
              <a:gd name="T12" fmla="*/ 0 w 264"/>
              <a:gd name="T13" fmla="*/ 41 h 326"/>
            </a:gdLst>
            <a:ahLst/>
            <a:cxnLst>
              <a:cxn ang="0">
                <a:pos x="T0" y="T1"/>
              </a:cxn>
              <a:cxn ang="0">
                <a:pos x="T2" y="T3"/>
              </a:cxn>
              <a:cxn ang="0">
                <a:pos x="T4" y="T5"/>
              </a:cxn>
              <a:cxn ang="0">
                <a:pos x="T6" y="T7"/>
              </a:cxn>
              <a:cxn ang="0">
                <a:pos x="T8" y="T9"/>
              </a:cxn>
              <a:cxn ang="0">
                <a:pos x="T10" y="T11"/>
              </a:cxn>
              <a:cxn ang="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350" name="Freeform 30">
            <a:extLst>
              <a:ext uri="{FF2B5EF4-FFF2-40B4-BE49-F238E27FC236}">
                <a16:creationId xmlns:a16="http://schemas.microsoft.com/office/drawing/2014/main" id="{151A0D0C-1E68-9B4B-B1BD-A3E553FEF379}"/>
              </a:ext>
            </a:extLst>
          </p:cNvPr>
          <p:cNvSpPr>
            <a:spLocks/>
          </p:cNvSpPr>
          <p:nvPr/>
        </p:nvSpPr>
        <p:spPr bwMode="auto">
          <a:xfrm>
            <a:off x="5788025" y="4216400"/>
            <a:ext cx="420688" cy="515938"/>
          </a:xfrm>
          <a:custGeom>
            <a:avLst/>
            <a:gdLst>
              <a:gd name="T0" fmla="*/ 0 w 265"/>
              <a:gd name="T1" fmla="*/ 42 h 325"/>
              <a:gd name="T2" fmla="*/ 38 w 265"/>
              <a:gd name="T3" fmla="*/ 0 h 325"/>
              <a:gd name="T4" fmla="*/ 264 w 265"/>
              <a:gd name="T5" fmla="*/ 0 h 325"/>
              <a:gd name="T6" fmla="*/ 264 w 265"/>
              <a:gd name="T7" fmla="*/ 277 h 325"/>
              <a:gd name="T8" fmla="*/ 230 w 265"/>
              <a:gd name="T9" fmla="*/ 324 h 325"/>
              <a:gd name="T10" fmla="*/ 230 w 265"/>
              <a:gd name="T11" fmla="*/ 42 h 325"/>
              <a:gd name="T12" fmla="*/ 0 w 265"/>
              <a:gd name="T13" fmla="*/ 42 h 325"/>
            </a:gdLst>
            <a:ahLst/>
            <a:cxnLst>
              <a:cxn ang="0">
                <a:pos x="T0" y="T1"/>
              </a:cxn>
              <a:cxn ang="0">
                <a:pos x="T2" y="T3"/>
              </a:cxn>
              <a:cxn ang="0">
                <a:pos x="T4" y="T5"/>
              </a:cxn>
              <a:cxn ang="0">
                <a:pos x="T6" y="T7"/>
              </a:cxn>
              <a:cxn ang="0">
                <a:pos x="T8" y="T9"/>
              </a:cxn>
              <a:cxn ang="0">
                <a:pos x="T10" y="T11"/>
              </a:cxn>
              <a:cxn ang="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351" name="Line 31">
            <a:extLst>
              <a:ext uri="{FF2B5EF4-FFF2-40B4-BE49-F238E27FC236}">
                <a16:creationId xmlns:a16="http://schemas.microsoft.com/office/drawing/2014/main" id="{E98980F1-7DEB-0843-ABD4-F03860F883A1}"/>
              </a:ext>
            </a:extLst>
          </p:cNvPr>
          <p:cNvSpPr>
            <a:spLocks noChangeShapeType="1"/>
          </p:cNvSpPr>
          <p:nvPr/>
        </p:nvSpPr>
        <p:spPr bwMode="auto">
          <a:xfrm flipH="1">
            <a:off x="6138863" y="4230688"/>
            <a:ext cx="68262" cy="5715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3584" name="Oval 32" descr="Zig zag">
            <a:extLst>
              <a:ext uri="{FF2B5EF4-FFF2-40B4-BE49-F238E27FC236}">
                <a16:creationId xmlns:a16="http://schemas.microsoft.com/office/drawing/2014/main" id="{259267F4-1757-4944-946D-A1F2C94FA5E3}"/>
              </a:ext>
            </a:extLst>
          </p:cNvPr>
          <p:cNvSpPr>
            <a:spLocks noChangeArrowheads="1"/>
          </p:cNvSpPr>
          <p:nvPr/>
        </p:nvSpPr>
        <p:spPr bwMode="auto">
          <a:xfrm>
            <a:off x="6578600" y="3416300"/>
            <a:ext cx="130175" cy="450850"/>
          </a:xfrm>
          <a:prstGeom prst="ellipse">
            <a:avLst/>
          </a:prstGeom>
          <a:blipFill dpi="0" rotWithShape="0">
            <a:blip r:embed="rId2"/>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3585" name="Oval 33" descr="Zig zag">
            <a:extLst>
              <a:ext uri="{FF2B5EF4-FFF2-40B4-BE49-F238E27FC236}">
                <a16:creationId xmlns:a16="http://schemas.microsoft.com/office/drawing/2014/main" id="{BE922702-48A4-1943-9709-A5FB318AD336}"/>
              </a:ext>
            </a:extLst>
          </p:cNvPr>
          <p:cNvSpPr>
            <a:spLocks noChangeArrowheads="1"/>
          </p:cNvSpPr>
          <p:nvPr/>
        </p:nvSpPr>
        <p:spPr bwMode="auto">
          <a:xfrm>
            <a:off x="5349875" y="4271963"/>
            <a:ext cx="131763" cy="447675"/>
          </a:xfrm>
          <a:prstGeom prst="ellipse">
            <a:avLst/>
          </a:prstGeom>
          <a:blipFill dpi="0" rotWithShape="0">
            <a:blip r:embed="rId2"/>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54" name="Line 34">
            <a:extLst>
              <a:ext uri="{FF2B5EF4-FFF2-40B4-BE49-F238E27FC236}">
                <a16:creationId xmlns:a16="http://schemas.microsoft.com/office/drawing/2014/main" id="{58260671-D627-8140-AF4A-B8F3B19D4103}"/>
              </a:ext>
            </a:extLst>
          </p:cNvPr>
          <p:cNvSpPr>
            <a:spLocks noChangeShapeType="1"/>
          </p:cNvSpPr>
          <p:nvPr/>
        </p:nvSpPr>
        <p:spPr bwMode="auto">
          <a:xfrm flipV="1">
            <a:off x="5334000" y="3635375"/>
            <a:ext cx="1244600" cy="60325"/>
          </a:xfrm>
          <a:prstGeom prst="line">
            <a:avLst/>
          </a:prstGeom>
          <a:noFill/>
          <a:ln w="50800">
            <a:solidFill>
              <a:srgbClr val="04D665"/>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55" name="Line 35">
            <a:extLst>
              <a:ext uri="{FF2B5EF4-FFF2-40B4-BE49-F238E27FC236}">
                <a16:creationId xmlns:a16="http://schemas.microsoft.com/office/drawing/2014/main" id="{32CC1422-1581-7143-BCEA-E14FC0D0C54C}"/>
              </a:ext>
            </a:extLst>
          </p:cNvPr>
          <p:cNvSpPr>
            <a:spLocks noChangeShapeType="1"/>
          </p:cNvSpPr>
          <p:nvPr/>
        </p:nvSpPr>
        <p:spPr bwMode="auto">
          <a:xfrm flipV="1">
            <a:off x="4283075" y="3697288"/>
            <a:ext cx="1000125" cy="754062"/>
          </a:xfrm>
          <a:prstGeom prst="line">
            <a:avLst/>
          </a:prstGeom>
          <a:noFill/>
          <a:ln w="50800">
            <a:solidFill>
              <a:srgbClr val="04D665"/>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56" name="Line 36">
            <a:extLst>
              <a:ext uri="{FF2B5EF4-FFF2-40B4-BE49-F238E27FC236}">
                <a16:creationId xmlns:a16="http://schemas.microsoft.com/office/drawing/2014/main" id="{89BDDE0F-A20D-394B-835D-3D025B2CBAD1}"/>
              </a:ext>
            </a:extLst>
          </p:cNvPr>
          <p:cNvSpPr>
            <a:spLocks noChangeShapeType="1"/>
          </p:cNvSpPr>
          <p:nvPr/>
        </p:nvSpPr>
        <p:spPr bwMode="auto">
          <a:xfrm flipV="1">
            <a:off x="4205288" y="3709988"/>
            <a:ext cx="976312" cy="727075"/>
          </a:xfrm>
          <a:prstGeom prst="line">
            <a:avLst/>
          </a:prstGeom>
          <a:noFill/>
          <a:ln w="508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3589" name="Oval 37">
            <a:extLst>
              <a:ext uri="{FF2B5EF4-FFF2-40B4-BE49-F238E27FC236}">
                <a16:creationId xmlns:a16="http://schemas.microsoft.com/office/drawing/2014/main" id="{BDE4B060-A000-E147-B01F-D5DE78017E12}"/>
              </a:ext>
            </a:extLst>
          </p:cNvPr>
          <p:cNvSpPr>
            <a:spLocks noChangeArrowheads="1"/>
          </p:cNvSpPr>
          <p:nvPr/>
        </p:nvSpPr>
        <p:spPr bwMode="auto">
          <a:xfrm>
            <a:off x="4138613" y="4195763"/>
            <a:ext cx="204787" cy="4222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58" name="Line 38">
            <a:extLst>
              <a:ext uri="{FF2B5EF4-FFF2-40B4-BE49-F238E27FC236}">
                <a16:creationId xmlns:a16="http://schemas.microsoft.com/office/drawing/2014/main" id="{AA180CC1-CEB6-F942-8EB0-2FC2DC6B14D7}"/>
              </a:ext>
            </a:extLst>
          </p:cNvPr>
          <p:cNvSpPr>
            <a:spLocks noChangeShapeType="1"/>
          </p:cNvSpPr>
          <p:nvPr/>
        </p:nvSpPr>
        <p:spPr bwMode="auto">
          <a:xfrm flipV="1">
            <a:off x="3343275" y="4572000"/>
            <a:ext cx="879475" cy="609600"/>
          </a:xfrm>
          <a:prstGeom prst="line">
            <a:avLst/>
          </a:prstGeom>
          <a:noFill/>
          <a:ln w="76200">
            <a:solidFill>
              <a:srgbClr val="00A9E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59" name="Line 39">
            <a:extLst>
              <a:ext uri="{FF2B5EF4-FFF2-40B4-BE49-F238E27FC236}">
                <a16:creationId xmlns:a16="http://schemas.microsoft.com/office/drawing/2014/main" id="{5DE92B13-20DA-CF4C-912F-8DF83399BA0D}"/>
              </a:ext>
            </a:extLst>
          </p:cNvPr>
          <p:cNvSpPr>
            <a:spLocks noChangeShapeType="1"/>
          </p:cNvSpPr>
          <p:nvPr/>
        </p:nvSpPr>
        <p:spPr bwMode="auto">
          <a:xfrm flipV="1">
            <a:off x="3248025" y="4403725"/>
            <a:ext cx="981075" cy="727075"/>
          </a:xfrm>
          <a:prstGeom prst="line">
            <a:avLst/>
          </a:prstGeom>
          <a:noFill/>
          <a:ln w="50800">
            <a:solidFill>
              <a:srgbClr val="04D665"/>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60" name="Freeform 40">
            <a:extLst>
              <a:ext uri="{FF2B5EF4-FFF2-40B4-BE49-F238E27FC236}">
                <a16:creationId xmlns:a16="http://schemas.microsoft.com/office/drawing/2014/main" id="{62A8E80B-3639-F743-B459-E560769777A8}"/>
              </a:ext>
            </a:extLst>
          </p:cNvPr>
          <p:cNvSpPr>
            <a:spLocks/>
          </p:cNvSpPr>
          <p:nvPr/>
        </p:nvSpPr>
        <p:spPr bwMode="auto">
          <a:xfrm>
            <a:off x="3249613" y="4464050"/>
            <a:ext cx="1027112" cy="674688"/>
          </a:xfrm>
          <a:custGeom>
            <a:avLst/>
            <a:gdLst>
              <a:gd name="T0" fmla="*/ 0 w 647"/>
              <a:gd name="T1" fmla="*/ 424 h 425"/>
              <a:gd name="T2" fmla="*/ 646 w 647"/>
              <a:gd name="T3" fmla="*/ 0 h 425"/>
              <a:gd name="T4" fmla="*/ 643 w 647"/>
              <a:gd name="T5" fmla="*/ 8 h 425"/>
            </a:gdLst>
            <a:ahLst/>
            <a:cxnLst>
              <a:cxn ang="0">
                <a:pos x="T0" y="T1"/>
              </a:cxn>
              <a:cxn ang="0">
                <a:pos x="T2" y="T3"/>
              </a:cxn>
              <a:cxn ang="0">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6361" name="Line 41">
            <a:extLst>
              <a:ext uri="{FF2B5EF4-FFF2-40B4-BE49-F238E27FC236}">
                <a16:creationId xmlns:a16="http://schemas.microsoft.com/office/drawing/2014/main" id="{66130F85-5CFF-6A4D-B4B6-76535E2764CC}"/>
              </a:ext>
            </a:extLst>
          </p:cNvPr>
          <p:cNvSpPr>
            <a:spLocks noChangeShapeType="1"/>
          </p:cNvSpPr>
          <p:nvPr/>
        </p:nvSpPr>
        <p:spPr bwMode="auto">
          <a:xfrm flipH="1">
            <a:off x="2854325" y="5114925"/>
            <a:ext cx="4557713" cy="0"/>
          </a:xfrm>
          <a:prstGeom prst="line">
            <a:avLst/>
          </a:prstGeom>
          <a:noFill/>
          <a:ln w="76200">
            <a:solidFill>
              <a:schemeClr val="accent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62" name="Rectangle 42">
            <a:extLst>
              <a:ext uri="{FF2B5EF4-FFF2-40B4-BE49-F238E27FC236}">
                <a16:creationId xmlns:a16="http://schemas.microsoft.com/office/drawing/2014/main" id="{74F953F3-0900-BD46-B3C0-321D0CC77C4D}"/>
              </a:ext>
            </a:extLst>
          </p:cNvPr>
          <p:cNvSpPr>
            <a:spLocks noChangeArrowheads="1"/>
          </p:cNvSpPr>
          <p:nvPr/>
        </p:nvSpPr>
        <p:spPr bwMode="auto">
          <a:xfrm>
            <a:off x="4360863" y="5264150"/>
            <a:ext cx="1211262" cy="3476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700" b="1">
                <a:latin typeface="Arial" charset="0"/>
                <a:ea typeface="+mn-ea"/>
              </a:rPr>
              <a:t>Bandpass</a:t>
            </a:r>
          </a:p>
        </p:txBody>
      </p:sp>
      <p:sp>
        <p:nvSpPr>
          <p:cNvPr id="56363" name="Rectangle 43">
            <a:extLst>
              <a:ext uri="{FF2B5EF4-FFF2-40B4-BE49-F238E27FC236}">
                <a16:creationId xmlns:a16="http://schemas.microsoft.com/office/drawing/2014/main" id="{9A547670-2565-F04F-AC71-8AB1EE60528C}"/>
              </a:ext>
            </a:extLst>
          </p:cNvPr>
          <p:cNvSpPr>
            <a:spLocks noChangeArrowheads="1"/>
          </p:cNvSpPr>
          <p:nvPr/>
        </p:nvSpPr>
        <p:spPr bwMode="auto">
          <a:xfrm>
            <a:off x="4435475" y="5527675"/>
            <a:ext cx="827088" cy="3476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700" b="1">
                <a:latin typeface="Arial" charset="0"/>
                <a:ea typeface="+mn-ea"/>
              </a:rPr>
              <a:t>Filters</a:t>
            </a:r>
          </a:p>
        </p:txBody>
      </p:sp>
      <p:sp>
        <p:nvSpPr>
          <p:cNvPr id="56364" name="Freeform 44">
            <a:extLst>
              <a:ext uri="{FF2B5EF4-FFF2-40B4-BE49-F238E27FC236}">
                <a16:creationId xmlns:a16="http://schemas.microsoft.com/office/drawing/2014/main" id="{0FD99AC2-4B0C-5E46-B0AB-3978F7748568}"/>
              </a:ext>
            </a:extLst>
          </p:cNvPr>
          <p:cNvSpPr>
            <a:spLocks/>
          </p:cNvSpPr>
          <p:nvPr/>
        </p:nvSpPr>
        <p:spPr bwMode="auto">
          <a:xfrm>
            <a:off x="6683375" y="4938713"/>
            <a:ext cx="1255713" cy="382587"/>
          </a:xfrm>
          <a:custGeom>
            <a:avLst/>
            <a:gdLst>
              <a:gd name="T0" fmla="*/ 0 w 791"/>
              <a:gd name="T1" fmla="*/ 0 h 241"/>
              <a:gd name="T2" fmla="*/ 790 w 791"/>
              <a:gd name="T3" fmla="*/ 0 h 241"/>
              <a:gd name="T4" fmla="*/ 790 w 791"/>
              <a:gd name="T5" fmla="*/ 240 h 241"/>
              <a:gd name="T6" fmla="*/ 0 w 791"/>
              <a:gd name="T7" fmla="*/ 240 h 241"/>
              <a:gd name="T8" fmla="*/ 0 w 791"/>
              <a:gd name="T9" fmla="*/ 0 h 241"/>
            </a:gdLst>
            <a:ahLst/>
            <a:cxnLst>
              <a:cxn ang="0">
                <a:pos x="T0" y="T1"/>
              </a:cxn>
              <a:cxn ang="0">
                <a:pos x="T2" y="T3"/>
              </a:cxn>
              <a:cxn ang="0">
                <a:pos x="T4" y="T5"/>
              </a:cxn>
              <a:cxn ang="0">
                <a:pos x="T6" y="T7"/>
              </a:cxn>
              <a:cxn ang="0">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365" name="Rectangle 45">
            <a:extLst>
              <a:ext uri="{FF2B5EF4-FFF2-40B4-BE49-F238E27FC236}">
                <a16:creationId xmlns:a16="http://schemas.microsoft.com/office/drawing/2014/main" id="{25167924-DA94-BE47-A570-0DCCF75801F8}"/>
              </a:ext>
            </a:extLst>
          </p:cNvPr>
          <p:cNvSpPr>
            <a:spLocks noChangeArrowheads="1"/>
          </p:cNvSpPr>
          <p:nvPr/>
        </p:nvSpPr>
        <p:spPr bwMode="auto">
          <a:xfrm>
            <a:off x="6761163" y="4964113"/>
            <a:ext cx="925512" cy="39370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2000" b="1">
                <a:latin typeface="Arial" charset="0"/>
                <a:ea typeface="+mn-ea"/>
              </a:rPr>
              <a:t>Laser </a:t>
            </a:r>
          </a:p>
        </p:txBody>
      </p:sp>
      <p:sp>
        <p:nvSpPr>
          <p:cNvPr id="23598" name="Rectangle 46">
            <a:extLst>
              <a:ext uri="{FF2B5EF4-FFF2-40B4-BE49-F238E27FC236}">
                <a16:creationId xmlns:a16="http://schemas.microsoft.com/office/drawing/2014/main" id="{6AB64A1F-7AAA-7D4E-9EEA-BE7887586D0D}"/>
              </a:ext>
            </a:extLst>
          </p:cNvPr>
          <p:cNvSpPr>
            <a:spLocks noChangeArrowheads="1"/>
          </p:cNvSpPr>
          <p:nvPr/>
        </p:nvSpPr>
        <p:spPr bwMode="auto">
          <a:xfrm>
            <a:off x="3225800" y="3529013"/>
            <a:ext cx="63500" cy="169862"/>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67" name="Line 47">
            <a:extLst>
              <a:ext uri="{FF2B5EF4-FFF2-40B4-BE49-F238E27FC236}">
                <a16:creationId xmlns:a16="http://schemas.microsoft.com/office/drawing/2014/main" id="{1ABEBF19-038C-4749-9C2A-C7F8EC5E8299}"/>
              </a:ext>
            </a:extLst>
          </p:cNvPr>
          <p:cNvSpPr>
            <a:spLocks noChangeShapeType="1"/>
          </p:cNvSpPr>
          <p:nvPr/>
        </p:nvSpPr>
        <p:spPr bwMode="auto">
          <a:xfrm>
            <a:off x="4308475" y="4516438"/>
            <a:ext cx="1042988" cy="0"/>
          </a:xfrm>
          <a:prstGeom prst="line">
            <a:avLst/>
          </a:prstGeom>
          <a:noFill/>
          <a:ln w="76200">
            <a:solidFill>
              <a:srgbClr val="00A9E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68" name="Rectangle 48">
            <a:extLst>
              <a:ext uri="{FF2B5EF4-FFF2-40B4-BE49-F238E27FC236}">
                <a16:creationId xmlns:a16="http://schemas.microsoft.com/office/drawing/2014/main" id="{9DCC5FCB-8339-8648-A4E7-B20B7871B1B1}"/>
              </a:ext>
            </a:extLst>
          </p:cNvPr>
          <p:cNvSpPr>
            <a:spLocks noChangeArrowheads="1"/>
          </p:cNvSpPr>
          <p:nvPr/>
        </p:nvSpPr>
        <p:spPr bwMode="auto">
          <a:xfrm>
            <a:off x="1960563" y="3813175"/>
            <a:ext cx="1092200" cy="3476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700" b="1">
                <a:latin typeface="Arial" charset="0"/>
                <a:ea typeface="+mn-ea"/>
              </a:rPr>
              <a:t>Flow cell</a:t>
            </a:r>
          </a:p>
        </p:txBody>
      </p:sp>
      <p:sp>
        <p:nvSpPr>
          <p:cNvPr id="23601" name="Oval 49" descr="Zig zag">
            <a:extLst>
              <a:ext uri="{FF2B5EF4-FFF2-40B4-BE49-F238E27FC236}">
                <a16:creationId xmlns:a16="http://schemas.microsoft.com/office/drawing/2014/main" id="{7D016DB8-B19B-534D-8F31-D51ECEC77BC8}"/>
              </a:ext>
            </a:extLst>
          </p:cNvPr>
          <p:cNvSpPr>
            <a:spLocks noChangeArrowheads="1"/>
          </p:cNvSpPr>
          <p:nvPr/>
        </p:nvSpPr>
        <p:spPr bwMode="auto">
          <a:xfrm>
            <a:off x="7529513" y="2800350"/>
            <a:ext cx="133350" cy="450850"/>
          </a:xfrm>
          <a:prstGeom prst="ellipse">
            <a:avLst/>
          </a:prstGeom>
          <a:blipFill dpi="0" rotWithShape="0">
            <a:blip r:embed="rId2"/>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70" name="Line 50">
            <a:extLst>
              <a:ext uri="{FF2B5EF4-FFF2-40B4-BE49-F238E27FC236}">
                <a16:creationId xmlns:a16="http://schemas.microsoft.com/office/drawing/2014/main" id="{4BED47FD-1341-D845-8586-7C30C69BEA9E}"/>
              </a:ext>
            </a:extLst>
          </p:cNvPr>
          <p:cNvSpPr>
            <a:spLocks noChangeShapeType="1"/>
          </p:cNvSpPr>
          <p:nvPr/>
        </p:nvSpPr>
        <p:spPr bwMode="auto">
          <a:xfrm flipV="1">
            <a:off x="3298825" y="4391025"/>
            <a:ext cx="869950" cy="652463"/>
          </a:xfrm>
          <a:prstGeom prst="line">
            <a:avLst/>
          </a:prstGeom>
          <a:noFill/>
          <a:ln w="508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3603" name="Oval 51" descr="Large confetti">
            <a:extLst>
              <a:ext uri="{FF2B5EF4-FFF2-40B4-BE49-F238E27FC236}">
                <a16:creationId xmlns:a16="http://schemas.microsoft.com/office/drawing/2014/main" id="{482D8C50-86B0-C946-8EE2-045C27008B5D}"/>
              </a:ext>
            </a:extLst>
          </p:cNvPr>
          <p:cNvSpPr>
            <a:spLocks noChangeArrowheads="1"/>
          </p:cNvSpPr>
          <p:nvPr/>
        </p:nvSpPr>
        <p:spPr bwMode="auto">
          <a:xfrm>
            <a:off x="3222625" y="5311775"/>
            <a:ext cx="101600" cy="187325"/>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3604" name="AutoShape 52" descr="Large confetti">
            <a:extLst>
              <a:ext uri="{FF2B5EF4-FFF2-40B4-BE49-F238E27FC236}">
                <a16:creationId xmlns:a16="http://schemas.microsoft.com/office/drawing/2014/main" id="{B244F937-FBA1-8D40-8E29-7CA8D1B172F8}"/>
              </a:ext>
            </a:extLst>
          </p:cNvPr>
          <p:cNvSpPr>
            <a:spLocks noChangeArrowheads="1"/>
          </p:cNvSpPr>
          <p:nvPr/>
        </p:nvSpPr>
        <p:spPr bwMode="auto">
          <a:xfrm>
            <a:off x="3217863" y="4359275"/>
            <a:ext cx="107950" cy="884238"/>
          </a:xfrm>
          <a:prstGeom prst="roundRect">
            <a:avLst>
              <a:gd name="adj" fmla="val 12495"/>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3605" name="Oval 53" descr="Large confetti">
            <a:extLst>
              <a:ext uri="{FF2B5EF4-FFF2-40B4-BE49-F238E27FC236}">
                <a16:creationId xmlns:a16="http://schemas.microsoft.com/office/drawing/2014/main" id="{D843F625-C4B2-ED45-9F7D-DECB76964706}"/>
              </a:ext>
            </a:extLst>
          </p:cNvPr>
          <p:cNvSpPr>
            <a:spLocks noChangeArrowheads="1"/>
          </p:cNvSpPr>
          <p:nvPr/>
        </p:nvSpPr>
        <p:spPr bwMode="auto">
          <a:xfrm>
            <a:off x="3233738" y="5591175"/>
            <a:ext cx="98425" cy="130175"/>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nvGrpSpPr>
          <p:cNvPr id="23606" name="Group 54">
            <a:extLst>
              <a:ext uri="{FF2B5EF4-FFF2-40B4-BE49-F238E27FC236}">
                <a16:creationId xmlns:a16="http://schemas.microsoft.com/office/drawing/2014/main" id="{546B4B98-3A27-6341-AB74-37582D49CF6C}"/>
              </a:ext>
            </a:extLst>
          </p:cNvPr>
          <p:cNvGrpSpPr>
            <a:grpSpLocks/>
          </p:cNvGrpSpPr>
          <p:nvPr/>
        </p:nvGrpSpPr>
        <p:grpSpPr bwMode="auto">
          <a:xfrm>
            <a:off x="3243263" y="4810125"/>
            <a:ext cx="74612" cy="114300"/>
            <a:chOff x="2043" y="3030"/>
            <a:chExt cx="47" cy="72"/>
          </a:xfrm>
        </p:grpSpPr>
        <p:sp>
          <p:nvSpPr>
            <p:cNvPr id="23646" name="Freeform 55" descr="Wide upward diagonal">
              <a:extLst>
                <a:ext uri="{FF2B5EF4-FFF2-40B4-BE49-F238E27FC236}">
                  <a16:creationId xmlns:a16="http://schemas.microsoft.com/office/drawing/2014/main" id="{0E6F4A1C-56D0-2745-87DF-9341519D9644}"/>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4"/>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56376" name="Freeform 56">
              <a:extLst>
                <a:ext uri="{FF2B5EF4-FFF2-40B4-BE49-F238E27FC236}">
                  <a16:creationId xmlns:a16="http://schemas.microsoft.com/office/drawing/2014/main" id="{3152E69D-905E-BA4F-B4C4-E21F00CD2B9D}"/>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39">
                  <a:moveTo>
                    <a:pt x="12" y="38"/>
                  </a:moveTo>
                  <a:lnTo>
                    <a:pt x="17" y="36"/>
                  </a:lnTo>
                  <a:lnTo>
                    <a:pt x="21" y="29"/>
                  </a:lnTo>
                  <a:lnTo>
                    <a:pt x="30" y="29"/>
                  </a:lnTo>
                  <a:lnTo>
                    <a:pt x="30" y="19"/>
                  </a:lnTo>
                  <a:lnTo>
                    <a:pt x="30" y="19"/>
                  </a:lnTo>
                  <a:lnTo>
                    <a:pt x="30" y="10"/>
                  </a:lnTo>
                  <a:lnTo>
                    <a:pt x="30" y="0"/>
                  </a:lnTo>
                  <a:lnTo>
                    <a:pt x="21" y="0"/>
                  </a:lnTo>
                  <a:lnTo>
                    <a:pt x="12" y="10"/>
                  </a:lnTo>
                  <a:lnTo>
                    <a:pt x="21" y="13"/>
                  </a:lnTo>
                  <a:lnTo>
                    <a:pt x="30" y="19"/>
                  </a:lnTo>
                  <a:lnTo>
                    <a:pt x="30" y="19"/>
                  </a:lnTo>
                  <a:lnTo>
                    <a:pt x="21" y="29"/>
                  </a:lnTo>
                  <a:lnTo>
                    <a:pt x="12" y="29"/>
                  </a:lnTo>
                  <a:lnTo>
                    <a:pt x="3"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grpSp>
        <p:nvGrpSpPr>
          <p:cNvPr id="23607" name="Group 57">
            <a:extLst>
              <a:ext uri="{FF2B5EF4-FFF2-40B4-BE49-F238E27FC236}">
                <a16:creationId xmlns:a16="http://schemas.microsoft.com/office/drawing/2014/main" id="{39C83FC8-DE99-5A44-9A73-3A3538F1E6D0}"/>
              </a:ext>
            </a:extLst>
          </p:cNvPr>
          <p:cNvGrpSpPr>
            <a:grpSpLocks/>
          </p:cNvGrpSpPr>
          <p:nvPr/>
        </p:nvGrpSpPr>
        <p:grpSpPr bwMode="auto">
          <a:xfrm>
            <a:off x="3249613" y="5070475"/>
            <a:ext cx="69850" cy="95250"/>
            <a:chOff x="2047" y="3194"/>
            <a:chExt cx="44" cy="60"/>
          </a:xfrm>
        </p:grpSpPr>
        <p:sp>
          <p:nvSpPr>
            <p:cNvPr id="23644" name="Freeform 58" descr="Wide upward diagonal">
              <a:extLst>
                <a:ext uri="{FF2B5EF4-FFF2-40B4-BE49-F238E27FC236}">
                  <a16:creationId xmlns:a16="http://schemas.microsoft.com/office/drawing/2014/main" id="{7DBF4092-91E7-1543-AE30-1FA2940D7BC4}"/>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4"/>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23645" name="Oval 59">
              <a:extLst>
                <a:ext uri="{FF2B5EF4-FFF2-40B4-BE49-F238E27FC236}">
                  <a16:creationId xmlns:a16="http://schemas.microsoft.com/office/drawing/2014/main" id="{3F11E407-FC6C-BD47-8654-AC2D8DA6E297}"/>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grpSp>
        <p:nvGrpSpPr>
          <p:cNvPr id="23608" name="Group 60">
            <a:extLst>
              <a:ext uri="{FF2B5EF4-FFF2-40B4-BE49-F238E27FC236}">
                <a16:creationId xmlns:a16="http://schemas.microsoft.com/office/drawing/2014/main" id="{016B506A-99A3-9C42-BA72-278DFF0E3757}"/>
              </a:ext>
            </a:extLst>
          </p:cNvPr>
          <p:cNvGrpSpPr>
            <a:grpSpLocks/>
          </p:cNvGrpSpPr>
          <p:nvPr/>
        </p:nvGrpSpPr>
        <p:grpSpPr bwMode="auto">
          <a:xfrm>
            <a:off x="3225800" y="5786438"/>
            <a:ext cx="98425" cy="114300"/>
            <a:chOff x="2032" y="3645"/>
            <a:chExt cx="62" cy="72"/>
          </a:xfrm>
        </p:grpSpPr>
        <p:sp>
          <p:nvSpPr>
            <p:cNvPr id="23640" name="Oval 61" descr="Large confetti">
              <a:extLst>
                <a:ext uri="{FF2B5EF4-FFF2-40B4-BE49-F238E27FC236}">
                  <a16:creationId xmlns:a16="http://schemas.microsoft.com/office/drawing/2014/main" id="{A79C3868-42ED-3D40-86F8-9D347D8E77BE}"/>
                </a:ext>
              </a:extLst>
            </p:cNvPr>
            <p:cNvSpPr>
              <a:spLocks noChangeArrowheads="1"/>
            </p:cNvSpPr>
            <p:nvPr/>
          </p:nvSpPr>
          <p:spPr bwMode="auto">
            <a:xfrm>
              <a:off x="2032" y="3645"/>
              <a:ext cx="62" cy="72"/>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nvGrpSpPr>
            <p:cNvPr id="23641" name="Group 62">
              <a:extLst>
                <a:ext uri="{FF2B5EF4-FFF2-40B4-BE49-F238E27FC236}">
                  <a16:creationId xmlns:a16="http://schemas.microsoft.com/office/drawing/2014/main" id="{DAFD228C-9BF9-D14B-BFD1-3B593369ADA6}"/>
                </a:ext>
              </a:extLst>
            </p:cNvPr>
            <p:cNvGrpSpPr>
              <a:grpSpLocks/>
            </p:cNvGrpSpPr>
            <p:nvPr/>
          </p:nvGrpSpPr>
          <p:grpSpPr bwMode="auto">
            <a:xfrm>
              <a:off x="2048" y="3659"/>
              <a:ext cx="37" cy="48"/>
              <a:chOff x="2048" y="3659"/>
              <a:chExt cx="37" cy="48"/>
            </a:xfrm>
          </p:grpSpPr>
          <p:sp>
            <p:nvSpPr>
              <p:cNvPr id="23642" name="Freeform 63" descr="Wide upward diagonal">
                <a:extLst>
                  <a:ext uri="{FF2B5EF4-FFF2-40B4-BE49-F238E27FC236}">
                    <a16:creationId xmlns:a16="http://schemas.microsoft.com/office/drawing/2014/main" id="{BE64A67F-45C6-CF46-B406-44E739390C04}"/>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4"/>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23643" name="Oval 64">
                <a:extLst>
                  <a:ext uri="{FF2B5EF4-FFF2-40B4-BE49-F238E27FC236}">
                    <a16:creationId xmlns:a16="http://schemas.microsoft.com/office/drawing/2014/main" id="{3E9EAD46-D9AA-114D-AFBF-F5A3311C65B4}"/>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grpSp>
      <p:grpSp>
        <p:nvGrpSpPr>
          <p:cNvPr id="23609" name="Group 65">
            <a:extLst>
              <a:ext uri="{FF2B5EF4-FFF2-40B4-BE49-F238E27FC236}">
                <a16:creationId xmlns:a16="http://schemas.microsoft.com/office/drawing/2014/main" id="{19FC0CEB-BD33-2D42-B6E6-365D09E8F441}"/>
              </a:ext>
            </a:extLst>
          </p:cNvPr>
          <p:cNvGrpSpPr>
            <a:grpSpLocks/>
          </p:cNvGrpSpPr>
          <p:nvPr/>
        </p:nvGrpSpPr>
        <p:grpSpPr bwMode="auto">
          <a:xfrm>
            <a:off x="3243263" y="5346700"/>
            <a:ext cx="55562" cy="101600"/>
            <a:chOff x="2043" y="3368"/>
            <a:chExt cx="35" cy="64"/>
          </a:xfrm>
        </p:grpSpPr>
        <p:sp>
          <p:nvSpPr>
            <p:cNvPr id="23638" name="Freeform 66" descr="Wide upward diagonal">
              <a:extLst>
                <a:ext uri="{FF2B5EF4-FFF2-40B4-BE49-F238E27FC236}">
                  <a16:creationId xmlns:a16="http://schemas.microsoft.com/office/drawing/2014/main" id="{99BC0310-3740-CD46-ADF4-679BD9698985}"/>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4"/>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56387" name="Freeform 67">
              <a:extLst>
                <a:ext uri="{FF2B5EF4-FFF2-40B4-BE49-F238E27FC236}">
                  <a16:creationId xmlns:a16="http://schemas.microsoft.com/office/drawing/2014/main" id="{EA3A11A2-C00B-2142-B49E-BB360B789264}"/>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59">
                  <a:moveTo>
                    <a:pt x="7" y="0"/>
                  </a:moveTo>
                  <a:lnTo>
                    <a:pt x="14" y="15"/>
                  </a:lnTo>
                  <a:lnTo>
                    <a:pt x="14" y="29"/>
                  </a:lnTo>
                  <a:lnTo>
                    <a:pt x="14" y="44"/>
                  </a:lnTo>
                  <a:lnTo>
                    <a:pt x="14" y="44"/>
                  </a:lnTo>
                  <a:lnTo>
                    <a:pt x="7" y="58"/>
                  </a:lnTo>
                  <a:lnTo>
                    <a:pt x="0" y="58"/>
                  </a:lnTo>
                  <a:lnTo>
                    <a:pt x="0" y="44"/>
                  </a:lnTo>
                  <a:lnTo>
                    <a:pt x="0" y="44"/>
                  </a:lnTo>
                  <a:lnTo>
                    <a:pt x="7" y="29"/>
                  </a:lnTo>
                  <a:lnTo>
                    <a:pt x="0" y="29"/>
                  </a:lnTo>
                  <a:lnTo>
                    <a:pt x="0" y="0"/>
                  </a:lnTo>
                  <a:lnTo>
                    <a:pt x="0" y="0"/>
                  </a:lnTo>
                  <a:lnTo>
                    <a:pt x="7"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sp>
        <p:nvSpPr>
          <p:cNvPr id="23610" name="Oval 68" descr="Large confetti">
            <a:extLst>
              <a:ext uri="{FF2B5EF4-FFF2-40B4-BE49-F238E27FC236}">
                <a16:creationId xmlns:a16="http://schemas.microsoft.com/office/drawing/2014/main" id="{F8922633-F96A-7349-AE27-36D4C3BB05B5}"/>
              </a:ext>
            </a:extLst>
          </p:cNvPr>
          <p:cNvSpPr>
            <a:spLocks noChangeArrowheads="1"/>
          </p:cNvSpPr>
          <p:nvPr/>
        </p:nvSpPr>
        <p:spPr bwMode="auto">
          <a:xfrm>
            <a:off x="3211513" y="5972175"/>
            <a:ext cx="119062" cy="153988"/>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3611" name="Oval 69" descr="Large confetti">
            <a:extLst>
              <a:ext uri="{FF2B5EF4-FFF2-40B4-BE49-F238E27FC236}">
                <a16:creationId xmlns:a16="http://schemas.microsoft.com/office/drawing/2014/main" id="{88FBF591-9913-094B-A4E5-FFEB817115DB}"/>
              </a:ext>
            </a:extLst>
          </p:cNvPr>
          <p:cNvSpPr>
            <a:spLocks noChangeArrowheads="1"/>
          </p:cNvSpPr>
          <p:nvPr/>
        </p:nvSpPr>
        <p:spPr bwMode="auto">
          <a:xfrm>
            <a:off x="3224213" y="6184900"/>
            <a:ext cx="112712" cy="146050"/>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nvGrpSpPr>
          <p:cNvPr id="23612" name="Group 70">
            <a:extLst>
              <a:ext uri="{FF2B5EF4-FFF2-40B4-BE49-F238E27FC236}">
                <a16:creationId xmlns:a16="http://schemas.microsoft.com/office/drawing/2014/main" id="{83E77AD9-9AE7-1146-BEAF-C01A7D356611}"/>
              </a:ext>
            </a:extLst>
          </p:cNvPr>
          <p:cNvGrpSpPr>
            <a:grpSpLocks/>
          </p:cNvGrpSpPr>
          <p:nvPr/>
        </p:nvGrpSpPr>
        <p:grpSpPr bwMode="auto">
          <a:xfrm>
            <a:off x="3235325" y="6013450"/>
            <a:ext cx="74613" cy="93663"/>
            <a:chOff x="2038" y="3788"/>
            <a:chExt cx="47" cy="59"/>
          </a:xfrm>
        </p:grpSpPr>
        <p:sp>
          <p:nvSpPr>
            <p:cNvPr id="23636" name="Freeform 71" descr="Wide upward diagonal">
              <a:extLst>
                <a:ext uri="{FF2B5EF4-FFF2-40B4-BE49-F238E27FC236}">
                  <a16:creationId xmlns:a16="http://schemas.microsoft.com/office/drawing/2014/main" id="{23960BDE-B6BC-9549-8524-70BB587A1288}"/>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4"/>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56392" name="Freeform 72">
              <a:extLst>
                <a:ext uri="{FF2B5EF4-FFF2-40B4-BE49-F238E27FC236}">
                  <a16:creationId xmlns:a16="http://schemas.microsoft.com/office/drawing/2014/main" id="{EE090751-4085-1847-AAF9-A56D026F2F7F}"/>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0" y="0"/>
                  </a:moveTo>
                  <a:lnTo>
                    <a:pt x="19" y="13"/>
                  </a:lnTo>
                  <a:lnTo>
                    <a:pt x="19" y="27"/>
                  </a:lnTo>
                  <a:lnTo>
                    <a:pt x="19" y="40"/>
                  </a:lnTo>
                  <a:lnTo>
                    <a:pt x="19" y="40"/>
                  </a:lnTo>
                  <a:lnTo>
                    <a:pt x="10" y="53"/>
                  </a:lnTo>
                  <a:lnTo>
                    <a:pt x="0" y="53"/>
                  </a:lnTo>
                  <a:lnTo>
                    <a:pt x="0" y="40"/>
                  </a:lnTo>
                  <a:lnTo>
                    <a:pt x="0" y="40"/>
                  </a:lnTo>
                  <a:lnTo>
                    <a:pt x="10" y="27"/>
                  </a:lnTo>
                  <a:lnTo>
                    <a:pt x="0" y="27"/>
                  </a:lnTo>
                  <a:lnTo>
                    <a:pt x="0" y="0"/>
                  </a:lnTo>
                  <a:lnTo>
                    <a:pt x="0" y="0"/>
                  </a:lnTo>
                  <a:lnTo>
                    <a:pt x="10"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sp>
        <p:nvSpPr>
          <p:cNvPr id="23613" name="Rectangle 73">
            <a:extLst>
              <a:ext uri="{FF2B5EF4-FFF2-40B4-BE49-F238E27FC236}">
                <a16:creationId xmlns:a16="http://schemas.microsoft.com/office/drawing/2014/main" id="{9DE8355F-9795-D04F-9242-B52143080B86}"/>
              </a:ext>
            </a:extLst>
          </p:cNvPr>
          <p:cNvSpPr>
            <a:spLocks noChangeArrowheads="1"/>
          </p:cNvSpPr>
          <p:nvPr/>
        </p:nvSpPr>
        <p:spPr bwMode="auto">
          <a:xfrm>
            <a:off x="3130550" y="3703638"/>
            <a:ext cx="268288" cy="704850"/>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94" name="Freeform 74">
            <a:extLst>
              <a:ext uri="{FF2B5EF4-FFF2-40B4-BE49-F238E27FC236}">
                <a16:creationId xmlns:a16="http://schemas.microsoft.com/office/drawing/2014/main" id="{8AC6B95E-BE04-1C46-BA79-AB471EB40533}"/>
              </a:ext>
            </a:extLst>
          </p:cNvPr>
          <p:cNvSpPr>
            <a:spLocks/>
          </p:cNvSpPr>
          <p:nvPr/>
        </p:nvSpPr>
        <p:spPr bwMode="auto">
          <a:xfrm>
            <a:off x="3128963" y="4394200"/>
            <a:ext cx="277812" cy="290513"/>
          </a:xfrm>
          <a:custGeom>
            <a:avLst/>
            <a:gdLst>
              <a:gd name="T0" fmla="*/ 0 w 175"/>
              <a:gd name="T1" fmla="*/ 0 h 183"/>
              <a:gd name="T2" fmla="*/ 26 w 175"/>
              <a:gd name="T3" fmla="*/ 181 h 183"/>
              <a:gd name="T4" fmla="*/ 55 w 175"/>
              <a:gd name="T5" fmla="*/ 145 h 183"/>
              <a:gd name="T6" fmla="*/ 76 w 175"/>
              <a:gd name="T7" fmla="*/ 137 h 183"/>
              <a:gd name="T8" fmla="*/ 101 w 175"/>
              <a:gd name="T9" fmla="*/ 137 h 183"/>
              <a:gd name="T10" fmla="*/ 126 w 175"/>
              <a:gd name="T11" fmla="*/ 150 h 183"/>
              <a:gd name="T12" fmla="*/ 155 w 175"/>
              <a:gd name="T13" fmla="*/ 182 h 183"/>
              <a:gd name="T14" fmla="*/ 174 w 175"/>
              <a:gd name="T15" fmla="*/ 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919191">
                  <a:gamma/>
                  <a:tint val="60000"/>
                  <a:invGamma/>
                </a:srgbClr>
              </a:gs>
              <a:gs pos="100000">
                <a:srgbClr val="919191"/>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23615" name="Rectangle 75">
            <a:extLst>
              <a:ext uri="{FF2B5EF4-FFF2-40B4-BE49-F238E27FC236}">
                <a16:creationId xmlns:a16="http://schemas.microsoft.com/office/drawing/2014/main" id="{DF7EBF70-F507-F949-92FB-5E249195511D}"/>
              </a:ext>
            </a:extLst>
          </p:cNvPr>
          <p:cNvSpPr>
            <a:spLocks noChangeArrowheads="1"/>
          </p:cNvSpPr>
          <p:nvPr/>
        </p:nvSpPr>
        <p:spPr bwMode="auto">
          <a:xfrm>
            <a:off x="3095625" y="3983038"/>
            <a:ext cx="381000" cy="115887"/>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396" name="Line 76">
            <a:extLst>
              <a:ext uri="{FF2B5EF4-FFF2-40B4-BE49-F238E27FC236}">
                <a16:creationId xmlns:a16="http://schemas.microsoft.com/office/drawing/2014/main" id="{31DAC102-BC86-A24C-825A-8F35598D32FF}"/>
              </a:ext>
            </a:extLst>
          </p:cNvPr>
          <p:cNvSpPr>
            <a:spLocks noChangeShapeType="1"/>
          </p:cNvSpPr>
          <p:nvPr/>
        </p:nvSpPr>
        <p:spPr bwMode="auto">
          <a:xfrm flipV="1">
            <a:off x="4654550" y="4737100"/>
            <a:ext cx="577850" cy="546100"/>
          </a:xfrm>
          <a:prstGeom prst="line">
            <a:avLst/>
          </a:prstGeom>
          <a:noFill/>
          <a:ln w="127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97" name="Rectangle 77">
            <a:extLst>
              <a:ext uri="{FF2B5EF4-FFF2-40B4-BE49-F238E27FC236}">
                <a16:creationId xmlns:a16="http://schemas.microsoft.com/office/drawing/2014/main" id="{300BA2FE-33DE-0147-B5BA-03F9C4707C37}"/>
              </a:ext>
            </a:extLst>
          </p:cNvPr>
          <p:cNvSpPr>
            <a:spLocks noChangeArrowheads="1"/>
          </p:cNvSpPr>
          <p:nvPr/>
        </p:nvSpPr>
        <p:spPr bwMode="auto">
          <a:xfrm>
            <a:off x="7658100" y="3295650"/>
            <a:ext cx="776288"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latin typeface="Arial" charset="0"/>
                <a:ea typeface="+mn-ea"/>
              </a:rPr>
              <a:t>PMT 3</a:t>
            </a:r>
          </a:p>
        </p:txBody>
      </p:sp>
      <p:sp>
        <p:nvSpPr>
          <p:cNvPr id="56398" name="Line 78">
            <a:extLst>
              <a:ext uri="{FF2B5EF4-FFF2-40B4-BE49-F238E27FC236}">
                <a16:creationId xmlns:a16="http://schemas.microsoft.com/office/drawing/2014/main" id="{582405B6-F0F8-7E47-B181-C3A49100A51D}"/>
              </a:ext>
            </a:extLst>
          </p:cNvPr>
          <p:cNvSpPr>
            <a:spLocks noChangeShapeType="1"/>
          </p:cNvSpPr>
          <p:nvPr/>
        </p:nvSpPr>
        <p:spPr bwMode="auto">
          <a:xfrm flipV="1">
            <a:off x="6388100" y="3005138"/>
            <a:ext cx="1206500" cy="61912"/>
          </a:xfrm>
          <a:prstGeom prst="line">
            <a:avLst/>
          </a:prstGeom>
          <a:noFill/>
          <a:ln w="508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399" name="Line 79">
            <a:extLst>
              <a:ext uri="{FF2B5EF4-FFF2-40B4-BE49-F238E27FC236}">
                <a16:creationId xmlns:a16="http://schemas.microsoft.com/office/drawing/2014/main" id="{13429593-0717-4F43-AA8D-7C10968249FF}"/>
              </a:ext>
            </a:extLst>
          </p:cNvPr>
          <p:cNvSpPr>
            <a:spLocks noChangeShapeType="1"/>
          </p:cNvSpPr>
          <p:nvPr/>
        </p:nvSpPr>
        <p:spPr bwMode="auto">
          <a:xfrm flipV="1">
            <a:off x="6286500" y="1706563"/>
            <a:ext cx="0" cy="1346200"/>
          </a:xfrm>
          <a:prstGeom prst="line">
            <a:avLst/>
          </a:prstGeom>
          <a:noFill/>
          <a:ln w="50800">
            <a:solidFill>
              <a:schemeClr val="folHlink"/>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3620" name="Oval 80" descr="Zig zag">
            <a:extLst>
              <a:ext uri="{FF2B5EF4-FFF2-40B4-BE49-F238E27FC236}">
                <a16:creationId xmlns:a16="http://schemas.microsoft.com/office/drawing/2014/main" id="{E9F4A204-FD68-2341-A0F5-C6F6DA285809}"/>
              </a:ext>
            </a:extLst>
          </p:cNvPr>
          <p:cNvSpPr>
            <a:spLocks noChangeArrowheads="1"/>
          </p:cNvSpPr>
          <p:nvPr/>
        </p:nvSpPr>
        <p:spPr bwMode="auto">
          <a:xfrm>
            <a:off x="6059488" y="2216150"/>
            <a:ext cx="449262" cy="133350"/>
          </a:xfrm>
          <a:prstGeom prst="ellipse">
            <a:avLst/>
          </a:prstGeom>
          <a:blipFill dpi="0" rotWithShape="0">
            <a:blip r:embed="rId2"/>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nvGrpSpPr>
          <p:cNvPr id="23621" name="Group 81">
            <a:extLst>
              <a:ext uri="{FF2B5EF4-FFF2-40B4-BE49-F238E27FC236}">
                <a16:creationId xmlns:a16="http://schemas.microsoft.com/office/drawing/2014/main" id="{8FA52D40-54AC-964E-9E69-001C176CE7FA}"/>
              </a:ext>
            </a:extLst>
          </p:cNvPr>
          <p:cNvGrpSpPr>
            <a:grpSpLocks/>
          </p:cNvGrpSpPr>
          <p:nvPr/>
        </p:nvGrpSpPr>
        <p:grpSpPr bwMode="auto">
          <a:xfrm>
            <a:off x="6108700" y="1543050"/>
            <a:ext cx="423863" cy="512763"/>
            <a:chOff x="3848" y="972"/>
            <a:chExt cx="267" cy="323"/>
          </a:xfrm>
        </p:grpSpPr>
        <p:sp>
          <p:nvSpPr>
            <p:cNvPr id="56402" name="Freeform 82">
              <a:extLst>
                <a:ext uri="{FF2B5EF4-FFF2-40B4-BE49-F238E27FC236}">
                  <a16:creationId xmlns:a16="http://schemas.microsoft.com/office/drawing/2014/main" id="{F94A1569-131F-6047-9D61-6473B22D57CF}"/>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Lst>
              <a:ahLst/>
              <a:cxnLst>
                <a:cxn ang="0">
                  <a:pos x="T0" y="T1"/>
                </a:cxn>
                <a:cxn ang="0">
                  <a:pos x="T2" y="T3"/>
                </a:cxn>
                <a:cxn ang="0">
                  <a:pos x="T4" y="T5"/>
                </a:cxn>
                <a:cxn ang="0">
                  <a:pos x="T6" y="T7"/>
                </a:cxn>
                <a:cxn ang="0">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403" name="Freeform 83">
              <a:extLst>
                <a:ext uri="{FF2B5EF4-FFF2-40B4-BE49-F238E27FC236}">
                  <a16:creationId xmlns:a16="http://schemas.microsoft.com/office/drawing/2014/main" id="{2EC8C778-A338-0349-B9A2-4DC1E8E77AE1}"/>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Lst>
              <a:ahLst/>
              <a:cxnLst>
                <a:cxn ang="0">
                  <a:pos x="T0" y="T1"/>
                </a:cxn>
                <a:cxn ang="0">
                  <a:pos x="T2" y="T3"/>
                </a:cxn>
                <a:cxn ang="0">
                  <a:pos x="T4" y="T5"/>
                </a:cxn>
                <a:cxn ang="0">
                  <a:pos x="T6" y="T7"/>
                </a:cxn>
                <a:cxn ang="0">
                  <a:pos x="T8" y="T9"/>
                </a:cxn>
                <a:cxn ang="0">
                  <a:pos x="T10" y="T11"/>
                </a:cxn>
                <a:cxn ang="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404" name="Line 84">
              <a:extLst>
                <a:ext uri="{FF2B5EF4-FFF2-40B4-BE49-F238E27FC236}">
                  <a16:creationId xmlns:a16="http://schemas.microsoft.com/office/drawing/2014/main" id="{4F511628-86C2-CB40-AF63-629369F8F589}"/>
                </a:ext>
              </a:extLst>
            </p:cNvPr>
            <p:cNvSpPr>
              <a:spLocks noChangeShapeType="1"/>
            </p:cNvSpPr>
            <p:nvPr/>
          </p:nvSpPr>
          <p:spPr bwMode="auto">
            <a:xfrm flipH="1">
              <a:off x="4072" y="976"/>
              <a:ext cx="43" cy="3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622" name="Group 85">
            <a:extLst>
              <a:ext uri="{FF2B5EF4-FFF2-40B4-BE49-F238E27FC236}">
                <a16:creationId xmlns:a16="http://schemas.microsoft.com/office/drawing/2014/main" id="{BD148C31-D9D7-1E42-A5E9-080EA2FB1494}"/>
              </a:ext>
            </a:extLst>
          </p:cNvPr>
          <p:cNvGrpSpPr>
            <a:grpSpLocks/>
          </p:cNvGrpSpPr>
          <p:nvPr/>
        </p:nvGrpSpPr>
        <p:grpSpPr bwMode="auto">
          <a:xfrm>
            <a:off x="7861300" y="2781300"/>
            <a:ext cx="423863" cy="512763"/>
            <a:chOff x="4952" y="1800"/>
            <a:chExt cx="267" cy="323"/>
          </a:xfrm>
        </p:grpSpPr>
        <p:sp>
          <p:nvSpPr>
            <p:cNvPr id="56406" name="Freeform 86">
              <a:extLst>
                <a:ext uri="{FF2B5EF4-FFF2-40B4-BE49-F238E27FC236}">
                  <a16:creationId xmlns:a16="http://schemas.microsoft.com/office/drawing/2014/main" id="{6D8B9D38-6B93-8943-9EC5-DE9DEB44DDAD}"/>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Lst>
              <a:ahLst/>
              <a:cxnLst>
                <a:cxn ang="0">
                  <a:pos x="T0" y="T1"/>
                </a:cxn>
                <a:cxn ang="0">
                  <a:pos x="T2" y="T3"/>
                </a:cxn>
                <a:cxn ang="0">
                  <a:pos x="T4" y="T5"/>
                </a:cxn>
                <a:cxn ang="0">
                  <a:pos x="T6" y="T7"/>
                </a:cxn>
                <a:cxn ang="0">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407" name="Freeform 87">
              <a:extLst>
                <a:ext uri="{FF2B5EF4-FFF2-40B4-BE49-F238E27FC236}">
                  <a16:creationId xmlns:a16="http://schemas.microsoft.com/office/drawing/2014/main" id="{957FF7DF-0721-C442-9AD2-DB3B3B507B46}"/>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Lst>
              <a:ahLst/>
              <a:cxnLst>
                <a:cxn ang="0">
                  <a:pos x="T0" y="T1"/>
                </a:cxn>
                <a:cxn ang="0">
                  <a:pos x="T2" y="T3"/>
                </a:cxn>
                <a:cxn ang="0">
                  <a:pos x="T4" y="T5"/>
                </a:cxn>
                <a:cxn ang="0">
                  <a:pos x="T6" y="T7"/>
                </a:cxn>
                <a:cxn ang="0">
                  <a:pos x="T8" y="T9"/>
                </a:cxn>
                <a:cxn ang="0">
                  <a:pos x="T10" y="T11"/>
                </a:cxn>
                <a:cxn ang="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6408" name="Line 88">
              <a:extLst>
                <a:ext uri="{FF2B5EF4-FFF2-40B4-BE49-F238E27FC236}">
                  <a16:creationId xmlns:a16="http://schemas.microsoft.com/office/drawing/2014/main" id="{E181046D-053B-8B4D-A354-BE121FD2A3F2}"/>
                </a:ext>
              </a:extLst>
            </p:cNvPr>
            <p:cNvSpPr>
              <a:spLocks noChangeShapeType="1"/>
            </p:cNvSpPr>
            <p:nvPr/>
          </p:nvSpPr>
          <p:spPr bwMode="auto">
            <a:xfrm flipH="1">
              <a:off x="5176" y="1804"/>
              <a:ext cx="43" cy="3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23623" name="Rectangle 89">
            <a:extLst>
              <a:ext uri="{FF2B5EF4-FFF2-40B4-BE49-F238E27FC236}">
                <a16:creationId xmlns:a16="http://schemas.microsoft.com/office/drawing/2014/main" id="{B99F3EA4-3648-9D47-B498-93BCAFD0E9F7}"/>
              </a:ext>
            </a:extLst>
          </p:cNvPr>
          <p:cNvSpPr>
            <a:spLocks noChangeArrowheads="1"/>
          </p:cNvSpPr>
          <p:nvPr/>
        </p:nvSpPr>
        <p:spPr bwMode="auto">
          <a:xfrm>
            <a:off x="2692400" y="4968875"/>
            <a:ext cx="187325" cy="261938"/>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410" name="Rectangle 90">
            <a:extLst>
              <a:ext uri="{FF2B5EF4-FFF2-40B4-BE49-F238E27FC236}">
                <a16:creationId xmlns:a16="http://schemas.microsoft.com/office/drawing/2014/main" id="{65797521-D614-1944-9687-89E6D579834A}"/>
              </a:ext>
            </a:extLst>
          </p:cNvPr>
          <p:cNvSpPr>
            <a:spLocks noChangeArrowheads="1"/>
          </p:cNvSpPr>
          <p:nvPr/>
        </p:nvSpPr>
        <p:spPr bwMode="auto">
          <a:xfrm>
            <a:off x="2414588" y="4725988"/>
            <a:ext cx="742950"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400">
                <a:latin typeface="Arial" charset="0"/>
                <a:ea typeface="+mn-ea"/>
              </a:rPr>
              <a:t>Scatter</a:t>
            </a:r>
          </a:p>
        </p:txBody>
      </p:sp>
      <p:sp>
        <p:nvSpPr>
          <p:cNvPr id="56411" name="Rectangle 91">
            <a:extLst>
              <a:ext uri="{FF2B5EF4-FFF2-40B4-BE49-F238E27FC236}">
                <a16:creationId xmlns:a16="http://schemas.microsoft.com/office/drawing/2014/main" id="{8D270AE8-D459-0943-8C12-98AE4DC78284}"/>
              </a:ext>
            </a:extLst>
          </p:cNvPr>
          <p:cNvSpPr>
            <a:spLocks noChangeArrowheads="1"/>
          </p:cNvSpPr>
          <p:nvPr/>
        </p:nvSpPr>
        <p:spPr bwMode="auto">
          <a:xfrm>
            <a:off x="2438400" y="5167313"/>
            <a:ext cx="742950"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400">
                <a:latin typeface="Arial" charset="0"/>
                <a:ea typeface="+mn-ea"/>
              </a:rPr>
              <a:t>Sensor</a:t>
            </a:r>
          </a:p>
        </p:txBody>
      </p:sp>
      <p:sp>
        <p:nvSpPr>
          <p:cNvPr id="23626" name="Rectangle 92">
            <a:extLst>
              <a:ext uri="{FF2B5EF4-FFF2-40B4-BE49-F238E27FC236}">
                <a16:creationId xmlns:a16="http://schemas.microsoft.com/office/drawing/2014/main" id="{E8E463B8-7531-B146-859B-F52F9093AE57}"/>
              </a:ext>
            </a:extLst>
          </p:cNvPr>
          <p:cNvSpPr>
            <a:spLocks noChangeArrowheads="1"/>
          </p:cNvSpPr>
          <p:nvPr/>
        </p:nvSpPr>
        <p:spPr bwMode="auto">
          <a:xfrm>
            <a:off x="977900" y="2559050"/>
            <a:ext cx="273050" cy="1625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56413" name="Freeform 93">
            <a:extLst>
              <a:ext uri="{FF2B5EF4-FFF2-40B4-BE49-F238E27FC236}">
                <a16:creationId xmlns:a16="http://schemas.microsoft.com/office/drawing/2014/main" id="{769559C1-72A4-8649-95BD-C6DCF5BC6B2D}"/>
              </a:ext>
            </a:extLst>
          </p:cNvPr>
          <p:cNvSpPr>
            <a:spLocks/>
          </p:cNvSpPr>
          <p:nvPr/>
        </p:nvSpPr>
        <p:spPr bwMode="auto">
          <a:xfrm>
            <a:off x="1085850" y="2133600"/>
            <a:ext cx="2192338" cy="1735138"/>
          </a:xfrm>
          <a:custGeom>
            <a:avLst/>
            <a:gdLst>
              <a:gd name="T0" fmla="*/ 0 w 1381"/>
              <a:gd name="T1" fmla="*/ 1092 h 1093"/>
              <a:gd name="T2" fmla="*/ 0 w 1381"/>
              <a:gd name="T3" fmla="*/ 0 h 1093"/>
              <a:gd name="T4" fmla="*/ 1380 w 1381"/>
              <a:gd name="T5" fmla="*/ 0 h 1093"/>
              <a:gd name="T6" fmla="*/ 1380 w 1381"/>
              <a:gd name="T7" fmla="*/ 876 h 1093"/>
            </a:gdLst>
            <a:ahLst/>
            <a:cxnLst>
              <a:cxn ang="0">
                <a:pos x="T0" y="T1"/>
              </a:cxn>
              <a:cxn ang="0">
                <a:pos x="T2" y="T3"/>
              </a:cxn>
              <a:cxn ang="0">
                <a:pos x="T4" y="T5"/>
              </a:cxn>
              <a:cxn ang="0">
                <a:pos x="T6" y="T7"/>
              </a:cxn>
            </a:cxnLst>
            <a:rect l="0" t="0" r="r" b="b"/>
            <a:pathLst>
              <a:path w="1381" h="1093">
                <a:moveTo>
                  <a:pt x="0" y="1092"/>
                </a:moveTo>
                <a:lnTo>
                  <a:pt x="0" y="0"/>
                </a:lnTo>
                <a:lnTo>
                  <a:pt x="1380" y="0"/>
                </a:lnTo>
                <a:lnTo>
                  <a:pt x="1380" y="876"/>
                </a:lnTo>
              </a:path>
            </a:pathLst>
          </a:custGeom>
          <a:noFill/>
          <a:ln w="12700" cap="rnd" cmpd="sng">
            <a:solidFill>
              <a:schemeClr val="tx1"/>
            </a:solidFill>
            <a:prstDash val="solid"/>
            <a:round/>
            <a:headEnd type="none" w="med" len="med"/>
            <a:tailEnd type="non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6414" name="Rectangle 94">
            <a:extLst>
              <a:ext uri="{FF2B5EF4-FFF2-40B4-BE49-F238E27FC236}">
                <a16:creationId xmlns:a16="http://schemas.microsoft.com/office/drawing/2014/main" id="{805B8CBE-C0B1-C047-89E3-7259E4959E02}"/>
              </a:ext>
            </a:extLst>
          </p:cNvPr>
          <p:cNvSpPr>
            <a:spLocks noChangeArrowheads="1"/>
          </p:cNvSpPr>
          <p:nvPr/>
        </p:nvSpPr>
        <p:spPr bwMode="auto">
          <a:xfrm>
            <a:off x="1312863" y="3013075"/>
            <a:ext cx="947737" cy="3476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639763" defTabSz="1276350">
              <a:defRPr sz="2400">
                <a:solidFill>
                  <a:schemeClr val="tx1"/>
                </a:solidFill>
                <a:latin typeface="Times New Roman" charset="0"/>
              </a:defRPr>
            </a:lvl2pPr>
            <a:lvl3pPr marL="1276350" defTabSz="1276350">
              <a:defRPr sz="2400">
                <a:solidFill>
                  <a:schemeClr val="tx1"/>
                </a:solidFill>
                <a:latin typeface="Times New Roman" charset="0"/>
              </a:defRPr>
            </a:lvl3pPr>
            <a:lvl4pPr marL="1916113" defTabSz="1276350">
              <a:defRPr sz="2400">
                <a:solidFill>
                  <a:schemeClr val="tx1"/>
                </a:solidFill>
                <a:latin typeface="Times New Roman" charset="0"/>
              </a:defRPr>
            </a:lvl4pPr>
            <a:lvl5pPr marL="2554288" defTabSz="1276350">
              <a:defRPr sz="2400">
                <a:solidFill>
                  <a:schemeClr val="tx1"/>
                </a:solidFill>
                <a:latin typeface="Times New Roman" charset="0"/>
              </a:defRPr>
            </a:lvl5pPr>
            <a:lvl6pPr marL="3011488" defTabSz="1276350" eaLnBrk="0" fontAlgn="base" hangingPunct="0">
              <a:spcBef>
                <a:spcPct val="0"/>
              </a:spcBef>
              <a:spcAft>
                <a:spcPct val="0"/>
              </a:spcAft>
              <a:defRPr sz="2400">
                <a:solidFill>
                  <a:schemeClr val="tx1"/>
                </a:solidFill>
                <a:latin typeface="Times New Roman" charset="0"/>
              </a:defRPr>
            </a:lvl6pPr>
            <a:lvl7pPr marL="3468688" defTabSz="1276350" eaLnBrk="0" fontAlgn="base" hangingPunct="0">
              <a:spcBef>
                <a:spcPct val="0"/>
              </a:spcBef>
              <a:spcAft>
                <a:spcPct val="0"/>
              </a:spcAft>
              <a:defRPr sz="2400">
                <a:solidFill>
                  <a:schemeClr val="tx1"/>
                </a:solidFill>
                <a:latin typeface="Times New Roman" charset="0"/>
              </a:defRPr>
            </a:lvl7pPr>
            <a:lvl8pPr marL="3925888" defTabSz="1276350" eaLnBrk="0" fontAlgn="base" hangingPunct="0">
              <a:spcBef>
                <a:spcPct val="0"/>
              </a:spcBef>
              <a:spcAft>
                <a:spcPct val="0"/>
              </a:spcAft>
              <a:defRPr sz="2400">
                <a:solidFill>
                  <a:schemeClr val="tx1"/>
                </a:solidFill>
                <a:latin typeface="Times New Roman" charset="0"/>
              </a:defRPr>
            </a:lvl8pPr>
            <a:lvl9pPr marL="4383088"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700" b="1">
                <a:latin typeface="Arial" charset="0"/>
                <a:ea typeface="+mn-ea"/>
              </a:rPr>
              <a:t>Sample</a:t>
            </a:r>
          </a:p>
        </p:txBody>
      </p:sp>
      <p:sp>
        <p:nvSpPr>
          <p:cNvPr id="23629" name="TextBox 1">
            <a:extLst>
              <a:ext uri="{FF2B5EF4-FFF2-40B4-BE49-F238E27FC236}">
                <a16:creationId xmlns:a16="http://schemas.microsoft.com/office/drawing/2014/main" id="{7BEE7BE1-7828-B148-B896-9B83846E4101}"/>
              </a:ext>
            </a:extLst>
          </p:cNvPr>
          <p:cNvSpPr txBox="1">
            <a:spLocks noChangeArrowheads="1"/>
          </p:cNvSpPr>
          <p:nvPr/>
        </p:nvSpPr>
        <p:spPr bwMode="auto">
          <a:xfrm>
            <a:off x="1085850" y="1482725"/>
            <a:ext cx="428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ea typeface="ＭＳ Ｐゴシック" panose="020B0600070205080204" pitchFamily="34" charset="-128"/>
              </a:defRPr>
            </a:lvl1pPr>
            <a:lvl2pPr marL="742950" indent="-285750">
              <a:defRPr sz="3200">
                <a:solidFill>
                  <a:schemeClr val="tx1"/>
                </a:solidFill>
                <a:latin typeface="Times New Roman" panose="02020603050405020304" pitchFamily="18" charset="0"/>
                <a:ea typeface="ＭＳ Ｐゴシック" panose="020B0600070205080204" pitchFamily="34" charset="-128"/>
              </a:defRPr>
            </a:lvl2pPr>
            <a:lvl3pPr marL="1143000" indent="-228600">
              <a:defRPr sz="3200">
                <a:solidFill>
                  <a:schemeClr val="tx1"/>
                </a:solidFill>
                <a:latin typeface="Times New Roman" panose="02020603050405020304" pitchFamily="18" charset="0"/>
                <a:ea typeface="ＭＳ Ｐゴシック" panose="020B0600070205080204" pitchFamily="34" charset="-128"/>
              </a:defRPr>
            </a:lvl3pPr>
            <a:lvl4pPr marL="1600200" indent="-228600">
              <a:defRPr sz="3200">
                <a:solidFill>
                  <a:schemeClr val="tx1"/>
                </a:solidFill>
                <a:latin typeface="Times New Roman" panose="02020603050405020304" pitchFamily="18" charset="0"/>
                <a:ea typeface="ＭＳ Ｐゴシック" panose="020B0600070205080204" pitchFamily="34" charset="-128"/>
              </a:defRPr>
            </a:lvl4pPr>
            <a:lvl5pPr marL="2057400" indent="-228600">
              <a:defRPr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ＭＳ Ｐゴシック" panose="020B0600070205080204" pitchFamily="34" charset="-128"/>
              </a:defRPr>
            </a:lvl9pPr>
          </a:lstStyle>
          <a:p>
            <a:r>
              <a:rPr lang="en-US" altLang="en-US" sz="2400"/>
              <a:t>Diagram originally made in 1990</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5">
            <a:extLst>
              <a:ext uri="{FF2B5EF4-FFF2-40B4-BE49-F238E27FC236}">
                <a16:creationId xmlns:a16="http://schemas.microsoft.com/office/drawing/2014/main" id="{1397E59D-FD28-9F4E-A905-525A5508CDD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E17122DF-FAF7-BC4F-AAB8-161BB4E2A7B8}" type="slidenum">
              <a:rPr lang="en-US" altLang="en-US" sz="1400" smtClean="0"/>
              <a:pPr>
                <a:spcBef>
                  <a:spcPct val="0"/>
                </a:spcBef>
                <a:buFontTx/>
                <a:buNone/>
              </a:pPr>
              <a:t>17</a:t>
            </a:fld>
            <a:endParaRPr lang="en-US" altLang="en-US" sz="1400"/>
          </a:p>
        </p:txBody>
      </p:sp>
      <p:sp>
        <p:nvSpPr>
          <p:cNvPr id="58370" name="Rectangle 1026">
            <a:extLst>
              <a:ext uri="{FF2B5EF4-FFF2-40B4-BE49-F238E27FC236}">
                <a16:creationId xmlns:a16="http://schemas.microsoft.com/office/drawing/2014/main" id="{7C25FBC3-5522-B74F-B0BC-DEE1BF4384E4}"/>
              </a:ext>
            </a:extLst>
          </p:cNvPr>
          <p:cNvSpPr>
            <a:spLocks noGrp="1" noChangeArrowheads="1"/>
          </p:cNvSpPr>
          <p:nvPr>
            <p:ph type="title"/>
          </p:nvPr>
        </p:nvSpPr>
        <p:spPr>
          <a:xfrm>
            <a:off x="742950" y="207963"/>
            <a:ext cx="7772400" cy="1143000"/>
          </a:xfrm>
          <a:extLst>
            <a:ext uri="{91240B29-F687-4f45-9708-019B960494DF}"/>
            <a:ext uri="{AF507438-7753-43e0-B8FC-AC1667EBCBE1}"/>
          </a:extLst>
        </p:spPr>
        <p:txBody>
          <a:bodyPr lIns="90488" tIns="44450" rIns="90488" bIns="44450"/>
          <a:lstStyle/>
          <a:p>
            <a:pPr>
              <a:defRPr/>
            </a:pPr>
            <a:r>
              <a:rPr lang="en-US" altLang="en-US" sz="3200" b="1">
                <a:solidFill>
                  <a:schemeClr val="tx1"/>
                </a:solidFill>
                <a:effectLst>
                  <a:outerShdw blurRad="38100" dist="38100" dir="2700000" algn="tl">
                    <a:srgbClr val="C0C0C0"/>
                  </a:outerShdw>
                </a:effectLst>
                <a:ea typeface="ＭＳ Ｐゴシック" charset="-128"/>
              </a:rPr>
              <a:t>Coulter Optical System - Elite</a:t>
            </a:r>
          </a:p>
        </p:txBody>
      </p:sp>
      <p:sp>
        <p:nvSpPr>
          <p:cNvPr id="58371" name="Rectangle 1027">
            <a:extLst>
              <a:ext uri="{FF2B5EF4-FFF2-40B4-BE49-F238E27FC236}">
                <a16:creationId xmlns:a16="http://schemas.microsoft.com/office/drawing/2014/main" id="{E10E3787-787B-E548-9C36-ADBF707C4EA5}"/>
              </a:ext>
            </a:extLst>
          </p:cNvPr>
          <p:cNvSpPr>
            <a:spLocks noGrp="1" noChangeArrowheads="1"/>
          </p:cNvSpPr>
          <p:nvPr>
            <p:ph type="body" idx="1"/>
          </p:nvPr>
        </p:nvSpPr>
        <p:spPr>
          <a:xfrm>
            <a:off x="5775325" y="4138613"/>
            <a:ext cx="2970213" cy="1698625"/>
          </a:xfrm>
          <a:extLst>
            <a:ext uri="{91240B29-F687-4f45-9708-019B960494DF}"/>
          </a:extLst>
        </p:spPr>
        <p:txBody>
          <a:bodyPr lIns="90488" tIns="44450" rIns="90488" bIns="44450"/>
          <a:lstStyle/>
          <a:p>
            <a:pPr>
              <a:defRPr/>
            </a:pPr>
            <a:r>
              <a:rPr lang="en-US" altLang="en-US" sz="2000">
                <a:ea typeface="+mn-ea"/>
                <a:cs typeface="+mn-cs"/>
              </a:rPr>
              <a:t>The Elite optical system uses 5 side window PMTs and a number of filter slots into which any filter can be inserted</a:t>
            </a:r>
          </a:p>
        </p:txBody>
      </p:sp>
      <p:sp>
        <p:nvSpPr>
          <p:cNvPr id="24580" name="Rectangle 1233">
            <a:extLst>
              <a:ext uri="{FF2B5EF4-FFF2-40B4-BE49-F238E27FC236}">
                <a16:creationId xmlns:a16="http://schemas.microsoft.com/office/drawing/2014/main" id="{2A08A4D8-53B4-8C44-91A0-002FFD71100B}"/>
              </a:ext>
            </a:extLst>
          </p:cNvPr>
          <p:cNvSpPr>
            <a:spLocks noChangeArrowheads="1"/>
          </p:cNvSpPr>
          <p:nvPr/>
        </p:nvSpPr>
        <p:spPr bwMode="auto">
          <a:xfrm>
            <a:off x="3762375" y="1825625"/>
            <a:ext cx="769938" cy="219075"/>
          </a:xfrm>
          <a:prstGeom prst="rect">
            <a:avLst/>
          </a:prstGeom>
          <a:noFill/>
          <a:ln w="6350">
            <a:solidFill>
              <a:srgbClr val="022F2E"/>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581" name="Rectangle 1234">
            <a:extLst>
              <a:ext uri="{FF2B5EF4-FFF2-40B4-BE49-F238E27FC236}">
                <a16:creationId xmlns:a16="http://schemas.microsoft.com/office/drawing/2014/main" id="{5CA8ED2A-78F5-D746-AC25-99011CA9865B}"/>
              </a:ext>
            </a:extLst>
          </p:cNvPr>
          <p:cNvSpPr>
            <a:spLocks noChangeArrowheads="1"/>
          </p:cNvSpPr>
          <p:nvPr/>
        </p:nvSpPr>
        <p:spPr bwMode="auto">
          <a:xfrm>
            <a:off x="3711575" y="2165350"/>
            <a:ext cx="3238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555 - 595</a:t>
            </a:r>
            <a:endParaRPr lang="en-US" altLang="en-US" sz="2400">
              <a:latin typeface="Times New Roman" panose="02020603050405020304" pitchFamily="18" charset="0"/>
            </a:endParaRPr>
          </a:p>
        </p:txBody>
      </p:sp>
      <p:sp>
        <p:nvSpPr>
          <p:cNvPr id="24582" name="Rectangle 1235">
            <a:extLst>
              <a:ext uri="{FF2B5EF4-FFF2-40B4-BE49-F238E27FC236}">
                <a16:creationId xmlns:a16="http://schemas.microsoft.com/office/drawing/2014/main" id="{8899BEBF-2729-7942-A166-75A740B79FA9}"/>
              </a:ext>
            </a:extLst>
          </p:cNvPr>
          <p:cNvSpPr>
            <a:spLocks noChangeArrowheads="1"/>
          </p:cNvSpPr>
          <p:nvPr/>
        </p:nvSpPr>
        <p:spPr bwMode="auto">
          <a:xfrm>
            <a:off x="2233613" y="1657350"/>
            <a:ext cx="4143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800" b="1" i="1">
                <a:solidFill>
                  <a:srgbClr val="000000"/>
                </a:solidFill>
                <a:latin typeface="Arial" panose="020B0604020202020204" pitchFamily="34" charset="0"/>
              </a:rPr>
              <a:t> PMT4</a:t>
            </a:r>
            <a:r>
              <a:rPr lang="en-US" altLang="en-US" sz="8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583" name="Rectangle 1236">
            <a:extLst>
              <a:ext uri="{FF2B5EF4-FFF2-40B4-BE49-F238E27FC236}">
                <a16:creationId xmlns:a16="http://schemas.microsoft.com/office/drawing/2014/main" id="{4D4748D7-AE17-9C43-ADF7-F669141F2DB8}"/>
              </a:ext>
            </a:extLst>
          </p:cNvPr>
          <p:cNvSpPr>
            <a:spLocks noChangeArrowheads="1"/>
          </p:cNvSpPr>
          <p:nvPr/>
        </p:nvSpPr>
        <p:spPr bwMode="auto">
          <a:xfrm>
            <a:off x="2205038" y="1822450"/>
            <a:ext cx="776287" cy="225425"/>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584" name="Rectangle 1237">
            <a:extLst>
              <a:ext uri="{FF2B5EF4-FFF2-40B4-BE49-F238E27FC236}">
                <a16:creationId xmlns:a16="http://schemas.microsoft.com/office/drawing/2014/main" id="{E001CF83-5434-3845-AB41-AB5F6BAE4FE9}"/>
              </a:ext>
            </a:extLst>
          </p:cNvPr>
          <p:cNvSpPr>
            <a:spLocks noChangeArrowheads="1"/>
          </p:cNvSpPr>
          <p:nvPr/>
        </p:nvSpPr>
        <p:spPr bwMode="auto">
          <a:xfrm>
            <a:off x="2208213" y="1825625"/>
            <a:ext cx="769937" cy="219075"/>
          </a:xfrm>
          <a:prstGeom prst="rect">
            <a:avLst/>
          </a:prstGeom>
          <a:noFill/>
          <a:ln w="6350">
            <a:solidFill>
              <a:srgbClr val="022F2E"/>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585" name="Rectangle 1238">
            <a:extLst>
              <a:ext uri="{FF2B5EF4-FFF2-40B4-BE49-F238E27FC236}">
                <a16:creationId xmlns:a16="http://schemas.microsoft.com/office/drawing/2014/main" id="{DC973BA7-5D3E-2A44-9DBC-594C590F457C}"/>
              </a:ext>
            </a:extLst>
          </p:cNvPr>
          <p:cNvSpPr>
            <a:spLocks noChangeArrowheads="1"/>
          </p:cNvSpPr>
          <p:nvPr/>
        </p:nvSpPr>
        <p:spPr bwMode="auto">
          <a:xfrm>
            <a:off x="2157413" y="2165350"/>
            <a:ext cx="1857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586" name="Rectangle 1239">
            <a:extLst>
              <a:ext uri="{FF2B5EF4-FFF2-40B4-BE49-F238E27FC236}">
                <a16:creationId xmlns:a16="http://schemas.microsoft.com/office/drawing/2014/main" id="{415625C2-78E2-2D47-B9E6-580A20A7A4F9}"/>
              </a:ext>
            </a:extLst>
          </p:cNvPr>
          <p:cNvSpPr>
            <a:spLocks noChangeArrowheads="1"/>
          </p:cNvSpPr>
          <p:nvPr/>
        </p:nvSpPr>
        <p:spPr bwMode="auto">
          <a:xfrm>
            <a:off x="1382713" y="3570288"/>
            <a:ext cx="3810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800" i="1">
                <a:solidFill>
                  <a:srgbClr val="000000"/>
                </a:solidFill>
                <a:latin typeface="Arial" panose="020B0604020202020204" pitchFamily="34" charset="0"/>
              </a:rPr>
              <a:t>APC      </a:t>
            </a:r>
            <a:endParaRPr lang="en-US" altLang="en-US" sz="2400">
              <a:latin typeface="Times New Roman" panose="02020603050405020304" pitchFamily="18" charset="0"/>
            </a:endParaRPr>
          </a:p>
        </p:txBody>
      </p:sp>
      <p:sp>
        <p:nvSpPr>
          <p:cNvPr id="24587" name="Rectangle 1240">
            <a:extLst>
              <a:ext uri="{FF2B5EF4-FFF2-40B4-BE49-F238E27FC236}">
                <a16:creationId xmlns:a16="http://schemas.microsoft.com/office/drawing/2014/main" id="{7AB3F43B-1A3A-9C45-ACDA-0411A8D757F2}"/>
              </a:ext>
            </a:extLst>
          </p:cNvPr>
          <p:cNvSpPr>
            <a:spLocks noChangeArrowheads="1"/>
          </p:cNvSpPr>
          <p:nvPr/>
        </p:nvSpPr>
        <p:spPr bwMode="auto">
          <a:xfrm>
            <a:off x="944563" y="3171825"/>
            <a:ext cx="774700" cy="223838"/>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588" name="Rectangle 1305">
            <a:extLst>
              <a:ext uri="{FF2B5EF4-FFF2-40B4-BE49-F238E27FC236}">
                <a16:creationId xmlns:a16="http://schemas.microsoft.com/office/drawing/2014/main" id="{52C40222-7FB7-024D-A8FC-EA645363143F}"/>
              </a:ext>
            </a:extLst>
          </p:cNvPr>
          <p:cNvSpPr>
            <a:spLocks noChangeArrowheads="1"/>
          </p:cNvSpPr>
          <p:nvPr/>
        </p:nvSpPr>
        <p:spPr bwMode="auto">
          <a:xfrm>
            <a:off x="947738" y="3175000"/>
            <a:ext cx="768350" cy="217488"/>
          </a:xfrm>
          <a:prstGeom prst="rect">
            <a:avLst/>
          </a:prstGeom>
          <a:noFill/>
          <a:ln w="6350">
            <a:solidFill>
              <a:srgbClr val="022F2E"/>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589" name="Rectangle 1306">
            <a:extLst>
              <a:ext uri="{FF2B5EF4-FFF2-40B4-BE49-F238E27FC236}">
                <a16:creationId xmlns:a16="http://schemas.microsoft.com/office/drawing/2014/main" id="{EC54F919-1D78-204C-B84F-B4031D909CF2}"/>
              </a:ext>
            </a:extLst>
          </p:cNvPr>
          <p:cNvSpPr>
            <a:spLocks noChangeArrowheads="1"/>
          </p:cNvSpPr>
          <p:nvPr/>
        </p:nvSpPr>
        <p:spPr bwMode="auto">
          <a:xfrm>
            <a:off x="895350" y="3514725"/>
            <a:ext cx="3238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655 - 695</a:t>
            </a:r>
            <a:endParaRPr lang="en-US" altLang="en-US" sz="2400">
              <a:latin typeface="Times New Roman" panose="02020603050405020304" pitchFamily="18" charset="0"/>
            </a:endParaRPr>
          </a:p>
        </p:txBody>
      </p:sp>
      <p:sp>
        <p:nvSpPr>
          <p:cNvPr id="24590" name="Rectangle 1307">
            <a:extLst>
              <a:ext uri="{FF2B5EF4-FFF2-40B4-BE49-F238E27FC236}">
                <a16:creationId xmlns:a16="http://schemas.microsoft.com/office/drawing/2014/main" id="{36353767-7953-C244-A9A4-60962B8F10B1}"/>
              </a:ext>
            </a:extLst>
          </p:cNvPr>
          <p:cNvSpPr>
            <a:spLocks noChangeArrowheads="1"/>
          </p:cNvSpPr>
          <p:nvPr/>
        </p:nvSpPr>
        <p:spPr bwMode="auto">
          <a:xfrm>
            <a:off x="2789238" y="4068763"/>
            <a:ext cx="4143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800" b="1" i="1">
                <a:solidFill>
                  <a:srgbClr val="000000"/>
                </a:solidFill>
                <a:latin typeface="Arial" panose="020B0604020202020204" pitchFamily="34" charset="0"/>
              </a:rPr>
              <a:t> PMT6    </a:t>
            </a:r>
            <a:endParaRPr lang="en-US" altLang="en-US" sz="2400" b="1">
              <a:latin typeface="Times New Roman" panose="02020603050405020304" pitchFamily="18" charset="0"/>
            </a:endParaRPr>
          </a:p>
        </p:txBody>
      </p:sp>
      <p:sp>
        <p:nvSpPr>
          <p:cNvPr id="24591" name="Rectangle 1308">
            <a:extLst>
              <a:ext uri="{FF2B5EF4-FFF2-40B4-BE49-F238E27FC236}">
                <a16:creationId xmlns:a16="http://schemas.microsoft.com/office/drawing/2014/main" id="{EC1DC7D3-9066-7C43-BEC8-81E4F8A58B8E}"/>
              </a:ext>
            </a:extLst>
          </p:cNvPr>
          <p:cNvSpPr>
            <a:spLocks noChangeArrowheads="1"/>
          </p:cNvSpPr>
          <p:nvPr/>
        </p:nvSpPr>
        <p:spPr bwMode="auto">
          <a:xfrm>
            <a:off x="2836863" y="4251325"/>
            <a:ext cx="776287" cy="223838"/>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592" name="Rectangle 1309">
            <a:extLst>
              <a:ext uri="{FF2B5EF4-FFF2-40B4-BE49-F238E27FC236}">
                <a16:creationId xmlns:a16="http://schemas.microsoft.com/office/drawing/2014/main" id="{238FB6E6-AF94-EE40-B8FE-FFAA2EA29DBC}"/>
              </a:ext>
            </a:extLst>
          </p:cNvPr>
          <p:cNvSpPr>
            <a:spLocks noChangeArrowheads="1"/>
          </p:cNvSpPr>
          <p:nvPr/>
        </p:nvSpPr>
        <p:spPr bwMode="auto">
          <a:xfrm>
            <a:off x="2840038" y="4254500"/>
            <a:ext cx="769937" cy="217488"/>
          </a:xfrm>
          <a:prstGeom prst="rect">
            <a:avLst/>
          </a:prstGeom>
          <a:noFill/>
          <a:ln w="6350">
            <a:solidFill>
              <a:srgbClr val="022F2E"/>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593" name="Rectangle 1310">
            <a:extLst>
              <a:ext uri="{FF2B5EF4-FFF2-40B4-BE49-F238E27FC236}">
                <a16:creationId xmlns:a16="http://schemas.microsoft.com/office/drawing/2014/main" id="{02C05382-2A50-AD41-97CC-63F41744B3C0}"/>
              </a:ext>
            </a:extLst>
          </p:cNvPr>
          <p:cNvSpPr>
            <a:spLocks noChangeArrowheads="1"/>
          </p:cNvSpPr>
          <p:nvPr/>
        </p:nvSpPr>
        <p:spPr bwMode="auto">
          <a:xfrm>
            <a:off x="2789238" y="4594225"/>
            <a:ext cx="1857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594" name="Rectangle 1311">
            <a:extLst>
              <a:ext uri="{FF2B5EF4-FFF2-40B4-BE49-F238E27FC236}">
                <a16:creationId xmlns:a16="http://schemas.microsoft.com/office/drawing/2014/main" id="{80A3E5FC-FE9D-F241-9AB7-12392B7B854F}"/>
              </a:ext>
            </a:extLst>
          </p:cNvPr>
          <p:cNvSpPr>
            <a:spLocks noChangeArrowheads="1"/>
          </p:cNvSpPr>
          <p:nvPr/>
        </p:nvSpPr>
        <p:spPr bwMode="auto">
          <a:xfrm>
            <a:off x="4341813" y="5418138"/>
            <a:ext cx="4143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800" i="1">
                <a:solidFill>
                  <a:srgbClr val="000000"/>
                </a:solidFill>
                <a:latin typeface="Arial" panose="020B0604020202020204" pitchFamily="34" charset="0"/>
              </a:rPr>
              <a:t> PMT7    </a:t>
            </a:r>
            <a:endParaRPr lang="en-US" altLang="en-US" sz="2400">
              <a:latin typeface="Times New Roman" panose="02020603050405020304" pitchFamily="18" charset="0"/>
            </a:endParaRPr>
          </a:p>
        </p:txBody>
      </p:sp>
      <p:sp>
        <p:nvSpPr>
          <p:cNvPr id="24595" name="Rectangle 1312">
            <a:extLst>
              <a:ext uri="{FF2B5EF4-FFF2-40B4-BE49-F238E27FC236}">
                <a16:creationId xmlns:a16="http://schemas.microsoft.com/office/drawing/2014/main" id="{9B9657A5-7496-3A46-9DAA-4F5D239EDB34}"/>
              </a:ext>
            </a:extLst>
          </p:cNvPr>
          <p:cNvSpPr>
            <a:spLocks noChangeArrowheads="1"/>
          </p:cNvSpPr>
          <p:nvPr/>
        </p:nvSpPr>
        <p:spPr bwMode="auto">
          <a:xfrm>
            <a:off x="4391025" y="5599113"/>
            <a:ext cx="774700" cy="223837"/>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596" name="Rectangle 1313">
            <a:extLst>
              <a:ext uri="{FF2B5EF4-FFF2-40B4-BE49-F238E27FC236}">
                <a16:creationId xmlns:a16="http://schemas.microsoft.com/office/drawing/2014/main" id="{E4A4BE09-819E-6B47-B499-5BAD878080A9}"/>
              </a:ext>
            </a:extLst>
          </p:cNvPr>
          <p:cNvSpPr>
            <a:spLocks noChangeArrowheads="1"/>
          </p:cNvSpPr>
          <p:nvPr/>
        </p:nvSpPr>
        <p:spPr bwMode="auto">
          <a:xfrm>
            <a:off x="4394200" y="5602288"/>
            <a:ext cx="768350" cy="217487"/>
          </a:xfrm>
          <a:prstGeom prst="rect">
            <a:avLst/>
          </a:prstGeom>
          <a:noFill/>
          <a:ln w="6350">
            <a:solidFill>
              <a:srgbClr val="022F2E"/>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597" name="Rectangle 1314">
            <a:extLst>
              <a:ext uri="{FF2B5EF4-FFF2-40B4-BE49-F238E27FC236}">
                <a16:creationId xmlns:a16="http://schemas.microsoft.com/office/drawing/2014/main" id="{5128084B-EA12-B343-9335-4024961F8296}"/>
              </a:ext>
            </a:extLst>
          </p:cNvPr>
          <p:cNvSpPr>
            <a:spLocks noChangeArrowheads="1"/>
          </p:cNvSpPr>
          <p:nvPr/>
        </p:nvSpPr>
        <p:spPr bwMode="auto">
          <a:xfrm>
            <a:off x="4341813" y="5942013"/>
            <a:ext cx="1857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598" name="Arc 1315">
            <a:extLst>
              <a:ext uri="{FF2B5EF4-FFF2-40B4-BE49-F238E27FC236}">
                <a16:creationId xmlns:a16="http://schemas.microsoft.com/office/drawing/2014/main" id="{3989F891-6B36-934E-95A1-22BC750343FF}"/>
              </a:ext>
            </a:extLst>
          </p:cNvPr>
          <p:cNvSpPr>
            <a:spLocks/>
          </p:cNvSpPr>
          <p:nvPr/>
        </p:nvSpPr>
        <p:spPr bwMode="auto">
          <a:xfrm>
            <a:off x="8243888" y="3270250"/>
            <a:ext cx="138112" cy="50800"/>
          </a:xfrm>
          <a:custGeom>
            <a:avLst/>
            <a:gdLst>
              <a:gd name="T0" fmla="*/ 0 w 43200"/>
              <a:gd name="T1" fmla="*/ 8596524 h 21600"/>
              <a:gd name="T2" fmla="*/ 147474657 w 43200"/>
              <a:gd name="T3" fmla="*/ 8596524 h 21600"/>
              <a:gd name="T4" fmla="*/ 73737485 w 43200"/>
              <a:gd name="T5" fmla="*/ 8596524 h 21600"/>
              <a:gd name="T6" fmla="*/ 0 60000 65536"/>
              <a:gd name="T7" fmla="*/ 0 60000 65536"/>
              <a:gd name="T8" fmla="*/ 0 60000 65536"/>
            </a:gdLst>
            <a:ahLst/>
            <a:cxnLst>
              <a:cxn ang="T6">
                <a:pos x="T0" y="T1"/>
              </a:cxn>
              <a:cxn ang="T7">
                <a:pos x="T2" y="T3"/>
              </a:cxn>
              <a:cxn ang="T8">
                <a:pos x="T4" y="T5"/>
              </a:cxn>
            </a:cxnLst>
            <a:rect l="0" t="0" r="r" b="b"/>
            <a:pathLst>
              <a:path w="43200" h="21600" fill="none" extrusionOk="0">
                <a:moveTo>
                  <a:pt x="-1" y="21599"/>
                </a:moveTo>
                <a:cubicBezTo>
                  <a:pt x="0" y="9670"/>
                  <a:pt x="9670" y="0"/>
                  <a:pt x="21600" y="0"/>
                </a:cubicBezTo>
                <a:cubicBezTo>
                  <a:pt x="33529" y="-1"/>
                  <a:pt x="43200" y="9670"/>
                  <a:pt x="43200" y="21600"/>
                </a:cubicBezTo>
              </a:path>
              <a:path w="43200" h="21600" stroke="0" extrusionOk="0">
                <a:moveTo>
                  <a:pt x="-1" y="21599"/>
                </a:moveTo>
                <a:cubicBezTo>
                  <a:pt x="0" y="9670"/>
                  <a:pt x="9670" y="0"/>
                  <a:pt x="21600" y="0"/>
                </a:cubicBezTo>
                <a:cubicBezTo>
                  <a:pt x="33529" y="-1"/>
                  <a:pt x="43200" y="9670"/>
                  <a:pt x="43200" y="21600"/>
                </a:cubicBezTo>
                <a:lnTo>
                  <a:pt x="21600" y="21600"/>
                </a:lnTo>
                <a:lnTo>
                  <a:pt x="-1" y="21599"/>
                </a:lnTo>
                <a:close/>
              </a:path>
            </a:pathLst>
          </a:custGeom>
          <a:solidFill>
            <a:srgbClr val="F1F1F1"/>
          </a:solidFill>
          <a:ln w="6350">
            <a:solidFill>
              <a:srgbClr val="000000"/>
            </a:solidFill>
            <a:round/>
            <a:headEnd/>
            <a:tailEnd/>
          </a:ln>
        </p:spPr>
        <p:txBody>
          <a:bodyPr/>
          <a:lstStyle/>
          <a:p>
            <a:endParaRPr lang="en-US"/>
          </a:p>
        </p:txBody>
      </p:sp>
      <p:sp>
        <p:nvSpPr>
          <p:cNvPr id="24599" name="Arc 1316">
            <a:extLst>
              <a:ext uri="{FF2B5EF4-FFF2-40B4-BE49-F238E27FC236}">
                <a16:creationId xmlns:a16="http://schemas.microsoft.com/office/drawing/2014/main" id="{19EA4964-890B-2C4B-A675-B2EB7011EAFF}"/>
              </a:ext>
            </a:extLst>
          </p:cNvPr>
          <p:cNvSpPr>
            <a:spLocks/>
          </p:cNvSpPr>
          <p:nvPr/>
        </p:nvSpPr>
        <p:spPr bwMode="auto">
          <a:xfrm>
            <a:off x="8243888" y="3321050"/>
            <a:ext cx="138112" cy="50800"/>
          </a:xfrm>
          <a:custGeom>
            <a:avLst/>
            <a:gdLst>
              <a:gd name="T0" fmla="*/ 147474657 w 43200"/>
              <a:gd name="T1" fmla="*/ 0 h 21600"/>
              <a:gd name="T2" fmla="*/ 0 w 43200"/>
              <a:gd name="T3" fmla="*/ 0 h 21600"/>
              <a:gd name="T4" fmla="*/ 73737485 w 43200"/>
              <a:gd name="T5" fmla="*/ 0 h 21600"/>
              <a:gd name="T6" fmla="*/ 0 60000 65536"/>
              <a:gd name="T7" fmla="*/ 0 60000 65536"/>
              <a:gd name="T8" fmla="*/ 0 60000 65536"/>
            </a:gdLst>
            <a:ahLst/>
            <a:cxnLst>
              <a:cxn ang="T6">
                <a:pos x="T0" y="T1"/>
              </a:cxn>
              <a:cxn ang="T7">
                <a:pos x="T2" y="T3"/>
              </a:cxn>
              <a:cxn ang="T8">
                <a:pos x="T4" y="T5"/>
              </a:cxn>
            </a:cxnLst>
            <a:rect l="0" t="0" r="r" b="b"/>
            <a:pathLst>
              <a:path w="43200" h="21600" fill="none" extrusionOk="0">
                <a:moveTo>
                  <a:pt x="43200" y="0"/>
                </a:moveTo>
                <a:cubicBezTo>
                  <a:pt x="43200" y="11929"/>
                  <a:pt x="33529" y="21600"/>
                  <a:pt x="21600" y="21600"/>
                </a:cubicBezTo>
                <a:cubicBezTo>
                  <a:pt x="9670" y="21599"/>
                  <a:pt x="-1" y="11929"/>
                  <a:pt x="-1" y="-1"/>
                </a:cubicBezTo>
              </a:path>
              <a:path w="43200" h="21600" stroke="0" extrusionOk="0">
                <a:moveTo>
                  <a:pt x="43200" y="0"/>
                </a:moveTo>
                <a:cubicBezTo>
                  <a:pt x="43200" y="11929"/>
                  <a:pt x="33529" y="21600"/>
                  <a:pt x="21600" y="21600"/>
                </a:cubicBezTo>
                <a:cubicBezTo>
                  <a:pt x="9670" y="21599"/>
                  <a:pt x="-1" y="11929"/>
                  <a:pt x="-1" y="-1"/>
                </a:cubicBezTo>
                <a:lnTo>
                  <a:pt x="21600" y="0"/>
                </a:lnTo>
                <a:lnTo>
                  <a:pt x="43200" y="0"/>
                </a:lnTo>
                <a:close/>
              </a:path>
            </a:pathLst>
          </a:custGeom>
          <a:solidFill>
            <a:srgbClr val="F1F1F1"/>
          </a:solidFill>
          <a:ln w="6350">
            <a:solidFill>
              <a:srgbClr val="000000"/>
            </a:solidFill>
            <a:round/>
            <a:headEnd/>
            <a:tailEnd/>
          </a:ln>
        </p:spPr>
        <p:txBody>
          <a:bodyPr/>
          <a:lstStyle/>
          <a:p>
            <a:endParaRPr lang="en-US"/>
          </a:p>
        </p:txBody>
      </p:sp>
      <p:sp>
        <p:nvSpPr>
          <p:cNvPr id="24600" name="Line 1317">
            <a:extLst>
              <a:ext uri="{FF2B5EF4-FFF2-40B4-BE49-F238E27FC236}">
                <a16:creationId xmlns:a16="http://schemas.microsoft.com/office/drawing/2014/main" id="{68C8D65D-7AA1-C342-814C-E9AD6290DBE5}"/>
              </a:ext>
            </a:extLst>
          </p:cNvPr>
          <p:cNvSpPr>
            <a:spLocks noChangeShapeType="1"/>
          </p:cNvSpPr>
          <p:nvPr/>
        </p:nvSpPr>
        <p:spPr bwMode="auto">
          <a:xfrm>
            <a:off x="8410575" y="3321050"/>
            <a:ext cx="19367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1" name="Line 1318">
            <a:extLst>
              <a:ext uri="{FF2B5EF4-FFF2-40B4-BE49-F238E27FC236}">
                <a16:creationId xmlns:a16="http://schemas.microsoft.com/office/drawing/2014/main" id="{4B8CAC02-06F5-D94C-B693-0A2FD2C694AF}"/>
              </a:ext>
            </a:extLst>
          </p:cNvPr>
          <p:cNvSpPr>
            <a:spLocks noChangeShapeType="1"/>
          </p:cNvSpPr>
          <p:nvPr/>
        </p:nvSpPr>
        <p:spPr bwMode="auto">
          <a:xfrm>
            <a:off x="8382000" y="3371850"/>
            <a:ext cx="68263" cy="50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2" name="Line 1319">
            <a:extLst>
              <a:ext uri="{FF2B5EF4-FFF2-40B4-BE49-F238E27FC236}">
                <a16:creationId xmlns:a16="http://schemas.microsoft.com/office/drawing/2014/main" id="{9AC00228-99A6-3645-A7E1-A0B1811FBB87}"/>
              </a:ext>
            </a:extLst>
          </p:cNvPr>
          <p:cNvSpPr>
            <a:spLocks noChangeShapeType="1"/>
          </p:cNvSpPr>
          <p:nvPr/>
        </p:nvSpPr>
        <p:spPr bwMode="auto">
          <a:xfrm>
            <a:off x="8313738" y="3392488"/>
            <a:ext cx="1587" cy="1428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3" name="Line 1320">
            <a:extLst>
              <a:ext uri="{FF2B5EF4-FFF2-40B4-BE49-F238E27FC236}">
                <a16:creationId xmlns:a16="http://schemas.microsoft.com/office/drawing/2014/main" id="{95F2BCC5-3644-3D40-8C94-4ABF887DF9EF}"/>
              </a:ext>
            </a:extLst>
          </p:cNvPr>
          <p:cNvSpPr>
            <a:spLocks noChangeShapeType="1"/>
          </p:cNvSpPr>
          <p:nvPr/>
        </p:nvSpPr>
        <p:spPr bwMode="auto">
          <a:xfrm flipH="1">
            <a:off x="8175625" y="3371850"/>
            <a:ext cx="69850" cy="50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4" name="Line 1321">
            <a:extLst>
              <a:ext uri="{FF2B5EF4-FFF2-40B4-BE49-F238E27FC236}">
                <a16:creationId xmlns:a16="http://schemas.microsoft.com/office/drawing/2014/main" id="{A918E7CF-A616-5D43-A3D2-0C69CEC2BC87}"/>
              </a:ext>
            </a:extLst>
          </p:cNvPr>
          <p:cNvSpPr>
            <a:spLocks noChangeShapeType="1"/>
          </p:cNvSpPr>
          <p:nvPr/>
        </p:nvSpPr>
        <p:spPr bwMode="auto">
          <a:xfrm flipH="1">
            <a:off x="8021638" y="3321050"/>
            <a:ext cx="195262"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5" name="Line 1322">
            <a:extLst>
              <a:ext uri="{FF2B5EF4-FFF2-40B4-BE49-F238E27FC236}">
                <a16:creationId xmlns:a16="http://schemas.microsoft.com/office/drawing/2014/main" id="{339162F5-BB02-5043-888D-280FF91888BD}"/>
              </a:ext>
            </a:extLst>
          </p:cNvPr>
          <p:cNvSpPr>
            <a:spLocks noChangeShapeType="1"/>
          </p:cNvSpPr>
          <p:nvPr/>
        </p:nvSpPr>
        <p:spPr bwMode="auto">
          <a:xfrm flipH="1" flipV="1">
            <a:off x="8175625" y="3219450"/>
            <a:ext cx="69850" cy="50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6" name="Line 1323">
            <a:extLst>
              <a:ext uri="{FF2B5EF4-FFF2-40B4-BE49-F238E27FC236}">
                <a16:creationId xmlns:a16="http://schemas.microsoft.com/office/drawing/2014/main" id="{10828257-173B-444F-8A3B-F786137924EE}"/>
              </a:ext>
            </a:extLst>
          </p:cNvPr>
          <p:cNvSpPr>
            <a:spLocks noChangeShapeType="1"/>
          </p:cNvSpPr>
          <p:nvPr/>
        </p:nvSpPr>
        <p:spPr bwMode="auto">
          <a:xfrm flipV="1">
            <a:off x="8313738" y="3106738"/>
            <a:ext cx="1587" cy="1428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7" name="Line 1324">
            <a:extLst>
              <a:ext uri="{FF2B5EF4-FFF2-40B4-BE49-F238E27FC236}">
                <a16:creationId xmlns:a16="http://schemas.microsoft.com/office/drawing/2014/main" id="{36C8363B-0726-F74E-8DE5-A8C27B9B8BA2}"/>
              </a:ext>
            </a:extLst>
          </p:cNvPr>
          <p:cNvSpPr>
            <a:spLocks noChangeShapeType="1"/>
          </p:cNvSpPr>
          <p:nvPr/>
        </p:nvSpPr>
        <p:spPr bwMode="auto">
          <a:xfrm flipV="1">
            <a:off x="8382000" y="3219450"/>
            <a:ext cx="68263" cy="50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8" name="Line 1325">
            <a:extLst>
              <a:ext uri="{FF2B5EF4-FFF2-40B4-BE49-F238E27FC236}">
                <a16:creationId xmlns:a16="http://schemas.microsoft.com/office/drawing/2014/main" id="{D0CA16CC-ABA9-BC41-97DC-57D133A1E38B}"/>
              </a:ext>
            </a:extLst>
          </p:cNvPr>
          <p:cNvSpPr>
            <a:spLocks noChangeShapeType="1"/>
          </p:cNvSpPr>
          <p:nvPr/>
        </p:nvSpPr>
        <p:spPr bwMode="auto">
          <a:xfrm>
            <a:off x="6964363" y="2420938"/>
            <a:ext cx="1587" cy="9001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9" name="Line 1326">
            <a:extLst>
              <a:ext uri="{FF2B5EF4-FFF2-40B4-BE49-F238E27FC236}">
                <a16:creationId xmlns:a16="http://schemas.microsoft.com/office/drawing/2014/main" id="{700B3634-4474-0547-9CF1-B992ADB5BFE0}"/>
              </a:ext>
            </a:extLst>
          </p:cNvPr>
          <p:cNvSpPr>
            <a:spLocks noChangeShapeType="1"/>
          </p:cNvSpPr>
          <p:nvPr/>
        </p:nvSpPr>
        <p:spPr bwMode="auto">
          <a:xfrm>
            <a:off x="5507038" y="2420938"/>
            <a:ext cx="1587" cy="9001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0" name="Line 1327">
            <a:extLst>
              <a:ext uri="{FF2B5EF4-FFF2-40B4-BE49-F238E27FC236}">
                <a16:creationId xmlns:a16="http://schemas.microsoft.com/office/drawing/2014/main" id="{93AA67CA-3DE4-8A4C-86E8-840ADD3DDF8A}"/>
              </a:ext>
            </a:extLst>
          </p:cNvPr>
          <p:cNvSpPr>
            <a:spLocks noChangeShapeType="1"/>
          </p:cNvSpPr>
          <p:nvPr/>
        </p:nvSpPr>
        <p:spPr bwMode="auto">
          <a:xfrm>
            <a:off x="4146550" y="2420938"/>
            <a:ext cx="1588" cy="9001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1" name="Line 1328">
            <a:extLst>
              <a:ext uri="{FF2B5EF4-FFF2-40B4-BE49-F238E27FC236}">
                <a16:creationId xmlns:a16="http://schemas.microsoft.com/office/drawing/2014/main" id="{FA6DBB1C-B8B1-0F4E-938F-E3B8F194A887}"/>
              </a:ext>
            </a:extLst>
          </p:cNvPr>
          <p:cNvSpPr>
            <a:spLocks noChangeShapeType="1"/>
          </p:cNvSpPr>
          <p:nvPr/>
        </p:nvSpPr>
        <p:spPr bwMode="auto">
          <a:xfrm>
            <a:off x="2593975" y="2420938"/>
            <a:ext cx="1588" cy="9001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2" name="Line 1329">
            <a:extLst>
              <a:ext uri="{FF2B5EF4-FFF2-40B4-BE49-F238E27FC236}">
                <a16:creationId xmlns:a16="http://schemas.microsoft.com/office/drawing/2014/main" id="{992DE241-873F-1041-AA5E-A791BCE88C1C}"/>
              </a:ext>
            </a:extLst>
          </p:cNvPr>
          <p:cNvSpPr>
            <a:spLocks noChangeShapeType="1"/>
          </p:cNvSpPr>
          <p:nvPr/>
        </p:nvSpPr>
        <p:spPr bwMode="auto">
          <a:xfrm>
            <a:off x="1816100" y="3321050"/>
            <a:ext cx="62166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3" name="Line 1330">
            <a:extLst>
              <a:ext uri="{FF2B5EF4-FFF2-40B4-BE49-F238E27FC236}">
                <a16:creationId xmlns:a16="http://schemas.microsoft.com/office/drawing/2014/main" id="{B98AB7D3-3866-8A4C-A48F-148F9F45A3D1}"/>
              </a:ext>
            </a:extLst>
          </p:cNvPr>
          <p:cNvSpPr>
            <a:spLocks noChangeShapeType="1"/>
          </p:cNvSpPr>
          <p:nvPr/>
        </p:nvSpPr>
        <p:spPr bwMode="auto">
          <a:xfrm>
            <a:off x="3709988" y="4400550"/>
            <a:ext cx="1068387"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4" name="Line 1331">
            <a:extLst>
              <a:ext uri="{FF2B5EF4-FFF2-40B4-BE49-F238E27FC236}">
                <a16:creationId xmlns:a16="http://schemas.microsoft.com/office/drawing/2014/main" id="{EBD8D6AD-3D82-FB44-886F-83EEF8E5F93D}"/>
              </a:ext>
            </a:extLst>
          </p:cNvPr>
          <p:cNvSpPr>
            <a:spLocks noChangeShapeType="1"/>
          </p:cNvSpPr>
          <p:nvPr/>
        </p:nvSpPr>
        <p:spPr bwMode="auto">
          <a:xfrm>
            <a:off x="4778375" y="3321050"/>
            <a:ext cx="1588" cy="19780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5" name="Rectangle 1332">
            <a:extLst>
              <a:ext uri="{FF2B5EF4-FFF2-40B4-BE49-F238E27FC236}">
                <a16:creationId xmlns:a16="http://schemas.microsoft.com/office/drawing/2014/main" id="{9FCDB7F6-2B13-BA43-B82B-13FE31F865E8}"/>
              </a:ext>
            </a:extLst>
          </p:cNvPr>
          <p:cNvSpPr>
            <a:spLocks noChangeArrowheads="1"/>
          </p:cNvSpPr>
          <p:nvPr/>
        </p:nvSpPr>
        <p:spPr bwMode="auto">
          <a:xfrm>
            <a:off x="6489700" y="1535113"/>
            <a:ext cx="947738" cy="874712"/>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16" name="Rectangle 1333">
            <a:extLst>
              <a:ext uri="{FF2B5EF4-FFF2-40B4-BE49-F238E27FC236}">
                <a16:creationId xmlns:a16="http://schemas.microsoft.com/office/drawing/2014/main" id="{C58B0F97-1117-124D-B734-4F70951F715E}"/>
              </a:ext>
            </a:extLst>
          </p:cNvPr>
          <p:cNvSpPr>
            <a:spLocks noChangeArrowheads="1"/>
          </p:cNvSpPr>
          <p:nvPr/>
        </p:nvSpPr>
        <p:spPr bwMode="auto">
          <a:xfrm>
            <a:off x="6578600" y="1825625"/>
            <a:ext cx="769938" cy="219075"/>
          </a:xfrm>
          <a:prstGeom prst="rect">
            <a:avLst/>
          </a:prstGeom>
          <a:solidFill>
            <a:schemeClr val="accent2"/>
          </a:solidFill>
          <a:ln w="6350">
            <a:solidFill>
              <a:srgbClr val="022F2E"/>
            </a:solidFill>
            <a:miter lim="800000"/>
            <a:headEnd/>
            <a:tailEnd/>
          </a:ln>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17" name="Rectangle 1334">
            <a:extLst>
              <a:ext uri="{FF2B5EF4-FFF2-40B4-BE49-F238E27FC236}">
                <a16:creationId xmlns:a16="http://schemas.microsoft.com/office/drawing/2014/main" id="{FF81D1BF-F27B-1E4F-9B3D-17FA1D7B2642}"/>
              </a:ext>
            </a:extLst>
          </p:cNvPr>
          <p:cNvSpPr>
            <a:spLocks noChangeArrowheads="1"/>
          </p:cNvSpPr>
          <p:nvPr/>
        </p:nvSpPr>
        <p:spPr bwMode="auto">
          <a:xfrm>
            <a:off x="5033963" y="1535113"/>
            <a:ext cx="947737" cy="874712"/>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18" name="Rectangle 1335">
            <a:extLst>
              <a:ext uri="{FF2B5EF4-FFF2-40B4-BE49-F238E27FC236}">
                <a16:creationId xmlns:a16="http://schemas.microsoft.com/office/drawing/2014/main" id="{D38CDA05-BA7B-1248-A8A2-CAEB51022A35}"/>
              </a:ext>
            </a:extLst>
          </p:cNvPr>
          <p:cNvSpPr>
            <a:spLocks noChangeArrowheads="1"/>
          </p:cNvSpPr>
          <p:nvPr/>
        </p:nvSpPr>
        <p:spPr bwMode="auto">
          <a:xfrm>
            <a:off x="5122863" y="1825625"/>
            <a:ext cx="768350" cy="219075"/>
          </a:xfrm>
          <a:prstGeom prst="rect">
            <a:avLst/>
          </a:prstGeom>
          <a:gradFill rotWithShape="0">
            <a:gsLst>
              <a:gs pos="0">
                <a:srgbClr val="00FFFF"/>
              </a:gs>
              <a:gs pos="100000">
                <a:schemeClr val="accent1"/>
              </a:gs>
            </a:gsLst>
            <a:lin ang="0" scaled="1"/>
          </a:gradFill>
          <a:ln w="6350">
            <a:solidFill>
              <a:srgbClr val="022F2E"/>
            </a:solidFill>
            <a:miter lim="800000"/>
            <a:headEnd/>
            <a:tailEnd/>
          </a:ln>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19" name="Rectangle 1336">
            <a:extLst>
              <a:ext uri="{FF2B5EF4-FFF2-40B4-BE49-F238E27FC236}">
                <a16:creationId xmlns:a16="http://schemas.microsoft.com/office/drawing/2014/main" id="{02BFD364-AC85-BD4E-8985-053534B3B734}"/>
              </a:ext>
            </a:extLst>
          </p:cNvPr>
          <p:cNvSpPr>
            <a:spLocks noChangeArrowheads="1"/>
          </p:cNvSpPr>
          <p:nvPr/>
        </p:nvSpPr>
        <p:spPr bwMode="auto">
          <a:xfrm>
            <a:off x="3673475" y="1535113"/>
            <a:ext cx="947738" cy="874712"/>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0" name="Rectangle 1337">
            <a:extLst>
              <a:ext uri="{FF2B5EF4-FFF2-40B4-BE49-F238E27FC236}">
                <a16:creationId xmlns:a16="http://schemas.microsoft.com/office/drawing/2014/main" id="{3CFD79FD-08FB-9E42-858F-9D4277F6B295}"/>
              </a:ext>
            </a:extLst>
          </p:cNvPr>
          <p:cNvSpPr>
            <a:spLocks noChangeArrowheads="1"/>
          </p:cNvSpPr>
          <p:nvPr/>
        </p:nvSpPr>
        <p:spPr bwMode="auto">
          <a:xfrm>
            <a:off x="3762375" y="1825625"/>
            <a:ext cx="769938" cy="219075"/>
          </a:xfrm>
          <a:prstGeom prst="rect">
            <a:avLst/>
          </a:prstGeom>
          <a:gradFill rotWithShape="0">
            <a:gsLst>
              <a:gs pos="0">
                <a:srgbClr val="FF6600"/>
              </a:gs>
              <a:gs pos="100000">
                <a:srgbClr val="FF3300"/>
              </a:gs>
            </a:gsLst>
            <a:lin ang="0" scaled="1"/>
          </a:gradFill>
          <a:ln w="6350">
            <a:solidFill>
              <a:srgbClr val="022F2E"/>
            </a:solidFill>
            <a:miter lim="800000"/>
            <a:headEnd/>
            <a:tailEnd/>
          </a:ln>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1" name="Rectangle 1338">
            <a:extLst>
              <a:ext uri="{FF2B5EF4-FFF2-40B4-BE49-F238E27FC236}">
                <a16:creationId xmlns:a16="http://schemas.microsoft.com/office/drawing/2014/main" id="{9A3B9914-4C31-4E41-A498-9AF16CE456D8}"/>
              </a:ext>
            </a:extLst>
          </p:cNvPr>
          <p:cNvSpPr>
            <a:spLocks noChangeArrowheads="1"/>
          </p:cNvSpPr>
          <p:nvPr/>
        </p:nvSpPr>
        <p:spPr bwMode="auto">
          <a:xfrm>
            <a:off x="2119313" y="1535113"/>
            <a:ext cx="947737" cy="874712"/>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2" name="Rectangle 1339">
            <a:extLst>
              <a:ext uri="{FF2B5EF4-FFF2-40B4-BE49-F238E27FC236}">
                <a16:creationId xmlns:a16="http://schemas.microsoft.com/office/drawing/2014/main" id="{95A55042-0279-EF4E-B01A-6F367F5CA19E}"/>
              </a:ext>
            </a:extLst>
          </p:cNvPr>
          <p:cNvSpPr>
            <a:spLocks noChangeArrowheads="1"/>
          </p:cNvSpPr>
          <p:nvPr/>
        </p:nvSpPr>
        <p:spPr bwMode="auto">
          <a:xfrm>
            <a:off x="2208213" y="1825625"/>
            <a:ext cx="769937" cy="219075"/>
          </a:xfrm>
          <a:prstGeom prst="rect">
            <a:avLst/>
          </a:prstGeom>
          <a:noFill/>
          <a:ln w="6350">
            <a:solidFill>
              <a:srgbClr val="022F2E"/>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3" name="Rectangle 1340">
            <a:extLst>
              <a:ext uri="{FF2B5EF4-FFF2-40B4-BE49-F238E27FC236}">
                <a16:creationId xmlns:a16="http://schemas.microsoft.com/office/drawing/2014/main" id="{6F5FDB51-1571-9140-904D-DCEDE7014275}"/>
              </a:ext>
            </a:extLst>
          </p:cNvPr>
          <p:cNvSpPr>
            <a:spLocks noChangeArrowheads="1"/>
          </p:cNvSpPr>
          <p:nvPr/>
        </p:nvSpPr>
        <p:spPr bwMode="auto">
          <a:xfrm>
            <a:off x="857250" y="2882900"/>
            <a:ext cx="947738" cy="876300"/>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4" name="Rectangle 1341">
            <a:extLst>
              <a:ext uri="{FF2B5EF4-FFF2-40B4-BE49-F238E27FC236}">
                <a16:creationId xmlns:a16="http://schemas.microsoft.com/office/drawing/2014/main" id="{1CA12D61-DC64-F14F-B016-B1CC8651E4E3}"/>
              </a:ext>
            </a:extLst>
          </p:cNvPr>
          <p:cNvSpPr>
            <a:spLocks noChangeArrowheads="1"/>
          </p:cNvSpPr>
          <p:nvPr/>
        </p:nvSpPr>
        <p:spPr bwMode="auto">
          <a:xfrm>
            <a:off x="947738" y="3175000"/>
            <a:ext cx="768350" cy="217488"/>
          </a:xfrm>
          <a:prstGeom prst="rect">
            <a:avLst/>
          </a:prstGeom>
          <a:gradFill rotWithShape="0">
            <a:gsLst>
              <a:gs pos="0">
                <a:srgbClr val="FF3300"/>
              </a:gs>
              <a:gs pos="100000">
                <a:srgbClr val="800000"/>
              </a:gs>
            </a:gsLst>
            <a:lin ang="0" scaled="1"/>
          </a:gradFill>
          <a:ln w="6350">
            <a:solidFill>
              <a:srgbClr val="022F2E"/>
            </a:solidFill>
            <a:miter lim="800000"/>
            <a:headEnd/>
            <a:tailEnd/>
          </a:ln>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5" name="Rectangle 1342">
            <a:extLst>
              <a:ext uri="{FF2B5EF4-FFF2-40B4-BE49-F238E27FC236}">
                <a16:creationId xmlns:a16="http://schemas.microsoft.com/office/drawing/2014/main" id="{5E504FE9-C143-8040-A4C5-F8B32148721D}"/>
              </a:ext>
            </a:extLst>
          </p:cNvPr>
          <p:cNvSpPr>
            <a:spLocks noChangeArrowheads="1"/>
          </p:cNvSpPr>
          <p:nvPr/>
        </p:nvSpPr>
        <p:spPr bwMode="auto">
          <a:xfrm>
            <a:off x="2751138" y="3962400"/>
            <a:ext cx="947737" cy="876300"/>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6" name="Rectangle 1343">
            <a:extLst>
              <a:ext uri="{FF2B5EF4-FFF2-40B4-BE49-F238E27FC236}">
                <a16:creationId xmlns:a16="http://schemas.microsoft.com/office/drawing/2014/main" id="{1D32F8D5-5389-F54B-8A4D-6DA845F685C2}"/>
              </a:ext>
            </a:extLst>
          </p:cNvPr>
          <p:cNvSpPr>
            <a:spLocks noChangeArrowheads="1"/>
          </p:cNvSpPr>
          <p:nvPr/>
        </p:nvSpPr>
        <p:spPr bwMode="auto">
          <a:xfrm>
            <a:off x="2840038" y="4254500"/>
            <a:ext cx="769937" cy="217488"/>
          </a:xfrm>
          <a:prstGeom prst="rect">
            <a:avLst/>
          </a:prstGeom>
          <a:noFill/>
          <a:ln w="6350">
            <a:solidFill>
              <a:srgbClr val="022F2E"/>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7" name="Rectangle 1344">
            <a:extLst>
              <a:ext uri="{FF2B5EF4-FFF2-40B4-BE49-F238E27FC236}">
                <a16:creationId xmlns:a16="http://schemas.microsoft.com/office/drawing/2014/main" id="{06C10574-7F55-C545-890F-74AC5859CDD8}"/>
              </a:ext>
            </a:extLst>
          </p:cNvPr>
          <p:cNvSpPr>
            <a:spLocks noChangeArrowheads="1"/>
          </p:cNvSpPr>
          <p:nvPr/>
        </p:nvSpPr>
        <p:spPr bwMode="auto">
          <a:xfrm>
            <a:off x="4305300" y="5310188"/>
            <a:ext cx="947738" cy="877887"/>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8" name="Rectangle 1345">
            <a:extLst>
              <a:ext uri="{FF2B5EF4-FFF2-40B4-BE49-F238E27FC236}">
                <a16:creationId xmlns:a16="http://schemas.microsoft.com/office/drawing/2014/main" id="{9DC2F073-4EC3-8647-ABE1-D29C90FA2430}"/>
              </a:ext>
            </a:extLst>
          </p:cNvPr>
          <p:cNvSpPr>
            <a:spLocks noChangeArrowheads="1"/>
          </p:cNvSpPr>
          <p:nvPr/>
        </p:nvSpPr>
        <p:spPr bwMode="auto">
          <a:xfrm>
            <a:off x="4394200" y="5602288"/>
            <a:ext cx="768350" cy="217487"/>
          </a:xfrm>
          <a:prstGeom prst="rect">
            <a:avLst/>
          </a:prstGeom>
          <a:noFill/>
          <a:ln w="6350">
            <a:solidFill>
              <a:srgbClr val="022F2E"/>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4629" name="Freeform 1346">
            <a:extLst>
              <a:ext uri="{FF2B5EF4-FFF2-40B4-BE49-F238E27FC236}">
                <a16:creationId xmlns:a16="http://schemas.microsoft.com/office/drawing/2014/main" id="{5341AF71-4127-A841-98CC-DD2C90717C87}"/>
              </a:ext>
            </a:extLst>
          </p:cNvPr>
          <p:cNvSpPr>
            <a:spLocks/>
          </p:cNvSpPr>
          <p:nvPr/>
        </p:nvSpPr>
        <p:spPr bwMode="auto">
          <a:xfrm>
            <a:off x="7388225" y="3106738"/>
            <a:ext cx="576263" cy="428625"/>
          </a:xfrm>
          <a:custGeom>
            <a:avLst/>
            <a:gdLst>
              <a:gd name="T0" fmla="*/ 2147483646 w 1091"/>
              <a:gd name="T1" fmla="*/ 0 h 809"/>
              <a:gd name="T2" fmla="*/ 2147483646 w 1091"/>
              <a:gd name="T3" fmla="*/ 2147483646 h 809"/>
              <a:gd name="T4" fmla="*/ 2147483646 w 1091"/>
              <a:gd name="T5" fmla="*/ 2147483646 h 809"/>
              <a:gd name="T6" fmla="*/ 2147483646 w 1091"/>
              <a:gd name="T7" fmla="*/ 2147483646 h 809"/>
              <a:gd name="T8" fmla="*/ 2147483646 w 1091"/>
              <a:gd name="T9" fmla="*/ 2147483646 h 809"/>
              <a:gd name="T10" fmla="*/ 2147483646 w 1091"/>
              <a:gd name="T11" fmla="*/ 2147483646 h 809"/>
              <a:gd name="T12" fmla="*/ 2147483646 w 1091"/>
              <a:gd name="T13" fmla="*/ 2147483646 h 809"/>
              <a:gd name="T14" fmla="*/ 2147483646 w 1091"/>
              <a:gd name="T15" fmla="*/ 2147483646 h 809"/>
              <a:gd name="T16" fmla="*/ 2147483646 w 1091"/>
              <a:gd name="T17" fmla="*/ 2147483646 h 809"/>
              <a:gd name="T18" fmla="*/ 2147483646 w 1091"/>
              <a:gd name="T19" fmla="*/ 2147483646 h 809"/>
              <a:gd name="T20" fmla="*/ 2147483646 w 1091"/>
              <a:gd name="T21" fmla="*/ 2147483646 h 809"/>
              <a:gd name="T22" fmla="*/ 2147483646 w 1091"/>
              <a:gd name="T23" fmla="*/ 2147483646 h 809"/>
              <a:gd name="T24" fmla="*/ 2147483646 w 1091"/>
              <a:gd name="T25" fmla="*/ 2147483646 h 809"/>
              <a:gd name="T26" fmla="*/ 2147483646 w 1091"/>
              <a:gd name="T27" fmla="*/ 2147483646 h 809"/>
              <a:gd name="T28" fmla="*/ 2147483646 w 1091"/>
              <a:gd name="T29" fmla="*/ 2147483646 h 809"/>
              <a:gd name="T30" fmla="*/ 2147483646 w 1091"/>
              <a:gd name="T31" fmla="*/ 2147483646 h 809"/>
              <a:gd name="T32" fmla="*/ 2147483646 w 1091"/>
              <a:gd name="T33" fmla="*/ 2147483646 h 809"/>
              <a:gd name="T34" fmla="*/ 2147483646 w 1091"/>
              <a:gd name="T35" fmla="*/ 2147483646 h 809"/>
              <a:gd name="T36" fmla="*/ 2147483646 w 1091"/>
              <a:gd name="T37" fmla="*/ 2147483646 h 809"/>
              <a:gd name="T38" fmla="*/ 2147483646 w 1091"/>
              <a:gd name="T39" fmla="*/ 2147483646 h 809"/>
              <a:gd name="T40" fmla="*/ 2147483646 w 1091"/>
              <a:gd name="T41" fmla="*/ 2147483646 h 809"/>
              <a:gd name="T42" fmla="*/ 2147483646 w 1091"/>
              <a:gd name="T43" fmla="*/ 2147483646 h 809"/>
              <a:gd name="T44" fmla="*/ 2147483646 w 1091"/>
              <a:gd name="T45" fmla="*/ 2147483646 h 809"/>
              <a:gd name="T46" fmla="*/ 2147483646 w 1091"/>
              <a:gd name="T47" fmla="*/ 2147483646 h 809"/>
              <a:gd name="T48" fmla="*/ 2147483646 w 1091"/>
              <a:gd name="T49" fmla="*/ 2147483646 h 809"/>
              <a:gd name="T50" fmla="*/ 2147483646 w 1091"/>
              <a:gd name="T51" fmla="*/ 2147483646 h 809"/>
              <a:gd name="T52" fmla="*/ 2147483646 w 1091"/>
              <a:gd name="T53" fmla="*/ 2147483646 h 809"/>
              <a:gd name="T54" fmla="*/ 2147483646 w 1091"/>
              <a:gd name="T55" fmla="*/ 2147483646 h 809"/>
              <a:gd name="T56" fmla="*/ 2147483646 w 1091"/>
              <a:gd name="T57" fmla="*/ 2147483646 h 809"/>
              <a:gd name="T58" fmla="*/ 2147483646 w 1091"/>
              <a:gd name="T59" fmla="*/ 2147483646 h 809"/>
              <a:gd name="T60" fmla="*/ 2147483646 w 1091"/>
              <a:gd name="T61" fmla="*/ 2147483646 h 809"/>
              <a:gd name="T62" fmla="*/ 2147483646 w 1091"/>
              <a:gd name="T63" fmla="*/ 2147483646 h 809"/>
              <a:gd name="T64" fmla="*/ 2147483646 w 1091"/>
              <a:gd name="T65" fmla="*/ 2147483646 h 809"/>
              <a:gd name="T66" fmla="*/ 2147483646 w 1091"/>
              <a:gd name="T67" fmla="*/ 2147483646 h 809"/>
              <a:gd name="T68" fmla="*/ 2147483646 w 1091"/>
              <a:gd name="T69" fmla="*/ 2147483646 h 809"/>
              <a:gd name="T70" fmla="*/ 2147483646 w 1091"/>
              <a:gd name="T71" fmla="*/ 2147483646 h 809"/>
              <a:gd name="T72" fmla="*/ 2147483646 w 1091"/>
              <a:gd name="T73" fmla="*/ 2147483646 h 809"/>
              <a:gd name="T74" fmla="*/ 2147483646 w 1091"/>
              <a:gd name="T75" fmla="*/ 2147483646 h 809"/>
              <a:gd name="T76" fmla="*/ 2147483646 w 1091"/>
              <a:gd name="T77" fmla="*/ 2147483646 h 809"/>
              <a:gd name="T78" fmla="*/ 2147483646 w 1091"/>
              <a:gd name="T79" fmla="*/ 2147483646 h 809"/>
              <a:gd name="T80" fmla="*/ 2147483646 w 1091"/>
              <a:gd name="T81" fmla="*/ 2147483646 h 809"/>
              <a:gd name="T82" fmla="*/ 2147483646 w 1091"/>
              <a:gd name="T83" fmla="*/ 2147483646 h 809"/>
              <a:gd name="T84" fmla="*/ 0 w 1091"/>
              <a:gd name="T85" fmla="*/ 2147483646 h 809"/>
              <a:gd name="T86" fmla="*/ 0 w 1091"/>
              <a:gd name="T87" fmla="*/ 2147483646 h 809"/>
              <a:gd name="T88" fmla="*/ 2147483646 w 1091"/>
              <a:gd name="T89" fmla="*/ 2147483646 h 809"/>
              <a:gd name="T90" fmla="*/ 2147483646 w 1091"/>
              <a:gd name="T91" fmla="*/ 2147483646 h 809"/>
              <a:gd name="T92" fmla="*/ 2147483646 w 1091"/>
              <a:gd name="T93" fmla="*/ 2147483646 h 809"/>
              <a:gd name="T94" fmla="*/ 2147483646 w 1091"/>
              <a:gd name="T95" fmla="*/ 2147483646 h 809"/>
              <a:gd name="T96" fmla="*/ 2147483646 w 1091"/>
              <a:gd name="T97" fmla="*/ 2147483646 h 809"/>
              <a:gd name="T98" fmla="*/ 2147483646 w 1091"/>
              <a:gd name="T99" fmla="*/ 2147483646 h 809"/>
              <a:gd name="T100" fmla="*/ 2147483646 w 1091"/>
              <a:gd name="T101" fmla="*/ 2147483646 h 809"/>
              <a:gd name="T102" fmla="*/ 2147483646 w 1091"/>
              <a:gd name="T103" fmla="*/ 2147483646 h 809"/>
              <a:gd name="T104" fmla="*/ 2147483646 w 1091"/>
              <a:gd name="T105" fmla="*/ 2147483646 h 809"/>
              <a:gd name="T106" fmla="*/ 2147483646 w 1091"/>
              <a:gd name="T107" fmla="*/ 2147483646 h 809"/>
              <a:gd name="T108" fmla="*/ 2147483646 w 1091"/>
              <a:gd name="T109" fmla="*/ 2147483646 h 809"/>
              <a:gd name="T110" fmla="*/ 2147483646 w 1091"/>
              <a:gd name="T111" fmla="*/ 2147483646 h 809"/>
              <a:gd name="T112" fmla="*/ 2147483646 w 1091"/>
              <a:gd name="T113" fmla="*/ 2147483646 h 809"/>
              <a:gd name="T114" fmla="*/ 2147483646 w 1091"/>
              <a:gd name="T115" fmla="*/ 0 h 809"/>
              <a:gd name="T116" fmla="*/ 2147483646 w 1091"/>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9">
                <a:moveTo>
                  <a:pt x="948" y="0"/>
                </a:moveTo>
                <a:lnTo>
                  <a:pt x="965" y="2"/>
                </a:lnTo>
                <a:lnTo>
                  <a:pt x="981" y="5"/>
                </a:lnTo>
                <a:lnTo>
                  <a:pt x="997" y="9"/>
                </a:lnTo>
                <a:lnTo>
                  <a:pt x="1012" y="16"/>
                </a:lnTo>
                <a:lnTo>
                  <a:pt x="1027" y="22"/>
                </a:lnTo>
                <a:lnTo>
                  <a:pt x="1039" y="31"/>
                </a:lnTo>
                <a:lnTo>
                  <a:pt x="1051" y="39"/>
                </a:lnTo>
                <a:lnTo>
                  <a:pt x="1061" y="49"/>
                </a:lnTo>
                <a:lnTo>
                  <a:pt x="1070" y="59"/>
                </a:lnTo>
                <a:lnTo>
                  <a:pt x="1078" y="70"/>
                </a:lnTo>
                <a:lnTo>
                  <a:pt x="1084" y="83"/>
                </a:lnTo>
                <a:lnTo>
                  <a:pt x="1090" y="94"/>
                </a:lnTo>
                <a:lnTo>
                  <a:pt x="1091" y="106"/>
                </a:lnTo>
                <a:lnTo>
                  <a:pt x="1091" y="131"/>
                </a:lnTo>
                <a:lnTo>
                  <a:pt x="1090" y="143"/>
                </a:lnTo>
                <a:lnTo>
                  <a:pt x="1084" y="156"/>
                </a:lnTo>
                <a:lnTo>
                  <a:pt x="1078" y="167"/>
                </a:lnTo>
                <a:lnTo>
                  <a:pt x="1070" y="178"/>
                </a:lnTo>
                <a:lnTo>
                  <a:pt x="1061" y="189"/>
                </a:lnTo>
                <a:lnTo>
                  <a:pt x="1051" y="198"/>
                </a:lnTo>
                <a:lnTo>
                  <a:pt x="279" y="770"/>
                </a:lnTo>
                <a:lnTo>
                  <a:pt x="267" y="779"/>
                </a:lnTo>
                <a:lnTo>
                  <a:pt x="254" y="787"/>
                </a:lnTo>
                <a:lnTo>
                  <a:pt x="240" y="793"/>
                </a:lnTo>
                <a:lnTo>
                  <a:pt x="225" y="799"/>
                </a:lnTo>
                <a:lnTo>
                  <a:pt x="209" y="803"/>
                </a:lnTo>
                <a:lnTo>
                  <a:pt x="193" y="806"/>
                </a:lnTo>
                <a:lnTo>
                  <a:pt x="177" y="809"/>
                </a:lnTo>
                <a:lnTo>
                  <a:pt x="143" y="809"/>
                </a:lnTo>
                <a:lnTo>
                  <a:pt x="127" y="806"/>
                </a:lnTo>
                <a:lnTo>
                  <a:pt x="111" y="803"/>
                </a:lnTo>
                <a:lnTo>
                  <a:pt x="95" y="799"/>
                </a:lnTo>
                <a:lnTo>
                  <a:pt x="80" y="793"/>
                </a:lnTo>
                <a:lnTo>
                  <a:pt x="65" y="787"/>
                </a:lnTo>
                <a:lnTo>
                  <a:pt x="51" y="779"/>
                </a:lnTo>
                <a:lnTo>
                  <a:pt x="41" y="770"/>
                </a:lnTo>
                <a:lnTo>
                  <a:pt x="30" y="759"/>
                </a:lnTo>
                <a:lnTo>
                  <a:pt x="20" y="750"/>
                </a:lnTo>
                <a:lnTo>
                  <a:pt x="12" y="738"/>
                </a:lnTo>
                <a:lnTo>
                  <a:pt x="7" y="727"/>
                </a:lnTo>
                <a:lnTo>
                  <a:pt x="3" y="715"/>
                </a:lnTo>
                <a:lnTo>
                  <a:pt x="0" y="702"/>
                </a:lnTo>
                <a:lnTo>
                  <a:pt x="0" y="679"/>
                </a:lnTo>
                <a:lnTo>
                  <a:pt x="3" y="665"/>
                </a:lnTo>
                <a:lnTo>
                  <a:pt x="7" y="653"/>
                </a:lnTo>
                <a:lnTo>
                  <a:pt x="12" y="642"/>
                </a:lnTo>
                <a:lnTo>
                  <a:pt x="20" y="631"/>
                </a:lnTo>
                <a:lnTo>
                  <a:pt x="30" y="619"/>
                </a:lnTo>
                <a:lnTo>
                  <a:pt x="41" y="611"/>
                </a:lnTo>
                <a:lnTo>
                  <a:pt x="813" y="39"/>
                </a:lnTo>
                <a:lnTo>
                  <a:pt x="824" y="31"/>
                </a:lnTo>
                <a:lnTo>
                  <a:pt x="837" y="22"/>
                </a:lnTo>
                <a:lnTo>
                  <a:pt x="851" y="16"/>
                </a:lnTo>
                <a:lnTo>
                  <a:pt x="866" y="9"/>
                </a:lnTo>
                <a:lnTo>
                  <a:pt x="882" y="5"/>
                </a:lnTo>
                <a:lnTo>
                  <a:pt x="898" y="2"/>
                </a:lnTo>
                <a:lnTo>
                  <a:pt x="916" y="0"/>
                </a:lnTo>
                <a:lnTo>
                  <a:pt x="948"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0" name="Freeform 1347">
            <a:extLst>
              <a:ext uri="{FF2B5EF4-FFF2-40B4-BE49-F238E27FC236}">
                <a16:creationId xmlns:a16="http://schemas.microsoft.com/office/drawing/2014/main" id="{16EFA1E5-3DA6-F741-B0CF-738A721EC7ED}"/>
              </a:ext>
            </a:extLst>
          </p:cNvPr>
          <p:cNvSpPr>
            <a:spLocks/>
          </p:cNvSpPr>
          <p:nvPr/>
        </p:nvSpPr>
        <p:spPr bwMode="auto">
          <a:xfrm>
            <a:off x="7388225" y="3106738"/>
            <a:ext cx="576263" cy="428625"/>
          </a:xfrm>
          <a:custGeom>
            <a:avLst/>
            <a:gdLst>
              <a:gd name="T0" fmla="*/ 2147483646 w 1091"/>
              <a:gd name="T1" fmla="*/ 0 h 809"/>
              <a:gd name="T2" fmla="*/ 2147483646 w 1091"/>
              <a:gd name="T3" fmla="*/ 2147483646 h 809"/>
              <a:gd name="T4" fmla="*/ 2147483646 w 1091"/>
              <a:gd name="T5" fmla="*/ 2147483646 h 809"/>
              <a:gd name="T6" fmla="*/ 2147483646 w 1091"/>
              <a:gd name="T7" fmla="*/ 2147483646 h 809"/>
              <a:gd name="T8" fmla="*/ 2147483646 w 1091"/>
              <a:gd name="T9" fmla="*/ 2147483646 h 809"/>
              <a:gd name="T10" fmla="*/ 2147483646 w 1091"/>
              <a:gd name="T11" fmla="*/ 2147483646 h 809"/>
              <a:gd name="T12" fmla="*/ 2147483646 w 1091"/>
              <a:gd name="T13" fmla="*/ 2147483646 h 809"/>
              <a:gd name="T14" fmla="*/ 2147483646 w 1091"/>
              <a:gd name="T15" fmla="*/ 2147483646 h 809"/>
              <a:gd name="T16" fmla="*/ 2147483646 w 1091"/>
              <a:gd name="T17" fmla="*/ 2147483646 h 809"/>
              <a:gd name="T18" fmla="*/ 2147483646 w 1091"/>
              <a:gd name="T19" fmla="*/ 2147483646 h 809"/>
              <a:gd name="T20" fmla="*/ 2147483646 w 1091"/>
              <a:gd name="T21" fmla="*/ 2147483646 h 809"/>
              <a:gd name="T22" fmla="*/ 2147483646 w 1091"/>
              <a:gd name="T23" fmla="*/ 2147483646 h 809"/>
              <a:gd name="T24" fmla="*/ 2147483646 w 1091"/>
              <a:gd name="T25" fmla="*/ 2147483646 h 809"/>
              <a:gd name="T26" fmla="*/ 2147483646 w 1091"/>
              <a:gd name="T27" fmla="*/ 2147483646 h 809"/>
              <a:gd name="T28" fmla="*/ 2147483646 w 1091"/>
              <a:gd name="T29" fmla="*/ 2147483646 h 809"/>
              <a:gd name="T30" fmla="*/ 2147483646 w 1091"/>
              <a:gd name="T31" fmla="*/ 2147483646 h 809"/>
              <a:gd name="T32" fmla="*/ 2147483646 w 1091"/>
              <a:gd name="T33" fmla="*/ 2147483646 h 809"/>
              <a:gd name="T34" fmla="*/ 2147483646 w 1091"/>
              <a:gd name="T35" fmla="*/ 2147483646 h 809"/>
              <a:gd name="T36" fmla="*/ 2147483646 w 1091"/>
              <a:gd name="T37" fmla="*/ 2147483646 h 809"/>
              <a:gd name="T38" fmla="*/ 2147483646 w 1091"/>
              <a:gd name="T39" fmla="*/ 2147483646 h 809"/>
              <a:gd name="T40" fmla="*/ 2147483646 w 1091"/>
              <a:gd name="T41" fmla="*/ 2147483646 h 809"/>
              <a:gd name="T42" fmla="*/ 2147483646 w 1091"/>
              <a:gd name="T43" fmla="*/ 2147483646 h 809"/>
              <a:gd name="T44" fmla="*/ 2147483646 w 1091"/>
              <a:gd name="T45" fmla="*/ 2147483646 h 809"/>
              <a:gd name="T46" fmla="*/ 2147483646 w 1091"/>
              <a:gd name="T47" fmla="*/ 2147483646 h 809"/>
              <a:gd name="T48" fmla="*/ 2147483646 w 1091"/>
              <a:gd name="T49" fmla="*/ 2147483646 h 809"/>
              <a:gd name="T50" fmla="*/ 2147483646 w 1091"/>
              <a:gd name="T51" fmla="*/ 2147483646 h 809"/>
              <a:gd name="T52" fmla="*/ 2147483646 w 1091"/>
              <a:gd name="T53" fmla="*/ 2147483646 h 809"/>
              <a:gd name="T54" fmla="*/ 2147483646 w 1091"/>
              <a:gd name="T55" fmla="*/ 2147483646 h 809"/>
              <a:gd name="T56" fmla="*/ 2147483646 w 1091"/>
              <a:gd name="T57" fmla="*/ 2147483646 h 809"/>
              <a:gd name="T58" fmla="*/ 2147483646 w 1091"/>
              <a:gd name="T59" fmla="*/ 2147483646 h 809"/>
              <a:gd name="T60" fmla="*/ 2147483646 w 1091"/>
              <a:gd name="T61" fmla="*/ 2147483646 h 809"/>
              <a:gd name="T62" fmla="*/ 2147483646 w 1091"/>
              <a:gd name="T63" fmla="*/ 2147483646 h 809"/>
              <a:gd name="T64" fmla="*/ 2147483646 w 1091"/>
              <a:gd name="T65" fmla="*/ 2147483646 h 809"/>
              <a:gd name="T66" fmla="*/ 2147483646 w 1091"/>
              <a:gd name="T67" fmla="*/ 2147483646 h 809"/>
              <a:gd name="T68" fmla="*/ 2147483646 w 1091"/>
              <a:gd name="T69" fmla="*/ 2147483646 h 809"/>
              <a:gd name="T70" fmla="*/ 2147483646 w 1091"/>
              <a:gd name="T71" fmla="*/ 2147483646 h 809"/>
              <a:gd name="T72" fmla="*/ 2147483646 w 1091"/>
              <a:gd name="T73" fmla="*/ 2147483646 h 809"/>
              <a:gd name="T74" fmla="*/ 2147483646 w 1091"/>
              <a:gd name="T75" fmla="*/ 2147483646 h 809"/>
              <a:gd name="T76" fmla="*/ 2147483646 w 1091"/>
              <a:gd name="T77" fmla="*/ 2147483646 h 809"/>
              <a:gd name="T78" fmla="*/ 2147483646 w 1091"/>
              <a:gd name="T79" fmla="*/ 2147483646 h 809"/>
              <a:gd name="T80" fmla="*/ 2147483646 w 1091"/>
              <a:gd name="T81" fmla="*/ 2147483646 h 809"/>
              <a:gd name="T82" fmla="*/ 2147483646 w 1091"/>
              <a:gd name="T83" fmla="*/ 2147483646 h 809"/>
              <a:gd name="T84" fmla="*/ 0 w 1091"/>
              <a:gd name="T85" fmla="*/ 2147483646 h 809"/>
              <a:gd name="T86" fmla="*/ 0 w 1091"/>
              <a:gd name="T87" fmla="*/ 2147483646 h 809"/>
              <a:gd name="T88" fmla="*/ 2147483646 w 1091"/>
              <a:gd name="T89" fmla="*/ 2147483646 h 809"/>
              <a:gd name="T90" fmla="*/ 2147483646 w 1091"/>
              <a:gd name="T91" fmla="*/ 2147483646 h 809"/>
              <a:gd name="T92" fmla="*/ 2147483646 w 1091"/>
              <a:gd name="T93" fmla="*/ 2147483646 h 809"/>
              <a:gd name="T94" fmla="*/ 2147483646 w 1091"/>
              <a:gd name="T95" fmla="*/ 2147483646 h 809"/>
              <a:gd name="T96" fmla="*/ 2147483646 w 1091"/>
              <a:gd name="T97" fmla="*/ 2147483646 h 809"/>
              <a:gd name="T98" fmla="*/ 2147483646 w 1091"/>
              <a:gd name="T99" fmla="*/ 2147483646 h 809"/>
              <a:gd name="T100" fmla="*/ 2147483646 w 1091"/>
              <a:gd name="T101" fmla="*/ 2147483646 h 809"/>
              <a:gd name="T102" fmla="*/ 2147483646 w 1091"/>
              <a:gd name="T103" fmla="*/ 2147483646 h 809"/>
              <a:gd name="T104" fmla="*/ 2147483646 w 1091"/>
              <a:gd name="T105" fmla="*/ 2147483646 h 809"/>
              <a:gd name="T106" fmla="*/ 2147483646 w 1091"/>
              <a:gd name="T107" fmla="*/ 2147483646 h 809"/>
              <a:gd name="T108" fmla="*/ 2147483646 w 1091"/>
              <a:gd name="T109" fmla="*/ 2147483646 h 809"/>
              <a:gd name="T110" fmla="*/ 2147483646 w 1091"/>
              <a:gd name="T111" fmla="*/ 2147483646 h 809"/>
              <a:gd name="T112" fmla="*/ 2147483646 w 1091"/>
              <a:gd name="T113" fmla="*/ 2147483646 h 809"/>
              <a:gd name="T114" fmla="*/ 2147483646 w 1091"/>
              <a:gd name="T115" fmla="*/ 0 h 809"/>
              <a:gd name="T116" fmla="*/ 2147483646 w 1091"/>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9">
                <a:moveTo>
                  <a:pt x="948" y="0"/>
                </a:moveTo>
                <a:lnTo>
                  <a:pt x="965" y="2"/>
                </a:lnTo>
                <a:lnTo>
                  <a:pt x="981" y="5"/>
                </a:lnTo>
                <a:lnTo>
                  <a:pt x="997" y="9"/>
                </a:lnTo>
                <a:lnTo>
                  <a:pt x="1012" y="16"/>
                </a:lnTo>
                <a:lnTo>
                  <a:pt x="1027" y="22"/>
                </a:lnTo>
                <a:lnTo>
                  <a:pt x="1039" y="31"/>
                </a:lnTo>
                <a:lnTo>
                  <a:pt x="1051" y="39"/>
                </a:lnTo>
                <a:lnTo>
                  <a:pt x="1061" y="49"/>
                </a:lnTo>
                <a:lnTo>
                  <a:pt x="1070" y="59"/>
                </a:lnTo>
                <a:lnTo>
                  <a:pt x="1078" y="70"/>
                </a:lnTo>
                <a:lnTo>
                  <a:pt x="1084" y="83"/>
                </a:lnTo>
                <a:lnTo>
                  <a:pt x="1090" y="94"/>
                </a:lnTo>
                <a:lnTo>
                  <a:pt x="1091" y="106"/>
                </a:lnTo>
                <a:lnTo>
                  <a:pt x="1091" y="131"/>
                </a:lnTo>
                <a:lnTo>
                  <a:pt x="1090" y="143"/>
                </a:lnTo>
                <a:lnTo>
                  <a:pt x="1084" y="156"/>
                </a:lnTo>
                <a:lnTo>
                  <a:pt x="1078" y="167"/>
                </a:lnTo>
                <a:lnTo>
                  <a:pt x="1070" y="178"/>
                </a:lnTo>
                <a:lnTo>
                  <a:pt x="1061" y="189"/>
                </a:lnTo>
                <a:lnTo>
                  <a:pt x="1051" y="198"/>
                </a:lnTo>
                <a:lnTo>
                  <a:pt x="279" y="770"/>
                </a:lnTo>
                <a:lnTo>
                  <a:pt x="267" y="779"/>
                </a:lnTo>
                <a:lnTo>
                  <a:pt x="254" y="787"/>
                </a:lnTo>
                <a:lnTo>
                  <a:pt x="240" y="793"/>
                </a:lnTo>
                <a:lnTo>
                  <a:pt x="225" y="799"/>
                </a:lnTo>
                <a:lnTo>
                  <a:pt x="209" y="803"/>
                </a:lnTo>
                <a:lnTo>
                  <a:pt x="193" y="806"/>
                </a:lnTo>
                <a:lnTo>
                  <a:pt x="177" y="809"/>
                </a:lnTo>
                <a:lnTo>
                  <a:pt x="143" y="809"/>
                </a:lnTo>
                <a:lnTo>
                  <a:pt x="127" y="806"/>
                </a:lnTo>
                <a:lnTo>
                  <a:pt x="111" y="803"/>
                </a:lnTo>
                <a:lnTo>
                  <a:pt x="95" y="799"/>
                </a:lnTo>
                <a:lnTo>
                  <a:pt x="80" y="793"/>
                </a:lnTo>
                <a:lnTo>
                  <a:pt x="65" y="787"/>
                </a:lnTo>
                <a:lnTo>
                  <a:pt x="51" y="779"/>
                </a:lnTo>
                <a:lnTo>
                  <a:pt x="41" y="770"/>
                </a:lnTo>
                <a:lnTo>
                  <a:pt x="30" y="759"/>
                </a:lnTo>
                <a:lnTo>
                  <a:pt x="20" y="750"/>
                </a:lnTo>
                <a:lnTo>
                  <a:pt x="12" y="738"/>
                </a:lnTo>
                <a:lnTo>
                  <a:pt x="7" y="727"/>
                </a:lnTo>
                <a:lnTo>
                  <a:pt x="3" y="715"/>
                </a:lnTo>
                <a:lnTo>
                  <a:pt x="0" y="702"/>
                </a:lnTo>
                <a:lnTo>
                  <a:pt x="0" y="679"/>
                </a:lnTo>
                <a:lnTo>
                  <a:pt x="3" y="665"/>
                </a:lnTo>
                <a:lnTo>
                  <a:pt x="7" y="653"/>
                </a:lnTo>
                <a:lnTo>
                  <a:pt x="12" y="642"/>
                </a:lnTo>
                <a:lnTo>
                  <a:pt x="20" y="631"/>
                </a:lnTo>
                <a:lnTo>
                  <a:pt x="30" y="619"/>
                </a:lnTo>
                <a:lnTo>
                  <a:pt x="41" y="611"/>
                </a:lnTo>
                <a:lnTo>
                  <a:pt x="813" y="39"/>
                </a:lnTo>
                <a:lnTo>
                  <a:pt x="824" y="31"/>
                </a:lnTo>
                <a:lnTo>
                  <a:pt x="837" y="22"/>
                </a:lnTo>
                <a:lnTo>
                  <a:pt x="851" y="16"/>
                </a:lnTo>
                <a:lnTo>
                  <a:pt x="866" y="9"/>
                </a:lnTo>
                <a:lnTo>
                  <a:pt x="882" y="5"/>
                </a:lnTo>
                <a:lnTo>
                  <a:pt x="898" y="2"/>
                </a:lnTo>
                <a:lnTo>
                  <a:pt x="916" y="0"/>
                </a:lnTo>
                <a:lnTo>
                  <a:pt x="948"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1" name="Rectangle 1348">
            <a:extLst>
              <a:ext uri="{FF2B5EF4-FFF2-40B4-BE49-F238E27FC236}">
                <a16:creationId xmlns:a16="http://schemas.microsoft.com/office/drawing/2014/main" id="{D31117B7-A469-8B42-B068-900278247D00}"/>
              </a:ext>
            </a:extLst>
          </p:cNvPr>
          <p:cNvSpPr>
            <a:spLocks noChangeArrowheads="1"/>
          </p:cNvSpPr>
          <p:nvPr/>
        </p:nvSpPr>
        <p:spPr bwMode="auto">
          <a:xfrm rot="-5400000">
            <a:off x="7530307" y="3363118"/>
            <a:ext cx="254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32" name="Rectangle 1349">
            <a:extLst>
              <a:ext uri="{FF2B5EF4-FFF2-40B4-BE49-F238E27FC236}">
                <a16:creationId xmlns:a16="http://schemas.microsoft.com/office/drawing/2014/main" id="{49133EA9-8084-D843-92C8-AF85FF622D10}"/>
              </a:ext>
            </a:extLst>
          </p:cNvPr>
          <p:cNvSpPr>
            <a:spLocks noChangeArrowheads="1"/>
          </p:cNvSpPr>
          <p:nvPr/>
        </p:nvSpPr>
        <p:spPr bwMode="auto">
          <a:xfrm rot="-5400000">
            <a:off x="7601744" y="3309144"/>
            <a:ext cx="25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33" name="Rectangle 1350">
            <a:extLst>
              <a:ext uri="{FF2B5EF4-FFF2-40B4-BE49-F238E27FC236}">
                <a16:creationId xmlns:a16="http://schemas.microsoft.com/office/drawing/2014/main" id="{E5A213AE-B574-BB45-85D4-06BE2676F62E}"/>
              </a:ext>
            </a:extLst>
          </p:cNvPr>
          <p:cNvSpPr>
            <a:spLocks noChangeArrowheads="1"/>
          </p:cNvSpPr>
          <p:nvPr/>
        </p:nvSpPr>
        <p:spPr bwMode="auto">
          <a:xfrm rot="-5400000">
            <a:off x="7673182" y="3256756"/>
            <a:ext cx="254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34" name="Rectangle 1351">
            <a:extLst>
              <a:ext uri="{FF2B5EF4-FFF2-40B4-BE49-F238E27FC236}">
                <a16:creationId xmlns:a16="http://schemas.microsoft.com/office/drawing/2014/main" id="{ABC9D56D-A6D4-E745-9CEF-DFE55589E5E6}"/>
              </a:ext>
            </a:extLst>
          </p:cNvPr>
          <p:cNvSpPr>
            <a:spLocks noChangeArrowheads="1"/>
          </p:cNvSpPr>
          <p:nvPr/>
        </p:nvSpPr>
        <p:spPr bwMode="auto">
          <a:xfrm rot="-5400000">
            <a:off x="7744619" y="3204369"/>
            <a:ext cx="25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35" name="Rectangle 1352">
            <a:extLst>
              <a:ext uri="{FF2B5EF4-FFF2-40B4-BE49-F238E27FC236}">
                <a16:creationId xmlns:a16="http://schemas.microsoft.com/office/drawing/2014/main" id="{2947760E-A320-1249-858A-B0F7D6695792}"/>
              </a:ext>
            </a:extLst>
          </p:cNvPr>
          <p:cNvSpPr>
            <a:spLocks noChangeArrowheads="1"/>
          </p:cNvSpPr>
          <p:nvPr/>
        </p:nvSpPr>
        <p:spPr bwMode="auto">
          <a:xfrm rot="-5400000">
            <a:off x="7816057" y="3150393"/>
            <a:ext cx="254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36" name="Rectangle 1353">
            <a:extLst>
              <a:ext uri="{FF2B5EF4-FFF2-40B4-BE49-F238E27FC236}">
                <a16:creationId xmlns:a16="http://schemas.microsoft.com/office/drawing/2014/main" id="{FD33C6F6-757E-5649-B783-ADBCF097A7A4}"/>
              </a:ext>
            </a:extLst>
          </p:cNvPr>
          <p:cNvSpPr>
            <a:spLocks noChangeArrowheads="1"/>
          </p:cNvSpPr>
          <p:nvPr/>
        </p:nvSpPr>
        <p:spPr bwMode="auto">
          <a:xfrm rot="-5400000">
            <a:off x="7887494" y="3098007"/>
            <a:ext cx="25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37" name="Freeform 1354">
            <a:extLst>
              <a:ext uri="{FF2B5EF4-FFF2-40B4-BE49-F238E27FC236}">
                <a16:creationId xmlns:a16="http://schemas.microsoft.com/office/drawing/2014/main" id="{88FDD9FA-89D0-DC4E-9C77-BD89C5F553B2}"/>
              </a:ext>
            </a:extLst>
          </p:cNvPr>
          <p:cNvSpPr>
            <a:spLocks/>
          </p:cNvSpPr>
          <p:nvPr/>
        </p:nvSpPr>
        <p:spPr bwMode="auto">
          <a:xfrm>
            <a:off x="6675438" y="3106738"/>
            <a:ext cx="577850" cy="428625"/>
          </a:xfrm>
          <a:custGeom>
            <a:avLst/>
            <a:gdLst>
              <a:gd name="T0" fmla="*/ 2147483646 w 1092"/>
              <a:gd name="T1" fmla="*/ 0 h 809"/>
              <a:gd name="T2" fmla="*/ 2147483646 w 1092"/>
              <a:gd name="T3" fmla="*/ 2147483646 h 809"/>
              <a:gd name="T4" fmla="*/ 2147483646 w 1092"/>
              <a:gd name="T5" fmla="*/ 2147483646 h 809"/>
              <a:gd name="T6" fmla="*/ 2147483646 w 1092"/>
              <a:gd name="T7" fmla="*/ 2147483646 h 809"/>
              <a:gd name="T8" fmla="*/ 2147483646 w 1092"/>
              <a:gd name="T9" fmla="*/ 2147483646 h 809"/>
              <a:gd name="T10" fmla="*/ 2147483646 w 1092"/>
              <a:gd name="T11" fmla="*/ 2147483646 h 809"/>
              <a:gd name="T12" fmla="*/ 2147483646 w 1092"/>
              <a:gd name="T13" fmla="*/ 2147483646 h 809"/>
              <a:gd name="T14" fmla="*/ 2147483646 w 1092"/>
              <a:gd name="T15" fmla="*/ 2147483646 h 809"/>
              <a:gd name="T16" fmla="*/ 2147483646 w 1092"/>
              <a:gd name="T17" fmla="*/ 2147483646 h 809"/>
              <a:gd name="T18" fmla="*/ 2147483646 w 1092"/>
              <a:gd name="T19" fmla="*/ 2147483646 h 809"/>
              <a:gd name="T20" fmla="*/ 2147483646 w 1092"/>
              <a:gd name="T21" fmla="*/ 2147483646 h 809"/>
              <a:gd name="T22" fmla="*/ 2147483646 w 1092"/>
              <a:gd name="T23" fmla="*/ 2147483646 h 809"/>
              <a:gd name="T24" fmla="*/ 2147483646 w 1092"/>
              <a:gd name="T25" fmla="*/ 2147483646 h 809"/>
              <a:gd name="T26" fmla="*/ 2147483646 w 1092"/>
              <a:gd name="T27" fmla="*/ 2147483646 h 809"/>
              <a:gd name="T28" fmla="*/ 2147483646 w 1092"/>
              <a:gd name="T29" fmla="*/ 2147483646 h 809"/>
              <a:gd name="T30" fmla="*/ 2147483646 w 1092"/>
              <a:gd name="T31" fmla="*/ 2147483646 h 809"/>
              <a:gd name="T32" fmla="*/ 2147483646 w 1092"/>
              <a:gd name="T33" fmla="*/ 2147483646 h 809"/>
              <a:gd name="T34" fmla="*/ 2147483646 w 1092"/>
              <a:gd name="T35" fmla="*/ 2147483646 h 809"/>
              <a:gd name="T36" fmla="*/ 2147483646 w 1092"/>
              <a:gd name="T37" fmla="*/ 2147483646 h 809"/>
              <a:gd name="T38" fmla="*/ 2147483646 w 1092"/>
              <a:gd name="T39" fmla="*/ 2147483646 h 809"/>
              <a:gd name="T40" fmla="*/ 2147483646 w 1092"/>
              <a:gd name="T41" fmla="*/ 2147483646 h 809"/>
              <a:gd name="T42" fmla="*/ 2147483646 w 1092"/>
              <a:gd name="T43" fmla="*/ 2147483646 h 809"/>
              <a:gd name="T44" fmla="*/ 2147483646 w 1092"/>
              <a:gd name="T45" fmla="*/ 2147483646 h 809"/>
              <a:gd name="T46" fmla="*/ 2147483646 w 1092"/>
              <a:gd name="T47" fmla="*/ 2147483646 h 809"/>
              <a:gd name="T48" fmla="*/ 2147483646 w 1092"/>
              <a:gd name="T49" fmla="*/ 2147483646 h 809"/>
              <a:gd name="T50" fmla="*/ 2147483646 w 1092"/>
              <a:gd name="T51" fmla="*/ 2147483646 h 809"/>
              <a:gd name="T52" fmla="*/ 2147483646 w 1092"/>
              <a:gd name="T53" fmla="*/ 2147483646 h 809"/>
              <a:gd name="T54" fmla="*/ 2147483646 w 1092"/>
              <a:gd name="T55" fmla="*/ 2147483646 h 809"/>
              <a:gd name="T56" fmla="*/ 2147483646 w 1092"/>
              <a:gd name="T57" fmla="*/ 2147483646 h 809"/>
              <a:gd name="T58" fmla="*/ 2147483646 w 1092"/>
              <a:gd name="T59" fmla="*/ 2147483646 h 809"/>
              <a:gd name="T60" fmla="*/ 2147483646 w 1092"/>
              <a:gd name="T61" fmla="*/ 2147483646 h 809"/>
              <a:gd name="T62" fmla="*/ 2147483646 w 1092"/>
              <a:gd name="T63" fmla="*/ 2147483646 h 809"/>
              <a:gd name="T64" fmla="*/ 2147483646 w 1092"/>
              <a:gd name="T65" fmla="*/ 2147483646 h 809"/>
              <a:gd name="T66" fmla="*/ 2147483646 w 1092"/>
              <a:gd name="T67" fmla="*/ 2147483646 h 809"/>
              <a:gd name="T68" fmla="*/ 2147483646 w 1092"/>
              <a:gd name="T69" fmla="*/ 2147483646 h 809"/>
              <a:gd name="T70" fmla="*/ 2147483646 w 1092"/>
              <a:gd name="T71" fmla="*/ 2147483646 h 809"/>
              <a:gd name="T72" fmla="*/ 2147483646 w 1092"/>
              <a:gd name="T73" fmla="*/ 2147483646 h 809"/>
              <a:gd name="T74" fmla="*/ 2147483646 w 1092"/>
              <a:gd name="T75" fmla="*/ 2147483646 h 809"/>
              <a:gd name="T76" fmla="*/ 2147483646 w 1092"/>
              <a:gd name="T77" fmla="*/ 2147483646 h 809"/>
              <a:gd name="T78" fmla="*/ 2147483646 w 1092"/>
              <a:gd name="T79" fmla="*/ 2147483646 h 809"/>
              <a:gd name="T80" fmla="*/ 2147483646 w 1092"/>
              <a:gd name="T81" fmla="*/ 2147483646 h 809"/>
              <a:gd name="T82" fmla="*/ 2147483646 w 1092"/>
              <a:gd name="T83" fmla="*/ 2147483646 h 809"/>
              <a:gd name="T84" fmla="*/ 2147483646 w 1092"/>
              <a:gd name="T85" fmla="*/ 2147483646 h 809"/>
              <a:gd name="T86" fmla="*/ 0 w 1092"/>
              <a:gd name="T87" fmla="*/ 2147483646 h 809"/>
              <a:gd name="T88" fmla="*/ 0 w 1092"/>
              <a:gd name="T89" fmla="*/ 2147483646 h 809"/>
              <a:gd name="T90" fmla="*/ 2147483646 w 1092"/>
              <a:gd name="T91" fmla="*/ 2147483646 h 809"/>
              <a:gd name="T92" fmla="*/ 2147483646 w 1092"/>
              <a:gd name="T93" fmla="*/ 2147483646 h 809"/>
              <a:gd name="T94" fmla="*/ 2147483646 w 1092"/>
              <a:gd name="T95" fmla="*/ 2147483646 h 809"/>
              <a:gd name="T96" fmla="*/ 2147483646 w 1092"/>
              <a:gd name="T97" fmla="*/ 2147483646 h 809"/>
              <a:gd name="T98" fmla="*/ 2147483646 w 1092"/>
              <a:gd name="T99" fmla="*/ 2147483646 h 809"/>
              <a:gd name="T100" fmla="*/ 2147483646 w 1092"/>
              <a:gd name="T101" fmla="*/ 2147483646 h 809"/>
              <a:gd name="T102" fmla="*/ 2147483646 w 1092"/>
              <a:gd name="T103" fmla="*/ 2147483646 h 809"/>
              <a:gd name="T104" fmla="*/ 2147483646 w 1092"/>
              <a:gd name="T105" fmla="*/ 2147483646 h 809"/>
              <a:gd name="T106" fmla="*/ 2147483646 w 1092"/>
              <a:gd name="T107" fmla="*/ 2147483646 h 809"/>
              <a:gd name="T108" fmla="*/ 2147483646 w 1092"/>
              <a:gd name="T109" fmla="*/ 2147483646 h 809"/>
              <a:gd name="T110" fmla="*/ 2147483646 w 1092"/>
              <a:gd name="T111" fmla="*/ 2147483646 h 809"/>
              <a:gd name="T112" fmla="*/ 2147483646 w 1092"/>
              <a:gd name="T113" fmla="*/ 2147483646 h 809"/>
              <a:gd name="T114" fmla="*/ 2147483646 w 1092"/>
              <a:gd name="T115" fmla="*/ 0 h 809"/>
              <a:gd name="T116" fmla="*/ 2147483646 w 1092"/>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2" h="809">
                <a:moveTo>
                  <a:pt x="176" y="0"/>
                </a:moveTo>
                <a:lnTo>
                  <a:pt x="192" y="2"/>
                </a:lnTo>
                <a:lnTo>
                  <a:pt x="208" y="5"/>
                </a:lnTo>
                <a:lnTo>
                  <a:pt x="225" y="9"/>
                </a:lnTo>
                <a:lnTo>
                  <a:pt x="239" y="16"/>
                </a:lnTo>
                <a:lnTo>
                  <a:pt x="255" y="22"/>
                </a:lnTo>
                <a:lnTo>
                  <a:pt x="268" y="31"/>
                </a:lnTo>
                <a:lnTo>
                  <a:pt x="1039" y="602"/>
                </a:lnTo>
                <a:lnTo>
                  <a:pt x="1051" y="611"/>
                </a:lnTo>
                <a:lnTo>
                  <a:pt x="1062" y="619"/>
                </a:lnTo>
                <a:lnTo>
                  <a:pt x="1071" y="631"/>
                </a:lnTo>
                <a:lnTo>
                  <a:pt x="1078" y="642"/>
                </a:lnTo>
                <a:lnTo>
                  <a:pt x="1084" y="653"/>
                </a:lnTo>
                <a:lnTo>
                  <a:pt x="1088" y="665"/>
                </a:lnTo>
                <a:lnTo>
                  <a:pt x="1092" y="679"/>
                </a:lnTo>
                <a:lnTo>
                  <a:pt x="1092" y="702"/>
                </a:lnTo>
                <a:lnTo>
                  <a:pt x="1088" y="715"/>
                </a:lnTo>
                <a:lnTo>
                  <a:pt x="1084" y="727"/>
                </a:lnTo>
                <a:lnTo>
                  <a:pt x="1078" y="738"/>
                </a:lnTo>
                <a:lnTo>
                  <a:pt x="1071" y="750"/>
                </a:lnTo>
                <a:lnTo>
                  <a:pt x="1062" y="759"/>
                </a:lnTo>
                <a:lnTo>
                  <a:pt x="1051" y="770"/>
                </a:lnTo>
                <a:lnTo>
                  <a:pt x="1039" y="779"/>
                </a:lnTo>
                <a:lnTo>
                  <a:pt x="1025" y="787"/>
                </a:lnTo>
                <a:lnTo>
                  <a:pt x="1012" y="793"/>
                </a:lnTo>
                <a:lnTo>
                  <a:pt x="997" y="799"/>
                </a:lnTo>
                <a:lnTo>
                  <a:pt x="981" y="803"/>
                </a:lnTo>
                <a:lnTo>
                  <a:pt x="965" y="806"/>
                </a:lnTo>
                <a:lnTo>
                  <a:pt x="947" y="809"/>
                </a:lnTo>
                <a:lnTo>
                  <a:pt x="914" y="809"/>
                </a:lnTo>
                <a:lnTo>
                  <a:pt x="897" y="806"/>
                </a:lnTo>
                <a:lnTo>
                  <a:pt x="881" y="803"/>
                </a:lnTo>
                <a:lnTo>
                  <a:pt x="865" y="799"/>
                </a:lnTo>
                <a:lnTo>
                  <a:pt x="850" y="793"/>
                </a:lnTo>
                <a:lnTo>
                  <a:pt x="836" y="787"/>
                </a:lnTo>
                <a:lnTo>
                  <a:pt x="824" y="779"/>
                </a:lnTo>
                <a:lnTo>
                  <a:pt x="52" y="208"/>
                </a:lnTo>
                <a:lnTo>
                  <a:pt x="41" y="198"/>
                </a:lnTo>
                <a:lnTo>
                  <a:pt x="29" y="189"/>
                </a:lnTo>
                <a:lnTo>
                  <a:pt x="20" y="178"/>
                </a:lnTo>
                <a:lnTo>
                  <a:pt x="13" y="167"/>
                </a:lnTo>
                <a:lnTo>
                  <a:pt x="7" y="156"/>
                </a:lnTo>
                <a:lnTo>
                  <a:pt x="2" y="143"/>
                </a:lnTo>
                <a:lnTo>
                  <a:pt x="0" y="131"/>
                </a:lnTo>
                <a:lnTo>
                  <a:pt x="0" y="106"/>
                </a:lnTo>
                <a:lnTo>
                  <a:pt x="2" y="94"/>
                </a:lnTo>
                <a:lnTo>
                  <a:pt x="7" y="83"/>
                </a:lnTo>
                <a:lnTo>
                  <a:pt x="13" y="70"/>
                </a:lnTo>
                <a:lnTo>
                  <a:pt x="20" y="59"/>
                </a:lnTo>
                <a:lnTo>
                  <a:pt x="29" y="49"/>
                </a:lnTo>
                <a:lnTo>
                  <a:pt x="41" y="39"/>
                </a:lnTo>
                <a:lnTo>
                  <a:pt x="52" y="31"/>
                </a:lnTo>
                <a:lnTo>
                  <a:pt x="65" y="22"/>
                </a:lnTo>
                <a:lnTo>
                  <a:pt x="80" y="16"/>
                </a:lnTo>
                <a:lnTo>
                  <a:pt x="95" y="9"/>
                </a:lnTo>
                <a:lnTo>
                  <a:pt x="111" y="5"/>
                </a:lnTo>
                <a:lnTo>
                  <a:pt x="127" y="2"/>
                </a:lnTo>
                <a:lnTo>
                  <a:pt x="144" y="0"/>
                </a:lnTo>
                <a:lnTo>
                  <a:pt x="176"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8" name="Freeform 1355">
            <a:extLst>
              <a:ext uri="{FF2B5EF4-FFF2-40B4-BE49-F238E27FC236}">
                <a16:creationId xmlns:a16="http://schemas.microsoft.com/office/drawing/2014/main" id="{1A07872A-28D0-B544-8FF3-A7AEBC4FF6F2}"/>
              </a:ext>
            </a:extLst>
          </p:cNvPr>
          <p:cNvSpPr>
            <a:spLocks/>
          </p:cNvSpPr>
          <p:nvPr/>
        </p:nvSpPr>
        <p:spPr bwMode="auto">
          <a:xfrm>
            <a:off x="6675438" y="3106738"/>
            <a:ext cx="577850" cy="428625"/>
          </a:xfrm>
          <a:custGeom>
            <a:avLst/>
            <a:gdLst>
              <a:gd name="T0" fmla="*/ 2147483646 w 1092"/>
              <a:gd name="T1" fmla="*/ 0 h 809"/>
              <a:gd name="T2" fmla="*/ 2147483646 w 1092"/>
              <a:gd name="T3" fmla="*/ 2147483646 h 809"/>
              <a:gd name="T4" fmla="*/ 2147483646 w 1092"/>
              <a:gd name="T5" fmla="*/ 2147483646 h 809"/>
              <a:gd name="T6" fmla="*/ 2147483646 w 1092"/>
              <a:gd name="T7" fmla="*/ 2147483646 h 809"/>
              <a:gd name="T8" fmla="*/ 2147483646 w 1092"/>
              <a:gd name="T9" fmla="*/ 2147483646 h 809"/>
              <a:gd name="T10" fmla="*/ 2147483646 w 1092"/>
              <a:gd name="T11" fmla="*/ 2147483646 h 809"/>
              <a:gd name="T12" fmla="*/ 2147483646 w 1092"/>
              <a:gd name="T13" fmla="*/ 2147483646 h 809"/>
              <a:gd name="T14" fmla="*/ 2147483646 w 1092"/>
              <a:gd name="T15" fmla="*/ 2147483646 h 809"/>
              <a:gd name="T16" fmla="*/ 2147483646 w 1092"/>
              <a:gd name="T17" fmla="*/ 2147483646 h 809"/>
              <a:gd name="T18" fmla="*/ 2147483646 w 1092"/>
              <a:gd name="T19" fmla="*/ 2147483646 h 809"/>
              <a:gd name="T20" fmla="*/ 2147483646 w 1092"/>
              <a:gd name="T21" fmla="*/ 2147483646 h 809"/>
              <a:gd name="T22" fmla="*/ 2147483646 w 1092"/>
              <a:gd name="T23" fmla="*/ 2147483646 h 809"/>
              <a:gd name="T24" fmla="*/ 2147483646 w 1092"/>
              <a:gd name="T25" fmla="*/ 2147483646 h 809"/>
              <a:gd name="T26" fmla="*/ 2147483646 w 1092"/>
              <a:gd name="T27" fmla="*/ 2147483646 h 809"/>
              <a:gd name="T28" fmla="*/ 2147483646 w 1092"/>
              <a:gd name="T29" fmla="*/ 2147483646 h 809"/>
              <a:gd name="T30" fmla="*/ 2147483646 w 1092"/>
              <a:gd name="T31" fmla="*/ 2147483646 h 809"/>
              <a:gd name="T32" fmla="*/ 2147483646 w 1092"/>
              <a:gd name="T33" fmla="*/ 2147483646 h 809"/>
              <a:gd name="T34" fmla="*/ 2147483646 w 1092"/>
              <a:gd name="T35" fmla="*/ 2147483646 h 809"/>
              <a:gd name="T36" fmla="*/ 2147483646 w 1092"/>
              <a:gd name="T37" fmla="*/ 2147483646 h 809"/>
              <a:gd name="T38" fmla="*/ 2147483646 w 1092"/>
              <a:gd name="T39" fmla="*/ 2147483646 h 809"/>
              <a:gd name="T40" fmla="*/ 2147483646 w 1092"/>
              <a:gd name="T41" fmla="*/ 2147483646 h 809"/>
              <a:gd name="T42" fmla="*/ 2147483646 w 1092"/>
              <a:gd name="T43" fmla="*/ 2147483646 h 809"/>
              <a:gd name="T44" fmla="*/ 2147483646 w 1092"/>
              <a:gd name="T45" fmla="*/ 2147483646 h 809"/>
              <a:gd name="T46" fmla="*/ 2147483646 w 1092"/>
              <a:gd name="T47" fmla="*/ 2147483646 h 809"/>
              <a:gd name="T48" fmla="*/ 2147483646 w 1092"/>
              <a:gd name="T49" fmla="*/ 2147483646 h 809"/>
              <a:gd name="T50" fmla="*/ 2147483646 w 1092"/>
              <a:gd name="T51" fmla="*/ 2147483646 h 809"/>
              <a:gd name="T52" fmla="*/ 2147483646 w 1092"/>
              <a:gd name="T53" fmla="*/ 2147483646 h 809"/>
              <a:gd name="T54" fmla="*/ 2147483646 w 1092"/>
              <a:gd name="T55" fmla="*/ 2147483646 h 809"/>
              <a:gd name="T56" fmla="*/ 2147483646 w 1092"/>
              <a:gd name="T57" fmla="*/ 2147483646 h 809"/>
              <a:gd name="T58" fmla="*/ 2147483646 w 1092"/>
              <a:gd name="T59" fmla="*/ 2147483646 h 809"/>
              <a:gd name="T60" fmla="*/ 2147483646 w 1092"/>
              <a:gd name="T61" fmla="*/ 2147483646 h 809"/>
              <a:gd name="T62" fmla="*/ 2147483646 w 1092"/>
              <a:gd name="T63" fmla="*/ 2147483646 h 809"/>
              <a:gd name="T64" fmla="*/ 2147483646 w 1092"/>
              <a:gd name="T65" fmla="*/ 2147483646 h 809"/>
              <a:gd name="T66" fmla="*/ 2147483646 w 1092"/>
              <a:gd name="T67" fmla="*/ 2147483646 h 809"/>
              <a:gd name="T68" fmla="*/ 2147483646 w 1092"/>
              <a:gd name="T69" fmla="*/ 2147483646 h 809"/>
              <a:gd name="T70" fmla="*/ 2147483646 w 1092"/>
              <a:gd name="T71" fmla="*/ 2147483646 h 809"/>
              <a:gd name="T72" fmla="*/ 2147483646 w 1092"/>
              <a:gd name="T73" fmla="*/ 2147483646 h 809"/>
              <a:gd name="T74" fmla="*/ 2147483646 w 1092"/>
              <a:gd name="T75" fmla="*/ 2147483646 h 809"/>
              <a:gd name="T76" fmla="*/ 2147483646 w 1092"/>
              <a:gd name="T77" fmla="*/ 2147483646 h 809"/>
              <a:gd name="T78" fmla="*/ 2147483646 w 1092"/>
              <a:gd name="T79" fmla="*/ 2147483646 h 809"/>
              <a:gd name="T80" fmla="*/ 2147483646 w 1092"/>
              <a:gd name="T81" fmla="*/ 2147483646 h 809"/>
              <a:gd name="T82" fmla="*/ 2147483646 w 1092"/>
              <a:gd name="T83" fmla="*/ 2147483646 h 809"/>
              <a:gd name="T84" fmla="*/ 2147483646 w 1092"/>
              <a:gd name="T85" fmla="*/ 2147483646 h 809"/>
              <a:gd name="T86" fmla="*/ 0 w 1092"/>
              <a:gd name="T87" fmla="*/ 2147483646 h 809"/>
              <a:gd name="T88" fmla="*/ 0 w 1092"/>
              <a:gd name="T89" fmla="*/ 2147483646 h 809"/>
              <a:gd name="T90" fmla="*/ 2147483646 w 1092"/>
              <a:gd name="T91" fmla="*/ 2147483646 h 809"/>
              <a:gd name="T92" fmla="*/ 2147483646 w 1092"/>
              <a:gd name="T93" fmla="*/ 2147483646 h 809"/>
              <a:gd name="T94" fmla="*/ 2147483646 w 1092"/>
              <a:gd name="T95" fmla="*/ 2147483646 h 809"/>
              <a:gd name="T96" fmla="*/ 2147483646 w 1092"/>
              <a:gd name="T97" fmla="*/ 2147483646 h 809"/>
              <a:gd name="T98" fmla="*/ 2147483646 w 1092"/>
              <a:gd name="T99" fmla="*/ 2147483646 h 809"/>
              <a:gd name="T100" fmla="*/ 2147483646 w 1092"/>
              <a:gd name="T101" fmla="*/ 2147483646 h 809"/>
              <a:gd name="T102" fmla="*/ 2147483646 w 1092"/>
              <a:gd name="T103" fmla="*/ 2147483646 h 809"/>
              <a:gd name="T104" fmla="*/ 2147483646 w 1092"/>
              <a:gd name="T105" fmla="*/ 2147483646 h 809"/>
              <a:gd name="T106" fmla="*/ 2147483646 w 1092"/>
              <a:gd name="T107" fmla="*/ 2147483646 h 809"/>
              <a:gd name="T108" fmla="*/ 2147483646 w 1092"/>
              <a:gd name="T109" fmla="*/ 2147483646 h 809"/>
              <a:gd name="T110" fmla="*/ 2147483646 w 1092"/>
              <a:gd name="T111" fmla="*/ 2147483646 h 809"/>
              <a:gd name="T112" fmla="*/ 2147483646 w 1092"/>
              <a:gd name="T113" fmla="*/ 2147483646 h 809"/>
              <a:gd name="T114" fmla="*/ 2147483646 w 1092"/>
              <a:gd name="T115" fmla="*/ 0 h 809"/>
              <a:gd name="T116" fmla="*/ 2147483646 w 1092"/>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2" h="809">
                <a:moveTo>
                  <a:pt x="176" y="0"/>
                </a:moveTo>
                <a:lnTo>
                  <a:pt x="192" y="2"/>
                </a:lnTo>
                <a:lnTo>
                  <a:pt x="208" y="5"/>
                </a:lnTo>
                <a:lnTo>
                  <a:pt x="225" y="9"/>
                </a:lnTo>
                <a:lnTo>
                  <a:pt x="239" y="16"/>
                </a:lnTo>
                <a:lnTo>
                  <a:pt x="255" y="22"/>
                </a:lnTo>
                <a:lnTo>
                  <a:pt x="268" y="31"/>
                </a:lnTo>
                <a:lnTo>
                  <a:pt x="1039" y="602"/>
                </a:lnTo>
                <a:lnTo>
                  <a:pt x="1051" y="611"/>
                </a:lnTo>
                <a:lnTo>
                  <a:pt x="1062" y="619"/>
                </a:lnTo>
                <a:lnTo>
                  <a:pt x="1071" y="631"/>
                </a:lnTo>
                <a:lnTo>
                  <a:pt x="1078" y="642"/>
                </a:lnTo>
                <a:lnTo>
                  <a:pt x="1084" y="653"/>
                </a:lnTo>
                <a:lnTo>
                  <a:pt x="1088" y="665"/>
                </a:lnTo>
                <a:lnTo>
                  <a:pt x="1092" y="679"/>
                </a:lnTo>
                <a:lnTo>
                  <a:pt x="1092" y="702"/>
                </a:lnTo>
                <a:lnTo>
                  <a:pt x="1088" y="715"/>
                </a:lnTo>
                <a:lnTo>
                  <a:pt x="1084" y="727"/>
                </a:lnTo>
                <a:lnTo>
                  <a:pt x="1078" y="738"/>
                </a:lnTo>
                <a:lnTo>
                  <a:pt x="1071" y="750"/>
                </a:lnTo>
                <a:lnTo>
                  <a:pt x="1062" y="759"/>
                </a:lnTo>
                <a:lnTo>
                  <a:pt x="1051" y="770"/>
                </a:lnTo>
                <a:lnTo>
                  <a:pt x="1039" y="779"/>
                </a:lnTo>
                <a:lnTo>
                  <a:pt x="1025" y="787"/>
                </a:lnTo>
                <a:lnTo>
                  <a:pt x="1012" y="793"/>
                </a:lnTo>
                <a:lnTo>
                  <a:pt x="997" y="799"/>
                </a:lnTo>
                <a:lnTo>
                  <a:pt x="981" y="803"/>
                </a:lnTo>
                <a:lnTo>
                  <a:pt x="965" y="806"/>
                </a:lnTo>
                <a:lnTo>
                  <a:pt x="947" y="809"/>
                </a:lnTo>
                <a:lnTo>
                  <a:pt x="914" y="809"/>
                </a:lnTo>
                <a:lnTo>
                  <a:pt x="897" y="806"/>
                </a:lnTo>
                <a:lnTo>
                  <a:pt x="881" y="803"/>
                </a:lnTo>
                <a:lnTo>
                  <a:pt x="865" y="799"/>
                </a:lnTo>
                <a:lnTo>
                  <a:pt x="850" y="793"/>
                </a:lnTo>
                <a:lnTo>
                  <a:pt x="836" y="787"/>
                </a:lnTo>
                <a:lnTo>
                  <a:pt x="824" y="779"/>
                </a:lnTo>
                <a:lnTo>
                  <a:pt x="52" y="208"/>
                </a:lnTo>
                <a:lnTo>
                  <a:pt x="41" y="198"/>
                </a:lnTo>
                <a:lnTo>
                  <a:pt x="29" y="189"/>
                </a:lnTo>
                <a:lnTo>
                  <a:pt x="20" y="178"/>
                </a:lnTo>
                <a:lnTo>
                  <a:pt x="13" y="167"/>
                </a:lnTo>
                <a:lnTo>
                  <a:pt x="7" y="156"/>
                </a:lnTo>
                <a:lnTo>
                  <a:pt x="2" y="143"/>
                </a:lnTo>
                <a:lnTo>
                  <a:pt x="0" y="131"/>
                </a:lnTo>
                <a:lnTo>
                  <a:pt x="0" y="106"/>
                </a:lnTo>
                <a:lnTo>
                  <a:pt x="2" y="94"/>
                </a:lnTo>
                <a:lnTo>
                  <a:pt x="7" y="83"/>
                </a:lnTo>
                <a:lnTo>
                  <a:pt x="13" y="70"/>
                </a:lnTo>
                <a:lnTo>
                  <a:pt x="20" y="59"/>
                </a:lnTo>
                <a:lnTo>
                  <a:pt x="29" y="49"/>
                </a:lnTo>
                <a:lnTo>
                  <a:pt x="41" y="39"/>
                </a:lnTo>
                <a:lnTo>
                  <a:pt x="52" y="31"/>
                </a:lnTo>
                <a:lnTo>
                  <a:pt x="65" y="22"/>
                </a:lnTo>
                <a:lnTo>
                  <a:pt x="80" y="16"/>
                </a:lnTo>
                <a:lnTo>
                  <a:pt x="95" y="9"/>
                </a:lnTo>
                <a:lnTo>
                  <a:pt x="111" y="5"/>
                </a:lnTo>
                <a:lnTo>
                  <a:pt x="127" y="2"/>
                </a:lnTo>
                <a:lnTo>
                  <a:pt x="144" y="0"/>
                </a:lnTo>
                <a:lnTo>
                  <a:pt x="176"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9" name="Rectangle 1356">
            <a:extLst>
              <a:ext uri="{FF2B5EF4-FFF2-40B4-BE49-F238E27FC236}">
                <a16:creationId xmlns:a16="http://schemas.microsoft.com/office/drawing/2014/main" id="{3E9EFC11-BE80-E141-9494-536D941A5EBC}"/>
              </a:ext>
            </a:extLst>
          </p:cNvPr>
          <p:cNvSpPr>
            <a:spLocks noChangeArrowheads="1"/>
          </p:cNvSpPr>
          <p:nvPr/>
        </p:nvSpPr>
        <p:spPr bwMode="auto">
          <a:xfrm>
            <a:off x="7081838" y="3398838"/>
            <a:ext cx="428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4</a:t>
            </a:r>
            <a:endParaRPr lang="en-US" altLang="en-US" sz="2400">
              <a:latin typeface="Times New Roman" panose="02020603050405020304" pitchFamily="18" charset="0"/>
            </a:endParaRPr>
          </a:p>
        </p:txBody>
      </p:sp>
      <p:sp>
        <p:nvSpPr>
          <p:cNvPr id="24640" name="Rectangle 1357">
            <a:extLst>
              <a:ext uri="{FF2B5EF4-FFF2-40B4-BE49-F238E27FC236}">
                <a16:creationId xmlns:a16="http://schemas.microsoft.com/office/drawing/2014/main" id="{F309C066-76D4-154E-907F-1712F1BA1AF3}"/>
              </a:ext>
            </a:extLst>
          </p:cNvPr>
          <p:cNvSpPr>
            <a:spLocks noChangeArrowheads="1"/>
          </p:cNvSpPr>
          <p:nvPr/>
        </p:nvSpPr>
        <p:spPr bwMode="auto">
          <a:xfrm>
            <a:off x="7010400" y="3346450"/>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9</a:t>
            </a:r>
            <a:endParaRPr lang="en-US" altLang="en-US" sz="2400">
              <a:latin typeface="Times New Roman" panose="02020603050405020304" pitchFamily="18" charset="0"/>
            </a:endParaRPr>
          </a:p>
        </p:txBody>
      </p:sp>
      <p:sp>
        <p:nvSpPr>
          <p:cNvPr id="24641" name="Rectangle 1358">
            <a:extLst>
              <a:ext uri="{FF2B5EF4-FFF2-40B4-BE49-F238E27FC236}">
                <a16:creationId xmlns:a16="http://schemas.microsoft.com/office/drawing/2014/main" id="{917817D2-E690-A747-893B-093714D2386E}"/>
              </a:ext>
            </a:extLst>
          </p:cNvPr>
          <p:cNvSpPr>
            <a:spLocks noChangeArrowheads="1"/>
          </p:cNvSpPr>
          <p:nvPr/>
        </p:nvSpPr>
        <p:spPr bwMode="auto">
          <a:xfrm>
            <a:off x="6938963" y="3294063"/>
            <a:ext cx="428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0</a:t>
            </a:r>
            <a:endParaRPr lang="en-US" altLang="en-US" sz="2400">
              <a:latin typeface="Times New Roman" panose="02020603050405020304" pitchFamily="18" charset="0"/>
            </a:endParaRPr>
          </a:p>
        </p:txBody>
      </p:sp>
      <p:sp>
        <p:nvSpPr>
          <p:cNvPr id="24642" name="Rectangle 1359">
            <a:extLst>
              <a:ext uri="{FF2B5EF4-FFF2-40B4-BE49-F238E27FC236}">
                <a16:creationId xmlns:a16="http://schemas.microsoft.com/office/drawing/2014/main" id="{122A9A63-0493-B842-806F-FD0E035C0A24}"/>
              </a:ext>
            </a:extLst>
          </p:cNvPr>
          <p:cNvSpPr>
            <a:spLocks noChangeArrowheads="1"/>
          </p:cNvSpPr>
          <p:nvPr/>
        </p:nvSpPr>
        <p:spPr bwMode="auto">
          <a:xfrm>
            <a:off x="6880225" y="3240088"/>
            <a:ext cx="206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43" name="Rectangle 1360">
            <a:extLst>
              <a:ext uri="{FF2B5EF4-FFF2-40B4-BE49-F238E27FC236}">
                <a16:creationId xmlns:a16="http://schemas.microsoft.com/office/drawing/2014/main" id="{65B19DC1-EFE2-904F-9037-EE0AF3483681}"/>
              </a:ext>
            </a:extLst>
          </p:cNvPr>
          <p:cNvSpPr>
            <a:spLocks noChangeArrowheads="1"/>
          </p:cNvSpPr>
          <p:nvPr/>
        </p:nvSpPr>
        <p:spPr bwMode="auto">
          <a:xfrm>
            <a:off x="6789738" y="3187700"/>
            <a:ext cx="555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D</a:t>
            </a:r>
            <a:endParaRPr lang="en-US" altLang="en-US" sz="2400">
              <a:latin typeface="Times New Roman" panose="02020603050405020304" pitchFamily="18" charset="0"/>
            </a:endParaRPr>
          </a:p>
        </p:txBody>
      </p:sp>
      <p:sp>
        <p:nvSpPr>
          <p:cNvPr id="24644" name="Rectangle 1361">
            <a:extLst>
              <a:ext uri="{FF2B5EF4-FFF2-40B4-BE49-F238E27FC236}">
                <a16:creationId xmlns:a16="http://schemas.microsoft.com/office/drawing/2014/main" id="{D7A5EEC6-BCF7-9246-9A30-5DF6C8343555}"/>
              </a:ext>
            </a:extLst>
          </p:cNvPr>
          <p:cNvSpPr>
            <a:spLocks noChangeArrowheads="1"/>
          </p:cNvSpPr>
          <p:nvPr/>
        </p:nvSpPr>
        <p:spPr bwMode="auto">
          <a:xfrm>
            <a:off x="6724650" y="3135313"/>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L</a:t>
            </a:r>
            <a:endParaRPr lang="en-US" altLang="en-US" sz="2400">
              <a:latin typeface="Times New Roman" panose="02020603050405020304" pitchFamily="18" charset="0"/>
            </a:endParaRPr>
          </a:p>
        </p:txBody>
      </p:sp>
      <p:sp>
        <p:nvSpPr>
          <p:cNvPr id="24645" name="Freeform 1362">
            <a:extLst>
              <a:ext uri="{FF2B5EF4-FFF2-40B4-BE49-F238E27FC236}">
                <a16:creationId xmlns:a16="http://schemas.microsoft.com/office/drawing/2014/main" id="{F37DD8DC-D31C-CD49-8911-169E2353F881}"/>
              </a:ext>
            </a:extLst>
          </p:cNvPr>
          <p:cNvSpPr>
            <a:spLocks/>
          </p:cNvSpPr>
          <p:nvPr/>
        </p:nvSpPr>
        <p:spPr bwMode="auto">
          <a:xfrm>
            <a:off x="6394450" y="3070225"/>
            <a:ext cx="168275" cy="503238"/>
          </a:xfrm>
          <a:custGeom>
            <a:avLst/>
            <a:gdLst>
              <a:gd name="T0" fmla="*/ 2147483646 w 318"/>
              <a:gd name="T1" fmla="*/ 0 h 951"/>
              <a:gd name="T2" fmla="*/ 2147483646 w 318"/>
              <a:gd name="T3" fmla="*/ 2147483646 h 951"/>
              <a:gd name="T4" fmla="*/ 2147483646 w 318"/>
              <a:gd name="T5" fmla="*/ 2147483646 h 951"/>
              <a:gd name="T6" fmla="*/ 2147483646 w 318"/>
              <a:gd name="T7" fmla="*/ 2147483646 h 951"/>
              <a:gd name="T8" fmla="*/ 2147483646 w 318"/>
              <a:gd name="T9" fmla="*/ 2147483646 h 951"/>
              <a:gd name="T10" fmla="*/ 2147483646 w 318"/>
              <a:gd name="T11" fmla="*/ 2147483646 h 951"/>
              <a:gd name="T12" fmla="*/ 2147483646 w 318"/>
              <a:gd name="T13" fmla="*/ 2147483646 h 951"/>
              <a:gd name="T14" fmla="*/ 2147483646 w 318"/>
              <a:gd name="T15" fmla="*/ 2147483646 h 951"/>
              <a:gd name="T16" fmla="*/ 2147483646 w 318"/>
              <a:gd name="T17" fmla="*/ 2147483646 h 951"/>
              <a:gd name="T18" fmla="*/ 2147483646 w 318"/>
              <a:gd name="T19" fmla="*/ 2147483646 h 951"/>
              <a:gd name="T20" fmla="*/ 2147483646 w 318"/>
              <a:gd name="T21" fmla="*/ 2147483646 h 951"/>
              <a:gd name="T22" fmla="*/ 2147483646 w 318"/>
              <a:gd name="T23" fmla="*/ 2147483646 h 951"/>
              <a:gd name="T24" fmla="*/ 2147483646 w 318"/>
              <a:gd name="T25" fmla="*/ 2147483646 h 951"/>
              <a:gd name="T26" fmla="*/ 2147483646 w 318"/>
              <a:gd name="T27" fmla="*/ 2147483646 h 951"/>
              <a:gd name="T28" fmla="*/ 2147483646 w 318"/>
              <a:gd name="T29" fmla="*/ 2147483646 h 951"/>
              <a:gd name="T30" fmla="*/ 2147483646 w 318"/>
              <a:gd name="T31" fmla="*/ 2147483646 h 951"/>
              <a:gd name="T32" fmla="*/ 2147483646 w 318"/>
              <a:gd name="T33" fmla="*/ 2147483646 h 951"/>
              <a:gd name="T34" fmla="*/ 2147483646 w 318"/>
              <a:gd name="T35" fmla="*/ 2147483646 h 951"/>
              <a:gd name="T36" fmla="*/ 2147483646 w 318"/>
              <a:gd name="T37" fmla="*/ 2147483646 h 951"/>
              <a:gd name="T38" fmla="*/ 2147483646 w 318"/>
              <a:gd name="T39" fmla="*/ 2147483646 h 951"/>
              <a:gd name="T40" fmla="*/ 2147483646 w 318"/>
              <a:gd name="T41" fmla="*/ 2147483646 h 951"/>
              <a:gd name="T42" fmla="*/ 2147483646 w 318"/>
              <a:gd name="T43" fmla="*/ 2147483646 h 951"/>
              <a:gd name="T44" fmla="*/ 2147483646 w 318"/>
              <a:gd name="T45" fmla="*/ 2147483646 h 951"/>
              <a:gd name="T46" fmla="*/ 2147483646 w 318"/>
              <a:gd name="T47" fmla="*/ 2147483646 h 951"/>
              <a:gd name="T48" fmla="*/ 2147483646 w 318"/>
              <a:gd name="T49" fmla="*/ 2147483646 h 951"/>
              <a:gd name="T50" fmla="*/ 2147483646 w 318"/>
              <a:gd name="T51" fmla="*/ 2147483646 h 951"/>
              <a:gd name="T52" fmla="*/ 2147483646 w 318"/>
              <a:gd name="T53" fmla="*/ 2147483646 h 951"/>
              <a:gd name="T54" fmla="*/ 2147483646 w 318"/>
              <a:gd name="T55" fmla="*/ 2147483646 h 951"/>
              <a:gd name="T56" fmla="*/ 2147483646 w 318"/>
              <a:gd name="T57" fmla="*/ 2147483646 h 951"/>
              <a:gd name="T58" fmla="*/ 2147483646 w 318"/>
              <a:gd name="T59" fmla="*/ 2147483646 h 951"/>
              <a:gd name="T60" fmla="*/ 2147483646 w 318"/>
              <a:gd name="T61" fmla="*/ 2147483646 h 951"/>
              <a:gd name="T62" fmla="*/ 2147483646 w 318"/>
              <a:gd name="T63" fmla="*/ 2147483646 h 951"/>
              <a:gd name="T64" fmla="*/ 2147483646 w 318"/>
              <a:gd name="T65" fmla="*/ 2147483646 h 951"/>
              <a:gd name="T66" fmla="*/ 2147483646 w 318"/>
              <a:gd name="T67" fmla="*/ 2147483646 h 951"/>
              <a:gd name="T68" fmla="*/ 2147483646 w 318"/>
              <a:gd name="T69" fmla="*/ 2147483646 h 951"/>
              <a:gd name="T70" fmla="*/ 2147483646 w 318"/>
              <a:gd name="T71" fmla="*/ 2147483646 h 951"/>
              <a:gd name="T72" fmla="*/ 2147483646 w 318"/>
              <a:gd name="T73" fmla="*/ 2147483646 h 951"/>
              <a:gd name="T74" fmla="*/ 2147483646 w 318"/>
              <a:gd name="T75" fmla="*/ 2147483646 h 951"/>
              <a:gd name="T76" fmla="*/ 2147483646 w 318"/>
              <a:gd name="T77" fmla="*/ 2147483646 h 951"/>
              <a:gd name="T78" fmla="*/ 2147483646 w 318"/>
              <a:gd name="T79" fmla="*/ 2147483646 h 951"/>
              <a:gd name="T80" fmla="*/ 2147483646 w 318"/>
              <a:gd name="T81" fmla="*/ 2147483646 h 951"/>
              <a:gd name="T82" fmla="*/ 0 w 318"/>
              <a:gd name="T83" fmla="*/ 2147483646 h 951"/>
              <a:gd name="T84" fmla="*/ 0 w 318"/>
              <a:gd name="T85" fmla="*/ 2147483646 h 951"/>
              <a:gd name="T86" fmla="*/ 2147483646 w 318"/>
              <a:gd name="T87" fmla="*/ 2147483646 h 951"/>
              <a:gd name="T88" fmla="*/ 2147483646 w 318"/>
              <a:gd name="T89" fmla="*/ 2147483646 h 951"/>
              <a:gd name="T90" fmla="*/ 2147483646 w 318"/>
              <a:gd name="T91" fmla="*/ 2147483646 h 951"/>
              <a:gd name="T92" fmla="*/ 2147483646 w 318"/>
              <a:gd name="T93" fmla="*/ 2147483646 h 951"/>
              <a:gd name="T94" fmla="*/ 2147483646 w 318"/>
              <a:gd name="T95" fmla="*/ 2147483646 h 951"/>
              <a:gd name="T96" fmla="*/ 2147483646 w 318"/>
              <a:gd name="T97" fmla="*/ 2147483646 h 951"/>
              <a:gd name="T98" fmla="*/ 2147483646 w 318"/>
              <a:gd name="T99" fmla="*/ 2147483646 h 951"/>
              <a:gd name="T100" fmla="*/ 2147483646 w 318"/>
              <a:gd name="T101" fmla="*/ 2147483646 h 951"/>
              <a:gd name="T102" fmla="*/ 2147483646 w 318"/>
              <a:gd name="T103" fmla="*/ 2147483646 h 951"/>
              <a:gd name="T104" fmla="*/ 2147483646 w 318"/>
              <a:gd name="T105" fmla="*/ 2147483646 h 951"/>
              <a:gd name="T106" fmla="*/ 2147483646 w 318"/>
              <a:gd name="T107" fmla="*/ 2147483646 h 951"/>
              <a:gd name="T108" fmla="*/ 2147483646 w 318"/>
              <a:gd name="T109" fmla="*/ 2147483646 h 951"/>
              <a:gd name="T110" fmla="*/ 2147483646 w 318"/>
              <a:gd name="T111" fmla="*/ 0 h 951"/>
              <a:gd name="T112" fmla="*/ 2147483646 w 318"/>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8" h="951">
                <a:moveTo>
                  <a:pt x="176" y="0"/>
                </a:moveTo>
                <a:lnTo>
                  <a:pt x="192" y="1"/>
                </a:lnTo>
                <a:lnTo>
                  <a:pt x="208" y="5"/>
                </a:lnTo>
                <a:lnTo>
                  <a:pt x="224" y="9"/>
                </a:lnTo>
                <a:lnTo>
                  <a:pt x="239" y="15"/>
                </a:lnTo>
                <a:lnTo>
                  <a:pt x="254" y="22"/>
                </a:lnTo>
                <a:lnTo>
                  <a:pt x="266" y="29"/>
                </a:lnTo>
                <a:lnTo>
                  <a:pt x="279" y="38"/>
                </a:lnTo>
                <a:lnTo>
                  <a:pt x="288" y="47"/>
                </a:lnTo>
                <a:lnTo>
                  <a:pt x="297" y="58"/>
                </a:lnTo>
                <a:lnTo>
                  <a:pt x="305" y="70"/>
                </a:lnTo>
                <a:lnTo>
                  <a:pt x="311" y="81"/>
                </a:lnTo>
                <a:lnTo>
                  <a:pt x="317" y="93"/>
                </a:lnTo>
                <a:lnTo>
                  <a:pt x="318" y="106"/>
                </a:lnTo>
                <a:lnTo>
                  <a:pt x="318" y="845"/>
                </a:lnTo>
                <a:lnTo>
                  <a:pt x="317" y="858"/>
                </a:lnTo>
                <a:lnTo>
                  <a:pt x="311" y="870"/>
                </a:lnTo>
                <a:lnTo>
                  <a:pt x="305" y="881"/>
                </a:lnTo>
                <a:lnTo>
                  <a:pt x="297" y="892"/>
                </a:lnTo>
                <a:lnTo>
                  <a:pt x="288" y="904"/>
                </a:lnTo>
                <a:lnTo>
                  <a:pt x="279" y="912"/>
                </a:lnTo>
                <a:lnTo>
                  <a:pt x="266" y="921"/>
                </a:lnTo>
                <a:lnTo>
                  <a:pt x="254" y="929"/>
                </a:lnTo>
                <a:lnTo>
                  <a:pt x="239" y="935"/>
                </a:lnTo>
                <a:lnTo>
                  <a:pt x="224" y="941"/>
                </a:lnTo>
                <a:lnTo>
                  <a:pt x="208" y="946"/>
                </a:lnTo>
                <a:lnTo>
                  <a:pt x="192" y="949"/>
                </a:lnTo>
                <a:lnTo>
                  <a:pt x="176" y="951"/>
                </a:lnTo>
                <a:lnTo>
                  <a:pt x="143" y="951"/>
                </a:lnTo>
                <a:lnTo>
                  <a:pt x="126" y="949"/>
                </a:lnTo>
                <a:lnTo>
                  <a:pt x="109" y="946"/>
                </a:lnTo>
                <a:lnTo>
                  <a:pt x="93" y="941"/>
                </a:lnTo>
                <a:lnTo>
                  <a:pt x="79" y="935"/>
                </a:lnTo>
                <a:lnTo>
                  <a:pt x="65" y="929"/>
                </a:lnTo>
                <a:lnTo>
                  <a:pt x="51" y="921"/>
                </a:lnTo>
                <a:lnTo>
                  <a:pt x="40" y="912"/>
                </a:lnTo>
                <a:lnTo>
                  <a:pt x="29" y="904"/>
                </a:lnTo>
                <a:lnTo>
                  <a:pt x="20" y="892"/>
                </a:lnTo>
                <a:lnTo>
                  <a:pt x="12" y="881"/>
                </a:lnTo>
                <a:lnTo>
                  <a:pt x="6" y="870"/>
                </a:lnTo>
                <a:lnTo>
                  <a:pt x="1" y="858"/>
                </a:lnTo>
                <a:lnTo>
                  <a:pt x="0" y="845"/>
                </a:lnTo>
                <a:lnTo>
                  <a:pt x="0" y="106"/>
                </a:lnTo>
                <a:lnTo>
                  <a:pt x="1" y="93"/>
                </a:lnTo>
                <a:lnTo>
                  <a:pt x="6" y="81"/>
                </a:lnTo>
                <a:lnTo>
                  <a:pt x="12" y="70"/>
                </a:lnTo>
                <a:lnTo>
                  <a:pt x="20" y="58"/>
                </a:lnTo>
                <a:lnTo>
                  <a:pt x="29" y="47"/>
                </a:lnTo>
                <a:lnTo>
                  <a:pt x="40" y="38"/>
                </a:lnTo>
                <a:lnTo>
                  <a:pt x="51" y="29"/>
                </a:lnTo>
                <a:lnTo>
                  <a:pt x="65" y="22"/>
                </a:lnTo>
                <a:lnTo>
                  <a:pt x="79" y="15"/>
                </a:lnTo>
                <a:lnTo>
                  <a:pt x="93" y="9"/>
                </a:lnTo>
                <a:lnTo>
                  <a:pt x="109" y="5"/>
                </a:lnTo>
                <a:lnTo>
                  <a:pt x="126" y="1"/>
                </a:lnTo>
                <a:lnTo>
                  <a:pt x="143" y="0"/>
                </a:lnTo>
                <a:lnTo>
                  <a:pt x="176"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Freeform 1363">
            <a:extLst>
              <a:ext uri="{FF2B5EF4-FFF2-40B4-BE49-F238E27FC236}">
                <a16:creationId xmlns:a16="http://schemas.microsoft.com/office/drawing/2014/main" id="{F2ECBD74-DC47-5648-97C5-4399E09110A3}"/>
              </a:ext>
            </a:extLst>
          </p:cNvPr>
          <p:cNvSpPr>
            <a:spLocks/>
          </p:cNvSpPr>
          <p:nvPr/>
        </p:nvSpPr>
        <p:spPr bwMode="auto">
          <a:xfrm>
            <a:off x="6394450" y="3070225"/>
            <a:ext cx="168275" cy="503238"/>
          </a:xfrm>
          <a:custGeom>
            <a:avLst/>
            <a:gdLst>
              <a:gd name="T0" fmla="*/ 2147483646 w 318"/>
              <a:gd name="T1" fmla="*/ 0 h 951"/>
              <a:gd name="T2" fmla="*/ 2147483646 w 318"/>
              <a:gd name="T3" fmla="*/ 2147483646 h 951"/>
              <a:gd name="T4" fmla="*/ 2147483646 w 318"/>
              <a:gd name="T5" fmla="*/ 2147483646 h 951"/>
              <a:gd name="T6" fmla="*/ 2147483646 w 318"/>
              <a:gd name="T7" fmla="*/ 2147483646 h 951"/>
              <a:gd name="T8" fmla="*/ 2147483646 w 318"/>
              <a:gd name="T9" fmla="*/ 2147483646 h 951"/>
              <a:gd name="T10" fmla="*/ 2147483646 w 318"/>
              <a:gd name="T11" fmla="*/ 2147483646 h 951"/>
              <a:gd name="T12" fmla="*/ 2147483646 w 318"/>
              <a:gd name="T13" fmla="*/ 2147483646 h 951"/>
              <a:gd name="T14" fmla="*/ 2147483646 w 318"/>
              <a:gd name="T15" fmla="*/ 2147483646 h 951"/>
              <a:gd name="T16" fmla="*/ 2147483646 w 318"/>
              <a:gd name="T17" fmla="*/ 2147483646 h 951"/>
              <a:gd name="T18" fmla="*/ 2147483646 w 318"/>
              <a:gd name="T19" fmla="*/ 2147483646 h 951"/>
              <a:gd name="T20" fmla="*/ 2147483646 w 318"/>
              <a:gd name="T21" fmla="*/ 2147483646 h 951"/>
              <a:gd name="T22" fmla="*/ 2147483646 w 318"/>
              <a:gd name="T23" fmla="*/ 2147483646 h 951"/>
              <a:gd name="T24" fmla="*/ 2147483646 w 318"/>
              <a:gd name="T25" fmla="*/ 2147483646 h 951"/>
              <a:gd name="T26" fmla="*/ 2147483646 w 318"/>
              <a:gd name="T27" fmla="*/ 2147483646 h 951"/>
              <a:gd name="T28" fmla="*/ 2147483646 w 318"/>
              <a:gd name="T29" fmla="*/ 2147483646 h 951"/>
              <a:gd name="T30" fmla="*/ 2147483646 w 318"/>
              <a:gd name="T31" fmla="*/ 2147483646 h 951"/>
              <a:gd name="T32" fmla="*/ 2147483646 w 318"/>
              <a:gd name="T33" fmla="*/ 2147483646 h 951"/>
              <a:gd name="T34" fmla="*/ 2147483646 w 318"/>
              <a:gd name="T35" fmla="*/ 2147483646 h 951"/>
              <a:gd name="T36" fmla="*/ 2147483646 w 318"/>
              <a:gd name="T37" fmla="*/ 2147483646 h 951"/>
              <a:gd name="T38" fmla="*/ 2147483646 w 318"/>
              <a:gd name="T39" fmla="*/ 2147483646 h 951"/>
              <a:gd name="T40" fmla="*/ 2147483646 w 318"/>
              <a:gd name="T41" fmla="*/ 2147483646 h 951"/>
              <a:gd name="T42" fmla="*/ 2147483646 w 318"/>
              <a:gd name="T43" fmla="*/ 2147483646 h 951"/>
              <a:gd name="T44" fmla="*/ 2147483646 w 318"/>
              <a:gd name="T45" fmla="*/ 2147483646 h 951"/>
              <a:gd name="T46" fmla="*/ 2147483646 w 318"/>
              <a:gd name="T47" fmla="*/ 2147483646 h 951"/>
              <a:gd name="T48" fmla="*/ 2147483646 w 318"/>
              <a:gd name="T49" fmla="*/ 2147483646 h 951"/>
              <a:gd name="T50" fmla="*/ 2147483646 w 318"/>
              <a:gd name="T51" fmla="*/ 2147483646 h 951"/>
              <a:gd name="T52" fmla="*/ 2147483646 w 318"/>
              <a:gd name="T53" fmla="*/ 2147483646 h 951"/>
              <a:gd name="T54" fmla="*/ 2147483646 w 318"/>
              <a:gd name="T55" fmla="*/ 2147483646 h 951"/>
              <a:gd name="T56" fmla="*/ 2147483646 w 318"/>
              <a:gd name="T57" fmla="*/ 2147483646 h 951"/>
              <a:gd name="T58" fmla="*/ 2147483646 w 318"/>
              <a:gd name="T59" fmla="*/ 2147483646 h 951"/>
              <a:gd name="T60" fmla="*/ 2147483646 w 318"/>
              <a:gd name="T61" fmla="*/ 2147483646 h 951"/>
              <a:gd name="T62" fmla="*/ 2147483646 w 318"/>
              <a:gd name="T63" fmla="*/ 2147483646 h 951"/>
              <a:gd name="T64" fmla="*/ 2147483646 w 318"/>
              <a:gd name="T65" fmla="*/ 2147483646 h 951"/>
              <a:gd name="T66" fmla="*/ 2147483646 w 318"/>
              <a:gd name="T67" fmla="*/ 2147483646 h 951"/>
              <a:gd name="T68" fmla="*/ 2147483646 w 318"/>
              <a:gd name="T69" fmla="*/ 2147483646 h 951"/>
              <a:gd name="T70" fmla="*/ 2147483646 w 318"/>
              <a:gd name="T71" fmla="*/ 2147483646 h 951"/>
              <a:gd name="T72" fmla="*/ 2147483646 w 318"/>
              <a:gd name="T73" fmla="*/ 2147483646 h 951"/>
              <a:gd name="T74" fmla="*/ 2147483646 w 318"/>
              <a:gd name="T75" fmla="*/ 2147483646 h 951"/>
              <a:gd name="T76" fmla="*/ 2147483646 w 318"/>
              <a:gd name="T77" fmla="*/ 2147483646 h 951"/>
              <a:gd name="T78" fmla="*/ 2147483646 w 318"/>
              <a:gd name="T79" fmla="*/ 2147483646 h 951"/>
              <a:gd name="T80" fmla="*/ 2147483646 w 318"/>
              <a:gd name="T81" fmla="*/ 2147483646 h 951"/>
              <a:gd name="T82" fmla="*/ 0 w 318"/>
              <a:gd name="T83" fmla="*/ 2147483646 h 951"/>
              <a:gd name="T84" fmla="*/ 0 w 318"/>
              <a:gd name="T85" fmla="*/ 2147483646 h 951"/>
              <a:gd name="T86" fmla="*/ 2147483646 w 318"/>
              <a:gd name="T87" fmla="*/ 2147483646 h 951"/>
              <a:gd name="T88" fmla="*/ 2147483646 w 318"/>
              <a:gd name="T89" fmla="*/ 2147483646 h 951"/>
              <a:gd name="T90" fmla="*/ 2147483646 w 318"/>
              <a:gd name="T91" fmla="*/ 2147483646 h 951"/>
              <a:gd name="T92" fmla="*/ 2147483646 w 318"/>
              <a:gd name="T93" fmla="*/ 2147483646 h 951"/>
              <a:gd name="T94" fmla="*/ 2147483646 w 318"/>
              <a:gd name="T95" fmla="*/ 2147483646 h 951"/>
              <a:gd name="T96" fmla="*/ 2147483646 w 318"/>
              <a:gd name="T97" fmla="*/ 2147483646 h 951"/>
              <a:gd name="T98" fmla="*/ 2147483646 w 318"/>
              <a:gd name="T99" fmla="*/ 2147483646 h 951"/>
              <a:gd name="T100" fmla="*/ 2147483646 w 318"/>
              <a:gd name="T101" fmla="*/ 2147483646 h 951"/>
              <a:gd name="T102" fmla="*/ 2147483646 w 318"/>
              <a:gd name="T103" fmla="*/ 2147483646 h 951"/>
              <a:gd name="T104" fmla="*/ 2147483646 w 318"/>
              <a:gd name="T105" fmla="*/ 2147483646 h 951"/>
              <a:gd name="T106" fmla="*/ 2147483646 w 318"/>
              <a:gd name="T107" fmla="*/ 2147483646 h 951"/>
              <a:gd name="T108" fmla="*/ 2147483646 w 318"/>
              <a:gd name="T109" fmla="*/ 2147483646 h 951"/>
              <a:gd name="T110" fmla="*/ 2147483646 w 318"/>
              <a:gd name="T111" fmla="*/ 0 h 951"/>
              <a:gd name="T112" fmla="*/ 2147483646 w 318"/>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8" h="951">
                <a:moveTo>
                  <a:pt x="176" y="0"/>
                </a:moveTo>
                <a:lnTo>
                  <a:pt x="192" y="1"/>
                </a:lnTo>
                <a:lnTo>
                  <a:pt x="208" y="5"/>
                </a:lnTo>
                <a:lnTo>
                  <a:pt x="224" y="9"/>
                </a:lnTo>
                <a:lnTo>
                  <a:pt x="239" y="15"/>
                </a:lnTo>
                <a:lnTo>
                  <a:pt x="254" y="22"/>
                </a:lnTo>
                <a:lnTo>
                  <a:pt x="266" y="29"/>
                </a:lnTo>
                <a:lnTo>
                  <a:pt x="279" y="38"/>
                </a:lnTo>
                <a:lnTo>
                  <a:pt x="288" y="47"/>
                </a:lnTo>
                <a:lnTo>
                  <a:pt x="297" y="58"/>
                </a:lnTo>
                <a:lnTo>
                  <a:pt x="305" y="70"/>
                </a:lnTo>
                <a:lnTo>
                  <a:pt x="311" y="81"/>
                </a:lnTo>
                <a:lnTo>
                  <a:pt x="317" y="93"/>
                </a:lnTo>
                <a:lnTo>
                  <a:pt x="318" y="106"/>
                </a:lnTo>
                <a:lnTo>
                  <a:pt x="318" y="845"/>
                </a:lnTo>
                <a:lnTo>
                  <a:pt x="317" y="858"/>
                </a:lnTo>
                <a:lnTo>
                  <a:pt x="311" y="870"/>
                </a:lnTo>
                <a:lnTo>
                  <a:pt x="305" y="881"/>
                </a:lnTo>
                <a:lnTo>
                  <a:pt x="297" y="892"/>
                </a:lnTo>
                <a:lnTo>
                  <a:pt x="288" y="904"/>
                </a:lnTo>
                <a:lnTo>
                  <a:pt x="279" y="912"/>
                </a:lnTo>
                <a:lnTo>
                  <a:pt x="266" y="921"/>
                </a:lnTo>
                <a:lnTo>
                  <a:pt x="254" y="929"/>
                </a:lnTo>
                <a:lnTo>
                  <a:pt x="239" y="935"/>
                </a:lnTo>
                <a:lnTo>
                  <a:pt x="224" y="941"/>
                </a:lnTo>
                <a:lnTo>
                  <a:pt x="208" y="946"/>
                </a:lnTo>
                <a:lnTo>
                  <a:pt x="192" y="949"/>
                </a:lnTo>
                <a:lnTo>
                  <a:pt x="176" y="951"/>
                </a:lnTo>
                <a:lnTo>
                  <a:pt x="143" y="951"/>
                </a:lnTo>
                <a:lnTo>
                  <a:pt x="126" y="949"/>
                </a:lnTo>
                <a:lnTo>
                  <a:pt x="109" y="946"/>
                </a:lnTo>
                <a:lnTo>
                  <a:pt x="93" y="941"/>
                </a:lnTo>
                <a:lnTo>
                  <a:pt x="79" y="935"/>
                </a:lnTo>
                <a:lnTo>
                  <a:pt x="65" y="929"/>
                </a:lnTo>
                <a:lnTo>
                  <a:pt x="51" y="921"/>
                </a:lnTo>
                <a:lnTo>
                  <a:pt x="40" y="912"/>
                </a:lnTo>
                <a:lnTo>
                  <a:pt x="29" y="904"/>
                </a:lnTo>
                <a:lnTo>
                  <a:pt x="20" y="892"/>
                </a:lnTo>
                <a:lnTo>
                  <a:pt x="12" y="881"/>
                </a:lnTo>
                <a:lnTo>
                  <a:pt x="6" y="870"/>
                </a:lnTo>
                <a:lnTo>
                  <a:pt x="1" y="858"/>
                </a:lnTo>
                <a:lnTo>
                  <a:pt x="0" y="845"/>
                </a:lnTo>
                <a:lnTo>
                  <a:pt x="0" y="106"/>
                </a:lnTo>
                <a:lnTo>
                  <a:pt x="1" y="93"/>
                </a:lnTo>
                <a:lnTo>
                  <a:pt x="6" y="81"/>
                </a:lnTo>
                <a:lnTo>
                  <a:pt x="12" y="70"/>
                </a:lnTo>
                <a:lnTo>
                  <a:pt x="20" y="58"/>
                </a:lnTo>
                <a:lnTo>
                  <a:pt x="29" y="47"/>
                </a:lnTo>
                <a:lnTo>
                  <a:pt x="40" y="38"/>
                </a:lnTo>
                <a:lnTo>
                  <a:pt x="51" y="29"/>
                </a:lnTo>
                <a:lnTo>
                  <a:pt x="65" y="22"/>
                </a:lnTo>
                <a:lnTo>
                  <a:pt x="79" y="15"/>
                </a:lnTo>
                <a:lnTo>
                  <a:pt x="93" y="9"/>
                </a:lnTo>
                <a:lnTo>
                  <a:pt x="109" y="5"/>
                </a:lnTo>
                <a:lnTo>
                  <a:pt x="126" y="1"/>
                </a:lnTo>
                <a:lnTo>
                  <a:pt x="143" y="0"/>
                </a:lnTo>
                <a:lnTo>
                  <a:pt x="176"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47" name="Rectangle 1364">
            <a:extLst>
              <a:ext uri="{FF2B5EF4-FFF2-40B4-BE49-F238E27FC236}">
                <a16:creationId xmlns:a16="http://schemas.microsoft.com/office/drawing/2014/main" id="{B6568A23-BB8F-DD49-83B3-A77CE9F15861}"/>
              </a:ext>
            </a:extLst>
          </p:cNvPr>
          <p:cNvSpPr>
            <a:spLocks noChangeArrowheads="1"/>
          </p:cNvSpPr>
          <p:nvPr/>
        </p:nvSpPr>
        <p:spPr bwMode="auto">
          <a:xfrm rot="-5400000">
            <a:off x="6452394" y="3245644"/>
            <a:ext cx="152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48" name="Freeform 1365">
            <a:extLst>
              <a:ext uri="{FF2B5EF4-FFF2-40B4-BE49-F238E27FC236}">
                <a16:creationId xmlns:a16="http://schemas.microsoft.com/office/drawing/2014/main" id="{7EC0B3A2-315B-B849-8410-9E387100BA7D}"/>
              </a:ext>
            </a:extLst>
          </p:cNvPr>
          <p:cNvSpPr>
            <a:spLocks/>
          </p:cNvSpPr>
          <p:nvPr/>
        </p:nvSpPr>
        <p:spPr bwMode="auto">
          <a:xfrm>
            <a:off x="5908675" y="3070225"/>
            <a:ext cx="168275" cy="503238"/>
          </a:xfrm>
          <a:custGeom>
            <a:avLst/>
            <a:gdLst>
              <a:gd name="T0" fmla="*/ 2147483646 w 319"/>
              <a:gd name="T1" fmla="*/ 0 h 951"/>
              <a:gd name="T2" fmla="*/ 2147483646 w 319"/>
              <a:gd name="T3" fmla="*/ 2147483646 h 951"/>
              <a:gd name="T4" fmla="*/ 2147483646 w 319"/>
              <a:gd name="T5" fmla="*/ 2147483646 h 951"/>
              <a:gd name="T6" fmla="*/ 2147483646 w 319"/>
              <a:gd name="T7" fmla="*/ 2147483646 h 951"/>
              <a:gd name="T8" fmla="*/ 2147483646 w 319"/>
              <a:gd name="T9" fmla="*/ 2147483646 h 951"/>
              <a:gd name="T10" fmla="*/ 2147483646 w 319"/>
              <a:gd name="T11" fmla="*/ 2147483646 h 951"/>
              <a:gd name="T12" fmla="*/ 2147483646 w 319"/>
              <a:gd name="T13" fmla="*/ 2147483646 h 951"/>
              <a:gd name="T14" fmla="*/ 2147483646 w 319"/>
              <a:gd name="T15" fmla="*/ 2147483646 h 951"/>
              <a:gd name="T16" fmla="*/ 2147483646 w 319"/>
              <a:gd name="T17" fmla="*/ 2147483646 h 951"/>
              <a:gd name="T18" fmla="*/ 2147483646 w 319"/>
              <a:gd name="T19" fmla="*/ 2147483646 h 951"/>
              <a:gd name="T20" fmla="*/ 2147483646 w 319"/>
              <a:gd name="T21" fmla="*/ 2147483646 h 951"/>
              <a:gd name="T22" fmla="*/ 2147483646 w 319"/>
              <a:gd name="T23" fmla="*/ 2147483646 h 951"/>
              <a:gd name="T24" fmla="*/ 2147483646 w 319"/>
              <a:gd name="T25" fmla="*/ 2147483646 h 951"/>
              <a:gd name="T26" fmla="*/ 2147483646 w 319"/>
              <a:gd name="T27" fmla="*/ 2147483646 h 951"/>
              <a:gd name="T28" fmla="*/ 2147483646 w 319"/>
              <a:gd name="T29" fmla="*/ 2147483646 h 951"/>
              <a:gd name="T30" fmla="*/ 2147483646 w 319"/>
              <a:gd name="T31" fmla="*/ 2147483646 h 951"/>
              <a:gd name="T32" fmla="*/ 2147483646 w 319"/>
              <a:gd name="T33" fmla="*/ 2147483646 h 951"/>
              <a:gd name="T34" fmla="*/ 2147483646 w 319"/>
              <a:gd name="T35" fmla="*/ 2147483646 h 951"/>
              <a:gd name="T36" fmla="*/ 2147483646 w 319"/>
              <a:gd name="T37" fmla="*/ 2147483646 h 951"/>
              <a:gd name="T38" fmla="*/ 2147483646 w 319"/>
              <a:gd name="T39" fmla="*/ 2147483646 h 951"/>
              <a:gd name="T40" fmla="*/ 2147483646 w 319"/>
              <a:gd name="T41" fmla="*/ 2147483646 h 951"/>
              <a:gd name="T42" fmla="*/ 2147483646 w 319"/>
              <a:gd name="T43" fmla="*/ 2147483646 h 951"/>
              <a:gd name="T44" fmla="*/ 2147483646 w 319"/>
              <a:gd name="T45" fmla="*/ 2147483646 h 951"/>
              <a:gd name="T46" fmla="*/ 2147483646 w 319"/>
              <a:gd name="T47" fmla="*/ 2147483646 h 951"/>
              <a:gd name="T48" fmla="*/ 2147483646 w 319"/>
              <a:gd name="T49" fmla="*/ 2147483646 h 951"/>
              <a:gd name="T50" fmla="*/ 2147483646 w 319"/>
              <a:gd name="T51" fmla="*/ 2147483646 h 951"/>
              <a:gd name="T52" fmla="*/ 2147483646 w 319"/>
              <a:gd name="T53" fmla="*/ 2147483646 h 951"/>
              <a:gd name="T54" fmla="*/ 2147483646 w 319"/>
              <a:gd name="T55" fmla="*/ 2147483646 h 951"/>
              <a:gd name="T56" fmla="*/ 2147483646 w 319"/>
              <a:gd name="T57" fmla="*/ 2147483646 h 951"/>
              <a:gd name="T58" fmla="*/ 2147483646 w 319"/>
              <a:gd name="T59" fmla="*/ 2147483646 h 951"/>
              <a:gd name="T60" fmla="*/ 2147483646 w 319"/>
              <a:gd name="T61" fmla="*/ 2147483646 h 951"/>
              <a:gd name="T62" fmla="*/ 2147483646 w 319"/>
              <a:gd name="T63" fmla="*/ 2147483646 h 951"/>
              <a:gd name="T64" fmla="*/ 2147483646 w 319"/>
              <a:gd name="T65" fmla="*/ 2147483646 h 951"/>
              <a:gd name="T66" fmla="*/ 2147483646 w 319"/>
              <a:gd name="T67" fmla="*/ 2147483646 h 951"/>
              <a:gd name="T68" fmla="*/ 2147483646 w 319"/>
              <a:gd name="T69" fmla="*/ 2147483646 h 951"/>
              <a:gd name="T70" fmla="*/ 2147483646 w 319"/>
              <a:gd name="T71" fmla="*/ 2147483646 h 951"/>
              <a:gd name="T72" fmla="*/ 2147483646 w 319"/>
              <a:gd name="T73" fmla="*/ 2147483646 h 951"/>
              <a:gd name="T74" fmla="*/ 2147483646 w 319"/>
              <a:gd name="T75" fmla="*/ 2147483646 h 951"/>
              <a:gd name="T76" fmla="*/ 2147483646 w 319"/>
              <a:gd name="T77" fmla="*/ 2147483646 h 951"/>
              <a:gd name="T78" fmla="*/ 2147483646 w 319"/>
              <a:gd name="T79" fmla="*/ 2147483646 h 951"/>
              <a:gd name="T80" fmla="*/ 2147483646 w 319"/>
              <a:gd name="T81" fmla="*/ 2147483646 h 951"/>
              <a:gd name="T82" fmla="*/ 0 w 319"/>
              <a:gd name="T83" fmla="*/ 2147483646 h 951"/>
              <a:gd name="T84" fmla="*/ 0 w 319"/>
              <a:gd name="T85" fmla="*/ 2147483646 h 951"/>
              <a:gd name="T86" fmla="*/ 2147483646 w 319"/>
              <a:gd name="T87" fmla="*/ 2147483646 h 951"/>
              <a:gd name="T88" fmla="*/ 2147483646 w 319"/>
              <a:gd name="T89" fmla="*/ 2147483646 h 951"/>
              <a:gd name="T90" fmla="*/ 2147483646 w 319"/>
              <a:gd name="T91" fmla="*/ 2147483646 h 951"/>
              <a:gd name="T92" fmla="*/ 2147483646 w 319"/>
              <a:gd name="T93" fmla="*/ 2147483646 h 951"/>
              <a:gd name="T94" fmla="*/ 2147483646 w 319"/>
              <a:gd name="T95" fmla="*/ 2147483646 h 951"/>
              <a:gd name="T96" fmla="*/ 2147483646 w 319"/>
              <a:gd name="T97" fmla="*/ 2147483646 h 951"/>
              <a:gd name="T98" fmla="*/ 2147483646 w 319"/>
              <a:gd name="T99" fmla="*/ 2147483646 h 951"/>
              <a:gd name="T100" fmla="*/ 2147483646 w 319"/>
              <a:gd name="T101" fmla="*/ 2147483646 h 951"/>
              <a:gd name="T102" fmla="*/ 2147483646 w 319"/>
              <a:gd name="T103" fmla="*/ 2147483646 h 951"/>
              <a:gd name="T104" fmla="*/ 2147483646 w 319"/>
              <a:gd name="T105" fmla="*/ 2147483646 h 951"/>
              <a:gd name="T106" fmla="*/ 2147483646 w 319"/>
              <a:gd name="T107" fmla="*/ 2147483646 h 951"/>
              <a:gd name="T108" fmla="*/ 2147483646 w 319"/>
              <a:gd name="T109" fmla="*/ 2147483646 h 951"/>
              <a:gd name="T110" fmla="*/ 2147483646 w 319"/>
              <a:gd name="T111" fmla="*/ 0 h 951"/>
              <a:gd name="T112" fmla="*/ 2147483646 w 319"/>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9" h="951">
                <a:moveTo>
                  <a:pt x="176" y="0"/>
                </a:moveTo>
                <a:lnTo>
                  <a:pt x="192" y="1"/>
                </a:lnTo>
                <a:lnTo>
                  <a:pt x="208" y="5"/>
                </a:lnTo>
                <a:lnTo>
                  <a:pt x="224" y="9"/>
                </a:lnTo>
                <a:lnTo>
                  <a:pt x="239" y="15"/>
                </a:lnTo>
                <a:lnTo>
                  <a:pt x="253" y="22"/>
                </a:lnTo>
                <a:lnTo>
                  <a:pt x="266" y="29"/>
                </a:lnTo>
                <a:lnTo>
                  <a:pt x="278" y="38"/>
                </a:lnTo>
                <a:lnTo>
                  <a:pt x="289" y="47"/>
                </a:lnTo>
                <a:lnTo>
                  <a:pt x="298" y="58"/>
                </a:lnTo>
                <a:lnTo>
                  <a:pt x="305" y="70"/>
                </a:lnTo>
                <a:lnTo>
                  <a:pt x="312" y="81"/>
                </a:lnTo>
                <a:lnTo>
                  <a:pt x="317" y="93"/>
                </a:lnTo>
                <a:lnTo>
                  <a:pt x="319" y="106"/>
                </a:lnTo>
                <a:lnTo>
                  <a:pt x="319" y="845"/>
                </a:lnTo>
                <a:lnTo>
                  <a:pt x="317" y="858"/>
                </a:lnTo>
                <a:lnTo>
                  <a:pt x="312" y="870"/>
                </a:lnTo>
                <a:lnTo>
                  <a:pt x="305" y="881"/>
                </a:lnTo>
                <a:lnTo>
                  <a:pt x="298" y="892"/>
                </a:lnTo>
                <a:lnTo>
                  <a:pt x="289" y="904"/>
                </a:lnTo>
                <a:lnTo>
                  <a:pt x="278" y="912"/>
                </a:lnTo>
                <a:lnTo>
                  <a:pt x="266" y="921"/>
                </a:lnTo>
                <a:lnTo>
                  <a:pt x="253" y="929"/>
                </a:lnTo>
                <a:lnTo>
                  <a:pt x="239" y="935"/>
                </a:lnTo>
                <a:lnTo>
                  <a:pt x="224" y="941"/>
                </a:lnTo>
                <a:lnTo>
                  <a:pt x="208" y="946"/>
                </a:lnTo>
                <a:lnTo>
                  <a:pt x="192" y="949"/>
                </a:lnTo>
                <a:lnTo>
                  <a:pt x="176" y="951"/>
                </a:lnTo>
                <a:lnTo>
                  <a:pt x="142" y="951"/>
                </a:lnTo>
                <a:lnTo>
                  <a:pt x="125" y="949"/>
                </a:lnTo>
                <a:lnTo>
                  <a:pt x="111" y="946"/>
                </a:lnTo>
                <a:lnTo>
                  <a:pt x="95" y="941"/>
                </a:lnTo>
                <a:lnTo>
                  <a:pt x="79" y="935"/>
                </a:lnTo>
                <a:lnTo>
                  <a:pt x="64" y="929"/>
                </a:lnTo>
                <a:lnTo>
                  <a:pt x="51" y="921"/>
                </a:lnTo>
                <a:lnTo>
                  <a:pt x="40" y="912"/>
                </a:lnTo>
                <a:lnTo>
                  <a:pt x="29" y="904"/>
                </a:lnTo>
                <a:lnTo>
                  <a:pt x="20" y="892"/>
                </a:lnTo>
                <a:lnTo>
                  <a:pt x="12" y="881"/>
                </a:lnTo>
                <a:lnTo>
                  <a:pt x="6" y="870"/>
                </a:lnTo>
                <a:lnTo>
                  <a:pt x="2" y="858"/>
                </a:lnTo>
                <a:lnTo>
                  <a:pt x="0" y="845"/>
                </a:lnTo>
                <a:lnTo>
                  <a:pt x="0" y="106"/>
                </a:lnTo>
                <a:lnTo>
                  <a:pt x="2" y="93"/>
                </a:lnTo>
                <a:lnTo>
                  <a:pt x="6" y="81"/>
                </a:lnTo>
                <a:lnTo>
                  <a:pt x="12" y="70"/>
                </a:lnTo>
                <a:lnTo>
                  <a:pt x="20" y="58"/>
                </a:lnTo>
                <a:lnTo>
                  <a:pt x="29" y="47"/>
                </a:lnTo>
                <a:lnTo>
                  <a:pt x="40" y="38"/>
                </a:lnTo>
                <a:lnTo>
                  <a:pt x="51" y="29"/>
                </a:lnTo>
                <a:lnTo>
                  <a:pt x="64" y="22"/>
                </a:lnTo>
                <a:lnTo>
                  <a:pt x="79" y="15"/>
                </a:lnTo>
                <a:lnTo>
                  <a:pt x="95" y="9"/>
                </a:lnTo>
                <a:lnTo>
                  <a:pt x="111" y="5"/>
                </a:lnTo>
                <a:lnTo>
                  <a:pt x="125" y="1"/>
                </a:lnTo>
                <a:lnTo>
                  <a:pt x="142" y="0"/>
                </a:lnTo>
                <a:lnTo>
                  <a:pt x="176"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9" name="Freeform 1366">
            <a:extLst>
              <a:ext uri="{FF2B5EF4-FFF2-40B4-BE49-F238E27FC236}">
                <a16:creationId xmlns:a16="http://schemas.microsoft.com/office/drawing/2014/main" id="{DF598811-2707-DC40-8B8F-8EBF42765157}"/>
              </a:ext>
            </a:extLst>
          </p:cNvPr>
          <p:cNvSpPr>
            <a:spLocks/>
          </p:cNvSpPr>
          <p:nvPr/>
        </p:nvSpPr>
        <p:spPr bwMode="auto">
          <a:xfrm>
            <a:off x="5908675" y="3070225"/>
            <a:ext cx="168275" cy="503238"/>
          </a:xfrm>
          <a:custGeom>
            <a:avLst/>
            <a:gdLst>
              <a:gd name="T0" fmla="*/ 2147483646 w 319"/>
              <a:gd name="T1" fmla="*/ 0 h 951"/>
              <a:gd name="T2" fmla="*/ 2147483646 w 319"/>
              <a:gd name="T3" fmla="*/ 2147483646 h 951"/>
              <a:gd name="T4" fmla="*/ 2147483646 w 319"/>
              <a:gd name="T5" fmla="*/ 2147483646 h 951"/>
              <a:gd name="T6" fmla="*/ 2147483646 w 319"/>
              <a:gd name="T7" fmla="*/ 2147483646 h 951"/>
              <a:gd name="T8" fmla="*/ 2147483646 w 319"/>
              <a:gd name="T9" fmla="*/ 2147483646 h 951"/>
              <a:gd name="T10" fmla="*/ 2147483646 w 319"/>
              <a:gd name="T11" fmla="*/ 2147483646 h 951"/>
              <a:gd name="T12" fmla="*/ 2147483646 w 319"/>
              <a:gd name="T13" fmla="*/ 2147483646 h 951"/>
              <a:gd name="T14" fmla="*/ 2147483646 w 319"/>
              <a:gd name="T15" fmla="*/ 2147483646 h 951"/>
              <a:gd name="T16" fmla="*/ 2147483646 w 319"/>
              <a:gd name="T17" fmla="*/ 2147483646 h 951"/>
              <a:gd name="T18" fmla="*/ 2147483646 w 319"/>
              <a:gd name="T19" fmla="*/ 2147483646 h 951"/>
              <a:gd name="T20" fmla="*/ 2147483646 w 319"/>
              <a:gd name="T21" fmla="*/ 2147483646 h 951"/>
              <a:gd name="T22" fmla="*/ 2147483646 w 319"/>
              <a:gd name="T23" fmla="*/ 2147483646 h 951"/>
              <a:gd name="T24" fmla="*/ 2147483646 w 319"/>
              <a:gd name="T25" fmla="*/ 2147483646 h 951"/>
              <a:gd name="T26" fmla="*/ 2147483646 w 319"/>
              <a:gd name="T27" fmla="*/ 2147483646 h 951"/>
              <a:gd name="T28" fmla="*/ 2147483646 w 319"/>
              <a:gd name="T29" fmla="*/ 2147483646 h 951"/>
              <a:gd name="T30" fmla="*/ 2147483646 w 319"/>
              <a:gd name="T31" fmla="*/ 2147483646 h 951"/>
              <a:gd name="T32" fmla="*/ 2147483646 w 319"/>
              <a:gd name="T33" fmla="*/ 2147483646 h 951"/>
              <a:gd name="T34" fmla="*/ 2147483646 w 319"/>
              <a:gd name="T35" fmla="*/ 2147483646 h 951"/>
              <a:gd name="T36" fmla="*/ 2147483646 w 319"/>
              <a:gd name="T37" fmla="*/ 2147483646 h 951"/>
              <a:gd name="T38" fmla="*/ 2147483646 w 319"/>
              <a:gd name="T39" fmla="*/ 2147483646 h 951"/>
              <a:gd name="T40" fmla="*/ 2147483646 w 319"/>
              <a:gd name="T41" fmla="*/ 2147483646 h 951"/>
              <a:gd name="T42" fmla="*/ 2147483646 w 319"/>
              <a:gd name="T43" fmla="*/ 2147483646 h 951"/>
              <a:gd name="T44" fmla="*/ 2147483646 w 319"/>
              <a:gd name="T45" fmla="*/ 2147483646 h 951"/>
              <a:gd name="T46" fmla="*/ 2147483646 w 319"/>
              <a:gd name="T47" fmla="*/ 2147483646 h 951"/>
              <a:gd name="T48" fmla="*/ 2147483646 w 319"/>
              <a:gd name="T49" fmla="*/ 2147483646 h 951"/>
              <a:gd name="T50" fmla="*/ 2147483646 w 319"/>
              <a:gd name="T51" fmla="*/ 2147483646 h 951"/>
              <a:gd name="T52" fmla="*/ 2147483646 w 319"/>
              <a:gd name="T53" fmla="*/ 2147483646 h 951"/>
              <a:gd name="T54" fmla="*/ 2147483646 w 319"/>
              <a:gd name="T55" fmla="*/ 2147483646 h 951"/>
              <a:gd name="T56" fmla="*/ 2147483646 w 319"/>
              <a:gd name="T57" fmla="*/ 2147483646 h 951"/>
              <a:gd name="T58" fmla="*/ 2147483646 w 319"/>
              <a:gd name="T59" fmla="*/ 2147483646 h 951"/>
              <a:gd name="T60" fmla="*/ 2147483646 w 319"/>
              <a:gd name="T61" fmla="*/ 2147483646 h 951"/>
              <a:gd name="T62" fmla="*/ 2147483646 w 319"/>
              <a:gd name="T63" fmla="*/ 2147483646 h 951"/>
              <a:gd name="T64" fmla="*/ 2147483646 w 319"/>
              <a:gd name="T65" fmla="*/ 2147483646 h 951"/>
              <a:gd name="T66" fmla="*/ 2147483646 w 319"/>
              <a:gd name="T67" fmla="*/ 2147483646 h 951"/>
              <a:gd name="T68" fmla="*/ 2147483646 w 319"/>
              <a:gd name="T69" fmla="*/ 2147483646 h 951"/>
              <a:gd name="T70" fmla="*/ 2147483646 w 319"/>
              <a:gd name="T71" fmla="*/ 2147483646 h 951"/>
              <a:gd name="T72" fmla="*/ 2147483646 w 319"/>
              <a:gd name="T73" fmla="*/ 2147483646 h 951"/>
              <a:gd name="T74" fmla="*/ 2147483646 w 319"/>
              <a:gd name="T75" fmla="*/ 2147483646 h 951"/>
              <a:gd name="T76" fmla="*/ 2147483646 w 319"/>
              <a:gd name="T77" fmla="*/ 2147483646 h 951"/>
              <a:gd name="T78" fmla="*/ 2147483646 w 319"/>
              <a:gd name="T79" fmla="*/ 2147483646 h 951"/>
              <a:gd name="T80" fmla="*/ 2147483646 w 319"/>
              <a:gd name="T81" fmla="*/ 2147483646 h 951"/>
              <a:gd name="T82" fmla="*/ 0 w 319"/>
              <a:gd name="T83" fmla="*/ 2147483646 h 951"/>
              <a:gd name="T84" fmla="*/ 0 w 319"/>
              <a:gd name="T85" fmla="*/ 2147483646 h 951"/>
              <a:gd name="T86" fmla="*/ 2147483646 w 319"/>
              <a:gd name="T87" fmla="*/ 2147483646 h 951"/>
              <a:gd name="T88" fmla="*/ 2147483646 w 319"/>
              <a:gd name="T89" fmla="*/ 2147483646 h 951"/>
              <a:gd name="T90" fmla="*/ 2147483646 w 319"/>
              <a:gd name="T91" fmla="*/ 2147483646 h 951"/>
              <a:gd name="T92" fmla="*/ 2147483646 w 319"/>
              <a:gd name="T93" fmla="*/ 2147483646 h 951"/>
              <a:gd name="T94" fmla="*/ 2147483646 w 319"/>
              <a:gd name="T95" fmla="*/ 2147483646 h 951"/>
              <a:gd name="T96" fmla="*/ 2147483646 w 319"/>
              <a:gd name="T97" fmla="*/ 2147483646 h 951"/>
              <a:gd name="T98" fmla="*/ 2147483646 w 319"/>
              <a:gd name="T99" fmla="*/ 2147483646 h 951"/>
              <a:gd name="T100" fmla="*/ 2147483646 w 319"/>
              <a:gd name="T101" fmla="*/ 2147483646 h 951"/>
              <a:gd name="T102" fmla="*/ 2147483646 w 319"/>
              <a:gd name="T103" fmla="*/ 2147483646 h 951"/>
              <a:gd name="T104" fmla="*/ 2147483646 w 319"/>
              <a:gd name="T105" fmla="*/ 2147483646 h 951"/>
              <a:gd name="T106" fmla="*/ 2147483646 w 319"/>
              <a:gd name="T107" fmla="*/ 2147483646 h 951"/>
              <a:gd name="T108" fmla="*/ 2147483646 w 319"/>
              <a:gd name="T109" fmla="*/ 2147483646 h 951"/>
              <a:gd name="T110" fmla="*/ 2147483646 w 319"/>
              <a:gd name="T111" fmla="*/ 0 h 951"/>
              <a:gd name="T112" fmla="*/ 2147483646 w 319"/>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9" h="951">
                <a:moveTo>
                  <a:pt x="176" y="0"/>
                </a:moveTo>
                <a:lnTo>
                  <a:pt x="192" y="1"/>
                </a:lnTo>
                <a:lnTo>
                  <a:pt x="208" y="5"/>
                </a:lnTo>
                <a:lnTo>
                  <a:pt x="224" y="9"/>
                </a:lnTo>
                <a:lnTo>
                  <a:pt x="239" y="15"/>
                </a:lnTo>
                <a:lnTo>
                  <a:pt x="253" y="22"/>
                </a:lnTo>
                <a:lnTo>
                  <a:pt x="266" y="29"/>
                </a:lnTo>
                <a:lnTo>
                  <a:pt x="278" y="38"/>
                </a:lnTo>
                <a:lnTo>
                  <a:pt x="289" y="47"/>
                </a:lnTo>
                <a:lnTo>
                  <a:pt x="298" y="58"/>
                </a:lnTo>
                <a:lnTo>
                  <a:pt x="305" y="70"/>
                </a:lnTo>
                <a:lnTo>
                  <a:pt x="312" y="81"/>
                </a:lnTo>
                <a:lnTo>
                  <a:pt x="317" y="93"/>
                </a:lnTo>
                <a:lnTo>
                  <a:pt x="319" y="106"/>
                </a:lnTo>
                <a:lnTo>
                  <a:pt x="319" y="845"/>
                </a:lnTo>
                <a:lnTo>
                  <a:pt x="317" y="858"/>
                </a:lnTo>
                <a:lnTo>
                  <a:pt x="312" y="870"/>
                </a:lnTo>
                <a:lnTo>
                  <a:pt x="305" y="881"/>
                </a:lnTo>
                <a:lnTo>
                  <a:pt x="298" y="892"/>
                </a:lnTo>
                <a:lnTo>
                  <a:pt x="289" y="904"/>
                </a:lnTo>
                <a:lnTo>
                  <a:pt x="278" y="912"/>
                </a:lnTo>
                <a:lnTo>
                  <a:pt x="266" y="921"/>
                </a:lnTo>
                <a:lnTo>
                  <a:pt x="253" y="929"/>
                </a:lnTo>
                <a:lnTo>
                  <a:pt x="239" y="935"/>
                </a:lnTo>
                <a:lnTo>
                  <a:pt x="224" y="941"/>
                </a:lnTo>
                <a:lnTo>
                  <a:pt x="208" y="946"/>
                </a:lnTo>
                <a:lnTo>
                  <a:pt x="192" y="949"/>
                </a:lnTo>
                <a:lnTo>
                  <a:pt x="176" y="951"/>
                </a:lnTo>
                <a:lnTo>
                  <a:pt x="142" y="951"/>
                </a:lnTo>
                <a:lnTo>
                  <a:pt x="125" y="949"/>
                </a:lnTo>
                <a:lnTo>
                  <a:pt x="111" y="946"/>
                </a:lnTo>
                <a:lnTo>
                  <a:pt x="95" y="941"/>
                </a:lnTo>
                <a:lnTo>
                  <a:pt x="79" y="935"/>
                </a:lnTo>
                <a:lnTo>
                  <a:pt x="64" y="929"/>
                </a:lnTo>
                <a:lnTo>
                  <a:pt x="51" y="921"/>
                </a:lnTo>
                <a:lnTo>
                  <a:pt x="40" y="912"/>
                </a:lnTo>
                <a:lnTo>
                  <a:pt x="29" y="904"/>
                </a:lnTo>
                <a:lnTo>
                  <a:pt x="20" y="892"/>
                </a:lnTo>
                <a:lnTo>
                  <a:pt x="12" y="881"/>
                </a:lnTo>
                <a:lnTo>
                  <a:pt x="6" y="870"/>
                </a:lnTo>
                <a:lnTo>
                  <a:pt x="2" y="858"/>
                </a:lnTo>
                <a:lnTo>
                  <a:pt x="0" y="845"/>
                </a:lnTo>
                <a:lnTo>
                  <a:pt x="0" y="106"/>
                </a:lnTo>
                <a:lnTo>
                  <a:pt x="2" y="93"/>
                </a:lnTo>
                <a:lnTo>
                  <a:pt x="6" y="81"/>
                </a:lnTo>
                <a:lnTo>
                  <a:pt x="12" y="70"/>
                </a:lnTo>
                <a:lnTo>
                  <a:pt x="20" y="58"/>
                </a:lnTo>
                <a:lnTo>
                  <a:pt x="29" y="47"/>
                </a:lnTo>
                <a:lnTo>
                  <a:pt x="40" y="38"/>
                </a:lnTo>
                <a:lnTo>
                  <a:pt x="51" y="29"/>
                </a:lnTo>
                <a:lnTo>
                  <a:pt x="64" y="22"/>
                </a:lnTo>
                <a:lnTo>
                  <a:pt x="79" y="15"/>
                </a:lnTo>
                <a:lnTo>
                  <a:pt x="95" y="9"/>
                </a:lnTo>
                <a:lnTo>
                  <a:pt x="111" y="5"/>
                </a:lnTo>
                <a:lnTo>
                  <a:pt x="125" y="1"/>
                </a:lnTo>
                <a:lnTo>
                  <a:pt x="142" y="0"/>
                </a:lnTo>
                <a:lnTo>
                  <a:pt x="176"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0" name="Rectangle 1367">
            <a:extLst>
              <a:ext uri="{FF2B5EF4-FFF2-40B4-BE49-F238E27FC236}">
                <a16:creationId xmlns:a16="http://schemas.microsoft.com/office/drawing/2014/main" id="{27EF1D2E-E758-BE4A-9E88-47409BAB4C42}"/>
              </a:ext>
            </a:extLst>
          </p:cNvPr>
          <p:cNvSpPr>
            <a:spLocks noChangeArrowheads="1"/>
          </p:cNvSpPr>
          <p:nvPr/>
        </p:nvSpPr>
        <p:spPr bwMode="auto">
          <a:xfrm rot="-5400000">
            <a:off x="5865812" y="3254376"/>
            <a:ext cx="2905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488 BK</a:t>
            </a:r>
            <a:endParaRPr lang="en-US" altLang="en-US" sz="2400">
              <a:latin typeface="Times New Roman" panose="02020603050405020304" pitchFamily="18" charset="0"/>
            </a:endParaRPr>
          </a:p>
        </p:txBody>
      </p:sp>
      <p:sp>
        <p:nvSpPr>
          <p:cNvPr id="24651" name="Freeform 1368">
            <a:extLst>
              <a:ext uri="{FF2B5EF4-FFF2-40B4-BE49-F238E27FC236}">
                <a16:creationId xmlns:a16="http://schemas.microsoft.com/office/drawing/2014/main" id="{05DBE00B-FEC9-D44D-BB89-9B707949FD31}"/>
              </a:ext>
            </a:extLst>
          </p:cNvPr>
          <p:cNvSpPr>
            <a:spLocks/>
          </p:cNvSpPr>
          <p:nvPr/>
        </p:nvSpPr>
        <p:spPr bwMode="auto">
          <a:xfrm>
            <a:off x="5218113" y="3106738"/>
            <a:ext cx="577850" cy="428625"/>
          </a:xfrm>
          <a:custGeom>
            <a:avLst/>
            <a:gdLst>
              <a:gd name="T0" fmla="*/ 2147483646 w 1091"/>
              <a:gd name="T1" fmla="*/ 0 h 809"/>
              <a:gd name="T2" fmla="*/ 2147483646 w 1091"/>
              <a:gd name="T3" fmla="*/ 2147483646 h 809"/>
              <a:gd name="T4" fmla="*/ 2147483646 w 1091"/>
              <a:gd name="T5" fmla="*/ 2147483646 h 809"/>
              <a:gd name="T6" fmla="*/ 2147483646 w 1091"/>
              <a:gd name="T7" fmla="*/ 2147483646 h 809"/>
              <a:gd name="T8" fmla="*/ 2147483646 w 1091"/>
              <a:gd name="T9" fmla="*/ 2147483646 h 809"/>
              <a:gd name="T10" fmla="*/ 2147483646 w 1091"/>
              <a:gd name="T11" fmla="*/ 2147483646 h 809"/>
              <a:gd name="T12" fmla="*/ 2147483646 w 1091"/>
              <a:gd name="T13" fmla="*/ 2147483646 h 809"/>
              <a:gd name="T14" fmla="*/ 2147483646 w 1091"/>
              <a:gd name="T15" fmla="*/ 2147483646 h 809"/>
              <a:gd name="T16" fmla="*/ 2147483646 w 1091"/>
              <a:gd name="T17" fmla="*/ 2147483646 h 809"/>
              <a:gd name="T18" fmla="*/ 2147483646 w 1091"/>
              <a:gd name="T19" fmla="*/ 2147483646 h 809"/>
              <a:gd name="T20" fmla="*/ 2147483646 w 1091"/>
              <a:gd name="T21" fmla="*/ 2147483646 h 809"/>
              <a:gd name="T22" fmla="*/ 2147483646 w 1091"/>
              <a:gd name="T23" fmla="*/ 2147483646 h 809"/>
              <a:gd name="T24" fmla="*/ 2147483646 w 1091"/>
              <a:gd name="T25" fmla="*/ 2147483646 h 809"/>
              <a:gd name="T26" fmla="*/ 2147483646 w 1091"/>
              <a:gd name="T27" fmla="*/ 2147483646 h 809"/>
              <a:gd name="T28" fmla="*/ 2147483646 w 1091"/>
              <a:gd name="T29" fmla="*/ 2147483646 h 809"/>
              <a:gd name="T30" fmla="*/ 2147483646 w 1091"/>
              <a:gd name="T31" fmla="*/ 2147483646 h 809"/>
              <a:gd name="T32" fmla="*/ 2147483646 w 1091"/>
              <a:gd name="T33" fmla="*/ 2147483646 h 809"/>
              <a:gd name="T34" fmla="*/ 2147483646 w 1091"/>
              <a:gd name="T35" fmla="*/ 2147483646 h 809"/>
              <a:gd name="T36" fmla="*/ 2147483646 w 1091"/>
              <a:gd name="T37" fmla="*/ 2147483646 h 809"/>
              <a:gd name="T38" fmla="*/ 2147483646 w 1091"/>
              <a:gd name="T39" fmla="*/ 2147483646 h 809"/>
              <a:gd name="T40" fmla="*/ 2147483646 w 1091"/>
              <a:gd name="T41" fmla="*/ 2147483646 h 809"/>
              <a:gd name="T42" fmla="*/ 2147483646 w 1091"/>
              <a:gd name="T43" fmla="*/ 2147483646 h 809"/>
              <a:gd name="T44" fmla="*/ 2147483646 w 1091"/>
              <a:gd name="T45" fmla="*/ 2147483646 h 809"/>
              <a:gd name="T46" fmla="*/ 2147483646 w 1091"/>
              <a:gd name="T47" fmla="*/ 2147483646 h 809"/>
              <a:gd name="T48" fmla="*/ 2147483646 w 1091"/>
              <a:gd name="T49" fmla="*/ 2147483646 h 809"/>
              <a:gd name="T50" fmla="*/ 2147483646 w 1091"/>
              <a:gd name="T51" fmla="*/ 2147483646 h 809"/>
              <a:gd name="T52" fmla="*/ 2147483646 w 1091"/>
              <a:gd name="T53" fmla="*/ 2147483646 h 809"/>
              <a:gd name="T54" fmla="*/ 2147483646 w 1091"/>
              <a:gd name="T55" fmla="*/ 2147483646 h 809"/>
              <a:gd name="T56" fmla="*/ 2147483646 w 1091"/>
              <a:gd name="T57" fmla="*/ 2147483646 h 809"/>
              <a:gd name="T58" fmla="*/ 2147483646 w 1091"/>
              <a:gd name="T59" fmla="*/ 2147483646 h 809"/>
              <a:gd name="T60" fmla="*/ 2147483646 w 1091"/>
              <a:gd name="T61" fmla="*/ 2147483646 h 809"/>
              <a:gd name="T62" fmla="*/ 2147483646 w 1091"/>
              <a:gd name="T63" fmla="*/ 2147483646 h 809"/>
              <a:gd name="T64" fmla="*/ 2147483646 w 1091"/>
              <a:gd name="T65" fmla="*/ 2147483646 h 809"/>
              <a:gd name="T66" fmla="*/ 2147483646 w 1091"/>
              <a:gd name="T67" fmla="*/ 2147483646 h 809"/>
              <a:gd name="T68" fmla="*/ 2147483646 w 1091"/>
              <a:gd name="T69" fmla="*/ 2147483646 h 809"/>
              <a:gd name="T70" fmla="*/ 2147483646 w 1091"/>
              <a:gd name="T71" fmla="*/ 2147483646 h 809"/>
              <a:gd name="T72" fmla="*/ 2147483646 w 1091"/>
              <a:gd name="T73" fmla="*/ 2147483646 h 809"/>
              <a:gd name="T74" fmla="*/ 2147483646 w 1091"/>
              <a:gd name="T75" fmla="*/ 2147483646 h 809"/>
              <a:gd name="T76" fmla="*/ 2147483646 w 1091"/>
              <a:gd name="T77" fmla="*/ 2147483646 h 809"/>
              <a:gd name="T78" fmla="*/ 2147483646 w 1091"/>
              <a:gd name="T79" fmla="*/ 2147483646 h 809"/>
              <a:gd name="T80" fmla="*/ 2147483646 w 1091"/>
              <a:gd name="T81" fmla="*/ 2147483646 h 809"/>
              <a:gd name="T82" fmla="*/ 2147483646 w 1091"/>
              <a:gd name="T83" fmla="*/ 2147483646 h 809"/>
              <a:gd name="T84" fmla="*/ 2147483646 w 1091"/>
              <a:gd name="T85" fmla="*/ 2147483646 h 809"/>
              <a:gd name="T86" fmla="*/ 0 w 1091"/>
              <a:gd name="T87" fmla="*/ 2147483646 h 809"/>
              <a:gd name="T88" fmla="*/ 0 w 1091"/>
              <a:gd name="T89" fmla="*/ 2147483646 h 809"/>
              <a:gd name="T90" fmla="*/ 2147483646 w 1091"/>
              <a:gd name="T91" fmla="*/ 2147483646 h 809"/>
              <a:gd name="T92" fmla="*/ 2147483646 w 1091"/>
              <a:gd name="T93" fmla="*/ 2147483646 h 809"/>
              <a:gd name="T94" fmla="*/ 2147483646 w 1091"/>
              <a:gd name="T95" fmla="*/ 2147483646 h 809"/>
              <a:gd name="T96" fmla="*/ 2147483646 w 1091"/>
              <a:gd name="T97" fmla="*/ 2147483646 h 809"/>
              <a:gd name="T98" fmla="*/ 2147483646 w 1091"/>
              <a:gd name="T99" fmla="*/ 2147483646 h 809"/>
              <a:gd name="T100" fmla="*/ 2147483646 w 1091"/>
              <a:gd name="T101" fmla="*/ 2147483646 h 809"/>
              <a:gd name="T102" fmla="*/ 2147483646 w 1091"/>
              <a:gd name="T103" fmla="*/ 2147483646 h 809"/>
              <a:gd name="T104" fmla="*/ 2147483646 w 1091"/>
              <a:gd name="T105" fmla="*/ 2147483646 h 809"/>
              <a:gd name="T106" fmla="*/ 2147483646 w 1091"/>
              <a:gd name="T107" fmla="*/ 2147483646 h 809"/>
              <a:gd name="T108" fmla="*/ 2147483646 w 1091"/>
              <a:gd name="T109" fmla="*/ 2147483646 h 809"/>
              <a:gd name="T110" fmla="*/ 2147483646 w 1091"/>
              <a:gd name="T111" fmla="*/ 2147483646 h 809"/>
              <a:gd name="T112" fmla="*/ 2147483646 w 1091"/>
              <a:gd name="T113" fmla="*/ 2147483646 h 809"/>
              <a:gd name="T114" fmla="*/ 2147483646 w 1091"/>
              <a:gd name="T115" fmla="*/ 0 h 809"/>
              <a:gd name="T116" fmla="*/ 2147483646 w 1091"/>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9">
                <a:moveTo>
                  <a:pt x="176" y="0"/>
                </a:moveTo>
                <a:lnTo>
                  <a:pt x="193" y="2"/>
                </a:lnTo>
                <a:lnTo>
                  <a:pt x="209" y="5"/>
                </a:lnTo>
                <a:lnTo>
                  <a:pt x="224" y="9"/>
                </a:lnTo>
                <a:lnTo>
                  <a:pt x="240" y="16"/>
                </a:lnTo>
                <a:lnTo>
                  <a:pt x="254" y="22"/>
                </a:lnTo>
                <a:lnTo>
                  <a:pt x="267" y="31"/>
                </a:lnTo>
                <a:lnTo>
                  <a:pt x="1039" y="602"/>
                </a:lnTo>
                <a:lnTo>
                  <a:pt x="1049" y="611"/>
                </a:lnTo>
                <a:lnTo>
                  <a:pt x="1061" y="619"/>
                </a:lnTo>
                <a:lnTo>
                  <a:pt x="1070" y="631"/>
                </a:lnTo>
                <a:lnTo>
                  <a:pt x="1078" y="642"/>
                </a:lnTo>
                <a:lnTo>
                  <a:pt x="1084" y="653"/>
                </a:lnTo>
                <a:lnTo>
                  <a:pt x="1088" y="665"/>
                </a:lnTo>
                <a:lnTo>
                  <a:pt x="1091" y="679"/>
                </a:lnTo>
                <a:lnTo>
                  <a:pt x="1091" y="702"/>
                </a:lnTo>
                <a:lnTo>
                  <a:pt x="1088" y="715"/>
                </a:lnTo>
                <a:lnTo>
                  <a:pt x="1084" y="727"/>
                </a:lnTo>
                <a:lnTo>
                  <a:pt x="1078" y="738"/>
                </a:lnTo>
                <a:lnTo>
                  <a:pt x="1070" y="750"/>
                </a:lnTo>
                <a:lnTo>
                  <a:pt x="1061" y="759"/>
                </a:lnTo>
                <a:lnTo>
                  <a:pt x="1049" y="770"/>
                </a:lnTo>
                <a:lnTo>
                  <a:pt x="1039" y="779"/>
                </a:lnTo>
                <a:lnTo>
                  <a:pt x="1025" y="787"/>
                </a:lnTo>
                <a:lnTo>
                  <a:pt x="1011" y="793"/>
                </a:lnTo>
                <a:lnTo>
                  <a:pt x="997" y="799"/>
                </a:lnTo>
                <a:lnTo>
                  <a:pt x="980" y="803"/>
                </a:lnTo>
                <a:lnTo>
                  <a:pt x="964" y="806"/>
                </a:lnTo>
                <a:lnTo>
                  <a:pt x="948" y="809"/>
                </a:lnTo>
                <a:lnTo>
                  <a:pt x="914" y="809"/>
                </a:lnTo>
                <a:lnTo>
                  <a:pt x="898" y="806"/>
                </a:lnTo>
                <a:lnTo>
                  <a:pt x="882" y="803"/>
                </a:lnTo>
                <a:lnTo>
                  <a:pt x="866" y="799"/>
                </a:lnTo>
                <a:lnTo>
                  <a:pt x="851" y="793"/>
                </a:lnTo>
                <a:lnTo>
                  <a:pt x="837" y="787"/>
                </a:lnTo>
                <a:lnTo>
                  <a:pt x="824" y="779"/>
                </a:lnTo>
                <a:lnTo>
                  <a:pt x="51" y="208"/>
                </a:lnTo>
                <a:lnTo>
                  <a:pt x="41" y="198"/>
                </a:lnTo>
                <a:lnTo>
                  <a:pt x="30" y="189"/>
                </a:lnTo>
                <a:lnTo>
                  <a:pt x="20" y="178"/>
                </a:lnTo>
                <a:lnTo>
                  <a:pt x="12" y="167"/>
                </a:lnTo>
                <a:lnTo>
                  <a:pt x="7" y="156"/>
                </a:lnTo>
                <a:lnTo>
                  <a:pt x="2" y="143"/>
                </a:lnTo>
                <a:lnTo>
                  <a:pt x="0" y="131"/>
                </a:lnTo>
                <a:lnTo>
                  <a:pt x="0" y="106"/>
                </a:lnTo>
                <a:lnTo>
                  <a:pt x="2" y="94"/>
                </a:lnTo>
                <a:lnTo>
                  <a:pt x="7" y="83"/>
                </a:lnTo>
                <a:lnTo>
                  <a:pt x="12" y="70"/>
                </a:lnTo>
                <a:lnTo>
                  <a:pt x="20" y="59"/>
                </a:lnTo>
                <a:lnTo>
                  <a:pt x="30" y="49"/>
                </a:lnTo>
                <a:lnTo>
                  <a:pt x="41" y="39"/>
                </a:lnTo>
                <a:lnTo>
                  <a:pt x="51" y="31"/>
                </a:lnTo>
                <a:lnTo>
                  <a:pt x="65" y="22"/>
                </a:lnTo>
                <a:lnTo>
                  <a:pt x="80" y="16"/>
                </a:lnTo>
                <a:lnTo>
                  <a:pt x="94" y="9"/>
                </a:lnTo>
                <a:lnTo>
                  <a:pt x="111" y="5"/>
                </a:lnTo>
                <a:lnTo>
                  <a:pt x="127" y="2"/>
                </a:lnTo>
                <a:lnTo>
                  <a:pt x="143" y="0"/>
                </a:lnTo>
                <a:lnTo>
                  <a:pt x="176"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2" name="Freeform 1369">
            <a:extLst>
              <a:ext uri="{FF2B5EF4-FFF2-40B4-BE49-F238E27FC236}">
                <a16:creationId xmlns:a16="http://schemas.microsoft.com/office/drawing/2014/main" id="{118CE42F-E6C6-F447-BEA1-88EA130DAF72}"/>
              </a:ext>
            </a:extLst>
          </p:cNvPr>
          <p:cNvSpPr>
            <a:spLocks/>
          </p:cNvSpPr>
          <p:nvPr/>
        </p:nvSpPr>
        <p:spPr bwMode="auto">
          <a:xfrm>
            <a:off x="5218113" y="3106738"/>
            <a:ext cx="577850" cy="428625"/>
          </a:xfrm>
          <a:custGeom>
            <a:avLst/>
            <a:gdLst>
              <a:gd name="T0" fmla="*/ 2147483646 w 1091"/>
              <a:gd name="T1" fmla="*/ 0 h 809"/>
              <a:gd name="T2" fmla="*/ 2147483646 w 1091"/>
              <a:gd name="T3" fmla="*/ 2147483646 h 809"/>
              <a:gd name="T4" fmla="*/ 2147483646 w 1091"/>
              <a:gd name="T5" fmla="*/ 2147483646 h 809"/>
              <a:gd name="T6" fmla="*/ 2147483646 w 1091"/>
              <a:gd name="T7" fmla="*/ 2147483646 h 809"/>
              <a:gd name="T8" fmla="*/ 2147483646 w 1091"/>
              <a:gd name="T9" fmla="*/ 2147483646 h 809"/>
              <a:gd name="T10" fmla="*/ 2147483646 w 1091"/>
              <a:gd name="T11" fmla="*/ 2147483646 h 809"/>
              <a:gd name="T12" fmla="*/ 2147483646 w 1091"/>
              <a:gd name="T13" fmla="*/ 2147483646 h 809"/>
              <a:gd name="T14" fmla="*/ 2147483646 w 1091"/>
              <a:gd name="T15" fmla="*/ 2147483646 h 809"/>
              <a:gd name="T16" fmla="*/ 2147483646 w 1091"/>
              <a:gd name="T17" fmla="*/ 2147483646 h 809"/>
              <a:gd name="T18" fmla="*/ 2147483646 w 1091"/>
              <a:gd name="T19" fmla="*/ 2147483646 h 809"/>
              <a:gd name="T20" fmla="*/ 2147483646 w 1091"/>
              <a:gd name="T21" fmla="*/ 2147483646 h 809"/>
              <a:gd name="T22" fmla="*/ 2147483646 w 1091"/>
              <a:gd name="T23" fmla="*/ 2147483646 h 809"/>
              <a:gd name="T24" fmla="*/ 2147483646 w 1091"/>
              <a:gd name="T25" fmla="*/ 2147483646 h 809"/>
              <a:gd name="T26" fmla="*/ 2147483646 w 1091"/>
              <a:gd name="T27" fmla="*/ 2147483646 h 809"/>
              <a:gd name="T28" fmla="*/ 2147483646 w 1091"/>
              <a:gd name="T29" fmla="*/ 2147483646 h 809"/>
              <a:gd name="T30" fmla="*/ 2147483646 w 1091"/>
              <a:gd name="T31" fmla="*/ 2147483646 h 809"/>
              <a:gd name="T32" fmla="*/ 2147483646 w 1091"/>
              <a:gd name="T33" fmla="*/ 2147483646 h 809"/>
              <a:gd name="T34" fmla="*/ 2147483646 w 1091"/>
              <a:gd name="T35" fmla="*/ 2147483646 h 809"/>
              <a:gd name="T36" fmla="*/ 2147483646 w 1091"/>
              <a:gd name="T37" fmla="*/ 2147483646 h 809"/>
              <a:gd name="T38" fmla="*/ 2147483646 w 1091"/>
              <a:gd name="T39" fmla="*/ 2147483646 h 809"/>
              <a:gd name="T40" fmla="*/ 2147483646 w 1091"/>
              <a:gd name="T41" fmla="*/ 2147483646 h 809"/>
              <a:gd name="T42" fmla="*/ 2147483646 w 1091"/>
              <a:gd name="T43" fmla="*/ 2147483646 h 809"/>
              <a:gd name="T44" fmla="*/ 2147483646 w 1091"/>
              <a:gd name="T45" fmla="*/ 2147483646 h 809"/>
              <a:gd name="T46" fmla="*/ 2147483646 w 1091"/>
              <a:gd name="T47" fmla="*/ 2147483646 h 809"/>
              <a:gd name="T48" fmla="*/ 2147483646 w 1091"/>
              <a:gd name="T49" fmla="*/ 2147483646 h 809"/>
              <a:gd name="T50" fmla="*/ 2147483646 w 1091"/>
              <a:gd name="T51" fmla="*/ 2147483646 h 809"/>
              <a:gd name="T52" fmla="*/ 2147483646 w 1091"/>
              <a:gd name="T53" fmla="*/ 2147483646 h 809"/>
              <a:gd name="T54" fmla="*/ 2147483646 w 1091"/>
              <a:gd name="T55" fmla="*/ 2147483646 h 809"/>
              <a:gd name="T56" fmla="*/ 2147483646 w 1091"/>
              <a:gd name="T57" fmla="*/ 2147483646 h 809"/>
              <a:gd name="T58" fmla="*/ 2147483646 w 1091"/>
              <a:gd name="T59" fmla="*/ 2147483646 h 809"/>
              <a:gd name="T60" fmla="*/ 2147483646 w 1091"/>
              <a:gd name="T61" fmla="*/ 2147483646 h 809"/>
              <a:gd name="T62" fmla="*/ 2147483646 w 1091"/>
              <a:gd name="T63" fmla="*/ 2147483646 h 809"/>
              <a:gd name="T64" fmla="*/ 2147483646 w 1091"/>
              <a:gd name="T65" fmla="*/ 2147483646 h 809"/>
              <a:gd name="T66" fmla="*/ 2147483646 w 1091"/>
              <a:gd name="T67" fmla="*/ 2147483646 h 809"/>
              <a:gd name="T68" fmla="*/ 2147483646 w 1091"/>
              <a:gd name="T69" fmla="*/ 2147483646 h 809"/>
              <a:gd name="T70" fmla="*/ 2147483646 w 1091"/>
              <a:gd name="T71" fmla="*/ 2147483646 h 809"/>
              <a:gd name="T72" fmla="*/ 2147483646 w 1091"/>
              <a:gd name="T73" fmla="*/ 2147483646 h 809"/>
              <a:gd name="T74" fmla="*/ 2147483646 w 1091"/>
              <a:gd name="T75" fmla="*/ 2147483646 h 809"/>
              <a:gd name="T76" fmla="*/ 2147483646 w 1091"/>
              <a:gd name="T77" fmla="*/ 2147483646 h 809"/>
              <a:gd name="T78" fmla="*/ 2147483646 w 1091"/>
              <a:gd name="T79" fmla="*/ 2147483646 h 809"/>
              <a:gd name="T80" fmla="*/ 2147483646 w 1091"/>
              <a:gd name="T81" fmla="*/ 2147483646 h 809"/>
              <a:gd name="T82" fmla="*/ 2147483646 w 1091"/>
              <a:gd name="T83" fmla="*/ 2147483646 h 809"/>
              <a:gd name="T84" fmla="*/ 2147483646 w 1091"/>
              <a:gd name="T85" fmla="*/ 2147483646 h 809"/>
              <a:gd name="T86" fmla="*/ 0 w 1091"/>
              <a:gd name="T87" fmla="*/ 2147483646 h 809"/>
              <a:gd name="T88" fmla="*/ 0 w 1091"/>
              <a:gd name="T89" fmla="*/ 2147483646 h 809"/>
              <a:gd name="T90" fmla="*/ 2147483646 w 1091"/>
              <a:gd name="T91" fmla="*/ 2147483646 h 809"/>
              <a:gd name="T92" fmla="*/ 2147483646 w 1091"/>
              <a:gd name="T93" fmla="*/ 2147483646 h 809"/>
              <a:gd name="T94" fmla="*/ 2147483646 w 1091"/>
              <a:gd name="T95" fmla="*/ 2147483646 h 809"/>
              <a:gd name="T96" fmla="*/ 2147483646 w 1091"/>
              <a:gd name="T97" fmla="*/ 2147483646 h 809"/>
              <a:gd name="T98" fmla="*/ 2147483646 w 1091"/>
              <a:gd name="T99" fmla="*/ 2147483646 h 809"/>
              <a:gd name="T100" fmla="*/ 2147483646 w 1091"/>
              <a:gd name="T101" fmla="*/ 2147483646 h 809"/>
              <a:gd name="T102" fmla="*/ 2147483646 w 1091"/>
              <a:gd name="T103" fmla="*/ 2147483646 h 809"/>
              <a:gd name="T104" fmla="*/ 2147483646 w 1091"/>
              <a:gd name="T105" fmla="*/ 2147483646 h 809"/>
              <a:gd name="T106" fmla="*/ 2147483646 w 1091"/>
              <a:gd name="T107" fmla="*/ 2147483646 h 809"/>
              <a:gd name="T108" fmla="*/ 2147483646 w 1091"/>
              <a:gd name="T109" fmla="*/ 2147483646 h 809"/>
              <a:gd name="T110" fmla="*/ 2147483646 w 1091"/>
              <a:gd name="T111" fmla="*/ 2147483646 h 809"/>
              <a:gd name="T112" fmla="*/ 2147483646 w 1091"/>
              <a:gd name="T113" fmla="*/ 2147483646 h 809"/>
              <a:gd name="T114" fmla="*/ 2147483646 w 1091"/>
              <a:gd name="T115" fmla="*/ 0 h 809"/>
              <a:gd name="T116" fmla="*/ 2147483646 w 1091"/>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9">
                <a:moveTo>
                  <a:pt x="176" y="0"/>
                </a:moveTo>
                <a:lnTo>
                  <a:pt x="193" y="2"/>
                </a:lnTo>
                <a:lnTo>
                  <a:pt x="209" y="5"/>
                </a:lnTo>
                <a:lnTo>
                  <a:pt x="224" y="9"/>
                </a:lnTo>
                <a:lnTo>
                  <a:pt x="240" y="16"/>
                </a:lnTo>
                <a:lnTo>
                  <a:pt x="254" y="22"/>
                </a:lnTo>
                <a:lnTo>
                  <a:pt x="267" y="31"/>
                </a:lnTo>
                <a:lnTo>
                  <a:pt x="1039" y="602"/>
                </a:lnTo>
                <a:lnTo>
                  <a:pt x="1049" y="611"/>
                </a:lnTo>
                <a:lnTo>
                  <a:pt x="1061" y="619"/>
                </a:lnTo>
                <a:lnTo>
                  <a:pt x="1070" y="631"/>
                </a:lnTo>
                <a:lnTo>
                  <a:pt x="1078" y="642"/>
                </a:lnTo>
                <a:lnTo>
                  <a:pt x="1084" y="653"/>
                </a:lnTo>
                <a:lnTo>
                  <a:pt x="1088" y="665"/>
                </a:lnTo>
                <a:lnTo>
                  <a:pt x="1091" y="679"/>
                </a:lnTo>
                <a:lnTo>
                  <a:pt x="1091" y="702"/>
                </a:lnTo>
                <a:lnTo>
                  <a:pt x="1088" y="715"/>
                </a:lnTo>
                <a:lnTo>
                  <a:pt x="1084" y="727"/>
                </a:lnTo>
                <a:lnTo>
                  <a:pt x="1078" y="738"/>
                </a:lnTo>
                <a:lnTo>
                  <a:pt x="1070" y="750"/>
                </a:lnTo>
                <a:lnTo>
                  <a:pt x="1061" y="759"/>
                </a:lnTo>
                <a:lnTo>
                  <a:pt x="1049" y="770"/>
                </a:lnTo>
                <a:lnTo>
                  <a:pt x="1039" y="779"/>
                </a:lnTo>
                <a:lnTo>
                  <a:pt x="1025" y="787"/>
                </a:lnTo>
                <a:lnTo>
                  <a:pt x="1011" y="793"/>
                </a:lnTo>
                <a:lnTo>
                  <a:pt x="997" y="799"/>
                </a:lnTo>
                <a:lnTo>
                  <a:pt x="980" y="803"/>
                </a:lnTo>
                <a:lnTo>
                  <a:pt x="964" y="806"/>
                </a:lnTo>
                <a:lnTo>
                  <a:pt x="948" y="809"/>
                </a:lnTo>
                <a:lnTo>
                  <a:pt x="914" y="809"/>
                </a:lnTo>
                <a:lnTo>
                  <a:pt x="898" y="806"/>
                </a:lnTo>
                <a:lnTo>
                  <a:pt x="882" y="803"/>
                </a:lnTo>
                <a:lnTo>
                  <a:pt x="866" y="799"/>
                </a:lnTo>
                <a:lnTo>
                  <a:pt x="851" y="793"/>
                </a:lnTo>
                <a:lnTo>
                  <a:pt x="837" y="787"/>
                </a:lnTo>
                <a:lnTo>
                  <a:pt x="824" y="779"/>
                </a:lnTo>
                <a:lnTo>
                  <a:pt x="51" y="208"/>
                </a:lnTo>
                <a:lnTo>
                  <a:pt x="41" y="198"/>
                </a:lnTo>
                <a:lnTo>
                  <a:pt x="30" y="189"/>
                </a:lnTo>
                <a:lnTo>
                  <a:pt x="20" y="178"/>
                </a:lnTo>
                <a:lnTo>
                  <a:pt x="12" y="167"/>
                </a:lnTo>
                <a:lnTo>
                  <a:pt x="7" y="156"/>
                </a:lnTo>
                <a:lnTo>
                  <a:pt x="2" y="143"/>
                </a:lnTo>
                <a:lnTo>
                  <a:pt x="0" y="131"/>
                </a:lnTo>
                <a:lnTo>
                  <a:pt x="0" y="106"/>
                </a:lnTo>
                <a:lnTo>
                  <a:pt x="2" y="94"/>
                </a:lnTo>
                <a:lnTo>
                  <a:pt x="7" y="83"/>
                </a:lnTo>
                <a:lnTo>
                  <a:pt x="12" y="70"/>
                </a:lnTo>
                <a:lnTo>
                  <a:pt x="20" y="59"/>
                </a:lnTo>
                <a:lnTo>
                  <a:pt x="30" y="49"/>
                </a:lnTo>
                <a:lnTo>
                  <a:pt x="41" y="39"/>
                </a:lnTo>
                <a:lnTo>
                  <a:pt x="51" y="31"/>
                </a:lnTo>
                <a:lnTo>
                  <a:pt x="65" y="22"/>
                </a:lnTo>
                <a:lnTo>
                  <a:pt x="80" y="16"/>
                </a:lnTo>
                <a:lnTo>
                  <a:pt x="94" y="9"/>
                </a:lnTo>
                <a:lnTo>
                  <a:pt x="111" y="5"/>
                </a:lnTo>
                <a:lnTo>
                  <a:pt x="127" y="2"/>
                </a:lnTo>
                <a:lnTo>
                  <a:pt x="143" y="0"/>
                </a:lnTo>
                <a:lnTo>
                  <a:pt x="176"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3" name="Rectangle 1370">
            <a:extLst>
              <a:ext uri="{FF2B5EF4-FFF2-40B4-BE49-F238E27FC236}">
                <a16:creationId xmlns:a16="http://schemas.microsoft.com/office/drawing/2014/main" id="{4DC4D006-83C2-8840-BCB9-30DB1F05B36B}"/>
              </a:ext>
            </a:extLst>
          </p:cNvPr>
          <p:cNvSpPr>
            <a:spLocks noChangeArrowheads="1"/>
          </p:cNvSpPr>
          <p:nvPr/>
        </p:nvSpPr>
        <p:spPr bwMode="auto">
          <a:xfrm>
            <a:off x="5608638" y="3406775"/>
            <a:ext cx="428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0</a:t>
            </a:r>
            <a:endParaRPr lang="en-US" altLang="en-US" sz="2400">
              <a:latin typeface="Times New Roman" panose="02020603050405020304" pitchFamily="18" charset="0"/>
            </a:endParaRPr>
          </a:p>
        </p:txBody>
      </p:sp>
      <p:sp>
        <p:nvSpPr>
          <p:cNvPr id="24654" name="Rectangle 1371">
            <a:extLst>
              <a:ext uri="{FF2B5EF4-FFF2-40B4-BE49-F238E27FC236}">
                <a16:creationId xmlns:a16="http://schemas.microsoft.com/office/drawing/2014/main" id="{D549B7FF-98CA-7444-9311-28352F3A24C6}"/>
              </a:ext>
            </a:extLst>
          </p:cNvPr>
          <p:cNvSpPr>
            <a:spLocks noChangeArrowheads="1"/>
          </p:cNvSpPr>
          <p:nvPr/>
        </p:nvSpPr>
        <p:spPr bwMode="auto">
          <a:xfrm>
            <a:off x="5537200" y="3354388"/>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5</a:t>
            </a:r>
            <a:endParaRPr lang="en-US" altLang="en-US" sz="2400">
              <a:latin typeface="Times New Roman" panose="02020603050405020304" pitchFamily="18" charset="0"/>
            </a:endParaRPr>
          </a:p>
        </p:txBody>
      </p:sp>
      <p:sp>
        <p:nvSpPr>
          <p:cNvPr id="24655" name="Rectangle 1372">
            <a:extLst>
              <a:ext uri="{FF2B5EF4-FFF2-40B4-BE49-F238E27FC236}">
                <a16:creationId xmlns:a16="http://schemas.microsoft.com/office/drawing/2014/main" id="{8EB8405A-83A7-A94E-B468-5B82B3BF83EC}"/>
              </a:ext>
            </a:extLst>
          </p:cNvPr>
          <p:cNvSpPr>
            <a:spLocks noChangeArrowheads="1"/>
          </p:cNvSpPr>
          <p:nvPr/>
        </p:nvSpPr>
        <p:spPr bwMode="auto">
          <a:xfrm>
            <a:off x="5465763" y="3302000"/>
            <a:ext cx="428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5</a:t>
            </a:r>
            <a:endParaRPr lang="en-US" altLang="en-US" sz="2400">
              <a:latin typeface="Times New Roman" panose="02020603050405020304" pitchFamily="18" charset="0"/>
            </a:endParaRPr>
          </a:p>
        </p:txBody>
      </p:sp>
      <p:sp>
        <p:nvSpPr>
          <p:cNvPr id="24656" name="Rectangle 1373">
            <a:extLst>
              <a:ext uri="{FF2B5EF4-FFF2-40B4-BE49-F238E27FC236}">
                <a16:creationId xmlns:a16="http://schemas.microsoft.com/office/drawing/2014/main" id="{47FFB1A8-9262-894B-8BDE-22AC6F4C499C}"/>
              </a:ext>
            </a:extLst>
          </p:cNvPr>
          <p:cNvSpPr>
            <a:spLocks noChangeArrowheads="1"/>
          </p:cNvSpPr>
          <p:nvPr/>
        </p:nvSpPr>
        <p:spPr bwMode="auto">
          <a:xfrm>
            <a:off x="5407025" y="3248025"/>
            <a:ext cx="206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57" name="Rectangle 1374">
            <a:extLst>
              <a:ext uri="{FF2B5EF4-FFF2-40B4-BE49-F238E27FC236}">
                <a16:creationId xmlns:a16="http://schemas.microsoft.com/office/drawing/2014/main" id="{BDD4F3F4-5F4C-2344-8441-C6DAE9E392B2}"/>
              </a:ext>
            </a:extLst>
          </p:cNvPr>
          <p:cNvSpPr>
            <a:spLocks noChangeArrowheads="1"/>
          </p:cNvSpPr>
          <p:nvPr/>
        </p:nvSpPr>
        <p:spPr bwMode="auto">
          <a:xfrm>
            <a:off x="5316538" y="3195638"/>
            <a:ext cx="555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D</a:t>
            </a:r>
            <a:endParaRPr lang="en-US" altLang="en-US" sz="2400">
              <a:latin typeface="Times New Roman" panose="02020603050405020304" pitchFamily="18" charset="0"/>
            </a:endParaRPr>
          </a:p>
        </p:txBody>
      </p:sp>
      <p:sp>
        <p:nvSpPr>
          <p:cNvPr id="24658" name="Rectangle 1375">
            <a:extLst>
              <a:ext uri="{FF2B5EF4-FFF2-40B4-BE49-F238E27FC236}">
                <a16:creationId xmlns:a16="http://schemas.microsoft.com/office/drawing/2014/main" id="{9EDE5F20-C569-0C49-B92E-7F641F902ABA}"/>
              </a:ext>
            </a:extLst>
          </p:cNvPr>
          <p:cNvSpPr>
            <a:spLocks noChangeArrowheads="1"/>
          </p:cNvSpPr>
          <p:nvPr/>
        </p:nvSpPr>
        <p:spPr bwMode="auto">
          <a:xfrm>
            <a:off x="5251450" y="3143250"/>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L</a:t>
            </a:r>
            <a:endParaRPr lang="en-US" altLang="en-US" sz="2400">
              <a:latin typeface="Times New Roman" panose="02020603050405020304" pitchFamily="18" charset="0"/>
            </a:endParaRPr>
          </a:p>
        </p:txBody>
      </p:sp>
      <p:sp>
        <p:nvSpPr>
          <p:cNvPr id="24659" name="Freeform 1376">
            <a:extLst>
              <a:ext uri="{FF2B5EF4-FFF2-40B4-BE49-F238E27FC236}">
                <a16:creationId xmlns:a16="http://schemas.microsoft.com/office/drawing/2014/main" id="{C468BAE1-E8E0-2744-B1CC-EDDEE860FFD8}"/>
              </a:ext>
            </a:extLst>
          </p:cNvPr>
          <p:cNvSpPr>
            <a:spLocks/>
          </p:cNvSpPr>
          <p:nvPr/>
        </p:nvSpPr>
        <p:spPr bwMode="auto">
          <a:xfrm>
            <a:off x="4489450" y="3106738"/>
            <a:ext cx="577850" cy="428625"/>
          </a:xfrm>
          <a:custGeom>
            <a:avLst/>
            <a:gdLst>
              <a:gd name="T0" fmla="*/ 2147483646 w 1091"/>
              <a:gd name="T1" fmla="*/ 0 h 809"/>
              <a:gd name="T2" fmla="*/ 2147483646 w 1091"/>
              <a:gd name="T3" fmla="*/ 2147483646 h 809"/>
              <a:gd name="T4" fmla="*/ 2147483646 w 1091"/>
              <a:gd name="T5" fmla="*/ 2147483646 h 809"/>
              <a:gd name="T6" fmla="*/ 2147483646 w 1091"/>
              <a:gd name="T7" fmla="*/ 2147483646 h 809"/>
              <a:gd name="T8" fmla="*/ 2147483646 w 1091"/>
              <a:gd name="T9" fmla="*/ 2147483646 h 809"/>
              <a:gd name="T10" fmla="*/ 2147483646 w 1091"/>
              <a:gd name="T11" fmla="*/ 2147483646 h 809"/>
              <a:gd name="T12" fmla="*/ 2147483646 w 1091"/>
              <a:gd name="T13" fmla="*/ 2147483646 h 809"/>
              <a:gd name="T14" fmla="*/ 2147483646 w 1091"/>
              <a:gd name="T15" fmla="*/ 2147483646 h 809"/>
              <a:gd name="T16" fmla="*/ 2147483646 w 1091"/>
              <a:gd name="T17" fmla="*/ 2147483646 h 809"/>
              <a:gd name="T18" fmla="*/ 2147483646 w 1091"/>
              <a:gd name="T19" fmla="*/ 2147483646 h 809"/>
              <a:gd name="T20" fmla="*/ 2147483646 w 1091"/>
              <a:gd name="T21" fmla="*/ 2147483646 h 809"/>
              <a:gd name="T22" fmla="*/ 2147483646 w 1091"/>
              <a:gd name="T23" fmla="*/ 2147483646 h 809"/>
              <a:gd name="T24" fmla="*/ 2147483646 w 1091"/>
              <a:gd name="T25" fmla="*/ 2147483646 h 809"/>
              <a:gd name="T26" fmla="*/ 2147483646 w 1091"/>
              <a:gd name="T27" fmla="*/ 2147483646 h 809"/>
              <a:gd name="T28" fmla="*/ 2147483646 w 1091"/>
              <a:gd name="T29" fmla="*/ 2147483646 h 809"/>
              <a:gd name="T30" fmla="*/ 2147483646 w 1091"/>
              <a:gd name="T31" fmla="*/ 2147483646 h 809"/>
              <a:gd name="T32" fmla="*/ 2147483646 w 1091"/>
              <a:gd name="T33" fmla="*/ 2147483646 h 809"/>
              <a:gd name="T34" fmla="*/ 2147483646 w 1091"/>
              <a:gd name="T35" fmla="*/ 2147483646 h 809"/>
              <a:gd name="T36" fmla="*/ 2147483646 w 1091"/>
              <a:gd name="T37" fmla="*/ 2147483646 h 809"/>
              <a:gd name="T38" fmla="*/ 2147483646 w 1091"/>
              <a:gd name="T39" fmla="*/ 2147483646 h 809"/>
              <a:gd name="T40" fmla="*/ 2147483646 w 1091"/>
              <a:gd name="T41" fmla="*/ 2147483646 h 809"/>
              <a:gd name="T42" fmla="*/ 2147483646 w 1091"/>
              <a:gd name="T43" fmla="*/ 2147483646 h 809"/>
              <a:gd name="T44" fmla="*/ 2147483646 w 1091"/>
              <a:gd name="T45" fmla="*/ 2147483646 h 809"/>
              <a:gd name="T46" fmla="*/ 2147483646 w 1091"/>
              <a:gd name="T47" fmla="*/ 2147483646 h 809"/>
              <a:gd name="T48" fmla="*/ 2147483646 w 1091"/>
              <a:gd name="T49" fmla="*/ 2147483646 h 809"/>
              <a:gd name="T50" fmla="*/ 2147483646 w 1091"/>
              <a:gd name="T51" fmla="*/ 2147483646 h 809"/>
              <a:gd name="T52" fmla="*/ 2147483646 w 1091"/>
              <a:gd name="T53" fmla="*/ 2147483646 h 809"/>
              <a:gd name="T54" fmla="*/ 2147483646 w 1091"/>
              <a:gd name="T55" fmla="*/ 2147483646 h 809"/>
              <a:gd name="T56" fmla="*/ 2147483646 w 1091"/>
              <a:gd name="T57" fmla="*/ 2147483646 h 809"/>
              <a:gd name="T58" fmla="*/ 2147483646 w 1091"/>
              <a:gd name="T59" fmla="*/ 2147483646 h 809"/>
              <a:gd name="T60" fmla="*/ 2147483646 w 1091"/>
              <a:gd name="T61" fmla="*/ 2147483646 h 809"/>
              <a:gd name="T62" fmla="*/ 2147483646 w 1091"/>
              <a:gd name="T63" fmla="*/ 2147483646 h 809"/>
              <a:gd name="T64" fmla="*/ 2147483646 w 1091"/>
              <a:gd name="T65" fmla="*/ 2147483646 h 809"/>
              <a:gd name="T66" fmla="*/ 2147483646 w 1091"/>
              <a:gd name="T67" fmla="*/ 2147483646 h 809"/>
              <a:gd name="T68" fmla="*/ 2147483646 w 1091"/>
              <a:gd name="T69" fmla="*/ 2147483646 h 809"/>
              <a:gd name="T70" fmla="*/ 2147483646 w 1091"/>
              <a:gd name="T71" fmla="*/ 2147483646 h 809"/>
              <a:gd name="T72" fmla="*/ 2147483646 w 1091"/>
              <a:gd name="T73" fmla="*/ 2147483646 h 809"/>
              <a:gd name="T74" fmla="*/ 2147483646 w 1091"/>
              <a:gd name="T75" fmla="*/ 2147483646 h 809"/>
              <a:gd name="T76" fmla="*/ 2147483646 w 1091"/>
              <a:gd name="T77" fmla="*/ 2147483646 h 809"/>
              <a:gd name="T78" fmla="*/ 2147483646 w 1091"/>
              <a:gd name="T79" fmla="*/ 2147483646 h 809"/>
              <a:gd name="T80" fmla="*/ 2147483646 w 1091"/>
              <a:gd name="T81" fmla="*/ 2147483646 h 809"/>
              <a:gd name="T82" fmla="*/ 2147483646 w 1091"/>
              <a:gd name="T83" fmla="*/ 2147483646 h 809"/>
              <a:gd name="T84" fmla="*/ 0 w 1091"/>
              <a:gd name="T85" fmla="*/ 2147483646 h 809"/>
              <a:gd name="T86" fmla="*/ 0 w 1091"/>
              <a:gd name="T87" fmla="*/ 2147483646 h 809"/>
              <a:gd name="T88" fmla="*/ 2147483646 w 1091"/>
              <a:gd name="T89" fmla="*/ 2147483646 h 809"/>
              <a:gd name="T90" fmla="*/ 2147483646 w 1091"/>
              <a:gd name="T91" fmla="*/ 2147483646 h 809"/>
              <a:gd name="T92" fmla="*/ 2147483646 w 1091"/>
              <a:gd name="T93" fmla="*/ 2147483646 h 809"/>
              <a:gd name="T94" fmla="*/ 2147483646 w 1091"/>
              <a:gd name="T95" fmla="*/ 2147483646 h 809"/>
              <a:gd name="T96" fmla="*/ 2147483646 w 1091"/>
              <a:gd name="T97" fmla="*/ 2147483646 h 809"/>
              <a:gd name="T98" fmla="*/ 2147483646 w 1091"/>
              <a:gd name="T99" fmla="*/ 2147483646 h 809"/>
              <a:gd name="T100" fmla="*/ 2147483646 w 1091"/>
              <a:gd name="T101" fmla="*/ 2147483646 h 809"/>
              <a:gd name="T102" fmla="*/ 2147483646 w 1091"/>
              <a:gd name="T103" fmla="*/ 2147483646 h 809"/>
              <a:gd name="T104" fmla="*/ 2147483646 w 1091"/>
              <a:gd name="T105" fmla="*/ 2147483646 h 809"/>
              <a:gd name="T106" fmla="*/ 2147483646 w 1091"/>
              <a:gd name="T107" fmla="*/ 2147483646 h 809"/>
              <a:gd name="T108" fmla="*/ 2147483646 w 1091"/>
              <a:gd name="T109" fmla="*/ 2147483646 h 809"/>
              <a:gd name="T110" fmla="*/ 2147483646 w 1091"/>
              <a:gd name="T111" fmla="*/ 2147483646 h 809"/>
              <a:gd name="T112" fmla="*/ 2147483646 w 1091"/>
              <a:gd name="T113" fmla="*/ 2147483646 h 809"/>
              <a:gd name="T114" fmla="*/ 2147483646 w 1091"/>
              <a:gd name="T115" fmla="*/ 0 h 809"/>
              <a:gd name="T116" fmla="*/ 2147483646 w 1091"/>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9">
                <a:moveTo>
                  <a:pt x="948" y="0"/>
                </a:moveTo>
                <a:lnTo>
                  <a:pt x="965" y="2"/>
                </a:lnTo>
                <a:lnTo>
                  <a:pt x="981" y="5"/>
                </a:lnTo>
                <a:lnTo>
                  <a:pt x="997" y="9"/>
                </a:lnTo>
                <a:lnTo>
                  <a:pt x="1012" y="16"/>
                </a:lnTo>
                <a:lnTo>
                  <a:pt x="1025" y="22"/>
                </a:lnTo>
                <a:lnTo>
                  <a:pt x="1039" y="31"/>
                </a:lnTo>
                <a:lnTo>
                  <a:pt x="1051" y="39"/>
                </a:lnTo>
                <a:lnTo>
                  <a:pt x="1061" y="49"/>
                </a:lnTo>
                <a:lnTo>
                  <a:pt x="1070" y="59"/>
                </a:lnTo>
                <a:lnTo>
                  <a:pt x="1078" y="70"/>
                </a:lnTo>
                <a:lnTo>
                  <a:pt x="1084" y="83"/>
                </a:lnTo>
                <a:lnTo>
                  <a:pt x="1088" y="94"/>
                </a:lnTo>
                <a:lnTo>
                  <a:pt x="1091" y="106"/>
                </a:lnTo>
                <a:lnTo>
                  <a:pt x="1091" y="131"/>
                </a:lnTo>
                <a:lnTo>
                  <a:pt x="1088" y="143"/>
                </a:lnTo>
                <a:lnTo>
                  <a:pt x="1084" y="156"/>
                </a:lnTo>
                <a:lnTo>
                  <a:pt x="1078" y="167"/>
                </a:lnTo>
                <a:lnTo>
                  <a:pt x="1070" y="178"/>
                </a:lnTo>
                <a:lnTo>
                  <a:pt x="1061" y="189"/>
                </a:lnTo>
                <a:lnTo>
                  <a:pt x="1051" y="198"/>
                </a:lnTo>
                <a:lnTo>
                  <a:pt x="278" y="770"/>
                </a:lnTo>
                <a:lnTo>
                  <a:pt x="268" y="779"/>
                </a:lnTo>
                <a:lnTo>
                  <a:pt x="254" y="787"/>
                </a:lnTo>
                <a:lnTo>
                  <a:pt x="239" y="793"/>
                </a:lnTo>
                <a:lnTo>
                  <a:pt x="225" y="799"/>
                </a:lnTo>
                <a:lnTo>
                  <a:pt x="208" y="803"/>
                </a:lnTo>
                <a:lnTo>
                  <a:pt x="192" y="806"/>
                </a:lnTo>
                <a:lnTo>
                  <a:pt x="176" y="809"/>
                </a:lnTo>
                <a:lnTo>
                  <a:pt x="143" y="809"/>
                </a:lnTo>
                <a:lnTo>
                  <a:pt x="127" y="806"/>
                </a:lnTo>
                <a:lnTo>
                  <a:pt x="111" y="803"/>
                </a:lnTo>
                <a:lnTo>
                  <a:pt x="95" y="799"/>
                </a:lnTo>
                <a:lnTo>
                  <a:pt x="79" y="793"/>
                </a:lnTo>
                <a:lnTo>
                  <a:pt x="65" y="787"/>
                </a:lnTo>
                <a:lnTo>
                  <a:pt x="52" y="779"/>
                </a:lnTo>
                <a:lnTo>
                  <a:pt x="40" y="770"/>
                </a:lnTo>
                <a:lnTo>
                  <a:pt x="30" y="759"/>
                </a:lnTo>
                <a:lnTo>
                  <a:pt x="20" y="750"/>
                </a:lnTo>
                <a:lnTo>
                  <a:pt x="14" y="738"/>
                </a:lnTo>
                <a:lnTo>
                  <a:pt x="7" y="727"/>
                </a:lnTo>
                <a:lnTo>
                  <a:pt x="2" y="715"/>
                </a:lnTo>
                <a:lnTo>
                  <a:pt x="0" y="702"/>
                </a:lnTo>
                <a:lnTo>
                  <a:pt x="0" y="679"/>
                </a:lnTo>
                <a:lnTo>
                  <a:pt x="2" y="665"/>
                </a:lnTo>
                <a:lnTo>
                  <a:pt x="7" y="653"/>
                </a:lnTo>
                <a:lnTo>
                  <a:pt x="14" y="642"/>
                </a:lnTo>
                <a:lnTo>
                  <a:pt x="20" y="631"/>
                </a:lnTo>
                <a:lnTo>
                  <a:pt x="30" y="619"/>
                </a:lnTo>
                <a:lnTo>
                  <a:pt x="40" y="611"/>
                </a:lnTo>
                <a:lnTo>
                  <a:pt x="811" y="39"/>
                </a:lnTo>
                <a:lnTo>
                  <a:pt x="824" y="31"/>
                </a:lnTo>
                <a:lnTo>
                  <a:pt x="837" y="22"/>
                </a:lnTo>
                <a:lnTo>
                  <a:pt x="850" y="16"/>
                </a:lnTo>
                <a:lnTo>
                  <a:pt x="865" y="9"/>
                </a:lnTo>
                <a:lnTo>
                  <a:pt x="881" y="5"/>
                </a:lnTo>
                <a:lnTo>
                  <a:pt x="897" y="2"/>
                </a:lnTo>
                <a:lnTo>
                  <a:pt x="914" y="0"/>
                </a:lnTo>
                <a:lnTo>
                  <a:pt x="948"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0" name="Freeform 1377">
            <a:extLst>
              <a:ext uri="{FF2B5EF4-FFF2-40B4-BE49-F238E27FC236}">
                <a16:creationId xmlns:a16="http://schemas.microsoft.com/office/drawing/2014/main" id="{5FDA3CC5-114D-1540-9C1D-4C1898B5A5DA}"/>
              </a:ext>
            </a:extLst>
          </p:cNvPr>
          <p:cNvSpPr>
            <a:spLocks/>
          </p:cNvSpPr>
          <p:nvPr/>
        </p:nvSpPr>
        <p:spPr bwMode="auto">
          <a:xfrm>
            <a:off x="4489450" y="3106738"/>
            <a:ext cx="577850" cy="428625"/>
          </a:xfrm>
          <a:custGeom>
            <a:avLst/>
            <a:gdLst>
              <a:gd name="T0" fmla="*/ 2147483646 w 1091"/>
              <a:gd name="T1" fmla="*/ 0 h 809"/>
              <a:gd name="T2" fmla="*/ 2147483646 w 1091"/>
              <a:gd name="T3" fmla="*/ 2147483646 h 809"/>
              <a:gd name="T4" fmla="*/ 2147483646 w 1091"/>
              <a:gd name="T5" fmla="*/ 2147483646 h 809"/>
              <a:gd name="T6" fmla="*/ 2147483646 w 1091"/>
              <a:gd name="T7" fmla="*/ 2147483646 h 809"/>
              <a:gd name="T8" fmla="*/ 2147483646 w 1091"/>
              <a:gd name="T9" fmla="*/ 2147483646 h 809"/>
              <a:gd name="T10" fmla="*/ 2147483646 w 1091"/>
              <a:gd name="T11" fmla="*/ 2147483646 h 809"/>
              <a:gd name="T12" fmla="*/ 2147483646 w 1091"/>
              <a:gd name="T13" fmla="*/ 2147483646 h 809"/>
              <a:gd name="T14" fmla="*/ 2147483646 w 1091"/>
              <a:gd name="T15" fmla="*/ 2147483646 h 809"/>
              <a:gd name="T16" fmla="*/ 2147483646 w 1091"/>
              <a:gd name="T17" fmla="*/ 2147483646 h 809"/>
              <a:gd name="T18" fmla="*/ 2147483646 w 1091"/>
              <a:gd name="T19" fmla="*/ 2147483646 h 809"/>
              <a:gd name="T20" fmla="*/ 2147483646 w 1091"/>
              <a:gd name="T21" fmla="*/ 2147483646 h 809"/>
              <a:gd name="T22" fmla="*/ 2147483646 w 1091"/>
              <a:gd name="T23" fmla="*/ 2147483646 h 809"/>
              <a:gd name="T24" fmla="*/ 2147483646 w 1091"/>
              <a:gd name="T25" fmla="*/ 2147483646 h 809"/>
              <a:gd name="T26" fmla="*/ 2147483646 w 1091"/>
              <a:gd name="T27" fmla="*/ 2147483646 h 809"/>
              <a:gd name="T28" fmla="*/ 2147483646 w 1091"/>
              <a:gd name="T29" fmla="*/ 2147483646 h 809"/>
              <a:gd name="T30" fmla="*/ 2147483646 w 1091"/>
              <a:gd name="T31" fmla="*/ 2147483646 h 809"/>
              <a:gd name="T32" fmla="*/ 2147483646 w 1091"/>
              <a:gd name="T33" fmla="*/ 2147483646 h 809"/>
              <a:gd name="T34" fmla="*/ 2147483646 w 1091"/>
              <a:gd name="T35" fmla="*/ 2147483646 h 809"/>
              <a:gd name="T36" fmla="*/ 2147483646 w 1091"/>
              <a:gd name="T37" fmla="*/ 2147483646 h 809"/>
              <a:gd name="T38" fmla="*/ 2147483646 w 1091"/>
              <a:gd name="T39" fmla="*/ 2147483646 h 809"/>
              <a:gd name="T40" fmla="*/ 2147483646 w 1091"/>
              <a:gd name="T41" fmla="*/ 2147483646 h 809"/>
              <a:gd name="T42" fmla="*/ 2147483646 w 1091"/>
              <a:gd name="T43" fmla="*/ 2147483646 h 809"/>
              <a:gd name="T44" fmla="*/ 2147483646 w 1091"/>
              <a:gd name="T45" fmla="*/ 2147483646 h 809"/>
              <a:gd name="T46" fmla="*/ 2147483646 w 1091"/>
              <a:gd name="T47" fmla="*/ 2147483646 h 809"/>
              <a:gd name="T48" fmla="*/ 2147483646 w 1091"/>
              <a:gd name="T49" fmla="*/ 2147483646 h 809"/>
              <a:gd name="T50" fmla="*/ 2147483646 w 1091"/>
              <a:gd name="T51" fmla="*/ 2147483646 h 809"/>
              <a:gd name="T52" fmla="*/ 2147483646 w 1091"/>
              <a:gd name="T53" fmla="*/ 2147483646 h 809"/>
              <a:gd name="T54" fmla="*/ 2147483646 w 1091"/>
              <a:gd name="T55" fmla="*/ 2147483646 h 809"/>
              <a:gd name="T56" fmla="*/ 2147483646 w 1091"/>
              <a:gd name="T57" fmla="*/ 2147483646 h 809"/>
              <a:gd name="T58" fmla="*/ 2147483646 w 1091"/>
              <a:gd name="T59" fmla="*/ 2147483646 h 809"/>
              <a:gd name="T60" fmla="*/ 2147483646 w 1091"/>
              <a:gd name="T61" fmla="*/ 2147483646 h 809"/>
              <a:gd name="T62" fmla="*/ 2147483646 w 1091"/>
              <a:gd name="T63" fmla="*/ 2147483646 h 809"/>
              <a:gd name="T64" fmla="*/ 2147483646 w 1091"/>
              <a:gd name="T65" fmla="*/ 2147483646 h 809"/>
              <a:gd name="T66" fmla="*/ 2147483646 w 1091"/>
              <a:gd name="T67" fmla="*/ 2147483646 h 809"/>
              <a:gd name="T68" fmla="*/ 2147483646 w 1091"/>
              <a:gd name="T69" fmla="*/ 2147483646 h 809"/>
              <a:gd name="T70" fmla="*/ 2147483646 w 1091"/>
              <a:gd name="T71" fmla="*/ 2147483646 h 809"/>
              <a:gd name="T72" fmla="*/ 2147483646 w 1091"/>
              <a:gd name="T73" fmla="*/ 2147483646 h 809"/>
              <a:gd name="T74" fmla="*/ 2147483646 w 1091"/>
              <a:gd name="T75" fmla="*/ 2147483646 h 809"/>
              <a:gd name="T76" fmla="*/ 2147483646 w 1091"/>
              <a:gd name="T77" fmla="*/ 2147483646 h 809"/>
              <a:gd name="T78" fmla="*/ 2147483646 w 1091"/>
              <a:gd name="T79" fmla="*/ 2147483646 h 809"/>
              <a:gd name="T80" fmla="*/ 2147483646 w 1091"/>
              <a:gd name="T81" fmla="*/ 2147483646 h 809"/>
              <a:gd name="T82" fmla="*/ 2147483646 w 1091"/>
              <a:gd name="T83" fmla="*/ 2147483646 h 809"/>
              <a:gd name="T84" fmla="*/ 0 w 1091"/>
              <a:gd name="T85" fmla="*/ 2147483646 h 809"/>
              <a:gd name="T86" fmla="*/ 0 w 1091"/>
              <a:gd name="T87" fmla="*/ 2147483646 h 809"/>
              <a:gd name="T88" fmla="*/ 2147483646 w 1091"/>
              <a:gd name="T89" fmla="*/ 2147483646 h 809"/>
              <a:gd name="T90" fmla="*/ 2147483646 w 1091"/>
              <a:gd name="T91" fmla="*/ 2147483646 h 809"/>
              <a:gd name="T92" fmla="*/ 2147483646 w 1091"/>
              <a:gd name="T93" fmla="*/ 2147483646 h 809"/>
              <a:gd name="T94" fmla="*/ 2147483646 w 1091"/>
              <a:gd name="T95" fmla="*/ 2147483646 h 809"/>
              <a:gd name="T96" fmla="*/ 2147483646 w 1091"/>
              <a:gd name="T97" fmla="*/ 2147483646 h 809"/>
              <a:gd name="T98" fmla="*/ 2147483646 w 1091"/>
              <a:gd name="T99" fmla="*/ 2147483646 h 809"/>
              <a:gd name="T100" fmla="*/ 2147483646 w 1091"/>
              <a:gd name="T101" fmla="*/ 2147483646 h 809"/>
              <a:gd name="T102" fmla="*/ 2147483646 w 1091"/>
              <a:gd name="T103" fmla="*/ 2147483646 h 809"/>
              <a:gd name="T104" fmla="*/ 2147483646 w 1091"/>
              <a:gd name="T105" fmla="*/ 2147483646 h 809"/>
              <a:gd name="T106" fmla="*/ 2147483646 w 1091"/>
              <a:gd name="T107" fmla="*/ 2147483646 h 809"/>
              <a:gd name="T108" fmla="*/ 2147483646 w 1091"/>
              <a:gd name="T109" fmla="*/ 2147483646 h 809"/>
              <a:gd name="T110" fmla="*/ 2147483646 w 1091"/>
              <a:gd name="T111" fmla="*/ 2147483646 h 809"/>
              <a:gd name="T112" fmla="*/ 2147483646 w 1091"/>
              <a:gd name="T113" fmla="*/ 2147483646 h 809"/>
              <a:gd name="T114" fmla="*/ 2147483646 w 1091"/>
              <a:gd name="T115" fmla="*/ 0 h 809"/>
              <a:gd name="T116" fmla="*/ 2147483646 w 1091"/>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9">
                <a:moveTo>
                  <a:pt x="948" y="0"/>
                </a:moveTo>
                <a:lnTo>
                  <a:pt x="965" y="2"/>
                </a:lnTo>
                <a:lnTo>
                  <a:pt x="981" y="5"/>
                </a:lnTo>
                <a:lnTo>
                  <a:pt x="997" y="9"/>
                </a:lnTo>
                <a:lnTo>
                  <a:pt x="1012" y="16"/>
                </a:lnTo>
                <a:lnTo>
                  <a:pt x="1025" y="22"/>
                </a:lnTo>
                <a:lnTo>
                  <a:pt x="1039" y="31"/>
                </a:lnTo>
                <a:lnTo>
                  <a:pt x="1051" y="39"/>
                </a:lnTo>
                <a:lnTo>
                  <a:pt x="1061" y="49"/>
                </a:lnTo>
                <a:lnTo>
                  <a:pt x="1070" y="59"/>
                </a:lnTo>
                <a:lnTo>
                  <a:pt x="1078" y="70"/>
                </a:lnTo>
                <a:lnTo>
                  <a:pt x="1084" y="83"/>
                </a:lnTo>
                <a:lnTo>
                  <a:pt x="1088" y="94"/>
                </a:lnTo>
                <a:lnTo>
                  <a:pt x="1091" y="106"/>
                </a:lnTo>
                <a:lnTo>
                  <a:pt x="1091" y="131"/>
                </a:lnTo>
                <a:lnTo>
                  <a:pt x="1088" y="143"/>
                </a:lnTo>
                <a:lnTo>
                  <a:pt x="1084" y="156"/>
                </a:lnTo>
                <a:lnTo>
                  <a:pt x="1078" y="167"/>
                </a:lnTo>
                <a:lnTo>
                  <a:pt x="1070" y="178"/>
                </a:lnTo>
                <a:lnTo>
                  <a:pt x="1061" y="189"/>
                </a:lnTo>
                <a:lnTo>
                  <a:pt x="1051" y="198"/>
                </a:lnTo>
                <a:lnTo>
                  <a:pt x="278" y="770"/>
                </a:lnTo>
                <a:lnTo>
                  <a:pt x="268" y="779"/>
                </a:lnTo>
                <a:lnTo>
                  <a:pt x="254" y="787"/>
                </a:lnTo>
                <a:lnTo>
                  <a:pt x="239" y="793"/>
                </a:lnTo>
                <a:lnTo>
                  <a:pt x="225" y="799"/>
                </a:lnTo>
                <a:lnTo>
                  <a:pt x="208" y="803"/>
                </a:lnTo>
                <a:lnTo>
                  <a:pt x="192" y="806"/>
                </a:lnTo>
                <a:lnTo>
                  <a:pt x="176" y="809"/>
                </a:lnTo>
                <a:lnTo>
                  <a:pt x="143" y="809"/>
                </a:lnTo>
                <a:lnTo>
                  <a:pt x="127" y="806"/>
                </a:lnTo>
                <a:lnTo>
                  <a:pt x="111" y="803"/>
                </a:lnTo>
                <a:lnTo>
                  <a:pt x="95" y="799"/>
                </a:lnTo>
                <a:lnTo>
                  <a:pt x="79" y="793"/>
                </a:lnTo>
                <a:lnTo>
                  <a:pt x="65" y="787"/>
                </a:lnTo>
                <a:lnTo>
                  <a:pt x="52" y="779"/>
                </a:lnTo>
                <a:lnTo>
                  <a:pt x="40" y="770"/>
                </a:lnTo>
                <a:lnTo>
                  <a:pt x="30" y="759"/>
                </a:lnTo>
                <a:lnTo>
                  <a:pt x="20" y="750"/>
                </a:lnTo>
                <a:lnTo>
                  <a:pt x="14" y="738"/>
                </a:lnTo>
                <a:lnTo>
                  <a:pt x="7" y="727"/>
                </a:lnTo>
                <a:lnTo>
                  <a:pt x="2" y="715"/>
                </a:lnTo>
                <a:lnTo>
                  <a:pt x="0" y="702"/>
                </a:lnTo>
                <a:lnTo>
                  <a:pt x="0" y="679"/>
                </a:lnTo>
                <a:lnTo>
                  <a:pt x="2" y="665"/>
                </a:lnTo>
                <a:lnTo>
                  <a:pt x="7" y="653"/>
                </a:lnTo>
                <a:lnTo>
                  <a:pt x="14" y="642"/>
                </a:lnTo>
                <a:lnTo>
                  <a:pt x="20" y="631"/>
                </a:lnTo>
                <a:lnTo>
                  <a:pt x="30" y="619"/>
                </a:lnTo>
                <a:lnTo>
                  <a:pt x="40" y="611"/>
                </a:lnTo>
                <a:lnTo>
                  <a:pt x="811" y="39"/>
                </a:lnTo>
                <a:lnTo>
                  <a:pt x="824" y="31"/>
                </a:lnTo>
                <a:lnTo>
                  <a:pt x="837" y="22"/>
                </a:lnTo>
                <a:lnTo>
                  <a:pt x="850" y="16"/>
                </a:lnTo>
                <a:lnTo>
                  <a:pt x="865" y="9"/>
                </a:lnTo>
                <a:lnTo>
                  <a:pt x="881" y="5"/>
                </a:lnTo>
                <a:lnTo>
                  <a:pt x="897" y="2"/>
                </a:lnTo>
                <a:lnTo>
                  <a:pt x="914" y="0"/>
                </a:lnTo>
                <a:lnTo>
                  <a:pt x="948"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61" name="Rectangle 1378">
            <a:extLst>
              <a:ext uri="{FF2B5EF4-FFF2-40B4-BE49-F238E27FC236}">
                <a16:creationId xmlns:a16="http://schemas.microsoft.com/office/drawing/2014/main" id="{EEAC6F7A-224E-B34D-8A50-B03AB0EB2E11}"/>
              </a:ext>
            </a:extLst>
          </p:cNvPr>
          <p:cNvSpPr>
            <a:spLocks noChangeArrowheads="1"/>
          </p:cNvSpPr>
          <p:nvPr/>
        </p:nvSpPr>
        <p:spPr bwMode="auto">
          <a:xfrm rot="-5400000">
            <a:off x="4631532" y="3363118"/>
            <a:ext cx="254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62" name="Rectangle 1379">
            <a:extLst>
              <a:ext uri="{FF2B5EF4-FFF2-40B4-BE49-F238E27FC236}">
                <a16:creationId xmlns:a16="http://schemas.microsoft.com/office/drawing/2014/main" id="{F67F8D98-EC53-0B49-9B4E-51F21D0A49C1}"/>
              </a:ext>
            </a:extLst>
          </p:cNvPr>
          <p:cNvSpPr>
            <a:spLocks noChangeArrowheads="1"/>
          </p:cNvSpPr>
          <p:nvPr/>
        </p:nvSpPr>
        <p:spPr bwMode="auto">
          <a:xfrm rot="-5400000">
            <a:off x="4702969" y="3309144"/>
            <a:ext cx="25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63" name="Rectangle 1380">
            <a:extLst>
              <a:ext uri="{FF2B5EF4-FFF2-40B4-BE49-F238E27FC236}">
                <a16:creationId xmlns:a16="http://schemas.microsoft.com/office/drawing/2014/main" id="{2AF1D8F7-F5AA-6A4F-A8BC-93D8B225B8D0}"/>
              </a:ext>
            </a:extLst>
          </p:cNvPr>
          <p:cNvSpPr>
            <a:spLocks noChangeArrowheads="1"/>
          </p:cNvSpPr>
          <p:nvPr/>
        </p:nvSpPr>
        <p:spPr bwMode="auto">
          <a:xfrm rot="-5400000">
            <a:off x="4774407" y="3256756"/>
            <a:ext cx="254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64" name="Rectangle 1381">
            <a:extLst>
              <a:ext uri="{FF2B5EF4-FFF2-40B4-BE49-F238E27FC236}">
                <a16:creationId xmlns:a16="http://schemas.microsoft.com/office/drawing/2014/main" id="{14058932-76A2-494D-84B3-F3FCB1689787}"/>
              </a:ext>
            </a:extLst>
          </p:cNvPr>
          <p:cNvSpPr>
            <a:spLocks noChangeArrowheads="1"/>
          </p:cNvSpPr>
          <p:nvPr/>
        </p:nvSpPr>
        <p:spPr bwMode="auto">
          <a:xfrm rot="-5400000">
            <a:off x="4845844" y="3204369"/>
            <a:ext cx="25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65" name="Rectangle 1382">
            <a:extLst>
              <a:ext uri="{FF2B5EF4-FFF2-40B4-BE49-F238E27FC236}">
                <a16:creationId xmlns:a16="http://schemas.microsoft.com/office/drawing/2014/main" id="{082E41FD-DEB0-E942-9F04-4D67C4E60294}"/>
              </a:ext>
            </a:extLst>
          </p:cNvPr>
          <p:cNvSpPr>
            <a:spLocks noChangeArrowheads="1"/>
          </p:cNvSpPr>
          <p:nvPr/>
        </p:nvSpPr>
        <p:spPr bwMode="auto">
          <a:xfrm rot="-5400000">
            <a:off x="4917282" y="3150393"/>
            <a:ext cx="254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66" name="Rectangle 1383">
            <a:extLst>
              <a:ext uri="{FF2B5EF4-FFF2-40B4-BE49-F238E27FC236}">
                <a16:creationId xmlns:a16="http://schemas.microsoft.com/office/drawing/2014/main" id="{26338122-D2B1-F142-81E7-9CF03C33647E}"/>
              </a:ext>
            </a:extLst>
          </p:cNvPr>
          <p:cNvSpPr>
            <a:spLocks noChangeArrowheads="1"/>
          </p:cNvSpPr>
          <p:nvPr/>
        </p:nvSpPr>
        <p:spPr bwMode="auto">
          <a:xfrm rot="-5400000">
            <a:off x="4988719" y="3098007"/>
            <a:ext cx="25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67" name="Freeform 1384">
            <a:extLst>
              <a:ext uri="{FF2B5EF4-FFF2-40B4-BE49-F238E27FC236}">
                <a16:creationId xmlns:a16="http://schemas.microsoft.com/office/drawing/2014/main" id="{27679D8F-2E08-4845-913D-EA47D45243AB}"/>
              </a:ext>
            </a:extLst>
          </p:cNvPr>
          <p:cNvSpPr>
            <a:spLocks/>
          </p:cNvSpPr>
          <p:nvPr/>
        </p:nvSpPr>
        <p:spPr bwMode="auto">
          <a:xfrm>
            <a:off x="3859213" y="3106738"/>
            <a:ext cx="576262" cy="428625"/>
          </a:xfrm>
          <a:custGeom>
            <a:avLst/>
            <a:gdLst>
              <a:gd name="T0" fmla="*/ 2147483646 w 1091"/>
              <a:gd name="T1" fmla="*/ 0 h 809"/>
              <a:gd name="T2" fmla="*/ 2147483646 w 1091"/>
              <a:gd name="T3" fmla="*/ 2147483646 h 809"/>
              <a:gd name="T4" fmla="*/ 2147483646 w 1091"/>
              <a:gd name="T5" fmla="*/ 2147483646 h 809"/>
              <a:gd name="T6" fmla="*/ 2147483646 w 1091"/>
              <a:gd name="T7" fmla="*/ 2147483646 h 809"/>
              <a:gd name="T8" fmla="*/ 2147483646 w 1091"/>
              <a:gd name="T9" fmla="*/ 2147483646 h 809"/>
              <a:gd name="T10" fmla="*/ 2147483646 w 1091"/>
              <a:gd name="T11" fmla="*/ 2147483646 h 809"/>
              <a:gd name="T12" fmla="*/ 2147483646 w 1091"/>
              <a:gd name="T13" fmla="*/ 2147483646 h 809"/>
              <a:gd name="T14" fmla="*/ 2147483646 w 1091"/>
              <a:gd name="T15" fmla="*/ 2147483646 h 809"/>
              <a:gd name="T16" fmla="*/ 2147483646 w 1091"/>
              <a:gd name="T17" fmla="*/ 2147483646 h 809"/>
              <a:gd name="T18" fmla="*/ 2147483646 w 1091"/>
              <a:gd name="T19" fmla="*/ 2147483646 h 809"/>
              <a:gd name="T20" fmla="*/ 2147483646 w 1091"/>
              <a:gd name="T21" fmla="*/ 2147483646 h 809"/>
              <a:gd name="T22" fmla="*/ 2147483646 w 1091"/>
              <a:gd name="T23" fmla="*/ 2147483646 h 809"/>
              <a:gd name="T24" fmla="*/ 2147483646 w 1091"/>
              <a:gd name="T25" fmla="*/ 2147483646 h 809"/>
              <a:gd name="T26" fmla="*/ 2147483646 w 1091"/>
              <a:gd name="T27" fmla="*/ 2147483646 h 809"/>
              <a:gd name="T28" fmla="*/ 2147483646 w 1091"/>
              <a:gd name="T29" fmla="*/ 2147483646 h 809"/>
              <a:gd name="T30" fmla="*/ 2147483646 w 1091"/>
              <a:gd name="T31" fmla="*/ 2147483646 h 809"/>
              <a:gd name="T32" fmla="*/ 2147483646 w 1091"/>
              <a:gd name="T33" fmla="*/ 2147483646 h 809"/>
              <a:gd name="T34" fmla="*/ 2147483646 w 1091"/>
              <a:gd name="T35" fmla="*/ 2147483646 h 809"/>
              <a:gd name="T36" fmla="*/ 2147483646 w 1091"/>
              <a:gd name="T37" fmla="*/ 2147483646 h 809"/>
              <a:gd name="T38" fmla="*/ 2147483646 w 1091"/>
              <a:gd name="T39" fmla="*/ 2147483646 h 809"/>
              <a:gd name="T40" fmla="*/ 2147483646 w 1091"/>
              <a:gd name="T41" fmla="*/ 2147483646 h 809"/>
              <a:gd name="T42" fmla="*/ 2147483646 w 1091"/>
              <a:gd name="T43" fmla="*/ 2147483646 h 809"/>
              <a:gd name="T44" fmla="*/ 2147483646 w 1091"/>
              <a:gd name="T45" fmla="*/ 2147483646 h 809"/>
              <a:gd name="T46" fmla="*/ 2147483646 w 1091"/>
              <a:gd name="T47" fmla="*/ 2147483646 h 809"/>
              <a:gd name="T48" fmla="*/ 2147483646 w 1091"/>
              <a:gd name="T49" fmla="*/ 2147483646 h 809"/>
              <a:gd name="T50" fmla="*/ 2147483646 w 1091"/>
              <a:gd name="T51" fmla="*/ 2147483646 h 809"/>
              <a:gd name="T52" fmla="*/ 2147483646 w 1091"/>
              <a:gd name="T53" fmla="*/ 2147483646 h 809"/>
              <a:gd name="T54" fmla="*/ 2147483646 w 1091"/>
              <a:gd name="T55" fmla="*/ 2147483646 h 809"/>
              <a:gd name="T56" fmla="*/ 2147483646 w 1091"/>
              <a:gd name="T57" fmla="*/ 2147483646 h 809"/>
              <a:gd name="T58" fmla="*/ 2147483646 w 1091"/>
              <a:gd name="T59" fmla="*/ 2147483646 h 809"/>
              <a:gd name="T60" fmla="*/ 2147483646 w 1091"/>
              <a:gd name="T61" fmla="*/ 2147483646 h 809"/>
              <a:gd name="T62" fmla="*/ 2147483646 w 1091"/>
              <a:gd name="T63" fmla="*/ 2147483646 h 809"/>
              <a:gd name="T64" fmla="*/ 2147483646 w 1091"/>
              <a:gd name="T65" fmla="*/ 2147483646 h 809"/>
              <a:gd name="T66" fmla="*/ 2147483646 w 1091"/>
              <a:gd name="T67" fmla="*/ 2147483646 h 809"/>
              <a:gd name="T68" fmla="*/ 2147483646 w 1091"/>
              <a:gd name="T69" fmla="*/ 2147483646 h 809"/>
              <a:gd name="T70" fmla="*/ 2147483646 w 1091"/>
              <a:gd name="T71" fmla="*/ 2147483646 h 809"/>
              <a:gd name="T72" fmla="*/ 2147483646 w 1091"/>
              <a:gd name="T73" fmla="*/ 2147483646 h 809"/>
              <a:gd name="T74" fmla="*/ 2147483646 w 1091"/>
              <a:gd name="T75" fmla="*/ 2147483646 h 809"/>
              <a:gd name="T76" fmla="*/ 2147483646 w 1091"/>
              <a:gd name="T77" fmla="*/ 2147483646 h 809"/>
              <a:gd name="T78" fmla="*/ 2147483646 w 1091"/>
              <a:gd name="T79" fmla="*/ 2147483646 h 809"/>
              <a:gd name="T80" fmla="*/ 2147483646 w 1091"/>
              <a:gd name="T81" fmla="*/ 2147483646 h 809"/>
              <a:gd name="T82" fmla="*/ 2147483646 w 1091"/>
              <a:gd name="T83" fmla="*/ 2147483646 h 809"/>
              <a:gd name="T84" fmla="*/ 2147483646 w 1091"/>
              <a:gd name="T85" fmla="*/ 2147483646 h 809"/>
              <a:gd name="T86" fmla="*/ 0 w 1091"/>
              <a:gd name="T87" fmla="*/ 2147483646 h 809"/>
              <a:gd name="T88" fmla="*/ 0 w 1091"/>
              <a:gd name="T89" fmla="*/ 2147483646 h 809"/>
              <a:gd name="T90" fmla="*/ 2147483646 w 1091"/>
              <a:gd name="T91" fmla="*/ 2147483646 h 809"/>
              <a:gd name="T92" fmla="*/ 2147483646 w 1091"/>
              <a:gd name="T93" fmla="*/ 2147483646 h 809"/>
              <a:gd name="T94" fmla="*/ 2147483646 w 1091"/>
              <a:gd name="T95" fmla="*/ 2147483646 h 809"/>
              <a:gd name="T96" fmla="*/ 2147483646 w 1091"/>
              <a:gd name="T97" fmla="*/ 2147483646 h 809"/>
              <a:gd name="T98" fmla="*/ 2147483646 w 1091"/>
              <a:gd name="T99" fmla="*/ 2147483646 h 809"/>
              <a:gd name="T100" fmla="*/ 2147483646 w 1091"/>
              <a:gd name="T101" fmla="*/ 2147483646 h 809"/>
              <a:gd name="T102" fmla="*/ 2147483646 w 1091"/>
              <a:gd name="T103" fmla="*/ 2147483646 h 809"/>
              <a:gd name="T104" fmla="*/ 2147483646 w 1091"/>
              <a:gd name="T105" fmla="*/ 2147483646 h 809"/>
              <a:gd name="T106" fmla="*/ 2147483646 w 1091"/>
              <a:gd name="T107" fmla="*/ 2147483646 h 809"/>
              <a:gd name="T108" fmla="*/ 2147483646 w 1091"/>
              <a:gd name="T109" fmla="*/ 2147483646 h 809"/>
              <a:gd name="T110" fmla="*/ 2147483646 w 1091"/>
              <a:gd name="T111" fmla="*/ 2147483646 h 809"/>
              <a:gd name="T112" fmla="*/ 2147483646 w 1091"/>
              <a:gd name="T113" fmla="*/ 2147483646 h 809"/>
              <a:gd name="T114" fmla="*/ 2147483646 w 1091"/>
              <a:gd name="T115" fmla="*/ 0 h 809"/>
              <a:gd name="T116" fmla="*/ 2147483646 w 1091"/>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9">
                <a:moveTo>
                  <a:pt x="176" y="0"/>
                </a:moveTo>
                <a:lnTo>
                  <a:pt x="194" y="2"/>
                </a:lnTo>
                <a:lnTo>
                  <a:pt x="210" y="5"/>
                </a:lnTo>
                <a:lnTo>
                  <a:pt x="226" y="9"/>
                </a:lnTo>
                <a:lnTo>
                  <a:pt x="240" y="16"/>
                </a:lnTo>
                <a:lnTo>
                  <a:pt x="254" y="22"/>
                </a:lnTo>
                <a:lnTo>
                  <a:pt x="267" y="31"/>
                </a:lnTo>
                <a:lnTo>
                  <a:pt x="1039" y="602"/>
                </a:lnTo>
                <a:lnTo>
                  <a:pt x="1050" y="611"/>
                </a:lnTo>
                <a:lnTo>
                  <a:pt x="1061" y="619"/>
                </a:lnTo>
                <a:lnTo>
                  <a:pt x="1070" y="631"/>
                </a:lnTo>
                <a:lnTo>
                  <a:pt x="1078" y="642"/>
                </a:lnTo>
                <a:lnTo>
                  <a:pt x="1084" y="653"/>
                </a:lnTo>
                <a:lnTo>
                  <a:pt x="1089" y="665"/>
                </a:lnTo>
                <a:lnTo>
                  <a:pt x="1091" y="679"/>
                </a:lnTo>
                <a:lnTo>
                  <a:pt x="1091" y="702"/>
                </a:lnTo>
                <a:lnTo>
                  <a:pt x="1089" y="715"/>
                </a:lnTo>
                <a:lnTo>
                  <a:pt x="1084" y="727"/>
                </a:lnTo>
                <a:lnTo>
                  <a:pt x="1078" y="738"/>
                </a:lnTo>
                <a:lnTo>
                  <a:pt x="1070" y="750"/>
                </a:lnTo>
                <a:lnTo>
                  <a:pt x="1061" y="759"/>
                </a:lnTo>
                <a:lnTo>
                  <a:pt x="1050" y="770"/>
                </a:lnTo>
                <a:lnTo>
                  <a:pt x="1039" y="779"/>
                </a:lnTo>
                <a:lnTo>
                  <a:pt x="1027" y="787"/>
                </a:lnTo>
                <a:lnTo>
                  <a:pt x="1011" y="793"/>
                </a:lnTo>
                <a:lnTo>
                  <a:pt x="996" y="799"/>
                </a:lnTo>
                <a:lnTo>
                  <a:pt x="980" y="803"/>
                </a:lnTo>
                <a:lnTo>
                  <a:pt x="964" y="806"/>
                </a:lnTo>
                <a:lnTo>
                  <a:pt x="948" y="809"/>
                </a:lnTo>
                <a:lnTo>
                  <a:pt x="915" y="809"/>
                </a:lnTo>
                <a:lnTo>
                  <a:pt x="899" y="806"/>
                </a:lnTo>
                <a:lnTo>
                  <a:pt x="883" y="803"/>
                </a:lnTo>
                <a:lnTo>
                  <a:pt x="867" y="799"/>
                </a:lnTo>
                <a:lnTo>
                  <a:pt x="852" y="793"/>
                </a:lnTo>
                <a:lnTo>
                  <a:pt x="836" y="787"/>
                </a:lnTo>
                <a:lnTo>
                  <a:pt x="823" y="779"/>
                </a:lnTo>
                <a:lnTo>
                  <a:pt x="52" y="208"/>
                </a:lnTo>
                <a:lnTo>
                  <a:pt x="40" y="198"/>
                </a:lnTo>
                <a:lnTo>
                  <a:pt x="30" y="189"/>
                </a:lnTo>
                <a:lnTo>
                  <a:pt x="21" y="178"/>
                </a:lnTo>
                <a:lnTo>
                  <a:pt x="13" y="167"/>
                </a:lnTo>
                <a:lnTo>
                  <a:pt x="7" y="156"/>
                </a:lnTo>
                <a:lnTo>
                  <a:pt x="2" y="143"/>
                </a:lnTo>
                <a:lnTo>
                  <a:pt x="0" y="131"/>
                </a:lnTo>
                <a:lnTo>
                  <a:pt x="0" y="106"/>
                </a:lnTo>
                <a:lnTo>
                  <a:pt x="2" y="94"/>
                </a:lnTo>
                <a:lnTo>
                  <a:pt x="7" y="83"/>
                </a:lnTo>
                <a:lnTo>
                  <a:pt x="13" y="70"/>
                </a:lnTo>
                <a:lnTo>
                  <a:pt x="21" y="59"/>
                </a:lnTo>
                <a:lnTo>
                  <a:pt x="30" y="49"/>
                </a:lnTo>
                <a:lnTo>
                  <a:pt x="40" y="39"/>
                </a:lnTo>
                <a:lnTo>
                  <a:pt x="52" y="31"/>
                </a:lnTo>
                <a:lnTo>
                  <a:pt x="65" y="22"/>
                </a:lnTo>
                <a:lnTo>
                  <a:pt x="79" y="16"/>
                </a:lnTo>
                <a:lnTo>
                  <a:pt x="94" y="9"/>
                </a:lnTo>
                <a:lnTo>
                  <a:pt x="110" y="5"/>
                </a:lnTo>
                <a:lnTo>
                  <a:pt x="126" y="2"/>
                </a:lnTo>
                <a:lnTo>
                  <a:pt x="143" y="0"/>
                </a:lnTo>
                <a:lnTo>
                  <a:pt x="176"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385">
            <a:extLst>
              <a:ext uri="{FF2B5EF4-FFF2-40B4-BE49-F238E27FC236}">
                <a16:creationId xmlns:a16="http://schemas.microsoft.com/office/drawing/2014/main" id="{0474C41B-6D6F-794E-AD4C-73EB5F09CF31}"/>
              </a:ext>
            </a:extLst>
          </p:cNvPr>
          <p:cNvSpPr>
            <a:spLocks/>
          </p:cNvSpPr>
          <p:nvPr/>
        </p:nvSpPr>
        <p:spPr bwMode="auto">
          <a:xfrm>
            <a:off x="3859213" y="3106738"/>
            <a:ext cx="576262" cy="428625"/>
          </a:xfrm>
          <a:custGeom>
            <a:avLst/>
            <a:gdLst>
              <a:gd name="T0" fmla="*/ 2147483646 w 1091"/>
              <a:gd name="T1" fmla="*/ 0 h 809"/>
              <a:gd name="T2" fmla="*/ 2147483646 w 1091"/>
              <a:gd name="T3" fmla="*/ 2147483646 h 809"/>
              <a:gd name="T4" fmla="*/ 2147483646 w 1091"/>
              <a:gd name="T5" fmla="*/ 2147483646 h 809"/>
              <a:gd name="T6" fmla="*/ 2147483646 w 1091"/>
              <a:gd name="T7" fmla="*/ 2147483646 h 809"/>
              <a:gd name="T8" fmla="*/ 2147483646 w 1091"/>
              <a:gd name="T9" fmla="*/ 2147483646 h 809"/>
              <a:gd name="T10" fmla="*/ 2147483646 w 1091"/>
              <a:gd name="T11" fmla="*/ 2147483646 h 809"/>
              <a:gd name="T12" fmla="*/ 2147483646 w 1091"/>
              <a:gd name="T13" fmla="*/ 2147483646 h 809"/>
              <a:gd name="T14" fmla="*/ 2147483646 w 1091"/>
              <a:gd name="T15" fmla="*/ 2147483646 h 809"/>
              <a:gd name="T16" fmla="*/ 2147483646 w 1091"/>
              <a:gd name="T17" fmla="*/ 2147483646 h 809"/>
              <a:gd name="T18" fmla="*/ 2147483646 w 1091"/>
              <a:gd name="T19" fmla="*/ 2147483646 h 809"/>
              <a:gd name="T20" fmla="*/ 2147483646 w 1091"/>
              <a:gd name="T21" fmla="*/ 2147483646 h 809"/>
              <a:gd name="T22" fmla="*/ 2147483646 w 1091"/>
              <a:gd name="T23" fmla="*/ 2147483646 h 809"/>
              <a:gd name="T24" fmla="*/ 2147483646 w 1091"/>
              <a:gd name="T25" fmla="*/ 2147483646 h 809"/>
              <a:gd name="T26" fmla="*/ 2147483646 w 1091"/>
              <a:gd name="T27" fmla="*/ 2147483646 h 809"/>
              <a:gd name="T28" fmla="*/ 2147483646 w 1091"/>
              <a:gd name="T29" fmla="*/ 2147483646 h 809"/>
              <a:gd name="T30" fmla="*/ 2147483646 w 1091"/>
              <a:gd name="T31" fmla="*/ 2147483646 h 809"/>
              <a:gd name="T32" fmla="*/ 2147483646 w 1091"/>
              <a:gd name="T33" fmla="*/ 2147483646 h 809"/>
              <a:gd name="T34" fmla="*/ 2147483646 w 1091"/>
              <a:gd name="T35" fmla="*/ 2147483646 h 809"/>
              <a:gd name="T36" fmla="*/ 2147483646 w 1091"/>
              <a:gd name="T37" fmla="*/ 2147483646 h 809"/>
              <a:gd name="T38" fmla="*/ 2147483646 w 1091"/>
              <a:gd name="T39" fmla="*/ 2147483646 h 809"/>
              <a:gd name="T40" fmla="*/ 2147483646 w 1091"/>
              <a:gd name="T41" fmla="*/ 2147483646 h 809"/>
              <a:gd name="T42" fmla="*/ 2147483646 w 1091"/>
              <a:gd name="T43" fmla="*/ 2147483646 h 809"/>
              <a:gd name="T44" fmla="*/ 2147483646 w 1091"/>
              <a:gd name="T45" fmla="*/ 2147483646 h 809"/>
              <a:gd name="T46" fmla="*/ 2147483646 w 1091"/>
              <a:gd name="T47" fmla="*/ 2147483646 h 809"/>
              <a:gd name="T48" fmla="*/ 2147483646 w 1091"/>
              <a:gd name="T49" fmla="*/ 2147483646 h 809"/>
              <a:gd name="T50" fmla="*/ 2147483646 w 1091"/>
              <a:gd name="T51" fmla="*/ 2147483646 h 809"/>
              <a:gd name="T52" fmla="*/ 2147483646 w 1091"/>
              <a:gd name="T53" fmla="*/ 2147483646 h 809"/>
              <a:gd name="T54" fmla="*/ 2147483646 w 1091"/>
              <a:gd name="T55" fmla="*/ 2147483646 h 809"/>
              <a:gd name="T56" fmla="*/ 2147483646 w 1091"/>
              <a:gd name="T57" fmla="*/ 2147483646 h 809"/>
              <a:gd name="T58" fmla="*/ 2147483646 w 1091"/>
              <a:gd name="T59" fmla="*/ 2147483646 h 809"/>
              <a:gd name="T60" fmla="*/ 2147483646 w 1091"/>
              <a:gd name="T61" fmla="*/ 2147483646 h 809"/>
              <a:gd name="T62" fmla="*/ 2147483646 w 1091"/>
              <a:gd name="T63" fmla="*/ 2147483646 h 809"/>
              <a:gd name="T64" fmla="*/ 2147483646 w 1091"/>
              <a:gd name="T65" fmla="*/ 2147483646 h 809"/>
              <a:gd name="T66" fmla="*/ 2147483646 w 1091"/>
              <a:gd name="T67" fmla="*/ 2147483646 h 809"/>
              <a:gd name="T68" fmla="*/ 2147483646 w 1091"/>
              <a:gd name="T69" fmla="*/ 2147483646 h 809"/>
              <a:gd name="T70" fmla="*/ 2147483646 w 1091"/>
              <a:gd name="T71" fmla="*/ 2147483646 h 809"/>
              <a:gd name="T72" fmla="*/ 2147483646 w 1091"/>
              <a:gd name="T73" fmla="*/ 2147483646 h 809"/>
              <a:gd name="T74" fmla="*/ 2147483646 w 1091"/>
              <a:gd name="T75" fmla="*/ 2147483646 h 809"/>
              <a:gd name="T76" fmla="*/ 2147483646 w 1091"/>
              <a:gd name="T77" fmla="*/ 2147483646 h 809"/>
              <a:gd name="T78" fmla="*/ 2147483646 w 1091"/>
              <a:gd name="T79" fmla="*/ 2147483646 h 809"/>
              <a:gd name="T80" fmla="*/ 2147483646 w 1091"/>
              <a:gd name="T81" fmla="*/ 2147483646 h 809"/>
              <a:gd name="T82" fmla="*/ 2147483646 w 1091"/>
              <a:gd name="T83" fmla="*/ 2147483646 h 809"/>
              <a:gd name="T84" fmla="*/ 2147483646 w 1091"/>
              <a:gd name="T85" fmla="*/ 2147483646 h 809"/>
              <a:gd name="T86" fmla="*/ 0 w 1091"/>
              <a:gd name="T87" fmla="*/ 2147483646 h 809"/>
              <a:gd name="T88" fmla="*/ 0 w 1091"/>
              <a:gd name="T89" fmla="*/ 2147483646 h 809"/>
              <a:gd name="T90" fmla="*/ 2147483646 w 1091"/>
              <a:gd name="T91" fmla="*/ 2147483646 h 809"/>
              <a:gd name="T92" fmla="*/ 2147483646 w 1091"/>
              <a:gd name="T93" fmla="*/ 2147483646 h 809"/>
              <a:gd name="T94" fmla="*/ 2147483646 w 1091"/>
              <a:gd name="T95" fmla="*/ 2147483646 h 809"/>
              <a:gd name="T96" fmla="*/ 2147483646 w 1091"/>
              <a:gd name="T97" fmla="*/ 2147483646 h 809"/>
              <a:gd name="T98" fmla="*/ 2147483646 w 1091"/>
              <a:gd name="T99" fmla="*/ 2147483646 h 809"/>
              <a:gd name="T100" fmla="*/ 2147483646 w 1091"/>
              <a:gd name="T101" fmla="*/ 2147483646 h 809"/>
              <a:gd name="T102" fmla="*/ 2147483646 w 1091"/>
              <a:gd name="T103" fmla="*/ 2147483646 h 809"/>
              <a:gd name="T104" fmla="*/ 2147483646 w 1091"/>
              <a:gd name="T105" fmla="*/ 2147483646 h 809"/>
              <a:gd name="T106" fmla="*/ 2147483646 w 1091"/>
              <a:gd name="T107" fmla="*/ 2147483646 h 809"/>
              <a:gd name="T108" fmla="*/ 2147483646 w 1091"/>
              <a:gd name="T109" fmla="*/ 2147483646 h 809"/>
              <a:gd name="T110" fmla="*/ 2147483646 w 1091"/>
              <a:gd name="T111" fmla="*/ 2147483646 h 809"/>
              <a:gd name="T112" fmla="*/ 2147483646 w 1091"/>
              <a:gd name="T113" fmla="*/ 2147483646 h 809"/>
              <a:gd name="T114" fmla="*/ 2147483646 w 1091"/>
              <a:gd name="T115" fmla="*/ 0 h 809"/>
              <a:gd name="T116" fmla="*/ 2147483646 w 1091"/>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9">
                <a:moveTo>
                  <a:pt x="176" y="0"/>
                </a:moveTo>
                <a:lnTo>
                  <a:pt x="194" y="2"/>
                </a:lnTo>
                <a:lnTo>
                  <a:pt x="210" y="5"/>
                </a:lnTo>
                <a:lnTo>
                  <a:pt x="226" y="9"/>
                </a:lnTo>
                <a:lnTo>
                  <a:pt x="240" y="16"/>
                </a:lnTo>
                <a:lnTo>
                  <a:pt x="254" y="22"/>
                </a:lnTo>
                <a:lnTo>
                  <a:pt x="267" y="31"/>
                </a:lnTo>
                <a:lnTo>
                  <a:pt x="1039" y="602"/>
                </a:lnTo>
                <a:lnTo>
                  <a:pt x="1050" y="611"/>
                </a:lnTo>
                <a:lnTo>
                  <a:pt x="1061" y="619"/>
                </a:lnTo>
                <a:lnTo>
                  <a:pt x="1070" y="631"/>
                </a:lnTo>
                <a:lnTo>
                  <a:pt x="1078" y="642"/>
                </a:lnTo>
                <a:lnTo>
                  <a:pt x="1084" y="653"/>
                </a:lnTo>
                <a:lnTo>
                  <a:pt x="1089" y="665"/>
                </a:lnTo>
                <a:lnTo>
                  <a:pt x="1091" y="679"/>
                </a:lnTo>
                <a:lnTo>
                  <a:pt x="1091" y="702"/>
                </a:lnTo>
                <a:lnTo>
                  <a:pt x="1089" y="715"/>
                </a:lnTo>
                <a:lnTo>
                  <a:pt x="1084" y="727"/>
                </a:lnTo>
                <a:lnTo>
                  <a:pt x="1078" y="738"/>
                </a:lnTo>
                <a:lnTo>
                  <a:pt x="1070" y="750"/>
                </a:lnTo>
                <a:lnTo>
                  <a:pt x="1061" y="759"/>
                </a:lnTo>
                <a:lnTo>
                  <a:pt x="1050" y="770"/>
                </a:lnTo>
                <a:lnTo>
                  <a:pt x="1039" y="779"/>
                </a:lnTo>
                <a:lnTo>
                  <a:pt x="1027" y="787"/>
                </a:lnTo>
                <a:lnTo>
                  <a:pt x="1011" y="793"/>
                </a:lnTo>
                <a:lnTo>
                  <a:pt x="996" y="799"/>
                </a:lnTo>
                <a:lnTo>
                  <a:pt x="980" y="803"/>
                </a:lnTo>
                <a:lnTo>
                  <a:pt x="964" y="806"/>
                </a:lnTo>
                <a:lnTo>
                  <a:pt x="948" y="809"/>
                </a:lnTo>
                <a:lnTo>
                  <a:pt x="915" y="809"/>
                </a:lnTo>
                <a:lnTo>
                  <a:pt x="899" y="806"/>
                </a:lnTo>
                <a:lnTo>
                  <a:pt x="883" y="803"/>
                </a:lnTo>
                <a:lnTo>
                  <a:pt x="867" y="799"/>
                </a:lnTo>
                <a:lnTo>
                  <a:pt x="852" y="793"/>
                </a:lnTo>
                <a:lnTo>
                  <a:pt x="836" y="787"/>
                </a:lnTo>
                <a:lnTo>
                  <a:pt x="823" y="779"/>
                </a:lnTo>
                <a:lnTo>
                  <a:pt x="52" y="208"/>
                </a:lnTo>
                <a:lnTo>
                  <a:pt x="40" y="198"/>
                </a:lnTo>
                <a:lnTo>
                  <a:pt x="30" y="189"/>
                </a:lnTo>
                <a:lnTo>
                  <a:pt x="21" y="178"/>
                </a:lnTo>
                <a:lnTo>
                  <a:pt x="13" y="167"/>
                </a:lnTo>
                <a:lnTo>
                  <a:pt x="7" y="156"/>
                </a:lnTo>
                <a:lnTo>
                  <a:pt x="2" y="143"/>
                </a:lnTo>
                <a:lnTo>
                  <a:pt x="0" y="131"/>
                </a:lnTo>
                <a:lnTo>
                  <a:pt x="0" y="106"/>
                </a:lnTo>
                <a:lnTo>
                  <a:pt x="2" y="94"/>
                </a:lnTo>
                <a:lnTo>
                  <a:pt x="7" y="83"/>
                </a:lnTo>
                <a:lnTo>
                  <a:pt x="13" y="70"/>
                </a:lnTo>
                <a:lnTo>
                  <a:pt x="21" y="59"/>
                </a:lnTo>
                <a:lnTo>
                  <a:pt x="30" y="49"/>
                </a:lnTo>
                <a:lnTo>
                  <a:pt x="40" y="39"/>
                </a:lnTo>
                <a:lnTo>
                  <a:pt x="52" y="31"/>
                </a:lnTo>
                <a:lnTo>
                  <a:pt x="65" y="22"/>
                </a:lnTo>
                <a:lnTo>
                  <a:pt x="79" y="16"/>
                </a:lnTo>
                <a:lnTo>
                  <a:pt x="94" y="9"/>
                </a:lnTo>
                <a:lnTo>
                  <a:pt x="110" y="5"/>
                </a:lnTo>
                <a:lnTo>
                  <a:pt x="126" y="2"/>
                </a:lnTo>
                <a:lnTo>
                  <a:pt x="143" y="0"/>
                </a:lnTo>
                <a:lnTo>
                  <a:pt x="176"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69" name="Rectangle 1386">
            <a:extLst>
              <a:ext uri="{FF2B5EF4-FFF2-40B4-BE49-F238E27FC236}">
                <a16:creationId xmlns:a16="http://schemas.microsoft.com/office/drawing/2014/main" id="{29A902A6-2B42-0147-8B2C-5569671703D8}"/>
              </a:ext>
            </a:extLst>
          </p:cNvPr>
          <p:cNvSpPr>
            <a:spLocks noChangeArrowheads="1"/>
          </p:cNvSpPr>
          <p:nvPr/>
        </p:nvSpPr>
        <p:spPr bwMode="auto">
          <a:xfrm>
            <a:off x="4248150" y="3406775"/>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6</a:t>
            </a:r>
            <a:endParaRPr lang="en-US" altLang="en-US" sz="2400">
              <a:latin typeface="Times New Roman" panose="02020603050405020304" pitchFamily="18" charset="0"/>
            </a:endParaRPr>
          </a:p>
        </p:txBody>
      </p:sp>
      <p:sp>
        <p:nvSpPr>
          <p:cNvPr id="24670" name="Rectangle 1387">
            <a:extLst>
              <a:ext uri="{FF2B5EF4-FFF2-40B4-BE49-F238E27FC236}">
                <a16:creationId xmlns:a16="http://schemas.microsoft.com/office/drawing/2014/main" id="{85CCD7E4-870E-5940-9CAD-1BF1C07C635A}"/>
              </a:ext>
            </a:extLst>
          </p:cNvPr>
          <p:cNvSpPr>
            <a:spLocks noChangeArrowheads="1"/>
          </p:cNvSpPr>
          <p:nvPr/>
        </p:nvSpPr>
        <p:spPr bwMode="auto">
          <a:xfrm>
            <a:off x="4176713" y="3354388"/>
            <a:ext cx="428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2</a:t>
            </a:r>
            <a:endParaRPr lang="en-US" altLang="en-US" sz="2400">
              <a:latin typeface="Times New Roman" panose="02020603050405020304" pitchFamily="18" charset="0"/>
            </a:endParaRPr>
          </a:p>
        </p:txBody>
      </p:sp>
      <p:sp>
        <p:nvSpPr>
          <p:cNvPr id="24671" name="Rectangle 1388">
            <a:extLst>
              <a:ext uri="{FF2B5EF4-FFF2-40B4-BE49-F238E27FC236}">
                <a16:creationId xmlns:a16="http://schemas.microsoft.com/office/drawing/2014/main" id="{A66670C6-68F2-0549-970B-CF095519DC42}"/>
              </a:ext>
            </a:extLst>
          </p:cNvPr>
          <p:cNvSpPr>
            <a:spLocks noChangeArrowheads="1"/>
          </p:cNvSpPr>
          <p:nvPr/>
        </p:nvSpPr>
        <p:spPr bwMode="auto">
          <a:xfrm>
            <a:off x="4105275" y="3302000"/>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5</a:t>
            </a:r>
            <a:endParaRPr lang="en-US" altLang="en-US" sz="2400">
              <a:latin typeface="Times New Roman" panose="02020603050405020304" pitchFamily="18" charset="0"/>
            </a:endParaRPr>
          </a:p>
        </p:txBody>
      </p:sp>
      <p:sp>
        <p:nvSpPr>
          <p:cNvPr id="24672" name="Rectangle 1389">
            <a:extLst>
              <a:ext uri="{FF2B5EF4-FFF2-40B4-BE49-F238E27FC236}">
                <a16:creationId xmlns:a16="http://schemas.microsoft.com/office/drawing/2014/main" id="{B835196A-201D-8F48-8DDA-65A519833992}"/>
              </a:ext>
            </a:extLst>
          </p:cNvPr>
          <p:cNvSpPr>
            <a:spLocks noChangeArrowheads="1"/>
          </p:cNvSpPr>
          <p:nvPr/>
        </p:nvSpPr>
        <p:spPr bwMode="auto">
          <a:xfrm>
            <a:off x="4046538" y="3248025"/>
            <a:ext cx="206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73" name="Rectangle 1390">
            <a:extLst>
              <a:ext uri="{FF2B5EF4-FFF2-40B4-BE49-F238E27FC236}">
                <a16:creationId xmlns:a16="http://schemas.microsoft.com/office/drawing/2014/main" id="{AD7D3DFC-609B-864B-AB1E-A84199140FE9}"/>
              </a:ext>
            </a:extLst>
          </p:cNvPr>
          <p:cNvSpPr>
            <a:spLocks noChangeArrowheads="1"/>
          </p:cNvSpPr>
          <p:nvPr/>
        </p:nvSpPr>
        <p:spPr bwMode="auto">
          <a:xfrm>
            <a:off x="3957638" y="3195638"/>
            <a:ext cx="555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D</a:t>
            </a:r>
            <a:endParaRPr lang="en-US" altLang="en-US" sz="2400">
              <a:latin typeface="Times New Roman" panose="02020603050405020304" pitchFamily="18" charset="0"/>
            </a:endParaRPr>
          </a:p>
        </p:txBody>
      </p:sp>
      <p:sp>
        <p:nvSpPr>
          <p:cNvPr id="24674" name="Rectangle 1391">
            <a:extLst>
              <a:ext uri="{FF2B5EF4-FFF2-40B4-BE49-F238E27FC236}">
                <a16:creationId xmlns:a16="http://schemas.microsoft.com/office/drawing/2014/main" id="{F07A9867-B6A8-F14A-96C9-BDDD63D81A38}"/>
              </a:ext>
            </a:extLst>
          </p:cNvPr>
          <p:cNvSpPr>
            <a:spLocks noChangeArrowheads="1"/>
          </p:cNvSpPr>
          <p:nvPr/>
        </p:nvSpPr>
        <p:spPr bwMode="auto">
          <a:xfrm>
            <a:off x="3892550" y="3143250"/>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L</a:t>
            </a:r>
            <a:endParaRPr lang="en-US" altLang="en-US" sz="2400">
              <a:latin typeface="Times New Roman" panose="02020603050405020304" pitchFamily="18" charset="0"/>
            </a:endParaRPr>
          </a:p>
        </p:txBody>
      </p:sp>
      <p:sp>
        <p:nvSpPr>
          <p:cNvPr id="24675" name="Freeform 1392">
            <a:extLst>
              <a:ext uri="{FF2B5EF4-FFF2-40B4-BE49-F238E27FC236}">
                <a16:creationId xmlns:a16="http://schemas.microsoft.com/office/drawing/2014/main" id="{3CF96D82-0984-9240-A47D-0EF07DBA4C4F}"/>
              </a:ext>
            </a:extLst>
          </p:cNvPr>
          <p:cNvSpPr>
            <a:spLocks/>
          </p:cNvSpPr>
          <p:nvPr/>
        </p:nvSpPr>
        <p:spPr bwMode="auto">
          <a:xfrm>
            <a:off x="3544888" y="3070225"/>
            <a:ext cx="168275" cy="503238"/>
          </a:xfrm>
          <a:custGeom>
            <a:avLst/>
            <a:gdLst>
              <a:gd name="T0" fmla="*/ 2147483646 w 319"/>
              <a:gd name="T1" fmla="*/ 0 h 951"/>
              <a:gd name="T2" fmla="*/ 2147483646 w 319"/>
              <a:gd name="T3" fmla="*/ 2147483646 h 951"/>
              <a:gd name="T4" fmla="*/ 2147483646 w 319"/>
              <a:gd name="T5" fmla="*/ 2147483646 h 951"/>
              <a:gd name="T6" fmla="*/ 2147483646 w 319"/>
              <a:gd name="T7" fmla="*/ 2147483646 h 951"/>
              <a:gd name="T8" fmla="*/ 2147483646 w 319"/>
              <a:gd name="T9" fmla="*/ 2147483646 h 951"/>
              <a:gd name="T10" fmla="*/ 2147483646 w 319"/>
              <a:gd name="T11" fmla="*/ 2147483646 h 951"/>
              <a:gd name="T12" fmla="*/ 2147483646 w 319"/>
              <a:gd name="T13" fmla="*/ 2147483646 h 951"/>
              <a:gd name="T14" fmla="*/ 2147483646 w 319"/>
              <a:gd name="T15" fmla="*/ 2147483646 h 951"/>
              <a:gd name="T16" fmla="*/ 2147483646 w 319"/>
              <a:gd name="T17" fmla="*/ 2147483646 h 951"/>
              <a:gd name="T18" fmla="*/ 2147483646 w 319"/>
              <a:gd name="T19" fmla="*/ 2147483646 h 951"/>
              <a:gd name="T20" fmla="*/ 2147483646 w 319"/>
              <a:gd name="T21" fmla="*/ 2147483646 h 951"/>
              <a:gd name="T22" fmla="*/ 2147483646 w 319"/>
              <a:gd name="T23" fmla="*/ 2147483646 h 951"/>
              <a:gd name="T24" fmla="*/ 2147483646 w 319"/>
              <a:gd name="T25" fmla="*/ 2147483646 h 951"/>
              <a:gd name="T26" fmla="*/ 2147483646 w 319"/>
              <a:gd name="T27" fmla="*/ 2147483646 h 951"/>
              <a:gd name="T28" fmla="*/ 2147483646 w 319"/>
              <a:gd name="T29" fmla="*/ 2147483646 h 951"/>
              <a:gd name="T30" fmla="*/ 2147483646 w 319"/>
              <a:gd name="T31" fmla="*/ 2147483646 h 951"/>
              <a:gd name="T32" fmla="*/ 2147483646 w 319"/>
              <a:gd name="T33" fmla="*/ 2147483646 h 951"/>
              <a:gd name="T34" fmla="*/ 2147483646 w 319"/>
              <a:gd name="T35" fmla="*/ 2147483646 h 951"/>
              <a:gd name="T36" fmla="*/ 2147483646 w 319"/>
              <a:gd name="T37" fmla="*/ 2147483646 h 951"/>
              <a:gd name="T38" fmla="*/ 2147483646 w 319"/>
              <a:gd name="T39" fmla="*/ 2147483646 h 951"/>
              <a:gd name="T40" fmla="*/ 2147483646 w 319"/>
              <a:gd name="T41" fmla="*/ 2147483646 h 951"/>
              <a:gd name="T42" fmla="*/ 2147483646 w 319"/>
              <a:gd name="T43" fmla="*/ 2147483646 h 951"/>
              <a:gd name="T44" fmla="*/ 2147483646 w 319"/>
              <a:gd name="T45" fmla="*/ 2147483646 h 951"/>
              <a:gd name="T46" fmla="*/ 2147483646 w 319"/>
              <a:gd name="T47" fmla="*/ 2147483646 h 951"/>
              <a:gd name="T48" fmla="*/ 2147483646 w 319"/>
              <a:gd name="T49" fmla="*/ 2147483646 h 951"/>
              <a:gd name="T50" fmla="*/ 2147483646 w 319"/>
              <a:gd name="T51" fmla="*/ 2147483646 h 951"/>
              <a:gd name="T52" fmla="*/ 2147483646 w 319"/>
              <a:gd name="T53" fmla="*/ 2147483646 h 951"/>
              <a:gd name="T54" fmla="*/ 2147483646 w 319"/>
              <a:gd name="T55" fmla="*/ 2147483646 h 951"/>
              <a:gd name="T56" fmla="*/ 2147483646 w 319"/>
              <a:gd name="T57" fmla="*/ 2147483646 h 951"/>
              <a:gd name="T58" fmla="*/ 2147483646 w 319"/>
              <a:gd name="T59" fmla="*/ 2147483646 h 951"/>
              <a:gd name="T60" fmla="*/ 2147483646 w 319"/>
              <a:gd name="T61" fmla="*/ 2147483646 h 951"/>
              <a:gd name="T62" fmla="*/ 2147483646 w 319"/>
              <a:gd name="T63" fmla="*/ 2147483646 h 951"/>
              <a:gd name="T64" fmla="*/ 2147483646 w 319"/>
              <a:gd name="T65" fmla="*/ 2147483646 h 951"/>
              <a:gd name="T66" fmla="*/ 2147483646 w 319"/>
              <a:gd name="T67" fmla="*/ 2147483646 h 951"/>
              <a:gd name="T68" fmla="*/ 2147483646 w 319"/>
              <a:gd name="T69" fmla="*/ 2147483646 h 951"/>
              <a:gd name="T70" fmla="*/ 2147483646 w 319"/>
              <a:gd name="T71" fmla="*/ 2147483646 h 951"/>
              <a:gd name="T72" fmla="*/ 2147483646 w 319"/>
              <a:gd name="T73" fmla="*/ 2147483646 h 951"/>
              <a:gd name="T74" fmla="*/ 2147483646 w 319"/>
              <a:gd name="T75" fmla="*/ 2147483646 h 951"/>
              <a:gd name="T76" fmla="*/ 2147483646 w 319"/>
              <a:gd name="T77" fmla="*/ 2147483646 h 951"/>
              <a:gd name="T78" fmla="*/ 2147483646 w 319"/>
              <a:gd name="T79" fmla="*/ 2147483646 h 951"/>
              <a:gd name="T80" fmla="*/ 2147483646 w 319"/>
              <a:gd name="T81" fmla="*/ 2147483646 h 951"/>
              <a:gd name="T82" fmla="*/ 0 w 319"/>
              <a:gd name="T83" fmla="*/ 2147483646 h 951"/>
              <a:gd name="T84" fmla="*/ 0 w 319"/>
              <a:gd name="T85" fmla="*/ 2147483646 h 951"/>
              <a:gd name="T86" fmla="*/ 2147483646 w 319"/>
              <a:gd name="T87" fmla="*/ 2147483646 h 951"/>
              <a:gd name="T88" fmla="*/ 2147483646 w 319"/>
              <a:gd name="T89" fmla="*/ 2147483646 h 951"/>
              <a:gd name="T90" fmla="*/ 2147483646 w 319"/>
              <a:gd name="T91" fmla="*/ 2147483646 h 951"/>
              <a:gd name="T92" fmla="*/ 2147483646 w 319"/>
              <a:gd name="T93" fmla="*/ 2147483646 h 951"/>
              <a:gd name="T94" fmla="*/ 2147483646 w 319"/>
              <a:gd name="T95" fmla="*/ 2147483646 h 951"/>
              <a:gd name="T96" fmla="*/ 2147483646 w 319"/>
              <a:gd name="T97" fmla="*/ 2147483646 h 951"/>
              <a:gd name="T98" fmla="*/ 2147483646 w 319"/>
              <a:gd name="T99" fmla="*/ 2147483646 h 951"/>
              <a:gd name="T100" fmla="*/ 2147483646 w 319"/>
              <a:gd name="T101" fmla="*/ 2147483646 h 951"/>
              <a:gd name="T102" fmla="*/ 2147483646 w 319"/>
              <a:gd name="T103" fmla="*/ 2147483646 h 951"/>
              <a:gd name="T104" fmla="*/ 2147483646 w 319"/>
              <a:gd name="T105" fmla="*/ 2147483646 h 951"/>
              <a:gd name="T106" fmla="*/ 2147483646 w 319"/>
              <a:gd name="T107" fmla="*/ 2147483646 h 951"/>
              <a:gd name="T108" fmla="*/ 2147483646 w 319"/>
              <a:gd name="T109" fmla="*/ 2147483646 h 951"/>
              <a:gd name="T110" fmla="*/ 2147483646 w 319"/>
              <a:gd name="T111" fmla="*/ 0 h 951"/>
              <a:gd name="T112" fmla="*/ 2147483646 w 319"/>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9" h="951">
                <a:moveTo>
                  <a:pt x="176" y="0"/>
                </a:moveTo>
                <a:lnTo>
                  <a:pt x="192" y="1"/>
                </a:lnTo>
                <a:lnTo>
                  <a:pt x="208" y="5"/>
                </a:lnTo>
                <a:lnTo>
                  <a:pt x="224" y="9"/>
                </a:lnTo>
                <a:lnTo>
                  <a:pt x="239" y="15"/>
                </a:lnTo>
                <a:lnTo>
                  <a:pt x="254" y="22"/>
                </a:lnTo>
                <a:lnTo>
                  <a:pt x="267" y="29"/>
                </a:lnTo>
                <a:lnTo>
                  <a:pt x="279" y="38"/>
                </a:lnTo>
                <a:lnTo>
                  <a:pt x="290" y="47"/>
                </a:lnTo>
                <a:lnTo>
                  <a:pt x="299" y="58"/>
                </a:lnTo>
                <a:lnTo>
                  <a:pt x="306" y="70"/>
                </a:lnTo>
                <a:lnTo>
                  <a:pt x="313" y="81"/>
                </a:lnTo>
                <a:lnTo>
                  <a:pt x="317" y="93"/>
                </a:lnTo>
                <a:lnTo>
                  <a:pt x="319" y="106"/>
                </a:lnTo>
                <a:lnTo>
                  <a:pt x="319" y="845"/>
                </a:lnTo>
                <a:lnTo>
                  <a:pt x="317" y="858"/>
                </a:lnTo>
                <a:lnTo>
                  <a:pt x="313" y="870"/>
                </a:lnTo>
                <a:lnTo>
                  <a:pt x="306" y="881"/>
                </a:lnTo>
                <a:lnTo>
                  <a:pt x="299" y="892"/>
                </a:lnTo>
                <a:lnTo>
                  <a:pt x="290" y="904"/>
                </a:lnTo>
                <a:lnTo>
                  <a:pt x="279" y="912"/>
                </a:lnTo>
                <a:lnTo>
                  <a:pt x="267" y="921"/>
                </a:lnTo>
                <a:lnTo>
                  <a:pt x="254" y="929"/>
                </a:lnTo>
                <a:lnTo>
                  <a:pt x="239" y="935"/>
                </a:lnTo>
                <a:lnTo>
                  <a:pt x="224" y="941"/>
                </a:lnTo>
                <a:lnTo>
                  <a:pt x="208" y="946"/>
                </a:lnTo>
                <a:lnTo>
                  <a:pt x="192" y="949"/>
                </a:lnTo>
                <a:lnTo>
                  <a:pt x="176" y="951"/>
                </a:lnTo>
                <a:lnTo>
                  <a:pt x="143" y="951"/>
                </a:lnTo>
                <a:lnTo>
                  <a:pt x="127" y="949"/>
                </a:lnTo>
                <a:lnTo>
                  <a:pt x="111" y="946"/>
                </a:lnTo>
                <a:lnTo>
                  <a:pt x="94" y="941"/>
                </a:lnTo>
                <a:lnTo>
                  <a:pt x="80" y="935"/>
                </a:lnTo>
                <a:lnTo>
                  <a:pt x="65" y="929"/>
                </a:lnTo>
                <a:lnTo>
                  <a:pt x="52" y="921"/>
                </a:lnTo>
                <a:lnTo>
                  <a:pt x="41" y="912"/>
                </a:lnTo>
                <a:lnTo>
                  <a:pt x="30" y="904"/>
                </a:lnTo>
                <a:lnTo>
                  <a:pt x="21" y="892"/>
                </a:lnTo>
                <a:lnTo>
                  <a:pt x="13" y="881"/>
                </a:lnTo>
                <a:lnTo>
                  <a:pt x="7" y="870"/>
                </a:lnTo>
                <a:lnTo>
                  <a:pt x="2" y="858"/>
                </a:lnTo>
                <a:lnTo>
                  <a:pt x="0" y="845"/>
                </a:lnTo>
                <a:lnTo>
                  <a:pt x="0" y="106"/>
                </a:lnTo>
                <a:lnTo>
                  <a:pt x="2" y="93"/>
                </a:lnTo>
                <a:lnTo>
                  <a:pt x="7" y="81"/>
                </a:lnTo>
                <a:lnTo>
                  <a:pt x="13" y="70"/>
                </a:lnTo>
                <a:lnTo>
                  <a:pt x="21" y="58"/>
                </a:lnTo>
                <a:lnTo>
                  <a:pt x="30" y="47"/>
                </a:lnTo>
                <a:lnTo>
                  <a:pt x="41" y="38"/>
                </a:lnTo>
                <a:lnTo>
                  <a:pt x="52" y="29"/>
                </a:lnTo>
                <a:lnTo>
                  <a:pt x="65" y="22"/>
                </a:lnTo>
                <a:lnTo>
                  <a:pt x="80" y="15"/>
                </a:lnTo>
                <a:lnTo>
                  <a:pt x="94" y="9"/>
                </a:lnTo>
                <a:lnTo>
                  <a:pt x="111" y="5"/>
                </a:lnTo>
                <a:lnTo>
                  <a:pt x="127" y="1"/>
                </a:lnTo>
                <a:lnTo>
                  <a:pt x="143" y="0"/>
                </a:lnTo>
                <a:lnTo>
                  <a:pt x="176"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6" name="Freeform 1393">
            <a:extLst>
              <a:ext uri="{FF2B5EF4-FFF2-40B4-BE49-F238E27FC236}">
                <a16:creationId xmlns:a16="http://schemas.microsoft.com/office/drawing/2014/main" id="{F0228BA3-59F6-054F-A28B-BBE9B8B4ECF3}"/>
              </a:ext>
            </a:extLst>
          </p:cNvPr>
          <p:cNvSpPr>
            <a:spLocks/>
          </p:cNvSpPr>
          <p:nvPr/>
        </p:nvSpPr>
        <p:spPr bwMode="auto">
          <a:xfrm>
            <a:off x="3544888" y="3070225"/>
            <a:ext cx="168275" cy="503238"/>
          </a:xfrm>
          <a:custGeom>
            <a:avLst/>
            <a:gdLst>
              <a:gd name="T0" fmla="*/ 2147483646 w 319"/>
              <a:gd name="T1" fmla="*/ 0 h 951"/>
              <a:gd name="T2" fmla="*/ 2147483646 w 319"/>
              <a:gd name="T3" fmla="*/ 2147483646 h 951"/>
              <a:gd name="T4" fmla="*/ 2147483646 w 319"/>
              <a:gd name="T5" fmla="*/ 2147483646 h 951"/>
              <a:gd name="T6" fmla="*/ 2147483646 w 319"/>
              <a:gd name="T7" fmla="*/ 2147483646 h 951"/>
              <a:gd name="T8" fmla="*/ 2147483646 w 319"/>
              <a:gd name="T9" fmla="*/ 2147483646 h 951"/>
              <a:gd name="T10" fmla="*/ 2147483646 w 319"/>
              <a:gd name="T11" fmla="*/ 2147483646 h 951"/>
              <a:gd name="T12" fmla="*/ 2147483646 w 319"/>
              <a:gd name="T13" fmla="*/ 2147483646 h 951"/>
              <a:gd name="T14" fmla="*/ 2147483646 w 319"/>
              <a:gd name="T15" fmla="*/ 2147483646 h 951"/>
              <a:gd name="T16" fmla="*/ 2147483646 w 319"/>
              <a:gd name="T17" fmla="*/ 2147483646 h 951"/>
              <a:gd name="T18" fmla="*/ 2147483646 w 319"/>
              <a:gd name="T19" fmla="*/ 2147483646 h 951"/>
              <a:gd name="T20" fmla="*/ 2147483646 w 319"/>
              <a:gd name="T21" fmla="*/ 2147483646 h 951"/>
              <a:gd name="T22" fmla="*/ 2147483646 w 319"/>
              <a:gd name="T23" fmla="*/ 2147483646 h 951"/>
              <a:gd name="T24" fmla="*/ 2147483646 w 319"/>
              <a:gd name="T25" fmla="*/ 2147483646 h 951"/>
              <a:gd name="T26" fmla="*/ 2147483646 w 319"/>
              <a:gd name="T27" fmla="*/ 2147483646 h 951"/>
              <a:gd name="T28" fmla="*/ 2147483646 w 319"/>
              <a:gd name="T29" fmla="*/ 2147483646 h 951"/>
              <a:gd name="T30" fmla="*/ 2147483646 w 319"/>
              <a:gd name="T31" fmla="*/ 2147483646 h 951"/>
              <a:gd name="T32" fmla="*/ 2147483646 w 319"/>
              <a:gd name="T33" fmla="*/ 2147483646 h 951"/>
              <a:gd name="T34" fmla="*/ 2147483646 w 319"/>
              <a:gd name="T35" fmla="*/ 2147483646 h 951"/>
              <a:gd name="T36" fmla="*/ 2147483646 w 319"/>
              <a:gd name="T37" fmla="*/ 2147483646 h 951"/>
              <a:gd name="T38" fmla="*/ 2147483646 w 319"/>
              <a:gd name="T39" fmla="*/ 2147483646 h 951"/>
              <a:gd name="T40" fmla="*/ 2147483646 w 319"/>
              <a:gd name="T41" fmla="*/ 2147483646 h 951"/>
              <a:gd name="T42" fmla="*/ 2147483646 w 319"/>
              <a:gd name="T43" fmla="*/ 2147483646 h 951"/>
              <a:gd name="T44" fmla="*/ 2147483646 w 319"/>
              <a:gd name="T45" fmla="*/ 2147483646 h 951"/>
              <a:gd name="T46" fmla="*/ 2147483646 w 319"/>
              <a:gd name="T47" fmla="*/ 2147483646 h 951"/>
              <a:gd name="T48" fmla="*/ 2147483646 w 319"/>
              <a:gd name="T49" fmla="*/ 2147483646 h 951"/>
              <a:gd name="T50" fmla="*/ 2147483646 w 319"/>
              <a:gd name="T51" fmla="*/ 2147483646 h 951"/>
              <a:gd name="T52" fmla="*/ 2147483646 w 319"/>
              <a:gd name="T53" fmla="*/ 2147483646 h 951"/>
              <a:gd name="T54" fmla="*/ 2147483646 w 319"/>
              <a:gd name="T55" fmla="*/ 2147483646 h 951"/>
              <a:gd name="T56" fmla="*/ 2147483646 w 319"/>
              <a:gd name="T57" fmla="*/ 2147483646 h 951"/>
              <a:gd name="T58" fmla="*/ 2147483646 w 319"/>
              <a:gd name="T59" fmla="*/ 2147483646 h 951"/>
              <a:gd name="T60" fmla="*/ 2147483646 w 319"/>
              <a:gd name="T61" fmla="*/ 2147483646 h 951"/>
              <a:gd name="T62" fmla="*/ 2147483646 w 319"/>
              <a:gd name="T63" fmla="*/ 2147483646 h 951"/>
              <a:gd name="T64" fmla="*/ 2147483646 w 319"/>
              <a:gd name="T65" fmla="*/ 2147483646 h 951"/>
              <a:gd name="T66" fmla="*/ 2147483646 w 319"/>
              <a:gd name="T67" fmla="*/ 2147483646 h 951"/>
              <a:gd name="T68" fmla="*/ 2147483646 w 319"/>
              <a:gd name="T69" fmla="*/ 2147483646 h 951"/>
              <a:gd name="T70" fmla="*/ 2147483646 w 319"/>
              <a:gd name="T71" fmla="*/ 2147483646 h 951"/>
              <a:gd name="T72" fmla="*/ 2147483646 w 319"/>
              <a:gd name="T73" fmla="*/ 2147483646 h 951"/>
              <a:gd name="T74" fmla="*/ 2147483646 w 319"/>
              <a:gd name="T75" fmla="*/ 2147483646 h 951"/>
              <a:gd name="T76" fmla="*/ 2147483646 w 319"/>
              <a:gd name="T77" fmla="*/ 2147483646 h 951"/>
              <a:gd name="T78" fmla="*/ 2147483646 w 319"/>
              <a:gd name="T79" fmla="*/ 2147483646 h 951"/>
              <a:gd name="T80" fmla="*/ 2147483646 w 319"/>
              <a:gd name="T81" fmla="*/ 2147483646 h 951"/>
              <a:gd name="T82" fmla="*/ 0 w 319"/>
              <a:gd name="T83" fmla="*/ 2147483646 h 951"/>
              <a:gd name="T84" fmla="*/ 0 w 319"/>
              <a:gd name="T85" fmla="*/ 2147483646 h 951"/>
              <a:gd name="T86" fmla="*/ 2147483646 w 319"/>
              <a:gd name="T87" fmla="*/ 2147483646 h 951"/>
              <a:gd name="T88" fmla="*/ 2147483646 w 319"/>
              <a:gd name="T89" fmla="*/ 2147483646 h 951"/>
              <a:gd name="T90" fmla="*/ 2147483646 w 319"/>
              <a:gd name="T91" fmla="*/ 2147483646 h 951"/>
              <a:gd name="T92" fmla="*/ 2147483646 w 319"/>
              <a:gd name="T93" fmla="*/ 2147483646 h 951"/>
              <a:gd name="T94" fmla="*/ 2147483646 w 319"/>
              <a:gd name="T95" fmla="*/ 2147483646 h 951"/>
              <a:gd name="T96" fmla="*/ 2147483646 w 319"/>
              <a:gd name="T97" fmla="*/ 2147483646 h 951"/>
              <a:gd name="T98" fmla="*/ 2147483646 w 319"/>
              <a:gd name="T99" fmla="*/ 2147483646 h 951"/>
              <a:gd name="T100" fmla="*/ 2147483646 w 319"/>
              <a:gd name="T101" fmla="*/ 2147483646 h 951"/>
              <a:gd name="T102" fmla="*/ 2147483646 w 319"/>
              <a:gd name="T103" fmla="*/ 2147483646 h 951"/>
              <a:gd name="T104" fmla="*/ 2147483646 w 319"/>
              <a:gd name="T105" fmla="*/ 2147483646 h 951"/>
              <a:gd name="T106" fmla="*/ 2147483646 w 319"/>
              <a:gd name="T107" fmla="*/ 2147483646 h 951"/>
              <a:gd name="T108" fmla="*/ 2147483646 w 319"/>
              <a:gd name="T109" fmla="*/ 2147483646 h 951"/>
              <a:gd name="T110" fmla="*/ 2147483646 w 319"/>
              <a:gd name="T111" fmla="*/ 0 h 951"/>
              <a:gd name="T112" fmla="*/ 2147483646 w 319"/>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9" h="951">
                <a:moveTo>
                  <a:pt x="176" y="0"/>
                </a:moveTo>
                <a:lnTo>
                  <a:pt x="192" y="1"/>
                </a:lnTo>
                <a:lnTo>
                  <a:pt x="208" y="5"/>
                </a:lnTo>
                <a:lnTo>
                  <a:pt x="224" y="9"/>
                </a:lnTo>
                <a:lnTo>
                  <a:pt x="239" y="15"/>
                </a:lnTo>
                <a:lnTo>
                  <a:pt x="254" y="22"/>
                </a:lnTo>
                <a:lnTo>
                  <a:pt x="267" y="29"/>
                </a:lnTo>
                <a:lnTo>
                  <a:pt x="279" y="38"/>
                </a:lnTo>
                <a:lnTo>
                  <a:pt x="290" y="47"/>
                </a:lnTo>
                <a:lnTo>
                  <a:pt x="299" y="58"/>
                </a:lnTo>
                <a:lnTo>
                  <a:pt x="306" y="70"/>
                </a:lnTo>
                <a:lnTo>
                  <a:pt x="313" y="81"/>
                </a:lnTo>
                <a:lnTo>
                  <a:pt x="317" y="93"/>
                </a:lnTo>
                <a:lnTo>
                  <a:pt x="319" y="106"/>
                </a:lnTo>
                <a:lnTo>
                  <a:pt x="319" y="845"/>
                </a:lnTo>
                <a:lnTo>
                  <a:pt x="317" y="858"/>
                </a:lnTo>
                <a:lnTo>
                  <a:pt x="313" y="870"/>
                </a:lnTo>
                <a:lnTo>
                  <a:pt x="306" y="881"/>
                </a:lnTo>
                <a:lnTo>
                  <a:pt x="299" y="892"/>
                </a:lnTo>
                <a:lnTo>
                  <a:pt x="290" y="904"/>
                </a:lnTo>
                <a:lnTo>
                  <a:pt x="279" y="912"/>
                </a:lnTo>
                <a:lnTo>
                  <a:pt x="267" y="921"/>
                </a:lnTo>
                <a:lnTo>
                  <a:pt x="254" y="929"/>
                </a:lnTo>
                <a:lnTo>
                  <a:pt x="239" y="935"/>
                </a:lnTo>
                <a:lnTo>
                  <a:pt x="224" y="941"/>
                </a:lnTo>
                <a:lnTo>
                  <a:pt x="208" y="946"/>
                </a:lnTo>
                <a:lnTo>
                  <a:pt x="192" y="949"/>
                </a:lnTo>
                <a:lnTo>
                  <a:pt x="176" y="951"/>
                </a:lnTo>
                <a:lnTo>
                  <a:pt x="143" y="951"/>
                </a:lnTo>
                <a:lnTo>
                  <a:pt x="127" y="949"/>
                </a:lnTo>
                <a:lnTo>
                  <a:pt x="111" y="946"/>
                </a:lnTo>
                <a:lnTo>
                  <a:pt x="94" y="941"/>
                </a:lnTo>
                <a:lnTo>
                  <a:pt x="80" y="935"/>
                </a:lnTo>
                <a:lnTo>
                  <a:pt x="65" y="929"/>
                </a:lnTo>
                <a:lnTo>
                  <a:pt x="52" y="921"/>
                </a:lnTo>
                <a:lnTo>
                  <a:pt x="41" y="912"/>
                </a:lnTo>
                <a:lnTo>
                  <a:pt x="30" y="904"/>
                </a:lnTo>
                <a:lnTo>
                  <a:pt x="21" y="892"/>
                </a:lnTo>
                <a:lnTo>
                  <a:pt x="13" y="881"/>
                </a:lnTo>
                <a:lnTo>
                  <a:pt x="7" y="870"/>
                </a:lnTo>
                <a:lnTo>
                  <a:pt x="2" y="858"/>
                </a:lnTo>
                <a:lnTo>
                  <a:pt x="0" y="845"/>
                </a:lnTo>
                <a:lnTo>
                  <a:pt x="0" y="106"/>
                </a:lnTo>
                <a:lnTo>
                  <a:pt x="2" y="93"/>
                </a:lnTo>
                <a:lnTo>
                  <a:pt x="7" y="81"/>
                </a:lnTo>
                <a:lnTo>
                  <a:pt x="13" y="70"/>
                </a:lnTo>
                <a:lnTo>
                  <a:pt x="21" y="58"/>
                </a:lnTo>
                <a:lnTo>
                  <a:pt x="30" y="47"/>
                </a:lnTo>
                <a:lnTo>
                  <a:pt x="41" y="38"/>
                </a:lnTo>
                <a:lnTo>
                  <a:pt x="52" y="29"/>
                </a:lnTo>
                <a:lnTo>
                  <a:pt x="65" y="22"/>
                </a:lnTo>
                <a:lnTo>
                  <a:pt x="80" y="15"/>
                </a:lnTo>
                <a:lnTo>
                  <a:pt x="94" y="9"/>
                </a:lnTo>
                <a:lnTo>
                  <a:pt x="111" y="5"/>
                </a:lnTo>
                <a:lnTo>
                  <a:pt x="127" y="1"/>
                </a:lnTo>
                <a:lnTo>
                  <a:pt x="143" y="0"/>
                </a:lnTo>
                <a:lnTo>
                  <a:pt x="176"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77" name="Rectangle 1394">
            <a:extLst>
              <a:ext uri="{FF2B5EF4-FFF2-40B4-BE49-F238E27FC236}">
                <a16:creationId xmlns:a16="http://schemas.microsoft.com/office/drawing/2014/main" id="{A41A29B1-C1EB-D340-9A2D-1B06182B4E9B}"/>
              </a:ext>
            </a:extLst>
          </p:cNvPr>
          <p:cNvSpPr>
            <a:spLocks noChangeArrowheads="1"/>
          </p:cNvSpPr>
          <p:nvPr/>
        </p:nvSpPr>
        <p:spPr bwMode="auto">
          <a:xfrm rot="-5400000">
            <a:off x="3571082" y="3245643"/>
            <a:ext cx="1524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78" name="Freeform 1395">
            <a:extLst>
              <a:ext uri="{FF2B5EF4-FFF2-40B4-BE49-F238E27FC236}">
                <a16:creationId xmlns:a16="http://schemas.microsoft.com/office/drawing/2014/main" id="{7ACD297B-B0AD-B548-B7B6-BA76E7C405A6}"/>
              </a:ext>
            </a:extLst>
          </p:cNvPr>
          <p:cNvSpPr>
            <a:spLocks/>
          </p:cNvSpPr>
          <p:nvPr/>
        </p:nvSpPr>
        <p:spPr bwMode="auto">
          <a:xfrm>
            <a:off x="3027363" y="3070225"/>
            <a:ext cx="168275" cy="503238"/>
          </a:xfrm>
          <a:custGeom>
            <a:avLst/>
            <a:gdLst>
              <a:gd name="T0" fmla="*/ 2147483646 w 320"/>
              <a:gd name="T1" fmla="*/ 0 h 951"/>
              <a:gd name="T2" fmla="*/ 2147483646 w 320"/>
              <a:gd name="T3" fmla="*/ 2147483646 h 951"/>
              <a:gd name="T4" fmla="*/ 2147483646 w 320"/>
              <a:gd name="T5" fmla="*/ 2147483646 h 951"/>
              <a:gd name="T6" fmla="*/ 2147483646 w 320"/>
              <a:gd name="T7" fmla="*/ 2147483646 h 951"/>
              <a:gd name="T8" fmla="*/ 2147483646 w 320"/>
              <a:gd name="T9" fmla="*/ 2147483646 h 951"/>
              <a:gd name="T10" fmla="*/ 2147483646 w 320"/>
              <a:gd name="T11" fmla="*/ 2147483646 h 951"/>
              <a:gd name="T12" fmla="*/ 2147483646 w 320"/>
              <a:gd name="T13" fmla="*/ 2147483646 h 951"/>
              <a:gd name="T14" fmla="*/ 2147483646 w 320"/>
              <a:gd name="T15" fmla="*/ 2147483646 h 951"/>
              <a:gd name="T16" fmla="*/ 2147483646 w 320"/>
              <a:gd name="T17" fmla="*/ 2147483646 h 951"/>
              <a:gd name="T18" fmla="*/ 2147483646 w 320"/>
              <a:gd name="T19" fmla="*/ 2147483646 h 951"/>
              <a:gd name="T20" fmla="*/ 2147483646 w 320"/>
              <a:gd name="T21" fmla="*/ 2147483646 h 951"/>
              <a:gd name="T22" fmla="*/ 2147483646 w 320"/>
              <a:gd name="T23" fmla="*/ 2147483646 h 951"/>
              <a:gd name="T24" fmla="*/ 2147483646 w 320"/>
              <a:gd name="T25" fmla="*/ 2147483646 h 951"/>
              <a:gd name="T26" fmla="*/ 2147483646 w 320"/>
              <a:gd name="T27" fmla="*/ 2147483646 h 951"/>
              <a:gd name="T28" fmla="*/ 2147483646 w 320"/>
              <a:gd name="T29" fmla="*/ 2147483646 h 951"/>
              <a:gd name="T30" fmla="*/ 2147483646 w 320"/>
              <a:gd name="T31" fmla="*/ 2147483646 h 951"/>
              <a:gd name="T32" fmla="*/ 2147483646 w 320"/>
              <a:gd name="T33" fmla="*/ 2147483646 h 951"/>
              <a:gd name="T34" fmla="*/ 2147483646 w 320"/>
              <a:gd name="T35" fmla="*/ 2147483646 h 951"/>
              <a:gd name="T36" fmla="*/ 2147483646 w 320"/>
              <a:gd name="T37" fmla="*/ 2147483646 h 951"/>
              <a:gd name="T38" fmla="*/ 2147483646 w 320"/>
              <a:gd name="T39" fmla="*/ 2147483646 h 951"/>
              <a:gd name="T40" fmla="*/ 2147483646 w 320"/>
              <a:gd name="T41" fmla="*/ 2147483646 h 951"/>
              <a:gd name="T42" fmla="*/ 2147483646 w 320"/>
              <a:gd name="T43" fmla="*/ 2147483646 h 951"/>
              <a:gd name="T44" fmla="*/ 2147483646 w 320"/>
              <a:gd name="T45" fmla="*/ 2147483646 h 951"/>
              <a:gd name="T46" fmla="*/ 2147483646 w 320"/>
              <a:gd name="T47" fmla="*/ 2147483646 h 951"/>
              <a:gd name="T48" fmla="*/ 2147483646 w 320"/>
              <a:gd name="T49" fmla="*/ 2147483646 h 951"/>
              <a:gd name="T50" fmla="*/ 2147483646 w 320"/>
              <a:gd name="T51" fmla="*/ 2147483646 h 951"/>
              <a:gd name="T52" fmla="*/ 2147483646 w 320"/>
              <a:gd name="T53" fmla="*/ 2147483646 h 951"/>
              <a:gd name="T54" fmla="*/ 2147483646 w 320"/>
              <a:gd name="T55" fmla="*/ 2147483646 h 951"/>
              <a:gd name="T56" fmla="*/ 2147483646 w 320"/>
              <a:gd name="T57" fmla="*/ 2147483646 h 951"/>
              <a:gd name="T58" fmla="*/ 2147483646 w 320"/>
              <a:gd name="T59" fmla="*/ 2147483646 h 951"/>
              <a:gd name="T60" fmla="*/ 2147483646 w 320"/>
              <a:gd name="T61" fmla="*/ 2147483646 h 951"/>
              <a:gd name="T62" fmla="*/ 2147483646 w 320"/>
              <a:gd name="T63" fmla="*/ 2147483646 h 951"/>
              <a:gd name="T64" fmla="*/ 2147483646 w 320"/>
              <a:gd name="T65" fmla="*/ 2147483646 h 951"/>
              <a:gd name="T66" fmla="*/ 2147483646 w 320"/>
              <a:gd name="T67" fmla="*/ 2147483646 h 951"/>
              <a:gd name="T68" fmla="*/ 2147483646 w 320"/>
              <a:gd name="T69" fmla="*/ 2147483646 h 951"/>
              <a:gd name="T70" fmla="*/ 2147483646 w 320"/>
              <a:gd name="T71" fmla="*/ 2147483646 h 951"/>
              <a:gd name="T72" fmla="*/ 2147483646 w 320"/>
              <a:gd name="T73" fmla="*/ 2147483646 h 951"/>
              <a:gd name="T74" fmla="*/ 2147483646 w 320"/>
              <a:gd name="T75" fmla="*/ 2147483646 h 951"/>
              <a:gd name="T76" fmla="*/ 2147483646 w 320"/>
              <a:gd name="T77" fmla="*/ 2147483646 h 951"/>
              <a:gd name="T78" fmla="*/ 2147483646 w 320"/>
              <a:gd name="T79" fmla="*/ 2147483646 h 951"/>
              <a:gd name="T80" fmla="*/ 2147483646 w 320"/>
              <a:gd name="T81" fmla="*/ 2147483646 h 951"/>
              <a:gd name="T82" fmla="*/ 0 w 320"/>
              <a:gd name="T83" fmla="*/ 2147483646 h 951"/>
              <a:gd name="T84" fmla="*/ 0 w 320"/>
              <a:gd name="T85" fmla="*/ 2147483646 h 951"/>
              <a:gd name="T86" fmla="*/ 2147483646 w 320"/>
              <a:gd name="T87" fmla="*/ 2147483646 h 951"/>
              <a:gd name="T88" fmla="*/ 2147483646 w 320"/>
              <a:gd name="T89" fmla="*/ 2147483646 h 951"/>
              <a:gd name="T90" fmla="*/ 2147483646 w 320"/>
              <a:gd name="T91" fmla="*/ 2147483646 h 951"/>
              <a:gd name="T92" fmla="*/ 2147483646 w 320"/>
              <a:gd name="T93" fmla="*/ 2147483646 h 951"/>
              <a:gd name="T94" fmla="*/ 2147483646 w 320"/>
              <a:gd name="T95" fmla="*/ 2147483646 h 951"/>
              <a:gd name="T96" fmla="*/ 2147483646 w 320"/>
              <a:gd name="T97" fmla="*/ 2147483646 h 951"/>
              <a:gd name="T98" fmla="*/ 2147483646 w 320"/>
              <a:gd name="T99" fmla="*/ 2147483646 h 951"/>
              <a:gd name="T100" fmla="*/ 2147483646 w 320"/>
              <a:gd name="T101" fmla="*/ 2147483646 h 951"/>
              <a:gd name="T102" fmla="*/ 2147483646 w 320"/>
              <a:gd name="T103" fmla="*/ 2147483646 h 951"/>
              <a:gd name="T104" fmla="*/ 2147483646 w 320"/>
              <a:gd name="T105" fmla="*/ 2147483646 h 951"/>
              <a:gd name="T106" fmla="*/ 2147483646 w 320"/>
              <a:gd name="T107" fmla="*/ 2147483646 h 951"/>
              <a:gd name="T108" fmla="*/ 2147483646 w 320"/>
              <a:gd name="T109" fmla="*/ 2147483646 h 951"/>
              <a:gd name="T110" fmla="*/ 2147483646 w 320"/>
              <a:gd name="T111" fmla="*/ 0 h 951"/>
              <a:gd name="T112" fmla="*/ 2147483646 w 320"/>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0" h="951">
                <a:moveTo>
                  <a:pt x="177" y="0"/>
                </a:moveTo>
                <a:lnTo>
                  <a:pt x="194" y="1"/>
                </a:lnTo>
                <a:lnTo>
                  <a:pt x="210" y="5"/>
                </a:lnTo>
                <a:lnTo>
                  <a:pt x="226" y="9"/>
                </a:lnTo>
                <a:lnTo>
                  <a:pt x="241" y="15"/>
                </a:lnTo>
                <a:lnTo>
                  <a:pt x="255" y="22"/>
                </a:lnTo>
                <a:lnTo>
                  <a:pt x="267" y="29"/>
                </a:lnTo>
                <a:lnTo>
                  <a:pt x="280" y="38"/>
                </a:lnTo>
                <a:lnTo>
                  <a:pt x="290" y="47"/>
                </a:lnTo>
                <a:lnTo>
                  <a:pt x="299" y="58"/>
                </a:lnTo>
                <a:lnTo>
                  <a:pt x="307" y="70"/>
                </a:lnTo>
                <a:lnTo>
                  <a:pt x="313" y="81"/>
                </a:lnTo>
                <a:lnTo>
                  <a:pt x="318" y="93"/>
                </a:lnTo>
                <a:lnTo>
                  <a:pt x="320" y="106"/>
                </a:lnTo>
                <a:lnTo>
                  <a:pt x="320" y="845"/>
                </a:lnTo>
                <a:lnTo>
                  <a:pt x="318" y="858"/>
                </a:lnTo>
                <a:lnTo>
                  <a:pt x="313" y="870"/>
                </a:lnTo>
                <a:lnTo>
                  <a:pt x="307" y="881"/>
                </a:lnTo>
                <a:lnTo>
                  <a:pt x="299" y="892"/>
                </a:lnTo>
                <a:lnTo>
                  <a:pt x="290" y="904"/>
                </a:lnTo>
                <a:lnTo>
                  <a:pt x="280" y="912"/>
                </a:lnTo>
                <a:lnTo>
                  <a:pt x="267" y="921"/>
                </a:lnTo>
                <a:lnTo>
                  <a:pt x="255" y="929"/>
                </a:lnTo>
                <a:lnTo>
                  <a:pt x="241" y="935"/>
                </a:lnTo>
                <a:lnTo>
                  <a:pt x="226" y="941"/>
                </a:lnTo>
                <a:lnTo>
                  <a:pt x="210" y="946"/>
                </a:lnTo>
                <a:lnTo>
                  <a:pt x="194" y="949"/>
                </a:lnTo>
                <a:lnTo>
                  <a:pt x="177" y="951"/>
                </a:lnTo>
                <a:lnTo>
                  <a:pt x="144" y="951"/>
                </a:lnTo>
                <a:lnTo>
                  <a:pt x="126" y="949"/>
                </a:lnTo>
                <a:lnTo>
                  <a:pt x="110" y="946"/>
                </a:lnTo>
                <a:lnTo>
                  <a:pt x="94" y="941"/>
                </a:lnTo>
                <a:lnTo>
                  <a:pt x="79" y="935"/>
                </a:lnTo>
                <a:lnTo>
                  <a:pt x="66" y="929"/>
                </a:lnTo>
                <a:lnTo>
                  <a:pt x="53" y="921"/>
                </a:lnTo>
                <a:lnTo>
                  <a:pt x="41" y="912"/>
                </a:lnTo>
                <a:lnTo>
                  <a:pt x="30" y="904"/>
                </a:lnTo>
                <a:lnTo>
                  <a:pt x="21" y="892"/>
                </a:lnTo>
                <a:lnTo>
                  <a:pt x="13" y="881"/>
                </a:lnTo>
                <a:lnTo>
                  <a:pt x="7" y="870"/>
                </a:lnTo>
                <a:lnTo>
                  <a:pt x="3" y="858"/>
                </a:lnTo>
                <a:lnTo>
                  <a:pt x="0" y="845"/>
                </a:lnTo>
                <a:lnTo>
                  <a:pt x="0" y="106"/>
                </a:lnTo>
                <a:lnTo>
                  <a:pt x="3" y="93"/>
                </a:lnTo>
                <a:lnTo>
                  <a:pt x="7" y="81"/>
                </a:lnTo>
                <a:lnTo>
                  <a:pt x="13" y="70"/>
                </a:lnTo>
                <a:lnTo>
                  <a:pt x="21" y="58"/>
                </a:lnTo>
                <a:lnTo>
                  <a:pt x="30" y="47"/>
                </a:lnTo>
                <a:lnTo>
                  <a:pt x="41" y="38"/>
                </a:lnTo>
                <a:lnTo>
                  <a:pt x="53" y="29"/>
                </a:lnTo>
                <a:lnTo>
                  <a:pt x="66" y="22"/>
                </a:lnTo>
                <a:lnTo>
                  <a:pt x="79" y="15"/>
                </a:lnTo>
                <a:lnTo>
                  <a:pt x="94" y="9"/>
                </a:lnTo>
                <a:lnTo>
                  <a:pt x="110" y="5"/>
                </a:lnTo>
                <a:lnTo>
                  <a:pt x="126" y="1"/>
                </a:lnTo>
                <a:lnTo>
                  <a:pt x="144" y="0"/>
                </a:lnTo>
                <a:lnTo>
                  <a:pt x="177"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9" name="Freeform 1396">
            <a:extLst>
              <a:ext uri="{FF2B5EF4-FFF2-40B4-BE49-F238E27FC236}">
                <a16:creationId xmlns:a16="http://schemas.microsoft.com/office/drawing/2014/main" id="{9D0453CC-5423-A340-B07A-D4951CE4E5C9}"/>
              </a:ext>
            </a:extLst>
          </p:cNvPr>
          <p:cNvSpPr>
            <a:spLocks/>
          </p:cNvSpPr>
          <p:nvPr/>
        </p:nvSpPr>
        <p:spPr bwMode="auto">
          <a:xfrm>
            <a:off x="3027363" y="3070225"/>
            <a:ext cx="168275" cy="503238"/>
          </a:xfrm>
          <a:custGeom>
            <a:avLst/>
            <a:gdLst>
              <a:gd name="T0" fmla="*/ 2147483646 w 320"/>
              <a:gd name="T1" fmla="*/ 0 h 951"/>
              <a:gd name="T2" fmla="*/ 2147483646 w 320"/>
              <a:gd name="T3" fmla="*/ 2147483646 h 951"/>
              <a:gd name="T4" fmla="*/ 2147483646 w 320"/>
              <a:gd name="T5" fmla="*/ 2147483646 h 951"/>
              <a:gd name="T6" fmla="*/ 2147483646 w 320"/>
              <a:gd name="T7" fmla="*/ 2147483646 h 951"/>
              <a:gd name="T8" fmla="*/ 2147483646 w 320"/>
              <a:gd name="T9" fmla="*/ 2147483646 h 951"/>
              <a:gd name="T10" fmla="*/ 2147483646 w 320"/>
              <a:gd name="T11" fmla="*/ 2147483646 h 951"/>
              <a:gd name="T12" fmla="*/ 2147483646 w 320"/>
              <a:gd name="T13" fmla="*/ 2147483646 h 951"/>
              <a:gd name="T14" fmla="*/ 2147483646 w 320"/>
              <a:gd name="T15" fmla="*/ 2147483646 h 951"/>
              <a:gd name="T16" fmla="*/ 2147483646 w 320"/>
              <a:gd name="T17" fmla="*/ 2147483646 h 951"/>
              <a:gd name="T18" fmla="*/ 2147483646 w 320"/>
              <a:gd name="T19" fmla="*/ 2147483646 h 951"/>
              <a:gd name="T20" fmla="*/ 2147483646 w 320"/>
              <a:gd name="T21" fmla="*/ 2147483646 h 951"/>
              <a:gd name="T22" fmla="*/ 2147483646 w 320"/>
              <a:gd name="T23" fmla="*/ 2147483646 h 951"/>
              <a:gd name="T24" fmla="*/ 2147483646 w 320"/>
              <a:gd name="T25" fmla="*/ 2147483646 h 951"/>
              <a:gd name="T26" fmla="*/ 2147483646 w 320"/>
              <a:gd name="T27" fmla="*/ 2147483646 h 951"/>
              <a:gd name="T28" fmla="*/ 2147483646 w 320"/>
              <a:gd name="T29" fmla="*/ 2147483646 h 951"/>
              <a:gd name="T30" fmla="*/ 2147483646 w 320"/>
              <a:gd name="T31" fmla="*/ 2147483646 h 951"/>
              <a:gd name="T32" fmla="*/ 2147483646 w 320"/>
              <a:gd name="T33" fmla="*/ 2147483646 h 951"/>
              <a:gd name="T34" fmla="*/ 2147483646 w 320"/>
              <a:gd name="T35" fmla="*/ 2147483646 h 951"/>
              <a:gd name="T36" fmla="*/ 2147483646 w 320"/>
              <a:gd name="T37" fmla="*/ 2147483646 h 951"/>
              <a:gd name="T38" fmla="*/ 2147483646 w 320"/>
              <a:gd name="T39" fmla="*/ 2147483646 h 951"/>
              <a:gd name="T40" fmla="*/ 2147483646 w 320"/>
              <a:gd name="T41" fmla="*/ 2147483646 h 951"/>
              <a:gd name="T42" fmla="*/ 2147483646 w 320"/>
              <a:gd name="T43" fmla="*/ 2147483646 h 951"/>
              <a:gd name="T44" fmla="*/ 2147483646 w 320"/>
              <a:gd name="T45" fmla="*/ 2147483646 h 951"/>
              <a:gd name="T46" fmla="*/ 2147483646 w 320"/>
              <a:gd name="T47" fmla="*/ 2147483646 h 951"/>
              <a:gd name="T48" fmla="*/ 2147483646 w 320"/>
              <a:gd name="T49" fmla="*/ 2147483646 h 951"/>
              <a:gd name="T50" fmla="*/ 2147483646 w 320"/>
              <a:gd name="T51" fmla="*/ 2147483646 h 951"/>
              <a:gd name="T52" fmla="*/ 2147483646 w 320"/>
              <a:gd name="T53" fmla="*/ 2147483646 h 951"/>
              <a:gd name="T54" fmla="*/ 2147483646 w 320"/>
              <a:gd name="T55" fmla="*/ 2147483646 h 951"/>
              <a:gd name="T56" fmla="*/ 2147483646 w 320"/>
              <a:gd name="T57" fmla="*/ 2147483646 h 951"/>
              <a:gd name="T58" fmla="*/ 2147483646 w 320"/>
              <a:gd name="T59" fmla="*/ 2147483646 h 951"/>
              <a:gd name="T60" fmla="*/ 2147483646 w 320"/>
              <a:gd name="T61" fmla="*/ 2147483646 h 951"/>
              <a:gd name="T62" fmla="*/ 2147483646 w 320"/>
              <a:gd name="T63" fmla="*/ 2147483646 h 951"/>
              <a:gd name="T64" fmla="*/ 2147483646 w 320"/>
              <a:gd name="T65" fmla="*/ 2147483646 h 951"/>
              <a:gd name="T66" fmla="*/ 2147483646 w 320"/>
              <a:gd name="T67" fmla="*/ 2147483646 h 951"/>
              <a:gd name="T68" fmla="*/ 2147483646 w 320"/>
              <a:gd name="T69" fmla="*/ 2147483646 h 951"/>
              <a:gd name="T70" fmla="*/ 2147483646 w 320"/>
              <a:gd name="T71" fmla="*/ 2147483646 h 951"/>
              <a:gd name="T72" fmla="*/ 2147483646 w 320"/>
              <a:gd name="T73" fmla="*/ 2147483646 h 951"/>
              <a:gd name="T74" fmla="*/ 2147483646 w 320"/>
              <a:gd name="T75" fmla="*/ 2147483646 h 951"/>
              <a:gd name="T76" fmla="*/ 2147483646 w 320"/>
              <a:gd name="T77" fmla="*/ 2147483646 h 951"/>
              <a:gd name="T78" fmla="*/ 2147483646 w 320"/>
              <a:gd name="T79" fmla="*/ 2147483646 h 951"/>
              <a:gd name="T80" fmla="*/ 2147483646 w 320"/>
              <a:gd name="T81" fmla="*/ 2147483646 h 951"/>
              <a:gd name="T82" fmla="*/ 0 w 320"/>
              <a:gd name="T83" fmla="*/ 2147483646 h 951"/>
              <a:gd name="T84" fmla="*/ 0 w 320"/>
              <a:gd name="T85" fmla="*/ 2147483646 h 951"/>
              <a:gd name="T86" fmla="*/ 2147483646 w 320"/>
              <a:gd name="T87" fmla="*/ 2147483646 h 951"/>
              <a:gd name="T88" fmla="*/ 2147483646 w 320"/>
              <a:gd name="T89" fmla="*/ 2147483646 h 951"/>
              <a:gd name="T90" fmla="*/ 2147483646 w 320"/>
              <a:gd name="T91" fmla="*/ 2147483646 h 951"/>
              <a:gd name="T92" fmla="*/ 2147483646 w 320"/>
              <a:gd name="T93" fmla="*/ 2147483646 h 951"/>
              <a:gd name="T94" fmla="*/ 2147483646 w 320"/>
              <a:gd name="T95" fmla="*/ 2147483646 h 951"/>
              <a:gd name="T96" fmla="*/ 2147483646 w 320"/>
              <a:gd name="T97" fmla="*/ 2147483646 h 951"/>
              <a:gd name="T98" fmla="*/ 2147483646 w 320"/>
              <a:gd name="T99" fmla="*/ 2147483646 h 951"/>
              <a:gd name="T100" fmla="*/ 2147483646 w 320"/>
              <a:gd name="T101" fmla="*/ 2147483646 h 951"/>
              <a:gd name="T102" fmla="*/ 2147483646 w 320"/>
              <a:gd name="T103" fmla="*/ 2147483646 h 951"/>
              <a:gd name="T104" fmla="*/ 2147483646 w 320"/>
              <a:gd name="T105" fmla="*/ 2147483646 h 951"/>
              <a:gd name="T106" fmla="*/ 2147483646 w 320"/>
              <a:gd name="T107" fmla="*/ 2147483646 h 951"/>
              <a:gd name="T108" fmla="*/ 2147483646 w 320"/>
              <a:gd name="T109" fmla="*/ 2147483646 h 951"/>
              <a:gd name="T110" fmla="*/ 2147483646 w 320"/>
              <a:gd name="T111" fmla="*/ 0 h 951"/>
              <a:gd name="T112" fmla="*/ 2147483646 w 320"/>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0" h="951">
                <a:moveTo>
                  <a:pt x="177" y="0"/>
                </a:moveTo>
                <a:lnTo>
                  <a:pt x="194" y="1"/>
                </a:lnTo>
                <a:lnTo>
                  <a:pt x="210" y="5"/>
                </a:lnTo>
                <a:lnTo>
                  <a:pt x="226" y="9"/>
                </a:lnTo>
                <a:lnTo>
                  <a:pt x="241" y="15"/>
                </a:lnTo>
                <a:lnTo>
                  <a:pt x="255" y="22"/>
                </a:lnTo>
                <a:lnTo>
                  <a:pt x="267" y="29"/>
                </a:lnTo>
                <a:lnTo>
                  <a:pt x="280" y="38"/>
                </a:lnTo>
                <a:lnTo>
                  <a:pt x="290" y="47"/>
                </a:lnTo>
                <a:lnTo>
                  <a:pt x="299" y="58"/>
                </a:lnTo>
                <a:lnTo>
                  <a:pt x="307" y="70"/>
                </a:lnTo>
                <a:lnTo>
                  <a:pt x="313" y="81"/>
                </a:lnTo>
                <a:lnTo>
                  <a:pt x="318" y="93"/>
                </a:lnTo>
                <a:lnTo>
                  <a:pt x="320" y="106"/>
                </a:lnTo>
                <a:lnTo>
                  <a:pt x="320" y="845"/>
                </a:lnTo>
                <a:lnTo>
                  <a:pt x="318" y="858"/>
                </a:lnTo>
                <a:lnTo>
                  <a:pt x="313" y="870"/>
                </a:lnTo>
                <a:lnTo>
                  <a:pt x="307" y="881"/>
                </a:lnTo>
                <a:lnTo>
                  <a:pt x="299" y="892"/>
                </a:lnTo>
                <a:lnTo>
                  <a:pt x="290" y="904"/>
                </a:lnTo>
                <a:lnTo>
                  <a:pt x="280" y="912"/>
                </a:lnTo>
                <a:lnTo>
                  <a:pt x="267" y="921"/>
                </a:lnTo>
                <a:lnTo>
                  <a:pt x="255" y="929"/>
                </a:lnTo>
                <a:lnTo>
                  <a:pt x="241" y="935"/>
                </a:lnTo>
                <a:lnTo>
                  <a:pt x="226" y="941"/>
                </a:lnTo>
                <a:lnTo>
                  <a:pt x="210" y="946"/>
                </a:lnTo>
                <a:lnTo>
                  <a:pt x="194" y="949"/>
                </a:lnTo>
                <a:lnTo>
                  <a:pt x="177" y="951"/>
                </a:lnTo>
                <a:lnTo>
                  <a:pt x="144" y="951"/>
                </a:lnTo>
                <a:lnTo>
                  <a:pt x="126" y="949"/>
                </a:lnTo>
                <a:lnTo>
                  <a:pt x="110" y="946"/>
                </a:lnTo>
                <a:lnTo>
                  <a:pt x="94" y="941"/>
                </a:lnTo>
                <a:lnTo>
                  <a:pt x="79" y="935"/>
                </a:lnTo>
                <a:lnTo>
                  <a:pt x="66" y="929"/>
                </a:lnTo>
                <a:lnTo>
                  <a:pt x="53" y="921"/>
                </a:lnTo>
                <a:lnTo>
                  <a:pt x="41" y="912"/>
                </a:lnTo>
                <a:lnTo>
                  <a:pt x="30" y="904"/>
                </a:lnTo>
                <a:lnTo>
                  <a:pt x="21" y="892"/>
                </a:lnTo>
                <a:lnTo>
                  <a:pt x="13" y="881"/>
                </a:lnTo>
                <a:lnTo>
                  <a:pt x="7" y="870"/>
                </a:lnTo>
                <a:lnTo>
                  <a:pt x="3" y="858"/>
                </a:lnTo>
                <a:lnTo>
                  <a:pt x="0" y="845"/>
                </a:lnTo>
                <a:lnTo>
                  <a:pt x="0" y="106"/>
                </a:lnTo>
                <a:lnTo>
                  <a:pt x="3" y="93"/>
                </a:lnTo>
                <a:lnTo>
                  <a:pt x="7" y="81"/>
                </a:lnTo>
                <a:lnTo>
                  <a:pt x="13" y="70"/>
                </a:lnTo>
                <a:lnTo>
                  <a:pt x="21" y="58"/>
                </a:lnTo>
                <a:lnTo>
                  <a:pt x="30" y="47"/>
                </a:lnTo>
                <a:lnTo>
                  <a:pt x="41" y="38"/>
                </a:lnTo>
                <a:lnTo>
                  <a:pt x="53" y="29"/>
                </a:lnTo>
                <a:lnTo>
                  <a:pt x="66" y="22"/>
                </a:lnTo>
                <a:lnTo>
                  <a:pt x="79" y="15"/>
                </a:lnTo>
                <a:lnTo>
                  <a:pt x="94" y="9"/>
                </a:lnTo>
                <a:lnTo>
                  <a:pt x="110" y="5"/>
                </a:lnTo>
                <a:lnTo>
                  <a:pt x="126" y="1"/>
                </a:lnTo>
                <a:lnTo>
                  <a:pt x="144" y="0"/>
                </a:lnTo>
                <a:lnTo>
                  <a:pt x="177"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0" name="Rectangle 1397">
            <a:extLst>
              <a:ext uri="{FF2B5EF4-FFF2-40B4-BE49-F238E27FC236}">
                <a16:creationId xmlns:a16="http://schemas.microsoft.com/office/drawing/2014/main" id="{DCBEB6FA-5B72-4C4E-B48E-D86D60CF6111}"/>
              </a:ext>
            </a:extLst>
          </p:cNvPr>
          <p:cNvSpPr>
            <a:spLocks noChangeArrowheads="1"/>
          </p:cNvSpPr>
          <p:nvPr/>
        </p:nvSpPr>
        <p:spPr bwMode="auto">
          <a:xfrm rot="-5400000">
            <a:off x="2976562" y="3254376"/>
            <a:ext cx="2905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675 BP</a:t>
            </a:r>
            <a:endParaRPr lang="en-US" altLang="en-US" sz="2400">
              <a:latin typeface="Times New Roman" panose="02020603050405020304" pitchFamily="18" charset="0"/>
            </a:endParaRPr>
          </a:p>
        </p:txBody>
      </p:sp>
      <p:sp>
        <p:nvSpPr>
          <p:cNvPr id="24681" name="Freeform 1398">
            <a:extLst>
              <a:ext uri="{FF2B5EF4-FFF2-40B4-BE49-F238E27FC236}">
                <a16:creationId xmlns:a16="http://schemas.microsoft.com/office/drawing/2014/main" id="{4AAC9D75-D63C-DB45-8E4A-540C6DF9D34D}"/>
              </a:ext>
            </a:extLst>
          </p:cNvPr>
          <p:cNvSpPr>
            <a:spLocks/>
          </p:cNvSpPr>
          <p:nvPr/>
        </p:nvSpPr>
        <p:spPr bwMode="auto">
          <a:xfrm>
            <a:off x="2305050" y="3106738"/>
            <a:ext cx="577850" cy="428625"/>
          </a:xfrm>
          <a:custGeom>
            <a:avLst/>
            <a:gdLst>
              <a:gd name="T0" fmla="*/ 2147483646 w 1092"/>
              <a:gd name="T1" fmla="*/ 0 h 809"/>
              <a:gd name="T2" fmla="*/ 2147483646 w 1092"/>
              <a:gd name="T3" fmla="*/ 2147483646 h 809"/>
              <a:gd name="T4" fmla="*/ 2147483646 w 1092"/>
              <a:gd name="T5" fmla="*/ 2147483646 h 809"/>
              <a:gd name="T6" fmla="*/ 2147483646 w 1092"/>
              <a:gd name="T7" fmla="*/ 2147483646 h 809"/>
              <a:gd name="T8" fmla="*/ 2147483646 w 1092"/>
              <a:gd name="T9" fmla="*/ 2147483646 h 809"/>
              <a:gd name="T10" fmla="*/ 2147483646 w 1092"/>
              <a:gd name="T11" fmla="*/ 2147483646 h 809"/>
              <a:gd name="T12" fmla="*/ 2147483646 w 1092"/>
              <a:gd name="T13" fmla="*/ 2147483646 h 809"/>
              <a:gd name="T14" fmla="*/ 2147483646 w 1092"/>
              <a:gd name="T15" fmla="*/ 2147483646 h 809"/>
              <a:gd name="T16" fmla="*/ 2147483646 w 1092"/>
              <a:gd name="T17" fmla="*/ 2147483646 h 809"/>
              <a:gd name="T18" fmla="*/ 2147483646 w 1092"/>
              <a:gd name="T19" fmla="*/ 2147483646 h 809"/>
              <a:gd name="T20" fmla="*/ 2147483646 w 1092"/>
              <a:gd name="T21" fmla="*/ 2147483646 h 809"/>
              <a:gd name="T22" fmla="*/ 2147483646 w 1092"/>
              <a:gd name="T23" fmla="*/ 2147483646 h 809"/>
              <a:gd name="T24" fmla="*/ 2147483646 w 1092"/>
              <a:gd name="T25" fmla="*/ 2147483646 h 809"/>
              <a:gd name="T26" fmla="*/ 2147483646 w 1092"/>
              <a:gd name="T27" fmla="*/ 2147483646 h 809"/>
              <a:gd name="T28" fmla="*/ 2147483646 w 1092"/>
              <a:gd name="T29" fmla="*/ 2147483646 h 809"/>
              <a:gd name="T30" fmla="*/ 2147483646 w 1092"/>
              <a:gd name="T31" fmla="*/ 2147483646 h 809"/>
              <a:gd name="T32" fmla="*/ 2147483646 w 1092"/>
              <a:gd name="T33" fmla="*/ 2147483646 h 809"/>
              <a:gd name="T34" fmla="*/ 2147483646 w 1092"/>
              <a:gd name="T35" fmla="*/ 2147483646 h 809"/>
              <a:gd name="T36" fmla="*/ 2147483646 w 1092"/>
              <a:gd name="T37" fmla="*/ 2147483646 h 809"/>
              <a:gd name="T38" fmla="*/ 2147483646 w 1092"/>
              <a:gd name="T39" fmla="*/ 2147483646 h 809"/>
              <a:gd name="T40" fmla="*/ 2147483646 w 1092"/>
              <a:gd name="T41" fmla="*/ 2147483646 h 809"/>
              <a:gd name="T42" fmla="*/ 2147483646 w 1092"/>
              <a:gd name="T43" fmla="*/ 2147483646 h 809"/>
              <a:gd name="T44" fmla="*/ 2147483646 w 1092"/>
              <a:gd name="T45" fmla="*/ 2147483646 h 809"/>
              <a:gd name="T46" fmla="*/ 2147483646 w 1092"/>
              <a:gd name="T47" fmla="*/ 2147483646 h 809"/>
              <a:gd name="T48" fmla="*/ 2147483646 w 1092"/>
              <a:gd name="T49" fmla="*/ 2147483646 h 809"/>
              <a:gd name="T50" fmla="*/ 2147483646 w 1092"/>
              <a:gd name="T51" fmla="*/ 2147483646 h 809"/>
              <a:gd name="T52" fmla="*/ 2147483646 w 1092"/>
              <a:gd name="T53" fmla="*/ 2147483646 h 809"/>
              <a:gd name="T54" fmla="*/ 2147483646 w 1092"/>
              <a:gd name="T55" fmla="*/ 2147483646 h 809"/>
              <a:gd name="T56" fmla="*/ 2147483646 w 1092"/>
              <a:gd name="T57" fmla="*/ 2147483646 h 809"/>
              <a:gd name="T58" fmla="*/ 2147483646 w 1092"/>
              <a:gd name="T59" fmla="*/ 2147483646 h 809"/>
              <a:gd name="T60" fmla="*/ 2147483646 w 1092"/>
              <a:gd name="T61" fmla="*/ 2147483646 h 809"/>
              <a:gd name="T62" fmla="*/ 2147483646 w 1092"/>
              <a:gd name="T63" fmla="*/ 2147483646 h 809"/>
              <a:gd name="T64" fmla="*/ 2147483646 w 1092"/>
              <a:gd name="T65" fmla="*/ 2147483646 h 809"/>
              <a:gd name="T66" fmla="*/ 2147483646 w 1092"/>
              <a:gd name="T67" fmla="*/ 2147483646 h 809"/>
              <a:gd name="T68" fmla="*/ 2147483646 w 1092"/>
              <a:gd name="T69" fmla="*/ 2147483646 h 809"/>
              <a:gd name="T70" fmla="*/ 2147483646 w 1092"/>
              <a:gd name="T71" fmla="*/ 2147483646 h 809"/>
              <a:gd name="T72" fmla="*/ 2147483646 w 1092"/>
              <a:gd name="T73" fmla="*/ 2147483646 h 809"/>
              <a:gd name="T74" fmla="*/ 2147483646 w 1092"/>
              <a:gd name="T75" fmla="*/ 2147483646 h 809"/>
              <a:gd name="T76" fmla="*/ 2147483646 w 1092"/>
              <a:gd name="T77" fmla="*/ 2147483646 h 809"/>
              <a:gd name="T78" fmla="*/ 2147483646 w 1092"/>
              <a:gd name="T79" fmla="*/ 2147483646 h 809"/>
              <a:gd name="T80" fmla="*/ 2147483646 w 1092"/>
              <a:gd name="T81" fmla="*/ 2147483646 h 809"/>
              <a:gd name="T82" fmla="*/ 2147483646 w 1092"/>
              <a:gd name="T83" fmla="*/ 2147483646 h 809"/>
              <a:gd name="T84" fmla="*/ 2147483646 w 1092"/>
              <a:gd name="T85" fmla="*/ 2147483646 h 809"/>
              <a:gd name="T86" fmla="*/ 0 w 1092"/>
              <a:gd name="T87" fmla="*/ 2147483646 h 809"/>
              <a:gd name="T88" fmla="*/ 0 w 1092"/>
              <a:gd name="T89" fmla="*/ 2147483646 h 809"/>
              <a:gd name="T90" fmla="*/ 2147483646 w 1092"/>
              <a:gd name="T91" fmla="*/ 2147483646 h 809"/>
              <a:gd name="T92" fmla="*/ 2147483646 w 1092"/>
              <a:gd name="T93" fmla="*/ 2147483646 h 809"/>
              <a:gd name="T94" fmla="*/ 2147483646 w 1092"/>
              <a:gd name="T95" fmla="*/ 2147483646 h 809"/>
              <a:gd name="T96" fmla="*/ 2147483646 w 1092"/>
              <a:gd name="T97" fmla="*/ 2147483646 h 809"/>
              <a:gd name="T98" fmla="*/ 2147483646 w 1092"/>
              <a:gd name="T99" fmla="*/ 2147483646 h 809"/>
              <a:gd name="T100" fmla="*/ 2147483646 w 1092"/>
              <a:gd name="T101" fmla="*/ 2147483646 h 809"/>
              <a:gd name="T102" fmla="*/ 2147483646 w 1092"/>
              <a:gd name="T103" fmla="*/ 2147483646 h 809"/>
              <a:gd name="T104" fmla="*/ 2147483646 w 1092"/>
              <a:gd name="T105" fmla="*/ 2147483646 h 809"/>
              <a:gd name="T106" fmla="*/ 2147483646 w 1092"/>
              <a:gd name="T107" fmla="*/ 2147483646 h 809"/>
              <a:gd name="T108" fmla="*/ 2147483646 w 1092"/>
              <a:gd name="T109" fmla="*/ 2147483646 h 809"/>
              <a:gd name="T110" fmla="*/ 2147483646 w 1092"/>
              <a:gd name="T111" fmla="*/ 2147483646 h 809"/>
              <a:gd name="T112" fmla="*/ 2147483646 w 1092"/>
              <a:gd name="T113" fmla="*/ 2147483646 h 809"/>
              <a:gd name="T114" fmla="*/ 2147483646 w 1092"/>
              <a:gd name="T115" fmla="*/ 0 h 809"/>
              <a:gd name="T116" fmla="*/ 2147483646 w 1092"/>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2" h="809">
                <a:moveTo>
                  <a:pt x="177" y="0"/>
                </a:moveTo>
                <a:lnTo>
                  <a:pt x="193" y="2"/>
                </a:lnTo>
                <a:lnTo>
                  <a:pt x="209" y="5"/>
                </a:lnTo>
                <a:lnTo>
                  <a:pt x="225" y="9"/>
                </a:lnTo>
                <a:lnTo>
                  <a:pt x="240" y="16"/>
                </a:lnTo>
                <a:lnTo>
                  <a:pt x="254" y="22"/>
                </a:lnTo>
                <a:lnTo>
                  <a:pt x="268" y="31"/>
                </a:lnTo>
                <a:lnTo>
                  <a:pt x="1039" y="602"/>
                </a:lnTo>
                <a:lnTo>
                  <a:pt x="1052" y="611"/>
                </a:lnTo>
                <a:lnTo>
                  <a:pt x="1061" y="619"/>
                </a:lnTo>
                <a:lnTo>
                  <a:pt x="1070" y="631"/>
                </a:lnTo>
                <a:lnTo>
                  <a:pt x="1078" y="642"/>
                </a:lnTo>
                <a:lnTo>
                  <a:pt x="1085" y="653"/>
                </a:lnTo>
                <a:lnTo>
                  <a:pt x="1090" y="665"/>
                </a:lnTo>
                <a:lnTo>
                  <a:pt x="1092" y="679"/>
                </a:lnTo>
                <a:lnTo>
                  <a:pt x="1092" y="702"/>
                </a:lnTo>
                <a:lnTo>
                  <a:pt x="1090" y="715"/>
                </a:lnTo>
                <a:lnTo>
                  <a:pt x="1085" y="727"/>
                </a:lnTo>
                <a:lnTo>
                  <a:pt x="1078" y="738"/>
                </a:lnTo>
                <a:lnTo>
                  <a:pt x="1070" y="750"/>
                </a:lnTo>
                <a:lnTo>
                  <a:pt x="1061" y="759"/>
                </a:lnTo>
                <a:lnTo>
                  <a:pt x="1052" y="770"/>
                </a:lnTo>
                <a:lnTo>
                  <a:pt x="1039" y="779"/>
                </a:lnTo>
                <a:lnTo>
                  <a:pt x="1027" y="787"/>
                </a:lnTo>
                <a:lnTo>
                  <a:pt x="1013" y="793"/>
                </a:lnTo>
                <a:lnTo>
                  <a:pt x="998" y="799"/>
                </a:lnTo>
                <a:lnTo>
                  <a:pt x="982" y="803"/>
                </a:lnTo>
                <a:lnTo>
                  <a:pt x="966" y="806"/>
                </a:lnTo>
                <a:lnTo>
                  <a:pt x="949" y="809"/>
                </a:lnTo>
                <a:lnTo>
                  <a:pt x="916" y="809"/>
                </a:lnTo>
                <a:lnTo>
                  <a:pt x="898" y="806"/>
                </a:lnTo>
                <a:lnTo>
                  <a:pt x="882" y="803"/>
                </a:lnTo>
                <a:lnTo>
                  <a:pt x="866" y="799"/>
                </a:lnTo>
                <a:lnTo>
                  <a:pt x="852" y="793"/>
                </a:lnTo>
                <a:lnTo>
                  <a:pt x="838" y="787"/>
                </a:lnTo>
                <a:lnTo>
                  <a:pt x="824" y="779"/>
                </a:lnTo>
                <a:lnTo>
                  <a:pt x="53" y="208"/>
                </a:lnTo>
                <a:lnTo>
                  <a:pt x="41" y="198"/>
                </a:lnTo>
                <a:lnTo>
                  <a:pt x="30" y="189"/>
                </a:lnTo>
                <a:lnTo>
                  <a:pt x="22" y="178"/>
                </a:lnTo>
                <a:lnTo>
                  <a:pt x="14" y="167"/>
                </a:lnTo>
                <a:lnTo>
                  <a:pt x="7" y="156"/>
                </a:lnTo>
                <a:lnTo>
                  <a:pt x="3" y="143"/>
                </a:lnTo>
                <a:lnTo>
                  <a:pt x="0" y="131"/>
                </a:lnTo>
                <a:lnTo>
                  <a:pt x="0" y="106"/>
                </a:lnTo>
                <a:lnTo>
                  <a:pt x="3" y="94"/>
                </a:lnTo>
                <a:lnTo>
                  <a:pt x="7" y="83"/>
                </a:lnTo>
                <a:lnTo>
                  <a:pt x="14" y="70"/>
                </a:lnTo>
                <a:lnTo>
                  <a:pt x="22" y="59"/>
                </a:lnTo>
                <a:lnTo>
                  <a:pt x="30" y="49"/>
                </a:lnTo>
                <a:lnTo>
                  <a:pt x="41" y="39"/>
                </a:lnTo>
                <a:lnTo>
                  <a:pt x="53" y="31"/>
                </a:lnTo>
                <a:lnTo>
                  <a:pt x="65" y="22"/>
                </a:lnTo>
                <a:lnTo>
                  <a:pt x="80" y="16"/>
                </a:lnTo>
                <a:lnTo>
                  <a:pt x="95" y="9"/>
                </a:lnTo>
                <a:lnTo>
                  <a:pt x="111" y="5"/>
                </a:lnTo>
                <a:lnTo>
                  <a:pt x="127" y="2"/>
                </a:lnTo>
                <a:lnTo>
                  <a:pt x="143" y="0"/>
                </a:lnTo>
                <a:lnTo>
                  <a:pt x="177"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2" name="Freeform 1399">
            <a:extLst>
              <a:ext uri="{FF2B5EF4-FFF2-40B4-BE49-F238E27FC236}">
                <a16:creationId xmlns:a16="http://schemas.microsoft.com/office/drawing/2014/main" id="{E7B4FF7A-DC2E-3041-8739-71A16BD2DB81}"/>
              </a:ext>
            </a:extLst>
          </p:cNvPr>
          <p:cNvSpPr>
            <a:spLocks/>
          </p:cNvSpPr>
          <p:nvPr/>
        </p:nvSpPr>
        <p:spPr bwMode="auto">
          <a:xfrm>
            <a:off x="2305050" y="3106738"/>
            <a:ext cx="577850" cy="428625"/>
          </a:xfrm>
          <a:custGeom>
            <a:avLst/>
            <a:gdLst>
              <a:gd name="T0" fmla="*/ 2147483646 w 1092"/>
              <a:gd name="T1" fmla="*/ 0 h 809"/>
              <a:gd name="T2" fmla="*/ 2147483646 w 1092"/>
              <a:gd name="T3" fmla="*/ 2147483646 h 809"/>
              <a:gd name="T4" fmla="*/ 2147483646 w 1092"/>
              <a:gd name="T5" fmla="*/ 2147483646 h 809"/>
              <a:gd name="T6" fmla="*/ 2147483646 w 1092"/>
              <a:gd name="T7" fmla="*/ 2147483646 h 809"/>
              <a:gd name="T8" fmla="*/ 2147483646 w 1092"/>
              <a:gd name="T9" fmla="*/ 2147483646 h 809"/>
              <a:gd name="T10" fmla="*/ 2147483646 w 1092"/>
              <a:gd name="T11" fmla="*/ 2147483646 h 809"/>
              <a:gd name="T12" fmla="*/ 2147483646 w 1092"/>
              <a:gd name="T13" fmla="*/ 2147483646 h 809"/>
              <a:gd name="T14" fmla="*/ 2147483646 w 1092"/>
              <a:gd name="T15" fmla="*/ 2147483646 h 809"/>
              <a:gd name="T16" fmla="*/ 2147483646 w 1092"/>
              <a:gd name="T17" fmla="*/ 2147483646 h 809"/>
              <a:gd name="T18" fmla="*/ 2147483646 w 1092"/>
              <a:gd name="T19" fmla="*/ 2147483646 h 809"/>
              <a:gd name="T20" fmla="*/ 2147483646 w 1092"/>
              <a:gd name="T21" fmla="*/ 2147483646 h 809"/>
              <a:gd name="T22" fmla="*/ 2147483646 w 1092"/>
              <a:gd name="T23" fmla="*/ 2147483646 h 809"/>
              <a:gd name="T24" fmla="*/ 2147483646 w 1092"/>
              <a:gd name="T25" fmla="*/ 2147483646 h 809"/>
              <a:gd name="T26" fmla="*/ 2147483646 w 1092"/>
              <a:gd name="T27" fmla="*/ 2147483646 h 809"/>
              <a:gd name="T28" fmla="*/ 2147483646 w 1092"/>
              <a:gd name="T29" fmla="*/ 2147483646 h 809"/>
              <a:gd name="T30" fmla="*/ 2147483646 w 1092"/>
              <a:gd name="T31" fmla="*/ 2147483646 h 809"/>
              <a:gd name="T32" fmla="*/ 2147483646 w 1092"/>
              <a:gd name="T33" fmla="*/ 2147483646 h 809"/>
              <a:gd name="T34" fmla="*/ 2147483646 w 1092"/>
              <a:gd name="T35" fmla="*/ 2147483646 h 809"/>
              <a:gd name="T36" fmla="*/ 2147483646 w 1092"/>
              <a:gd name="T37" fmla="*/ 2147483646 h 809"/>
              <a:gd name="T38" fmla="*/ 2147483646 w 1092"/>
              <a:gd name="T39" fmla="*/ 2147483646 h 809"/>
              <a:gd name="T40" fmla="*/ 2147483646 w 1092"/>
              <a:gd name="T41" fmla="*/ 2147483646 h 809"/>
              <a:gd name="T42" fmla="*/ 2147483646 w 1092"/>
              <a:gd name="T43" fmla="*/ 2147483646 h 809"/>
              <a:gd name="T44" fmla="*/ 2147483646 w 1092"/>
              <a:gd name="T45" fmla="*/ 2147483646 h 809"/>
              <a:gd name="T46" fmla="*/ 2147483646 w 1092"/>
              <a:gd name="T47" fmla="*/ 2147483646 h 809"/>
              <a:gd name="T48" fmla="*/ 2147483646 w 1092"/>
              <a:gd name="T49" fmla="*/ 2147483646 h 809"/>
              <a:gd name="T50" fmla="*/ 2147483646 w 1092"/>
              <a:gd name="T51" fmla="*/ 2147483646 h 809"/>
              <a:gd name="T52" fmla="*/ 2147483646 w 1092"/>
              <a:gd name="T53" fmla="*/ 2147483646 h 809"/>
              <a:gd name="T54" fmla="*/ 2147483646 w 1092"/>
              <a:gd name="T55" fmla="*/ 2147483646 h 809"/>
              <a:gd name="T56" fmla="*/ 2147483646 w 1092"/>
              <a:gd name="T57" fmla="*/ 2147483646 h 809"/>
              <a:gd name="T58" fmla="*/ 2147483646 w 1092"/>
              <a:gd name="T59" fmla="*/ 2147483646 h 809"/>
              <a:gd name="T60" fmla="*/ 2147483646 w 1092"/>
              <a:gd name="T61" fmla="*/ 2147483646 h 809"/>
              <a:gd name="T62" fmla="*/ 2147483646 w 1092"/>
              <a:gd name="T63" fmla="*/ 2147483646 h 809"/>
              <a:gd name="T64" fmla="*/ 2147483646 w 1092"/>
              <a:gd name="T65" fmla="*/ 2147483646 h 809"/>
              <a:gd name="T66" fmla="*/ 2147483646 w 1092"/>
              <a:gd name="T67" fmla="*/ 2147483646 h 809"/>
              <a:gd name="T68" fmla="*/ 2147483646 w 1092"/>
              <a:gd name="T69" fmla="*/ 2147483646 h 809"/>
              <a:gd name="T70" fmla="*/ 2147483646 w 1092"/>
              <a:gd name="T71" fmla="*/ 2147483646 h 809"/>
              <a:gd name="T72" fmla="*/ 2147483646 w 1092"/>
              <a:gd name="T73" fmla="*/ 2147483646 h 809"/>
              <a:gd name="T74" fmla="*/ 2147483646 w 1092"/>
              <a:gd name="T75" fmla="*/ 2147483646 h 809"/>
              <a:gd name="T76" fmla="*/ 2147483646 w 1092"/>
              <a:gd name="T77" fmla="*/ 2147483646 h 809"/>
              <a:gd name="T78" fmla="*/ 2147483646 w 1092"/>
              <a:gd name="T79" fmla="*/ 2147483646 h 809"/>
              <a:gd name="T80" fmla="*/ 2147483646 w 1092"/>
              <a:gd name="T81" fmla="*/ 2147483646 h 809"/>
              <a:gd name="T82" fmla="*/ 2147483646 w 1092"/>
              <a:gd name="T83" fmla="*/ 2147483646 h 809"/>
              <a:gd name="T84" fmla="*/ 2147483646 w 1092"/>
              <a:gd name="T85" fmla="*/ 2147483646 h 809"/>
              <a:gd name="T86" fmla="*/ 0 w 1092"/>
              <a:gd name="T87" fmla="*/ 2147483646 h 809"/>
              <a:gd name="T88" fmla="*/ 0 w 1092"/>
              <a:gd name="T89" fmla="*/ 2147483646 h 809"/>
              <a:gd name="T90" fmla="*/ 2147483646 w 1092"/>
              <a:gd name="T91" fmla="*/ 2147483646 h 809"/>
              <a:gd name="T92" fmla="*/ 2147483646 w 1092"/>
              <a:gd name="T93" fmla="*/ 2147483646 h 809"/>
              <a:gd name="T94" fmla="*/ 2147483646 w 1092"/>
              <a:gd name="T95" fmla="*/ 2147483646 h 809"/>
              <a:gd name="T96" fmla="*/ 2147483646 w 1092"/>
              <a:gd name="T97" fmla="*/ 2147483646 h 809"/>
              <a:gd name="T98" fmla="*/ 2147483646 w 1092"/>
              <a:gd name="T99" fmla="*/ 2147483646 h 809"/>
              <a:gd name="T100" fmla="*/ 2147483646 w 1092"/>
              <a:gd name="T101" fmla="*/ 2147483646 h 809"/>
              <a:gd name="T102" fmla="*/ 2147483646 w 1092"/>
              <a:gd name="T103" fmla="*/ 2147483646 h 809"/>
              <a:gd name="T104" fmla="*/ 2147483646 w 1092"/>
              <a:gd name="T105" fmla="*/ 2147483646 h 809"/>
              <a:gd name="T106" fmla="*/ 2147483646 w 1092"/>
              <a:gd name="T107" fmla="*/ 2147483646 h 809"/>
              <a:gd name="T108" fmla="*/ 2147483646 w 1092"/>
              <a:gd name="T109" fmla="*/ 2147483646 h 809"/>
              <a:gd name="T110" fmla="*/ 2147483646 w 1092"/>
              <a:gd name="T111" fmla="*/ 2147483646 h 809"/>
              <a:gd name="T112" fmla="*/ 2147483646 w 1092"/>
              <a:gd name="T113" fmla="*/ 2147483646 h 809"/>
              <a:gd name="T114" fmla="*/ 2147483646 w 1092"/>
              <a:gd name="T115" fmla="*/ 0 h 809"/>
              <a:gd name="T116" fmla="*/ 2147483646 w 1092"/>
              <a:gd name="T117" fmla="*/ 0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2" h="809">
                <a:moveTo>
                  <a:pt x="177" y="0"/>
                </a:moveTo>
                <a:lnTo>
                  <a:pt x="193" y="2"/>
                </a:lnTo>
                <a:lnTo>
                  <a:pt x="209" y="5"/>
                </a:lnTo>
                <a:lnTo>
                  <a:pt x="225" y="9"/>
                </a:lnTo>
                <a:lnTo>
                  <a:pt x="240" y="16"/>
                </a:lnTo>
                <a:lnTo>
                  <a:pt x="254" y="22"/>
                </a:lnTo>
                <a:lnTo>
                  <a:pt x="268" y="31"/>
                </a:lnTo>
                <a:lnTo>
                  <a:pt x="1039" y="602"/>
                </a:lnTo>
                <a:lnTo>
                  <a:pt x="1052" y="611"/>
                </a:lnTo>
                <a:lnTo>
                  <a:pt x="1061" y="619"/>
                </a:lnTo>
                <a:lnTo>
                  <a:pt x="1070" y="631"/>
                </a:lnTo>
                <a:lnTo>
                  <a:pt x="1078" y="642"/>
                </a:lnTo>
                <a:lnTo>
                  <a:pt x="1085" y="653"/>
                </a:lnTo>
                <a:lnTo>
                  <a:pt x="1090" y="665"/>
                </a:lnTo>
                <a:lnTo>
                  <a:pt x="1092" y="679"/>
                </a:lnTo>
                <a:lnTo>
                  <a:pt x="1092" y="702"/>
                </a:lnTo>
                <a:lnTo>
                  <a:pt x="1090" y="715"/>
                </a:lnTo>
                <a:lnTo>
                  <a:pt x="1085" y="727"/>
                </a:lnTo>
                <a:lnTo>
                  <a:pt x="1078" y="738"/>
                </a:lnTo>
                <a:lnTo>
                  <a:pt x="1070" y="750"/>
                </a:lnTo>
                <a:lnTo>
                  <a:pt x="1061" y="759"/>
                </a:lnTo>
                <a:lnTo>
                  <a:pt x="1052" y="770"/>
                </a:lnTo>
                <a:lnTo>
                  <a:pt x="1039" y="779"/>
                </a:lnTo>
                <a:lnTo>
                  <a:pt x="1027" y="787"/>
                </a:lnTo>
                <a:lnTo>
                  <a:pt x="1013" y="793"/>
                </a:lnTo>
                <a:lnTo>
                  <a:pt x="998" y="799"/>
                </a:lnTo>
                <a:lnTo>
                  <a:pt x="982" y="803"/>
                </a:lnTo>
                <a:lnTo>
                  <a:pt x="966" y="806"/>
                </a:lnTo>
                <a:lnTo>
                  <a:pt x="949" y="809"/>
                </a:lnTo>
                <a:lnTo>
                  <a:pt x="916" y="809"/>
                </a:lnTo>
                <a:lnTo>
                  <a:pt x="898" y="806"/>
                </a:lnTo>
                <a:lnTo>
                  <a:pt x="882" y="803"/>
                </a:lnTo>
                <a:lnTo>
                  <a:pt x="866" y="799"/>
                </a:lnTo>
                <a:lnTo>
                  <a:pt x="852" y="793"/>
                </a:lnTo>
                <a:lnTo>
                  <a:pt x="838" y="787"/>
                </a:lnTo>
                <a:lnTo>
                  <a:pt x="824" y="779"/>
                </a:lnTo>
                <a:lnTo>
                  <a:pt x="53" y="208"/>
                </a:lnTo>
                <a:lnTo>
                  <a:pt x="41" y="198"/>
                </a:lnTo>
                <a:lnTo>
                  <a:pt x="30" y="189"/>
                </a:lnTo>
                <a:lnTo>
                  <a:pt x="22" y="178"/>
                </a:lnTo>
                <a:lnTo>
                  <a:pt x="14" y="167"/>
                </a:lnTo>
                <a:lnTo>
                  <a:pt x="7" y="156"/>
                </a:lnTo>
                <a:lnTo>
                  <a:pt x="3" y="143"/>
                </a:lnTo>
                <a:lnTo>
                  <a:pt x="0" y="131"/>
                </a:lnTo>
                <a:lnTo>
                  <a:pt x="0" y="106"/>
                </a:lnTo>
                <a:lnTo>
                  <a:pt x="3" y="94"/>
                </a:lnTo>
                <a:lnTo>
                  <a:pt x="7" y="83"/>
                </a:lnTo>
                <a:lnTo>
                  <a:pt x="14" y="70"/>
                </a:lnTo>
                <a:lnTo>
                  <a:pt x="22" y="59"/>
                </a:lnTo>
                <a:lnTo>
                  <a:pt x="30" y="49"/>
                </a:lnTo>
                <a:lnTo>
                  <a:pt x="41" y="39"/>
                </a:lnTo>
                <a:lnTo>
                  <a:pt x="53" y="31"/>
                </a:lnTo>
                <a:lnTo>
                  <a:pt x="65" y="22"/>
                </a:lnTo>
                <a:lnTo>
                  <a:pt x="80" y="16"/>
                </a:lnTo>
                <a:lnTo>
                  <a:pt x="95" y="9"/>
                </a:lnTo>
                <a:lnTo>
                  <a:pt x="111" y="5"/>
                </a:lnTo>
                <a:lnTo>
                  <a:pt x="127" y="2"/>
                </a:lnTo>
                <a:lnTo>
                  <a:pt x="143" y="0"/>
                </a:lnTo>
                <a:lnTo>
                  <a:pt x="177"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3" name="Rectangle 1400">
            <a:extLst>
              <a:ext uri="{FF2B5EF4-FFF2-40B4-BE49-F238E27FC236}">
                <a16:creationId xmlns:a16="http://schemas.microsoft.com/office/drawing/2014/main" id="{F0EFFB8B-5CE3-4644-8B0E-A355E931228E}"/>
              </a:ext>
            </a:extLst>
          </p:cNvPr>
          <p:cNvSpPr>
            <a:spLocks noChangeArrowheads="1"/>
          </p:cNvSpPr>
          <p:nvPr/>
        </p:nvSpPr>
        <p:spPr bwMode="auto">
          <a:xfrm>
            <a:off x="2706688" y="3406775"/>
            <a:ext cx="206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84" name="Rectangle 1401">
            <a:extLst>
              <a:ext uri="{FF2B5EF4-FFF2-40B4-BE49-F238E27FC236}">
                <a16:creationId xmlns:a16="http://schemas.microsoft.com/office/drawing/2014/main" id="{800EA43B-5DE9-3F46-88BB-AC9027AE5FCE}"/>
              </a:ext>
            </a:extLst>
          </p:cNvPr>
          <p:cNvSpPr>
            <a:spLocks noChangeArrowheads="1"/>
          </p:cNvSpPr>
          <p:nvPr/>
        </p:nvSpPr>
        <p:spPr bwMode="auto">
          <a:xfrm>
            <a:off x="2636838" y="3354388"/>
            <a:ext cx="206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85" name="Rectangle 1402">
            <a:extLst>
              <a:ext uri="{FF2B5EF4-FFF2-40B4-BE49-F238E27FC236}">
                <a16:creationId xmlns:a16="http://schemas.microsoft.com/office/drawing/2014/main" id="{AEC01090-9821-E14B-BE7F-3E80B93D67F7}"/>
              </a:ext>
            </a:extLst>
          </p:cNvPr>
          <p:cNvSpPr>
            <a:spLocks noChangeArrowheads="1"/>
          </p:cNvSpPr>
          <p:nvPr/>
        </p:nvSpPr>
        <p:spPr bwMode="auto">
          <a:xfrm>
            <a:off x="2565400" y="3302000"/>
            <a:ext cx="206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86" name="Rectangle 1403">
            <a:extLst>
              <a:ext uri="{FF2B5EF4-FFF2-40B4-BE49-F238E27FC236}">
                <a16:creationId xmlns:a16="http://schemas.microsoft.com/office/drawing/2014/main" id="{19CE7BE3-5AB6-5C4D-8075-413E9DDB854A}"/>
              </a:ext>
            </a:extLst>
          </p:cNvPr>
          <p:cNvSpPr>
            <a:spLocks noChangeArrowheads="1"/>
          </p:cNvSpPr>
          <p:nvPr/>
        </p:nvSpPr>
        <p:spPr bwMode="auto">
          <a:xfrm>
            <a:off x="2493963" y="3248025"/>
            <a:ext cx="206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87" name="Rectangle 1404">
            <a:extLst>
              <a:ext uri="{FF2B5EF4-FFF2-40B4-BE49-F238E27FC236}">
                <a16:creationId xmlns:a16="http://schemas.microsoft.com/office/drawing/2014/main" id="{10D226C6-A73E-7244-B8FD-73F40661E20F}"/>
              </a:ext>
            </a:extLst>
          </p:cNvPr>
          <p:cNvSpPr>
            <a:spLocks noChangeArrowheads="1"/>
          </p:cNvSpPr>
          <p:nvPr/>
        </p:nvSpPr>
        <p:spPr bwMode="auto">
          <a:xfrm>
            <a:off x="2422525" y="3195638"/>
            <a:ext cx="206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88" name="Rectangle 1405">
            <a:extLst>
              <a:ext uri="{FF2B5EF4-FFF2-40B4-BE49-F238E27FC236}">
                <a16:creationId xmlns:a16="http://schemas.microsoft.com/office/drawing/2014/main" id="{D91FF9D3-3D52-9E4D-94FA-35DCEA22D3DA}"/>
              </a:ext>
            </a:extLst>
          </p:cNvPr>
          <p:cNvSpPr>
            <a:spLocks noChangeArrowheads="1"/>
          </p:cNvSpPr>
          <p:nvPr/>
        </p:nvSpPr>
        <p:spPr bwMode="auto">
          <a:xfrm>
            <a:off x="2351088" y="3143250"/>
            <a:ext cx="2063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89" name="Freeform 1406">
            <a:extLst>
              <a:ext uri="{FF2B5EF4-FFF2-40B4-BE49-F238E27FC236}">
                <a16:creationId xmlns:a16="http://schemas.microsoft.com/office/drawing/2014/main" id="{4F1BB410-41F8-8545-8AF4-9255272E903D}"/>
              </a:ext>
            </a:extLst>
          </p:cNvPr>
          <p:cNvSpPr>
            <a:spLocks/>
          </p:cNvSpPr>
          <p:nvPr/>
        </p:nvSpPr>
        <p:spPr bwMode="auto">
          <a:xfrm>
            <a:off x="1925638" y="3070225"/>
            <a:ext cx="169862" cy="503238"/>
          </a:xfrm>
          <a:custGeom>
            <a:avLst/>
            <a:gdLst>
              <a:gd name="T0" fmla="*/ 2147483646 w 320"/>
              <a:gd name="T1" fmla="*/ 0 h 951"/>
              <a:gd name="T2" fmla="*/ 2147483646 w 320"/>
              <a:gd name="T3" fmla="*/ 2147483646 h 951"/>
              <a:gd name="T4" fmla="*/ 2147483646 w 320"/>
              <a:gd name="T5" fmla="*/ 2147483646 h 951"/>
              <a:gd name="T6" fmla="*/ 2147483646 w 320"/>
              <a:gd name="T7" fmla="*/ 2147483646 h 951"/>
              <a:gd name="T8" fmla="*/ 2147483646 w 320"/>
              <a:gd name="T9" fmla="*/ 2147483646 h 951"/>
              <a:gd name="T10" fmla="*/ 2147483646 w 320"/>
              <a:gd name="T11" fmla="*/ 2147483646 h 951"/>
              <a:gd name="T12" fmla="*/ 2147483646 w 320"/>
              <a:gd name="T13" fmla="*/ 2147483646 h 951"/>
              <a:gd name="T14" fmla="*/ 2147483646 w 320"/>
              <a:gd name="T15" fmla="*/ 2147483646 h 951"/>
              <a:gd name="T16" fmla="*/ 2147483646 w 320"/>
              <a:gd name="T17" fmla="*/ 2147483646 h 951"/>
              <a:gd name="T18" fmla="*/ 2147483646 w 320"/>
              <a:gd name="T19" fmla="*/ 2147483646 h 951"/>
              <a:gd name="T20" fmla="*/ 2147483646 w 320"/>
              <a:gd name="T21" fmla="*/ 2147483646 h 951"/>
              <a:gd name="T22" fmla="*/ 2147483646 w 320"/>
              <a:gd name="T23" fmla="*/ 2147483646 h 951"/>
              <a:gd name="T24" fmla="*/ 2147483646 w 320"/>
              <a:gd name="T25" fmla="*/ 2147483646 h 951"/>
              <a:gd name="T26" fmla="*/ 2147483646 w 320"/>
              <a:gd name="T27" fmla="*/ 2147483646 h 951"/>
              <a:gd name="T28" fmla="*/ 2147483646 w 320"/>
              <a:gd name="T29" fmla="*/ 2147483646 h 951"/>
              <a:gd name="T30" fmla="*/ 2147483646 w 320"/>
              <a:gd name="T31" fmla="*/ 2147483646 h 951"/>
              <a:gd name="T32" fmla="*/ 2147483646 w 320"/>
              <a:gd name="T33" fmla="*/ 2147483646 h 951"/>
              <a:gd name="T34" fmla="*/ 2147483646 w 320"/>
              <a:gd name="T35" fmla="*/ 2147483646 h 951"/>
              <a:gd name="T36" fmla="*/ 2147483646 w 320"/>
              <a:gd name="T37" fmla="*/ 2147483646 h 951"/>
              <a:gd name="T38" fmla="*/ 2147483646 w 320"/>
              <a:gd name="T39" fmla="*/ 2147483646 h 951"/>
              <a:gd name="T40" fmla="*/ 2147483646 w 320"/>
              <a:gd name="T41" fmla="*/ 2147483646 h 951"/>
              <a:gd name="T42" fmla="*/ 2147483646 w 320"/>
              <a:gd name="T43" fmla="*/ 2147483646 h 951"/>
              <a:gd name="T44" fmla="*/ 2147483646 w 320"/>
              <a:gd name="T45" fmla="*/ 2147483646 h 951"/>
              <a:gd name="T46" fmla="*/ 2147483646 w 320"/>
              <a:gd name="T47" fmla="*/ 2147483646 h 951"/>
              <a:gd name="T48" fmla="*/ 2147483646 w 320"/>
              <a:gd name="T49" fmla="*/ 2147483646 h 951"/>
              <a:gd name="T50" fmla="*/ 2147483646 w 320"/>
              <a:gd name="T51" fmla="*/ 2147483646 h 951"/>
              <a:gd name="T52" fmla="*/ 2147483646 w 320"/>
              <a:gd name="T53" fmla="*/ 2147483646 h 951"/>
              <a:gd name="T54" fmla="*/ 2147483646 w 320"/>
              <a:gd name="T55" fmla="*/ 2147483646 h 951"/>
              <a:gd name="T56" fmla="*/ 2147483646 w 320"/>
              <a:gd name="T57" fmla="*/ 2147483646 h 951"/>
              <a:gd name="T58" fmla="*/ 2147483646 w 320"/>
              <a:gd name="T59" fmla="*/ 2147483646 h 951"/>
              <a:gd name="T60" fmla="*/ 2147483646 w 320"/>
              <a:gd name="T61" fmla="*/ 2147483646 h 951"/>
              <a:gd name="T62" fmla="*/ 2147483646 w 320"/>
              <a:gd name="T63" fmla="*/ 2147483646 h 951"/>
              <a:gd name="T64" fmla="*/ 2147483646 w 320"/>
              <a:gd name="T65" fmla="*/ 2147483646 h 951"/>
              <a:gd name="T66" fmla="*/ 2147483646 w 320"/>
              <a:gd name="T67" fmla="*/ 2147483646 h 951"/>
              <a:gd name="T68" fmla="*/ 2147483646 w 320"/>
              <a:gd name="T69" fmla="*/ 2147483646 h 951"/>
              <a:gd name="T70" fmla="*/ 2147483646 w 320"/>
              <a:gd name="T71" fmla="*/ 2147483646 h 951"/>
              <a:gd name="T72" fmla="*/ 2147483646 w 320"/>
              <a:gd name="T73" fmla="*/ 2147483646 h 951"/>
              <a:gd name="T74" fmla="*/ 2147483646 w 320"/>
              <a:gd name="T75" fmla="*/ 2147483646 h 951"/>
              <a:gd name="T76" fmla="*/ 2147483646 w 320"/>
              <a:gd name="T77" fmla="*/ 2147483646 h 951"/>
              <a:gd name="T78" fmla="*/ 2147483646 w 320"/>
              <a:gd name="T79" fmla="*/ 2147483646 h 951"/>
              <a:gd name="T80" fmla="*/ 2147483646 w 320"/>
              <a:gd name="T81" fmla="*/ 2147483646 h 951"/>
              <a:gd name="T82" fmla="*/ 0 w 320"/>
              <a:gd name="T83" fmla="*/ 2147483646 h 951"/>
              <a:gd name="T84" fmla="*/ 0 w 320"/>
              <a:gd name="T85" fmla="*/ 2147483646 h 951"/>
              <a:gd name="T86" fmla="*/ 2147483646 w 320"/>
              <a:gd name="T87" fmla="*/ 2147483646 h 951"/>
              <a:gd name="T88" fmla="*/ 2147483646 w 320"/>
              <a:gd name="T89" fmla="*/ 2147483646 h 951"/>
              <a:gd name="T90" fmla="*/ 2147483646 w 320"/>
              <a:gd name="T91" fmla="*/ 2147483646 h 951"/>
              <a:gd name="T92" fmla="*/ 2147483646 w 320"/>
              <a:gd name="T93" fmla="*/ 2147483646 h 951"/>
              <a:gd name="T94" fmla="*/ 2147483646 w 320"/>
              <a:gd name="T95" fmla="*/ 2147483646 h 951"/>
              <a:gd name="T96" fmla="*/ 2147483646 w 320"/>
              <a:gd name="T97" fmla="*/ 2147483646 h 951"/>
              <a:gd name="T98" fmla="*/ 2147483646 w 320"/>
              <a:gd name="T99" fmla="*/ 2147483646 h 951"/>
              <a:gd name="T100" fmla="*/ 2147483646 w 320"/>
              <a:gd name="T101" fmla="*/ 2147483646 h 951"/>
              <a:gd name="T102" fmla="*/ 2147483646 w 320"/>
              <a:gd name="T103" fmla="*/ 2147483646 h 951"/>
              <a:gd name="T104" fmla="*/ 2147483646 w 320"/>
              <a:gd name="T105" fmla="*/ 2147483646 h 951"/>
              <a:gd name="T106" fmla="*/ 2147483646 w 320"/>
              <a:gd name="T107" fmla="*/ 2147483646 h 951"/>
              <a:gd name="T108" fmla="*/ 2147483646 w 320"/>
              <a:gd name="T109" fmla="*/ 2147483646 h 951"/>
              <a:gd name="T110" fmla="*/ 2147483646 w 320"/>
              <a:gd name="T111" fmla="*/ 0 h 951"/>
              <a:gd name="T112" fmla="*/ 2147483646 w 320"/>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0" h="951">
                <a:moveTo>
                  <a:pt x="177" y="0"/>
                </a:moveTo>
                <a:lnTo>
                  <a:pt x="194" y="1"/>
                </a:lnTo>
                <a:lnTo>
                  <a:pt x="210" y="5"/>
                </a:lnTo>
                <a:lnTo>
                  <a:pt x="226" y="9"/>
                </a:lnTo>
                <a:lnTo>
                  <a:pt x="241" y="15"/>
                </a:lnTo>
                <a:lnTo>
                  <a:pt x="255" y="22"/>
                </a:lnTo>
                <a:lnTo>
                  <a:pt x="268" y="29"/>
                </a:lnTo>
                <a:lnTo>
                  <a:pt x="280" y="38"/>
                </a:lnTo>
                <a:lnTo>
                  <a:pt x="290" y="47"/>
                </a:lnTo>
                <a:lnTo>
                  <a:pt x="299" y="58"/>
                </a:lnTo>
                <a:lnTo>
                  <a:pt x="307" y="70"/>
                </a:lnTo>
                <a:lnTo>
                  <a:pt x="313" y="81"/>
                </a:lnTo>
                <a:lnTo>
                  <a:pt x="318" y="93"/>
                </a:lnTo>
                <a:lnTo>
                  <a:pt x="320" y="106"/>
                </a:lnTo>
                <a:lnTo>
                  <a:pt x="320" y="845"/>
                </a:lnTo>
                <a:lnTo>
                  <a:pt x="318" y="858"/>
                </a:lnTo>
                <a:lnTo>
                  <a:pt x="313" y="870"/>
                </a:lnTo>
                <a:lnTo>
                  <a:pt x="307" y="881"/>
                </a:lnTo>
                <a:lnTo>
                  <a:pt x="299" y="892"/>
                </a:lnTo>
                <a:lnTo>
                  <a:pt x="290" y="904"/>
                </a:lnTo>
                <a:lnTo>
                  <a:pt x="280" y="912"/>
                </a:lnTo>
                <a:lnTo>
                  <a:pt x="268" y="921"/>
                </a:lnTo>
                <a:lnTo>
                  <a:pt x="255" y="929"/>
                </a:lnTo>
                <a:lnTo>
                  <a:pt x="241" y="935"/>
                </a:lnTo>
                <a:lnTo>
                  <a:pt x="226" y="941"/>
                </a:lnTo>
                <a:lnTo>
                  <a:pt x="210" y="946"/>
                </a:lnTo>
                <a:lnTo>
                  <a:pt x="194" y="949"/>
                </a:lnTo>
                <a:lnTo>
                  <a:pt x="177" y="951"/>
                </a:lnTo>
                <a:lnTo>
                  <a:pt x="144" y="951"/>
                </a:lnTo>
                <a:lnTo>
                  <a:pt x="128" y="949"/>
                </a:lnTo>
                <a:lnTo>
                  <a:pt x="112" y="946"/>
                </a:lnTo>
                <a:lnTo>
                  <a:pt x="95" y="941"/>
                </a:lnTo>
                <a:lnTo>
                  <a:pt x="81" y="935"/>
                </a:lnTo>
                <a:lnTo>
                  <a:pt x="66" y="929"/>
                </a:lnTo>
                <a:lnTo>
                  <a:pt x="53" y="921"/>
                </a:lnTo>
                <a:lnTo>
                  <a:pt x="41" y="912"/>
                </a:lnTo>
                <a:lnTo>
                  <a:pt x="31" y="904"/>
                </a:lnTo>
                <a:lnTo>
                  <a:pt x="22" y="892"/>
                </a:lnTo>
                <a:lnTo>
                  <a:pt x="14" y="881"/>
                </a:lnTo>
                <a:lnTo>
                  <a:pt x="8" y="870"/>
                </a:lnTo>
                <a:lnTo>
                  <a:pt x="3" y="858"/>
                </a:lnTo>
                <a:lnTo>
                  <a:pt x="0" y="845"/>
                </a:lnTo>
                <a:lnTo>
                  <a:pt x="0" y="106"/>
                </a:lnTo>
                <a:lnTo>
                  <a:pt x="3" y="93"/>
                </a:lnTo>
                <a:lnTo>
                  <a:pt x="8" y="81"/>
                </a:lnTo>
                <a:lnTo>
                  <a:pt x="14" y="70"/>
                </a:lnTo>
                <a:lnTo>
                  <a:pt x="22" y="58"/>
                </a:lnTo>
                <a:lnTo>
                  <a:pt x="31" y="47"/>
                </a:lnTo>
                <a:lnTo>
                  <a:pt x="41" y="38"/>
                </a:lnTo>
                <a:lnTo>
                  <a:pt x="53" y="29"/>
                </a:lnTo>
                <a:lnTo>
                  <a:pt x="66" y="22"/>
                </a:lnTo>
                <a:lnTo>
                  <a:pt x="81" y="15"/>
                </a:lnTo>
                <a:lnTo>
                  <a:pt x="95" y="9"/>
                </a:lnTo>
                <a:lnTo>
                  <a:pt x="112" y="5"/>
                </a:lnTo>
                <a:lnTo>
                  <a:pt x="128" y="1"/>
                </a:lnTo>
                <a:lnTo>
                  <a:pt x="144" y="0"/>
                </a:lnTo>
                <a:lnTo>
                  <a:pt x="177"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0" name="Freeform 1407">
            <a:extLst>
              <a:ext uri="{FF2B5EF4-FFF2-40B4-BE49-F238E27FC236}">
                <a16:creationId xmlns:a16="http://schemas.microsoft.com/office/drawing/2014/main" id="{716DBC1D-4C80-A34B-8F60-31B46ED55EAD}"/>
              </a:ext>
            </a:extLst>
          </p:cNvPr>
          <p:cNvSpPr>
            <a:spLocks/>
          </p:cNvSpPr>
          <p:nvPr/>
        </p:nvSpPr>
        <p:spPr bwMode="auto">
          <a:xfrm>
            <a:off x="1925638" y="3070225"/>
            <a:ext cx="169862" cy="503238"/>
          </a:xfrm>
          <a:custGeom>
            <a:avLst/>
            <a:gdLst>
              <a:gd name="T0" fmla="*/ 2147483646 w 320"/>
              <a:gd name="T1" fmla="*/ 0 h 951"/>
              <a:gd name="T2" fmla="*/ 2147483646 w 320"/>
              <a:gd name="T3" fmla="*/ 2147483646 h 951"/>
              <a:gd name="T4" fmla="*/ 2147483646 w 320"/>
              <a:gd name="T5" fmla="*/ 2147483646 h 951"/>
              <a:gd name="T6" fmla="*/ 2147483646 w 320"/>
              <a:gd name="T7" fmla="*/ 2147483646 h 951"/>
              <a:gd name="T8" fmla="*/ 2147483646 w 320"/>
              <a:gd name="T9" fmla="*/ 2147483646 h 951"/>
              <a:gd name="T10" fmla="*/ 2147483646 w 320"/>
              <a:gd name="T11" fmla="*/ 2147483646 h 951"/>
              <a:gd name="T12" fmla="*/ 2147483646 w 320"/>
              <a:gd name="T13" fmla="*/ 2147483646 h 951"/>
              <a:gd name="T14" fmla="*/ 2147483646 w 320"/>
              <a:gd name="T15" fmla="*/ 2147483646 h 951"/>
              <a:gd name="T16" fmla="*/ 2147483646 w 320"/>
              <a:gd name="T17" fmla="*/ 2147483646 h 951"/>
              <a:gd name="T18" fmla="*/ 2147483646 w 320"/>
              <a:gd name="T19" fmla="*/ 2147483646 h 951"/>
              <a:gd name="T20" fmla="*/ 2147483646 w 320"/>
              <a:gd name="T21" fmla="*/ 2147483646 h 951"/>
              <a:gd name="T22" fmla="*/ 2147483646 w 320"/>
              <a:gd name="T23" fmla="*/ 2147483646 h 951"/>
              <a:gd name="T24" fmla="*/ 2147483646 w 320"/>
              <a:gd name="T25" fmla="*/ 2147483646 h 951"/>
              <a:gd name="T26" fmla="*/ 2147483646 w 320"/>
              <a:gd name="T27" fmla="*/ 2147483646 h 951"/>
              <a:gd name="T28" fmla="*/ 2147483646 w 320"/>
              <a:gd name="T29" fmla="*/ 2147483646 h 951"/>
              <a:gd name="T30" fmla="*/ 2147483646 w 320"/>
              <a:gd name="T31" fmla="*/ 2147483646 h 951"/>
              <a:gd name="T32" fmla="*/ 2147483646 w 320"/>
              <a:gd name="T33" fmla="*/ 2147483646 h 951"/>
              <a:gd name="T34" fmla="*/ 2147483646 w 320"/>
              <a:gd name="T35" fmla="*/ 2147483646 h 951"/>
              <a:gd name="T36" fmla="*/ 2147483646 w 320"/>
              <a:gd name="T37" fmla="*/ 2147483646 h 951"/>
              <a:gd name="T38" fmla="*/ 2147483646 w 320"/>
              <a:gd name="T39" fmla="*/ 2147483646 h 951"/>
              <a:gd name="T40" fmla="*/ 2147483646 w 320"/>
              <a:gd name="T41" fmla="*/ 2147483646 h 951"/>
              <a:gd name="T42" fmla="*/ 2147483646 w 320"/>
              <a:gd name="T43" fmla="*/ 2147483646 h 951"/>
              <a:gd name="T44" fmla="*/ 2147483646 w 320"/>
              <a:gd name="T45" fmla="*/ 2147483646 h 951"/>
              <a:gd name="T46" fmla="*/ 2147483646 w 320"/>
              <a:gd name="T47" fmla="*/ 2147483646 h 951"/>
              <a:gd name="T48" fmla="*/ 2147483646 w 320"/>
              <a:gd name="T49" fmla="*/ 2147483646 h 951"/>
              <a:gd name="T50" fmla="*/ 2147483646 w 320"/>
              <a:gd name="T51" fmla="*/ 2147483646 h 951"/>
              <a:gd name="T52" fmla="*/ 2147483646 w 320"/>
              <a:gd name="T53" fmla="*/ 2147483646 h 951"/>
              <a:gd name="T54" fmla="*/ 2147483646 w 320"/>
              <a:gd name="T55" fmla="*/ 2147483646 h 951"/>
              <a:gd name="T56" fmla="*/ 2147483646 w 320"/>
              <a:gd name="T57" fmla="*/ 2147483646 h 951"/>
              <a:gd name="T58" fmla="*/ 2147483646 w 320"/>
              <a:gd name="T59" fmla="*/ 2147483646 h 951"/>
              <a:gd name="T60" fmla="*/ 2147483646 w 320"/>
              <a:gd name="T61" fmla="*/ 2147483646 h 951"/>
              <a:gd name="T62" fmla="*/ 2147483646 w 320"/>
              <a:gd name="T63" fmla="*/ 2147483646 h 951"/>
              <a:gd name="T64" fmla="*/ 2147483646 w 320"/>
              <a:gd name="T65" fmla="*/ 2147483646 h 951"/>
              <a:gd name="T66" fmla="*/ 2147483646 w 320"/>
              <a:gd name="T67" fmla="*/ 2147483646 h 951"/>
              <a:gd name="T68" fmla="*/ 2147483646 w 320"/>
              <a:gd name="T69" fmla="*/ 2147483646 h 951"/>
              <a:gd name="T70" fmla="*/ 2147483646 w 320"/>
              <a:gd name="T71" fmla="*/ 2147483646 h 951"/>
              <a:gd name="T72" fmla="*/ 2147483646 w 320"/>
              <a:gd name="T73" fmla="*/ 2147483646 h 951"/>
              <a:gd name="T74" fmla="*/ 2147483646 w 320"/>
              <a:gd name="T75" fmla="*/ 2147483646 h 951"/>
              <a:gd name="T76" fmla="*/ 2147483646 w 320"/>
              <a:gd name="T77" fmla="*/ 2147483646 h 951"/>
              <a:gd name="T78" fmla="*/ 2147483646 w 320"/>
              <a:gd name="T79" fmla="*/ 2147483646 h 951"/>
              <a:gd name="T80" fmla="*/ 2147483646 w 320"/>
              <a:gd name="T81" fmla="*/ 2147483646 h 951"/>
              <a:gd name="T82" fmla="*/ 0 w 320"/>
              <a:gd name="T83" fmla="*/ 2147483646 h 951"/>
              <a:gd name="T84" fmla="*/ 0 w 320"/>
              <a:gd name="T85" fmla="*/ 2147483646 h 951"/>
              <a:gd name="T86" fmla="*/ 2147483646 w 320"/>
              <a:gd name="T87" fmla="*/ 2147483646 h 951"/>
              <a:gd name="T88" fmla="*/ 2147483646 w 320"/>
              <a:gd name="T89" fmla="*/ 2147483646 h 951"/>
              <a:gd name="T90" fmla="*/ 2147483646 w 320"/>
              <a:gd name="T91" fmla="*/ 2147483646 h 951"/>
              <a:gd name="T92" fmla="*/ 2147483646 w 320"/>
              <a:gd name="T93" fmla="*/ 2147483646 h 951"/>
              <a:gd name="T94" fmla="*/ 2147483646 w 320"/>
              <a:gd name="T95" fmla="*/ 2147483646 h 951"/>
              <a:gd name="T96" fmla="*/ 2147483646 w 320"/>
              <a:gd name="T97" fmla="*/ 2147483646 h 951"/>
              <a:gd name="T98" fmla="*/ 2147483646 w 320"/>
              <a:gd name="T99" fmla="*/ 2147483646 h 951"/>
              <a:gd name="T100" fmla="*/ 2147483646 w 320"/>
              <a:gd name="T101" fmla="*/ 2147483646 h 951"/>
              <a:gd name="T102" fmla="*/ 2147483646 w 320"/>
              <a:gd name="T103" fmla="*/ 2147483646 h 951"/>
              <a:gd name="T104" fmla="*/ 2147483646 w 320"/>
              <a:gd name="T105" fmla="*/ 2147483646 h 951"/>
              <a:gd name="T106" fmla="*/ 2147483646 w 320"/>
              <a:gd name="T107" fmla="*/ 2147483646 h 951"/>
              <a:gd name="T108" fmla="*/ 2147483646 w 320"/>
              <a:gd name="T109" fmla="*/ 2147483646 h 951"/>
              <a:gd name="T110" fmla="*/ 2147483646 w 320"/>
              <a:gd name="T111" fmla="*/ 0 h 951"/>
              <a:gd name="T112" fmla="*/ 2147483646 w 320"/>
              <a:gd name="T113" fmla="*/ 0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0" h="951">
                <a:moveTo>
                  <a:pt x="177" y="0"/>
                </a:moveTo>
                <a:lnTo>
                  <a:pt x="194" y="1"/>
                </a:lnTo>
                <a:lnTo>
                  <a:pt x="210" y="5"/>
                </a:lnTo>
                <a:lnTo>
                  <a:pt x="226" y="9"/>
                </a:lnTo>
                <a:lnTo>
                  <a:pt x="241" y="15"/>
                </a:lnTo>
                <a:lnTo>
                  <a:pt x="255" y="22"/>
                </a:lnTo>
                <a:lnTo>
                  <a:pt x="268" y="29"/>
                </a:lnTo>
                <a:lnTo>
                  <a:pt x="280" y="38"/>
                </a:lnTo>
                <a:lnTo>
                  <a:pt x="290" y="47"/>
                </a:lnTo>
                <a:lnTo>
                  <a:pt x="299" y="58"/>
                </a:lnTo>
                <a:lnTo>
                  <a:pt x="307" y="70"/>
                </a:lnTo>
                <a:lnTo>
                  <a:pt x="313" y="81"/>
                </a:lnTo>
                <a:lnTo>
                  <a:pt x="318" y="93"/>
                </a:lnTo>
                <a:lnTo>
                  <a:pt x="320" y="106"/>
                </a:lnTo>
                <a:lnTo>
                  <a:pt x="320" y="845"/>
                </a:lnTo>
                <a:lnTo>
                  <a:pt x="318" y="858"/>
                </a:lnTo>
                <a:lnTo>
                  <a:pt x="313" y="870"/>
                </a:lnTo>
                <a:lnTo>
                  <a:pt x="307" y="881"/>
                </a:lnTo>
                <a:lnTo>
                  <a:pt x="299" y="892"/>
                </a:lnTo>
                <a:lnTo>
                  <a:pt x="290" y="904"/>
                </a:lnTo>
                <a:lnTo>
                  <a:pt x="280" y="912"/>
                </a:lnTo>
                <a:lnTo>
                  <a:pt x="268" y="921"/>
                </a:lnTo>
                <a:lnTo>
                  <a:pt x="255" y="929"/>
                </a:lnTo>
                <a:lnTo>
                  <a:pt x="241" y="935"/>
                </a:lnTo>
                <a:lnTo>
                  <a:pt x="226" y="941"/>
                </a:lnTo>
                <a:lnTo>
                  <a:pt x="210" y="946"/>
                </a:lnTo>
                <a:lnTo>
                  <a:pt x="194" y="949"/>
                </a:lnTo>
                <a:lnTo>
                  <a:pt x="177" y="951"/>
                </a:lnTo>
                <a:lnTo>
                  <a:pt x="144" y="951"/>
                </a:lnTo>
                <a:lnTo>
                  <a:pt x="128" y="949"/>
                </a:lnTo>
                <a:lnTo>
                  <a:pt x="112" y="946"/>
                </a:lnTo>
                <a:lnTo>
                  <a:pt x="95" y="941"/>
                </a:lnTo>
                <a:lnTo>
                  <a:pt x="81" y="935"/>
                </a:lnTo>
                <a:lnTo>
                  <a:pt x="66" y="929"/>
                </a:lnTo>
                <a:lnTo>
                  <a:pt x="53" y="921"/>
                </a:lnTo>
                <a:lnTo>
                  <a:pt x="41" y="912"/>
                </a:lnTo>
                <a:lnTo>
                  <a:pt x="31" y="904"/>
                </a:lnTo>
                <a:lnTo>
                  <a:pt x="22" y="892"/>
                </a:lnTo>
                <a:lnTo>
                  <a:pt x="14" y="881"/>
                </a:lnTo>
                <a:lnTo>
                  <a:pt x="8" y="870"/>
                </a:lnTo>
                <a:lnTo>
                  <a:pt x="3" y="858"/>
                </a:lnTo>
                <a:lnTo>
                  <a:pt x="0" y="845"/>
                </a:lnTo>
                <a:lnTo>
                  <a:pt x="0" y="106"/>
                </a:lnTo>
                <a:lnTo>
                  <a:pt x="3" y="93"/>
                </a:lnTo>
                <a:lnTo>
                  <a:pt x="8" y="81"/>
                </a:lnTo>
                <a:lnTo>
                  <a:pt x="14" y="70"/>
                </a:lnTo>
                <a:lnTo>
                  <a:pt x="22" y="58"/>
                </a:lnTo>
                <a:lnTo>
                  <a:pt x="31" y="47"/>
                </a:lnTo>
                <a:lnTo>
                  <a:pt x="41" y="38"/>
                </a:lnTo>
                <a:lnTo>
                  <a:pt x="53" y="29"/>
                </a:lnTo>
                <a:lnTo>
                  <a:pt x="66" y="22"/>
                </a:lnTo>
                <a:lnTo>
                  <a:pt x="81" y="15"/>
                </a:lnTo>
                <a:lnTo>
                  <a:pt x="95" y="9"/>
                </a:lnTo>
                <a:lnTo>
                  <a:pt x="112" y="5"/>
                </a:lnTo>
                <a:lnTo>
                  <a:pt x="128" y="1"/>
                </a:lnTo>
                <a:lnTo>
                  <a:pt x="144" y="0"/>
                </a:lnTo>
                <a:lnTo>
                  <a:pt x="177"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91" name="Rectangle 1408">
            <a:extLst>
              <a:ext uri="{FF2B5EF4-FFF2-40B4-BE49-F238E27FC236}">
                <a16:creationId xmlns:a16="http://schemas.microsoft.com/office/drawing/2014/main" id="{3C55F944-BD61-444E-8858-93905AF05170}"/>
              </a:ext>
            </a:extLst>
          </p:cNvPr>
          <p:cNvSpPr>
            <a:spLocks noChangeArrowheads="1"/>
          </p:cNvSpPr>
          <p:nvPr/>
        </p:nvSpPr>
        <p:spPr bwMode="auto">
          <a:xfrm rot="-5400000">
            <a:off x="1985169" y="3245644"/>
            <a:ext cx="152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692" name="Freeform 1409">
            <a:extLst>
              <a:ext uri="{FF2B5EF4-FFF2-40B4-BE49-F238E27FC236}">
                <a16:creationId xmlns:a16="http://schemas.microsoft.com/office/drawing/2014/main" id="{3D538758-6E32-174D-8E8C-95C5FDA863FD}"/>
              </a:ext>
            </a:extLst>
          </p:cNvPr>
          <p:cNvSpPr>
            <a:spLocks/>
          </p:cNvSpPr>
          <p:nvPr/>
        </p:nvSpPr>
        <p:spPr bwMode="auto">
          <a:xfrm>
            <a:off x="6624638" y="2659063"/>
            <a:ext cx="679450" cy="125412"/>
          </a:xfrm>
          <a:custGeom>
            <a:avLst/>
            <a:gdLst>
              <a:gd name="T0" fmla="*/ 2147483646 w 1284"/>
              <a:gd name="T1" fmla="*/ 0 h 238"/>
              <a:gd name="T2" fmla="*/ 2147483646 w 1284"/>
              <a:gd name="T3" fmla="*/ 2147483646 h 238"/>
              <a:gd name="T4" fmla="*/ 2147483646 w 1284"/>
              <a:gd name="T5" fmla="*/ 2147483646 h 238"/>
              <a:gd name="T6" fmla="*/ 2147483646 w 1284"/>
              <a:gd name="T7" fmla="*/ 2147483646 h 238"/>
              <a:gd name="T8" fmla="*/ 2147483646 w 1284"/>
              <a:gd name="T9" fmla="*/ 2147483646 h 238"/>
              <a:gd name="T10" fmla="*/ 2147483646 w 1284"/>
              <a:gd name="T11" fmla="*/ 2147483646 h 238"/>
              <a:gd name="T12" fmla="*/ 2147483646 w 1284"/>
              <a:gd name="T13" fmla="*/ 2147483646 h 238"/>
              <a:gd name="T14" fmla="*/ 2147483646 w 1284"/>
              <a:gd name="T15" fmla="*/ 2147483646 h 238"/>
              <a:gd name="T16" fmla="*/ 2147483646 w 1284"/>
              <a:gd name="T17" fmla="*/ 2147483646 h 238"/>
              <a:gd name="T18" fmla="*/ 2147483646 w 1284"/>
              <a:gd name="T19" fmla="*/ 2147483646 h 238"/>
              <a:gd name="T20" fmla="*/ 2147483646 w 1284"/>
              <a:gd name="T21" fmla="*/ 2147483646 h 238"/>
              <a:gd name="T22" fmla="*/ 2147483646 w 1284"/>
              <a:gd name="T23" fmla="*/ 2147483646 h 238"/>
              <a:gd name="T24" fmla="*/ 2147483646 w 1284"/>
              <a:gd name="T25" fmla="*/ 2147483646 h 238"/>
              <a:gd name="T26" fmla="*/ 2147483646 w 1284"/>
              <a:gd name="T27" fmla="*/ 2147483646 h 238"/>
              <a:gd name="T28" fmla="*/ 2147483646 w 1284"/>
              <a:gd name="T29" fmla="*/ 2147483646 h 238"/>
              <a:gd name="T30" fmla="*/ 2147483646 w 1284"/>
              <a:gd name="T31" fmla="*/ 2147483646 h 238"/>
              <a:gd name="T32" fmla="*/ 2147483646 w 1284"/>
              <a:gd name="T33" fmla="*/ 2147483646 h 238"/>
              <a:gd name="T34" fmla="*/ 2147483646 w 1284"/>
              <a:gd name="T35" fmla="*/ 2147483646 h 238"/>
              <a:gd name="T36" fmla="*/ 2147483646 w 1284"/>
              <a:gd name="T37" fmla="*/ 2147483646 h 238"/>
              <a:gd name="T38" fmla="*/ 2147483646 w 1284"/>
              <a:gd name="T39" fmla="*/ 2147483646 h 238"/>
              <a:gd name="T40" fmla="*/ 2147483646 w 1284"/>
              <a:gd name="T41" fmla="*/ 2147483646 h 238"/>
              <a:gd name="T42" fmla="*/ 2147483646 w 1284"/>
              <a:gd name="T43" fmla="*/ 2147483646 h 238"/>
              <a:gd name="T44" fmla="*/ 2147483646 w 1284"/>
              <a:gd name="T45" fmla="*/ 2147483646 h 238"/>
              <a:gd name="T46" fmla="*/ 2147483646 w 1284"/>
              <a:gd name="T47" fmla="*/ 2147483646 h 238"/>
              <a:gd name="T48" fmla="*/ 2147483646 w 1284"/>
              <a:gd name="T49" fmla="*/ 2147483646 h 238"/>
              <a:gd name="T50" fmla="*/ 2147483646 w 1284"/>
              <a:gd name="T51" fmla="*/ 2147483646 h 238"/>
              <a:gd name="T52" fmla="*/ 2147483646 w 1284"/>
              <a:gd name="T53" fmla="*/ 2147483646 h 238"/>
              <a:gd name="T54" fmla="*/ 2147483646 w 1284"/>
              <a:gd name="T55" fmla="*/ 2147483646 h 238"/>
              <a:gd name="T56" fmla="*/ 2147483646 w 1284"/>
              <a:gd name="T57" fmla="*/ 2147483646 h 238"/>
              <a:gd name="T58" fmla="*/ 2147483646 w 1284"/>
              <a:gd name="T59" fmla="*/ 2147483646 h 238"/>
              <a:gd name="T60" fmla="*/ 2147483646 w 1284"/>
              <a:gd name="T61" fmla="*/ 2147483646 h 238"/>
              <a:gd name="T62" fmla="*/ 2147483646 w 1284"/>
              <a:gd name="T63" fmla="*/ 2147483646 h 238"/>
              <a:gd name="T64" fmla="*/ 2147483646 w 1284"/>
              <a:gd name="T65" fmla="*/ 2147483646 h 238"/>
              <a:gd name="T66" fmla="*/ 2147483646 w 1284"/>
              <a:gd name="T67" fmla="*/ 2147483646 h 238"/>
              <a:gd name="T68" fmla="*/ 2147483646 w 1284"/>
              <a:gd name="T69" fmla="*/ 2147483646 h 238"/>
              <a:gd name="T70" fmla="*/ 2147483646 w 1284"/>
              <a:gd name="T71" fmla="*/ 2147483646 h 238"/>
              <a:gd name="T72" fmla="*/ 2147483646 w 1284"/>
              <a:gd name="T73" fmla="*/ 2147483646 h 238"/>
              <a:gd name="T74" fmla="*/ 2147483646 w 1284"/>
              <a:gd name="T75" fmla="*/ 2147483646 h 238"/>
              <a:gd name="T76" fmla="*/ 2147483646 w 1284"/>
              <a:gd name="T77" fmla="*/ 2147483646 h 238"/>
              <a:gd name="T78" fmla="*/ 2147483646 w 1284"/>
              <a:gd name="T79" fmla="*/ 2147483646 h 238"/>
              <a:gd name="T80" fmla="*/ 2147483646 w 1284"/>
              <a:gd name="T81" fmla="*/ 2147483646 h 238"/>
              <a:gd name="T82" fmla="*/ 0 w 1284"/>
              <a:gd name="T83" fmla="*/ 2147483646 h 238"/>
              <a:gd name="T84" fmla="*/ 0 w 1284"/>
              <a:gd name="T85" fmla="*/ 2147483646 h 238"/>
              <a:gd name="T86" fmla="*/ 2147483646 w 1284"/>
              <a:gd name="T87" fmla="*/ 2147483646 h 238"/>
              <a:gd name="T88" fmla="*/ 2147483646 w 1284"/>
              <a:gd name="T89" fmla="*/ 2147483646 h 238"/>
              <a:gd name="T90" fmla="*/ 2147483646 w 1284"/>
              <a:gd name="T91" fmla="*/ 2147483646 h 238"/>
              <a:gd name="T92" fmla="*/ 2147483646 w 1284"/>
              <a:gd name="T93" fmla="*/ 2147483646 h 238"/>
              <a:gd name="T94" fmla="*/ 2147483646 w 1284"/>
              <a:gd name="T95" fmla="*/ 2147483646 h 238"/>
              <a:gd name="T96" fmla="*/ 2147483646 w 1284"/>
              <a:gd name="T97" fmla="*/ 2147483646 h 238"/>
              <a:gd name="T98" fmla="*/ 2147483646 w 1284"/>
              <a:gd name="T99" fmla="*/ 2147483646 h 238"/>
              <a:gd name="T100" fmla="*/ 2147483646 w 1284"/>
              <a:gd name="T101" fmla="*/ 2147483646 h 238"/>
              <a:gd name="T102" fmla="*/ 2147483646 w 1284"/>
              <a:gd name="T103" fmla="*/ 2147483646 h 238"/>
              <a:gd name="T104" fmla="*/ 2147483646 w 1284"/>
              <a:gd name="T105" fmla="*/ 2147483646 h 238"/>
              <a:gd name="T106" fmla="*/ 2147483646 w 1284"/>
              <a:gd name="T107" fmla="*/ 2147483646 h 238"/>
              <a:gd name="T108" fmla="*/ 2147483646 w 1284"/>
              <a:gd name="T109" fmla="*/ 2147483646 h 238"/>
              <a:gd name="T110" fmla="*/ 2147483646 w 1284"/>
              <a:gd name="T111" fmla="*/ 0 h 238"/>
              <a:gd name="T112" fmla="*/ 2147483646 w 1284"/>
              <a:gd name="T113" fmla="*/ 0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4" h="238">
                <a:moveTo>
                  <a:pt x="1141" y="0"/>
                </a:moveTo>
                <a:lnTo>
                  <a:pt x="1158" y="3"/>
                </a:lnTo>
                <a:lnTo>
                  <a:pt x="1174" y="5"/>
                </a:lnTo>
                <a:lnTo>
                  <a:pt x="1190" y="11"/>
                </a:lnTo>
                <a:lnTo>
                  <a:pt x="1205" y="16"/>
                </a:lnTo>
                <a:lnTo>
                  <a:pt x="1219" y="22"/>
                </a:lnTo>
                <a:lnTo>
                  <a:pt x="1231" y="31"/>
                </a:lnTo>
                <a:lnTo>
                  <a:pt x="1244" y="39"/>
                </a:lnTo>
                <a:lnTo>
                  <a:pt x="1254" y="49"/>
                </a:lnTo>
                <a:lnTo>
                  <a:pt x="1263" y="59"/>
                </a:lnTo>
                <a:lnTo>
                  <a:pt x="1271" y="71"/>
                </a:lnTo>
                <a:lnTo>
                  <a:pt x="1277" y="83"/>
                </a:lnTo>
                <a:lnTo>
                  <a:pt x="1282" y="94"/>
                </a:lnTo>
                <a:lnTo>
                  <a:pt x="1284" y="107"/>
                </a:lnTo>
                <a:lnTo>
                  <a:pt x="1284" y="131"/>
                </a:lnTo>
                <a:lnTo>
                  <a:pt x="1282" y="144"/>
                </a:lnTo>
                <a:lnTo>
                  <a:pt x="1277" y="156"/>
                </a:lnTo>
                <a:lnTo>
                  <a:pt x="1271" y="168"/>
                </a:lnTo>
                <a:lnTo>
                  <a:pt x="1263" y="178"/>
                </a:lnTo>
                <a:lnTo>
                  <a:pt x="1254" y="189"/>
                </a:lnTo>
                <a:lnTo>
                  <a:pt x="1244" y="198"/>
                </a:lnTo>
                <a:lnTo>
                  <a:pt x="1231" y="207"/>
                </a:lnTo>
                <a:lnTo>
                  <a:pt x="1219" y="215"/>
                </a:lnTo>
                <a:lnTo>
                  <a:pt x="1205" y="222"/>
                </a:lnTo>
                <a:lnTo>
                  <a:pt x="1190" y="227"/>
                </a:lnTo>
                <a:lnTo>
                  <a:pt x="1174" y="232"/>
                </a:lnTo>
                <a:lnTo>
                  <a:pt x="1158" y="236"/>
                </a:lnTo>
                <a:lnTo>
                  <a:pt x="1141" y="238"/>
                </a:lnTo>
                <a:lnTo>
                  <a:pt x="143" y="238"/>
                </a:lnTo>
                <a:lnTo>
                  <a:pt x="125" y="236"/>
                </a:lnTo>
                <a:lnTo>
                  <a:pt x="109" y="232"/>
                </a:lnTo>
                <a:lnTo>
                  <a:pt x="93" y="227"/>
                </a:lnTo>
                <a:lnTo>
                  <a:pt x="79" y="222"/>
                </a:lnTo>
                <a:lnTo>
                  <a:pt x="65" y="215"/>
                </a:lnTo>
                <a:lnTo>
                  <a:pt x="51" y="207"/>
                </a:lnTo>
                <a:lnTo>
                  <a:pt x="40" y="198"/>
                </a:lnTo>
                <a:lnTo>
                  <a:pt x="29" y="189"/>
                </a:lnTo>
                <a:lnTo>
                  <a:pt x="20" y="178"/>
                </a:lnTo>
                <a:lnTo>
                  <a:pt x="12" y="168"/>
                </a:lnTo>
                <a:lnTo>
                  <a:pt x="6" y="156"/>
                </a:lnTo>
                <a:lnTo>
                  <a:pt x="2" y="144"/>
                </a:lnTo>
                <a:lnTo>
                  <a:pt x="0" y="131"/>
                </a:lnTo>
                <a:lnTo>
                  <a:pt x="0" y="107"/>
                </a:lnTo>
                <a:lnTo>
                  <a:pt x="2" y="94"/>
                </a:lnTo>
                <a:lnTo>
                  <a:pt x="6" y="83"/>
                </a:lnTo>
                <a:lnTo>
                  <a:pt x="12" y="71"/>
                </a:lnTo>
                <a:lnTo>
                  <a:pt x="20" y="59"/>
                </a:lnTo>
                <a:lnTo>
                  <a:pt x="29" y="49"/>
                </a:lnTo>
                <a:lnTo>
                  <a:pt x="40" y="39"/>
                </a:lnTo>
                <a:lnTo>
                  <a:pt x="51" y="31"/>
                </a:lnTo>
                <a:lnTo>
                  <a:pt x="65" y="22"/>
                </a:lnTo>
                <a:lnTo>
                  <a:pt x="79" y="16"/>
                </a:lnTo>
                <a:lnTo>
                  <a:pt x="93" y="11"/>
                </a:lnTo>
                <a:lnTo>
                  <a:pt x="109" y="5"/>
                </a:lnTo>
                <a:lnTo>
                  <a:pt x="125" y="3"/>
                </a:lnTo>
                <a:lnTo>
                  <a:pt x="143" y="0"/>
                </a:lnTo>
                <a:lnTo>
                  <a:pt x="1141"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3" name="Freeform 1410">
            <a:extLst>
              <a:ext uri="{FF2B5EF4-FFF2-40B4-BE49-F238E27FC236}">
                <a16:creationId xmlns:a16="http://schemas.microsoft.com/office/drawing/2014/main" id="{C94B8AA6-03D3-EE4E-BAEB-58B2A4D78558}"/>
              </a:ext>
            </a:extLst>
          </p:cNvPr>
          <p:cNvSpPr>
            <a:spLocks/>
          </p:cNvSpPr>
          <p:nvPr/>
        </p:nvSpPr>
        <p:spPr bwMode="auto">
          <a:xfrm>
            <a:off x="6624638" y="2659063"/>
            <a:ext cx="679450" cy="125412"/>
          </a:xfrm>
          <a:custGeom>
            <a:avLst/>
            <a:gdLst>
              <a:gd name="T0" fmla="*/ 2147483646 w 1284"/>
              <a:gd name="T1" fmla="*/ 0 h 238"/>
              <a:gd name="T2" fmla="*/ 2147483646 w 1284"/>
              <a:gd name="T3" fmla="*/ 2147483646 h 238"/>
              <a:gd name="T4" fmla="*/ 2147483646 w 1284"/>
              <a:gd name="T5" fmla="*/ 2147483646 h 238"/>
              <a:gd name="T6" fmla="*/ 2147483646 w 1284"/>
              <a:gd name="T7" fmla="*/ 2147483646 h 238"/>
              <a:gd name="T8" fmla="*/ 2147483646 w 1284"/>
              <a:gd name="T9" fmla="*/ 2147483646 h 238"/>
              <a:gd name="T10" fmla="*/ 2147483646 w 1284"/>
              <a:gd name="T11" fmla="*/ 2147483646 h 238"/>
              <a:gd name="T12" fmla="*/ 2147483646 w 1284"/>
              <a:gd name="T13" fmla="*/ 2147483646 h 238"/>
              <a:gd name="T14" fmla="*/ 2147483646 w 1284"/>
              <a:gd name="T15" fmla="*/ 2147483646 h 238"/>
              <a:gd name="T16" fmla="*/ 2147483646 w 1284"/>
              <a:gd name="T17" fmla="*/ 2147483646 h 238"/>
              <a:gd name="T18" fmla="*/ 2147483646 w 1284"/>
              <a:gd name="T19" fmla="*/ 2147483646 h 238"/>
              <a:gd name="T20" fmla="*/ 2147483646 w 1284"/>
              <a:gd name="T21" fmla="*/ 2147483646 h 238"/>
              <a:gd name="T22" fmla="*/ 2147483646 w 1284"/>
              <a:gd name="T23" fmla="*/ 2147483646 h 238"/>
              <a:gd name="T24" fmla="*/ 2147483646 w 1284"/>
              <a:gd name="T25" fmla="*/ 2147483646 h 238"/>
              <a:gd name="T26" fmla="*/ 2147483646 w 1284"/>
              <a:gd name="T27" fmla="*/ 2147483646 h 238"/>
              <a:gd name="T28" fmla="*/ 2147483646 w 1284"/>
              <a:gd name="T29" fmla="*/ 2147483646 h 238"/>
              <a:gd name="T30" fmla="*/ 2147483646 w 1284"/>
              <a:gd name="T31" fmla="*/ 2147483646 h 238"/>
              <a:gd name="T32" fmla="*/ 2147483646 w 1284"/>
              <a:gd name="T33" fmla="*/ 2147483646 h 238"/>
              <a:gd name="T34" fmla="*/ 2147483646 w 1284"/>
              <a:gd name="T35" fmla="*/ 2147483646 h 238"/>
              <a:gd name="T36" fmla="*/ 2147483646 w 1284"/>
              <a:gd name="T37" fmla="*/ 2147483646 h 238"/>
              <a:gd name="T38" fmla="*/ 2147483646 w 1284"/>
              <a:gd name="T39" fmla="*/ 2147483646 h 238"/>
              <a:gd name="T40" fmla="*/ 2147483646 w 1284"/>
              <a:gd name="T41" fmla="*/ 2147483646 h 238"/>
              <a:gd name="T42" fmla="*/ 2147483646 w 1284"/>
              <a:gd name="T43" fmla="*/ 2147483646 h 238"/>
              <a:gd name="T44" fmla="*/ 2147483646 w 1284"/>
              <a:gd name="T45" fmla="*/ 2147483646 h 238"/>
              <a:gd name="T46" fmla="*/ 2147483646 w 1284"/>
              <a:gd name="T47" fmla="*/ 2147483646 h 238"/>
              <a:gd name="T48" fmla="*/ 2147483646 w 1284"/>
              <a:gd name="T49" fmla="*/ 2147483646 h 238"/>
              <a:gd name="T50" fmla="*/ 2147483646 w 1284"/>
              <a:gd name="T51" fmla="*/ 2147483646 h 238"/>
              <a:gd name="T52" fmla="*/ 2147483646 w 1284"/>
              <a:gd name="T53" fmla="*/ 2147483646 h 238"/>
              <a:gd name="T54" fmla="*/ 2147483646 w 1284"/>
              <a:gd name="T55" fmla="*/ 2147483646 h 238"/>
              <a:gd name="T56" fmla="*/ 2147483646 w 1284"/>
              <a:gd name="T57" fmla="*/ 2147483646 h 238"/>
              <a:gd name="T58" fmla="*/ 2147483646 w 1284"/>
              <a:gd name="T59" fmla="*/ 2147483646 h 238"/>
              <a:gd name="T60" fmla="*/ 2147483646 w 1284"/>
              <a:gd name="T61" fmla="*/ 2147483646 h 238"/>
              <a:gd name="T62" fmla="*/ 2147483646 w 1284"/>
              <a:gd name="T63" fmla="*/ 2147483646 h 238"/>
              <a:gd name="T64" fmla="*/ 2147483646 w 1284"/>
              <a:gd name="T65" fmla="*/ 2147483646 h 238"/>
              <a:gd name="T66" fmla="*/ 2147483646 w 1284"/>
              <a:gd name="T67" fmla="*/ 2147483646 h 238"/>
              <a:gd name="T68" fmla="*/ 2147483646 w 1284"/>
              <a:gd name="T69" fmla="*/ 2147483646 h 238"/>
              <a:gd name="T70" fmla="*/ 2147483646 w 1284"/>
              <a:gd name="T71" fmla="*/ 2147483646 h 238"/>
              <a:gd name="T72" fmla="*/ 2147483646 w 1284"/>
              <a:gd name="T73" fmla="*/ 2147483646 h 238"/>
              <a:gd name="T74" fmla="*/ 2147483646 w 1284"/>
              <a:gd name="T75" fmla="*/ 2147483646 h 238"/>
              <a:gd name="T76" fmla="*/ 2147483646 w 1284"/>
              <a:gd name="T77" fmla="*/ 2147483646 h 238"/>
              <a:gd name="T78" fmla="*/ 2147483646 w 1284"/>
              <a:gd name="T79" fmla="*/ 2147483646 h 238"/>
              <a:gd name="T80" fmla="*/ 2147483646 w 1284"/>
              <a:gd name="T81" fmla="*/ 2147483646 h 238"/>
              <a:gd name="T82" fmla="*/ 0 w 1284"/>
              <a:gd name="T83" fmla="*/ 2147483646 h 238"/>
              <a:gd name="T84" fmla="*/ 0 w 1284"/>
              <a:gd name="T85" fmla="*/ 2147483646 h 238"/>
              <a:gd name="T86" fmla="*/ 2147483646 w 1284"/>
              <a:gd name="T87" fmla="*/ 2147483646 h 238"/>
              <a:gd name="T88" fmla="*/ 2147483646 w 1284"/>
              <a:gd name="T89" fmla="*/ 2147483646 h 238"/>
              <a:gd name="T90" fmla="*/ 2147483646 w 1284"/>
              <a:gd name="T91" fmla="*/ 2147483646 h 238"/>
              <a:gd name="T92" fmla="*/ 2147483646 w 1284"/>
              <a:gd name="T93" fmla="*/ 2147483646 h 238"/>
              <a:gd name="T94" fmla="*/ 2147483646 w 1284"/>
              <a:gd name="T95" fmla="*/ 2147483646 h 238"/>
              <a:gd name="T96" fmla="*/ 2147483646 w 1284"/>
              <a:gd name="T97" fmla="*/ 2147483646 h 238"/>
              <a:gd name="T98" fmla="*/ 2147483646 w 1284"/>
              <a:gd name="T99" fmla="*/ 2147483646 h 238"/>
              <a:gd name="T100" fmla="*/ 2147483646 w 1284"/>
              <a:gd name="T101" fmla="*/ 2147483646 h 238"/>
              <a:gd name="T102" fmla="*/ 2147483646 w 1284"/>
              <a:gd name="T103" fmla="*/ 2147483646 h 238"/>
              <a:gd name="T104" fmla="*/ 2147483646 w 1284"/>
              <a:gd name="T105" fmla="*/ 2147483646 h 238"/>
              <a:gd name="T106" fmla="*/ 2147483646 w 1284"/>
              <a:gd name="T107" fmla="*/ 2147483646 h 238"/>
              <a:gd name="T108" fmla="*/ 2147483646 w 1284"/>
              <a:gd name="T109" fmla="*/ 2147483646 h 238"/>
              <a:gd name="T110" fmla="*/ 2147483646 w 1284"/>
              <a:gd name="T111" fmla="*/ 0 h 238"/>
              <a:gd name="T112" fmla="*/ 2147483646 w 1284"/>
              <a:gd name="T113" fmla="*/ 0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4" h="238">
                <a:moveTo>
                  <a:pt x="1141" y="0"/>
                </a:moveTo>
                <a:lnTo>
                  <a:pt x="1158" y="3"/>
                </a:lnTo>
                <a:lnTo>
                  <a:pt x="1174" y="5"/>
                </a:lnTo>
                <a:lnTo>
                  <a:pt x="1190" y="11"/>
                </a:lnTo>
                <a:lnTo>
                  <a:pt x="1205" y="16"/>
                </a:lnTo>
                <a:lnTo>
                  <a:pt x="1219" y="22"/>
                </a:lnTo>
                <a:lnTo>
                  <a:pt x="1231" y="31"/>
                </a:lnTo>
                <a:lnTo>
                  <a:pt x="1244" y="39"/>
                </a:lnTo>
                <a:lnTo>
                  <a:pt x="1254" y="49"/>
                </a:lnTo>
                <a:lnTo>
                  <a:pt x="1263" y="59"/>
                </a:lnTo>
                <a:lnTo>
                  <a:pt x="1271" y="71"/>
                </a:lnTo>
                <a:lnTo>
                  <a:pt x="1277" y="83"/>
                </a:lnTo>
                <a:lnTo>
                  <a:pt x="1282" y="94"/>
                </a:lnTo>
                <a:lnTo>
                  <a:pt x="1284" y="107"/>
                </a:lnTo>
                <a:lnTo>
                  <a:pt x="1284" y="131"/>
                </a:lnTo>
                <a:lnTo>
                  <a:pt x="1282" y="144"/>
                </a:lnTo>
                <a:lnTo>
                  <a:pt x="1277" y="156"/>
                </a:lnTo>
                <a:lnTo>
                  <a:pt x="1271" y="168"/>
                </a:lnTo>
                <a:lnTo>
                  <a:pt x="1263" y="178"/>
                </a:lnTo>
                <a:lnTo>
                  <a:pt x="1254" y="189"/>
                </a:lnTo>
                <a:lnTo>
                  <a:pt x="1244" y="198"/>
                </a:lnTo>
                <a:lnTo>
                  <a:pt x="1231" y="207"/>
                </a:lnTo>
                <a:lnTo>
                  <a:pt x="1219" y="215"/>
                </a:lnTo>
                <a:lnTo>
                  <a:pt x="1205" y="222"/>
                </a:lnTo>
                <a:lnTo>
                  <a:pt x="1190" y="227"/>
                </a:lnTo>
                <a:lnTo>
                  <a:pt x="1174" y="232"/>
                </a:lnTo>
                <a:lnTo>
                  <a:pt x="1158" y="236"/>
                </a:lnTo>
                <a:lnTo>
                  <a:pt x="1141" y="238"/>
                </a:lnTo>
                <a:lnTo>
                  <a:pt x="143" y="238"/>
                </a:lnTo>
                <a:lnTo>
                  <a:pt x="125" y="236"/>
                </a:lnTo>
                <a:lnTo>
                  <a:pt x="109" y="232"/>
                </a:lnTo>
                <a:lnTo>
                  <a:pt x="93" y="227"/>
                </a:lnTo>
                <a:lnTo>
                  <a:pt x="79" y="222"/>
                </a:lnTo>
                <a:lnTo>
                  <a:pt x="65" y="215"/>
                </a:lnTo>
                <a:lnTo>
                  <a:pt x="51" y="207"/>
                </a:lnTo>
                <a:lnTo>
                  <a:pt x="40" y="198"/>
                </a:lnTo>
                <a:lnTo>
                  <a:pt x="29" y="189"/>
                </a:lnTo>
                <a:lnTo>
                  <a:pt x="20" y="178"/>
                </a:lnTo>
                <a:lnTo>
                  <a:pt x="12" y="168"/>
                </a:lnTo>
                <a:lnTo>
                  <a:pt x="6" y="156"/>
                </a:lnTo>
                <a:lnTo>
                  <a:pt x="2" y="144"/>
                </a:lnTo>
                <a:lnTo>
                  <a:pt x="0" y="131"/>
                </a:lnTo>
                <a:lnTo>
                  <a:pt x="0" y="107"/>
                </a:lnTo>
                <a:lnTo>
                  <a:pt x="2" y="94"/>
                </a:lnTo>
                <a:lnTo>
                  <a:pt x="6" y="83"/>
                </a:lnTo>
                <a:lnTo>
                  <a:pt x="12" y="71"/>
                </a:lnTo>
                <a:lnTo>
                  <a:pt x="20" y="59"/>
                </a:lnTo>
                <a:lnTo>
                  <a:pt x="29" y="49"/>
                </a:lnTo>
                <a:lnTo>
                  <a:pt x="40" y="39"/>
                </a:lnTo>
                <a:lnTo>
                  <a:pt x="51" y="31"/>
                </a:lnTo>
                <a:lnTo>
                  <a:pt x="65" y="22"/>
                </a:lnTo>
                <a:lnTo>
                  <a:pt x="79" y="16"/>
                </a:lnTo>
                <a:lnTo>
                  <a:pt x="93" y="11"/>
                </a:lnTo>
                <a:lnTo>
                  <a:pt x="109" y="5"/>
                </a:lnTo>
                <a:lnTo>
                  <a:pt x="125" y="3"/>
                </a:lnTo>
                <a:lnTo>
                  <a:pt x="143" y="0"/>
                </a:lnTo>
                <a:lnTo>
                  <a:pt x="1141"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94" name="Rectangle 1411">
            <a:extLst>
              <a:ext uri="{FF2B5EF4-FFF2-40B4-BE49-F238E27FC236}">
                <a16:creationId xmlns:a16="http://schemas.microsoft.com/office/drawing/2014/main" id="{AE9DE745-3683-4E4A-A4DE-3EBBC3446294}"/>
              </a:ext>
            </a:extLst>
          </p:cNvPr>
          <p:cNvSpPr>
            <a:spLocks noChangeArrowheads="1"/>
          </p:cNvSpPr>
          <p:nvPr/>
        </p:nvSpPr>
        <p:spPr bwMode="auto">
          <a:xfrm>
            <a:off x="6810375" y="2686050"/>
            <a:ext cx="2508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488 BP</a:t>
            </a:r>
            <a:endParaRPr lang="en-US" altLang="en-US" sz="2400">
              <a:latin typeface="Times New Roman" panose="02020603050405020304" pitchFamily="18" charset="0"/>
            </a:endParaRPr>
          </a:p>
        </p:txBody>
      </p:sp>
      <p:sp>
        <p:nvSpPr>
          <p:cNvPr id="24695" name="Freeform 1412">
            <a:extLst>
              <a:ext uri="{FF2B5EF4-FFF2-40B4-BE49-F238E27FC236}">
                <a16:creationId xmlns:a16="http://schemas.microsoft.com/office/drawing/2014/main" id="{2B9DCD1A-B759-DC4D-A93B-16B305488949}"/>
              </a:ext>
            </a:extLst>
          </p:cNvPr>
          <p:cNvSpPr>
            <a:spLocks/>
          </p:cNvSpPr>
          <p:nvPr/>
        </p:nvSpPr>
        <p:spPr bwMode="auto">
          <a:xfrm>
            <a:off x="5167313" y="2659063"/>
            <a:ext cx="679450" cy="125412"/>
          </a:xfrm>
          <a:custGeom>
            <a:avLst/>
            <a:gdLst>
              <a:gd name="T0" fmla="*/ 2147483646 w 1285"/>
              <a:gd name="T1" fmla="*/ 0 h 238"/>
              <a:gd name="T2" fmla="*/ 2147483646 w 1285"/>
              <a:gd name="T3" fmla="*/ 2147483646 h 238"/>
              <a:gd name="T4" fmla="*/ 2147483646 w 1285"/>
              <a:gd name="T5" fmla="*/ 2147483646 h 238"/>
              <a:gd name="T6" fmla="*/ 2147483646 w 1285"/>
              <a:gd name="T7" fmla="*/ 2147483646 h 238"/>
              <a:gd name="T8" fmla="*/ 2147483646 w 1285"/>
              <a:gd name="T9" fmla="*/ 2147483646 h 238"/>
              <a:gd name="T10" fmla="*/ 2147483646 w 1285"/>
              <a:gd name="T11" fmla="*/ 2147483646 h 238"/>
              <a:gd name="T12" fmla="*/ 2147483646 w 1285"/>
              <a:gd name="T13" fmla="*/ 2147483646 h 238"/>
              <a:gd name="T14" fmla="*/ 2147483646 w 1285"/>
              <a:gd name="T15" fmla="*/ 2147483646 h 238"/>
              <a:gd name="T16" fmla="*/ 2147483646 w 1285"/>
              <a:gd name="T17" fmla="*/ 2147483646 h 238"/>
              <a:gd name="T18" fmla="*/ 2147483646 w 1285"/>
              <a:gd name="T19" fmla="*/ 2147483646 h 238"/>
              <a:gd name="T20" fmla="*/ 2147483646 w 1285"/>
              <a:gd name="T21" fmla="*/ 2147483646 h 238"/>
              <a:gd name="T22" fmla="*/ 2147483646 w 1285"/>
              <a:gd name="T23" fmla="*/ 2147483646 h 238"/>
              <a:gd name="T24" fmla="*/ 2147483646 w 1285"/>
              <a:gd name="T25" fmla="*/ 2147483646 h 238"/>
              <a:gd name="T26" fmla="*/ 2147483646 w 1285"/>
              <a:gd name="T27" fmla="*/ 2147483646 h 238"/>
              <a:gd name="T28" fmla="*/ 2147483646 w 1285"/>
              <a:gd name="T29" fmla="*/ 2147483646 h 238"/>
              <a:gd name="T30" fmla="*/ 2147483646 w 1285"/>
              <a:gd name="T31" fmla="*/ 2147483646 h 238"/>
              <a:gd name="T32" fmla="*/ 2147483646 w 1285"/>
              <a:gd name="T33" fmla="*/ 2147483646 h 238"/>
              <a:gd name="T34" fmla="*/ 2147483646 w 1285"/>
              <a:gd name="T35" fmla="*/ 2147483646 h 238"/>
              <a:gd name="T36" fmla="*/ 2147483646 w 1285"/>
              <a:gd name="T37" fmla="*/ 2147483646 h 238"/>
              <a:gd name="T38" fmla="*/ 2147483646 w 1285"/>
              <a:gd name="T39" fmla="*/ 2147483646 h 238"/>
              <a:gd name="T40" fmla="*/ 2147483646 w 1285"/>
              <a:gd name="T41" fmla="*/ 2147483646 h 238"/>
              <a:gd name="T42" fmla="*/ 2147483646 w 1285"/>
              <a:gd name="T43" fmla="*/ 2147483646 h 238"/>
              <a:gd name="T44" fmla="*/ 2147483646 w 1285"/>
              <a:gd name="T45" fmla="*/ 2147483646 h 238"/>
              <a:gd name="T46" fmla="*/ 2147483646 w 1285"/>
              <a:gd name="T47" fmla="*/ 2147483646 h 238"/>
              <a:gd name="T48" fmla="*/ 2147483646 w 1285"/>
              <a:gd name="T49" fmla="*/ 2147483646 h 238"/>
              <a:gd name="T50" fmla="*/ 2147483646 w 1285"/>
              <a:gd name="T51" fmla="*/ 2147483646 h 238"/>
              <a:gd name="T52" fmla="*/ 2147483646 w 1285"/>
              <a:gd name="T53" fmla="*/ 2147483646 h 238"/>
              <a:gd name="T54" fmla="*/ 2147483646 w 1285"/>
              <a:gd name="T55" fmla="*/ 2147483646 h 238"/>
              <a:gd name="T56" fmla="*/ 2147483646 w 1285"/>
              <a:gd name="T57" fmla="*/ 2147483646 h 238"/>
              <a:gd name="T58" fmla="*/ 2147483646 w 1285"/>
              <a:gd name="T59" fmla="*/ 2147483646 h 238"/>
              <a:gd name="T60" fmla="*/ 2147483646 w 1285"/>
              <a:gd name="T61" fmla="*/ 2147483646 h 238"/>
              <a:gd name="T62" fmla="*/ 2147483646 w 1285"/>
              <a:gd name="T63" fmla="*/ 2147483646 h 238"/>
              <a:gd name="T64" fmla="*/ 2147483646 w 1285"/>
              <a:gd name="T65" fmla="*/ 2147483646 h 238"/>
              <a:gd name="T66" fmla="*/ 2147483646 w 1285"/>
              <a:gd name="T67" fmla="*/ 2147483646 h 238"/>
              <a:gd name="T68" fmla="*/ 2147483646 w 1285"/>
              <a:gd name="T69" fmla="*/ 2147483646 h 238"/>
              <a:gd name="T70" fmla="*/ 2147483646 w 1285"/>
              <a:gd name="T71" fmla="*/ 2147483646 h 238"/>
              <a:gd name="T72" fmla="*/ 2147483646 w 1285"/>
              <a:gd name="T73" fmla="*/ 2147483646 h 238"/>
              <a:gd name="T74" fmla="*/ 2147483646 w 1285"/>
              <a:gd name="T75" fmla="*/ 2147483646 h 238"/>
              <a:gd name="T76" fmla="*/ 2147483646 w 1285"/>
              <a:gd name="T77" fmla="*/ 2147483646 h 238"/>
              <a:gd name="T78" fmla="*/ 2147483646 w 1285"/>
              <a:gd name="T79" fmla="*/ 2147483646 h 238"/>
              <a:gd name="T80" fmla="*/ 2147483646 w 1285"/>
              <a:gd name="T81" fmla="*/ 2147483646 h 238"/>
              <a:gd name="T82" fmla="*/ 0 w 1285"/>
              <a:gd name="T83" fmla="*/ 2147483646 h 238"/>
              <a:gd name="T84" fmla="*/ 0 w 1285"/>
              <a:gd name="T85" fmla="*/ 2147483646 h 238"/>
              <a:gd name="T86" fmla="*/ 2147483646 w 1285"/>
              <a:gd name="T87" fmla="*/ 2147483646 h 238"/>
              <a:gd name="T88" fmla="*/ 2147483646 w 1285"/>
              <a:gd name="T89" fmla="*/ 2147483646 h 238"/>
              <a:gd name="T90" fmla="*/ 2147483646 w 1285"/>
              <a:gd name="T91" fmla="*/ 2147483646 h 238"/>
              <a:gd name="T92" fmla="*/ 2147483646 w 1285"/>
              <a:gd name="T93" fmla="*/ 2147483646 h 238"/>
              <a:gd name="T94" fmla="*/ 2147483646 w 1285"/>
              <a:gd name="T95" fmla="*/ 2147483646 h 238"/>
              <a:gd name="T96" fmla="*/ 2147483646 w 1285"/>
              <a:gd name="T97" fmla="*/ 2147483646 h 238"/>
              <a:gd name="T98" fmla="*/ 2147483646 w 1285"/>
              <a:gd name="T99" fmla="*/ 2147483646 h 238"/>
              <a:gd name="T100" fmla="*/ 2147483646 w 1285"/>
              <a:gd name="T101" fmla="*/ 2147483646 h 238"/>
              <a:gd name="T102" fmla="*/ 2147483646 w 1285"/>
              <a:gd name="T103" fmla="*/ 2147483646 h 238"/>
              <a:gd name="T104" fmla="*/ 2147483646 w 1285"/>
              <a:gd name="T105" fmla="*/ 2147483646 h 238"/>
              <a:gd name="T106" fmla="*/ 2147483646 w 1285"/>
              <a:gd name="T107" fmla="*/ 2147483646 h 238"/>
              <a:gd name="T108" fmla="*/ 2147483646 w 1285"/>
              <a:gd name="T109" fmla="*/ 2147483646 h 238"/>
              <a:gd name="T110" fmla="*/ 2147483646 w 1285"/>
              <a:gd name="T111" fmla="*/ 0 h 238"/>
              <a:gd name="T112" fmla="*/ 2147483646 w 1285"/>
              <a:gd name="T113" fmla="*/ 0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5" h="238">
                <a:moveTo>
                  <a:pt x="1142" y="0"/>
                </a:moveTo>
                <a:lnTo>
                  <a:pt x="1158" y="3"/>
                </a:lnTo>
                <a:lnTo>
                  <a:pt x="1174" y="5"/>
                </a:lnTo>
                <a:lnTo>
                  <a:pt x="1190" y="11"/>
                </a:lnTo>
                <a:lnTo>
                  <a:pt x="1205" y="16"/>
                </a:lnTo>
                <a:lnTo>
                  <a:pt x="1219" y="22"/>
                </a:lnTo>
                <a:lnTo>
                  <a:pt x="1232" y="31"/>
                </a:lnTo>
                <a:lnTo>
                  <a:pt x="1244" y="39"/>
                </a:lnTo>
                <a:lnTo>
                  <a:pt x="1255" y="49"/>
                </a:lnTo>
                <a:lnTo>
                  <a:pt x="1264" y="59"/>
                </a:lnTo>
                <a:lnTo>
                  <a:pt x="1271" y="71"/>
                </a:lnTo>
                <a:lnTo>
                  <a:pt x="1278" y="83"/>
                </a:lnTo>
                <a:lnTo>
                  <a:pt x="1282" y="94"/>
                </a:lnTo>
                <a:lnTo>
                  <a:pt x="1285" y="107"/>
                </a:lnTo>
                <a:lnTo>
                  <a:pt x="1285" y="131"/>
                </a:lnTo>
                <a:lnTo>
                  <a:pt x="1282" y="144"/>
                </a:lnTo>
                <a:lnTo>
                  <a:pt x="1278" y="156"/>
                </a:lnTo>
                <a:lnTo>
                  <a:pt x="1271" y="168"/>
                </a:lnTo>
                <a:lnTo>
                  <a:pt x="1264" y="178"/>
                </a:lnTo>
                <a:lnTo>
                  <a:pt x="1255" y="189"/>
                </a:lnTo>
                <a:lnTo>
                  <a:pt x="1244" y="198"/>
                </a:lnTo>
                <a:lnTo>
                  <a:pt x="1232" y="207"/>
                </a:lnTo>
                <a:lnTo>
                  <a:pt x="1219" y="215"/>
                </a:lnTo>
                <a:lnTo>
                  <a:pt x="1205" y="222"/>
                </a:lnTo>
                <a:lnTo>
                  <a:pt x="1190" y="227"/>
                </a:lnTo>
                <a:lnTo>
                  <a:pt x="1174" y="232"/>
                </a:lnTo>
                <a:lnTo>
                  <a:pt x="1158" y="236"/>
                </a:lnTo>
                <a:lnTo>
                  <a:pt x="1142" y="238"/>
                </a:lnTo>
                <a:lnTo>
                  <a:pt x="143" y="238"/>
                </a:lnTo>
                <a:lnTo>
                  <a:pt x="127" y="236"/>
                </a:lnTo>
                <a:lnTo>
                  <a:pt x="111" y="232"/>
                </a:lnTo>
                <a:lnTo>
                  <a:pt x="95" y="227"/>
                </a:lnTo>
                <a:lnTo>
                  <a:pt x="80" y="222"/>
                </a:lnTo>
                <a:lnTo>
                  <a:pt x="65" y="215"/>
                </a:lnTo>
                <a:lnTo>
                  <a:pt x="52" y="207"/>
                </a:lnTo>
                <a:lnTo>
                  <a:pt x="41" y="198"/>
                </a:lnTo>
                <a:lnTo>
                  <a:pt x="29" y="189"/>
                </a:lnTo>
                <a:lnTo>
                  <a:pt x="20" y="178"/>
                </a:lnTo>
                <a:lnTo>
                  <a:pt x="13" y="168"/>
                </a:lnTo>
                <a:lnTo>
                  <a:pt x="6" y="156"/>
                </a:lnTo>
                <a:lnTo>
                  <a:pt x="3" y="144"/>
                </a:lnTo>
                <a:lnTo>
                  <a:pt x="0" y="131"/>
                </a:lnTo>
                <a:lnTo>
                  <a:pt x="0" y="107"/>
                </a:lnTo>
                <a:lnTo>
                  <a:pt x="3" y="94"/>
                </a:lnTo>
                <a:lnTo>
                  <a:pt x="6" y="83"/>
                </a:lnTo>
                <a:lnTo>
                  <a:pt x="13" y="71"/>
                </a:lnTo>
                <a:lnTo>
                  <a:pt x="20" y="59"/>
                </a:lnTo>
                <a:lnTo>
                  <a:pt x="29" y="49"/>
                </a:lnTo>
                <a:lnTo>
                  <a:pt x="41" y="39"/>
                </a:lnTo>
                <a:lnTo>
                  <a:pt x="52" y="31"/>
                </a:lnTo>
                <a:lnTo>
                  <a:pt x="65" y="22"/>
                </a:lnTo>
                <a:lnTo>
                  <a:pt x="80" y="16"/>
                </a:lnTo>
                <a:lnTo>
                  <a:pt x="95" y="11"/>
                </a:lnTo>
                <a:lnTo>
                  <a:pt x="111" y="5"/>
                </a:lnTo>
                <a:lnTo>
                  <a:pt x="127" y="3"/>
                </a:lnTo>
                <a:lnTo>
                  <a:pt x="143" y="0"/>
                </a:lnTo>
                <a:lnTo>
                  <a:pt x="114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6" name="Freeform 1413">
            <a:extLst>
              <a:ext uri="{FF2B5EF4-FFF2-40B4-BE49-F238E27FC236}">
                <a16:creationId xmlns:a16="http://schemas.microsoft.com/office/drawing/2014/main" id="{89F5B700-66E3-A04E-AFA7-240D9BB6CDFC}"/>
              </a:ext>
            </a:extLst>
          </p:cNvPr>
          <p:cNvSpPr>
            <a:spLocks/>
          </p:cNvSpPr>
          <p:nvPr/>
        </p:nvSpPr>
        <p:spPr bwMode="auto">
          <a:xfrm>
            <a:off x="5167313" y="2659063"/>
            <a:ext cx="679450" cy="125412"/>
          </a:xfrm>
          <a:custGeom>
            <a:avLst/>
            <a:gdLst>
              <a:gd name="T0" fmla="*/ 2147483646 w 1285"/>
              <a:gd name="T1" fmla="*/ 0 h 238"/>
              <a:gd name="T2" fmla="*/ 2147483646 w 1285"/>
              <a:gd name="T3" fmla="*/ 2147483646 h 238"/>
              <a:gd name="T4" fmla="*/ 2147483646 w 1285"/>
              <a:gd name="T5" fmla="*/ 2147483646 h 238"/>
              <a:gd name="T6" fmla="*/ 2147483646 w 1285"/>
              <a:gd name="T7" fmla="*/ 2147483646 h 238"/>
              <a:gd name="T8" fmla="*/ 2147483646 w 1285"/>
              <a:gd name="T9" fmla="*/ 2147483646 h 238"/>
              <a:gd name="T10" fmla="*/ 2147483646 w 1285"/>
              <a:gd name="T11" fmla="*/ 2147483646 h 238"/>
              <a:gd name="T12" fmla="*/ 2147483646 w 1285"/>
              <a:gd name="T13" fmla="*/ 2147483646 h 238"/>
              <a:gd name="T14" fmla="*/ 2147483646 w 1285"/>
              <a:gd name="T15" fmla="*/ 2147483646 h 238"/>
              <a:gd name="T16" fmla="*/ 2147483646 w 1285"/>
              <a:gd name="T17" fmla="*/ 2147483646 h 238"/>
              <a:gd name="T18" fmla="*/ 2147483646 w 1285"/>
              <a:gd name="T19" fmla="*/ 2147483646 h 238"/>
              <a:gd name="T20" fmla="*/ 2147483646 w 1285"/>
              <a:gd name="T21" fmla="*/ 2147483646 h 238"/>
              <a:gd name="T22" fmla="*/ 2147483646 w 1285"/>
              <a:gd name="T23" fmla="*/ 2147483646 h 238"/>
              <a:gd name="T24" fmla="*/ 2147483646 w 1285"/>
              <a:gd name="T25" fmla="*/ 2147483646 h 238"/>
              <a:gd name="T26" fmla="*/ 2147483646 w 1285"/>
              <a:gd name="T27" fmla="*/ 2147483646 h 238"/>
              <a:gd name="T28" fmla="*/ 2147483646 w 1285"/>
              <a:gd name="T29" fmla="*/ 2147483646 h 238"/>
              <a:gd name="T30" fmla="*/ 2147483646 w 1285"/>
              <a:gd name="T31" fmla="*/ 2147483646 h 238"/>
              <a:gd name="T32" fmla="*/ 2147483646 w 1285"/>
              <a:gd name="T33" fmla="*/ 2147483646 h 238"/>
              <a:gd name="T34" fmla="*/ 2147483646 w 1285"/>
              <a:gd name="T35" fmla="*/ 2147483646 h 238"/>
              <a:gd name="T36" fmla="*/ 2147483646 w 1285"/>
              <a:gd name="T37" fmla="*/ 2147483646 h 238"/>
              <a:gd name="T38" fmla="*/ 2147483646 w 1285"/>
              <a:gd name="T39" fmla="*/ 2147483646 h 238"/>
              <a:gd name="T40" fmla="*/ 2147483646 w 1285"/>
              <a:gd name="T41" fmla="*/ 2147483646 h 238"/>
              <a:gd name="T42" fmla="*/ 2147483646 w 1285"/>
              <a:gd name="T43" fmla="*/ 2147483646 h 238"/>
              <a:gd name="T44" fmla="*/ 2147483646 w 1285"/>
              <a:gd name="T45" fmla="*/ 2147483646 h 238"/>
              <a:gd name="T46" fmla="*/ 2147483646 w 1285"/>
              <a:gd name="T47" fmla="*/ 2147483646 h 238"/>
              <a:gd name="T48" fmla="*/ 2147483646 w 1285"/>
              <a:gd name="T49" fmla="*/ 2147483646 h 238"/>
              <a:gd name="T50" fmla="*/ 2147483646 w 1285"/>
              <a:gd name="T51" fmla="*/ 2147483646 h 238"/>
              <a:gd name="T52" fmla="*/ 2147483646 w 1285"/>
              <a:gd name="T53" fmla="*/ 2147483646 h 238"/>
              <a:gd name="T54" fmla="*/ 2147483646 w 1285"/>
              <a:gd name="T55" fmla="*/ 2147483646 h 238"/>
              <a:gd name="T56" fmla="*/ 2147483646 w 1285"/>
              <a:gd name="T57" fmla="*/ 2147483646 h 238"/>
              <a:gd name="T58" fmla="*/ 2147483646 w 1285"/>
              <a:gd name="T59" fmla="*/ 2147483646 h 238"/>
              <a:gd name="T60" fmla="*/ 2147483646 w 1285"/>
              <a:gd name="T61" fmla="*/ 2147483646 h 238"/>
              <a:gd name="T62" fmla="*/ 2147483646 w 1285"/>
              <a:gd name="T63" fmla="*/ 2147483646 h 238"/>
              <a:gd name="T64" fmla="*/ 2147483646 w 1285"/>
              <a:gd name="T65" fmla="*/ 2147483646 h 238"/>
              <a:gd name="T66" fmla="*/ 2147483646 w 1285"/>
              <a:gd name="T67" fmla="*/ 2147483646 h 238"/>
              <a:gd name="T68" fmla="*/ 2147483646 w 1285"/>
              <a:gd name="T69" fmla="*/ 2147483646 h 238"/>
              <a:gd name="T70" fmla="*/ 2147483646 w 1285"/>
              <a:gd name="T71" fmla="*/ 2147483646 h 238"/>
              <a:gd name="T72" fmla="*/ 2147483646 w 1285"/>
              <a:gd name="T73" fmla="*/ 2147483646 h 238"/>
              <a:gd name="T74" fmla="*/ 2147483646 w 1285"/>
              <a:gd name="T75" fmla="*/ 2147483646 h 238"/>
              <a:gd name="T76" fmla="*/ 2147483646 w 1285"/>
              <a:gd name="T77" fmla="*/ 2147483646 h 238"/>
              <a:gd name="T78" fmla="*/ 2147483646 w 1285"/>
              <a:gd name="T79" fmla="*/ 2147483646 h 238"/>
              <a:gd name="T80" fmla="*/ 2147483646 w 1285"/>
              <a:gd name="T81" fmla="*/ 2147483646 h 238"/>
              <a:gd name="T82" fmla="*/ 0 w 1285"/>
              <a:gd name="T83" fmla="*/ 2147483646 h 238"/>
              <a:gd name="T84" fmla="*/ 0 w 1285"/>
              <a:gd name="T85" fmla="*/ 2147483646 h 238"/>
              <a:gd name="T86" fmla="*/ 2147483646 w 1285"/>
              <a:gd name="T87" fmla="*/ 2147483646 h 238"/>
              <a:gd name="T88" fmla="*/ 2147483646 w 1285"/>
              <a:gd name="T89" fmla="*/ 2147483646 h 238"/>
              <a:gd name="T90" fmla="*/ 2147483646 w 1285"/>
              <a:gd name="T91" fmla="*/ 2147483646 h 238"/>
              <a:gd name="T92" fmla="*/ 2147483646 w 1285"/>
              <a:gd name="T93" fmla="*/ 2147483646 h 238"/>
              <a:gd name="T94" fmla="*/ 2147483646 w 1285"/>
              <a:gd name="T95" fmla="*/ 2147483646 h 238"/>
              <a:gd name="T96" fmla="*/ 2147483646 w 1285"/>
              <a:gd name="T97" fmla="*/ 2147483646 h 238"/>
              <a:gd name="T98" fmla="*/ 2147483646 w 1285"/>
              <a:gd name="T99" fmla="*/ 2147483646 h 238"/>
              <a:gd name="T100" fmla="*/ 2147483646 w 1285"/>
              <a:gd name="T101" fmla="*/ 2147483646 h 238"/>
              <a:gd name="T102" fmla="*/ 2147483646 w 1285"/>
              <a:gd name="T103" fmla="*/ 2147483646 h 238"/>
              <a:gd name="T104" fmla="*/ 2147483646 w 1285"/>
              <a:gd name="T105" fmla="*/ 2147483646 h 238"/>
              <a:gd name="T106" fmla="*/ 2147483646 w 1285"/>
              <a:gd name="T107" fmla="*/ 2147483646 h 238"/>
              <a:gd name="T108" fmla="*/ 2147483646 w 1285"/>
              <a:gd name="T109" fmla="*/ 2147483646 h 238"/>
              <a:gd name="T110" fmla="*/ 2147483646 w 1285"/>
              <a:gd name="T111" fmla="*/ 0 h 238"/>
              <a:gd name="T112" fmla="*/ 2147483646 w 1285"/>
              <a:gd name="T113" fmla="*/ 0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5" h="238">
                <a:moveTo>
                  <a:pt x="1142" y="0"/>
                </a:moveTo>
                <a:lnTo>
                  <a:pt x="1158" y="3"/>
                </a:lnTo>
                <a:lnTo>
                  <a:pt x="1174" y="5"/>
                </a:lnTo>
                <a:lnTo>
                  <a:pt x="1190" y="11"/>
                </a:lnTo>
                <a:lnTo>
                  <a:pt x="1205" y="16"/>
                </a:lnTo>
                <a:lnTo>
                  <a:pt x="1219" y="22"/>
                </a:lnTo>
                <a:lnTo>
                  <a:pt x="1232" y="31"/>
                </a:lnTo>
                <a:lnTo>
                  <a:pt x="1244" y="39"/>
                </a:lnTo>
                <a:lnTo>
                  <a:pt x="1255" y="49"/>
                </a:lnTo>
                <a:lnTo>
                  <a:pt x="1264" y="59"/>
                </a:lnTo>
                <a:lnTo>
                  <a:pt x="1271" y="71"/>
                </a:lnTo>
                <a:lnTo>
                  <a:pt x="1278" y="83"/>
                </a:lnTo>
                <a:lnTo>
                  <a:pt x="1282" y="94"/>
                </a:lnTo>
                <a:lnTo>
                  <a:pt x="1285" y="107"/>
                </a:lnTo>
                <a:lnTo>
                  <a:pt x="1285" y="131"/>
                </a:lnTo>
                <a:lnTo>
                  <a:pt x="1282" y="144"/>
                </a:lnTo>
                <a:lnTo>
                  <a:pt x="1278" y="156"/>
                </a:lnTo>
                <a:lnTo>
                  <a:pt x="1271" y="168"/>
                </a:lnTo>
                <a:lnTo>
                  <a:pt x="1264" y="178"/>
                </a:lnTo>
                <a:lnTo>
                  <a:pt x="1255" y="189"/>
                </a:lnTo>
                <a:lnTo>
                  <a:pt x="1244" y="198"/>
                </a:lnTo>
                <a:lnTo>
                  <a:pt x="1232" y="207"/>
                </a:lnTo>
                <a:lnTo>
                  <a:pt x="1219" y="215"/>
                </a:lnTo>
                <a:lnTo>
                  <a:pt x="1205" y="222"/>
                </a:lnTo>
                <a:lnTo>
                  <a:pt x="1190" y="227"/>
                </a:lnTo>
                <a:lnTo>
                  <a:pt x="1174" y="232"/>
                </a:lnTo>
                <a:lnTo>
                  <a:pt x="1158" y="236"/>
                </a:lnTo>
                <a:lnTo>
                  <a:pt x="1142" y="238"/>
                </a:lnTo>
                <a:lnTo>
                  <a:pt x="143" y="238"/>
                </a:lnTo>
                <a:lnTo>
                  <a:pt x="127" y="236"/>
                </a:lnTo>
                <a:lnTo>
                  <a:pt x="111" y="232"/>
                </a:lnTo>
                <a:lnTo>
                  <a:pt x="95" y="227"/>
                </a:lnTo>
                <a:lnTo>
                  <a:pt x="80" y="222"/>
                </a:lnTo>
                <a:lnTo>
                  <a:pt x="65" y="215"/>
                </a:lnTo>
                <a:lnTo>
                  <a:pt x="52" y="207"/>
                </a:lnTo>
                <a:lnTo>
                  <a:pt x="41" y="198"/>
                </a:lnTo>
                <a:lnTo>
                  <a:pt x="29" y="189"/>
                </a:lnTo>
                <a:lnTo>
                  <a:pt x="20" y="178"/>
                </a:lnTo>
                <a:lnTo>
                  <a:pt x="13" y="168"/>
                </a:lnTo>
                <a:lnTo>
                  <a:pt x="6" y="156"/>
                </a:lnTo>
                <a:lnTo>
                  <a:pt x="3" y="144"/>
                </a:lnTo>
                <a:lnTo>
                  <a:pt x="0" y="131"/>
                </a:lnTo>
                <a:lnTo>
                  <a:pt x="0" y="107"/>
                </a:lnTo>
                <a:lnTo>
                  <a:pt x="3" y="94"/>
                </a:lnTo>
                <a:lnTo>
                  <a:pt x="6" y="83"/>
                </a:lnTo>
                <a:lnTo>
                  <a:pt x="13" y="71"/>
                </a:lnTo>
                <a:lnTo>
                  <a:pt x="20" y="59"/>
                </a:lnTo>
                <a:lnTo>
                  <a:pt x="29" y="49"/>
                </a:lnTo>
                <a:lnTo>
                  <a:pt x="41" y="39"/>
                </a:lnTo>
                <a:lnTo>
                  <a:pt x="52" y="31"/>
                </a:lnTo>
                <a:lnTo>
                  <a:pt x="65" y="22"/>
                </a:lnTo>
                <a:lnTo>
                  <a:pt x="80" y="16"/>
                </a:lnTo>
                <a:lnTo>
                  <a:pt x="95" y="11"/>
                </a:lnTo>
                <a:lnTo>
                  <a:pt x="111" y="5"/>
                </a:lnTo>
                <a:lnTo>
                  <a:pt x="127" y="3"/>
                </a:lnTo>
                <a:lnTo>
                  <a:pt x="143" y="0"/>
                </a:lnTo>
                <a:lnTo>
                  <a:pt x="1142"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97" name="Rectangle 1414">
            <a:extLst>
              <a:ext uri="{FF2B5EF4-FFF2-40B4-BE49-F238E27FC236}">
                <a16:creationId xmlns:a16="http://schemas.microsoft.com/office/drawing/2014/main" id="{8D54EDB9-96D5-B247-9FC3-9A727FFCF040}"/>
              </a:ext>
            </a:extLst>
          </p:cNvPr>
          <p:cNvSpPr>
            <a:spLocks noChangeArrowheads="1"/>
          </p:cNvSpPr>
          <p:nvPr/>
        </p:nvSpPr>
        <p:spPr bwMode="auto">
          <a:xfrm>
            <a:off x="5353050" y="2686050"/>
            <a:ext cx="2508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525 BP</a:t>
            </a:r>
            <a:endParaRPr lang="en-US" altLang="en-US" sz="2400">
              <a:latin typeface="Times New Roman" panose="02020603050405020304" pitchFamily="18" charset="0"/>
            </a:endParaRPr>
          </a:p>
        </p:txBody>
      </p:sp>
      <p:sp>
        <p:nvSpPr>
          <p:cNvPr id="24698" name="Freeform 1415">
            <a:extLst>
              <a:ext uri="{FF2B5EF4-FFF2-40B4-BE49-F238E27FC236}">
                <a16:creationId xmlns:a16="http://schemas.microsoft.com/office/drawing/2014/main" id="{4E5C0FEC-5390-5B42-B239-4EA5C5665765}"/>
              </a:ext>
            </a:extLst>
          </p:cNvPr>
          <p:cNvSpPr>
            <a:spLocks/>
          </p:cNvSpPr>
          <p:nvPr/>
        </p:nvSpPr>
        <p:spPr bwMode="auto">
          <a:xfrm>
            <a:off x="3806825" y="2659063"/>
            <a:ext cx="681038" cy="125412"/>
          </a:xfrm>
          <a:custGeom>
            <a:avLst/>
            <a:gdLst>
              <a:gd name="T0" fmla="*/ 2147483646 w 1285"/>
              <a:gd name="T1" fmla="*/ 0 h 238"/>
              <a:gd name="T2" fmla="*/ 2147483646 w 1285"/>
              <a:gd name="T3" fmla="*/ 2147483646 h 238"/>
              <a:gd name="T4" fmla="*/ 2147483646 w 1285"/>
              <a:gd name="T5" fmla="*/ 2147483646 h 238"/>
              <a:gd name="T6" fmla="*/ 2147483646 w 1285"/>
              <a:gd name="T7" fmla="*/ 2147483646 h 238"/>
              <a:gd name="T8" fmla="*/ 2147483646 w 1285"/>
              <a:gd name="T9" fmla="*/ 2147483646 h 238"/>
              <a:gd name="T10" fmla="*/ 2147483646 w 1285"/>
              <a:gd name="T11" fmla="*/ 2147483646 h 238"/>
              <a:gd name="T12" fmla="*/ 2147483646 w 1285"/>
              <a:gd name="T13" fmla="*/ 2147483646 h 238"/>
              <a:gd name="T14" fmla="*/ 2147483646 w 1285"/>
              <a:gd name="T15" fmla="*/ 2147483646 h 238"/>
              <a:gd name="T16" fmla="*/ 2147483646 w 1285"/>
              <a:gd name="T17" fmla="*/ 2147483646 h 238"/>
              <a:gd name="T18" fmla="*/ 2147483646 w 1285"/>
              <a:gd name="T19" fmla="*/ 2147483646 h 238"/>
              <a:gd name="T20" fmla="*/ 2147483646 w 1285"/>
              <a:gd name="T21" fmla="*/ 2147483646 h 238"/>
              <a:gd name="T22" fmla="*/ 2147483646 w 1285"/>
              <a:gd name="T23" fmla="*/ 2147483646 h 238"/>
              <a:gd name="T24" fmla="*/ 2147483646 w 1285"/>
              <a:gd name="T25" fmla="*/ 2147483646 h 238"/>
              <a:gd name="T26" fmla="*/ 2147483646 w 1285"/>
              <a:gd name="T27" fmla="*/ 2147483646 h 238"/>
              <a:gd name="T28" fmla="*/ 2147483646 w 1285"/>
              <a:gd name="T29" fmla="*/ 2147483646 h 238"/>
              <a:gd name="T30" fmla="*/ 2147483646 w 1285"/>
              <a:gd name="T31" fmla="*/ 2147483646 h 238"/>
              <a:gd name="T32" fmla="*/ 2147483646 w 1285"/>
              <a:gd name="T33" fmla="*/ 2147483646 h 238"/>
              <a:gd name="T34" fmla="*/ 2147483646 w 1285"/>
              <a:gd name="T35" fmla="*/ 2147483646 h 238"/>
              <a:gd name="T36" fmla="*/ 2147483646 w 1285"/>
              <a:gd name="T37" fmla="*/ 2147483646 h 238"/>
              <a:gd name="T38" fmla="*/ 2147483646 w 1285"/>
              <a:gd name="T39" fmla="*/ 2147483646 h 238"/>
              <a:gd name="T40" fmla="*/ 2147483646 w 1285"/>
              <a:gd name="T41" fmla="*/ 2147483646 h 238"/>
              <a:gd name="T42" fmla="*/ 2147483646 w 1285"/>
              <a:gd name="T43" fmla="*/ 2147483646 h 238"/>
              <a:gd name="T44" fmla="*/ 2147483646 w 1285"/>
              <a:gd name="T45" fmla="*/ 2147483646 h 238"/>
              <a:gd name="T46" fmla="*/ 2147483646 w 1285"/>
              <a:gd name="T47" fmla="*/ 2147483646 h 238"/>
              <a:gd name="T48" fmla="*/ 2147483646 w 1285"/>
              <a:gd name="T49" fmla="*/ 2147483646 h 238"/>
              <a:gd name="T50" fmla="*/ 2147483646 w 1285"/>
              <a:gd name="T51" fmla="*/ 2147483646 h 238"/>
              <a:gd name="T52" fmla="*/ 2147483646 w 1285"/>
              <a:gd name="T53" fmla="*/ 2147483646 h 238"/>
              <a:gd name="T54" fmla="*/ 2147483646 w 1285"/>
              <a:gd name="T55" fmla="*/ 2147483646 h 238"/>
              <a:gd name="T56" fmla="*/ 2147483646 w 1285"/>
              <a:gd name="T57" fmla="*/ 2147483646 h 238"/>
              <a:gd name="T58" fmla="*/ 2147483646 w 1285"/>
              <a:gd name="T59" fmla="*/ 2147483646 h 238"/>
              <a:gd name="T60" fmla="*/ 2147483646 w 1285"/>
              <a:gd name="T61" fmla="*/ 2147483646 h 238"/>
              <a:gd name="T62" fmla="*/ 2147483646 w 1285"/>
              <a:gd name="T63" fmla="*/ 2147483646 h 238"/>
              <a:gd name="T64" fmla="*/ 2147483646 w 1285"/>
              <a:gd name="T65" fmla="*/ 2147483646 h 238"/>
              <a:gd name="T66" fmla="*/ 2147483646 w 1285"/>
              <a:gd name="T67" fmla="*/ 2147483646 h 238"/>
              <a:gd name="T68" fmla="*/ 2147483646 w 1285"/>
              <a:gd name="T69" fmla="*/ 2147483646 h 238"/>
              <a:gd name="T70" fmla="*/ 2147483646 w 1285"/>
              <a:gd name="T71" fmla="*/ 2147483646 h 238"/>
              <a:gd name="T72" fmla="*/ 2147483646 w 1285"/>
              <a:gd name="T73" fmla="*/ 2147483646 h 238"/>
              <a:gd name="T74" fmla="*/ 2147483646 w 1285"/>
              <a:gd name="T75" fmla="*/ 2147483646 h 238"/>
              <a:gd name="T76" fmla="*/ 2147483646 w 1285"/>
              <a:gd name="T77" fmla="*/ 2147483646 h 238"/>
              <a:gd name="T78" fmla="*/ 2147483646 w 1285"/>
              <a:gd name="T79" fmla="*/ 2147483646 h 238"/>
              <a:gd name="T80" fmla="*/ 2147483646 w 1285"/>
              <a:gd name="T81" fmla="*/ 2147483646 h 238"/>
              <a:gd name="T82" fmla="*/ 0 w 1285"/>
              <a:gd name="T83" fmla="*/ 2147483646 h 238"/>
              <a:gd name="T84" fmla="*/ 0 w 1285"/>
              <a:gd name="T85" fmla="*/ 2147483646 h 238"/>
              <a:gd name="T86" fmla="*/ 2147483646 w 1285"/>
              <a:gd name="T87" fmla="*/ 2147483646 h 238"/>
              <a:gd name="T88" fmla="*/ 2147483646 w 1285"/>
              <a:gd name="T89" fmla="*/ 2147483646 h 238"/>
              <a:gd name="T90" fmla="*/ 2147483646 w 1285"/>
              <a:gd name="T91" fmla="*/ 2147483646 h 238"/>
              <a:gd name="T92" fmla="*/ 2147483646 w 1285"/>
              <a:gd name="T93" fmla="*/ 2147483646 h 238"/>
              <a:gd name="T94" fmla="*/ 2147483646 w 1285"/>
              <a:gd name="T95" fmla="*/ 2147483646 h 238"/>
              <a:gd name="T96" fmla="*/ 2147483646 w 1285"/>
              <a:gd name="T97" fmla="*/ 2147483646 h 238"/>
              <a:gd name="T98" fmla="*/ 2147483646 w 1285"/>
              <a:gd name="T99" fmla="*/ 2147483646 h 238"/>
              <a:gd name="T100" fmla="*/ 2147483646 w 1285"/>
              <a:gd name="T101" fmla="*/ 2147483646 h 238"/>
              <a:gd name="T102" fmla="*/ 2147483646 w 1285"/>
              <a:gd name="T103" fmla="*/ 2147483646 h 238"/>
              <a:gd name="T104" fmla="*/ 2147483646 w 1285"/>
              <a:gd name="T105" fmla="*/ 2147483646 h 238"/>
              <a:gd name="T106" fmla="*/ 2147483646 w 1285"/>
              <a:gd name="T107" fmla="*/ 2147483646 h 238"/>
              <a:gd name="T108" fmla="*/ 2147483646 w 1285"/>
              <a:gd name="T109" fmla="*/ 2147483646 h 238"/>
              <a:gd name="T110" fmla="*/ 2147483646 w 1285"/>
              <a:gd name="T111" fmla="*/ 0 h 238"/>
              <a:gd name="T112" fmla="*/ 2147483646 w 1285"/>
              <a:gd name="T113" fmla="*/ 0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5" h="238">
                <a:moveTo>
                  <a:pt x="1141" y="0"/>
                </a:moveTo>
                <a:lnTo>
                  <a:pt x="1158" y="3"/>
                </a:lnTo>
                <a:lnTo>
                  <a:pt x="1174" y="5"/>
                </a:lnTo>
                <a:lnTo>
                  <a:pt x="1190" y="11"/>
                </a:lnTo>
                <a:lnTo>
                  <a:pt x="1205" y="16"/>
                </a:lnTo>
                <a:lnTo>
                  <a:pt x="1219" y="22"/>
                </a:lnTo>
                <a:lnTo>
                  <a:pt x="1233" y="31"/>
                </a:lnTo>
                <a:lnTo>
                  <a:pt x="1244" y="39"/>
                </a:lnTo>
                <a:lnTo>
                  <a:pt x="1255" y="49"/>
                </a:lnTo>
                <a:lnTo>
                  <a:pt x="1265" y="59"/>
                </a:lnTo>
                <a:lnTo>
                  <a:pt x="1271" y="71"/>
                </a:lnTo>
                <a:lnTo>
                  <a:pt x="1278" y="83"/>
                </a:lnTo>
                <a:lnTo>
                  <a:pt x="1282" y="94"/>
                </a:lnTo>
                <a:lnTo>
                  <a:pt x="1285" y="107"/>
                </a:lnTo>
                <a:lnTo>
                  <a:pt x="1285" y="131"/>
                </a:lnTo>
                <a:lnTo>
                  <a:pt x="1282" y="144"/>
                </a:lnTo>
                <a:lnTo>
                  <a:pt x="1278" y="156"/>
                </a:lnTo>
                <a:lnTo>
                  <a:pt x="1271" y="168"/>
                </a:lnTo>
                <a:lnTo>
                  <a:pt x="1265" y="178"/>
                </a:lnTo>
                <a:lnTo>
                  <a:pt x="1255" y="189"/>
                </a:lnTo>
                <a:lnTo>
                  <a:pt x="1244" y="198"/>
                </a:lnTo>
                <a:lnTo>
                  <a:pt x="1233" y="207"/>
                </a:lnTo>
                <a:lnTo>
                  <a:pt x="1219" y="215"/>
                </a:lnTo>
                <a:lnTo>
                  <a:pt x="1205" y="222"/>
                </a:lnTo>
                <a:lnTo>
                  <a:pt x="1190" y="227"/>
                </a:lnTo>
                <a:lnTo>
                  <a:pt x="1174" y="232"/>
                </a:lnTo>
                <a:lnTo>
                  <a:pt x="1158" y="236"/>
                </a:lnTo>
                <a:lnTo>
                  <a:pt x="1141" y="238"/>
                </a:lnTo>
                <a:lnTo>
                  <a:pt x="143" y="238"/>
                </a:lnTo>
                <a:lnTo>
                  <a:pt x="127" y="236"/>
                </a:lnTo>
                <a:lnTo>
                  <a:pt x="111" y="232"/>
                </a:lnTo>
                <a:lnTo>
                  <a:pt x="94" y="227"/>
                </a:lnTo>
                <a:lnTo>
                  <a:pt x="80" y="222"/>
                </a:lnTo>
                <a:lnTo>
                  <a:pt x="65" y="215"/>
                </a:lnTo>
                <a:lnTo>
                  <a:pt x="52" y="207"/>
                </a:lnTo>
                <a:lnTo>
                  <a:pt x="41" y="198"/>
                </a:lnTo>
                <a:lnTo>
                  <a:pt x="30" y="189"/>
                </a:lnTo>
                <a:lnTo>
                  <a:pt x="22" y="178"/>
                </a:lnTo>
                <a:lnTo>
                  <a:pt x="14" y="168"/>
                </a:lnTo>
                <a:lnTo>
                  <a:pt x="7" y="156"/>
                </a:lnTo>
                <a:lnTo>
                  <a:pt x="3" y="144"/>
                </a:lnTo>
                <a:lnTo>
                  <a:pt x="0" y="131"/>
                </a:lnTo>
                <a:lnTo>
                  <a:pt x="0" y="107"/>
                </a:lnTo>
                <a:lnTo>
                  <a:pt x="3" y="94"/>
                </a:lnTo>
                <a:lnTo>
                  <a:pt x="7" y="83"/>
                </a:lnTo>
                <a:lnTo>
                  <a:pt x="14" y="71"/>
                </a:lnTo>
                <a:lnTo>
                  <a:pt x="22" y="59"/>
                </a:lnTo>
                <a:lnTo>
                  <a:pt x="30" y="49"/>
                </a:lnTo>
                <a:lnTo>
                  <a:pt x="41" y="39"/>
                </a:lnTo>
                <a:lnTo>
                  <a:pt x="52" y="31"/>
                </a:lnTo>
                <a:lnTo>
                  <a:pt x="65" y="22"/>
                </a:lnTo>
                <a:lnTo>
                  <a:pt x="80" y="16"/>
                </a:lnTo>
                <a:lnTo>
                  <a:pt x="94" y="11"/>
                </a:lnTo>
                <a:lnTo>
                  <a:pt x="111" y="5"/>
                </a:lnTo>
                <a:lnTo>
                  <a:pt x="127" y="3"/>
                </a:lnTo>
                <a:lnTo>
                  <a:pt x="143" y="0"/>
                </a:lnTo>
                <a:lnTo>
                  <a:pt x="1141"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9" name="Freeform 1416">
            <a:extLst>
              <a:ext uri="{FF2B5EF4-FFF2-40B4-BE49-F238E27FC236}">
                <a16:creationId xmlns:a16="http://schemas.microsoft.com/office/drawing/2014/main" id="{72F28864-C356-6344-8551-D4972DA8478F}"/>
              </a:ext>
            </a:extLst>
          </p:cNvPr>
          <p:cNvSpPr>
            <a:spLocks/>
          </p:cNvSpPr>
          <p:nvPr/>
        </p:nvSpPr>
        <p:spPr bwMode="auto">
          <a:xfrm>
            <a:off x="3806825" y="2659063"/>
            <a:ext cx="681038" cy="125412"/>
          </a:xfrm>
          <a:custGeom>
            <a:avLst/>
            <a:gdLst>
              <a:gd name="T0" fmla="*/ 2147483646 w 1285"/>
              <a:gd name="T1" fmla="*/ 0 h 238"/>
              <a:gd name="T2" fmla="*/ 2147483646 w 1285"/>
              <a:gd name="T3" fmla="*/ 2147483646 h 238"/>
              <a:gd name="T4" fmla="*/ 2147483646 w 1285"/>
              <a:gd name="T5" fmla="*/ 2147483646 h 238"/>
              <a:gd name="T6" fmla="*/ 2147483646 w 1285"/>
              <a:gd name="T7" fmla="*/ 2147483646 h 238"/>
              <a:gd name="T8" fmla="*/ 2147483646 w 1285"/>
              <a:gd name="T9" fmla="*/ 2147483646 h 238"/>
              <a:gd name="T10" fmla="*/ 2147483646 w 1285"/>
              <a:gd name="T11" fmla="*/ 2147483646 h 238"/>
              <a:gd name="T12" fmla="*/ 2147483646 w 1285"/>
              <a:gd name="T13" fmla="*/ 2147483646 h 238"/>
              <a:gd name="T14" fmla="*/ 2147483646 w 1285"/>
              <a:gd name="T15" fmla="*/ 2147483646 h 238"/>
              <a:gd name="T16" fmla="*/ 2147483646 w 1285"/>
              <a:gd name="T17" fmla="*/ 2147483646 h 238"/>
              <a:gd name="T18" fmla="*/ 2147483646 w 1285"/>
              <a:gd name="T19" fmla="*/ 2147483646 h 238"/>
              <a:gd name="T20" fmla="*/ 2147483646 w 1285"/>
              <a:gd name="T21" fmla="*/ 2147483646 h 238"/>
              <a:gd name="T22" fmla="*/ 2147483646 w 1285"/>
              <a:gd name="T23" fmla="*/ 2147483646 h 238"/>
              <a:gd name="T24" fmla="*/ 2147483646 w 1285"/>
              <a:gd name="T25" fmla="*/ 2147483646 h 238"/>
              <a:gd name="T26" fmla="*/ 2147483646 w 1285"/>
              <a:gd name="T27" fmla="*/ 2147483646 h 238"/>
              <a:gd name="T28" fmla="*/ 2147483646 w 1285"/>
              <a:gd name="T29" fmla="*/ 2147483646 h 238"/>
              <a:gd name="T30" fmla="*/ 2147483646 w 1285"/>
              <a:gd name="T31" fmla="*/ 2147483646 h 238"/>
              <a:gd name="T32" fmla="*/ 2147483646 w 1285"/>
              <a:gd name="T33" fmla="*/ 2147483646 h 238"/>
              <a:gd name="T34" fmla="*/ 2147483646 w 1285"/>
              <a:gd name="T35" fmla="*/ 2147483646 h 238"/>
              <a:gd name="T36" fmla="*/ 2147483646 w 1285"/>
              <a:gd name="T37" fmla="*/ 2147483646 h 238"/>
              <a:gd name="T38" fmla="*/ 2147483646 w 1285"/>
              <a:gd name="T39" fmla="*/ 2147483646 h 238"/>
              <a:gd name="T40" fmla="*/ 2147483646 w 1285"/>
              <a:gd name="T41" fmla="*/ 2147483646 h 238"/>
              <a:gd name="T42" fmla="*/ 2147483646 w 1285"/>
              <a:gd name="T43" fmla="*/ 2147483646 h 238"/>
              <a:gd name="T44" fmla="*/ 2147483646 w 1285"/>
              <a:gd name="T45" fmla="*/ 2147483646 h 238"/>
              <a:gd name="T46" fmla="*/ 2147483646 w 1285"/>
              <a:gd name="T47" fmla="*/ 2147483646 h 238"/>
              <a:gd name="T48" fmla="*/ 2147483646 w 1285"/>
              <a:gd name="T49" fmla="*/ 2147483646 h 238"/>
              <a:gd name="T50" fmla="*/ 2147483646 w 1285"/>
              <a:gd name="T51" fmla="*/ 2147483646 h 238"/>
              <a:gd name="T52" fmla="*/ 2147483646 w 1285"/>
              <a:gd name="T53" fmla="*/ 2147483646 h 238"/>
              <a:gd name="T54" fmla="*/ 2147483646 w 1285"/>
              <a:gd name="T55" fmla="*/ 2147483646 h 238"/>
              <a:gd name="T56" fmla="*/ 2147483646 w 1285"/>
              <a:gd name="T57" fmla="*/ 2147483646 h 238"/>
              <a:gd name="T58" fmla="*/ 2147483646 w 1285"/>
              <a:gd name="T59" fmla="*/ 2147483646 h 238"/>
              <a:gd name="T60" fmla="*/ 2147483646 w 1285"/>
              <a:gd name="T61" fmla="*/ 2147483646 h 238"/>
              <a:gd name="T62" fmla="*/ 2147483646 w 1285"/>
              <a:gd name="T63" fmla="*/ 2147483646 h 238"/>
              <a:gd name="T64" fmla="*/ 2147483646 w 1285"/>
              <a:gd name="T65" fmla="*/ 2147483646 h 238"/>
              <a:gd name="T66" fmla="*/ 2147483646 w 1285"/>
              <a:gd name="T67" fmla="*/ 2147483646 h 238"/>
              <a:gd name="T68" fmla="*/ 2147483646 w 1285"/>
              <a:gd name="T69" fmla="*/ 2147483646 h 238"/>
              <a:gd name="T70" fmla="*/ 2147483646 w 1285"/>
              <a:gd name="T71" fmla="*/ 2147483646 h 238"/>
              <a:gd name="T72" fmla="*/ 2147483646 w 1285"/>
              <a:gd name="T73" fmla="*/ 2147483646 h 238"/>
              <a:gd name="T74" fmla="*/ 2147483646 w 1285"/>
              <a:gd name="T75" fmla="*/ 2147483646 h 238"/>
              <a:gd name="T76" fmla="*/ 2147483646 w 1285"/>
              <a:gd name="T77" fmla="*/ 2147483646 h 238"/>
              <a:gd name="T78" fmla="*/ 2147483646 w 1285"/>
              <a:gd name="T79" fmla="*/ 2147483646 h 238"/>
              <a:gd name="T80" fmla="*/ 2147483646 w 1285"/>
              <a:gd name="T81" fmla="*/ 2147483646 h 238"/>
              <a:gd name="T82" fmla="*/ 0 w 1285"/>
              <a:gd name="T83" fmla="*/ 2147483646 h 238"/>
              <a:gd name="T84" fmla="*/ 0 w 1285"/>
              <a:gd name="T85" fmla="*/ 2147483646 h 238"/>
              <a:gd name="T86" fmla="*/ 2147483646 w 1285"/>
              <a:gd name="T87" fmla="*/ 2147483646 h 238"/>
              <a:gd name="T88" fmla="*/ 2147483646 w 1285"/>
              <a:gd name="T89" fmla="*/ 2147483646 h 238"/>
              <a:gd name="T90" fmla="*/ 2147483646 w 1285"/>
              <a:gd name="T91" fmla="*/ 2147483646 h 238"/>
              <a:gd name="T92" fmla="*/ 2147483646 w 1285"/>
              <a:gd name="T93" fmla="*/ 2147483646 h 238"/>
              <a:gd name="T94" fmla="*/ 2147483646 w 1285"/>
              <a:gd name="T95" fmla="*/ 2147483646 h 238"/>
              <a:gd name="T96" fmla="*/ 2147483646 w 1285"/>
              <a:gd name="T97" fmla="*/ 2147483646 h 238"/>
              <a:gd name="T98" fmla="*/ 2147483646 w 1285"/>
              <a:gd name="T99" fmla="*/ 2147483646 h 238"/>
              <a:gd name="T100" fmla="*/ 2147483646 w 1285"/>
              <a:gd name="T101" fmla="*/ 2147483646 h 238"/>
              <a:gd name="T102" fmla="*/ 2147483646 w 1285"/>
              <a:gd name="T103" fmla="*/ 2147483646 h 238"/>
              <a:gd name="T104" fmla="*/ 2147483646 w 1285"/>
              <a:gd name="T105" fmla="*/ 2147483646 h 238"/>
              <a:gd name="T106" fmla="*/ 2147483646 w 1285"/>
              <a:gd name="T107" fmla="*/ 2147483646 h 238"/>
              <a:gd name="T108" fmla="*/ 2147483646 w 1285"/>
              <a:gd name="T109" fmla="*/ 2147483646 h 238"/>
              <a:gd name="T110" fmla="*/ 2147483646 w 1285"/>
              <a:gd name="T111" fmla="*/ 0 h 238"/>
              <a:gd name="T112" fmla="*/ 2147483646 w 1285"/>
              <a:gd name="T113" fmla="*/ 0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5" h="238">
                <a:moveTo>
                  <a:pt x="1141" y="0"/>
                </a:moveTo>
                <a:lnTo>
                  <a:pt x="1158" y="3"/>
                </a:lnTo>
                <a:lnTo>
                  <a:pt x="1174" y="5"/>
                </a:lnTo>
                <a:lnTo>
                  <a:pt x="1190" y="11"/>
                </a:lnTo>
                <a:lnTo>
                  <a:pt x="1205" y="16"/>
                </a:lnTo>
                <a:lnTo>
                  <a:pt x="1219" y="22"/>
                </a:lnTo>
                <a:lnTo>
                  <a:pt x="1233" y="31"/>
                </a:lnTo>
                <a:lnTo>
                  <a:pt x="1244" y="39"/>
                </a:lnTo>
                <a:lnTo>
                  <a:pt x="1255" y="49"/>
                </a:lnTo>
                <a:lnTo>
                  <a:pt x="1265" y="59"/>
                </a:lnTo>
                <a:lnTo>
                  <a:pt x="1271" y="71"/>
                </a:lnTo>
                <a:lnTo>
                  <a:pt x="1278" y="83"/>
                </a:lnTo>
                <a:lnTo>
                  <a:pt x="1282" y="94"/>
                </a:lnTo>
                <a:lnTo>
                  <a:pt x="1285" y="107"/>
                </a:lnTo>
                <a:lnTo>
                  <a:pt x="1285" y="131"/>
                </a:lnTo>
                <a:lnTo>
                  <a:pt x="1282" y="144"/>
                </a:lnTo>
                <a:lnTo>
                  <a:pt x="1278" y="156"/>
                </a:lnTo>
                <a:lnTo>
                  <a:pt x="1271" y="168"/>
                </a:lnTo>
                <a:lnTo>
                  <a:pt x="1265" y="178"/>
                </a:lnTo>
                <a:lnTo>
                  <a:pt x="1255" y="189"/>
                </a:lnTo>
                <a:lnTo>
                  <a:pt x="1244" y="198"/>
                </a:lnTo>
                <a:lnTo>
                  <a:pt x="1233" y="207"/>
                </a:lnTo>
                <a:lnTo>
                  <a:pt x="1219" y="215"/>
                </a:lnTo>
                <a:lnTo>
                  <a:pt x="1205" y="222"/>
                </a:lnTo>
                <a:lnTo>
                  <a:pt x="1190" y="227"/>
                </a:lnTo>
                <a:lnTo>
                  <a:pt x="1174" y="232"/>
                </a:lnTo>
                <a:lnTo>
                  <a:pt x="1158" y="236"/>
                </a:lnTo>
                <a:lnTo>
                  <a:pt x="1141" y="238"/>
                </a:lnTo>
                <a:lnTo>
                  <a:pt x="143" y="238"/>
                </a:lnTo>
                <a:lnTo>
                  <a:pt x="127" y="236"/>
                </a:lnTo>
                <a:lnTo>
                  <a:pt x="111" y="232"/>
                </a:lnTo>
                <a:lnTo>
                  <a:pt x="94" y="227"/>
                </a:lnTo>
                <a:lnTo>
                  <a:pt x="80" y="222"/>
                </a:lnTo>
                <a:lnTo>
                  <a:pt x="65" y="215"/>
                </a:lnTo>
                <a:lnTo>
                  <a:pt x="52" y="207"/>
                </a:lnTo>
                <a:lnTo>
                  <a:pt x="41" y="198"/>
                </a:lnTo>
                <a:lnTo>
                  <a:pt x="30" y="189"/>
                </a:lnTo>
                <a:lnTo>
                  <a:pt x="22" y="178"/>
                </a:lnTo>
                <a:lnTo>
                  <a:pt x="14" y="168"/>
                </a:lnTo>
                <a:lnTo>
                  <a:pt x="7" y="156"/>
                </a:lnTo>
                <a:lnTo>
                  <a:pt x="3" y="144"/>
                </a:lnTo>
                <a:lnTo>
                  <a:pt x="0" y="131"/>
                </a:lnTo>
                <a:lnTo>
                  <a:pt x="0" y="107"/>
                </a:lnTo>
                <a:lnTo>
                  <a:pt x="3" y="94"/>
                </a:lnTo>
                <a:lnTo>
                  <a:pt x="7" y="83"/>
                </a:lnTo>
                <a:lnTo>
                  <a:pt x="14" y="71"/>
                </a:lnTo>
                <a:lnTo>
                  <a:pt x="22" y="59"/>
                </a:lnTo>
                <a:lnTo>
                  <a:pt x="30" y="49"/>
                </a:lnTo>
                <a:lnTo>
                  <a:pt x="41" y="39"/>
                </a:lnTo>
                <a:lnTo>
                  <a:pt x="52" y="31"/>
                </a:lnTo>
                <a:lnTo>
                  <a:pt x="65" y="22"/>
                </a:lnTo>
                <a:lnTo>
                  <a:pt x="80" y="16"/>
                </a:lnTo>
                <a:lnTo>
                  <a:pt x="94" y="11"/>
                </a:lnTo>
                <a:lnTo>
                  <a:pt x="111" y="5"/>
                </a:lnTo>
                <a:lnTo>
                  <a:pt x="127" y="3"/>
                </a:lnTo>
                <a:lnTo>
                  <a:pt x="143" y="0"/>
                </a:lnTo>
                <a:lnTo>
                  <a:pt x="1141"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0" name="Rectangle 1417">
            <a:extLst>
              <a:ext uri="{FF2B5EF4-FFF2-40B4-BE49-F238E27FC236}">
                <a16:creationId xmlns:a16="http://schemas.microsoft.com/office/drawing/2014/main" id="{EA2BD88E-E152-8E47-9159-4D54D04A1915}"/>
              </a:ext>
            </a:extLst>
          </p:cNvPr>
          <p:cNvSpPr>
            <a:spLocks noChangeArrowheads="1"/>
          </p:cNvSpPr>
          <p:nvPr/>
        </p:nvSpPr>
        <p:spPr bwMode="auto">
          <a:xfrm>
            <a:off x="3992563" y="2686050"/>
            <a:ext cx="2508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575 BP</a:t>
            </a:r>
            <a:endParaRPr lang="en-US" altLang="en-US" sz="2400">
              <a:latin typeface="Times New Roman" panose="02020603050405020304" pitchFamily="18" charset="0"/>
            </a:endParaRPr>
          </a:p>
        </p:txBody>
      </p:sp>
      <p:sp>
        <p:nvSpPr>
          <p:cNvPr id="24701" name="Freeform 1418">
            <a:extLst>
              <a:ext uri="{FF2B5EF4-FFF2-40B4-BE49-F238E27FC236}">
                <a16:creationId xmlns:a16="http://schemas.microsoft.com/office/drawing/2014/main" id="{89E2CC0B-A092-7C45-9F99-15410593A336}"/>
              </a:ext>
            </a:extLst>
          </p:cNvPr>
          <p:cNvSpPr>
            <a:spLocks/>
          </p:cNvSpPr>
          <p:nvPr/>
        </p:nvSpPr>
        <p:spPr bwMode="auto">
          <a:xfrm>
            <a:off x="2254250" y="2659063"/>
            <a:ext cx="679450" cy="125412"/>
          </a:xfrm>
          <a:custGeom>
            <a:avLst/>
            <a:gdLst>
              <a:gd name="T0" fmla="*/ 2147483646 w 1284"/>
              <a:gd name="T1" fmla="*/ 0 h 238"/>
              <a:gd name="T2" fmla="*/ 2147483646 w 1284"/>
              <a:gd name="T3" fmla="*/ 2147483646 h 238"/>
              <a:gd name="T4" fmla="*/ 2147483646 w 1284"/>
              <a:gd name="T5" fmla="*/ 2147483646 h 238"/>
              <a:gd name="T6" fmla="*/ 2147483646 w 1284"/>
              <a:gd name="T7" fmla="*/ 2147483646 h 238"/>
              <a:gd name="T8" fmla="*/ 2147483646 w 1284"/>
              <a:gd name="T9" fmla="*/ 2147483646 h 238"/>
              <a:gd name="T10" fmla="*/ 2147483646 w 1284"/>
              <a:gd name="T11" fmla="*/ 2147483646 h 238"/>
              <a:gd name="T12" fmla="*/ 2147483646 w 1284"/>
              <a:gd name="T13" fmla="*/ 2147483646 h 238"/>
              <a:gd name="T14" fmla="*/ 2147483646 w 1284"/>
              <a:gd name="T15" fmla="*/ 2147483646 h 238"/>
              <a:gd name="T16" fmla="*/ 2147483646 w 1284"/>
              <a:gd name="T17" fmla="*/ 2147483646 h 238"/>
              <a:gd name="T18" fmla="*/ 2147483646 w 1284"/>
              <a:gd name="T19" fmla="*/ 2147483646 h 238"/>
              <a:gd name="T20" fmla="*/ 2147483646 w 1284"/>
              <a:gd name="T21" fmla="*/ 2147483646 h 238"/>
              <a:gd name="T22" fmla="*/ 2147483646 w 1284"/>
              <a:gd name="T23" fmla="*/ 2147483646 h 238"/>
              <a:gd name="T24" fmla="*/ 2147483646 w 1284"/>
              <a:gd name="T25" fmla="*/ 2147483646 h 238"/>
              <a:gd name="T26" fmla="*/ 2147483646 w 1284"/>
              <a:gd name="T27" fmla="*/ 2147483646 h 238"/>
              <a:gd name="T28" fmla="*/ 2147483646 w 1284"/>
              <a:gd name="T29" fmla="*/ 2147483646 h 238"/>
              <a:gd name="T30" fmla="*/ 2147483646 w 1284"/>
              <a:gd name="T31" fmla="*/ 2147483646 h 238"/>
              <a:gd name="T32" fmla="*/ 2147483646 w 1284"/>
              <a:gd name="T33" fmla="*/ 2147483646 h 238"/>
              <a:gd name="T34" fmla="*/ 2147483646 w 1284"/>
              <a:gd name="T35" fmla="*/ 2147483646 h 238"/>
              <a:gd name="T36" fmla="*/ 2147483646 w 1284"/>
              <a:gd name="T37" fmla="*/ 2147483646 h 238"/>
              <a:gd name="T38" fmla="*/ 2147483646 w 1284"/>
              <a:gd name="T39" fmla="*/ 2147483646 h 238"/>
              <a:gd name="T40" fmla="*/ 2147483646 w 1284"/>
              <a:gd name="T41" fmla="*/ 2147483646 h 238"/>
              <a:gd name="T42" fmla="*/ 2147483646 w 1284"/>
              <a:gd name="T43" fmla="*/ 2147483646 h 238"/>
              <a:gd name="T44" fmla="*/ 2147483646 w 1284"/>
              <a:gd name="T45" fmla="*/ 2147483646 h 238"/>
              <a:gd name="T46" fmla="*/ 2147483646 w 1284"/>
              <a:gd name="T47" fmla="*/ 2147483646 h 238"/>
              <a:gd name="T48" fmla="*/ 2147483646 w 1284"/>
              <a:gd name="T49" fmla="*/ 2147483646 h 238"/>
              <a:gd name="T50" fmla="*/ 2147483646 w 1284"/>
              <a:gd name="T51" fmla="*/ 2147483646 h 238"/>
              <a:gd name="T52" fmla="*/ 2147483646 w 1284"/>
              <a:gd name="T53" fmla="*/ 2147483646 h 238"/>
              <a:gd name="T54" fmla="*/ 2147483646 w 1284"/>
              <a:gd name="T55" fmla="*/ 2147483646 h 238"/>
              <a:gd name="T56" fmla="*/ 2147483646 w 1284"/>
              <a:gd name="T57" fmla="*/ 2147483646 h 238"/>
              <a:gd name="T58" fmla="*/ 2147483646 w 1284"/>
              <a:gd name="T59" fmla="*/ 2147483646 h 238"/>
              <a:gd name="T60" fmla="*/ 2147483646 w 1284"/>
              <a:gd name="T61" fmla="*/ 2147483646 h 238"/>
              <a:gd name="T62" fmla="*/ 2147483646 w 1284"/>
              <a:gd name="T63" fmla="*/ 2147483646 h 238"/>
              <a:gd name="T64" fmla="*/ 2147483646 w 1284"/>
              <a:gd name="T65" fmla="*/ 2147483646 h 238"/>
              <a:gd name="T66" fmla="*/ 2147483646 w 1284"/>
              <a:gd name="T67" fmla="*/ 2147483646 h 238"/>
              <a:gd name="T68" fmla="*/ 2147483646 w 1284"/>
              <a:gd name="T69" fmla="*/ 2147483646 h 238"/>
              <a:gd name="T70" fmla="*/ 2147483646 w 1284"/>
              <a:gd name="T71" fmla="*/ 2147483646 h 238"/>
              <a:gd name="T72" fmla="*/ 2147483646 w 1284"/>
              <a:gd name="T73" fmla="*/ 2147483646 h 238"/>
              <a:gd name="T74" fmla="*/ 2147483646 w 1284"/>
              <a:gd name="T75" fmla="*/ 2147483646 h 238"/>
              <a:gd name="T76" fmla="*/ 2147483646 w 1284"/>
              <a:gd name="T77" fmla="*/ 2147483646 h 238"/>
              <a:gd name="T78" fmla="*/ 2147483646 w 1284"/>
              <a:gd name="T79" fmla="*/ 2147483646 h 238"/>
              <a:gd name="T80" fmla="*/ 2147483646 w 1284"/>
              <a:gd name="T81" fmla="*/ 2147483646 h 238"/>
              <a:gd name="T82" fmla="*/ 0 w 1284"/>
              <a:gd name="T83" fmla="*/ 2147483646 h 238"/>
              <a:gd name="T84" fmla="*/ 0 w 1284"/>
              <a:gd name="T85" fmla="*/ 2147483646 h 238"/>
              <a:gd name="T86" fmla="*/ 2147483646 w 1284"/>
              <a:gd name="T87" fmla="*/ 2147483646 h 238"/>
              <a:gd name="T88" fmla="*/ 2147483646 w 1284"/>
              <a:gd name="T89" fmla="*/ 2147483646 h 238"/>
              <a:gd name="T90" fmla="*/ 2147483646 w 1284"/>
              <a:gd name="T91" fmla="*/ 2147483646 h 238"/>
              <a:gd name="T92" fmla="*/ 2147483646 w 1284"/>
              <a:gd name="T93" fmla="*/ 2147483646 h 238"/>
              <a:gd name="T94" fmla="*/ 2147483646 w 1284"/>
              <a:gd name="T95" fmla="*/ 2147483646 h 238"/>
              <a:gd name="T96" fmla="*/ 2147483646 w 1284"/>
              <a:gd name="T97" fmla="*/ 2147483646 h 238"/>
              <a:gd name="T98" fmla="*/ 2147483646 w 1284"/>
              <a:gd name="T99" fmla="*/ 2147483646 h 238"/>
              <a:gd name="T100" fmla="*/ 2147483646 w 1284"/>
              <a:gd name="T101" fmla="*/ 2147483646 h 238"/>
              <a:gd name="T102" fmla="*/ 2147483646 w 1284"/>
              <a:gd name="T103" fmla="*/ 2147483646 h 238"/>
              <a:gd name="T104" fmla="*/ 2147483646 w 1284"/>
              <a:gd name="T105" fmla="*/ 2147483646 h 238"/>
              <a:gd name="T106" fmla="*/ 2147483646 w 1284"/>
              <a:gd name="T107" fmla="*/ 2147483646 h 238"/>
              <a:gd name="T108" fmla="*/ 2147483646 w 1284"/>
              <a:gd name="T109" fmla="*/ 2147483646 h 238"/>
              <a:gd name="T110" fmla="*/ 2147483646 w 1284"/>
              <a:gd name="T111" fmla="*/ 0 h 238"/>
              <a:gd name="T112" fmla="*/ 2147483646 w 1284"/>
              <a:gd name="T113" fmla="*/ 0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4" h="238">
                <a:moveTo>
                  <a:pt x="1141" y="0"/>
                </a:moveTo>
                <a:lnTo>
                  <a:pt x="1157" y="3"/>
                </a:lnTo>
                <a:lnTo>
                  <a:pt x="1173" y="5"/>
                </a:lnTo>
                <a:lnTo>
                  <a:pt x="1190" y="11"/>
                </a:lnTo>
                <a:lnTo>
                  <a:pt x="1205" y="16"/>
                </a:lnTo>
                <a:lnTo>
                  <a:pt x="1220" y="22"/>
                </a:lnTo>
                <a:lnTo>
                  <a:pt x="1233" y="31"/>
                </a:lnTo>
                <a:lnTo>
                  <a:pt x="1244" y="39"/>
                </a:lnTo>
                <a:lnTo>
                  <a:pt x="1254" y="49"/>
                </a:lnTo>
                <a:lnTo>
                  <a:pt x="1263" y="59"/>
                </a:lnTo>
                <a:lnTo>
                  <a:pt x="1271" y="71"/>
                </a:lnTo>
                <a:lnTo>
                  <a:pt x="1277" y="83"/>
                </a:lnTo>
                <a:lnTo>
                  <a:pt x="1282" y="94"/>
                </a:lnTo>
                <a:lnTo>
                  <a:pt x="1284" y="107"/>
                </a:lnTo>
                <a:lnTo>
                  <a:pt x="1284" y="131"/>
                </a:lnTo>
                <a:lnTo>
                  <a:pt x="1282" y="144"/>
                </a:lnTo>
                <a:lnTo>
                  <a:pt x="1277" y="156"/>
                </a:lnTo>
                <a:lnTo>
                  <a:pt x="1271" y="168"/>
                </a:lnTo>
                <a:lnTo>
                  <a:pt x="1263" y="178"/>
                </a:lnTo>
                <a:lnTo>
                  <a:pt x="1254" y="189"/>
                </a:lnTo>
                <a:lnTo>
                  <a:pt x="1244" y="198"/>
                </a:lnTo>
                <a:lnTo>
                  <a:pt x="1233" y="207"/>
                </a:lnTo>
                <a:lnTo>
                  <a:pt x="1220" y="215"/>
                </a:lnTo>
                <a:lnTo>
                  <a:pt x="1205" y="222"/>
                </a:lnTo>
                <a:lnTo>
                  <a:pt x="1190" y="227"/>
                </a:lnTo>
                <a:lnTo>
                  <a:pt x="1173" y="232"/>
                </a:lnTo>
                <a:lnTo>
                  <a:pt x="1157" y="236"/>
                </a:lnTo>
                <a:lnTo>
                  <a:pt x="1141" y="238"/>
                </a:lnTo>
                <a:lnTo>
                  <a:pt x="143" y="238"/>
                </a:lnTo>
                <a:lnTo>
                  <a:pt x="126" y="236"/>
                </a:lnTo>
                <a:lnTo>
                  <a:pt x="111" y="232"/>
                </a:lnTo>
                <a:lnTo>
                  <a:pt x="95" y="227"/>
                </a:lnTo>
                <a:lnTo>
                  <a:pt x="79" y="222"/>
                </a:lnTo>
                <a:lnTo>
                  <a:pt x="65" y="215"/>
                </a:lnTo>
                <a:lnTo>
                  <a:pt x="52" y="207"/>
                </a:lnTo>
                <a:lnTo>
                  <a:pt x="40" y="198"/>
                </a:lnTo>
                <a:lnTo>
                  <a:pt x="29" y="189"/>
                </a:lnTo>
                <a:lnTo>
                  <a:pt x="20" y="178"/>
                </a:lnTo>
                <a:lnTo>
                  <a:pt x="13" y="168"/>
                </a:lnTo>
                <a:lnTo>
                  <a:pt x="7" y="156"/>
                </a:lnTo>
                <a:lnTo>
                  <a:pt x="2" y="144"/>
                </a:lnTo>
                <a:lnTo>
                  <a:pt x="0" y="131"/>
                </a:lnTo>
                <a:lnTo>
                  <a:pt x="0" y="107"/>
                </a:lnTo>
                <a:lnTo>
                  <a:pt x="2" y="94"/>
                </a:lnTo>
                <a:lnTo>
                  <a:pt x="7" y="83"/>
                </a:lnTo>
                <a:lnTo>
                  <a:pt x="13" y="71"/>
                </a:lnTo>
                <a:lnTo>
                  <a:pt x="20" y="59"/>
                </a:lnTo>
                <a:lnTo>
                  <a:pt x="29" y="49"/>
                </a:lnTo>
                <a:lnTo>
                  <a:pt x="40" y="39"/>
                </a:lnTo>
                <a:lnTo>
                  <a:pt x="52" y="31"/>
                </a:lnTo>
                <a:lnTo>
                  <a:pt x="65" y="22"/>
                </a:lnTo>
                <a:lnTo>
                  <a:pt x="79" y="16"/>
                </a:lnTo>
                <a:lnTo>
                  <a:pt x="95" y="11"/>
                </a:lnTo>
                <a:lnTo>
                  <a:pt x="111" y="5"/>
                </a:lnTo>
                <a:lnTo>
                  <a:pt x="126" y="3"/>
                </a:lnTo>
                <a:lnTo>
                  <a:pt x="143" y="0"/>
                </a:lnTo>
                <a:lnTo>
                  <a:pt x="1141"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2" name="Freeform 1419">
            <a:extLst>
              <a:ext uri="{FF2B5EF4-FFF2-40B4-BE49-F238E27FC236}">
                <a16:creationId xmlns:a16="http://schemas.microsoft.com/office/drawing/2014/main" id="{B6EBD6B6-EDA1-0449-9A83-025E3876EE8D}"/>
              </a:ext>
            </a:extLst>
          </p:cNvPr>
          <p:cNvSpPr>
            <a:spLocks/>
          </p:cNvSpPr>
          <p:nvPr/>
        </p:nvSpPr>
        <p:spPr bwMode="auto">
          <a:xfrm>
            <a:off x="2254250" y="2659063"/>
            <a:ext cx="679450" cy="125412"/>
          </a:xfrm>
          <a:custGeom>
            <a:avLst/>
            <a:gdLst>
              <a:gd name="T0" fmla="*/ 2147483646 w 1284"/>
              <a:gd name="T1" fmla="*/ 0 h 238"/>
              <a:gd name="T2" fmla="*/ 2147483646 w 1284"/>
              <a:gd name="T3" fmla="*/ 2147483646 h 238"/>
              <a:gd name="T4" fmla="*/ 2147483646 w 1284"/>
              <a:gd name="T5" fmla="*/ 2147483646 h 238"/>
              <a:gd name="T6" fmla="*/ 2147483646 w 1284"/>
              <a:gd name="T7" fmla="*/ 2147483646 h 238"/>
              <a:gd name="T8" fmla="*/ 2147483646 w 1284"/>
              <a:gd name="T9" fmla="*/ 2147483646 h 238"/>
              <a:gd name="T10" fmla="*/ 2147483646 w 1284"/>
              <a:gd name="T11" fmla="*/ 2147483646 h 238"/>
              <a:gd name="T12" fmla="*/ 2147483646 w 1284"/>
              <a:gd name="T13" fmla="*/ 2147483646 h 238"/>
              <a:gd name="T14" fmla="*/ 2147483646 w 1284"/>
              <a:gd name="T15" fmla="*/ 2147483646 h 238"/>
              <a:gd name="T16" fmla="*/ 2147483646 w 1284"/>
              <a:gd name="T17" fmla="*/ 2147483646 h 238"/>
              <a:gd name="T18" fmla="*/ 2147483646 w 1284"/>
              <a:gd name="T19" fmla="*/ 2147483646 h 238"/>
              <a:gd name="T20" fmla="*/ 2147483646 w 1284"/>
              <a:gd name="T21" fmla="*/ 2147483646 h 238"/>
              <a:gd name="T22" fmla="*/ 2147483646 w 1284"/>
              <a:gd name="T23" fmla="*/ 2147483646 h 238"/>
              <a:gd name="T24" fmla="*/ 2147483646 w 1284"/>
              <a:gd name="T25" fmla="*/ 2147483646 h 238"/>
              <a:gd name="T26" fmla="*/ 2147483646 w 1284"/>
              <a:gd name="T27" fmla="*/ 2147483646 h 238"/>
              <a:gd name="T28" fmla="*/ 2147483646 w 1284"/>
              <a:gd name="T29" fmla="*/ 2147483646 h 238"/>
              <a:gd name="T30" fmla="*/ 2147483646 w 1284"/>
              <a:gd name="T31" fmla="*/ 2147483646 h 238"/>
              <a:gd name="T32" fmla="*/ 2147483646 w 1284"/>
              <a:gd name="T33" fmla="*/ 2147483646 h 238"/>
              <a:gd name="T34" fmla="*/ 2147483646 w 1284"/>
              <a:gd name="T35" fmla="*/ 2147483646 h 238"/>
              <a:gd name="T36" fmla="*/ 2147483646 w 1284"/>
              <a:gd name="T37" fmla="*/ 2147483646 h 238"/>
              <a:gd name="T38" fmla="*/ 2147483646 w 1284"/>
              <a:gd name="T39" fmla="*/ 2147483646 h 238"/>
              <a:gd name="T40" fmla="*/ 2147483646 w 1284"/>
              <a:gd name="T41" fmla="*/ 2147483646 h 238"/>
              <a:gd name="T42" fmla="*/ 2147483646 w 1284"/>
              <a:gd name="T43" fmla="*/ 2147483646 h 238"/>
              <a:gd name="T44" fmla="*/ 2147483646 w 1284"/>
              <a:gd name="T45" fmla="*/ 2147483646 h 238"/>
              <a:gd name="T46" fmla="*/ 2147483646 w 1284"/>
              <a:gd name="T47" fmla="*/ 2147483646 h 238"/>
              <a:gd name="T48" fmla="*/ 2147483646 w 1284"/>
              <a:gd name="T49" fmla="*/ 2147483646 h 238"/>
              <a:gd name="T50" fmla="*/ 2147483646 w 1284"/>
              <a:gd name="T51" fmla="*/ 2147483646 h 238"/>
              <a:gd name="T52" fmla="*/ 2147483646 w 1284"/>
              <a:gd name="T53" fmla="*/ 2147483646 h 238"/>
              <a:gd name="T54" fmla="*/ 2147483646 w 1284"/>
              <a:gd name="T55" fmla="*/ 2147483646 h 238"/>
              <a:gd name="T56" fmla="*/ 2147483646 w 1284"/>
              <a:gd name="T57" fmla="*/ 2147483646 h 238"/>
              <a:gd name="T58" fmla="*/ 2147483646 w 1284"/>
              <a:gd name="T59" fmla="*/ 2147483646 h 238"/>
              <a:gd name="T60" fmla="*/ 2147483646 w 1284"/>
              <a:gd name="T61" fmla="*/ 2147483646 h 238"/>
              <a:gd name="T62" fmla="*/ 2147483646 w 1284"/>
              <a:gd name="T63" fmla="*/ 2147483646 h 238"/>
              <a:gd name="T64" fmla="*/ 2147483646 w 1284"/>
              <a:gd name="T65" fmla="*/ 2147483646 h 238"/>
              <a:gd name="T66" fmla="*/ 2147483646 w 1284"/>
              <a:gd name="T67" fmla="*/ 2147483646 h 238"/>
              <a:gd name="T68" fmla="*/ 2147483646 w 1284"/>
              <a:gd name="T69" fmla="*/ 2147483646 h 238"/>
              <a:gd name="T70" fmla="*/ 2147483646 w 1284"/>
              <a:gd name="T71" fmla="*/ 2147483646 h 238"/>
              <a:gd name="T72" fmla="*/ 2147483646 w 1284"/>
              <a:gd name="T73" fmla="*/ 2147483646 h 238"/>
              <a:gd name="T74" fmla="*/ 2147483646 w 1284"/>
              <a:gd name="T75" fmla="*/ 2147483646 h 238"/>
              <a:gd name="T76" fmla="*/ 2147483646 w 1284"/>
              <a:gd name="T77" fmla="*/ 2147483646 h 238"/>
              <a:gd name="T78" fmla="*/ 2147483646 w 1284"/>
              <a:gd name="T79" fmla="*/ 2147483646 h 238"/>
              <a:gd name="T80" fmla="*/ 2147483646 w 1284"/>
              <a:gd name="T81" fmla="*/ 2147483646 h 238"/>
              <a:gd name="T82" fmla="*/ 0 w 1284"/>
              <a:gd name="T83" fmla="*/ 2147483646 h 238"/>
              <a:gd name="T84" fmla="*/ 0 w 1284"/>
              <a:gd name="T85" fmla="*/ 2147483646 h 238"/>
              <a:gd name="T86" fmla="*/ 2147483646 w 1284"/>
              <a:gd name="T87" fmla="*/ 2147483646 h 238"/>
              <a:gd name="T88" fmla="*/ 2147483646 w 1284"/>
              <a:gd name="T89" fmla="*/ 2147483646 h 238"/>
              <a:gd name="T90" fmla="*/ 2147483646 w 1284"/>
              <a:gd name="T91" fmla="*/ 2147483646 h 238"/>
              <a:gd name="T92" fmla="*/ 2147483646 w 1284"/>
              <a:gd name="T93" fmla="*/ 2147483646 h 238"/>
              <a:gd name="T94" fmla="*/ 2147483646 w 1284"/>
              <a:gd name="T95" fmla="*/ 2147483646 h 238"/>
              <a:gd name="T96" fmla="*/ 2147483646 w 1284"/>
              <a:gd name="T97" fmla="*/ 2147483646 h 238"/>
              <a:gd name="T98" fmla="*/ 2147483646 w 1284"/>
              <a:gd name="T99" fmla="*/ 2147483646 h 238"/>
              <a:gd name="T100" fmla="*/ 2147483646 w 1284"/>
              <a:gd name="T101" fmla="*/ 2147483646 h 238"/>
              <a:gd name="T102" fmla="*/ 2147483646 w 1284"/>
              <a:gd name="T103" fmla="*/ 2147483646 h 238"/>
              <a:gd name="T104" fmla="*/ 2147483646 w 1284"/>
              <a:gd name="T105" fmla="*/ 2147483646 h 238"/>
              <a:gd name="T106" fmla="*/ 2147483646 w 1284"/>
              <a:gd name="T107" fmla="*/ 2147483646 h 238"/>
              <a:gd name="T108" fmla="*/ 2147483646 w 1284"/>
              <a:gd name="T109" fmla="*/ 2147483646 h 238"/>
              <a:gd name="T110" fmla="*/ 2147483646 w 1284"/>
              <a:gd name="T111" fmla="*/ 0 h 238"/>
              <a:gd name="T112" fmla="*/ 2147483646 w 1284"/>
              <a:gd name="T113" fmla="*/ 0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4" h="238">
                <a:moveTo>
                  <a:pt x="1141" y="0"/>
                </a:moveTo>
                <a:lnTo>
                  <a:pt x="1157" y="3"/>
                </a:lnTo>
                <a:lnTo>
                  <a:pt x="1173" y="5"/>
                </a:lnTo>
                <a:lnTo>
                  <a:pt x="1190" y="11"/>
                </a:lnTo>
                <a:lnTo>
                  <a:pt x="1205" y="16"/>
                </a:lnTo>
                <a:lnTo>
                  <a:pt x="1220" y="22"/>
                </a:lnTo>
                <a:lnTo>
                  <a:pt x="1233" y="31"/>
                </a:lnTo>
                <a:lnTo>
                  <a:pt x="1244" y="39"/>
                </a:lnTo>
                <a:lnTo>
                  <a:pt x="1254" y="49"/>
                </a:lnTo>
                <a:lnTo>
                  <a:pt x="1263" y="59"/>
                </a:lnTo>
                <a:lnTo>
                  <a:pt x="1271" y="71"/>
                </a:lnTo>
                <a:lnTo>
                  <a:pt x="1277" y="83"/>
                </a:lnTo>
                <a:lnTo>
                  <a:pt x="1282" y="94"/>
                </a:lnTo>
                <a:lnTo>
                  <a:pt x="1284" y="107"/>
                </a:lnTo>
                <a:lnTo>
                  <a:pt x="1284" y="131"/>
                </a:lnTo>
                <a:lnTo>
                  <a:pt x="1282" y="144"/>
                </a:lnTo>
                <a:lnTo>
                  <a:pt x="1277" y="156"/>
                </a:lnTo>
                <a:lnTo>
                  <a:pt x="1271" y="168"/>
                </a:lnTo>
                <a:lnTo>
                  <a:pt x="1263" y="178"/>
                </a:lnTo>
                <a:lnTo>
                  <a:pt x="1254" y="189"/>
                </a:lnTo>
                <a:lnTo>
                  <a:pt x="1244" y="198"/>
                </a:lnTo>
                <a:lnTo>
                  <a:pt x="1233" y="207"/>
                </a:lnTo>
                <a:lnTo>
                  <a:pt x="1220" y="215"/>
                </a:lnTo>
                <a:lnTo>
                  <a:pt x="1205" y="222"/>
                </a:lnTo>
                <a:lnTo>
                  <a:pt x="1190" y="227"/>
                </a:lnTo>
                <a:lnTo>
                  <a:pt x="1173" y="232"/>
                </a:lnTo>
                <a:lnTo>
                  <a:pt x="1157" y="236"/>
                </a:lnTo>
                <a:lnTo>
                  <a:pt x="1141" y="238"/>
                </a:lnTo>
                <a:lnTo>
                  <a:pt x="143" y="238"/>
                </a:lnTo>
                <a:lnTo>
                  <a:pt x="126" y="236"/>
                </a:lnTo>
                <a:lnTo>
                  <a:pt x="111" y="232"/>
                </a:lnTo>
                <a:lnTo>
                  <a:pt x="95" y="227"/>
                </a:lnTo>
                <a:lnTo>
                  <a:pt x="79" y="222"/>
                </a:lnTo>
                <a:lnTo>
                  <a:pt x="65" y="215"/>
                </a:lnTo>
                <a:lnTo>
                  <a:pt x="52" y="207"/>
                </a:lnTo>
                <a:lnTo>
                  <a:pt x="40" y="198"/>
                </a:lnTo>
                <a:lnTo>
                  <a:pt x="29" y="189"/>
                </a:lnTo>
                <a:lnTo>
                  <a:pt x="20" y="178"/>
                </a:lnTo>
                <a:lnTo>
                  <a:pt x="13" y="168"/>
                </a:lnTo>
                <a:lnTo>
                  <a:pt x="7" y="156"/>
                </a:lnTo>
                <a:lnTo>
                  <a:pt x="2" y="144"/>
                </a:lnTo>
                <a:lnTo>
                  <a:pt x="0" y="131"/>
                </a:lnTo>
                <a:lnTo>
                  <a:pt x="0" y="107"/>
                </a:lnTo>
                <a:lnTo>
                  <a:pt x="2" y="94"/>
                </a:lnTo>
                <a:lnTo>
                  <a:pt x="7" y="83"/>
                </a:lnTo>
                <a:lnTo>
                  <a:pt x="13" y="71"/>
                </a:lnTo>
                <a:lnTo>
                  <a:pt x="20" y="59"/>
                </a:lnTo>
                <a:lnTo>
                  <a:pt x="29" y="49"/>
                </a:lnTo>
                <a:lnTo>
                  <a:pt x="40" y="39"/>
                </a:lnTo>
                <a:lnTo>
                  <a:pt x="52" y="31"/>
                </a:lnTo>
                <a:lnTo>
                  <a:pt x="65" y="22"/>
                </a:lnTo>
                <a:lnTo>
                  <a:pt x="79" y="16"/>
                </a:lnTo>
                <a:lnTo>
                  <a:pt x="95" y="11"/>
                </a:lnTo>
                <a:lnTo>
                  <a:pt x="111" y="5"/>
                </a:lnTo>
                <a:lnTo>
                  <a:pt x="126" y="3"/>
                </a:lnTo>
                <a:lnTo>
                  <a:pt x="143" y="0"/>
                </a:lnTo>
                <a:lnTo>
                  <a:pt x="1141"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3" name="Rectangle 1420">
            <a:extLst>
              <a:ext uri="{FF2B5EF4-FFF2-40B4-BE49-F238E27FC236}">
                <a16:creationId xmlns:a16="http://schemas.microsoft.com/office/drawing/2014/main" id="{84EB2218-3253-424D-B558-5B10CCBB05EE}"/>
              </a:ext>
            </a:extLst>
          </p:cNvPr>
          <p:cNvSpPr>
            <a:spLocks noChangeArrowheads="1"/>
          </p:cNvSpPr>
          <p:nvPr/>
        </p:nvSpPr>
        <p:spPr bwMode="auto">
          <a:xfrm>
            <a:off x="2506663" y="2686050"/>
            <a:ext cx="1238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04" name="Freeform 1421">
            <a:extLst>
              <a:ext uri="{FF2B5EF4-FFF2-40B4-BE49-F238E27FC236}">
                <a16:creationId xmlns:a16="http://schemas.microsoft.com/office/drawing/2014/main" id="{3E7F79B1-92E7-2C44-ADCC-E2EB973970EA}"/>
              </a:ext>
            </a:extLst>
          </p:cNvPr>
          <p:cNvSpPr>
            <a:spLocks/>
          </p:cNvSpPr>
          <p:nvPr/>
        </p:nvSpPr>
        <p:spPr bwMode="auto">
          <a:xfrm>
            <a:off x="4438650" y="3798888"/>
            <a:ext cx="679450" cy="123825"/>
          </a:xfrm>
          <a:custGeom>
            <a:avLst/>
            <a:gdLst>
              <a:gd name="T0" fmla="*/ 2147483646 w 1285"/>
              <a:gd name="T1" fmla="*/ 0 h 236"/>
              <a:gd name="T2" fmla="*/ 2147483646 w 1285"/>
              <a:gd name="T3" fmla="*/ 2147483646 h 236"/>
              <a:gd name="T4" fmla="*/ 2147483646 w 1285"/>
              <a:gd name="T5" fmla="*/ 2147483646 h 236"/>
              <a:gd name="T6" fmla="*/ 2147483646 w 1285"/>
              <a:gd name="T7" fmla="*/ 2147483646 h 236"/>
              <a:gd name="T8" fmla="*/ 2147483646 w 1285"/>
              <a:gd name="T9" fmla="*/ 2147483646 h 236"/>
              <a:gd name="T10" fmla="*/ 2147483646 w 1285"/>
              <a:gd name="T11" fmla="*/ 2147483646 h 236"/>
              <a:gd name="T12" fmla="*/ 2147483646 w 1285"/>
              <a:gd name="T13" fmla="*/ 2147483646 h 236"/>
              <a:gd name="T14" fmla="*/ 2147483646 w 1285"/>
              <a:gd name="T15" fmla="*/ 2147483646 h 236"/>
              <a:gd name="T16" fmla="*/ 2147483646 w 1285"/>
              <a:gd name="T17" fmla="*/ 2147483646 h 236"/>
              <a:gd name="T18" fmla="*/ 2147483646 w 1285"/>
              <a:gd name="T19" fmla="*/ 2147483646 h 236"/>
              <a:gd name="T20" fmla="*/ 2147483646 w 1285"/>
              <a:gd name="T21" fmla="*/ 2147483646 h 236"/>
              <a:gd name="T22" fmla="*/ 2147483646 w 1285"/>
              <a:gd name="T23" fmla="*/ 2147483646 h 236"/>
              <a:gd name="T24" fmla="*/ 2147483646 w 1285"/>
              <a:gd name="T25" fmla="*/ 2147483646 h 236"/>
              <a:gd name="T26" fmla="*/ 2147483646 w 1285"/>
              <a:gd name="T27" fmla="*/ 2147483646 h 236"/>
              <a:gd name="T28" fmla="*/ 2147483646 w 1285"/>
              <a:gd name="T29" fmla="*/ 2147483646 h 236"/>
              <a:gd name="T30" fmla="*/ 2147483646 w 1285"/>
              <a:gd name="T31" fmla="*/ 2147483646 h 236"/>
              <a:gd name="T32" fmla="*/ 2147483646 w 1285"/>
              <a:gd name="T33" fmla="*/ 2147483646 h 236"/>
              <a:gd name="T34" fmla="*/ 2147483646 w 1285"/>
              <a:gd name="T35" fmla="*/ 2147483646 h 236"/>
              <a:gd name="T36" fmla="*/ 2147483646 w 1285"/>
              <a:gd name="T37" fmla="*/ 2147483646 h 236"/>
              <a:gd name="T38" fmla="*/ 2147483646 w 1285"/>
              <a:gd name="T39" fmla="*/ 2147483646 h 236"/>
              <a:gd name="T40" fmla="*/ 2147483646 w 1285"/>
              <a:gd name="T41" fmla="*/ 2147483646 h 236"/>
              <a:gd name="T42" fmla="*/ 2147483646 w 1285"/>
              <a:gd name="T43" fmla="*/ 2147483646 h 236"/>
              <a:gd name="T44" fmla="*/ 2147483646 w 1285"/>
              <a:gd name="T45" fmla="*/ 2147483646 h 236"/>
              <a:gd name="T46" fmla="*/ 2147483646 w 1285"/>
              <a:gd name="T47" fmla="*/ 2147483646 h 236"/>
              <a:gd name="T48" fmla="*/ 2147483646 w 1285"/>
              <a:gd name="T49" fmla="*/ 2147483646 h 236"/>
              <a:gd name="T50" fmla="*/ 2147483646 w 1285"/>
              <a:gd name="T51" fmla="*/ 2147483646 h 236"/>
              <a:gd name="T52" fmla="*/ 2147483646 w 1285"/>
              <a:gd name="T53" fmla="*/ 2147483646 h 236"/>
              <a:gd name="T54" fmla="*/ 2147483646 w 1285"/>
              <a:gd name="T55" fmla="*/ 2147483646 h 236"/>
              <a:gd name="T56" fmla="*/ 2147483646 w 1285"/>
              <a:gd name="T57" fmla="*/ 2147483646 h 236"/>
              <a:gd name="T58" fmla="*/ 2147483646 w 1285"/>
              <a:gd name="T59" fmla="*/ 2147483646 h 236"/>
              <a:gd name="T60" fmla="*/ 2147483646 w 1285"/>
              <a:gd name="T61" fmla="*/ 2147483646 h 236"/>
              <a:gd name="T62" fmla="*/ 2147483646 w 1285"/>
              <a:gd name="T63" fmla="*/ 2147483646 h 236"/>
              <a:gd name="T64" fmla="*/ 2147483646 w 1285"/>
              <a:gd name="T65" fmla="*/ 2147483646 h 236"/>
              <a:gd name="T66" fmla="*/ 2147483646 w 1285"/>
              <a:gd name="T67" fmla="*/ 2147483646 h 236"/>
              <a:gd name="T68" fmla="*/ 2147483646 w 1285"/>
              <a:gd name="T69" fmla="*/ 2147483646 h 236"/>
              <a:gd name="T70" fmla="*/ 2147483646 w 1285"/>
              <a:gd name="T71" fmla="*/ 2147483646 h 236"/>
              <a:gd name="T72" fmla="*/ 2147483646 w 1285"/>
              <a:gd name="T73" fmla="*/ 2147483646 h 236"/>
              <a:gd name="T74" fmla="*/ 2147483646 w 1285"/>
              <a:gd name="T75" fmla="*/ 2147483646 h 236"/>
              <a:gd name="T76" fmla="*/ 2147483646 w 1285"/>
              <a:gd name="T77" fmla="*/ 2147483646 h 236"/>
              <a:gd name="T78" fmla="*/ 2147483646 w 1285"/>
              <a:gd name="T79" fmla="*/ 2147483646 h 236"/>
              <a:gd name="T80" fmla="*/ 2147483646 w 1285"/>
              <a:gd name="T81" fmla="*/ 2147483646 h 236"/>
              <a:gd name="T82" fmla="*/ 0 w 1285"/>
              <a:gd name="T83" fmla="*/ 2147483646 h 236"/>
              <a:gd name="T84" fmla="*/ 0 w 1285"/>
              <a:gd name="T85" fmla="*/ 2147483646 h 236"/>
              <a:gd name="T86" fmla="*/ 2147483646 w 1285"/>
              <a:gd name="T87" fmla="*/ 2147483646 h 236"/>
              <a:gd name="T88" fmla="*/ 2147483646 w 1285"/>
              <a:gd name="T89" fmla="*/ 2147483646 h 236"/>
              <a:gd name="T90" fmla="*/ 2147483646 w 1285"/>
              <a:gd name="T91" fmla="*/ 2147483646 h 236"/>
              <a:gd name="T92" fmla="*/ 2147483646 w 1285"/>
              <a:gd name="T93" fmla="*/ 2147483646 h 236"/>
              <a:gd name="T94" fmla="*/ 2147483646 w 1285"/>
              <a:gd name="T95" fmla="*/ 2147483646 h 236"/>
              <a:gd name="T96" fmla="*/ 2147483646 w 1285"/>
              <a:gd name="T97" fmla="*/ 2147483646 h 236"/>
              <a:gd name="T98" fmla="*/ 2147483646 w 1285"/>
              <a:gd name="T99" fmla="*/ 2147483646 h 236"/>
              <a:gd name="T100" fmla="*/ 2147483646 w 1285"/>
              <a:gd name="T101" fmla="*/ 2147483646 h 236"/>
              <a:gd name="T102" fmla="*/ 2147483646 w 1285"/>
              <a:gd name="T103" fmla="*/ 2147483646 h 236"/>
              <a:gd name="T104" fmla="*/ 2147483646 w 1285"/>
              <a:gd name="T105" fmla="*/ 2147483646 h 236"/>
              <a:gd name="T106" fmla="*/ 2147483646 w 1285"/>
              <a:gd name="T107" fmla="*/ 2147483646 h 236"/>
              <a:gd name="T108" fmla="*/ 2147483646 w 1285"/>
              <a:gd name="T109" fmla="*/ 2147483646 h 236"/>
              <a:gd name="T110" fmla="*/ 2147483646 w 1285"/>
              <a:gd name="T111" fmla="*/ 0 h 236"/>
              <a:gd name="T112" fmla="*/ 2147483646 w 1285"/>
              <a:gd name="T113" fmla="*/ 0 h 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5" h="236">
                <a:moveTo>
                  <a:pt x="1142" y="0"/>
                </a:moveTo>
                <a:lnTo>
                  <a:pt x="1158" y="2"/>
                </a:lnTo>
                <a:lnTo>
                  <a:pt x="1175" y="4"/>
                </a:lnTo>
                <a:lnTo>
                  <a:pt x="1191" y="9"/>
                </a:lnTo>
                <a:lnTo>
                  <a:pt x="1206" y="15"/>
                </a:lnTo>
                <a:lnTo>
                  <a:pt x="1220" y="22"/>
                </a:lnTo>
                <a:lnTo>
                  <a:pt x="1232" y="30"/>
                </a:lnTo>
                <a:lnTo>
                  <a:pt x="1244" y="38"/>
                </a:lnTo>
                <a:lnTo>
                  <a:pt x="1254" y="49"/>
                </a:lnTo>
                <a:lnTo>
                  <a:pt x="1263" y="58"/>
                </a:lnTo>
                <a:lnTo>
                  <a:pt x="1271" y="70"/>
                </a:lnTo>
                <a:lnTo>
                  <a:pt x="1278" y="82"/>
                </a:lnTo>
                <a:lnTo>
                  <a:pt x="1283" y="93"/>
                </a:lnTo>
                <a:lnTo>
                  <a:pt x="1285" y="106"/>
                </a:lnTo>
                <a:lnTo>
                  <a:pt x="1285" y="130"/>
                </a:lnTo>
                <a:lnTo>
                  <a:pt x="1283" y="143"/>
                </a:lnTo>
                <a:lnTo>
                  <a:pt x="1278" y="155"/>
                </a:lnTo>
                <a:lnTo>
                  <a:pt x="1271" y="166"/>
                </a:lnTo>
                <a:lnTo>
                  <a:pt x="1263" y="177"/>
                </a:lnTo>
                <a:lnTo>
                  <a:pt x="1254" y="188"/>
                </a:lnTo>
                <a:lnTo>
                  <a:pt x="1244" y="197"/>
                </a:lnTo>
                <a:lnTo>
                  <a:pt x="1232" y="207"/>
                </a:lnTo>
                <a:lnTo>
                  <a:pt x="1220" y="214"/>
                </a:lnTo>
                <a:lnTo>
                  <a:pt x="1206" y="221"/>
                </a:lnTo>
                <a:lnTo>
                  <a:pt x="1191" y="226"/>
                </a:lnTo>
                <a:lnTo>
                  <a:pt x="1175" y="231"/>
                </a:lnTo>
                <a:lnTo>
                  <a:pt x="1158" y="234"/>
                </a:lnTo>
                <a:lnTo>
                  <a:pt x="1142" y="236"/>
                </a:lnTo>
                <a:lnTo>
                  <a:pt x="144" y="236"/>
                </a:lnTo>
                <a:lnTo>
                  <a:pt x="127" y="234"/>
                </a:lnTo>
                <a:lnTo>
                  <a:pt x="111" y="231"/>
                </a:lnTo>
                <a:lnTo>
                  <a:pt x="95" y="226"/>
                </a:lnTo>
                <a:lnTo>
                  <a:pt x="80" y="221"/>
                </a:lnTo>
                <a:lnTo>
                  <a:pt x="65" y="214"/>
                </a:lnTo>
                <a:lnTo>
                  <a:pt x="52" y="207"/>
                </a:lnTo>
                <a:lnTo>
                  <a:pt x="41" y="197"/>
                </a:lnTo>
                <a:lnTo>
                  <a:pt x="29" y="188"/>
                </a:lnTo>
                <a:lnTo>
                  <a:pt x="20" y="177"/>
                </a:lnTo>
                <a:lnTo>
                  <a:pt x="13" y="166"/>
                </a:lnTo>
                <a:lnTo>
                  <a:pt x="8" y="155"/>
                </a:lnTo>
                <a:lnTo>
                  <a:pt x="2" y="143"/>
                </a:lnTo>
                <a:lnTo>
                  <a:pt x="0" y="130"/>
                </a:lnTo>
                <a:lnTo>
                  <a:pt x="0" y="106"/>
                </a:lnTo>
                <a:lnTo>
                  <a:pt x="2" y="93"/>
                </a:lnTo>
                <a:lnTo>
                  <a:pt x="8" y="82"/>
                </a:lnTo>
                <a:lnTo>
                  <a:pt x="13" y="70"/>
                </a:lnTo>
                <a:lnTo>
                  <a:pt x="20" y="58"/>
                </a:lnTo>
                <a:lnTo>
                  <a:pt x="29" y="49"/>
                </a:lnTo>
                <a:lnTo>
                  <a:pt x="41" y="38"/>
                </a:lnTo>
                <a:lnTo>
                  <a:pt x="52" y="30"/>
                </a:lnTo>
                <a:lnTo>
                  <a:pt x="65" y="22"/>
                </a:lnTo>
                <a:lnTo>
                  <a:pt x="80" y="15"/>
                </a:lnTo>
                <a:lnTo>
                  <a:pt x="95" y="9"/>
                </a:lnTo>
                <a:lnTo>
                  <a:pt x="111" y="4"/>
                </a:lnTo>
                <a:lnTo>
                  <a:pt x="127" y="2"/>
                </a:lnTo>
                <a:lnTo>
                  <a:pt x="144" y="0"/>
                </a:lnTo>
                <a:lnTo>
                  <a:pt x="114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5" name="Freeform 1422">
            <a:extLst>
              <a:ext uri="{FF2B5EF4-FFF2-40B4-BE49-F238E27FC236}">
                <a16:creationId xmlns:a16="http://schemas.microsoft.com/office/drawing/2014/main" id="{A8FBCFF9-CCFE-0E4D-A185-61FC41098F1E}"/>
              </a:ext>
            </a:extLst>
          </p:cNvPr>
          <p:cNvSpPr>
            <a:spLocks/>
          </p:cNvSpPr>
          <p:nvPr/>
        </p:nvSpPr>
        <p:spPr bwMode="auto">
          <a:xfrm>
            <a:off x="4438650" y="3798888"/>
            <a:ext cx="679450" cy="123825"/>
          </a:xfrm>
          <a:custGeom>
            <a:avLst/>
            <a:gdLst>
              <a:gd name="T0" fmla="*/ 2147483646 w 1285"/>
              <a:gd name="T1" fmla="*/ 0 h 236"/>
              <a:gd name="T2" fmla="*/ 2147483646 w 1285"/>
              <a:gd name="T3" fmla="*/ 2147483646 h 236"/>
              <a:gd name="T4" fmla="*/ 2147483646 w 1285"/>
              <a:gd name="T5" fmla="*/ 2147483646 h 236"/>
              <a:gd name="T6" fmla="*/ 2147483646 w 1285"/>
              <a:gd name="T7" fmla="*/ 2147483646 h 236"/>
              <a:gd name="T8" fmla="*/ 2147483646 w 1285"/>
              <a:gd name="T9" fmla="*/ 2147483646 h 236"/>
              <a:gd name="T10" fmla="*/ 2147483646 w 1285"/>
              <a:gd name="T11" fmla="*/ 2147483646 h 236"/>
              <a:gd name="T12" fmla="*/ 2147483646 w 1285"/>
              <a:gd name="T13" fmla="*/ 2147483646 h 236"/>
              <a:gd name="T14" fmla="*/ 2147483646 w 1285"/>
              <a:gd name="T15" fmla="*/ 2147483646 h 236"/>
              <a:gd name="T16" fmla="*/ 2147483646 w 1285"/>
              <a:gd name="T17" fmla="*/ 2147483646 h 236"/>
              <a:gd name="T18" fmla="*/ 2147483646 w 1285"/>
              <a:gd name="T19" fmla="*/ 2147483646 h 236"/>
              <a:gd name="T20" fmla="*/ 2147483646 w 1285"/>
              <a:gd name="T21" fmla="*/ 2147483646 h 236"/>
              <a:gd name="T22" fmla="*/ 2147483646 w 1285"/>
              <a:gd name="T23" fmla="*/ 2147483646 h 236"/>
              <a:gd name="T24" fmla="*/ 2147483646 w 1285"/>
              <a:gd name="T25" fmla="*/ 2147483646 h 236"/>
              <a:gd name="T26" fmla="*/ 2147483646 w 1285"/>
              <a:gd name="T27" fmla="*/ 2147483646 h 236"/>
              <a:gd name="T28" fmla="*/ 2147483646 w 1285"/>
              <a:gd name="T29" fmla="*/ 2147483646 h 236"/>
              <a:gd name="T30" fmla="*/ 2147483646 w 1285"/>
              <a:gd name="T31" fmla="*/ 2147483646 h 236"/>
              <a:gd name="T32" fmla="*/ 2147483646 w 1285"/>
              <a:gd name="T33" fmla="*/ 2147483646 h 236"/>
              <a:gd name="T34" fmla="*/ 2147483646 w 1285"/>
              <a:gd name="T35" fmla="*/ 2147483646 h 236"/>
              <a:gd name="T36" fmla="*/ 2147483646 w 1285"/>
              <a:gd name="T37" fmla="*/ 2147483646 h 236"/>
              <a:gd name="T38" fmla="*/ 2147483646 w 1285"/>
              <a:gd name="T39" fmla="*/ 2147483646 h 236"/>
              <a:gd name="T40" fmla="*/ 2147483646 w 1285"/>
              <a:gd name="T41" fmla="*/ 2147483646 h 236"/>
              <a:gd name="T42" fmla="*/ 2147483646 w 1285"/>
              <a:gd name="T43" fmla="*/ 2147483646 h 236"/>
              <a:gd name="T44" fmla="*/ 2147483646 w 1285"/>
              <a:gd name="T45" fmla="*/ 2147483646 h 236"/>
              <a:gd name="T46" fmla="*/ 2147483646 w 1285"/>
              <a:gd name="T47" fmla="*/ 2147483646 h 236"/>
              <a:gd name="T48" fmla="*/ 2147483646 w 1285"/>
              <a:gd name="T49" fmla="*/ 2147483646 h 236"/>
              <a:gd name="T50" fmla="*/ 2147483646 w 1285"/>
              <a:gd name="T51" fmla="*/ 2147483646 h 236"/>
              <a:gd name="T52" fmla="*/ 2147483646 w 1285"/>
              <a:gd name="T53" fmla="*/ 2147483646 h 236"/>
              <a:gd name="T54" fmla="*/ 2147483646 w 1285"/>
              <a:gd name="T55" fmla="*/ 2147483646 h 236"/>
              <a:gd name="T56" fmla="*/ 2147483646 w 1285"/>
              <a:gd name="T57" fmla="*/ 2147483646 h 236"/>
              <a:gd name="T58" fmla="*/ 2147483646 w 1285"/>
              <a:gd name="T59" fmla="*/ 2147483646 h 236"/>
              <a:gd name="T60" fmla="*/ 2147483646 w 1285"/>
              <a:gd name="T61" fmla="*/ 2147483646 h 236"/>
              <a:gd name="T62" fmla="*/ 2147483646 w 1285"/>
              <a:gd name="T63" fmla="*/ 2147483646 h 236"/>
              <a:gd name="T64" fmla="*/ 2147483646 w 1285"/>
              <a:gd name="T65" fmla="*/ 2147483646 h 236"/>
              <a:gd name="T66" fmla="*/ 2147483646 w 1285"/>
              <a:gd name="T67" fmla="*/ 2147483646 h 236"/>
              <a:gd name="T68" fmla="*/ 2147483646 w 1285"/>
              <a:gd name="T69" fmla="*/ 2147483646 h 236"/>
              <a:gd name="T70" fmla="*/ 2147483646 w 1285"/>
              <a:gd name="T71" fmla="*/ 2147483646 h 236"/>
              <a:gd name="T72" fmla="*/ 2147483646 w 1285"/>
              <a:gd name="T73" fmla="*/ 2147483646 h 236"/>
              <a:gd name="T74" fmla="*/ 2147483646 w 1285"/>
              <a:gd name="T75" fmla="*/ 2147483646 h 236"/>
              <a:gd name="T76" fmla="*/ 2147483646 w 1285"/>
              <a:gd name="T77" fmla="*/ 2147483646 h 236"/>
              <a:gd name="T78" fmla="*/ 2147483646 w 1285"/>
              <a:gd name="T79" fmla="*/ 2147483646 h 236"/>
              <a:gd name="T80" fmla="*/ 2147483646 w 1285"/>
              <a:gd name="T81" fmla="*/ 2147483646 h 236"/>
              <a:gd name="T82" fmla="*/ 0 w 1285"/>
              <a:gd name="T83" fmla="*/ 2147483646 h 236"/>
              <a:gd name="T84" fmla="*/ 0 w 1285"/>
              <a:gd name="T85" fmla="*/ 2147483646 h 236"/>
              <a:gd name="T86" fmla="*/ 2147483646 w 1285"/>
              <a:gd name="T87" fmla="*/ 2147483646 h 236"/>
              <a:gd name="T88" fmla="*/ 2147483646 w 1285"/>
              <a:gd name="T89" fmla="*/ 2147483646 h 236"/>
              <a:gd name="T90" fmla="*/ 2147483646 w 1285"/>
              <a:gd name="T91" fmla="*/ 2147483646 h 236"/>
              <a:gd name="T92" fmla="*/ 2147483646 w 1285"/>
              <a:gd name="T93" fmla="*/ 2147483646 h 236"/>
              <a:gd name="T94" fmla="*/ 2147483646 w 1285"/>
              <a:gd name="T95" fmla="*/ 2147483646 h 236"/>
              <a:gd name="T96" fmla="*/ 2147483646 w 1285"/>
              <a:gd name="T97" fmla="*/ 2147483646 h 236"/>
              <a:gd name="T98" fmla="*/ 2147483646 w 1285"/>
              <a:gd name="T99" fmla="*/ 2147483646 h 236"/>
              <a:gd name="T100" fmla="*/ 2147483646 w 1285"/>
              <a:gd name="T101" fmla="*/ 2147483646 h 236"/>
              <a:gd name="T102" fmla="*/ 2147483646 w 1285"/>
              <a:gd name="T103" fmla="*/ 2147483646 h 236"/>
              <a:gd name="T104" fmla="*/ 2147483646 w 1285"/>
              <a:gd name="T105" fmla="*/ 2147483646 h 236"/>
              <a:gd name="T106" fmla="*/ 2147483646 w 1285"/>
              <a:gd name="T107" fmla="*/ 2147483646 h 236"/>
              <a:gd name="T108" fmla="*/ 2147483646 w 1285"/>
              <a:gd name="T109" fmla="*/ 2147483646 h 236"/>
              <a:gd name="T110" fmla="*/ 2147483646 w 1285"/>
              <a:gd name="T111" fmla="*/ 0 h 236"/>
              <a:gd name="T112" fmla="*/ 2147483646 w 1285"/>
              <a:gd name="T113" fmla="*/ 0 h 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5" h="236">
                <a:moveTo>
                  <a:pt x="1142" y="0"/>
                </a:moveTo>
                <a:lnTo>
                  <a:pt x="1158" y="2"/>
                </a:lnTo>
                <a:lnTo>
                  <a:pt x="1175" y="4"/>
                </a:lnTo>
                <a:lnTo>
                  <a:pt x="1191" y="9"/>
                </a:lnTo>
                <a:lnTo>
                  <a:pt x="1206" y="15"/>
                </a:lnTo>
                <a:lnTo>
                  <a:pt x="1220" y="22"/>
                </a:lnTo>
                <a:lnTo>
                  <a:pt x="1232" y="30"/>
                </a:lnTo>
                <a:lnTo>
                  <a:pt x="1244" y="38"/>
                </a:lnTo>
                <a:lnTo>
                  <a:pt x="1254" y="49"/>
                </a:lnTo>
                <a:lnTo>
                  <a:pt x="1263" y="58"/>
                </a:lnTo>
                <a:lnTo>
                  <a:pt x="1271" y="70"/>
                </a:lnTo>
                <a:lnTo>
                  <a:pt x="1278" y="82"/>
                </a:lnTo>
                <a:lnTo>
                  <a:pt x="1283" y="93"/>
                </a:lnTo>
                <a:lnTo>
                  <a:pt x="1285" y="106"/>
                </a:lnTo>
                <a:lnTo>
                  <a:pt x="1285" y="130"/>
                </a:lnTo>
                <a:lnTo>
                  <a:pt x="1283" y="143"/>
                </a:lnTo>
                <a:lnTo>
                  <a:pt x="1278" y="155"/>
                </a:lnTo>
                <a:lnTo>
                  <a:pt x="1271" y="166"/>
                </a:lnTo>
                <a:lnTo>
                  <a:pt x="1263" y="177"/>
                </a:lnTo>
                <a:lnTo>
                  <a:pt x="1254" y="188"/>
                </a:lnTo>
                <a:lnTo>
                  <a:pt x="1244" y="197"/>
                </a:lnTo>
                <a:lnTo>
                  <a:pt x="1232" y="207"/>
                </a:lnTo>
                <a:lnTo>
                  <a:pt x="1220" y="214"/>
                </a:lnTo>
                <a:lnTo>
                  <a:pt x="1206" y="221"/>
                </a:lnTo>
                <a:lnTo>
                  <a:pt x="1191" y="226"/>
                </a:lnTo>
                <a:lnTo>
                  <a:pt x="1175" y="231"/>
                </a:lnTo>
                <a:lnTo>
                  <a:pt x="1158" y="234"/>
                </a:lnTo>
                <a:lnTo>
                  <a:pt x="1142" y="236"/>
                </a:lnTo>
                <a:lnTo>
                  <a:pt x="144" y="236"/>
                </a:lnTo>
                <a:lnTo>
                  <a:pt x="127" y="234"/>
                </a:lnTo>
                <a:lnTo>
                  <a:pt x="111" y="231"/>
                </a:lnTo>
                <a:lnTo>
                  <a:pt x="95" y="226"/>
                </a:lnTo>
                <a:lnTo>
                  <a:pt x="80" y="221"/>
                </a:lnTo>
                <a:lnTo>
                  <a:pt x="65" y="214"/>
                </a:lnTo>
                <a:lnTo>
                  <a:pt x="52" y="207"/>
                </a:lnTo>
                <a:lnTo>
                  <a:pt x="41" y="197"/>
                </a:lnTo>
                <a:lnTo>
                  <a:pt x="29" y="188"/>
                </a:lnTo>
                <a:lnTo>
                  <a:pt x="20" y="177"/>
                </a:lnTo>
                <a:lnTo>
                  <a:pt x="13" y="166"/>
                </a:lnTo>
                <a:lnTo>
                  <a:pt x="8" y="155"/>
                </a:lnTo>
                <a:lnTo>
                  <a:pt x="2" y="143"/>
                </a:lnTo>
                <a:lnTo>
                  <a:pt x="0" y="130"/>
                </a:lnTo>
                <a:lnTo>
                  <a:pt x="0" y="106"/>
                </a:lnTo>
                <a:lnTo>
                  <a:pt x="2" y="93"/>
                </a:lnTo>
                <a:lnTo>
                  <a:pt x="8" y="82"/>
                </a:lnTo>
                <a:lnTo>
                  <a:pt x="13" y="70"/>
                </a:lnTo>
                <a:lnTo>
                  <a:pt x="20" y="58"/>
                </a:lnTo>
                <a:lnTo>
                  <a:pt x="29" y="49"/>
                </a:lnTo>
                <a:lnTo>
                  <a:pt x="41" y="38"/>
                </a:lnTo>
                <a:lnTo>
                  <a:pt x="52" y="30"/>
                </a:lnTo>
                <a:lnTo>
                  <a:pt x="65" y="22"/>
                </a:lnTo>
                <a:lnTo>
                  <a:pt x="80" y="15"/>
                </a:lnTo>
                <a:lnTo>
                  <a:pt x="95" y="9"/>
                </a:lnTo>
                <a:lnTo>
                  <a:pt x="111" y="4"/>
                </a:lnTo>
                <a:lnTo>
                  <a:pt x="127" y="2"/>
                </a:lnTo>
                <a:lnTo>
                  <a:pt x="144" y="0"/>
                </a:lnTo>
                <a:lnTo>
                  <a:pt x="1142"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6" name="Rectangle 1423">
            <a:extLst>
              <a:ext uri="{FF2B5EF4-FFF2-40B4-BE49-F238E27FC236}">
                <a16:creationId xmlns:a16="http://schemas.microsoft.com/office/drawing/2014/main" id="{A5DDF133-3835-2244-8D1A-7B366BFAB85D}"/>
              </a:ext>
            </a:extLst>
          </p:cNvPr>
          <p:cNvSpPr>
            <a:spLocks noChangeArrowheads="1"/>
          </p:cNvSpPr>
          <p:nvPr/>
        </p:nvSpPr>
        <p:spPr bwMode="auto">
          <a:xfrm>
            <a:off x="4691063" y="3825875"/>
            <a:ext cx="1238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07" name="Freeform 1424">
            <a:extLst>
              <a:ext uri="{FF2B5EF4-FFF2-40B4-BE49-F238E27FC236}">
                <a16:creationId xmlns:a16="http://schemas.microsoft.com/office/drawing/2014/main" id="{1BC6A179-A4B0-E043-85AB-EFFA2C33D92F}"/>
              </a:ext>
            </a:extLst>
          </p:cNvPr>
          <p:cNvSpPr>
            <a:spLocks/>
          </p:cNvSpPr>
          <p:nvPr/>
        </p:nvSpPr>
        <p:spPr bwMode="auto">
          <a:xfrm>
            <a:off x="4489450" y="4186238"/>
            <a:ext cx="577850" cy="427037"/>
          </a:xfrm>
          <a:custGeom>
            <a:avLst/>
            <a:gdLst>
              <a:gd name="T0" fmla="*/ 2147483646 w 1091"/>
              <a:gd name="T1" fmla="*/ 0 h 808"/>
              <a:gd name="T2" fmla="*/ 2147483646 w 1091"/>
              <a:gd name="T3" fmla="*/ 2147483646 h 808"/>
              <a:gd name="T4" fmla="*/ 2147483646 w 1091"/>
              <a:gd name="T5" fmla="*/ 2147483646 h 808"/>
              <a:gd name="T6" fmla="*/ 2147483646 w 1091"/>
              <a:gd name="T7" fmla="*/ 2147483646 h 808"/>
              <a:gd name="T8" fmla="*/ 2147483646 w 1091"/>
              <a:gd name="T9" fmla="*/ 2147483646 h 808"/>
              <a:gd name="T10" fmla="*/ 2147483646 w 1091"/>
              <a:gd name="T11" fmla="*/ 2147483646 h 808"/>
              <a:gd name="T12" fmla="*/ 2147483646 w 1091"/>
              <a:gd name="T13" fmla="*/ 2147483646 h 808"/>
              <a:gd name="T14" fmla="*/ 2147483646 w 1091"/>
              <a:gd name="T15" fmla="*/ 2147483646 h 808"/>
              <a:gd name="T16" fmla="*/ 2147483646 w 1091"/>
              <a:gd name="T17" fmla="*/ 2147483646 h 808"/>
              <a:gd name="T18" fmla="*/ 2147483646 w 1091"/>
              <a:gd name="T19" fmla="*/ 2147483646 h 808"/>
              <a:gd name="T20" fmla="*/ 2147483646 w 1091"/>
              <a:gd name="T21" fmla="*/ 2147483646 h 808"/>
              <a:gd name="T22" fmla="*/ 2147483646 w 1091"/>
              <a:gd name="T23" fmla="*/ 2147483646 h 808"/>
              <a:gd name="T24" fmla="*/ 2147483646 w 1091"/>
              <a:gd name="T25" fmla="*/ 2147483646 h 808"/>
              <a:gd name="T26" fmla="*/ 2147483646 w 1091"/>
              <a:gd name="T27" fmla="*/ 2147483646 h 808"/>
              <a:gd name="T28" fmla="*/ 2147483646 w 1091"/>
              <a:gd name="T29" fmla="*/ 2147483646 h 808"/>
              <a:gd name="T30" fmla="*/ 2147483646 w 1091"/>
              <a:gd name="T31" fmla="*/ 2147483646 h 808"/>
              <a:gd name="T32" fmla="*/ 2147483646 w 1091"/>
              <a:gd name="T33" fmla="*/ 2147483646 h 808"/>
              <a:gd name="T34" fmla="*/ 2147483646 w 1091"/>
              <a:gd name="T35" fmla="*/ 2147483646 h 808"/>
              <a:gd name="T36" fmla="*/ 2147483646 w 1091"/>
              <a:gd name="T37" fmla="*/ 2147483646 h 808"/>
              <a:gd name="T38" fmla="*/ 2147483646 w 1091"/>
              <a:gd name="T39" fmla="*/ 2147483646 h 808"/>
              <a:gd name="T40" fmla="*/ 2147483646 w 1091"/>
              <a:gd name="T41" fmla="*/ 2147483646 h 808"/>
              <a:gd name="T42" fmla="*/ 2147483646 w 1091"/>
              <a:gd name="T43" fmla="*/ 2147483646 h 808"/>
              <a:gd name="T44" fmla="*/ 2147483646 w 1091"/>
              <a:gd name="T45" fmla="*/ 2147483646 h 808"/>
              <a:gd name="T46" fmla="*/ 2147483646 w 1091"/>
              <a:gd name="T47" fmla="*/ 2147483646 h 808"/>
              <a:gd name="T48" fmla="*/ 2147483646 w 1091"/>
              <a:gd name="T49" fmla="*/ 2147483646 h 808"/>
              <a:gd name="T50" fmla="*/ 2147483646 w 1091"/>
              <a:gd name="T51" fmla="*/ 2147483646 h 808"/>
              <a:gd name="T52" fmla="*/ 2147483646 w 1091"/>
              <a:gd name="T53" fmla="*/ 2147483646 h 808"/>
              <a:gd name="T54" fmla="*/ 2147483646 w 1091"/>
              <a:gd name="T55" fmla="*/ 2147483646 h 808"/>
              <a:gd name="T56" fmla="*/ 2147483646 w 1091"/>
              <a:gd name="T57" fmla="*/ 2147483646 h 808"/>
              <a:gd name="T58" fmla="*/ 2147483646 w 1091"/>
              <a:gd name="T59" fmla="*/ 2147483646 h 808"/>
              <a:gd name="T60" fmla="*/ 2147483646 w 1091"/>
              <a:gd name="T61" fmla="*/ 2147483646 h 808"/>
              <a:gd name="T62" fmla="*/ 2147483646 w 1091"/>
              <a:gd name="T63" fmla="*/ 2147483646 h 808"/>
              <a:gd name="T64" fmla="*/ 2147483646 w 1091"/>
              <a:gd name="T65" fmla="*/ 2147483646 h 808"/>
              <a:gd name="T66" fmla="*/ 2147483646 w 1091"/>
              <a:gd name="T67" fmla="*/ 2147483646 h 808"/>
              <a:gd name="T68" fmla="*/ 2147483646 w 1091"/>
              <a:gd name="T69" fmla="*/ 2147483646 h 808"/>
              <a:gd name="T70" fmla="*/ 2147483646 w 1091"/>
              <a:gd name="T71" fmla="*/ 2147483646 h 808"/>
              <a:gd name="T72" fmla="*/ 2147483646 w 1091"/>
              <a:gd name="T73" fmla="*/ 2147483646 h 808"/>
              <a:gd name="T74" fmla="*/ 2147483646 w 1091"/>
              <a:gd name="T75" fmla="*/ 2147483646 h 808"/>
              <a:gd name="T76" fmla="*/ 2147483646 w 1091"/>
              <a:gd name="T77" fmla="*/ 2147483646 h 808"/>
              <a:gd name="T78" fmla="*/ 2147483646 w 1091"/>
              <a:gd name="T79" fmla="*/ 2147483646 h 808"/>
              <a:gd name="T80" fmla="*/ 2147483646 w 1091"/>
              <a:gd name="T81" fmla="*/ 2147483646 h 808"/>
              <a:gd name="T82" fmla="*/ 2147483646 w 1091"/>
              <a:gd name="T83" fmla="*/ 2147483646 h 808"/>
              <a:gd name="T84" fmla="*/ 0 w 1091"/>
              <a:gd name="T85" fmla="*/ 2147483646 h 808"/>
              <a:gd name="T86" fmla="*/ 0 w 1091"/>
              <a:gd name="T87" fmla="*/ 2147483646 h 808"/>
              <a:gd name="T88" fmla="*/ 2147483646 w 1091"/>
              <a:gd name="T89" fmla="*/ 2147483646 h 808"/>
              <a:gd name="T90" fmla="*/ 2147483646 w 1091"/>
              <a:gd name="T91" fmla="*/ 2147483646 h 808"/>
              <a:gd name="T92" fmla="*/ 2147483646 w 1091"/>
              <a:gd name="T93" fmla="*/ 2147483646 h 808"/>
              <a:gd name="T94" fmla="*/ 2147483646 w 1091"/>
              <a:gd name="T95" fmla="*/ 2147483646 h 808"/>
              <a:gd name="T96" fmla="*/ 2147483646 w 1091"/>
              <a:gd name="T97" fmla="*/ 2147483646 h 808"/>
              <a:gd name="T98" fmla="*/ 2147483646 w 1091"/>
              <a:gd name="T99" fmla="*/ 2147483646 h 808"/>
              <a:gd name="T100" fmla="*/ 2147483646 w 1091"/>
              <a:gd name="T101" fmla="*/ 2147483646 h 808"/>
              <a:gd name="T102" fmla="*/ 2147483646 w 1091"/>
              <a:gd name="T103" fmla="*/ 2147483646 h 808"/>
              <a:gd name="T104" fmla="*/ 2147483646 w 1091"/>
              <a:gd name="T105" fmla="*/ 2147483646 h 808"/>
              <a:gd name="T106" fmla="*/ 2147483646 w 1091"/>
              <a:gd name="T107" fmla="*/ 2147483646 h 808"/>
              <a:gd name="T108" fmla="*/ 2147483646 w 1091"/>
              <a:gd name="T109" fmla="*/ 2147483646 h 808"/>
              <a:gd name="T110" fmla="*/ 2147483646 w 1091"/>
              <a:gd name="T111" fmla="*/ 2147483646 h 808"/>
              <a:gd name="T112" fmla="*/ 2147483646 w 1091"/>
              <a:gd name="T113" fmla="*/ 2147483646 h 808"/>
              <a:gd name="T114" fmla="*/ 2147483646 w 1091"/>
              <a:gd name="T115" fmla="*/ 0 h 808"/>
              <a:gd name="T116" fmla="*/ 2147483646 w 1091"/>
              <a:gd name="T117" fmla="*/ 0 h 8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8">
                <a:moveTo>
                  <a:pt x="948" y="0"/>
                </a:moveTo>
                <a:lnTo>
                  <a:pt x="965" y="2"/>
                </a:lnTo>
                <a:lnTo>
                  <a:pt x="981" y="6"/>
                </a:lnTo>
                <a:lnTo>
                  <a:pt x="997" y="11"/>
                </a:lnTo>
                <a:lnTo>
                  <a:pt x="1012" y="16"/>
                </a:lnTo>
                <a:lnTo>
                  <a:pt x="1025" y="22"/>
                </a:lnTo>
                <a:lnTo>
                  <a:pt x="1039" y="31"/>
                </a:lnTo>
                <a:lnTo>
                  <a:pt x="1051" y="39"/>
                </a:lnTo>
                <a:lnTo>
                  <a:pt x="1061" y="49"/>
                </a:lnTo>
                <a:lnTo>
                  <a:pt x="1070" y="59"/>
                </a:lnTo>
                <a:lnTo>
                  <a:pt x="1078" y="71"/>
                </a:lnTo>
                <a:lnTo>
                  <a:pt x="1084" y="83"/>
                </a:lnTo>
                <a:lnTo>
                  <a:pt x="1088" y="94"/>
                </a:lnTo>
                <a:lnTo>
                  <a:pt x="1091" y="107"/>
                </a:lnTo>
                <a:lnTo>
                  <a:pt x="1091" y="132"/>
                </a:lnTo>
                <a:lnTo>
                  <a:pt x="1088" y="143"/>
                </a:lnTo>
                <a:lnTo>
                  <a:pt x="1084" y="155"/>
                </a:lnTo>
                <a:lnTo>
                  <a:pt x="1078" y="168"/>
                </a:lnTo>
                <a:lnTo>
                  <a:pt x="1070" y="178"/>
                </a:lnTo>
                <a:lnTo>
                  <a:pt x="1061" y="189"/>
                </a:lnTo>
                <a:lnTo>
                  <a:pt x="1051" y="198"/>
                </a:lnTo>
                <a:lnTo>
                  <a:pt x="278" y="770"/>
                </a:lnTo>
                <a:lnTo>
                  <a:pt x="268" y="779"/>
                </a:lnTo>
                <a:lnTo>
                  <a:pt x="254" y="786"/>
                </a:lnTo>
                <a:lnTo>
                  <a:pt x="239" y="793"/>
                </a:lnTo>
                <a:lnTo>
                  <a:pt x="225" y="800"/>
                </a:lnTo>
                <a:lnTo>
                  <a:pt x="208" y="804"/>
                </a:lnTo>
                <a:lnTo>
                  <a:pt x="192" y="807"/>
                </a:lnTo>
                <a:lnTo>
                  <a:pt x="176" y="808"/>
                </a:lnTo>
                <a:lnTo>
                  <a:pt x="143" y="808"/>
                </a:lnTo>
                <a:lnTo>
                  <a:pt x="127" y="807"/>
                </a:lnTo>
                <a:lnTo>
                  <a:pt x="111" y="804"/>
                </a:lnTo>
                <a:lnTo>
                  <a:pt x="95" y="800"/>
                </a:lnTo>
                <a:lnTo>
                  <a:pt x="79" y="793"/>
                </a:lnTo>
                <a:lnTo>
                  <a:pt x="65" y="786"/>
                </a:lnTo>
                <a:lnTo>
                  <a:pt x="52" y="779"/>
                </a:lnTo>
                <a:lnTo>
                  <a:pt x="40" y="770"/>
                </a:lnTo>
                <a:lnTo>
                  <a:pt x="30" y="761"/>
                </a:lnTo>
                <a:lnTo>
                  <a:pt x="20" y="750"/>
                </a:lnTo>
                <a:lnTo>
                  <a:pt x="14" y="740"/>
                </a:lnTo>
                <a:lnTo>
                  <a:pt x="7" y="727"/>
                </a:lnTo>
                <a:lnTo>
                  <a:pt x="2" y="715"/>
                </a:lnTo>
                <a:lnTo>
                  <a:pt x="0" y="703"/>
                </a:lnTo>
                <a:lnTo>
                  <a:pt x="0" y="678"/>
                </a:lnTo>
                <a:lnTo>
                  <a:pt x="2" y="666"/>
                </a:lnTo>
                <a:lnTo>
                  <a:pt x="7" y="654"/>
                </a:lnTo>
                <a:lnTo>
                  <a:pt x="14" y="642"/>
                </a:lnTo>
                <a:lnTo>
                  <a:pt x="20" y="631"/>
                </a:lnTo>
                <a:lnTo>
                  <a:pt x="30" y="621"/>
                </a:lnTo>
                <a:lnTo>
                  <a:pt x="40" y="611"/>
                </a:lnTo>
                <a:lnTo>
                  <a:pt x="811" y="39"/>
                </a:lnTo>
                <a:lnTo>
                  <a:pt x="824" y="31"/>
                </a:lnTo>
                <a:lnTo>
                  <a:pt x="837" y="22"/>
                </a:lnTo>
                <a:lnTo>
                  <a:pt x="850" y="16"/>
                </a:lnTo>
                <a:lnTo>
                  <a:pt x="865" y="11"/>
                </a:lnTo>
                <a:lnTo>
                  <a:pt x="881" y="6"/>
                </a:lnTo>
                <a:lnTo>
                  <a:pt x="897" y="2"/>
                </a:lnTo>
                <a:lnTo>
                  <a:pt x="914" y="0"/>
                </a:lnTo>
                <a:lnTo>
                  <a:pt x="948"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8" name="Freeform 1425">
            <a:extLst>
              <a:ext uri="{FF2B5EF4-FFF2-40B4-BE49-F238E27FC236}">
                <a16:creationId xmlns:a16="http://schemas.microsoft.com/office/drawing/2014/main" id="{0C90268F-533E-9448-BE03-131B4CEC488C}"/>
              </a:ext>
            </a:extLst>
          </p:cNvPr>
          <p:cNvSpPr>
            <a:spLocks/>
          </p:cNvSpPr>
          <p:nvPr/>
        </p:nvSpPr>
        <p:spPr bwMode="auto">
          <a:xfrm>
            <a:off x="4489450" y="4186238"/>
            <a:ext cx="577850" cy="427037"/>
          </a:xfrm>
          <a:custGeom>
            <a:avLst/>
            <a:gdLst>
              <a:gd name="T0" fmla="*/ 2147483646 w 1091"/>
              <a:gd name="T1" fmla="*/ 0 h 808"/>
              <a:gd name="T2" fmla="*/ 2147483646 w 1091"/>
              <a:gd name="T3" fmla="*/ 2147483646 h 808"/>
              <a:gd name="T4" fmla="*/ 2147483646 w 1091"/>
              <a:gd name="T5" fmla="*/ 2147483646 h 808"/>
              <a:gd name="T6" fmla="*/ 2147483646 w 1091"/>
              <a:gd name="T7" fmla="*/ 2147483646 h 808"/>
              <a:gd name="T8" fmla="*/ 2147483646 w 1091"/>
              <a:gd name="T9" fmla="*/ 2147483646 h 808"/>
              <a:gd name="T10" fmla="*/ 2147483646 w 1091"/>
              <a:gd name="T11" fmla="*/ 2147483646 h 808"/>
              <a:gd name="T12" fmla="*/ 2147483646 w 1091"/>
              <a:gd name="T13" fmla="*/ 2147483646 h 808"/>
              <a:gd name="T14" fmla="*/ 2147483646 w 1091"/>
              <a:gd name="T15" fmla="*/ 2147483646 h 808"/>
              <a:gd name="T16" fmla="*/ 2147483646 w 1091"/>
              <a:gd name="T17" fmla="*/ 2147483646 h 808"/>
              <a:gd name="T18" fmla="*/ 2147483646 w 1091"/>
              <a:gd name="T19" fmla="*/ 2147483646 h 808"/>
              <a:gd name="T20" fmla="*/ 2147483646 w 1091"/>
              <a:gd name="T21" fmla="*/ 2147483646 h 808"/>
              <a:gd name="T22" fmla="*/ 2147483646 w 1091"/>
              <a:gd name="T23" fmla="*/ 2147483646 h 808"/>
              <a:gd name="T24" fmla="*/ 2147483646 w 1091"/>
              <a:gd name="T25" fmla="*/ 2147483646 h 808"/>
              <a:gd name="T26" fmla="*/ 2147483646 w 1091"/>
              <a:gd name="T27" fmla="*/ 2147483646 h 808"/>
              <a:gd name="T28" fmla="*/ 2147483646 w 1091"/>
              <a:gd name="T29" fmla="*/ 2147483646 h 808"/>
              <a:gd name="T30" fmla="*/ 2147483646 w 1091"/>
              <a:gd name="T31" fmla="*/ 2147483646 h 808"/>
              <a:gd name="T32" fmla="*/ 2147483646 w 1091"/>
              <a:gd name="T33" fmla="*/ 2147483646 h 808"/>
              <a:gd name="T34" fmla="*/ 2147483646 w 1091"/>
              <a:gd name="T35" fmla="*/ 2147483646 h 808"/>
              <a:gd name="T36" fmla="*/ 2147483646 w 1091"/>
              <a:gd name="T37" fmla="*/ 2147483646 h 808"/>
              <a:gd name="T38" fmla="*/ 2147483646 w 1091"/>
              <a:gd name="T39" fmla="*/ 2147483646 h 808"/>
              <a:gd name="T40" fmla="*/ 2147483646 w 1091"/>
              <a:gd name="T41" fmla="*/ 2147483646 h 808"/>
              <a:gd name="T42" fmla="*/ 2147483646 w 1091"/>
              <a:gd name="T43" fmla="*/ 2147483646 h 808"/>
              <a:gd name="T44" fmla="*/ 2147483646 w 1091"/>
              <a:gd name="T45" fmla="*/ 2147483646 h 808"/>
              <a:gd name="T46" fmla="*/ 2147483646 w 1091"/>
              <a:gd name="T47" fmla="*/ 2147483646 h 808"/>
              <a:gd name="T48" fmla="*/ 2147483646 w 1091"/>
              <a:gd name="T49" fmla="*/ 2147483646 h 808"/>
              <a:gd name="T50" fmla="*/ 2147483646 w 1091"/>
              <a:gd name="T51" fmla="*/ 2147483646 h 808"/>
              <a:gd name="T52" fmla="*/ 2147483646 w 1091"/>
              <a:gd name="T53" fmla="*/ 2147483646 h 808"/>
              <a:gd name="T54" fmla="*/ 2147483646 w 1091"/>
              <a:gd name="T55" fmla="*/ 2147483646 h 808"/>
              <a:gd name="T56" fmla="*/ 2147483646 w 1091"/>
              <a:gd name="T57" fmla="*/ 2147483646 h 808"/>
              <a:gd name="T58" fmla="*/ 2147483646 w 1091"/>
              <a:gd name="T59" fmla="*/ 2147483646 h 808"/>
              <a:gd name="T60" fmla="*/ 2147483646 w 1091"/>
              <a:gd name="T61" fmla="*/ 2147483646 h 808"/>
              <a:gd name="T62" fmla="*/ 2147483646 w 1091"/>
              <a:gd name="T63" fmla="*/ 2147483646 h 808"/>
              <a:gd name="T64" fmla="*/ 2147483646 w 1091"/>
              <a:gd name="T65" fmla="*/ 2147483646 h 808"/>
              <a:gd name="T66" fmla="*/ 2147483646 w 1091"/>
              <a:gd name="T67" fmla="*/ 2147483646 h 808"/>
              <a:gd name="T68" fmla="*/ 2147483646 w 1091"/>
              <a:gd name="T69" fmla="*/ 2147483646 h 808"/>
              <a:gd name="T70" fmla="*/ 2147483646 w 1091"/>
              <a:gd name="T71" fmla="*/ 2147483646 h 808"/>
              <a:gd name="T72" fmla="*/ 2147483646 w 1091"/>
              <a:gd name="T73" fmla="*/ 2147483646 h 808"/>
              <a:gd name="T74" fmla="*/ 2147483646 w 1091"/>
              <a:gd name="T75" fmla="*/ 2147483646 h 808"/>
              <a:gd name="T76" fmla="*/ 2147483646 w 1091"/>
              <a:gd name="T77" fmla="*/ 2147483646 h 808"/>
              <a:gd name="T78" fmla="*/ 2147483646 w 1091"/>
              <a:gd name="T79" fmla="*/ 2147483646 h 808"/>
              <a:gd name="T80" fmla="*/ 2147483646 w 1091"/>
              <a:gd name="T81" fmla="*/ 2147483646 h 808"/>
              <a:gd name="T82" fmla="*/ 2147483646 w 1091"/>
              <a:gd name="T83" fmla="*/ 2147483646 h 808"/>
              <a:gd name="T84" fmla="*/ 0 w 1091"/>
              <a:gd name="T85" fmla="*/ 2147483646 h 808"/>
              <a:gd name="T86" fmla="*/ 0 w 1091"/>
              <a:gd name="T87" fmla="*/ 2147483646 h 808"/>
              <a:gd name="T88" fmla="*/ 2147483646 w 1091"/>
              <a:gd name="T89" fmla="*/ 2147483646 h 808"/>
              <a:gd name="T90" fmla="*/ 2147483646 w 1091"/>
              <a:gd name="T91" fmla="*/ 2147483646 h 808"/>
              <a:gd name="T92" fmla="*/ 2147483646 w 1091"/>
              <a:gd name="T93" fmla="*/ 2147483646 h 808"/>
              <a:gd name="T94" fmla="*/ 2147483646 w 1091"/>
              <a:gd name="T95" fmla="*/ 2147483646 h 808"/>
              <a:gd name="T96" fmla="*/ 2147483646 w 1091"/>
              <a:gd name="T97" fmla="*/ 2147483646 h 808"/>
              <a:gd name="T98" fmla="*/ 2147483646 w 1091"/>
              <a:gd name="T99" fmla="*/ 2147483646 h 808"/>
              <a:gd name="T100" fmla="*/ 2147483646 w 1091"/>
              <a:gd name="T101" fmla="*/ 2147483646 h 808"/>
              <a:gd name="T102" fmla="*/ 2147483646 w 1091"/>
              <a:gd name="T103" fmla="*/ 2147483646 h 808"/>
              <a:gd name="T104" fmla="*/ 2147483646 w 1091"/>
              <a:gd name="T105" fmla="*/ 2147483646 h 808"/>
              <a:gd name="T106" fmla="*/ 2147483646 w 1091"/>
              <a:gd name="T107" fmla="*/ 2147483646 h 808"/>
              <a:gd name="T108" fmla="*/ 2147483646 w 1091"/>
              <a:gd name="T109" fmla="*/ 2147483646 h 808"/>
              <a:gd name="T110" fmla="*/ 2147483646 w 1091"/>
              <a:gd name="T111" fmla="*/ 2147483646 h 808"/>
              <a:gd name="T112" fmla="*/ 2147483646 w 1091"/>
              <a:gd name="T113" fmla="*/ 2147483646 h 808"/>
              <a:gd name="T114" fmla="*/ 2147483646 w 1091"/>
              <a:gd name="T115" fmla="*/ 0 h 808"/>
              <a:gd name="T116" fmla="*/ 2147483646 w 1091"/>
              <a:gd name="T117" fmla="*/ 0 h 8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91" h="808">
                <a:moveTo>
                  <a:pt x="948" y="0"/>
                </a:moveTo>
                <a:lnTo>
                  <a:pt x="965" y="2"/>
                </a:lnTo>
                <a:lnTo>
                  <a:pt x="981" y="6"/>
                </a:lnTo>
                <a:lnTo>
                  <a:pt x="997" y="11"/>
                </a:lnTo>
                <a:lnTo>
                  <a:pt x="1012" y="16"/>
                </a:lnTo>
                <a:lnTo>
                  <a:pt x="1025" y="22"/>
                </a:lnTo>
                <a:lnTo>
                  <a:pt x="1039" y="31"/>
                </a:lnTo>
                <a:lnTo>
                  <a:pt x="1051" y="39"/>
                </a:lnTo>
                <a:lnTo>
                  <a:pt x="1061" y="49"/>
                </a:lnTo>
                <a:lnTo>
                  <a:pt x="1070" y="59"/>
                </a:lnTo>
                <a:lnTo>
                  <a:pt x="1078" y="71"/>
                </a:lnTo>
                <a:lnTo>
                  <a:pt x="1084" y="83"/>
                </a:lnTo>
                <a:lnTo>
                  <a:pt x="1088" y="94"/>
                </a:lnTo>
                <a:lnTo>
                  <a:pt x="1091" y="107"/>
                </a:lnTo>
                <a:lnTo>
                  <a:pt x="1091" y="132"/>
                </a:lnTo>
                <a:lnTo>
                  <a:pt x="1088" y="143"/>
                </a:lnTo>
                <a:lnTo>
                  <a:pt x="1084" y="155"/>
                </a:lnTo>
                <a:lnTo>
                  <a:pt x="1078" y="168"/>
                </a:lnTo>
                <a:lnTo>
                  <a:pt x="1070" y="178"/>
                </a:lnTo>
                <a:lnTo>
                  <a:pt x="1061" y="189"/>
                </a:lnTo>
                <a:lnTo>
                  <a:pt x="1051" y="198"/>
                </a:lnTo>
                <a:lnTo>
                  <a:pt x="278" y="770"/>
                </a:lnTo>
                <a:lnTo>
                  <a:pt x="268" y="779"/>
                </a:lnTo>
                <a:lnTo>
                  <a:pt x="254" y="786"/>
                </a:lnTo>
                <a:lnTo>
                  <a:pt x="239" y="793"/>
                </a:lnTo>
                <a:lnTo>
                  <a:pt x="225" y="800"/>
                </a:lnTo>
                <a:lnTo>
                  <a:pt x="208" y="804"/>
                </a:lnTo>
                <a:lnTo>
                  <a:pt x="192" y="807"/>
                </a:lnTo>
                <a:lnTo>
                  <a:pt x="176" y="808"/>
                </a:lnTo>
                <a:lnTo>
                  <a:pt x="143" y="808"/>
                </a:lnTo>
                <a:lnTo>
                  <a:pt x="127" y="807"/>
                </a:lnTo>
                <a:lnTo>
                  <a:pt x="111" y="804"/>
                </a:lnTo>
                <a:lnTo>
                  <a:pt x="95" y="800"/>
                </a:lnTo>
                <a:lnTo>
                  <a:pt x="79" y="793"/>
                </a:lnTo>
                <a:lnTo>
                  <a:pt x="65" y="786"/>
                </a:lnTo>
                <a:lnTo>
                  <a:pt x="52" y="779"/>
                </a:lnTo>
                <a:lnTo>
                  <a:pt x="40" y="770"/>
                </a:lnTo>
                <a:lnTo>
                  <a:pt x="30" y="761"/>
                </a:lnTo>
                <a:lnTo>
                  <a:pt x="20" y="750"/>
                </a:lnTo>
                <a:lnTo>
                  <a:pt x="14" y="740"/>
                </a:lnTo>
                <a:lnTo>
                  <a:pt x="7" y="727"/>
                </a:lnTo>
                <a:lnTo>
                  <a:pt x="2" y="715"/>
                </a:lnTo>
                <a:lnTo>
                  <a:pt x="0" y="703"/>
                </a:lnTo>
                <a:lnTo>
                  <a:pt x="0" y="678"/>
                </a:lnTo>
                <a:lnTo>
                  <a:pt x="2" y="666"/>
                </a:lnTo>
                <a:lnTo>
                  <a:pt x="7" y="654"/>
                </a:lnTo>
                <a:lnTo>
                  <a:pt x="14" y="642"/>
                </a:lnTo>
                <a:lnTo>
                  <a:pt x="20" y="631"/>
                </a:lnTo>
                <a:lnTo>
                  <a:pt x="30" y="621"/>
                </a:lnTo>
                <a:lnTo>
                  <a:pt x="40" y="611"/>
                </a:lnTo>
                <a:lnTo>
                  <a:pt x="811" y="39"/>
                </a:lnTo>
                <a:lnTo>
                  <a:pt x="824" y="31"/>
                </a:lnTo>
                <a:lnTo>
                  <a:pt x="837" y="22"/>
                </a:lnTo>
                <a:lnTo>
                  <a:pt x="850" y="16"/>
                </a:lnTo>
                <a:lnTo>
                  <a:pt x="865" y="11"/>
                </a:lnTo>
                <a:lnTo>
                  <a:pt x="881" y="6"/>
                </a:lnTo>
                <a:lnTo>
                  <a:pt x="897" y="2"/>
                </a:lnTo>
                <a:lnTo>
                  <a:pt x="914" y="0"/>
                </a:lnTo>
                <a:lnTo>
                  <a:pt x="948"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9" name="Rectangle 1426">
            <a:extLst>
              <a:ext uri="{FF2B5EF4-FFF2-40B4-BE49-F238E27FC236}">
                <a16:creationId xmlns:a16="http://schemas.microsoft.com/office/drawing/2014/main" id="{66B72138-E324-204D-92A1-AFAF8DD73336}"/>
              </a:ext>
            </a:extLst>
          </p:cNvPr>
          <p:cNvSpPr>
            <a:spLocks noChangeArrowheads="1"/>
          </p:cNvSpPr>
          <p:nvPr/>
        </p:nvSpPr>
        <p:spPr bwMode="auto">
          <a:xfrm rot="5400000">
            <a:off x="4872832" y="4158456"/>
            <a:ext cx="254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10" name="Rectangle 1427">
            <a:extLst>
              <a:ext uri="{FF2B5EF4-FFF2-40B4-BE49-F238E27FC236}">
                <a16:creationId xmlns:a16="http://schemas.microsoft.com/office/drawing/2014/main" id="{BB0A9C4E-5A81-5E4B-876A-C3D9D0583EB8}"/>
              </a:ext>
            </a:extLst>
          </p:cNvPr>
          <p:cNvSpPr>
            <a:spLocks noChangeArrowheads="1"/>
          </p:cNvSpPr>
          <p:nvPr/>
        </p:nvSpPr>
        <p:spPr bwMode="auto">
          <a:xfrm rot="5400000">
            <a:off x="4801394" y="4212432"/>
            <a:ext cx="25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11" name="Rectangle 1428">
            <a:extLst>
              <a:ext uri="{FF2B5EF4-FFF2-40B4-BE49-F238E27FC236}">
                <a16:creationId xmlns:a16="http://schemas.microsoft.com/office/drawing/2014/main" id="{892F0FCD-933A-A44B-BA81-777E1ABFC038}"/>
              </a:ext>
            </a:extLst>
          </p:cNvPr>
          <p:cNvSpPr>
            <a:spLocks noChangeArrowheads="1"/>
          </p:cNvSpPr>
          <p:nvPr/>
        </p:nvSpPr>
        <p:spPr bwMode="auto">
          <a:xfrm rot="5400000">
            <a:off x="4729957" y="4264818"/>
            <a:ext cx="254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12" name="Rectangle 1429">
            <a:extLst>
              <a:ext uri="{FF2B5EF4-FFF2-40B4-BE49-F238E27FC236}">
                <a16:creationId xmlns:a16="http://schemas.microsoft.com/office/drawing/2014/main" id="{DB294C95-09F0-3648-8B47-53C08BD870B7}"/>
              </a:ext>
            </a:extLst>
          </p:cNvPr>
          <p:cNvSpPr>
            <a:spLocks noChangeArrowheads="1"/>
          </p:cNvSpPr>
          <p:nvPr/>
        </p:nvSpPr>
        <p:spPr bwMode="auto">
          <a:xfrm rot="5400000">
            <a:off x="4658519" y="4317207"/>
            <a:ext cx="254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13" name="Rectangle 1431">
            <a:extLst>
              <a:ext uri="{FF2B5EF4-FFF2-40B4-BE49-F238E27FC236}">
                <a16:creationId xmlns:a16="http://schemas.microsoft.com/office/drawing/2014/main" id="{DA77A766-35B0-6843-A754-2ECAADCFA267}"/>
              </a:ext>
            </a:extLst>
          </p:cNvPr>
          <p:cNvSpPr>
            <a:spLocks noChangeArrowheads="1"/>
          </p:cNvSpPr>
          <p:nvPr/>
        </p:nvSpPr>
        <p:spPr bwMode="auto">
          <a:xfrm rot="5400000">
            <a:off x="4562475" y="4386263"/>
            <a:ext cx="666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14" name="Rectangle 1432">
            <a:extLst>
              <a:ext uri="{FF2B5EF4-FFF2-40B4-BE49-F238E27FC236}">
                <a16:creationId xmlns:a16="http://schemas.microsoft.com/office/drawing/2014/main" id="{589F4B9D-E8A4-AE41-A5EF-E54BC059D1D7}"/>
              </a:ext>
            </a:extLst>
          </p:cNvPr>
          <p:cNvSpPr>
            <a:spLocks noChangeArrowheads="1"/>
          </p:cNvSpPr>
          <p:nvPr/>
        </p:nvSpPr>
        <p:spPr bwMode="auto">
          <a:xfrm rot="5400000">
            <a:off x="4491038" y="4440238"/>
            <a:ext cx="666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15" name="Freeform 1433">
            <a:extLst>
              <a:ext uri="{FF2B5EF4-FFF2-40B4-BE49-F238E27FC236}">
                <a16:creationId xmlns:a16="http://schemas.microsoft.com/office/drawing/2014/main" id="{3125A545-B42B-8749-B5D0-431A514E1CD3}"/>
              </a:ext>
            </a:extLst>
          </p:cNvPr>
          <p:cNvSpPr>
            <a:spLocks/>
          </p:cNvSpPr>
          <p:nvPr/>
        </p:nvSpPr>
        <p:spPr bwMode="auto">
          <a:xfrm>
            <a:off x="4438650" y="4937125"/>
            <a:ext cx="679450" cy="125413"/>
          </a:xfrm>
          <a:custGeom>
            <a:avLst/>
            <a:gdLst>
              <a:gd name="T0" fmla="*/ 2147483646 w 1285"/>
              <a:gd name="T1" fmla="*/ 0 h 236"/>
              <a:gd name="T2" fmla="*/ 2147483646 w 1285"/>
              <a:gd name="T3" fmla="*/ 2147483646 h 236"/>
              <a:gd name="T4" fmla="*/ 2147483646 w 1285"/>
              <a:gd name="T5" fmla="*/ 2147483646 h 236"/>
              <a:gd name="T6" fmla="*/ 2147483646 w 1285"/>
              <a:gd name="T7" fmla="*/ 2147483646 h 236"/>
              <a:gd name="T8" fmla="*/ 2147483646 w 1285"/>
              <a:gd name="T9" fmla="*/ 2147483646 h 236"/>
              <a:gd name="T10" fmla="*/ 2147483646 w 1285"/>
              <a:gd name="T11" fmla="*/ 2147483646 h 236"/>
              <a:gd name="T12" fmla="*/ 2147483646 w 1285"/>
              <a:gd name="T13" fmla="*/ 2147483646 h 236"/>
              <a:gd name="T14" fmla="*/ 2147483646 w 1285"/>
              <a:gd name="T15" fmla="*/ 2147483646 h 236"/>
              <a:gd name="T16" fmla="*/ 2147483646 w 1285"/>
              <a:gd name="T17" fmla="*/ 2147483646 h 236"/>
              <a:gd name="T18" fmla="*/ 2147483646 w 1285"/>
              <a:gd name="T19" fmla="*/ 2147483646 h 236"/>
              <a:gd name="T20" fmla="*/ 2147483646 w 1285"/>
              <a:gd name="T21" fmla="*/ 2147483646 h 236"/>
              <a:gd name="T22" fmla="*/ 2147483646 w 1285"/>
              <a:gd name="T23" fmla="*/ 2147483646 h 236"/>
              <a:gd name="T24" fmla="*/ 2147483646 w 1285"/>
              <a:gd name="T25" fmla="*/ 2147483646 h 236"/>
              <a:gd name="T26" fmla="*/ 2147483646 w 1285"/>
              <a:gd name="T27" fmla="*/ 2147483646 h 236"/>
              <a:gd name="T28" fmla="*/ 2147483646 w 1285"/>
              <a:gd name="T29" fmla="*/ 2147483646 h 236"/>
              <a:gd name="T30" fmla="*/ 2147483646 w 1285"/>
              <a:gd name="T31" fmla="*/ 2147483646 h 236"/>
              <a:gd name="T32" fmla="*/ 2147483646 w 1285"/>
              <a:gd name="T33" fmla="*/ 2147483646 h 236"/>
              <a:gd name="T34" fmla="*/ 2147483646 w 1285"/>
              <a:gd name="T35" fmla="*/ 2147483646 h 236"/>
              <a:gd name="T36" fmla="*/ 2147483646 w 1285"/>
              <a:gd name="T37" fmla="*/ 2147483646 h 236"/>
              <a:gd name="T38" fmla="*/ 2147483646 w 1285"/>
              <a:gd name="T39" fmla="*/ 2147483646 h 236"/>
              <a:gd name="T40" fmla="*/ 2147483646 w 1285"/>
              <a:gd name="T41" fmla="*/ 2147483646 h 236"/>
              <a:gd name="T42" fmla="*/ 2147483646 w 1285"/>
              <a:gd name="T43" fmla="*/ 2147483646 h 236"/>
              <a:gd name="T44" fmla="*/ 2147483646 w 1285"/>
              <a:gd name="T45" fmla="*/ 2147483646 h 236"/>
              <a:gd name="T46" fmla="*/ 2147483646 w 1285"/>
              <a:gd name="T47" fmla="*/ 2147483646 h 236"/>
              <a:gd name="T48" fmla="*/ 2147483646 w 1285"/>
              <a:gd name="T49" fmla="*/ 2147483646 h 236"/>
              <a:gd name="T50" fmla="*/ 2147483646 w 1285"/>
              <a:gd name="T51" fmla="*/ 2147483646 h 236"/>
              <a:gd name="T52" fmla="*/ 2147483646 w 1285"/>
              <a:gd name="T53" fmla="*/ 2147483646 h 236"/>
              <a:gd name="T54" fmla="*/ 2147483646 w 1285"/>
              <a:gd name="T55" fmla="*/ 2147483646 h 236"/>
              <a:gd name="T56" fmla="*/ 2147483646 w 1285"/>
              <a:gd name="T57" fmla="*/ 2147483646 h 236"/>
              <a:gd name="T58" fmla="*/ 2147483646 w 1285"/>
              <a:gd name="T59" fmla="*/ 2147483646 h 236"/>
              <a:gd name="T60" fmla="*/ 2147483646 w 1285"/>
              <a:gd name="T61" fmla="*/ 2147483646 h 236"/>
              <a:gd name="T62" fmla="*/ 2147483646 w 1285"/>
              <a:gd name="T63" fmla="*/ 2147483646 h 236"/>
              <a:gd name="T64" fmla="*/ 2147483646 w 1285"/>
              <a:gd name="T65" fmla="*/ 2147483646 h 236"/>
              <a:gd name="T66" fmla="*/ 2147483646 w 1285"/>
              <a:gd name="T67" fmla="*/ 2147483646 h 236"/>
              <a:gd name="T68" fmla="*/ 2147483646 w 1285"/>
              <a:gd name="T69" fmla="*/ 2147483646 h 236"/>
              <a:gd name="T70" fmla="*/ 2147483646 w 1285"/>
              <a:gd name="T71" fmla="*/ 2147483646 h 236"/>
              <a:gd name="T72" fmla="*/ 2147483646 w 1285"/>
              <a:gd name="T73" fmla="*/ 2147483646 h 236"/>
              <a:gd name="T74" fmla="*/ 2147483646 w 1285"/>
              <a:gd name="T75" fmla="*/ 2147483646 h 236"/>
              <a:gd name="T76" fmla="*/ 2147483646 w 1285"/>
              <a:gd name="T77" fmla="*/ 2147483646 h 236"/>
              <a:gd name="T78" fmla="*/ 2147483646 w 1285"/>
              <a:gd name="T79" fmla="*/ 2147483646 h 236"/>
              <a:gd name="T80" fmla="*/ 2147483646 w 1285"/>
              <a:gd name="T81" fmla="*/ 2147483646 h 236"/>
              <a:gd name="T82" fmla="*/ 0 w 1285"/>
              <a:gd name="T83" fmla="*/ 2147483646 h 236"/>
              <a:gd name="T84" fmla="*/ 0 w 1285"/>
              <a:gd name="T85" fmla="*/ 2147483646 h 236"/>
              <a:gd name="T86" fmla="*/ 2147483646 w 1285"/>
              <a:gd name="T87" fmla="*/ 2147483646 h 236"/>
              <a:gd name="T88" fmla="*/ 2147483646 w 1285"/>
              <a:gd name="T89" fmla="*/ 2147483646 h 236"/>
              <a:gd name="T90" fmla="*/ 2147483646 w 1285"/>
              <a:gd name="T91" fmla="*/ 2147483646 h 236"/>
              <a:gd name="T92" fmla="*/ 2147483646 w 1285"/>
              <a:gd name="T93" fmla="*/ 2147483646 h 236"/>
              <a:gd name="T94" fmla="*/ 2147483646 w 1285"/>
              <a:gd name="T95" fmla="*/ 2147483646 h 236"/>
              <a:gd name="T96" fmla="*/ 2147483646 w 1285"/>
              <a:gd name="T97" fmla="*/ 2147483646 h 236"/>
              <a:gd name="T98" fmla="*/ 2147483646 w 1285"/>
              <a:gd name="T99" fmla="*/ 2147483646 h 236"/>
              <a:gd name="T100" fmla="*/ 2147483646 w 1285"/>
              <a:gd name="T101" fmla="*/ 2147483646 h 236"/>
              <a:gd name="T102" fmla="*/ 2147483646 w 1285"/>
              <a:gd name="T103" fmla="*/ 2147483646 h 236"/>
              <a:gd name="T104" fmla="*/ 2147483646 w 1285"/>
              <a:gd name="T105" fmla="*/ 2147483646 h 236"/>
              <a:gd name="T106" fmla="*/ 2147483646 w 1285"/>
              <a:gd name="T107" fmla="*/ 2147483646 h 236"/>
              <a:gd name="T108" fmla="*/ 2147483646 w 1285"/>
              <a:gd name="T109" fmla="*/ 2147483646 h 236"/>
              <a:gd name="T110" fmla="*/ 2147483646 w 1285"/>
              <a:gd name="T111" fmla="*/ 0 h 236"/>
              <a:gd name="T112" fmla="*/ 2147483646 w 1285"/>
              <a:gd name="T113" fmla="*/ 0 h 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5" h="236">
                <a:moveTo>
                  <a:pt x="1142" y="0"/>
                </a:moveTo>
                <a:lnTo>
                  <a:pt x="1158" y="2"/>
                </a:lnTo>
                <a:lnTo>
                  <a:pt x="1175" y="5"/>
                </a:lnTo>
                <a:lnTo>
                  <a:pt x="1191" y="9"/>
                </a:lnTo>
                <a:lnTo>
                  <a:pt x="1206" y="14"/>
                </a:lnTo>
                <a:lnTo>
                  <a:pt x="1220" y="22"/>
                </a:lnTo>
                <a:lnTo>
                  <a:pt x="1232" y="29"/>
                </a:lnTo>
                <a:lnTo>
                  <a:pt x="1244" y="39"/>
                </a:lnTo>
                <a:lnTo>
                  <a:pt x="1254" y="48"/>
                </a:lnTo>
                <a:lnTo>
                  <a:pt x="1263" y="58"/>
                </a:lnTo>
                <a:lnTo>
                  <a:pt x="1271" y="70"/>
                </a:lnTo>
                <a:lnTo>
                  <a:pt x="1278" y="81"/>
                </a:lnTo>
                <a:lnTo>
                  <a:pt x="1283" y="93"/>
                </a:lnTo>
                <a:lnTo>
                  <a:pt x="1285" y="106"/>
                </a:lnTo>
                <a:lnTo>
                  <a:pt x="1285" y="130"/>
                </a:lnTo>
                <a:lnTo>
                  <a:pt x="1283" y="143"/>
                </a:lnTo>
                <a:lnTo>
                  <a:pt x="1278" y="155"/>
                </a:lnTo>
                <a:lnTo>
                  <a:pt x="1271" y="166"/>
                </a:lnTo>
                <a:lnTo>
                  <a:pt x="1263" y="178"/>
                </a:lnTo>
                <a:lnTo>
                  <a:pt x="1254" y="188"/>
                </a:lnTo>
                <a:lnTo>
                  <a:pt x="1244" y="197"/>
                </a:lnTo>
                <a:lnTo>
                  <a:pt x="1232" y="207"/>
                </a:lnTo>
                <a:lnTo>
                  <a:pt x="1220" y="214"/>
                </a:lnTo>
                <a:lnTo>
                  <a:pt x="1206" y="220"/>
                </a:lnTo>
                <a:lnTo>
                  <a:pt x="1191" y="227"/>
                </a:lnTo>
                <a:lnTo>
                  <a:pt x="1175" y="232"/>
                </a:lnTo>
                <a:lnTo>
                  <a:pt x="1158" y="234"/>
                </a:lnTo>
                <a:lnTo>
                  <a:pt x="1142" y="236"/>
                </a:lnTo>
                <a:lnTo>
                  <a:pt x="144" y="236"/>
                </a:lnTo>
                <a:lnTo>
                  <a:pt x="127" y="234"/>
                </a:lnTo>
                <a:lnTo>
                  <a:pt x="111" y="232"/>
                </a:lnTo>
                <a:lnTo>
                  <a:pt x="95" y="227"/>
                </a:lnTo>
                <a:lnTo>
                  <a:pt x="80" y="220"/>
                </a:lnTo>
                <a:lnTo>
                  <a:pt x="65" y="214"/>
                </a:lnTo>
                <a:lnTo>
                  <a:pt x="52" y="207"/>
                </a:lnTo>
                <a:lnTo>
                  <a:pt x="41" y="197"/>
                </a:lnTo>
                <a:lnTo>
                  <a:pt x="29" y="188"/>
                </a:lnTo>
                <a:lnTo>
                  <a:pt x="20" y="178"/>
                </a:lnTo>
                <a:lnTo>
                  <a:pt x="13" y="166"/>
                </a:lnTo>
                <a:lnTo>
                  <a:pt x="8" y="155"/>
                </a:lnTo>
                <a:lnTo>
                  <a:pt x="2" y="143"/>
                </a:lnTo>
                <a:lnTo>
                  <a:pt x="0" y="130"/>
                </a:lnTo>
                <a:lnTo>
                  <a:pt x="0" y="106"/>
                </a:lnTo>
                <a:lnTo>
                  <a:pt x="2" y="93"/>
                </a:lnTo>
                <a:lnTo>
                  <a:pt x="8" y="81"/>
                </a:lnTo>
                <a:lnTo>
                  <a:pt x="13" y="70"/>
                </a:lnTo>
                <a:lnTo>
                  <a:pt x="20" y="58"/>
                </a:lnTo>
                <a:lnTo>
                  <a:pt x="29" y="48"/>
                </a:lnTo>
                <a:lnTo>
                  <a:pt x="41" y="39"/>
                </a:lnTo>
                <a:lnTo>
                  <a:pt x="52" y="29"/>
                </a:lnTo>
                <a:lnTo>
                  <a:pt x="65" y="22"/>
                </a:lnTo>
                <a:lnTo>
                  <a:pt x="80" y="14"/>
                </a:lnTo>
                <a:lnTo>
                  <a:pt x="95" y="9"/>
                </a:lnTo>
                <a:lnTo>
                  <a:pt x="111" y="5"/>
                </a:lnTo>
                <a:lnTo>
                  <a:pt x="127" y="2"/>
                </a:lnTo>
                <a:lnTo>
                  <a:pt x="144" y="0"/>
                </a:lnTo>
                <a:lnTo>
                  <a:pt x="1142"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6" name="Freeform 1434">
            <a:extLst>
              <a:ext uri="{FF2B5EF4-FFF2-40B4-BE49-F238E27FC236}">
                <a16:creationId xmlns:a16="http://schemas.microsoft.com/office/drawing/2014/main" id="{C83C29B2-3820-DB49-9430-C70098366513}"/>
              </a:ext>
            </a:extLst>
          </p:cNvPr>
          <p:cNvSpPr>
            <a:spLocks/>
          </p:cNvSpPr>
          <p:nvPr/>
        </p:nvSpPr>
        <p:spPr bwMode="auto">
          <a:xfrm>
            <a:off x="4438650" y="4937125"/>
            <a:ext cx="679450" cy="125413"/>
          </a:xfrm>
          <a:custGeom>
            <a:avLst/>
            <a:gdLst>
              <a:gd name="T0" fmla="*/ 2147483646 w 1285"/>
              <a:gd name="T1" fmla="*/ 0 h 236"/>
              <a:gd name="T2" fmla="*/ 2147483646 w 1285"/>
              <a:gd name="T3" fmla="*/ 2147483646 h 236"/>
              <a:gd name="T4" fmla="*/ 2147483646 w 1285"/>
              <a:gd name="T5" fmla="*/ 2147483646 h 236"/>
              <a:gd name="T6" fmla="*/ 2147483646 w 1285"/>
              <a:gd name="T7" fmla="*/ 2147483646 h 236"/>
              <a:gd name="T8" fmla="*/ 2147483646 w 1285"/>
              <a:gd name="T9" fmla="*/ 2147483646 h 236"/>
              <a:gd name="T10" fmla="*/ 2147483646 w 1285"/>
              <a:gd name="T11" fmla="*/ 2147483646 h 236"/>
              <a:gd name="T12" fmla="*/ 2147483646 w 1285"/>
              <a:gd name="T13" fmla="*/ 2147483646 h 236"/>
              <a:gd name="T14" fmla="*/ 2147483646 w 1285"/>
              <a:gd name="T15" fmla="*/ 2147483646 h 236"/>
              <a:gd name="T16" fmla="*/ 2147483646 w 1285"/>
              <a:gd name="T17" fmla="*/ 2147483646 h 236"/>
              <a:gd name="T18" fmla="*/ 2147483646 w 1285"/>
              <a:gd name="T19" fmla="*/ 2147483646 h 236"/>
              <a:gd name="T20" fmla="*/ 2147483646 w 1285"/>
              <a:gd name="T21" fmla="*/ 2147483646 h 236"/>
              <a:gd name="T22" fmla="*/ 2147483646 w 1285"/>
              <a:gd name="T23" fmla="*/ 2147483646 h 236"/>
              <a:gd name="T24" fmla="*/ 2147483646 w 1285"/>
              <a:gd name="T25" fmla="*/ 2147483646 h 236"/>
              <a:gd name="T26" fmla="*/ 2147483646 w 1285"/>
              <a:gd name="T27" fmla="*/ 2147483646 h 236"/>
              <a:gd name="T28" fmla="*/ 2147483646 w 1285"/>
              <a:gd name="T29" fmla="*/ 2147483646 h 236"/>
              <a:gd name="T30" fmla="*/ 2147483646 w 1285"/>
              <a:gd name="T31" fmla="*/ 2147483646 h 236"/>
              <a:gd name="T32" fmla="*/ 2147483646 w 1285"/>
              <a:gd name="T33" fmla="*/ 2147483646 h 236"/>
              <a:gd name="T34" fmla="*/ 2147483646 w 1285"/>
              <a:gd name="T35" fmla="*/ 2147483646 h 236"/>
              <a:gd name="T36" fmla="*/ 2147483646 w 1285"/>
              <a:gd name="T37" fmla="*/ 2147483646 h 236"/>
              <a:gd name="T38" fmla="*/ 2147483646 w 1285"/>
              <a:gd name="T39" fmla="*/ 2147483646 h 236"/>
              <a:gd name="T40" fmla="*/ 2147483646 w 1285"/>
              <a:gd name="T41" fmla="*/ 2147483646 h 236"/>
              <a:gd name="T42" fmla="*/ 2147483646 w 1285"/>
              <a:gd name="T43" fmla="*/ 2147483646 h 236"/>
              <a:gd name="T44" fmla="*/ 2147483646 w 1285"/>
              <a:gd name="T45" fmla="*/ 2147483646 h 236"/>
              <a:gd name="T46" fmla="*/ 2147483646 w 1285"/>
              <a:gd name="T47" fmla="*/ 2147483646 h 236"/>
              <a:gd name="T48" fmla="*/ 2147483646 w 1285"/>
              <a:gd name="T49" fmla="*/ 2147483646 h 236"/>
              <a:gd name="T50" fmla="*/ 2147483646 w 1285"/>
              <a:gd name="T51" fmla="*/ 2147483646 h 236"/>
              <a:gd name="T52" fmla="*/ 2147483646 w 1285"/>
              <a:gd name="T53" fmla="*/ 2147483646 h 236"/>
              <a:gd name="T54" fmla="*/ 2147483646 w 1285"/>
              <a:gd name="T55" fmla="*/ 2147483646 h 236"/>
              <a:gd name="T56" fmla="*/ 2147483646 w 1285"/>
              <a:gd name="T57" fmla="*/ 2147483646 h 236"/>
              <a:gd name="T58" fmla="*/ 2147483646 w 1285"/>
              <a:gd name="T59" fmla="*/ 2147483646 h 236"/>
              <a:gd name="T60" fmla="*/ 2147483646 w 1285"/>
              <a:gd name="T61" fmla="*/ 2147483646 h 236"/>
              <a:gd name="T62" fmla="*/ 2147483646 w 1285"/>
              <a:gd name="T63" fmla="*/ 2147483646 h 236"/>
              <a:gd name="T64" fmla="*/ 2147483646 w 1285"/>
              <a:gd name="T65" fmla="*/ 2147483646 h 236"/>
              <a:gd name="T66" fmla="*/ 2147483646 w 1285"/>
              <a:gd name="T67" fmla="*/ 2147483646 h 236"/>
              <a:gd name="T68" fmla="*/ 2147483646 w 1285"/>
              <a:gd name="T69" fmla="*/ 2147483646 h 236"/>
              <a:gd name="T70" fmla="*/ 2147483646 w 1285"/>
              <a:gd name="T71" fmla="*/ 2147483646 h 236"/>
              <a:gd name="T72" fmla="*/ 2147483646 w 1285"/>
              <a:gd name="T73" fmla="*/ 2147483646 h 236"/>
              <a:gd name="T74" fmla="*/ 2147483646 w 1285"/>
              <a:gd name="T75" fmla="*/ 2147483646 h 236"/>
              <a:gd name="T76" fmla="*/ 2147483646 w 1285"/>
              <a:gd name="T77" fmla="*/ 2147483646 h 236"/>
              <a:gd name="T78" fmla="*/ 2147483646 w 1285"/>
              <a:gd name="T79" fmla="*/ 2147483646 h 236"/>
              <a:gd name="T80" fmla="*/ 2147483646 w 1285"/>
              <a:gd name="T81" fmla="*/ 2147483646 h 236"/>
              <a:gd name="T82" fmla="*/ 0 w 1285"/>
              <a:gd name="T83" fmla="*/ 2147483646 h 236"/>
              <a:gd name="T84" fmla="*/ 0 w 1285"/>
              <a:gd name="T85" fmla="*/ 2147483646 h 236"/>
              <a:gd name="T86" fmla="*/ 2147483646 w 1285"/>
              <a:gd name="T87" fmla="*/ 2147483646 h 236"/>
              <a:gd name="T88" fmla="*/ 2147483646 w 1285"/>
              <a:gd name="T89" fmla="*/ 2147483646 h 236"/>
              <a:gd name="T90" fmla="*/ 2147483646 w 1285"/>
              <a:gd name="T91" fmla="*/ 2147483646 h 236"/>
              <a:gd name="T92" fmla="*/ 2147483646 w 1285"/>
              <a:gd name="T93" fmla="*/ 2147483646 h 236"/>
              <a:gd name="T94" fmla="*/ 2147483646 w 1285"/>
              <a:gd name="T95" fmla="*/ 2147483646 h 236"/>
              <a:gd name="T96" fmla="*/ 2147483646 w 1285"/>
              <a:gd name="T97" fmla="*/ 2147483646 h 236"/>
              <a:gd name="T98" fmla="*/ 2147483646 w 1285"/>
              <a:gd name="T99" fmla="*/ 2147483646 h 236"/>
              <a:gd name="T100" fmla="*/ 2147483646 w 1285"/>
              <a:gd name="T101" fmla="*/ 2147483646 h 236"/>
              <a:gd name="T102" fmla="*/ 2147483646 w 1285"/>
              <a:gd name="T103" fmla="*/ 2147483646 h 236"/>
              <a:gd name="T104" fmla="*/ 2147483646 w 1285"/>
              <a:gd name="T105" fmla="*/ 2147483646 h 236"/>
              <a:gd name="T106" fmla="*/ 2147483646 w 1285"/>
              <a:gd name="T107" fmla="*/ 2147483646 h 236"/>
              <a:gd name="T108" fmla="*/ 2147483646 w 1285"/>
              <a:gd name="T109" fmla="*/ 2147483646 h 236"/>
              <a:gd name="T110" fmla="*/ 2147483646 w 1285"/>
              <a:gd name="T111" fmla="*/ 0 h 236"/>
              <a:gd name="T112" fmla="*/ 2147483646 w 1285"/>
              <a:gd name="T113" fmla="*/ 0 h 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5" h="236">
                <a:moveTo>
                  <a:pt x="1142" y="0"/>
                </a:moveTo>
                <a:lnTo>
                  <a:pt x="1158" y="2"/>
                </a:lnTo>
                <a:lnTo>
                  <a:pt x="1175" y="5"/>
                </a:lnTo>
                <a:lnTo>
                  <a:pt x="1191" y="9"/>
                </a:lnTo>
                <a:lnTo>
                  <a:pt x="1206" y="14"/>
                </a:lnTo>
                <a:lnTo>
                  <a:pt x="1220" y="22"/>
                </a:lnTo>
                <a:lnTo>
                  <a:pt x="1232" y="29"/>
                </a:lnTo>
                <a:lnTo>
                  <a:pt x="1244" y="39"/>
                </a:lnTo>
                <a:lnTo>
                  <a:pt x="1254" y="48"/>
                </a:lnTo>
                <a:lnTo>
                  <a:pt x="1263" y="58"/>
                </a:lnTo>
                <a:lnTo>
                  <a:pt x="1271" y="70"/>
                </a:lnTo>
                <a:lnTo>
                  <a:pt x="1278" y="81"/>
                </a:lnTo>
                <a:lnTo>
                  <a:pt x="1283" y="93"/>
                </a:lnTo>
                <a:lnTo>
                  <a:pt x="1285" y="106"/>
                </a:lnTo>
                <a:lnTo>
                  <a:pt x="1285" y="130"/>
                </a:lnTo>
                <a:lnTo>
                  <a:pt x="1283" y="143"/>
                </a:lnTo>
                <a:lnTo>
                  <a:pt x="1278" y="155"/>
                </a:lnTo>
                <a:lnTo>
                  <a:pt x="1271" y="166"/>
                </a:lnTo>
                <a:lnTo>
                  <a:pt x="1263" y="178"/>
                </a:lnTo>
                <a:lnTo>
                  <a:pt x="1254" y="188"/>
                </a:lnTo>
                <a:lnTo>
                  <a:pt x="1244" y="197"/>
                </a:lnTo>
                <a:lnTo>
                  <a:pt x="1232" y="207"/>
                </a:lnTo>
                <a:lnTo>
                  <a:pt x="1220" y="214"/>
                </a:lnTo>
                <a:lnTo>
                  <a:pt x="1206" y="220"/>
                </a:lnTo>
                <a:lnTo>
                  <a:pt x="1191" y="227"/>
                </a:lnTo>
                <a:lnTo>
                  <a:pt x="1175" y="232"/>
                </a:lnTo>
                <a:lnTo>
                  <a:pt x="1158" y="234"/>
                </a:lnTo>
                <a:lnTo>
                  <a:pt x="1142" y="236"/>
                </a:lnTo>
                <a:lnTo>
                  <a:pt x="144" y="236"/>
                </a:lnTo>
                <a:lnTo>
                  <a:pt x="127" y="234"/>
                </a:lnTo>
                <a:lnTo>
                  <a:pt x="111" y="232"/>
                </a:lnTo>
                <a:lnTo>
                  <a:pt x="95" y="227"/>
                </a:lnTo>
                <a:lnTo>
                  <a:pt x="80" y="220"/>
                </a:lnTo>
                <a:lnTo>
                  <a:pt x="65" y="214"/>
                </a:lnTo>
                <a:lnTo>
                  <a:pt x="52" y="207"/>
                </a:lnTo>
                <a:lnTo>
                  <a:pt x="41" y="197"/>
                </a:lnTo>
                <a:lnTo>
                  <a:pt x="29" y="188"/>
                </a:lnTo>
                <a:lnTo>
                  <a:pt x="20" y="178"/>
                </a:lnTo>
                <a:lnTo>
                  <a:pt x="13" y="166"/>
                </a:lnTo>
                <a:lnTo>
                  <a:pt x="8" y="155"/>
                </a:lnTo>
                <a:lnTo>
                  <a:pt x="2" y="143"/>
                </a:lnTo>
                <a:lnTo>
                  <a:pt x="0" y="130"/>
                </a:lnTo>
                <a:lnTo>
                  <a:pt x="0" y="106"/>
                </a:lnTo>
                <a:lnTo>
                  <a:pt x="2" y="93"/>
                </a:lnTo>
                <a:lnTo>
                  <a:pt x="8" y="81"/>
                </a:lnTo>
                <a:lnTo>
                  <a:pt x="13" y="70"/>
                </a:lnTo>
                <a:lnTo>
                  <a:pt x="20" y="58"/>
                </a:lnTo>
                <a:lnTo>
                  <a:pt x="29" y="48"/>
                </a:lnTo>
                <a:lnTo>
                  <a:pt x="41" y="39"/>
                </a:lnTo>
                <a:lnTo>
                  <a:pt x="52" y="29"/>
                </a:lnTo>
                <a:lnTo>
                  <a:pt x="65" y="22"/>
                </a:lnTo>
                <a:lnTo>
                  <a:pt x="80" y="14"/>
                </a:lnTo>
                <a:lnTo>
                  <a:pt x="95" y="9"/>
                </a:lnTo>
                <a:lnTo>
                  <a:pt x="111" y="5"/>
                </a:lnTo>
                <a:lnTo>
                  <a:pt x="127" y="2"/>
                </a:lnTo>
                <a:lnTo>
                  <a:pt x="144" y="0"/>
                </a:lnTo>
                <a:lnTo>
                  <a:pt x="1142"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17" name="Rectangle 1435">
            <a:extLst>
              <a:ext uri="{FF2B5EF4-FFF2-40B4-BE49-F238E27FC236}">
                <a16:creationId xmlns:a16="http://schemas.microsoft.com/office/drawing/2014/main" id="{17B97A6A-4BC5-5A42-B79F-4AB1C8D061AA}"/>
              </a:ext>
            </a:extLst>
          </p:cNvPr>
          <p:cNvSpPr>
            <a:spLocks noChangeArrowheads="1"/>
          </p:cNvSpPr>
          <p:nvPr/>
        </p:nvSpPr>
        <p:spPr bwMode="auto">
          <a:xfrm>
            <a:off x="4691063" y="4965700"/>
            <a:ext cx="174625"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6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18" name="Freeform 1436">
            <a:extLst>
              <a:ext uri="{FF2B5EF4-FFF2-40B4-BE49-F238E27FC236}">
                <a16:creationId xmlns:a16="http://schemas.microsoft.com/office/drawing/2014/main" id="{DA3F4C4C-3A1C-B543-B177-FAF75A7145C2}"/>
              </a:ext>
            </a:extLst>
          </p:cNvPr>
          <p:cNvSpPr>
            <a:spLocks/>
          </p:cNvSpPr>
          <p:nvPr/>
        </p:nvSpPr>
        <p:spPr bwMode="auto">
          <a:xfrm>
            <a:off x="4062413" y="4148138"/>
            <a:ext cx="169862" cy="504825"/>
          </a:xfrm>
          <a:custGeom>
            <a:avLst/>
            <a:gdLst>
              <a:gd name="T0" fmla="*/ 2147483646 w 320"/>
              <a:gd name="T1" fmla="*/ 0 h 952"/>
              <a:gd name="T2" fmla="*/ 2147483646 w 320"/>
              <a:gd name="T3" fmla="*/ 2147483646 h 952"/>
              <a:gd name="T4" fmla="*/ 2147483646 w 320"/>
              <a:gd name="T5" fmla="*/ 2147483646 h 952"/>
              <a:gd name="T6" fmla="*/ 2147483646 w 320"/>
              <a:gd name="T7" fmla="*/ 2147483646 h 952"/>
              <a:gd name="T8" fmla="*/ 2147483646 w 320"/>
              <a:gd name="T9" fmla="*/ 2147483646 h 952"/>
              <a:gd name="T10" fmla="*/ 2147483646 w 320"/>
              <a:gd name="T11" fmla="*/ 2147483646 h 952"/>
              <a:gd name="T12" fmla="*/ 2147483646 w 320"/>
              <a:gd name="T13" fmla="*/ 2147483646 h 952"/>
              <a:gd name="T14" fmla="*/ 2147483646 w 320"/>
              <a:gd name="T15" fmla="*/ 2147483646 h 952"/>
              <a:gd name="T16" fmla="*/ 2147483646 w 320"/>
              <a:gd name="T17" fmla="*/ 2147483646 h 952"/>
              <a:gd name="T18" fmla="*/ 2147483646 w 320"/>
              <a:gd name="T19" fmla="*/ 2147483646 h 952"/>
              <a:gd name="T20" fmla="*/ 2147483646 w 320"/>
              <a:gd name="T21" fmla="*/ 2147483646 h 952"/>
              <a:gd name="T22" fmla="*/ 2147483646 w 320"/>
              <a:gd name="T23" fmla="*/ 2147483646 h 952"/>
              <a:gd name="T24" fmla="*/ 2147483646 w 320"/>
              <a:gd name="T25" fmla="*/ 2147483646 h 952"/>
              <a:gd name="T26" fmla="*/ 2147483646 w 320"/>
              <a:gd name="T27" fmla="*/ 2147483646 h 952"/>
              <a:gd name="T28" fmla="*/ 2147483646 w 320"/>
              <a:gd name="T29" fmla="*/ 2147483646 h 952"/>
              <a:gd name="T30" fmla="*/ 2147483646 w 320"/>
              <a:gd name="T31" fmla="*/ 2147483646 h 952"/>
              <a:gd name="T32" fmla="*/ 2147483646 w 320"/>
              <a:gd name="T33" fmla="*/ 2147483646 h 952"/>
              <a:gd name="T34" fmla="*/ 2147483646 w 320"/>
              <a:gd name="T35" fmla="*/ 2147483646 h 952"/>
              <a:gd name="T36" fmla="*/ 2147483646 w 320"/>
              <a:gd name="T37" fmla="*/ 2147483646 h 952"/>
              <a:gd name="T38" fmla="*/ 2147483646 w 320"/>
              <a:gd name="T39" fmla="*/ 2147483646 h 952"/>
              <a:gd name="T40" fmla="*/ 2147483646 w 320"/>
              <a:gd name="T41" fmla="*/ 2147483646 h 952"/>
              <a:gd name="T42" fmla="*/ 2147483646 w 320"/>
              <a:gd name="T43" fmla="*/ 2147483646 h 952"/>
              <a:gd name="T44" fmla="*/ 2147483646 w 320"/>
              <a:gd name="T45" fmla="*/ 2147483646 h 952"/>
              <a:gd name="T46" fmla="*/ 2147483646 w 320"/>
              <a:gd name="T47" fmla="*/ 2147483646 h 952"/>
              <a:gd name="T48" fmla="*/ 2147483646 w 320"/>
              <a:gd name="T49" fmla="*/ 2147483646 h 952"/>
              <a:gd name="T50" fmla="*/ 2147483646 w 320"/>
              <a:gd name="T51" fmla="*/ 2147483646 h 952"/>
              <a:gd name="T52" fmla="*/ 2147483646 w 320"/>
              <a:gd name="T53" fmla="*/ 2147483646 h 952"/>
              <a:gd name="T54" fmla="*/ 2147483646 w 320"/>
              <a:gd name="T55" fmla="*/ 2147483646 h 952"/>
              <a:gd name="T56" fmla="*/ 2147483646 w 320"/>
              <a:gd name="T57" fmla="*/ 2147483646 h 952"/>
              <a:gd name="T58" fmla="*/ 2147483646 w 320"/>
              <a:gd name="T59" fmla="*/ 2147483646 h 952"/>
              <a:gd name="T60" fmla="*/ 2147483646 w 320"/>
              <a:gd name="T61" fmla="*/ 2147483646 h 952"/>
              <a:gd name="T62" fmla="*/ 2147483646 w 320"/>
              <a:gd name="T63" fmla="*/ 2147483646 h 952"/>
              <a:gd name="T64" fmla="*/ 2147483646 w 320"/>
              <a:gd name="T65" fmla="*/ 2147483646 h 952"/>
              <a:gd name="T66" fmla="*/ 2147483646 w 320"/>
              <a:gd name="T67" fmla="*/ 2147483646 h 952"/>
              <a:gd name="T68" fmla="*/ 2147483646 w 320"/>
              <a:gd name="T69" fmla="*/ 2147483646 h 952"/>
              <a:gd name="T70" fmla="*/ 2147483646 w 320"/>
              <a:gd name="T71" fmla="*/ 2147483646 h 952"/>
              <a:gd name="T72" fmla="*/ 2147483646 w 320"/>
              <a:gd name="T73" fmla="*/ 2147483646 h 952"/>
              <a:gd name="T74" fmla="*/ 2147483646 w 320"/>
              <a:gd name="T75" fmla="*/ 2147483646 h 952"/>
              <a:gd name="T76" fmla="*/ 2147483646 w 320"/>
              <a:gd name="T77" fmla="*/ 2147483646 h 952"/>
              <a:gd name="T78" fmla="*/ 2147483646 w 320"/>
              <a:gd name="T79" fmla="*/ 2147483646 h 952"/>
              <a:gd name="T80" fmla="*/ 2147483646 w 320"/>
              <a:gd name="T81" fmla="*/ 2147483646 h 952"/>
              <a:gd name="T82" fmla="*/ 0 w 320"/>
              <a:gd name="T83" fmla="*/ 2147483646 h 952"/>
              <a:gd name="T84" fmla="*/ 0 w 320"/>
              <a:gd name="T85" fmla="*/ 2147483646 h 952"/>
              <a:gd name="T86" fmla="*/ 2147483646 w 320"/>
              <a:gd name="T87" fmla="*/ 2147483646 h 952"/>
              <a:gd name="T88" fmla="*/ 2147483646 w 320"/>
              <a:gd name="T89" fmla="*/ 2147483646 h 952"/>
              <a:gd name="T90" fmla="*/ 2147483646 w 320"/>
              <a:gd name="T91" fmla="*/ 2147483646 h 952"/>
              <a:gd name="T92" fmla="*/ 2147483646 w 320"/>
              <a:gd name="T93" fmla="*/ 2147483646 h 952"/>
              <a:gd name="T94" fmla="*/ 2147483646 w 320"/>
              <a:gd name="T95" fmla="*/ 2147483646 h 952"/>
              <a:gd name="T96" fmla="*/ 2147483646 w 320"/>
              <a:gd name="T97" fmla="*/ 2147483646 h 952"/>
              <a:gd name="T98" fmla="*/ 2147483646 w 320"/>
              <a:gd name="T99" fmla="*/ 2147483646 h 952"/>
              <a:gd name="T100" fmla="*/ 2147483646 w 320"/>
              <a:gd name="T101" fmla="*/ 2147483646 h 952"/>
              <a:gd name="T102" fmla="*/ 2147483646 w 320"/>
              <a:gd name="T103" fmla="*/ 2147483646 h 952"/>
              <a:gd name="T104" fmla="*/ 2147483646 w 320"/>
              <a:gd name="T105" fmla="*/ 2147483646 h 952"/>
              <a:gd name="T106" fmla="*/ 2147483646 w 320"/>
              <a:gd name="T107" fmla="*/ 2147483646 h 952"/>
              <a:gd name="T108" fmla="*/ 2147483646 w 320"/>
              <a:gd name="T109" fmla="*/ 2147483646 h 952"/>
              <a:gd name="T110" fmla="*/ 2147483646 w 320"/>
              <a:gd name="T111" fmla="*/ 0 h 952"/>
              <a:gd name="T112" fmla="*/ 2147483646 w 320"/>
              <a:gd name="T113" fmla="*/ 0 h 9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0" h="952">
                <a:moveTo>
                  <a:pt x="177" y="0"/>
                </a:moveTo>
                <a:lnTo>
                  <a:pt x="193" y="2"/>
                </a:lnTo>
                <a:lnTo>
                  <a:pt x="210" y="5"/>
                </a:lnTo>
                <a:lnTo>
                  <a:pt x="226" y="11"/>
                </a:lnTo>
                <a:lnTo>
                  <a:pt x="240" y="16"/>
                </a:lnTo>
                <a:lnTo>
                  <a:pt x="255" y="22"/>
                </a:lnTo>
                <a:lnTo>
                  <a:pt x="269" y="30"/>
                </a:lnTo>
                <a:lnTo>
                  <a:pt x="279" y="39"/>
                </a:lnTo>
                <a:lnTo>
                  <a:pt x="290" y="48"/>
                </a:lnTo>
                <a:lnTo>
                  <a:pt x="300" y="59"/>
                </a:lnTo>
                <a:lnTo>
                  <a:pt x="308" y="70"/>
                </a:lnTo>
                <a:lnTo>
                  <a:pt x="313" y="82"/>
                </a:lnTo>
                <a:lnTo>
                  <a:pt x="318" y="93"/>
                </a:lnTo>
                <a:lnTo>
                  <a:pt x="320" y="106"/>
                </a:lnTo>
                <a:lnTo>
                  <a:pt x="320" y="846"/>
                </a:lnTo>
                <a:lnTo>
                  <a:pt x="318" y="857"/>
                </a:lnTo>
                <a:lnTo>
                  <a:pt x="313" y="870"/>
                </a:lnTo>
                <a:lnTo>
                  <a:pt x="308" y="882"/>
                </a:lnTo>
                <a:lnTo>
                  <a:pt x="300" y="893"/>
                </a:lnTo>
                <a:lnTo>
                  <a:pt x="290" y="903"/>
                </a:lnTo>
                <a:lnTo>
                  <a:pt x="279" y="913"/>
                </a:lnTo>
                <a:lnTo>
                  <a:pt x="269" y="922"/>
                </a:lnTo>
                <a:lnTo>
                  <a:pt x="255" y="930"/>
                </a:lnTo>
                <a:lnTo>
                  <a:pt x="240" y="937"/>
                </a:lnTo>
                <a:lnTo>
                  <a:pt x="226" y="942"/>
                </a:lnTo>
                <a:lnTo>
                  <a:pt x="210" y="946"/>
                </a:lnTo>
                <a:lnTo>
                  <a:pt x="193" y="950"/>
                </a:lnTo>
                <a:lnTo>
                  <a:pt x="177" y="952"/>
                </a:lnTo>
                <a:lnTo>
                  <a:pt x="144" y="952"/>
                </a:lnTo>
                <a:lnTo>
                  <a:pt x="127" y="950"/>
                </a:lnTo>
                <a:lnTo>
                  <a:pt x="111" y="946"/>
                </a:lnTo>
                <a:lnTo>
                  <a:pt x="95" y="942"/>
                </a:lnTo>
                <a:lnTo>
                  <a:pt x="80" y="937"/>
                </a:lnTo>
                <a:lnTo>
                  <a:pt x="66" y="930"/>
                </a:lnTo>
                <a:lnTo>
                  <a:pt x="53" y="922"/>
                </a:lnTo>
                <a:lnTo>
                  <a:pt x="41" y="913"/>
                </a:lnTo>
                <a:lnTo>
                  <a:pt x="31" y="903"/>
                </a:lnTo>
                <a:lnTo>
                  <a:pt x="21" y="893"/>
                </a:lnTo>
                <a:lnTo>
                  <a:pt x="15" y="882"/>
                </a:lnTo>
                <a:lnTo>
                  <a:pt x="8" y="870"/>
                </a:lnTo>
                <a:lnTo>
                  <a:pt x="3" y="857"/>
                </a:lnTo>
                <a:lnTo>
                  <a:pt x="0" y="846"/>
                </a:lnTo>
                <a:lnTo>
                  <a:pt x="0" y="106"/>
                </a:lnTo>
                <a:lnTo>
                  <a:pt x="3" y="93"/>
                </a:lnTo>
                <a:lnTo>
                  <a:pt x="8" y="82"/>
                </a:lnTo>
                <a:lnTo>
                  <a:pt x="15" y="70"/>
                </a:lnTo>
                <a:lnTo>
                  <a:pt x="21" y="59"/>
                </a:lnTo>
                <a:lnTo>
                  <a:pt x="31" y="48"/>
                </a:lnTo>
                <a:lnTo>
                  <a:pt x="41" y="39"/>
                </a:lnTo>
                <a:lnTo>
                  <a:pt x="53" y="30"/>
                </a:lnTo>
                <a:lnTo>
                  <a:pt x="66" y="22"/>
                </a:lnTo>
                <a:lnTo>
                  <a:pt x="80" y="16"/>
                </a:lnTo>
                <a:lnTo>
                  <a:pt x="95" y="11"/>
                </a:lnTo>
                <a:lnTo>
                  <a:pt x="111" y="5"/>
                </a:lnTo>
                <a:lnTo>
                  <a:pt x="127" y="2"/>
                </a:lnTo>
                <a:lnTo>
                  <a:pt x="144" y="0"/>
                </a:lnTo>
                <a:lnTo>
                  <a:pt x="177"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9" name="Freeform 1437">
            <a:extLst>
              <a:ext uri="{FF2B5EF4-FFF2-40B4-BE49-F238E27FC236}">
                <a16:creationId xmlns:a16="http://schemas.microsoft.com/office/drawing/2014/main" id="{BC2BB055-E444-F347-810D-5DDAE52441D5}"/>
              </a:ext>
            </a:extLst>
          </p:cNvPr>
          <p:cNvSpPr>
            <a:spLocks/>
          </p:cNvSpPr>
          <p:nvPr/>
        </p:nvSpPr>
        <p:spPr bwMode="auto">
          <a:xfrm>
            <a:off x="4062413" y="4148138"/>
            <a:ext cx="169862" cy="504825"/>
          </a:xfrm>
          <a:custGeom>
            <a:avLst/>
            <a:gdLst>
              <a:gd name="T0" fmla="*/ 2147483646 w 320"/>
              <a:gd name="T1" fmla="*/ 0 h 952"/>
              <a:gd name="T2" fmla="*/ 2147483646 w 320"/>
              <a:gd name="T3" fmla="*/ 2147483646 h 952"/>
              <a:gd name="T4" fmla="*/ 2147483646 w 320"/>
              <a:gd name="T5" fmla="*/ 2147483646 h 952"/>
              <a:gd name="T6" fmla="*/ 2147483646 w 320"/>
              <a:gd name="T7" fmla="*/ 2147483646 h 952"/>
              <a:gd name="T8" fmla="*/ 2147483646 w 320"/>
              <a:gd name="T9" fmla="*/ 2147483646 h 952"/>
              <a:gd name="T10" fmla="*/ 2147483646 w 320"/>
              <a:gd name="T11" fmla="*/ 2147483646 h 952"/>
              <a:gd name="T12" fmla="*/ 2147483646 w 320"/>
              <a:gd name="T13" fmla="*/ 2147483646 h 952"/>
              <a:gd name="T14" fmla="*/ 2147483646 w 320"/>
              <a:gd name="T15" fmla="*/ 2147483646 h 952"/>
              <a:gd name="T16" fmla="*/ 2147483646 w 320"/>
              <a:gd name="T17" fmla="*/ 2147483646 h 952"/>
              <a:gd name="T18" fmla="*/ 2147483646 w 320"/>
              <a:gd name="T19" fmla="*/ 2147483646 h 952"/>
              <a:gd name="T20" fmla="*/ 2147483646 w 320"/>
              <a:gd name="T21" fmla="*/ 2147483646 h 952"/>
              <a:gd name="T22" fmla="*/ 2147483646 w 320"/>
              <a:gd name="T23" fmla="*/ 2147483646 h 952"/>
              <a:gd name="T24" fmla="*/ 2147483646 w 320"/>
              <a:gd name="T25" fmla="*/ 2147483646 h 952"/>
              <a:gd name="T26" fmla="*/ 2147483646 w 320"/>
              <a:gd name="T27" fmla="*/ 2147483646 h 952"/>
              <a:gd name="T28" fmla="*/ 2147483646 w 320"/>
              <a:gd name="T29" fmla="*/ 2147483646 h 952"/>
              <a:gd name="T30" fmla="*/ 2147483646 w 320"/>
              <a:gd name="T31" fmla="*/ 2147483646 h 952"/>
              <a:gd name="T32" fmla="*/ 2147483646 w 320"/>
              <a:gd name="T33" fmla="*/ 2147483646 h 952"/>
              <a:gd name="T34" fmla="*/ 2147483646 w 320"/>
              <a:gd name="T35" fmla="*/ 2147483646 h 952"/>
              <a:gd name="T36" fmla="*/ 2147483646 w 320"/>
              <a:gd name="T37" fmla="*/ 2147483646 h 952"/>
              <a:gd name="T38" fmla="*/ 2147483646 w 320"/>
              <a:gd name="T39" fmla="*/ 2147483646 h 952"/>
              <a:gd name="T40" fmla="*/ 2147483646 w 320"/>
              <a:gd name="T41" fmla="*/ 2147483646 h 952"/>
              <a:gd name="T42" fmla="*/ 2147483646 w 320"/>
              <a:gd name="T43" fmla="*/ 2147483646 h 952"/>
              <a:gd name="T44" fmla="*/ 2147483646 w 320"/>
              <a:gd name="T45" fmla="*/ 2147483646 h 952"/>
              <a:gd name="T46" fmla="*/ 2147483646 w 320"/>
              <a:gd name="T47" fmla="*/ 2147483646 h 952"/>
              <a:gd name="T48" fmla="*/ 2147483646 w 320"/>
              <a:gd name="T49" fmla="*/ 2147483646 h 952"/>
              <a:gd name="T50" fmla="*/ 2147483646 w 320"/>
              <a:gd name="T51" fmla="*/ 2147483646 h 952"/>
              <a:gd name="T52" fmla="*/ 2147483646 w 320"/>
              <a:gd name="T53" fmla="*/ 2147483646 h 952"/>
              <a:gd name="T54" fmla="*/ 2147483646 w 320"/>
              <a:gd name="T55" fmla="*/ 2147483646 h 952"/>
              <a:gd name="T56" fmla="*/ 2147483646 w 320"/>
              <a:gd name="T57" fmla="*/ 2147483646 h 952"/>
              <a:gd name="T58" fmla="*/ 2147483646 w 320"/>
              <a:gd name="T59" fmla="*/ 2147483646 h 952"/>
              <a:gd name="T60" fmla="*/ 2147483646 w 320"/>
              <a:gd name="T61" fmla="*/ 2147483646 h 952"/>
              <a:gd name="T62" fmla="*/ 2147483646 w 320"/>
              <a:gd name="T63" fmla="*/ 2147483646 h 952"/>
              <a:gd name="T64" fmla="*/ 2147483646 w 320"/>
              <a:gd name="T65" fmla="*/ 2147483646 h 952"/>
              <a:gd name="T66" fmla="*/ 2147483646 w 320"/>
              <a:gd name="T67" fmla="*/ 2147483646 h 952"/>
              <a:gd name="T68" fmla="*/ 2147483646 w 320"/>
              <a:gd name="T69" fmla="*/ 2147483646 h 952"/>
              <a:gd name="T70" fmla="*/ 2147483646 w 320"/>
              <a:gd name="T71" fmla="*/ 2147483646 h 952"/>
              <a:gd name="T72" fmla="*/ 2147483646 w 320"/>
              <a:gd name="T73" fmla="*/ 2147483646 h 952"/>
              <a:gd name="T74" fmla="*/ 2147483646 w 320"/>
              <a:gd name="T75" fmla="*/ 2147483646 h 952"/>
              <a:gd name="T76" fmla="*/ 2147483646 w 320"/>
              <a:gd name="T77" fmla="*/ 2147483646 h 952"/>
              <a:gd name="T78" fmla="*/ 2147483646 w 320"/>
              <a:gd name="T79" fmla="*/ 2147483646 h 952"/>
              <a:gd name="T80" fmla="*/ 2147483646 w 320"/>
              <a:gd name="T81" fmla="*/ 2147483646 h 952"/>
              <a:gd name="T82" fmla="*/ 0 w 320"/>
              <a:gd name="T83" fmla="*/ 2147483646 h 952"/>
              <a:gd name="T84" fmla="*/ 0 w 320"/>
              <a:gd name="T85" fmla="*/ 2147483646 h 952"/>
              <a:gd name="T86" fmla="*/ 2147483646 w 320"/>
              <a:gd name="T87" fmla="*/ 2147483646 h 952"/>
              <a:gd name="T88" fmla="*/ 2147483646 w 320"/>
              <a:gd name="T89" fmla="*/ 2147483646 h 952"/>
              <a:gd name="T90" fmla="*/ 2147483646 w 320"/>
              <a:gd name="T91" fmla="*/ 2147483646 h 952"/>
              <a:gd name="T92" fmla="*/ 2147483646 w 320"/>
              <a:gd name="T93" fmla="*/ 2147483646 h 952"/>
              <a:gd name="T94" fmla="*/ 2147483646 w 320"/>
              <a:gd name="T95" fmla="*/ 2147483646 h 952"/>
              <a:gd name="T96" fmla="*/ 2147483646 w 320"/>
              <a:gd name="T97" fmla="*/ 2147483646 h 952"/>
              <a:gd name="T98" fmla="*/ 2147483646 w 320"/>
              <a:gd name="T99" fmla="*/ 2147483646 h 952"/>
              <a:gd name="T100" fmla="*/ 2147483646 w 320"/>
              <a:gd name="T101" fmla="*/ 2147483646 h 952"/>
              <a:gd name="T102" fmla="*/ 2147483646 w 320"/>
              <a:gd name="T103" fmla="*/ 2147483646 h 952"/>
              <a:gd name="T104" fmla="*/ 2147483646 w 320"/>
              <a:gd name="T105" fmla="*/ 2147483646 h 952"/>
              <a:gd name="T106" fmla="*/ 2147483646 w 320"/>
              <a:gd name="T107" fmla="*/ 2147483646 h 952"/>
              <a:gd name="T108" fmla="*/ 2147483646 w 320"/>
              <a:gd name="T109" fmla="*/ 2147483646 h 952"/>
              <a:gd name="T110" fmla="*/ 2147483646 w 320"/>
              <a:gd name="T111" fmla="*/ 0 h 952"/>
              <a:gd name="T112" fmla="*/ 2147483646 w 320"/>
              <a:gd name="T113" fmla="*/ 0 h 9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0" h="952">
                <a:moveTo>
                  <a:pt x="177" y="0"/>
                </a:moveTo>
                <a:lnTo>
                  <a:pt x="193" y="2"/>
                </a:lnTo>
                <a:lnTo>
                  <a:pt x="210" y="5"/>
                </a:lnTo>
                <a:lnTo>
                  <a:pt x="226" y="11"/>
                </a:lnTo>
                <a:lnTo>
                  <a:pt x="240" y="16"/>
                </a:lnTo>
                <a:lnTo>
                  <a:pt x="255" y="22"/>
                </a:lnTo>
                <a:lnTo>
                  <a:pt x="269" y="30"/>
                </a:lnTo>
                <a:lnTo>
                  <a:pt x="279" y="39"/>
                </a:lnTo>
                <a:lnTo>
                  <a:pt x="290" y="48"/>
                </a:lnTo>
                <a:lnTo>
                  <a:pt x="300" y="59"/>
                </a:lnTo>
                <a:lnTo>
                  <a:pt x="308" y="70"/>
                </a:lnTo>
                <a:lnTo>
                  <a:pt x="313" y="82"/>
                </a:lnTo>
                <a:lnTo>
                  <a:pt x="318" y="93"/>
                </a:lnTo>
                <a:lnTo>
                  <a:pt x="320" y="106"/>
                </a:lnTo>
                <a:lnTo>
                  <a:pt x="320" y="846"/>
                </a:lnTo>
                <a:lnTo>
                  <a:pt x="318" y="857"/>
                </a:lnTo>
                <a:lnTo>
                  <a:pt x="313" y="870"/>
                </a:lnTo>
                <a:lnTo>
                  <a:pt x="308" y="882"/>
                </a:lnTo>
                <a:lnTo>
                  <a:pt x="300" y="893"/>
                </a:lnTo>
                <a:lnTo>
                  <a:pt x="290" y="903"/>
                </a:lnTo>
                <a:lnTo>
                  <a:pt x="279" y="913"/>
                </a:lnTo>
                <a:lnTo>
                  <a:pt x="269" y="922"/>
                </a:lnTo>
                <a:lnTo>
                  <a:pt x="255" y="930"/>
                </a:lnTo>
                <a:lnTo>
                  <a:pt x="240" y="937"/>
                </a:lnTo>
                <a:lnTo>
                  <a:pt x="226" y="942"/>
                </a:lnTo>
                <a:lnTo>
                  <a:pt x="210" y="946"/>
                </a:lnTo>
                <a:lnTo>
                  <a:pt x="193" y="950"/>
                </a:lnTo>
                <a:lnTo>
                  <a:pt x="177" y="952"/>
                </a:lnTo>
                <a:lnTo>
                  <a:pt x="144" y="952"/>
                </a:lnTo>
                <a:lnTo>
                  <a:pt x="127" y="950"/>
                </a:lnTo>
                <a:lnTo>
                  <a:pt x="111" y="946"/>
                </a:lnTo>
                <a:lnTo>
                  <a:pt x="95" y="942"/>
                </a:lnTo>
                <a:lnTo>
                  <a:pt x="80" y="937"/>
                </a:lnTo>
                <a:lnTo>
                  <a:pt x="66" y="930"/>
                </a:lnTo>
                <a:lnTo>
                  <a:pt x="53" y="922"/>
                </a:lnTo>
                <a:lnTo>
                  <a:pt x="41" y="913"/>
                </a:lnTo>
                <a:lnTo>
                  <a:pt x="31" y="903"/>
                </a:lnTo>
                <a:lnTo>
                  <a:pt x="21" y="893"/>
                </a:lnTo>
                <a:lnTo>
                  <a:pt x="15" y="882"/>
                </a:lnTo>
                <a:lnTo>
                  <a:pt x="8" y="870"/>
                </a:lnTo>
                <a:lnTo>
                  <a:pt x="3" y="857"/>
                </a:lnTo>
                <a:lnTo>
                  <a:pt x="0" y="846"/>
                </a:lnTo>
                <a:lnTo>
                  <a:pt x="0" y="106"/>
                </a:lnTo>
                <a:lnTo>
                  <a:pt x="3" y="93"/>
                </a:lnTo>
                <a:lnTo>
                  <a:pt x="8" y="82"/>
                </a:lnTo>
                <a:lnTo>
                  <a:pt x="15" y="70"/>
                </a:lnTo>
                <a:lnTo>
                  <a:pt x="21" y="59"/>
                </a:lnTo>
                <a:lnTo>
                  <a:pt x="31" y="48"/>
                </a:lnTo>
                <a:lnTo>
                  <a:pt x="41" y="39"/>
                </a:lnTo>
                <a:lnTo>
                  <a:pt x="53" y="30"/>
                </a:lnTo>
                <a:lnTo>
                  <a:pt x="66" y="22"/>
                </a:lnTo>
                <a:lnTo>
                  <a:pt x="80" y="16"/>
                </a:lnTo>
                <a:lnTo>
                  <a:pt x="95" y="11"/>
                </a:lnTo>
                <a:lnTo>
                  <a:pt x="111" y="5"/>
                </a:lnTo>
                <a:lnTo>
                  <a:pt x="127" y="2"/>
                </a:lnTo>
                <a:lnTo>
                  <a:pt x="144" y="0"/>
                </a:lnTo>
                <a:lnTo>
                  <a:pt x="177" y="0"/>
                </a:lnTo>
              </a:path>
            </a:pathLst>
          </a:custGeom>
          <a:noFill/>
          <a:ln w="6350">
            <a:solidFill>
              <a:srgbClr val="022F2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20" name="Rectangle 1438">
            <a:extLst>
              <a:ext uri="{FF2B5EF4-FFF2-40B4-BE49-F238E27FC236}">
                <a16:creationId xmlns:a16="http://schemas.microsoft.com/office/drawing/2014/main" id="{8DEF62C3-A7D1-FD4D-A872-F953A71EBC2E}"/>
              </a:ext>
            </a:extLst>
          </p:cNvPr>
          <p:cNvSpPr>
            <a:spLocks noChangeArrowheads="1"/>
          </p:cNvSpPr>
          <p:nvPr/>
        </p:nvSpPr>
        <p:spPr bwMode="auto">
          <a:xfrm rot="-5400000">
            <a:off x="4103688" y="4295775"/>
            <a:ext cx="20002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21" name="Rectangle 1441">
            <a:extLst>
              <a:ext uri="{FF2B5EF4-FFF2-40B4-BE49-F238E27FC236}">
                <a16:creationId xmlns:a16="http://schemas.microsoft.com/office/drawing/2014/main" id="{7AFD14A0-83A7-8B4E-B805-6E606A9E4990}"/>
              </a:ext>
            </a:extLst>
          </p:cNvPr>
          <p:cNvSpPr>
            <a:spLocks noChangeArrowheads="1"/>
          </p:cNvSpPr>
          <p:nvPr/>
        </p:nvSpPr>
        <p:spPr bwMode="auto">
          <a:xfrm>
            <a:off x="942975" y="6210300"/>
            <a:ext cx="10350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b="1">
                <a:solidFill>
                  <a:srgbClr val="AC2B01"/>
                </a:solidFill>
                <a:latin typeface="Times New Roman" panose="02020603050405020304" pitchFamily="18" charset="0"/>
              </a:rPr>
              <a:t>Purdue Cytometry Labs</a:t>
            </a:r>
            <a:endParaRPr lang="en-US" altLang="en-US" sz="2400">
              <a:latin typeface="Times New Roman" panose="02020603050405020304" pitchFamily="18" charset="0"/>
            </a:endParaRPr>
          </a:p>
        </p:txBody>
      </p:sp>
      <p:sp>
        <p:nvSpPr>
          <p:cNvPr id="24722" name="Rectangle 1442">
            <a:extLst>
              <a:ext uri="{FF2B5EF4-FFF2-40B4-BE49-F238E27FC236}">
                <a16:creationId xmlns:a16="http://schemas.microsoft.com/office/drawing/2014/main" id="{A53AB86D-E509-0749-BE70-435BF9CBDA11}"/>
              </a:ext>
            </a:extLst>
          </p:cNvPr>
          <p:cNvSpPr>
            <a:spLocks noChangeArrowheads="1"/>
          </p:cNvSpPr>
          <p:nvPr/>
        </p:nvSpPr>
        <p:spPr bwMode="auto">
          <a:xfrm>
            <a:off x="8186738" y="6251575"/>
            <a:ext cx="36512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500" i="1">
                <a:solidFill>
                  <a:srgbClr val="AC2B01"/>
                </a:solidFill>
                <a:latin typeface="Arial" panose="020B0604020202020204" pitchFamily="34" charset="0"/>
              </a:rPr>
              <a:t>PUCL3034</a:t>
            </a:r>
            <a:endParaRPr lang="en-US" altLang="en-US" sz="2400">
              <a:latin typeface="Times New Roman" panose="02020603050405020304" pitchFamily="18" charset="0"/>
            </a:endParaRPr>
          </a:p>
        </p:txBody>
      </p:sp>
      <p:sp>
        <p:nvSpPr>
          <p:cNvPr id="24723" name="Rectangle 1443">
            <a:extLst>
              <a:ext uri="{FF2B5EF4-FFF2-40B4-BE49-F238E27FC236}">
                <a16:creationId xmlns:a16="http://schemas.microsoft.com/office/drawing/2014/main" id="{47129319-5D6B-574E-B492-B6D8F8A833D4}"/>
              </a:ext>
            </a:extLst>
          </p:cNvPr>
          <p:cNvSpPr>
            <a:spLocks noChangeArrowheads="1"/>
          </p:cNvSpPr>
          <p:nvPr/>
        </p:nvSpPr>
        <p:spPr bwMode="auto">
          <a:xfrm rot="-5400000">
            <a:off x="3490913" y="3249613"/>
            <a:ext cx="2905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700" i="1">
                <a:solidFill>
                  <a:srgbClr val="000000"/>
                </a:solidFill>
                <a:latin typeface="Arial" panose="020B0604020202020204" pitchFamily="34" charset="0"/>
              </a:rPr>
              <a:t>632 BP</a:t>
            </a:r>
            <a:endParaRPr lang="en-US" altLang="en-US" sz="2400">
              <a:latin typeface="Times New Roman" panose="02020603050405020304" pitchFamily="18" charset="0"/>
            </a:endParaRPr>
          </a:p>
        </p:txBody>
      </p:sp>
      <p:sp>
        <p:nvSpPr>
          <p:cNvPr id="24724" name="Rectangle 1445">
            <a:extLst>
              <a:ext uri="{FF2B5EF4-FFF2-40B4-BE49-F238E27FC236}">
                <a16:creationId xmlns:a16="http://schemas.microsoft.com/office/drawing/2014/main" id="{25799509-DB64-5E48-B158-9F4CF607B548}"/>
              </a:ext>
            </a:extLst>
          </p:cNvPr>
          <p:cNvSpPr>
            <a:spLocks noChangeArrowheads="1"/>
          </p:cNvSpPr>
          <p:nvPr/>
        </p:nvSpPr>
        <p:spPr bwMode="auto">
          <a:xfrm>
            <a:off x="2952750" y="5253038"/>
            <a:ext cx="1270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500" i="1">
                <a:solidFill>
                  <a:srgbClr val="AC2B01"/>
                </a:solidFill>
                <a:latin typeface="Arial" panose="020B0604020202020204" pitchFamily="34" charset="0"/>
              </a:rPr>
              <a:t>TM</a:t>
            </a:r>
            <a:endParaRPr lang="en-US" altLang="en-US" sz="2400">
              <a:latin typeface="Times New Roman" panose="02020603050405020304" pitchFamily="18" charset="0"/>
            </a:endParaRPr>
          </a:p>
        </p:txBody>
      </p:sp>
      <p:sp>
        <p:nvSpPr>
          <p:cNvPr id="24725" name="Rectangle 1446">
            <a:extLst>
              <a:ext uri="{FF2B5EF4-FFF2-40B4-BE49-F238E27FC236}">
                <a16:creationId xmlns:a16="http://schemas.microsoft.com/office/drawing/2014/main" id="{BBCF4FD1-EBF8-5244-9C97-6037FDB3B003}"/>
              </a:ext>
            </a:extLst>
          </p:cNvPr>
          <p:cNvSpPr>
            <a:spLocks noChangeArrowheads="1"/>
          </p:cNvSpPr>
          <p:nvPr/>
        </p:nvSpPr>
        <p:spPr bwMode="auto">
          <a:xfrm>
            <a:off x="3787775" y="1657350"/>
            <a:ext cx="41433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800" b="1" i="1">
                <a:solidFill>
                  <a:srgbClr val="000000"/>
                </a:solidFill>
                <a:latin typeface="Arial" panose="020B0604020202020204" pitchFamily="34" charset="0"/>
              </a:rPr>
              <a:t> PMT3</a:t>
            </a:r>
            <a:r>
              <a:rPr lang="en-US" altLang="en-US" sz="8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26" name="Rectangle 1447">
            <a:extLst>
              <a:ext uri="{FF2B5EF4-FFF2-40B4-BE49-F238E27FC236}">
                <a16:creationId xmlns:a16="http://schemas.microsoft.com/office/drawing/2014/main" id="{758A0D67-10AD-C441-AA2F-6AB720FDF364}"/>
              </a:ext>
            </a:extLst>
          </p:cNvPr>
          <p:cNvSpPr>
            <a:spLocks noChangeArrowheads="1"/>
          </p:cNvSpPr>
          <p:nvPr/>
        </p:nvSpPr>
        <p:spPr bwMode="auto">
          <a:xfrm>
            <a:off x="5159375" y="1643063"/>
            <a:ext cx="41433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800" b="1" i="1">
                <a:solidFill>
                  <a:srgbClr val="000000"/>
                </a:solidFill>
                <a:latin typeface="Arial" panose="020B0604020202020204" pitchFamily="34" charset="0"/>
              </a:rPr>
              <a:t> PMT2</a:t>
            </a:r>
            <a:r>
              <a:rPr lang="en-US" altLang="en-US" sz="8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27" name="Rectangle 1448">
            <a:extLst>
              <a:ext uri="{FF2B5EF4-FFF2-40B4-BE49-F238E27FC236}">
                <a16:creationId xmlns:a16="http://schemas.microsoft.com/office/drawing/2014/main" id="{3CA03604-FB89-DD48-9E4C-04A6C5CCF4E6}"/>
              </a:ext>
            </a:extLst>
          </p:cNvPr>
          <p:cNvSpPr>
            <a:spLocks noChangeArrowheads="1"/>
          </p:cNvSpPr>
          <p:nvPr/>
        </p:nvSpPr>
        <p:spPr bwMode="auto">
          <a:xfrm>
            <a:off x="6577013" y="1643063"/>
            <a:ext cx="4143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800" b="1" i="1">
                <a:solidFill>
                  <a:srgbClr val="000000"/>
                </a:solidFill>
                <a:latin typeface="Arial" panose="020B0604020202020204" pitchFamily="34" charset="0"/>
              </a:rPr>
              <a:t> PMT1</a:t>
            </a:r>
            <a:r>
              <a:rPr lang="en-US" altLang="en-US" sz="8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sp>
        <p:nvSpPr>
          <p:cNvPr id="24728" name="Rectangle 1449">
            <a:extLst>
              <a:ext uri="{FF2B5EF4-FFF2-40B4-BE49-F238E27FC236}">
                <a16:creationId xmlns:a16="http://schemas.microsoft.com/office/drawing/2014/main" id="{73ACBE2A-F6E2-E640-9446-F3AB1A11F277}"/>
              </a:ext>
            </a:extLst>
          </p:cNvPr>
          <p:cNvSpPr>
            <a:spLocks noChangeArrowheads="1"/>
          </p:cNvSpPr>
          <p:nvPr/>
        </p:nvSpPr>
        <p:spPr bwMode="auto">
          <a:xfrm>
            <a:off x="952500" y="3028950"/>
            <a:ext cx="41433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800" b="1" i="1">
                <a:solidFill>
                  <a:srgbClr val="000000"/>
                </a:solidFill>
                <a:latin typeface="Arial" panose="020B0604020202020204" pitchFamily="34" charset="0"/>
              </a:rPr>
              <a:t> PMT5</a:t>
            </a:r>
            <a:r>
              <a:rPr lang="en-US" altLang="en-US" sz="800" i="1">
                <a:solidFill>
                  <a:srgbClr val="000000"/>
                </a:solidFill>
                <a:latin typeface="Arial" panose="020B0604020202020204" pitchFamily="34" charset="0"/>
              </a:rPr>
              <a:t>    </a:t>
            </a:r>
            <a:endParaRPr lang="en-US" altLang="en-US" sz="2400">
              <a:latin typeface="Times New Roman" panose="02020603050405020304" pitchFamily="18" charset="0"/>
            </a:endParaRPr>
          </a:p>
        </p:txBody>
      </p:sp>
      <p:pic>
        <p:nvPicPr>
          <p:cNvPr id="24729" name="Picture 1450" descr="D:\Images\flow99\DSC00058.jpg">
            <a:extLst>
              <a:ext uri="{FF2B5EF4-FFF2-40B4-BE49-F238E27FC236}">
                <a16:creationId xmlns:a16="http://schemas.microsoft.com/office/drawing/2014/main" id="{A315C6B5-3DE7-2046-9928-A3748C17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4986338"/>
            <a:ext cx="28384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5">
            <a:extLst>
              <a:ext uri="{FF2B5EF4-FFF2-40B4-BE49-F238E27FC236}">
                <a16:creationId xmlns:a16="http://schemas.microsoft.com/office/drawing/2014/main" id="{441882C1-DB1A-2242-9D91-26794A7902B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24D9289F-85BC-8541-8457-2720FBEDF2FB}" type="slidenum">
              <a:rPr lang="en-US" altLang="en-US" sz="1400" smtClean="0"/>
              <a:pPr>
                <a:spcBef>
                  <a:spcPct val="0"/>
                </a:spcBef>
                <a:buFontTx/>
                <a:buNone/>
              </a:pPr>
              <a:t>18</a:t>
            </a:fld>
            <a:endParaRPr lang="en-US" altLang="en-US" sz="1400"/>
          </a:p>
        </p:txBody>
      </p:sp>
      <p:sp>
        <p:nvSpPr>
          <p:cNvPr id="106498" name="Rectangle 2">
            <a:extLst>
              <a:ext uri="{FF2B5EF4-FFF2-40B4-BE49-F238E27FC236}">
                <a16:creationId xmlns:a16="http://schemas.microsoft.com/office/drawing/2014/main" id="{F62ED145-5008-8841-AACD-34B0FC5569D3}"/>
              </a:ext>
            </a:extLst>
          </p:cNvPr>
          <p:cNvSpPr>
            <a:spLocks noGrp="1" noChangeArrowheads="1"/>
          </p:cNvSpPr>
          <p:nvPr>
            <p:ph type="title"/>
          </p:nvPr>
        </p:nvSpPr>
        <p:spPr>
          <a:xfrm>
            <a:off x="685800" y="0"/>
            <a:ext cx="7772400" cy="939800"/>
          </a:xfrm>
        </p:spPr>
        <p:txBody>
          <a:bodyPr/>
          <a:lstStyle/>
          <a:p>
            <a:pPr>
              <a:defRPr/>
            </a:pPr>
            <a:r>
              <a:rPr lang="en-US" altLang="en-US" sz="3200" b="1">
                <a:solidFill>
                  <a:schemeClr val="tx1"/>
                </a:solidFill>
                <a:effectLst>
                  <a:outerShdw blurRad="38100" dist="38100" dir="2700000" algn="tl">
                    <a:srgbClr val="C0C0C0"/>
                  </a:outerShdw>
                </a:effectLst>
                <a:ea typeface="ＭＳ Ｐゴシック" charset="-128"/>
              </a:rPr>
              <a:t>Coulter Optical System - Elite</a:t>
            </a:r>
          </a:p>
        </p:txBody>
      </p:sp>
      <p:pic>
        <p:nvPicPr>
          <p:cNvPr id="26627" name="Picture 4" descr="D:\Images\flow99\DSC00058.jpg">
            <a:extLst>
              <a:ext uri="{FF2B5EF4-FFF2-40B4-BE49-F238E27FC236}">
                <a16:creationId xmlns:a16="http://schemas.microsoft.com/office/drawing/2014/main" id="{BDCC8F8A-64C6-F14C-AA71-CDE3CE62F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349375"/>
            <a:ext cx="8262937"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Line 6">
            <a:extLst>
              <a:ext uri="{FF2B5EF4-FFF2-40B4-BE49-F238E27FC236}">
                <a16:creationId xmlns:a16="http://schemas.microsoft.com/office/drawing/2014/main" id="{42570C1D-1BD1-9C41-84B1-C918D353A5F9}"/>
              </a:ext>
            </a:extLst>
          </p:cNvPr>
          <p:cNvSpPr>
            <a:spLocks noChangeShapeType="1"/>
          </p:cNvSpPr>
          <p:nvPr/>
        </p:nvSpPr>
        <p:spPr bwMode="auto">
          <a:xfrm>
            <a:off x="2916238" y="3992563"/>
            <a:ext cx="487362" cy="385762"/>
          </a:xfrm>
          <a:prstGeom prst="line">
            <a:avLst/>
          </a:prstGeom>
          <a:noFill/>
          <a:ln w="38100">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503" name="Text Box 7">
            <a:extLst>
              <a:ext uri="{FF2B5EF4-FFF2-40B4-BE49-F238E27FC236}">
                <a16:creationId xmlns:a16="http://schemas.microsoft.com/office/drawing/2014/main" id="{C7B2C4FF-05DF-BA4B-AC89-96ABBCE5FE7C}"/>
              </a:ext>
            </a:extLst>
          </p:cNvPr>
          <p:cNvSpPr txBox="1">
            <a:spLocks noChangeArrowheads="1"/>
          </p:cNvSpPr>
          <p:nvPr/>
        </p:nvSpPr>
        <p:spPr bwMode="auto">
          <a:xfrm>
            <a:off x="1757363" y="3381375"/>
            <a:ext cx="2152650" cy="579438"/>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solidFill>
                  <a:srgbClr val="FFFF66"/>
                </a:solidFill>
                <a:latin typeface="Times New Roman" charset="0"/>
                <a:ea typeface="+mn-ea"/>
              </a:rPr>
              <a:t>Filter slots</a:t>
            </a:r>
          </a:p>
        </p:txBody>
      </p:sp>
      <p:sp>
        <p:nvSpPr>
          <p:cNvPr id="106505" name="Text Box 9">
            <a:extLst>
              <a:ext uri="{FF2B5EF4-FFF2-40B4-BE49-F238E27FC236}">
                <a16:creationId xmlns:a16="http://schemas.microsoft.com/office/drawing/2014/main" id="{CB5911CA-C5D8-6D41-9E01-349E24F1A61E}"/>
              </a:ext>
            </a:extLst>
          </p:cNvPr>
          <p:cNvSpPr txBox="1">
            <a:spLocks noChangeArrowheads="1"/>
          </p:cNvSpPr>
          <p:nvPr/>
        </p:nvSpPr>
        <p:spPr bwMode="auto">
          <a:xfrm>
            <a:off x="4103688" y="2720975"/>
            <a:ext cx="1279525" cy="579438"/>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solidFill>
                  <a:srgbClr val="FFFF66"/>
                </a:solidFill>
                <a:latin typeface="Times New Roman" charset="0"/>
                <a:ea typeface="+mn-ea"/>
              </a:rPr>
              <a:t>PMTs</a:t>
            </a:r>
          </a:p>
        </p:txBody>
      </p:sp>
      <p:sp>
        <p:nvSpPr>
          <p:cNvPr id="106506" name="Line 10">
            <a:extLst>
              <a:ext uri="{FF2B5EF4-FFF2-40B4-BE49-F238E27FC236}">
                <a16:creationId xmlns:a16="http://schemas.microsoft.com/office/drawing/2014/main" id="{E9F32764-5486-7F42-8325-83812065E0BD}"/>
              </a:ext>
            </a:extLst>
          </p:cNvPr>
          <p:cNvSpPr>
            <a:spLocks noChangeShapeType="1"/>
          </p:cNvSpPr>
          <p:nvPr/>
        </p:nvSpPr>
        <p:spPr bwMode="auto">
          <a:xfrm flipH="1" flipV="1">
            <a:off x="3343275" y="2327275"/>
            <a:ext cx="547688" cy="669925"/>
          </a:xfrm>
          <a:prstGeom prst="line">
            <a:avLst/>
          </a:prstGeom>
          <a:noFill/>
          <a:ln w="38100">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507" name="Line 11">
            <a:extLst>
              <a:ext uri="{FF2B5EF4-FFF2-40B4-BE49-F238E27FC236}">
                <a16:creationId xmlns:a16="http://schemas.microsoft.com/office/drawing/2014/main" id="{CCAD482F-0C03-7F44-8D39-FF8447EF4FCD}"/>
              </a:ext>
            </a:extLst>
          </p:cNvPr>
          <p:cNvSpPr>
            <a:spLocks noChangeShapeType="1"/>
          </p:cNvSpPr>
          <p:nvPr/>
        </p:nvSpPr>
        <p:spPr bwMode="auto">
          <a:xfrm flipV="1">
            <a:off x="7842250" y="4573588"/>
            <a:ext cx="184150" cy="831850"/>
          </a:xfrm>
          <a:prstGeom prst="line">
            <a:avLst/>
          </a:prstGeom>
          <a:noFill/>
          <a:ln w="38100">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508" name="Text Box 12">
            <a:extLst>
              <a:ext uri="{FF2B5EF4-FFF2-40B4-BE49-F238E27FC236}">
                <a16:creationId xmlns:a16="http://schemas.microsoft.com/office/drawing/2014/main" id="{3B39325B-0E47-3547-B607-6D08E1AA1C0F}"/>
              </a:ext>
            </a:extLst>
          </p:cNvPr>
          <p:cNvSpPr txBox="1">
            <a:spLocks noChangeArrowheads="1"/>
          </p:cNvSpPr>
          <p:nvPr/>
        </p:nvSpPr>
        <p:spPr bwMode="auto">
          <a:xfrm>
            <a:off x="6950075" y="5456238"/>
            <a:ext cx="1909763" cy="82232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400">
                <a:latin typeface="Times New Roman" charset="0"/>
                <a:ea typeface="+mn-ea"/>
              </a:rPr>
              <a:t>Light Scatter Detector</a:t>
            </a:r>
          </a:p>
        </p:txBody>
      </p:sp>
      <p:sp>
        <p:nvSpPr>
          <p:cNvPr id="106510" name="Text Box 14">
            <a:extLst>
              <a:ext uri="{FF2B5EF4-FFF2-40B4-BE49-F238E27FC236}">
                <a16:creationId xmlns:a16="http://schemas.microsoft.com/office/drawing/2014/main" id="{1E2ADEDE-DF04-3641-B2B9-92CBE36B2B00}"/>
              </a:ext>
            </a:extLst>
          </p:cNvPr>
          <p:cNvSpPr txBox="1">
            <a:spLocks noChangeArrowheads="1"/>
          </p:cNvSpPr>
          <p:nvPr/>
        </p:nvSpPr>
        <p:spPr bwMode="auto">
          <a:xfrm>
            <a:off x="334963" y="3178175"/>
            <a:ext cx="19097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sz="1800">
                <a:solidFill>
                  <a:srgbClr val="FFFF66"/>
                </a:solidFill>
                <a:latin typeface="Times New Roman" charset="0"/>
                <a:ea typeface="+mn-ea"/>
              </a:rPr>
              <a:t>Emply PMT</a:t>
            </a:r>
          </a:p>
          <a:p>
            <a:pPr>
              <a:defRPr/>
            </a:pPr>
            <a:r>
              <a:rPr lang="en-US" altLang="en-US" sz="1800">
                <a:solidFill>
                  <a:srgbClr val="FFFF66"/>
                </a:solidFill>
                <a:latin typeface="Times New Roman" charset="0"/>
                <a:ea typeface="+mn-ea"/>
              </a:rPr>
              <a:t> slot</a:t>
            </a:r>
          </a:p>
        </p:txBody>
      </p:sp>
      <p:sp>
        <p:nvSpPr>
          <p:cNvPr id="106511" name="Line 15">
            <a:extLst>
              <a:ext uri="{FF2B5EF4-FFF2-40B4-BE49-F238E27FC236}">
                <a16:creationId xmlns:a16="http://schemas.microsoft.com/office/drawing/2014/main" id="{E7FA01D8-5757-F747-A268-4C17AA984166}"/>
              </a:ext>
            </a:extLst>
          </p:cNvPr>
          <p:cNvSpPr>
            <a:spLocks noChangeShapeType="1"/>
          </p:cNvSpPr>
          <p:nvPr/>
        </p:nvSpPr>
        <p:spPr bwMode="auto">
          <a:xfrm flipH="1">
            <a:off x="1066800" y="3576638"/>
            <a:ext cx="80963" cy="547687"/>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6636" name="Freeform 1">
            <a:extLst>
              <a:ext uri="{FF2B5EF4-FFF2-40B4-BE49-F238E27FC236}">
                <a16:creationId xmlns:a16="http://schemas.microsoft.com/office/drawing/2014/main" id="{B88B9FD0-4614-1340-86DD-BA64977D58D9}"/>
              </a:ext>
            </a:extLst>
          </p:cNvPr>
          <p:cNvSpPr>
            <a:spLocks/>
          </p:cNvSpPr>
          <p:nvPr/>
        </p:nvSpPr>
        <p:spPr bwMode="auto">
          <a:xfrm>
            <a:off x="3643313" y="4143375"/>
            <a:ext cx="808037" cy="527050"/>
          </a:xfrm>
          <a:custGeom>
            <a:avLst/>
            <a:gdLst>
              <a:gd name="T0" fmla="*/ 515587 w 808804"/>
              <a:gd name="T1" fmla="*/ 9578 h 527696"/>
              <a:gd name="T2" fmla="*/ 166319 w 808804"/>
              <a:gd name="T3" fmla="*/ 9578 h 527696"/>
              <a:gd name="T4" fmla="*/ 124738 w 808804"/>
              <a:gd name="T5" fmla="*/ 26189 h 527696"/>
              <a:gd name="T6" fmla="*/ 74844 w 808804"/>
              <a:gd name="T7" fmla="*/ 59407 h 527696"/>
              <a:gd name="T8" fmla="*/ 24946 w 808804"/>
              <a:gd name="T9" fmla="*/ 117541 h 527696"/>
              <a:gd name="T10" fmla="*/ 8315 w 808804"/>
              <a:gd name="T11" fmla="*/ 150760 h 527696"/>
              <a:gd name="T12" fmla="*/ 0 w 808804"/>
              <a:gd name="T13" fmla="*/ 183978 h 527696"/>
              <a:gd name="T14" fmla="*/ 0 w 808804"/>
              <a:gd name="T15" fmla="*/ 258721 h 527696"/>
              <a:gd name="T16" fmla="*/ 16631 w 808804"/>
              <a:gd name="T17" fmla="*/ 408207 h 527696"/>
              <a:gd name="T18" fmla="*/ 33262 w 808804"/>
              <a:gd name="T19" fmla="*/ 433121 h 527696"/>
              <a:gd name="T20" fmla="*/ 83159 w 808804"/>
              <a:gd name="T21" fmla="*/ 474645 h 527696"/>
              <a:gd name="T22" fmla="*/ 149687 w 808804"/>
              <a:gd name="T23" fmla="*/ 499559 h 527696"/>
              <a:gd name="T24" fmla="*/ 307689 w 808804"/>
              <a:gd name="T25" fmla="*/ 524474 h 527696"/>
              <a:gd name="T26" fmla="*/ 482322 w 808804"/>
              <a:gd name="T27" fmla="*/ 507864 h 527696"/>
              <a:gd name="T28" fmla="*/ 523903 w 808804"/>
              <a:gd name="T29" fmla="*/ 491255 h 527696"/>
              <a:gd name="T30" fmla="*/ 607062 w 808804"/>
              <a:gd name="T31" fmla="*/ 449731 h 527696"/>
              <a:gd name="T32" fmla="*/ 640325 w 808804"/>
              <a:gd name="T33" fmla="*/ 433121 h 527696"/>
              <a:gd name="T34" fmla="*/ 698536 w 808804"/>
              <a:gd name="T35" fmla="*/ 383293 h 527696"/>
              <a:gd name="T36" fmla="*/ 723484 w 808804"/>
              <a:gd name="T37" fmla="*/ 350073 h 527696"/>
              <a:gd name="T38" fmla="*/ 748433 w 808804"/>
              <a:gd name="T39" fmla="*/ 325158 h 527696"/>
              <a:gd name="T40" fmla="*/ 790011 w 808804"/>
              <a:gd name="T41" fmla="*/ 258721 h 527696"/>
              <a:gd name="T42" fmla="*/ 781696 w 808804"/>
              <a:gd name="T43" fmla="*/ 125846 h 527696"/>
              <a:gd name="T44" fmla="*/ 773380 w 808804"/>
              <a:gd name="T45" fmla="*/ 92625 h 527696"/>
              <a:gd name="T46" fmla="*/ 731800 w 808804"/>
              <a:gd name="T47" fmla="*/ 67713 h 527696"/>
              <a:gd name="T48" fmla="*/ 715169 w 808804"/>
              <a:gd name="T49" fmla="*/ 42797 h 5276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08804" h="527696">
                <a:moveTo>
                  <a:pt x="518038" y="9638"/>
                </a:moveTo>
                <a:cubicBezTo>
                  <a:pt x="371090" y="453"/>
                  <a:pt x="333101" y="-6426"/>
                  <a:pt x="167109" y="9638"/>
                </a:cubicBezTo>
                <a:cubicBezTo>
                  <a:pt x="152180" y="11083"/>
                  <a:pt x="138499" y="19167"/>
                  <a:pt x="125332" y="26349"/>
                </a:cubicBezTo>
                <a:cubicBezTo>
                  <a:pt x="107700" y="35967"/>
                  <a:pt x="89400" y="45570"/>
                  <a:pt x="75199" y="59772"/>
                </a:cubicBezTo>
                <a:cubicBezTo>
                  <a:pt x="52415" y="82558"/>
                  <a:pt x="42929" y="89682"/>
                  <a:pt x="25066" y="118263"/>
                </a:cubicBezTo>
                <a:cubicBezTo>
                  <a:pt x="18464" y="128826"/>
                  <a:pt x="13925" y="140545"/>
                  <a:pt x="8355" y="151686"/>
                </a:cubicBezTo>
                <a:cubicBezTo>
                  <a:pt x="5570" y="162827"/>
                  <a:pt x="0" y="173625"/>
                  <a:pt x="0" y="185109"/>
                </a:cubicBezTo>
                <a:cubicBezTo>
                  <a:pt x="0" y="280580"/>
                  <a:pt x="20376" y="178800"/>
                  <a:pt x="0" y="260311"/>
                </a:cubicBezTo>
                <a:cubicBezTo>
                  <a:pt x="500" y="267314"/>
                  <a:pt x="1421" y="375038"/>
                  <a:pt x="16711" y="410715"/>
                </a:cubicBezTo>
                <a:cubicBezTo>
                  <a:pt x="20667" y="419945"/>
                  <a:pt x="26993" y="428067"/>
                  <a:pt x="33422" y="435782"/>
                </a:cubicBezTo>
                <a:cubicBezTo>
                  <a:pt x="49131" y="454634"/>
                  <a:pt x="62643" y="465611"/>
                  <a:pt x="83554" y="477561"/>
                </a:cubicBezTo>
                <a:cubicBezTo>
                  <a:pt x="113575" y="494717"/>
                  <a:pt x="117496" y="495578"/>
                  <a:pt x="150398" y="502628"/>
                </a:cubicBezTo>
                <a:cubicBezTo>
                  <a:pt x="243698" y="522621"/>
                  <a:pt x="219030" y="517682"/>
                  <a:pt x="309152" y="527696"/>
                </a:cubicBezTo>
                <a:cubicBezTo>
                  <a:pt x="367640" y="522125"/>
                  <a:pt x="426547" y="519918"/>
                  <a:pt x="484616" y="510984"/>
                </a:cubicBezTo>
                <a:cubicBezTo>
                  <a:pt x="499440" y="508703"/>
                  <a:pt x="512802" y="500616"/>
                  <a:pt x="526394" y="494273"/>
                </a:cubicBezTo>
                <a:cubicBezTo>
                  <a:pt x="554612" y="481104"/>
                  <a:pt x="582097" y="466420"/>
                  <a:pt x="609948" y="452494"/>
                </a:cubicBezTo>
                <a:cubicBezTo>
                  <a:pt x="621089" y="446923"/>
                  <a:pt x="633405" y="443256"/>
                  <a:pt x="643370" y="435782"/>
                </a:cubicBezTo>
                <a:cubicBezTo>
                  <a:pt x="669786" y="415970"/>
                  <a:pt x="680911" y="410088"/>
                  <a:pt x="701858" y="385648"/>
                </a:cubicBezTo>
                <a:cubicBezTo>
                  <a:pt x="710921" y="375074"/>
                  <a:pt x="717861" y="362798"/>
                  <a:pt x="726924" y="352224"/>
                </a:cubicBezTo>
                <a:cubicBezTo>
                  <a:pt x="734614" y="343252"/>
                  <a:pt x="744426" y="336235"/>
                  <a:pt x="751991" y="327157"/>
                </a:cubicBezTo>
                <a:cubicBezTo>
                  <a:pt x="761178" y="316132"/>
                  <a:pt x="790272" y="266138"/>
                  <a:pt x="793768" y="260311"/>
                </a:cubicBezTo>
                <a:cubicBezTo>
                  <a:pt x="810138" y="47508"/>
                  <a:pt x="820265" y="207942"/>
                  <a:pt x="785413" y="126619"/>
                </a:cubicBezTo>
                <a:cubicBezTo>
                  <a:pt x="780889" y="116063"/>
                  <a:pt x="784531" y="101915"/>
                  <a:pt x="777057" y="93195"/>
                </a:cubicBezTo>
                <a:cubicBezTo>
                  <a:pt x="766488" y="80864"/>
                  <a:pt x="749206" y="76484"/>
                  <a:pt x="735280" y="68128"/>
                </a:cubicBezTo>
                <a:lnTo>
                  <a:pt x="718569" y="430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37" name="Oval 3">
            <a:extLst>
              <a:ext uri="{FF2B5EF4-FFF2-40B4-BE49-F238E27FC236}">
                <a16:creationId xmlns:a16="http://schemas.microsoft.com/office/drawing/2014/main" id="{4576856E-49CE-BB49-BED2-4932FE9AAEC4}"/>
              </a:ext>
            </a:extLst>
          </p:cNvPr>
          <p:cNvSpPr>
            <a:spLocks noChangeArrowheads="1"/>
          </p:cNvSpPr>
          <p:nvPr/>
        </p:nvSpPr>
        <p:spPr bwMode="auto">
          <a:xfrm>
            <a:off x="3543300" y="4060825"/>
            <a:ext cx="827088" cy="6858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5">
            <a:extLst>
              <a:ext uri="{FF2B5EF4-FFF2-40B4-BE49-F238E27FC236}">
                <a16:creationId xmlns:a16="http://schemas.microsoft.com/office/drawing/2014/main" id="{C781AAC0-3D22-CE44-A3CC-162F835964E9}"/>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A5492C39-995B-5145-BDC7-74C6424CBE00}" type="slidenum">
              <a:rPr lang="en-US" altLang="en-US" sz="1400" smtClean="0"/>
              <a:pPr>
                <a:spcBef>
                  <a:spcPct val="0"/>
                </a:spcBef>
                <a:buFontTx/>
                <a:buNone/>
              </a:pPr>
              <a:t>19</a:t>
            </a:fld>
            <a:endParaRPr lang="en-US" altLang="en-US" sz="1400"/>
          </a:p>
        </p:txBody>
      </p:sp>
      <p:sp>
        <p:nvSpPr>
          <p:cNvPr id="104450" name="Rectangle 2">
            <a:extLst>
              <a:ext uri="{FF2B5EF4-FFF2-40B4-BE49-F238E27FC236}">
                <a16:creationId xmlns:a16="http://schemas.microsoft.com/office/drawing/2014/main" id="{972D83E5-9BB8-9B40-8C75-46C427F74C4A}"/>
              </a:ext>
            </a:extLst>
          </p:cNvPr>
          <p:cNvSpPr>
            <a:spLocks noGrp="1" noChangeArrowheads="1"/>
          </p:cNvSpPr>
          <p:nvPr>
            <p:ph type="title"/>
          </p:nvPr>
        </p:nvSpPr>
        <p:spPr>
          <a:xfrm>
            <a:off x="0" y="0"/>
            <a:ext cx="9482138" cy="644525"/>
          </a:xfrm>
        </p:spPr>
        <p:txBody>
          <a:bodyPr/>
          <a:lstStyle/>
          <a:p>
            <a:pPr>
              <a:defRPr/>
            </a:pPr>
            <a:r>
              <a:rPr lang="en-US" altLang="en-US" sz="3200">
                <a:ea typeface="+mj-ea"/>
                <a:cs typeface="+mj-cs"/>
              </a:rPr>
              <a:t>Detection Systems- Bio-Rad </a:t>
            </a:r>
            <a:r>
              <a:rPr lang="en-US" altLang="en-US" sz="3200" dirty="0" err="1">
                <a:ea typeface="+mj-ea"/>
                <a:cs typeface="+mj-cs"/>
              </a:rPr>
              <a:t>Bryte</a:t>
            </a:r>
            <a:r>
              <a:rPr lang="en-US" altLang="en-US" sz="3200" dirty="0">
                <a:ea typeface="+mj-ea"/>
                <a:cs typeface="+mj-cs"/>
              </a:rPr>
              <a:t> HS</a:t>
            </a:r>
          </a:p>
        </p:txBody>
      </p:sp>
      <p:sp>
        <p:nvSpPr>
          <p:cNvPr id="104454" name="Rectangle 6">
            <a:extLst>
              <a:ext uri="{FF2B5EF4-FFF2-40B4-BE49-F238E27FC236}">
                <a16:creationId xmlns:a16="http://schemas.microsoft.com/office/drawing/2014/main" id="{0661C922-531E-264F-B62A-2025A9687D18}"/>
              </a:ext>
            </a:extLst>
          </p:cNvPr>
          <p:cNvSpPr>
            <a:spLocks noChangeArrowheads="1"/>
          </p:cNvSpPr>
          <p:nvPr/>
        </p:nvSpPr>
        <p:spPr bwMode="auto">
          <a:xfrm>
            <a:off x="696913" y="5918200"/>
            <a:ext cx="7696200" cy="609600"/>
          </a:xfrm>
          <a:prstGeom prst="rect">
            <a:avLst/>
          </a:prstGeom>
          <a:noFill/>
          <a:ln>
            <a:noFill/>
          </a:ln>
          <a:effectLst/>
          <a:extLst>
            <a:ext uri="{909E8E84-426E-40dd-AFC4-6F175D3DCCD1}"/>
            <a:ext uri="{91240B29-F687-4f45-9708-019B960494DF}"/>
            <a:ext uri="{AF507438-7753-43e0-B8FC-AC1667EBCBE1}"/>
          </a:extLst>
        </p:spPr>
        <p:txBody>
          <a:bodyPr/>
          <a:lstStyle/>
          <a:p>
            <a:pPr>
              <a:defRPr/>
            </a:pPr>
            <a:r>
              <a:rPr lang="en-US" altLang="en-US" sz="2400">
                <a:latin typeface="Comic Sans MS" charset="0"/>
                <a:ea typeface="+mn-ea"/>
              </a:rPr>
              <a:t>Fluorescence Detectors and Optical Train</a:t>
            </a:r>
          </a:p>
        </p:txBody>
      </p:sp>
      <p:sp>
        <p:nvSpPr>
          <p:cNvPr id="104455" name="Text Box 7">
            <a:extLst>
              <a:ext uri="{FF2B5EF4-FFF2-40B4-BE49-F238E27FC236}">
                <a16:creationId xmlns:a16="http://schemas.microsoft.com/office/drawing/2014/main" id="{CDB6D022-0901-0649-9D01-B31CAA201A52}"/>
              </a:ext>
            </a:extLst>
          </p:cNvPr>
          <p:cNvSpPr txBox="1">
            <a:spLocks noChangeArrowheads="1"/>
          </p:cNvSpPr>
          <p:nvPr/>
        </p:nvSpPr>
        <p:spPr bwMode="auto">
          <a:xfrm flipH="1">
            <a:off x="7127875" y="6116638"/>
            <a:ext cx="11430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000">
                <a:latin typeface="Comic Sans MS" charset="0"/>
                <a:ea typeface="+mn-ea"/>
              </a:rPr>
              <a:t>Dsc00050.jpg</a:t>
            </a:r>
          </a:p>
        </p:txBody>
      </p:sp>
      <p:pic>
        <p:nvPicPr>
          <p:cNvPr id="27653" name="Picture 8" descr="D:\Images\flow99\DSC00056.jpg">
            <a:extLst>
              <a:ext uri="{FF2B5EF4-FFF2-40B4-BE49-F238E27FC236}">
                <a16:creationId xmlns:a16="http://schemas.microsoft.com/office/drawing/2014/main" id="{25960F60-3397-344C-8829-2D2A747BB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70000"/>
            <a:ext cx="6259512"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Line 10">
            <a:extLst>
              <a:ext uri="{FF2B5EF4-FFF2-40B4-BE49-F238E27FC236}">
                <a16:creationId xmlns:a16="http://schemas.microsoft.com/office/drawing/2014/main" id="{A32AF156-E736-BC48-9062-537080C9FA1B}"/>
              </a:ext>
            </a:extLst>
          </p:cNvPr>
          <p:cNvSpPr>
            <a:spLocks noChangeShapeType="1"/>
          </p:cNvSpPr>
          <p:nvPr/>
        </p:nvSpPr>
        <p:spPr bwMode="auto">
          <a:xfrm flipH="1">
            <a:off x="6188075" y="1544638"/>
            <a:ext cx="1482725" cy="1360487"/>
          </a:xfrm>
          <a:prstGeom prst="line">
            <a:avLst/>
          </a:prstGeom>
          <a:noFill/>
          <a:ln w="38100">
            <a:solidFill>
              <a:srgbClr val="FF3300"/>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59" name="Text Box 11">
            <a:extLst>
              <a:ext uri="{FF2B5EF4-FFF2-40B4-BE49-F238E27FC236}">
                <a16:creationId xmlns:a16="http://schemas.microsoft.com/office/drawing/2014/main" id="{FDE6041C-8947-044B-8D73-70EE21304BD0}"/>
              </a:ext>
            </a:extLst>
          </p:cNvPr>
          <p:cNvSpPr txBox="1">
            <a:spLocks noChangeArrowheads="1"/>
          </p:cNvSpPr>
          <p:nvPr/>
        </p:nvSpPr>
        <p:spPr bwMode="auto">
          <a:xfrm>
            <a:off x="7629525" y="974725"/>
            <a:ext cx="1219200" cy="579438"/>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PMTs</a:t>
            </a:r>
          </a:p>
        </p:txBody>
      </p:sp>
      <p:sp>
        <p:nvSpPr>
          <p:cNvPr id="104460" name="Line 12">
            <a:extLst>
              <a:ext uri="{FF2B5EF4-FFF2-40B4-BE49-F238E27FC236}">
                <a16:creationId xmlns:a16="http://schemas.microsoft.com/office/drawing/2014/main" id="{85979E87-57CB-2245-9947-DB070962528A}"/>
              </a:ext>
            </a:extLst>
          </p:cNvPr>
          <p:cNvSpPr>
            <a:spLocks noChangeShapeType="1"/>
          </p:cNvSpPr>
          <p:nvPr/>
        </p:nvSpPr>
        <p:spPr bwMode="auto">
          <a:xfrm flipH="1">
            <a:off x="2641600" y="4348163"/>
            <a:ext cx="752475" cy="711200"/>
          </a:xfrm>
          <a:prstGeom prst="line">
            <a:avLst/>
          </a:prstGeom>
          <a:noFill/>
          <a:ln w="38100">
            <a:solidFill>
              <a:srgbClr val="FFFF66"/>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1" name="Text Box 13">
            <a:extLst>
              <a:ext uri="{FF2B5EF4-FFF2-40B4-BE49-F238E27FC236}">
                <a16:creationId xmlns:a16="http://schemas.microsoft.com/office/drawing/2014/main" id="{C63976AF-1B6D-ED4E-906F-69540A855286}"/>
              </a:ext>
            </a:extLst>
          </p:cNvPr>
          <p:cNvSpPr txBox="1">
            <a:spLocks noChangeArrowheads="1"/>
          </p:cNvSpPr>
          <p:nvPr/>
        </p:nvSpPr>
        <p:spPr bwMode="auto">
          <a:xfrm>
            <a:off x="1198563" y="5099050"/>
            <a:ext cx="2459037" cy="7016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Excitation dichroic filter</a:t>
            </a:r>
          </a:p>
        </p:txBody>
      </p:sp>
      <p:sp>
        <p:nvSpPr>
          <p:cNvPr id="104463" name="Text Box 15">
            <a:extLst>
              <a:ext uri="{FF2B5EF4-FFF2-40B4-BE49-F238E27FC236}">
                <a16:creationId xmlns:a16="http://schemas.microsoft.com/office/drawing/2014/main" id="{BD60382D-2E38-B94E-8316-673D62E127AC}"/>
              </a:ext>
            </a:extLst>
          </p:cNvPr>
          <p:cNvSpPr txBox="1">
            <a:spLocks noChangeArrowheads="1"/>
          </p:cNvSpPr>
          <p:nvPr/>
        </p:nvSpPr>
        <p:spPr bwMode="auto">
          <a:xfrm>
            <a:off x="7529513" y="4470400"/>
            <a:ext cx="1279525" cy="10699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signal viewing telescope</a:t>
            </a:r>
          </a:p>
        </p:txBody>
      </p:sp>
      <p:sp>
        <p:nvSpPr>
          <p:cNvPr id="104464" name="Text Box 16">
            <a:extLst>
              <a:ext uri="{FF2B5EF4-FFF2-40B4-BE49-F238E27FC236}">
                <a16:creationId xmlns:a16="http://schemas.microsoft.com/office/drawing/2014/main" id="{100EBD5F-CD63-ED41-9752-07E465C2C684}"/>
              </a:ext>
            </a:extLst>
          </p:cNvPr>
          <p:cNvSpPr txBox="1">
            <a:spLocks noChangeArrowheads="1"/>
          </p:cNvSpPr>
          <p:nvPr/>
        </p:nvSpPr>
        <p:spPr bwMode="auto">
          <a:xfrm>
            <a:off x="7539038" y="2997200"/>
            <a:ext cx="1279525" cy="8255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emission filters</a:t>
            </a:r>
          </a:p>
        </p:txBody>
      </p:sp>
      <p:sp>
        <p:nvSpPr>
          <p:cNvPr id="104465" name="Line 17">
            <a:extLst>
              <a:ext uri="{FF2B5EF4-FFF2-40B4-BE49-F238E27FC236}">
                <a16:creationId xmlns:a16="http://schemas.microsoft.com/office/drawing/2014/main" id="{C7ABCC7C-5B47-B746-B2EC-B6012A5E5DAD}"/>
              </a:ext>
            </a:extLst>
          </p:cNvPr>
          <p:cNvSpPr>
            <a:spLocks noChangeShapeType="1"/>
          </p:cNvSpPr>
          <p:nvPr/>
        </p:nvSpPr>
        <p:spPr bwMode="auto">
          <a:xfrm flipH="1">
            <a:off x="6086475" y="3413125"/>
            <a:ext cx="1177925" cy="406400"/>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6" name="Line 18">
            <a:extLst>
              <a:ext uri="{FF2B5EF4-FFF2-40B4-BE49-F238E27FC236}">
                <a16:creationId xmlns:a16="http://schemas.microsoft.com/office/drawing/2014/main" id="{E6C25D2C-3197-3E44-83F6-88CEF29ABF00}"/>
              </a:ext>
            </a:extLst>
          </p:cNvPr>
          <p:cNvSpPr>
            <a:spLocks noChangeShapeType="1"/>
          </p:cNvSpPr>
          <p:nvPr/>
        </p:nvSpPr>
        <p:spPr bwMode="auto">
          <a:xfrm flipH="1" flipV="1">
            <a:off x="6564313" y="4113213"/>
            <a:ext cx="750887" cy="833437"/>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7" name="Text Box 19">
            <a:extLst>
              <a:ext uri="{FF2B5EF4-FFF2-40B4-BE49-F238E27FC236}">
                <a16:creationId xmlns:a16="http://schemas.microsoft.com/office/drawing/2014/main" id="{9FBDD3B9-E5D3-7640-BF10-B69F7E3B7495}"/>
              </a:ext>
            </a:extLst>
          </p:cNvPr>
          <p:cNvSpPr txBox="1">
            <a:spLocks noChangeArrowheads="1"/>
          </p:cNvSpPr>
          <p:nvPr/>
        </p:nvSpPr>
        <p:spPr bwMode="auto">
          <a:xfrm>
            <a:off x="1798638" y="2670175"/>
            <a:ext cx="2459037"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Light source</a:t>
            </a:r>
          </a:p>
        </p:txBody>
      </p:sp>
      <p:sp>
        <p:nvSpPr>
          <p:cNvPr id="104469" name="Line 21">
            <a:extLst>
              <a:ext uri="{FF2B5EF4-FFF2-40B4-BE49-F238E27FC236}">
                <a16:creationId xmlns:a16="http://schemas.microsoft.com/office/drawing/2014/main" id="{E1E05892-D79A-264E-8356-DC7FD4DDA6D3}"/>
              </a:ext>
            </a:extLst>
          </p:cNvPr>
          <p:cNvSpPr>
            <a:spLocks noChangeShapeType="1"/>
          </p:cNvSpPr>
          <p:nvPr/>
        </p:nvSpPr>
        <p:spPr bwMode="auto">
          <a:xfrm>
            <a:off x="2874963" y="3127375"/>
            <a:ext cx="814387" cy="427038"/>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Number Placeholder 5">
            <a:extLst>
              <a:ext uri="{FF2B5EF4-FFF2-40B4-BE49-F238E27FC236}">
                <a16:creationId xmlns:a16="http://schemas.microsoft.com/office/drawing/2014/main" id="{BBA0F140-DC6B-F241-B5DE-4007ED47A3E9}"/>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6C4E32D5-8B09-1649-85CA-19EB665CD85C}" type="slidenum">
              <a:rPr lang="en-US" altLang="en-US" sz="1400" smtClean="0"/>
              <a:pPr>
                <a:spcBef>
                  <a:spcPct val="0"/>
                </a:spcBef>
                <a:buFontTx/>
                <a:buNone/>
              </a:pPr>
              <a:t>2</a:t>
            </a:fld>
            <a:endParaRPr lang="en-US" altLang="en-US" sz="1400"/>
          </a:p>
        </p:txBody>
      </p:sp>
      <p:sp>
        <p:nvSpPr>
          <p:cNvPr id="114690" name="Rectangle 2">
            <a:extLst>
              <a:ext uri="{FF2B5EF4-FFF2-40B4-BE49-F238E27FC236}">
                <a16:creationId xmlns:a16="http://schemas.microsoft.com/office/drawing/2014/main" id="{B7F463B7-F2AB-CA4C-8668-FF8FCDE49F9E}"/>
              </a:ext>
            </a:extLst>
          </p:cNvPr>
          <p:cNvSpPr>
            <a:spLocks noGrp="1" noChangeArrowheads="1"/>
          </p:cNvSpPr>
          <p:nvPr>
            <p:ph type="title"/>
          </p:nvPr>
        </p:nvSpPr>
        <p:spPr>
          <a:xfrm>
            <a:off x="584200" y="0"/>
            <a:ext cx="7772400" cy="879475"/>
          </a:xfrm>
        </p:spPr>
        <p:txBody>
          <a:bodyPr/>
          <a:lstStyle/>
          <a:p>
            <a:pPr>
              <a:defRPr/>
            </a:pPr>
            <a:r>
              <a:rPr lang="en-US" altLang="en-US">
                <a:ea typeface="+mj-ea"/>
                <a:cs typeface="+mj-cs"/>
              </a:rPr>
              <a:t>Review</a:t>
            </a:r>
          </a:p>
        </p:txBody>
      </p:sp>
      <p:sp>
        <p:nvSpPr>
          <p:cNvPr id="114692" name="Text Box 4">
            <a:extLst>
              <a:ext uri="{FF2B5EF4-FFF2-40B4-BE49-F238E27FC236}">
                <a16:creationId xmlns:a16="http://schemas.microsoft.com/office/drawing/2014/main" id="{0CE5D80B-74BD-DD40-B942-7773BE971B04}"/>
              </a:ext>
            </a:extLst>
          </p:cNvPr>
          <p:cNvSpPr txBox="1">
            <a:spLocks noGrp="1" noChangeArrowheads="1"/>
          </p:cNvSpPr>
          <p:nvPr>
            <p:ph type="body" idx="1"/>
          </p:nvPr>
        </p:nvSpPr>
        <p:spPr>
          <a:xfrm>
            <a:off x="0" y="863600"/>
            <a:ext cx="8828088" cy="5765800"/>
          </a:xfrm>
        </p:spPr>
        <p:txBody>
          <a:bodyPr/>
          <a:lstStyle/>
          <a:p>
            <a:pPr>
              <a:lnSpc>
                <a:spcPct val="96000"/>
              </a:lnSpc>
              <a:defRPr/>
            </a:pPr>
            <a:r>
              <a:rPr lang="en-US" sz="2000" b="1">
                <a:latin typeface="Helvetica" charset="0"/>
                <a:cs typeface="+mn-cs"/>
              </a:rPr>
              <a:t>Scatter - </a:t>
            </a:r>
            <a:r>
              <a:rPr lang="en-US" sz="2000" b="1">
                <a:solidFill>
                  <a:srgbClr val="FF3300"/>
                </a:solidFill>
                <a:latin typeface="Helvetica" charset="0"/>
                <a:cs typeface="+mn-cs"/>
              </a:rPr>
              <a:t>Rayleigh Scatter</a:t>
            </a:r>
            <a:r>
              <a:rPr lang="en-US" sz="2000">
                <a:latin typeface="Helvetica" charset="0"/>
                <a:cs typeface="+mn-cs"/>
              </a:rPr>
              <a:t> - directly proportional to property of the scattering molecule called molecular polarizability (ie dipole formation), inversely proportional to the fourth power of the wavelength of the incident light (blue light has highest scatter - thus blue sky!)</a:t>
            </a:r>
          </a:p>
          <a:p>
            <a:pPr>
              <a:lnSpc>
                <a:spcPct val="96000"/>
              </a:lnSpc>
              <a:defRPr/>
            </a:pPr>
            <a:endParaRPr lang="en-US" sz="2000" b="1">
              <a:latin typeface="Helvetica" charset="0"/>
              <a:cs typeface="+mn-cs"/>
            </a:endParaRPr>
          </a:p>
          <a:p>
            <a:pPr>
              <a:lnSpc>
                <a:spcPct val="96000"/>
              </a:lnSpc>
              <a:defRPr/>
            </a:pPr>
            <a:r>
              <a:rPr lang="en-US" sz="2000" b="1">
                <a:latin typeface="Helvetica" charset="0"/>
                <a:cs typeface="+mn-cs"/>
              </a:rPr>
              <a:t>Scatter - Raman Scatter</a:t>
            </a:r>
            <a:r>
              <a:rPr lang="en-US" sz="2000">
                <a:latin typeface="Helvetica" charset="0"/>
                <a:cs typeface="+mn-cs"/>
              </a:rPr>
              <a:t> - (p 93 3rd ed) molecules undergo </a:t>
            </a:r>
            <a:r>
              <a:rPr lang="en-US" sz="2000">
                <a:solidFill>
                  <a:srgbClr val="FF3300"/>
                </a:solidFill>
                <a:latin typeface="Helvetica" charset="0"/>
                <a:cs typeface="+mn-cs"/>
              </a:rPr>
              <a:t>vibrational transitions</a:t>
            </a:r>
            <a:r>
              <a:rPr lang="en-US" sz="2000">
                <a:latin typeface="Helvetica" charset="0"/>
                <a:cs typeface="+mn-cs"/>
              </a:rPr>
              <a:t> at the same time as scatter occurs- if is transition to higher level is known as </a:t>
            </a:r>
            <a:r>
              <a:rPr lang="en-US" sz="2000">
                <a:solidFill>
                  <a:srgbClr val="FF3300"/>
                </a:solidFill>
                <a:latin typeface="Helvetica" charset="0"/>
                <a:cs typeface="+mn-cs"/>
              </a:rPr>
              <a:t>Stoke's Raman</a:t>
            </a:r>
            <a:r>
              <a:rPr lang="en-US" sz="2000">
                <a:latin typeface="Helvetica" charset="0"/>
                <a:cs typeface="+mn-cs"/>
              </a:rPr>
              <a:t> emission. Normally 1/1000th intensity of Rayleigh Scatter, but is significantly increased when using lasers for excitation.. Raman emission of water at 488 nm excitation is around 570-590 nm.</a:t>
            </a:r>
          </a:p>
          <a:p>
            <a:pPr>
              <a:lnSpc>
                <a:spcPct val="88000"/>
              </a:lnSpc>
              <a:defRPr/>
            </a:pPr>
            <a:endParaRPr lang="en-US" sz="2000" b="1">
              <a:latin typeface="Helvetica" charset="0"/>
              <a:cs typeface="+mn-cs"/>
            </a:endParaRPr>
          </a:p>
          <a:p>
            <a:pPr>
              <a:lnSpc>
                <a:spcPct val="88000"/>
              </a:lnSpc>
              <a:defRPr/>
            </a:pPr>
            <a:r>
              <a:rPr lang="en-US" sz="2000" b="1">
                <a:latin typeface="Helvetica" charset="0"/>
                <a:cs typeface="+mn-cs"/>
              </a:rPr>
              <a:t>Polarizations - E vectors</a:t>
            </a:r>
            <a:r>
              <a:rPr lang="en-US" sz="2000">
                <a:latin typeface="Helvetica" charset="0"/>
                <a:cs typeface="+mn-cs"/>
              </a:rPr>
              <a:t> - larger changes in E vectors not incident light plane; </a:t>
            </a:r>
            <a:r>
              <a:rPr lang="en-US" sz="2000" b="1">
                <a:solidFill>
                  <a:srgbClr val="FF3300"/>
                </a:solidFill>
                <a:latin typeface="Helvetica" charset="0"/>
                <a:cs typeface="+mn-cs"/>
              </a:rPr>
              <a:t>Mie scattering</a:t>
            </a:r>
            <a:r>
              <a:rPr lang="en-US" sz="2000">
                <a:latin typeface="Helvetica" charset="0"/>
                <a:cs typeface="+mn-cs"/>
              </a:rPr>
              <a:t> - increased scatter in the forward angle for larger particles (1/4 wavelength to tens  of wavelength). (p89, 3rd 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461EFD3F-DB99-4240-906E-7E670B9AD787}"/>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1044D2BB-76BD-4040-97DB-3BC67FAA0AE9}" type="slidenum">
              <a:rPr lang="en-US" altLang="en-US" sz="1400" smtClean="0"/>
              <a:pPr>
                <a:spcBef>
                  <a:spcPct val="0"/>
                </a:spcBef>
                <a:buFontTx/>
                <a:buNone/>
              </a:pPr>
              <a:t>20</a:t>
            </a:fld>
            <a:endParaRPr lang="en-US" altLang="en-US" sz="1400"/>
          </a:p>
        </p:txBody>
      </p:sp>
      <p:sp>
        <p:nvSpPr>
          <p:cNvPr id="28675" name="Rectangle 3">
            <a:extLst>
              <a:ext uri="{FF2B5EF4-FFF2-40B4-BE49-F238E27FC236}">
                <a16:creationId xmlns:a16="http://schemas.microsoft.com/office/drawing/2014/main" id="{1563826E-5B4A-BC4B-B1A4-AED28C016743}"/>
              </a:ext>
            </a:extLst>
          </p:cNvPr>
          <p:cNvSpPr>
            <a:spLocks noChangeArrowheads="1"/>
          </p:cNvSpPr>
          <p:nvPr/>
        </p:nvSpPr>
        <p:spPr bwMode="auto">
          <a:xfrm>
            <a:off x="8301038" y="1365250"/>
            <a:ext cx="303212" cy="190023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244" name="Freeform 4">
            <a:extLst>
              <a:ext uri="{FF2B5EF4-FFF2-40B4-BE49-F238E27FC236}">
                <a16:creationId xmlns:a16="http://schemas.microsoft.com/office/drawing/2014/main" id="{EE49CDEA-09B9-9A4B-9F59-7431763F340F}"/>
              </a:ext>
            </a:extLst>
          </p:cNvPr>
          <p:cNvSpPr>
            <a:spLocks/>
          </p:cNvSpPr>
          <p:nvPr/>
        </p:nvSpPr>
        <p:spPr bwMode="auto">
          <a:xfrm>
            <a:off x="3292475" y="3103563"/>
            <a:ext cx="671513" cy="927100"/>
          </a:xfrm>
          <a:custGeom>
            <a:avLst/>
            <a:gdLst>
              <a:gd name="T0" fmla="*/ 0 w 461"/>
              <a:gd name="T1" fmla="*/ 0 h 568"/>
              <a:gd name="T2" fmla="*/ 0 w 461"/>
              <a:gd name="T3" fmla="*/ 567 h 568"/>
              <a:gd name="T4" fmla="*/ 278 w 461"/>
              <a:gd name="T5" fmla="*/ 567 h 568"/>
              <a:gd name="T6" fmla="*/ 460 w 461"/>
              <a:gd name="T7" fmla="*/ 398 h 568"/>
              <a:gd name="T8" fmla="*/ 460 w 461"/>
              <a:gd name="T9" fmla="*/ 149 h 568"/>
              <a:gd name="T10" fmla="*/ 278 w 461"/>
              <a:gd name="T11" fmla="*/ 0 h 568"/>
              <a:gd name="T12" fmla="*/ 0 w 461"/>
              <a:gd name="T13" fmla="*/ 0 h 568"/>
            </a:gdLst>
            <a:ahLst/>
            <a:cxnLst>
              <a:cxn ang="0">
                <a:pos x="T0" y="T1"/>
              </a:cxn>
              <a:cxn ang="0">
                <a:pos x="T2" y="T3"/>
              </a:cxn>
              <a:cxn ang="0">
                <a:pos x="T4" y="T5"/>
              </a:cxn>
              <a:cxn ang="0">
                <a:pos x="T6" y="T7"/>
              </a:cxn>
              <a:cxn ang="0">
                <a:pos x="T8" y="T9"/>
              </a:cxn>
              <a:cxn ang="0">
                <a:pos x="T10" y="T11"/>
              </a:cxn>
              <a:cxn ang="0">
                <a:pos x="T12" y="T13"/>
              </a:cxn>
            </a:cxnLst>
            <a:rect l="0" t="0" r="r" b="b"/>
            <a:pathLst>
              <a:path w="461" h="568">
                <a:moveTo>
                  <a:pt x="0" y="0"/>
                </a:moveTo>
                <a:lnTo>
                  <a:pt x="0" y="567"/>
                </a:lnTo>
                <a:lnTo>
                  <a:pt x="278" y="567"/>
                </a:lnTo>
                <a:lnTo>
                  <a:pt x="460" y="398"/>
                </a:lnTo>
                <a:lnTo>
                  <a:pt x="460" y="149"/>
                </a:lnTo>
                <a:lnTo>
                  <a:pt x="278" y="0"/>
                </a:lnTo>
                <a:lnTo>
                  <a:pt x="0" y="0"/>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0245" name="Freeform 5">
            <a:extLst>
              <a:ext uri="{FF2B5EF4-FFF2-40B4-BE49-F238E27FC236}">
                <a16:creationId xmlns:a16="http://schemas.microsoft.com/office/drawing/2014/main" id="{118C5693-1BFB-104B-B054-D0DCE28F1771}"/>
              </a:ext>
            </a:extLst>
          </p:cNvPr>
          <p:cNvSpPr>
            <a:spLocks/>
          </p:cNvSpPr>
          <p:nvPr/>
        </p:nvSpPr>
        <p:spPr bwMode="auto">
          <a:xfrm>
            <a:off x="4878388" y="3025775"/>
            <a:ext cx="1003300" cy="1089025"/>
          </a:xfrm>
          <a:custGeom>
            <a:avLst/>
            <a:gdLst>
              <a:gd name="T0" fmla="*/ 3 w 689"/>
              <a:gd name="T1" fmla="*/ 86 h 668"/>
              <a:gd name="T2" fmla="*/ 177 w 689"/>
              <a:gd name="T3" fmla="*/ 0 h 668"/>
              <a:gd name="T4" fmla="*/ 688 w 689"/>
              <a:gd name="T5" fmla="*/ 0 h 668"/>
              <a:gd name="T6" fmla="*/ 688 w 689"/>
              <a:gd name="T7" fmla="*/ 667 h 668"/>
              <a:gd name="T8" fmla="*/ 177 w 689"/>
              <a:gd name="T9" fmla="*/ 667 h 668"/>
              <a:gd name="T10" fmla="*/ 0 w 689"/>
              <a:gd name="T11" fmla="*/ 576 h 668"/>
            </a:gdLst>
            <a:ahLst/>
            <a:cxnLst>
              <a:cxn ang="0">
                <a:pos x="T0" y="T1"/>
              </a:cxn>
              <a:cxn ang="0">
                <a:pos x="T2" y="T3"/>
              </a:cxn>
              <a:cxn ang="0">
                <a:pos x="T4" y="T5"/>
              </a:cxn>
              <a:cxn ang="0">
                <a:pos x="T6" y="T7"/>
              </a:cxn>
              <a:cxn ang="0">
                <a:pos x="T8" y="T9"/>
              </a:cxn>
              <a:cxn ang="0">
                <a:pos x="T10" y="T11"/>
              </a:cxn>
            </a:cxnLst>
            <a:rect l="0" t="0" r="r" b="b"/>
            <a:pathLst>
              <a:path w="689" h="668">
                <a:moveTo>
                  <a:pt x="3" y="86"/>
                </a:moveTo>
                <a:lnTo>
                  <a:pt x="177" y="0"/>
                </a:lnTo>
                <a:lnTo>
                  <a:pt x="688" y="0"/>
                </a:lnTo>
                <a:lnTo>
                  <a:pt x="688" y="667"/>
                </a:lnTo>
                <a:lnTo>
                  <a:pt x="177" y="667"/>
                </a:lnTo>
                <a:lnTo>
                  <a:pt x="0" y="576"/>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28678" name="Rectangle 6">
            <a:extLst>
              <a:ext uri="{FF2B5EF4-FFF2-40B4-BE49-F238E27FC236}">
                <a16:creationId xmlns:a16="http://schemas.microsoft.com/office/drawing/2014/main" id="{B3FC8255-F359-C847-ADB4-59712ECC002B}"/>
              </a:ext>
            </a:extLst>
          </p:cNvPr>
          <p:cNvSpPr>
            <a:spLocks noChangeArrowheads="1"/>
          </p:cNvSpPr>
          <p:nvPr/>
        </p:nvSpPr>
        <p:spPr bwMode="auto">
          <a:xfrm>
            <a:off x="5148263" y="3346450"/>
            <a:ext cx="722312" cy="438150"/>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79" name="Oval 7">
            <a:extLst>
              <a:ext uri="{FF2B5EF4-FFF2-40B4-BE49-F238E27FC236}">
                <a16:creationId xmlns:a16="http://schemas.microsoft.com/office/drawing/2014/main" id="{3B35247A-CFB6-EB44-9EB8-4EE2B0CAB367}"/>
              </a:ext>
            </a:extLst>
          </p:cNvPr>
          <p:cNvSpPr>
            <a:spLocks noChangeArrowheads="1"/>
          </p:cNvSpPr>
          <p:nvPr/>
        </p:nvSpPr>
        <p:spPr bwMode="auto">
          <a:xfrm>
            <a:off x="5051425" y="3267075"/>
            <a:ext cx="141288" cy="58102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80" name="Rectangle 8">
            <a:extLst>
              <a:ext uri="{FF2B5EF4-FFF2-40B4-BE49-F238E27FC236}">
                <a16:creationId xmlns:a16="http://schemas.microsoft.com/office/drawing/2014/main" id="{D752EFA7-A568-0646-AD55-4ACAD53D5953}"/>
              </a:ext>
            </a:extLst>
          </p:cNvPr>
          <p:cNvSpPr>
            <a:spLocks noChangeArrowheads="1"/>
          </p:cNvSpPr>
          <p:nvPr/>
        </p:nvSpPr>
        <p:spPr bwMode="auto">
          <a:xfrm>
            <a:off x="5064125" y="3184525"/>
            <a:ext cx="68263" cy="8159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249" name="Freeform 9">
            <a:extLst>
              <a:ext uri="{FF2B5EF4-FFF2-40B4-BE49-F238E27FC236}">
                <a16:creationId xmlns:a16="http://schemas.microsoft.com/office/drawing/2014/main" id="{D7508637-3F79-574F-B218-AC2A6CC2328A}"/>
              </a:ext>
            </a:extLst>
          </p:cNvPr>
          <p:cNvSpPr>
            <a:spLocks/>
          </p:cNvSpPr>
          <p:nvPr/>
        </p:nvSpPr>
        <p:spPr bwMode="auto">
          <a:xfrm>
            <a:off x="4775200" y="3348038"/>
            <a:ext cx="361950" cy="444500"/>
          </a:xfrm>
          <a:custGeom>
            <a:avLst/>
            <a:gdLst>
              <a:gd name="T0" fmla="*/ 247 w 248"/>
              <a:gd name="T1" fmla="*/ 0 h 272"/>
              <a:gd name="T2" fmla="*/ 0 w 248"/>
              <a:gd name="T3" fmla="*/ 138 h 272"/>
              <a:gd name="T4" fmla="*/ 247 w 248"/>
              <a:gd name="T5" fmla="*/ 271 h 272"/>
            </a:gdLst>
            <a:ahLst/>
            <a:cxnLst>
              <a:cxn ang="0">
                <a:pos x="T0" y="T1"/>
              </a:cxn>
              <a:cxn ang="0">
                <a:pos x="T2" y="T3"/>
              </a:cxn>
              <a:cxn ang="0">
                <a:pos x="T4" y="T5"/>
              </a:cxn>
            </a:cxnLst>
            <a:rect l="0" t="0" r="r" b="b"/>
            <a:pathLst>
              <a:path w="248" h="272">
                <a:moveTo>
                  <a:pt x="247" y="0"/>
                </a:moveTo>
                <a:lnTo>
                  <a:pt x="0" y="138"/>
                </a:lnTo>
                <a:lnTo>
                  <a:pt x="247" y="271"/>
                </a:lnTo>
              </a:path>
            </a:pathLst>
          </a:custGeom>
          <a:solidFill>
            <a:schemeClr val="accent2"/>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28682" name="Oval 10">
            <a:extLst>
              <a:ext uri="{FF2B5EF4-FFF2-40B4-BE49-F238E27FC236}">
                <a16:creationId xmlns:a16="http://schemas.microsoft.com/office/drawing/2014/main" id="{228B2D9E-F764-5044-9FC9-35D746354CDC}"/>
              </a:ext>
            </a:extLst>
          </p:cNvPr>
          <p:cNvSpPr>
            <a:spLocks noChangeArrowheads="1"/>
          </p:cNvSpPr>
          <p:nvPr/>
        </p:nvSpPr>
        <p:spPr bwMode="auto">
          <a:xfrm>
            <a:off x="4660900" y="3249613"/>
            <a:ext cx="403225" cy="65087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83" name="Rectangle 11">
            <a:extLst>
              <a:ext uri="{FF2B5EF4-FFF2-40B4-BE49-F238E27FC236}">
                <a16:creationId xmlns:a16="http://schemas.microsoft.com/office/drawing/2014/main" id="{8516F98E-988F-FE43-A23C-6BB8D3C73313}"/>
              </a:ext>
            </a:extLst>
          </p:cNvPr>
          <p:cNvSpPr>
            <a:spLocks noChangeArrowheads="1"/>
          </p:cNvSpPr>
          <p:nvPr/>
        </p:nvSpPr>
        <p:spPr bwMode="auto">
          <a:xfrm>
            <a:off x="4792663" y="3030538"/>
            <a:ext cx="47625" cy="1092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84" name="Rectangle 12">
            <a:extLst>
              <a:ext uri="{FF2B5EF4-FFF2-40B4-BE49-F238E27FC236}">
                <a16:creationId xmlns:a16="http://schemas.microsoft.com/office/drawing/2014/main" id="{A2CDDEA5-F73B-804C-8C82-F5B8B7BA8CAB}"/>
              </a:ext>
            </a:extLst>
          </p:cNvPr>
          <p:cNvSpPr>
            <a:spLocks noChangeArrowheads="1"/>
          </p:cNvSpPr>
          <p:nvPr/>
        </p:nvSpPr>
        <p:spPr bwMode="auto">
          <a:xfrm>
            <a:off x="4841875" y="3165475"/>
            <a:ext cx="38100" cy="801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85" name="Rectangle 13">
            <a:extLst>
              <a:ext uri="{FF2B5EF4-FFF2-40B4-BE49-F238E27FC236}">
                <a16:creationId xmlns:a16="http://schemas.microsoft.com/office/drawing/2014/main" id="{AA015428-4758-004C-A091-0FE340E1AF6D}"/>
              </a:ext>
            </a:extLst>
          </p:cNvPr>
          <p:cNvSpPr>
            <a:spLocks noChangeArrowheads="1"/>
          </p:cNvSpPr>
          <p:nvPr/>
        </p:nvSpPr>
        <p:spPr bwMode="auto">
          <a:xfrm>
            <a:off x="4648200" y="3259138"/>
            <a:ext cx="119063" cy="71278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nvGrpSpPr>
          <p:cNvPr id="28686" name="Group 14">
            <a:extLst>
              <a:ext uri="{FF2B5EF4-FFF2-40B4-BE49-F238E27FC236}">
                <a16:creationId xmlns:a16="http://schemas.microsoft.com/office/drawing/2014/main" id="{7509DBEA-7195-9143-B1D9-E1448FCA3D4B}"/>
              </a:ext>
            </a:extLst>
          </p:cNvPr>
          <p:cNvGrpSpPr>
            <a:grpSpLocks/>
          </p:cNvGrpSpPr>
          <p:nvPr/>
        </p:nvGrpSpPr>
        <p:grpSpPr bwMode="auto">
          <a:xfrm>
            <a:off x="4549775" y="2954338"/>
            <a:ext cx="241300" cy="1344612"/>
            <a:chOff x="3124" y="1811"/>
            <a:chExt cx="166" cy="825"/>
          </a:xfrm>
        </p:grpSpPr>
        <p:sp>
          <p:nvSpPr>
            <p:cNvPr id="10255" name="Freeform 15">
              <a:extLst>
                <a:ext uri="{FF2B5EF4-FFF2-40B4-BE49-F238E27FC236}">
                  <a16:creationId xmlns:a16="http://schemas.microsoft.com/office/drawing/2014/main" id="{627FF450-A204-6449-8528-FAEC73A85BD3}"/>
                </a:ext>
              </a:extLst>
            </p:cNvPr>
            <p:cNvSpPr>
              <a:spLocks/>
            </p:cNvSpPr>
            <p:nvPr/>
          </p:nvSpPr>
          <p:spPr bwMode="auto">
            <a:xfrm>
              <a:off x="3124" y="1811"/>
              <a:ext cx="166" cy="825"/>
            </a:xfrm>
            <a:custGeom>
              <a:avLst/>
              <a:gdLst>
                <a:gd name="T0" fmla="*/ 76 w 166"/>
                <a:gd name="T1" fmla="*/ 41 h 825"/>
                <a:gd name="T2" fmla="*/ 141 w 166"/>
                <a:gd name="T3" fmla="*/ 135 h 825"/>
                <a:gd name="T4" fmla="*/ 154 w 166"/>
                <a:gd name="T5" fmla="*/ 113 h 825"/>
                <a:gd name="T6" fmla="*/ 165 w 166"/>
                <a:gd name="T7" fmla="*/ 146 h 825"/>
                <a:gd name="T8" fmla="*/ 165 w 166"/>
                <a:gd name="T9" fmla="*/ 786 h 825"/>
                <a:gd name="T10" fmla="*/ 151 w 166"/>
                <a:gd name="T11" fmla="*/ 773 h 825"/>
                <a:gd name="T12" fmla="*/ 141 w 166"/>
                <a:gd name="T13" fmla="*/ 792 h 825"/>
                <a:gd name="T14" fmla="*/ 135 w 166"/>
                <a:gd name="T15" fmla="*/ 775 h 825"/>
                <a:gd name="T16" fmla="*/ 119 w 166"/>
                <a:gd name="T17" fmla="*/ 800 h 825"/>
                <a:gd name="T18" fmla="*/ 114 w 166"/>
                <a:gd name="T19" fmla="*/ 789 h 825"/>
                <a:gd name="T20" fmla="*/ 95 w 166"/>
                <a:gd name="T21" fmla="*/ 824 h 825"/>
                <a:gd name="T22" fmla="*/ 133 w 166"/>
                <a:gd name="T23" fmla="*/ 619 h 825"/>
                <a:gd name="T24" fmla="*/ 133 w 166"/>
                <a:gd name="T25" fmla="*/ 211 h 825"/>
                <a:gd name="T26" fmla="*/ 0 w 166"/>
                <a:gd name="T27" fmla="*/ 11 h 825"/>
                <a:gd name="T28" fmla="*/ 32 w 166"/>
                <a:gd name="T29" fmla="*/ 32 h 825"/>
                <a:gd name="T30" fmla="*/ 24 w 166"/>
                <a:gd name="T31" fmla="*/ 0 h 825"/>
                <a:gd name="T32" fmla="*/ 57 w 166"/>
                <a:gd name="T33" fmla="*/ 43 h 825"/>
                <a:gd name="T34" fmla="*/ 51 w 166"/>
                <a:gd name="T35" fmla="*/ 16 h 825"/>
                <a:gd name="T36" fmla="*/ 76 w 166"/>
                <a:gd name="T37" fmla="*/ 4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825">
                  <a:moveTo>
                    <a:pt x="76" y="41"/>
                  </a:moveTo>
                  <a:lnTo>
                    <a:pt x="141" y="135"/>
                  </a:lnTo>
                  <a:lnTo>
                    <a:pt x="154" y="113"/>
                  </a:lnTo>
                  <a:lnTo>
                    <a:pt x="165" y="146"/>
                  </a:lnTo>
                  <a:lnTo>
                    <a:pt x="165" y="786"/>
                  </a:lnTo>
                  <a:lnTo>
                    <a:pt x="151" y="773"/>
                  </a:lnTo>
                  <a:lnTo>
                    <a:pt x="141" y="792"/>
                  </a:lnTo>
                  <a:lnTo>
                    <a:pt x="135" y="775"/>
                  </a:lnTo>
                  <a:lnTo>
                    <a:pt x="119" y="800"/>
                  </a:lnTo>
                  <a:lnTo>
                    <a:pt x="114" y="789"/>
                  </a:lnTo>
                  <a:lnTo>
                    <a:pt x="95" y="824"/>
                  </a:lnTo>
                  <a:lnTo>
                    <a:pt x="133" y="619"/>
                  </a:lnTo>
                  <a:lnTo>
                    <a:pt x="133" y="211"/>
                  </a:lnTo>
                  <a:lnTo>
                    <a:pt x="0" y="11"/>
                  </a:lnTo>
                  <a:lnTo>
                    <a:pt x="32" y="32"/>
                  </a:lnTo>
                  <a:lnTo>
                    <a:pt x="24" y="0"/>
                  </a:lnTo>
                  <a:lnTo>
                    <a:pt x="57" y="43"/>
                  </a:lnTo>
                  <a:lnTo>
                    <a:pt x="51" y="16"/>
                  </a:lnTo>
                  <a:lnTo>
                    <a:pt x="76" y="41"/>
                  </a:lnTo>
                </a:path>
              </a:pathLst>
            </a:custGeom>
            <a:gradFill rotWithShape="0">
              <a:gsLst>
                <a:gs pos="0">
                  <a:srgbClr val="FFFFFF">
                    <a:gamma/>
                    <a:shade val="89804"/>
                    <a:invGamma/>
                  </a:srgbClr>
                </a:gs>
                <a:gs pos="50000">
                  <a:srgbClr val="FFFFFF"/>
                </a:gs>
                <a:gs pos="100000">
                  <a:srgbClr val="FFFFFF">
                    <a:gamma/>
                    <a:shade val="89804"/>
                    <a:invGamma/>
                  </a:srgbClr>
                </a:gs>
              </a:gsLst>
              <a:lin ang="0" scaled="1"/>
            </a:gra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28790" name="Oval 16">
              <a:extLst>
                <a:ext uri="{FF2B5EF4-FFF2-40B4-BE49-F238E27FC236}">
                  <a16:creationId xmlns:a16="http://schemas.microsoft.com/office/drawing/2014/main" id="{53900588-7E82-DF43-8AB0-97EC17984901}"/>
                </a:ext>
              </a:extLst>
            </p:cNvPr>
            <p:cNvSpPr>
              <a:spLocks noChangeArrowheads="1"/>
            </p:cNvSpPr>
            <p:nvPr/>
          </p:nvSpPr>
          <p:spPr bwMode="auto">
            <a:xfrm>
              <a:off x="3262" y="2114"/>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91" name="Oval 17">
              <a:extLst>
                <a:ext uri="{FF2B5EF4-FFF2-40B4-BE49-F238E27FC236}">
                  <a16:creationId xmlns:a16="http://schemas.microsoft.com/office/drawing/2014/main" id="{BFB50A15-1C56-104F-A55A-78C352E98D4A}"/>
                </a:ext>
              </a:extLst>
            </p:cNvPr>
            <p:cNvSpPr>
              <a:spLocks noChangeArrowheads="1"/>
            </p:cNvSpPr>
            <p:nvPr/>
          </p:nvSpPr>
          <p:spPr bwMode="auto">
            <a:xfrm>
              <a:off x="3264" y="2064"/>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92" name="Oval 18">
              <a:extLst>
                <a:ext uri="{FF2B5EF4-FFF2-40B4-BE49-F238E27FC236}">
                  <a16:creationId xmlns:a16="http://schemas.microsoft.com/office/drawing/2014/main" id="{9E233A81-4525-604A-8E10-3F8EE7638A41}"/>
                </a:ext>
              </a:extLst>
            </p:cNvPr>
            <p:cNvSpPr>
              <a:spLocks noChangeArrowheads="1"/>
            </p:cNvSpPr>
            <p:nvPr/>
          </p:nvSpPr>
          <p:spPr bwMode="auto">
            <a:xfrm>
              <a:off x="3264" y="2006"/>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93" name="Oval 19">
              <a:extLst>
                <a:ext uri="{FF2B5EF4-FFF2-40B4-BE49-F238E27FC236}">
                  <a16:creationId xmlns:a16="http://schemas.microsoft.com/office/drawing/2014/main" id="{EAD18229-6E88-5240-96EB-1B38D77AB4A2}"/>
                </a:ext>
              </a:extLst>
            </p:cNvPr>
            <p:cNvSpPr>
              <a:spLocks noChangeArrowheads="1"/>
            </p:cNvSpPr>
            <p:nvPr/>
          </p:nvSpPr>
          <p:spPr bwMode="auto">
            <a:xfrm>
              <a:off x="3241" y="196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94" name="Oval 20">
              <a:extLst>
                <a:ext uri="{FF2B5EF4-FFF2-40B4-BE49-F238E27FC236}">
                  <a16:creationId xmlns:a16="http://schemas.microsoft.com/office/drawing/2014/main" id="{7CBCF319-FB00-7647-BBB8-EAFC2B011255}"/>
                </a:ext>
              </a:extLst>
            </p:cNvPr>
            <p:cNvSpPr>
              <a:spLocks noChangeArrowheads="1"/>
            </p:cNvSpPr>
            <p:nvPr/>
          </p:nvSpPr>
          <p:spPr bwMode="auto">
            <a:xfrm>
              <a:off x="3212" y="1922"/>
              <a:ext cx="13"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95" name="Oval 21">
              <a:extLst>
                <a:ext uri="{FF2B5EF4-FFF2-40B4-BE49-F238E27FC236}">
                  <a16:creationId xmlns:a16="http://schemas.microsoft.com/office/drawing/2014/main" id="{14264CB5-6740-D540-9286-82D5C4EA1D30}"/>
                </a:ext>
              </a:extLst>
            </p:cNvPr>
            <p:cNvSpPr>
              <a:spLocks noChangeArrowheads="1"/>
            </p:cNvSpPr>
            <p:nvPr/>
          </p:nvSpPr>
          <p:spPr bwMode="auto">
            <a:xfrm>
              <a:off x="3187" y="1882"/>
              <a:ext cx="14"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96" name="Oval 22">
              <a:extLst>
                <a:ext uri="{FF2B5EF4-FFF2-40B4-BE49-F238E27FC236}">
                  <a16:creationId xmlns:a16="http://schemas.microsoft.com/office/drawing/2014/main" id="{DD703853-06B6-AF47-818C-03306A4481A5}"/>
                </a:ext>
              </a:extLst>
            </p:cNvPr>
            <p:cNvSpPr>
              <a:spLocks noChangeArrowheads="1"/>
            </p:cNvSpPr>
            <p:nvPr/>
          </p:nvSpPr>
          <p:spPr bwMode="auto">
            <a:xfrm>
              <a:off x="3262" y="2172"/>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97" name="Oval 23">
              <a:extLst>
                <a:ext uri="{FF2B5EF4-FFF2-40B4-BE49-F238E27FC236}">
                  <a16:creationId xmlns:a16="http://schemas.microsoft.com/office/drawing/2014/main" id="{7D7C1057-E7D6-614C-B41C-36D14ADBC441}"/>
                </a:ext>
              </a:extLst>
            </p:cNvPr>
            <p:cNvSpPr>
              <a:spLocks noChangeArrowheads="1"/>
            </p:cNvSpPr>
            <p:nvPr/>
          </p:nvSpPr>
          <p:spPr bwMode="auto">
            <a:xfrm>
              <a:off x="3262" y="2227"/>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98" name="Oval 24">
              <a:extLst>
                <a:ext uri="{FF2B5EF4-FFF2-40B4-BE49-F238E27FC236}">
                  <a16:creationId xmlns:a16="http://schemas.microsoft.com/office/drawing/2014/main" id="{972B7D78-3849-5142-AAEC-FF3C4B8BC90A}"/>
                </a:ext>
              </a:extLst>
            </p:cNvPr>
            <p:cNvSpPr>
              <a:spLocks noChangeArrowheads="1"/>
            </p:cNvSpPr>
            <p:nvPr/>
          </p:nvSpPr>
          <p:spPr bwMode="auto">
            <a:xfrm>
              <a:off x="3262" y="2287"/>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99" name="Oval 25">
              <a:extLst>
                <a:ext uri="{FF2B5EF4-FFF2-40B4-BE49-F238E27FC236}">
                  <a16:creationId xmlns:a16="http://schemas.microsoft.com/office/drawing/2014/main" id="{551E94AA-EB47-5544-95DF-8D4A6D977F01}"/>
                </a:ext>
              </a:extLst>
            </p:cNvPr>
            <p:cNvSpPr>
              <a:spLocks noChangeArrowheads="1"/>
            </p:cNvSpPr>
            <p:nvPr/>
          </p:nvSpPr>
          <p:spPr bwMode="auto">
            <a:xfrm>
              <a:off x="3262" y="2355"/>
              <a:ext cx="15"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800" name="Oval 26">
              <a:extLst>
                <a:ext uri="{FF2B5EF4-FFF2-40B4-BE49-F238E27FC236}">
                  <a16:creationId xmlns:a16="http://schemas.microsoft.com/office/drawing/2014/main" id="{66D67F27-722A-F745-857C-9E40F278930C}"/>
                </a:ext>
              </a:extLst>
            </p:cNvPr>
            <p:cNvSpPr>
              <a:spLocks noChangeArrowheads="1"/>
            </p:cNvSpPr>
            <p:nvPr/>
          </p:nvSpPr>
          <p:spPr bwMode="auto">
            <a:xfrm>
              <a:off x="3262" y="245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28687" name="Oval 27">
            <a:extLst>
              <a:ext uri="{FF2B5EF4-FFF2-40B4-BE49-F238E27FC236}">
                <a16:creationId xmlns:a16="http://schemas.microsoft.com/office/drawing/2014/main" id="{3EA376F7-15A2-DF4F-824B-C62BDB2D96B2}"/>
              </a:ext>
            </a:extLst>
          </p:cNvPr>
          <p:cNvSpPr>
            <a:spLocks noChangeArrowheads="1"/>
          </p:cNvSpPr>
          <p:nvPr/>
        </p:nvSpPr>
        <p:spPr bwMode="auto">
          <a:xfrm>
            <a:off x="3879850" y="3389313"/>
            <a:ext cx="14605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268" name="Freeform 28">
            <a:extLst>
              <a:ext uri="{FF2B5EF4-FFF2-40B4-BE49-F238E27FC236}">
                <a16:creationId xmlns:a16="http://schemas.microsoft.com/office/drawing/2014/main" id="{F01D708B-8772-FF49-8F4F-1B7ABFAEF19E}"/>
              </a:ext>
            </a:extLst>
          </p:cNvPr>
          <p:cNvSpPr>
            <a:spLocks/>
          </p:cNvSpPr>
          <p:nvPr/>
        </p:nvSpPr>
        <p:spPr bwMode="auto">
          <a:xfrm>
            <a:off x="3968750" y="3376613"/>
            <a:ext cx="798513" cy="344487"/>
          </a:xfrm>
          <a:custGeom>
            <a:avLst/>
            <a:gdLst>
              <a:gd name="T0" fmla="*/ 3 w 548"/>
              <a:gd name="T1" fmla="*/ 0 h 211"/>
              <a:gd name="T2" fmla="*/ 547 w 548"/>
              <a:gd name="T3" fmla="*/ 117 h 211"/>
              <a:gd name="T4" fmla="*/ 0 w 548"/>
              <a:gd name="T5" fmla="*/ 210 h 211"/>
            </a:gdLst>
            <a:ahLst/>
            <a:cxnLst>
              <a:cxn ang="0">
                <a:pos x="T0" y="T1"/>
              </a:cxn>
              <a:cxn ang="0">
                <a:pos x="T2" y="T3"/>
              </a:cxn>
              <a:cxn ang="0">
                <a:pos x="T4" y="T5"/>
              </a:cxn>
            </a:cxnLst>
            <a:rect l="0" t="0" r="r" b="b"/>
            <a:pathLst>
              <a:path w="548" h="211">
                <a:moveTo>
                  <a:pt x="3" y="0"/>
                </a:moveTo>
                <a:lnTo>
                  <a:pt x="547" y="117"/>
                </a:lnTo>
                <a:lnTo>
                  <a:pt x="0" y="210"/>
                </a:lnTo>
              </a:path>
            </a:pathLst>
          </a:custGeom>
          <a:solidFill>
            <a:srgbClr val="000000"/>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28689" name="Oval 29">
            <a:extLst>
              <a:ext uri="{FF2B5EF4-FFF2-40B4-BE49-F238E27FC236}">
                <a16:creationId xmlns:a16="http://schemas.microsoft.com/office/drawing/2014/main" id="{1EFE4D96-E99F-DE43-9932-501EF3CE5049}"/>
              </a:ext>
            </a:extLst>
          </p:cNvPr>
          <p:cNvSpPr>
            <a:spLocks noChangeArrowheads="1"/>
          </p:cNvSpPr>
          <p:nvPr/>
        </p:nvSpPr>
        <p:spPr bwMode="auto">
          <a:xfrm>
            <a:off x="3727450" y="3389313"/>
            <a:ext cx="11430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90" name="Rectangle 30">
            <a:extLst>
              <a:ext uri="{FF2B5EF4-FFF2-40B4-BE49-F238E27FC236}">
                <a16:creationId xmlns:a16="http://schemas.microsoft.com/office/drawing/2014/main" id="{0A284524-E8FA-8643-B9D8-777B5EA6EBE7}"/>
              </a:ext>
            </a:extLst>
          </p:cNvPr>
          <p:cNvSpPr>
            <a:spLocks noChangeArrowheads="1"/>
          </p:cNvSpPr>
          <p:nvPr/>
        </p:nvSpPr>
        <p:spPr bwMode="auto">
          <a:xfrm>
            <a:off x="3779838" y="3314700"/>
            <a:ext cx="68262" cy="476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271" name="Freeform 31">
            <a:extLst>
              <a:ext uri="{FF2B5EF4-FFF2-40B4-BE49-F238E27FC236}">
                <a16:creationId xmlns:a16="http://schemas.microsoft.com/office/drawing/2014/main" id="{36CCAFBA-1BF5-FF42-94B5-039D5A7B2B9F}"/>
              </a:ext>
            </a:extLst>
          </p:cNvPr>
          <p:cNvSpPr>
            <a:spLocks/>
          </p:cNvSpPr>
          <p:nvPr/>
        </p:nvSpPr>
        <p:spPr bwMode="auto">
          <a:xfrm>
            <a:off x="4765675" y="3508375"/>
            <a:ext cx="452438" cy="106363"/>
          </a:xfrm>
          <a:custGeom>
            <a:avLst/>
            <a:gdLst>
              <a:gd name="T0" fmla="*/ 310 w 311"/>
              <a:gd name="T1" fmla="*/ 0 h 65"/>
              <a:gd name="T2" fmla="*/ 0 w 311"/>
              <a:gd name="T3" fmla="*/ 36 h 65"/>
              <a:gd name="T4" fmla="*/ 310 w 311"/>
              <a:gd name="T5" fmla="*/ 64 h 65"/>
            </a:gdLst>
            <a:ahLst/>
            <a:cxnLst>
              <a:cxn ang="0">
                <a:pos x="T0" y="T1"/>
              </a:cxn>
              <a:cxn ang="0">
                <a:pos x="T2" y="T3"/>
              </a:cxn>
              <a:cxn ang="0">
                <a:pos x="T4" y="T5"/>
              </a:cxn>
            </a:cxnLst>
            <a:rect l="0" t="0" r="r" b="b"/>
            <a:pathLst>
              <a:path w="311" h="65">
                <a:moveTo>
                  <a:pt x="310" y="0"/>
                </a:moveTo>
                <a:lnTo>
                  <a:pt x="0" y="36"/>
                </a:lnTo>
                <a:lnTo>
                  <a:pt x="310" y="64"/>
                </a:lnTo>
              </a:path>
            </a:pathLst>
          </a:custGeom>
          <a:solidFill>
            <a:srgbClr val="000000"/>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28692" name="Rectangle 32">
            <a:extLst>
              <a:ext uri="{FF2B5EF4-FFF2-40B4-BE49-F238E27FC236}">
                <a16:creationId xmlns:a16="http://schemas.microsoft.com/office/drawing/2014/main" id="{5177D90B-F976-9D45-AE8F-9928307FA539}"/>
              </a:ext>
            </a:extLst>
          </p:cNvPr>
          <p:cNvSpPr>
            <a:spLocks noChangeArrowheads="1"/>
          </p:cNvSpPr>
          <p:nvPr/>
        </p:nvSpPr>
        <p:spPr bwMode="auto">
          <a:xfrm>
            <a:off x="1484313" y="3454400"/>
            <a:ext cx="1928812"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93" name="Rectangle 33">
            <a:extLst>
              <a:ext uri="{FF2B5EF4-FFF2-40B4-BE49-F238E27FC236}">
                <a16:creationId xmlns:a16="http://schemas.microsoft.com/office/drawing/2014/main" id="{B6C6E8BF-34E9-A74C-9488-8803906E72D5}"/>
              </a:ext>
            </a:extLst>
          </p:cNvPr>
          <p:cNvSpPr>
            <a:spLocks noChangeArrowheads="1"/>
          </p:cNvSpPr>
          <p:nvPr/>
        </p:nvSpPr>
        <p:spPr bwMode="auto">
          <a:xfrm>
            <a:off x="731838" y="304323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94" name="Rectangle 34">
            <a:extLst>
              <a:ext uri="{FF2B5EF4-FFF2-40B4-BE49-F238E27FC236}">
                <a16:creationId xmlns:a16="http://schemas.microsoft.com/office/drawing/2014/main" id="{A0970DEA-7706-EA49-880D-897523868AD7}"/>
              </a:ext>
            </a:extLst>
          </p:cNvPr>
          <p:cNvSpPr>
            <a:spLocks noChangeArrowheads="1"/>
          </p:cNvSpPr>
          <p:nvPr/>
        </p:nvSpPr>
        <p:spPr bwMode="auto">
          <a:xfrm>
            <a:off x="6535738" y="3435350"/>
            <a:ext cx="1595437"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95" name="Rectangle 35">
            <a:extLst>
              <a:ext uri="{FF2B5EF4-FFF2-40B4-BE49-F238E27FC236}">
                <a16:creationId xmlns:a16="http://schemas.microsoft.com/office/drawing/2014/main" id="{FA59BA09-578C-1240-9165-E1DE04983083}"/>
              </a:ext>
            </a:extLst>
          </p:cNvPr>
          <p:cNvSpPr>
            <a:spLocks noChangeArrowheads="1"/>
          </p:cNvSpPr>
          <p:nvPr/>
        </p:nvSpPr>
        <p:spPr bwMode="auto">
          <a:xfrm>
            <a:off x="5940425" y="306228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96" name="Rectangle 36">
            <a:extLst>
              <a:ext uri="{FF2B5EF4-FFF2-40B4-BE49-F238E27FC236}">
                <a16:creationId xmlns:a16="http://schemas.microsoft.com/office/drawing/2014/main" id="{676309A4-C430-CC4C-AC9A-1E0B9517CA4D}"/>
              </a:ext>
            </a:extLst>
          </p:cNvPr>
          <p:cNvSpPr>
            <a:spLocks noChangeArrowheads="1"/>
          </p:cNvSpPr>
          <p:nvPr/>
        </p:nvSpPr>
        <p:spPr bwMode="auto">
          <a:xfrm>
            <a:off x="7583488" y="24177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97" name="Rectangle 37">
            <a:extLst>
              <a:ext uri="{FF2B5EF4-FFF2-40B4-BE49-F238E27FC236}">
                <a16:creationId xmlns:a16="http://schemas.microsoft.com/office/drawing/2014/main" id="{08C1AABF-10B2-6645-A073-0CB229AEE19B}"/>
              </a:ext>
            </a:extLst>
          </p:cNvPr>
          <p:cNvSpPr>
            <a:spLocks noChangeArrowheads="1"/>
          </p:cNvSpPr>
          <p:nvPr/>
        </p:nvSpPr>
        <p:spPr bwMode="auto">
          <a:xfrm>
            <a:off x="6256338" y="1106488"/>
            <a:ext cx="249237" cy="19431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98" name="Rectangle 38">
            <a:extLst>
              <a:ext uri="{FF2B5EF4-FFF2-40B4-BE49-F238E27FC236}">
                <a16:creationId xmlns:a16="http://schemas.microsoft.com/office/drawing/2014/main" id="{7C2EF032-9C3B-6441-9DCE-C50900C601C1}"/>
              </a:ext>
            </a:extLst>
          </p:cNvPr>
          <p:cNvSpPr>
            <a:spLocks noChangeArrowheads="1"/>
          </p:cNvSpPr>
          <p:nvPr/>
        </p:nvSpPr>
        <p:spPr bwMode="auto">
          <a:xfrm>
            <a:off x="5932488" y="254000"/>
            <a:ext cx="862012" cy="83343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699" name="Rectangle 39">
            <a:extLst>
              <a:ext uri="{FF2B5EF4-FFF2-40B4-BE49-F238E27FC236}">
                <a16:creationId xmlns:a16="http://schemas.microsoft.com/office/drawing/2014/main" id="{8297A2C1-C0B1-4C42-8D43-F9070DD50E7E}"/>
              </a:ext>
            </a:extLst>
          </p:cNvPr>
          <p:cNvSpPr>
            <a:spLocks noChangeArrowheads="1"/>
          </p:cNvSpPr>
          <p:nvPr/>
        </p:nvSpPr>
        <p:spPr bwMode="auto">
          <a:xfrm>
            <a:off x="7986713" y="22415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00" name="Rectangle 40">
            <a:extLst>
              <a:ext uri="{FF2B5EF4-FFF2-40B4-BE49-F238E27FC236}">
                <a16:creationId xmlns:a16="http://schemas.microsoft.com/office/drawing/2014/main" id="{48D94672-C2BB-5941-AFA2-39B5189A7D84}"/>
              </a:ext>
            </a:extLst>
          </p:cNvPr>
          <p:cNvSpPr>
            <a:spLocks noChangeArrowheads="1"/>
          </p:cNvSpPr>
          <p:nvPr/>
        </p:nvSpPr>
        <p:spPr bwMode="auto">
          <a:xfrm>
            <a:off x="8151813" y="809625"/>
            <a:ext cx="687387" cy="560388"/>
          </a:xfrm>
          <a:prstGeom prst="rect">
            <a:avLst/>
          </a:prstGeom>
          <a:solidFill>
            <a:srgbClr val="FF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01" name="Rectangle 41">
            <a:extLst>
              <a:ext uri="{FF2B5EF4-FFF2-40B4-BE49-F238E27FC236}">
                <a16:creationId xmlns:a16="http://schemas.microsoft.com/office/drawing/2014/main" id="{CE984B98-5DB9-C24B-877D-AF0D72C89ADA}"/>
              </a:ext>
            </a:extLst>
          </p:cNvPr>
          <p:cNvSpPr>
            <a:spLocks noChangeArrowheads="1"/>
          </p:cNvSpPr>
          <p:nvPr/>
        </p:nvSpPr>
        <p:spPr bwMode="auto">
          <a:xfrm>
            <a:off x="1082675" y="1457325"/>
            <a:ext cx="303213" cy="155257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02" name="Rectangle 42">
            <a:extLst>
              <a:ext uri="{FF2B5EF4-FFF2-40B4-BE49-F238E27FC236}">
                <a16:creationId xmlns:a16="http://schemas.microsoft.com/office/drawing/2014/main" id="{278B0A14-CE9C-EC4B-8E68-3FEE9E993F54}"/>
              </a:ext>
            </a:extLst>
          </p:cNvPr>
          <p:cNvSpPr>
            <a:spLocks noChangeArrowheads="1"/>
          </p:cNvSpPr>
          <p:nvPr/>
        </p:nvSpPr>
        <p:spPr bwMode="auto">
          <a:xfrm>
            <a:off x="1274763" y="1927225"/>
            <a:ext cx="582612" cy="28098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03" name="Rectangle 43">
            <a:extLst>
              <a:ext uri="{FF2B5EF4-FFF2-40B4-BE49-F238E27FC236}">
                <a16:creationId xmlns:a16="http://schemas.microsoft.com/office/drawing/2014/main" id="{166A5FE5-FEA4-4F4C-91EA-6D9A34BAA4D1}"/>
              </a:ext>
            </a:extLst>
          </p:cNvPr>
          <p:cNvSpPr>
            <a:spLocks noChangeArrowheads="1"/>
          </p:cNvSpPr>
          <p:nvPr/>
        </p:nvSpPr>
        <p:spPr bwMode="auto">
          <a:xfrm>
            <a:off x="855663" y="850900"/>
            <a:ext cx="792162" cy="6731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04" name="Rectangle 44">
            <a:extLst>
              <a:ext uri="{FF2B5EF4-FFF2-40B4-BE49-F238E27FC236}">
                <a16:creationId xmlns:a16="http://schemas.microsoft.com/office/drawing/2014/main" id="{78DF797A-D4B1-324B-8C36-9A769C6CACB6}"/>
              </a:ext>
            </a:extLst>
          </p:cNvPr>
          <p:cNvSpPr>
            <a:spLocks noChangeArrowheads="1"/>
          </p:cNvSpPr>
          <p:nvPr/>
        </p:nvSpPr>
        <p:spPr bwMode="auto">
          <a:xfrm>
            <a:off x="1728788" y="1771650"/>
            <a:ext cx="739775" cy="671513"/>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nvGrpSpPr>
          <p:cNvPr id="28705" name="Group 45">
            <a:extLst>
              <a:ext uri="{FF2B5EF4-FFF2-40B4-BE49-F238E27FC236}">
                <a16:creationId xmlns:a16="http://schemas.microsoft.com/office/drawing/2014/main" id="{892B2F66-28E8-2347-908D-C209FB707471}"/>
              </a:ext>
            </a:extLst>
          </p:cNvPr>
          <p:cNvGrpSpPr>
            <a:grpSpLocks/>
          </p:cNvGrpSpPr>
          <p:nvPr/>
        </p:nvGrpSpPr>
        <p:grpSpPr bwMode="auto">
          <a:xfrm>
            <a:off x="942975" y="4335463"/>
            <a:ext cx="442913" cy="925512"/>
            <a:chOff x="647" y="2658"/>
            <a:chExt cx="304" cy="568"/>
          </a:xfrm>
        </p:grpSpPr>
        <p:sp>
          <p:nvSpPr>
            <p:cNvPr id="28787" name="Rectangle 46">
              <a:extLst>
                <a:ext uri="{FF2B5EF4-FFF2-40B4-BE49-F238E27FC236}">
                  <a16:creationId xmlns:a16="http://schemas.microsoft.com/office/drawing/2014/main" id="{939918EF-B750-A743-BCC5-6CBE8563DA9E}"/>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88" name="AutoShape 47">
              <a:extLst>
                <a:ext uri="{FF2B5EF4-FFF2-40B4-BE49-F238E27FC236}">
                  <a16:creationId xmlns:a16="http://schemas.microsoft.com/office/drawing/2014/main" id="{9492174E-770B-9640-9216-08E04536981B}"/>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10288" name="Freeform 48">
            <a:extLst>
              <a:ext uri="{FF2B5EF4-FFF2-40B4-BE49-F238E27FC236}">
                <a16:creationId xmlns:a16="http://schemas.microsoft.com/office/drawing/2014/main" id="{4B10326A-B17D-8244-9127-243D0063927C}"/>
              </a:ext>
            </a:extLst>
          </p:cNvPr>
          <p:cNvSpPr>
            <a:spLocks/>
          </p:cNvSpPr>
          <p:nvPr/>
        </p:nvSpPr>
        <p:spPr bwMode="auto">
          <a:xfrm>
            <a:off x="3943350" y="2254250"/>
            <a:ext cx="577850" cy="706438"/>
          </a:xfrm>
          <a:custGeom>
            <a:avLst/>
            <a:gdLst>
              <a:gd name="T0" fmla="*/ 132 w 397"/>
              <a:gd name="T1" fmla="*/ 0 h 433"/>
              <a:gd name="T2" fmla="*/ 360 w 397"/>
              <a:gd name="T3" fmla="*/ 240 h 433"/>
              <a:gd name="T4" fmla="*/ 396 w 397"/>
              <a:gd name="T5" fmla="*/ 396 h 433"/>
              <a:gd name="T6" fmla="*/ 360 w 397"/>
              <a:gd name="T7" fmla="*/ 432 h 433"/>
              <a:gd name="T8" fmla="*/ 216 w 397"/>
              <a:gd name="T9" fmla="*/ 372 h 433"/>
              <a:gd name="T10" fmla="*/ 0 w 397"/>
              <a:gd name="T11" fmla="*/ 108 h 433"/>
              <a:gd name="T12" fmla="*/ 132 w 397"/>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397" h="433">
                <a:moveTo>
                  <a:pt x="132" y="0"/>
                </a:moveTo>
                <a:lnTo>
                  <a:pt x="360" y="240"/>
                </a:lnTo>
                <a:lnTo>
                  <a:pt x="396" y="396"/>
                </a:lnTo>
                <a:lnTo>
                  <a:pt x="360" y="432"/>
                </a:lnTo>
                <a:lnTo>
                  <a:pt x="216" y="372"/>
                </a:lnTo>
                <a:lnTo>
                  <a:pt x="0" y="108"/>
                </a:lnTo>
                <a:lnTo>
                  <a:pt x="132" y="0"/>
                </a:lnTo>
              </a:path>
            </a:pathLst>
          </a:custGeom>
          <a:solidFill>
            <a:schemeClr val="bg1"/>
          </a:solidFill>
          <a:ln w="12700" cap="rnd" cmpd="sng">
            <a:solidFill>
              <a:srgbClr val="000000"/>
            </a:solidFill>
            <a:prstDash val="solid"/>
            <a:round/>
            <a:headEnd type="none" w="med" len="med"/>
            <a:tailEnd type="triangle" w="med" len="med"/>
          </a:ln>
          <a:effectLst/>
          <a:extLst>
            <a:ext uri="{AF507438-7753-43e0-B8FC-AC1667EBCBE1}"/>
          </a:extLst>
        </p:spPr>
        <p:txBody>
          <a:bodyPr/>
          <a:lstStyle/>
          <a:p>
            <a:pPr>
              <a:defRPr/>
            </a:pPr>
            <a:endParaRPr lang="en-US">
              <a:latin typeface="Times New Roman" charset="0"/>
              <a:ea typeface="+mn-ea"/>
            </a:endParaRPr>
          </a:p>
        </p:txBody>
      </p:sp>
      <p:sp>
        <p:nvSpPr>
          <p:cNvPr id="10289" name="Rectangle 49">
            <a:extLst>
              <a:ext uri="{FF2B5EF4-FFF2-40B4-BE49-F238E27FC236}">
                <a16:creationId xmlns:a16="http://schemas.microsoft.com/office/drawing/2014/main" id="{3669D39A-2179-094A-9B31-E2E5CB5E1447}"/>
              </a:ext>
            </a:extLst>
          </p:cNvPr>
          <p:cNvSpPr>
            <a:spLocks noChangeArrowheads="1"/>
          </p:cNvSpPr>
          <p:nvPr/>
        </p:nvSpPr>
        <p:spPr bwMode="auto">
          <a:xfrm>
            <a:off x="3575050" y="1698625"/>
            <a:ext cx="139382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Sample Inlet</a:t>
            </a:r>
          </a:p>
        </p:txBody>
      </p:sp>
      <p:sp>
        <p:nvSpPr>
          <p:cNvPr id="10290" name="Rectangle 50">
            <a:extLst>
              <a:ext uri="{FF2B5EF4-FFF2-40B4-BE49-F238E27FC236}">
                <a16:creationId xmlns:a16="http://schemas.microsoft.com/office/drawing/2014/main" id="{2662E240-844D-5A49-8FDE-9BC6656E4BD1}"/>
              </a:ext>
            </a:extLst>
          </p:cNvPr>
          <p:cNvSpPr>
            <a:spLocks noChangeArrowheads="1"/>
          </p:cNvSpPr>
          <p:nvPr/>
        </p:nvSpPr>
        <p:spPr bwMode="auto">
          <a:xfrm>
            <a:off x="3294063" y="4184650"/>
            <a:ext cx="1223962" cy="5778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Microscope</a:t>
            </a:r>
          </a:p>
          <a:p>
            <a:pPr>
              <a:defRPr/>
            </a:pPr>
            <a:r>
              <a:rPr lang="en-US" altLang="en-US" sz="1600">
                <a:solidFill>
                  <a:srgbClr val="FFFF66"/>
                </a:solidFill>
                <a:latin typeface="Century Schoolbook" charset="0"/>
                <a:ea typeface="+mn-ea"/>
              </a:rPr>
              <a:t>Objective</a:t>
            </a:r>
          </a:p>
        </p:txBody>
      </p:sp>
      <p:sp>
        <p:nvSpPr>
          <p:cNvPr id="10291" name="Rectangle 51">
            <a:extLst>
              <a:ext uri="{FF2B5EF4-FFF2-40B4-BE49-F238E27FC236}">
                <a16:creationId xmlns:a16="http://schemas.microsoft.com/office/drawing/2014/main" id="{B63B97CC-6B6B-1A4B-A627-55DC6DEF5935}"/>
              </a:ext>
            </a:extLst>
          </p:cNvPr>
          <p:cNvSpPr>
            <a:spLocks noChangeArrowheads="1"/>
          </p:cNvSpPr>
          <p:nvPr/>
        </p:nvSpPr>
        <p:spPr bwMode="auto">
          <a:xfrm>
            <a:off x="4832350" y="4205288"/>
            <a:ext cx="1223963" cy="5778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Microscope</a:t>
            </a:r>
          </a:p>
          <a:p>
            <a:pPr>
              <a:defRPr/>
            </a:pPr>
            <a:r>
              <a:rPr lang="en-US" altLang="en-US" sz="1600">
                <a:solidFill>
                  <a:srgbClr val="FFFF66"/>
                </a:solidFill>
                <a:latin typeface="Century Schoolbook" charset="0"/>
                <a:ea typeface="+mn-ea"/>
              </a:rPr>
              <a:t>Objective</a:t>
            </a:r>
          </a:p>
        </p:txBody>
      </p:sp>
      <p:sp>
        <p:nvSpPr>
          <p:cNvPr id="10292" name="Rectangle 52">
            <a:extLst>
              <a:ext uri="{FF2B5EF4-FFF2-40B4-BE49-F238E27FC236}">
                <a16:creationId xmlns:a16="http://schemas.microsoft.com/office/drawing/2014/main" id="{AFEA24E8-C1C6-0744-83E9-10AD334B8D84}"/>
              </a:ext>
            </a:extLst>
          </p:cNvPr>
          <p:cNvSpPr>
            <a:spLocks noChangeArrowheads="1"/>
          </p:cNvSpPr>
          <p:nvPr/>
        </p:nvSpPr>
        <p:spPr bwMode="auto">
          <a:xfrm>
            <a:off x="6003925" y="4283075"/>
            <a:ext cx="1150938" cy="8223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Excitation</a:t>
            </a:r>
          </a:p>
          <a:p>
            <a:pPr>
              <a:defRPr/>
            </a:pPr>
            <a:r>
              <a:rPr lang="en-US" altLang="en-US" sz="1600">
                <a:solidFill>
                  <a:srgbClr val="FFFF66"/>
                </a:solidFill>
                <a:latin typeface="Century Schoolbook" charset="0"/>
                <a:ea typeface="+mn-ea"/>
              </a:rPr>
              <a:t>Filter</a:t>
            </a:r>
          </a:p>
          <a:p>
            <a:pPr>
              <a:defRPr/>
            </a:pPr>
            <a:r>
              <a:rPr lang="en-US" altLang="en-US" sz="1600">
                <a:solidFill>
                  <a:srgbClr val="FFFF66"/>
                </a:solidFill>
                <a:latin typeface="Century Schoolbook" charset="0"/>
                <a:ea typeface="+mn-ea"/>
              </a:rPr>
              <a:t>Block</a:t>
            </a:r>
          </a:p>
        </p:txBody>
      </p:sp>
      <p:sp>
        <p:nvSpPr>
          <p:cNvPr id="10293" name="Rectangle 53">
            <a:extLst>
              <a:ext uri="{FF2B5EF4-FFF2-40B4-BE49-F238E27FC236}">
                <a16:creationId xmlns:a16="http://schemas.microsoft.com/office/drawing/2014/main" id="{0C2CC474-5FAB-434F-9878-86B454CE7C94}"/>
              </a:ext>
            </a:extLst>
          </p:cNvPr>
          <p:cNvSpPr>
            <a:spLocks noChangeArrowheads="1"/>
          </p:cNvSpPr>
          <p:nvPr/>
        </p:nvSpPr>
        <p:spPr bwMode="auto">
          <a:xfrm>
            <a:off x="7943850" y="2300288"/>
            <a:ext cx="92075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solidFill>
                  <a:schemeClr val="bg1"/>
                </a:solidFill>
                <a:latin typeface="Century Schoolbook" charset="0"/>
                <a:ea typeface="+mn-ea"/>
              </a:rPr>
              <a:t>Emission</a:t>
            </a:r>
          </a:p>
          <a:p>
            <a:pPr>
              <a:defRPr/>
            </a:pPr>
            <a:r>
              <a:rPr lang="en-US" altLang="en-US" sz="1200" b="1">
                <a:solidFill>
                  <a:schemeClr val="bg1"/>
                </a:solidFill>
                <a:latin typeface="Century Schoolbook" charset="0"/>
                <a:ea typeface="+mn-ea"/>
              </a:rPr>
              <a:t>FilterBlock</a:t>
            </a:r>
          </a:p>
        </p:txBody>
      </p:sp>
      <p:sp>
        <p:nvSpPr>
          <p:cNvPr id="10294" name="Rectangle 54">
            <a:extLst>
              <a:ext uri="{FF2B5EF4-FFF2-40B4-BE49-F238E27FC236}">
                <a16:creationId xmlns:a16="http://schemas.microsoft.com/office/drawing/2014/main" id="{BEEA5821-2801-8A41-AB30-B5CE38BBDAB2}"/>
              </a:ext>
            </a:extLst>
          </p:cNvPr>
          <p:cNvSpPr>
            <a:spLocks noChangeArrowheads="1"/>
          </p:cNvSpPr>
          <p:nvPr/>
        </p:nvSpPr>
        <p:spPr bwMode="auto">
          <a:xfrm>
            <a:off x="603250" y="173038"/>
            <a:ext cx="1589088" cy="5778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Forward Angle</a:t>
            </a:r>
          </a:p>
          <a:p>
            <a:pPr>
              <a:defRPr/>
            </a:pPr>
            <a:r>
              <a:rPr lang="en-US" altLang="en-US" sz="1600">
                <a:solidFill>
                  <a:srgbClr val="FFFF66"/>
                </a:solidFill>
                <a:latin typeface="Century Schoolbook" charset="0"/>
                <a:ea typeface="+mn-ea"/>
              </a:rPr>
              <a:t>Scatter PMT</a:t>
            </a:r>
          </a:p>
        </p:txBody>
      </p:sp>
      <p:sp>
        <p:nvSpPr>
          <p:cNvPr id="10295" name="Rectangle 55">
            <a:extLst>
              <a:ext uri="{FF2B5EF4-FFF2-40B4-BE49-F238E27FC236}">
                <a16:creationId xmlns:a16="http://schemas.microsoft.com/office/drawing/2014/main" id="{66F97325-47E0-0F4C-BE7F-3E1940A81EDA}"/>
              </a:ext>
            </a:extLst>
          </p:cNvPr>
          <p:cNvSpPr>
            <a:spLocks noChangeArrowheads="1"/>
          </p:cNvSpPr>
          <p:nvPr/>
        </p:nvSpPr>
        <p:spPr bwMode="auto">
          <a:xfrm>
            <a:off x="1809750" y="1014413"/>
            <a:ext cx="1382713" cy="5778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Large Angle</a:t>
            </a:r>
          </a:p>
          <a:p>
            <a:pPr>
              <a:defRPr/>
            </a:pPr>
            <a:r>
              <a:rPr lang="en-US" altLang="en-US" sz="1600">
                <a:solidFill>
                  <a:srgbClr val="FFFF66"/>
                </a:solidFill>
                <a:latin typeface="Century Schoolbook" charset="0"/>
                <a:ea typeface="+mn-ea"/>
              </a:rPr>
              <a:t>Scatter PMT</a:t>
            </a:r>
          </a:p>
        </p:txBody>
      </p:sp>
      <p:sp>
        <p:nvSpPr>
          <p:cNvPr id="28714" name="Rectangle 56">
            <a:extLst>
              <a:ext uri="{FF2B5EF4-FFF2-40B4-BE49-F238E27FC236}">
                <a16:creationId xmlns:a16="http://schemas.microsoft.com/office/drawing/2014/main" id="{5961A5E0-875E-0F4B-AEBC-5C0AD3239F60}"/>
              </a:ext>
            </a:extLst>
          </p:cNvPr>
          <p:cNvSpPr>
            <a:spLocks noChangeArrowheads="1"/>
          </p:cNvSpPr>
          <p:nvPr/>
        </p:nvSpPr>
        <p:spPr bwMode="auto">
          <a:xfrm>
            <a:off x="7129463" y="2260600"/>
            <a:ext cx="687387" cy="558800"/>
          </a:xfrm>
          <a:prstGeom prst="rect">
            <a:avLst/>
          </a:prstGeom>
          <a:solidFill>
            <a:srgbClr val="00AE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15" name="Rectangle 57">
            <a:extLst>
              <a:ext uri="{FF2B5EF4-FFF2-40B4-BE49-F238E27FC236}">
                <a16:creationId xmlns:a16="http://schemas.microsoft.com/office/drawing/2014/main" id="{A734DDF1-960F-4B4A-9E1E-6EF126B00C93}"/>
              </a:ext>
            </a:extLst>
          </p:cNvPr>
          <p:cNvSpPr>
            <a:spLocks noChangeArrowheads="1"/>
          </p:cNvSpPr>
          <p:nvPr/>
        </p:nvSpPr>
        <p:spPr bwMode="auto">
          <a:xfrm>
            <a:off x="7977188" y="536575"/>
            <a:ext cx="91916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solidFill>
                  <a:srgbClr val="FFFF66"/>
                </a:solidFill>
                <a:latin typeface="Century Schoolbook" panose="02040604050505020304" pitchFamily="18" charset="0"/>
              </a:rPr>
              <a:t>“Red”PMT</a:t>
            </a:r>
          </a:p>
        </p:txBody>
      </p:sp>
      <p:sp>
        <p:nvSpPr>
          <p:cNvPr id="28716" name="Rectangle 58">
            <a:extLst>
              <a:ext uri="{FF2B5EF4-FFF2-40B4-BE49-F238E27FC236}">
                <a16:creationId xmlns:a16="http://schemas.microsoft.com/office/drawing/2014/main" id="{A926DB79-8070-EA4B-95E2-40173ADBC124}"/>
              </a:ext>
            </a:extLst>
          </p:cNvPr>
          <p:cNvSpPr>
            <a:spLocks noChangeArrowheads="1"/>
          </p:cNvSpPr>
          <p:nvPr/>
        </p:nvSpPr>
        <p:spPr bwMode="auto">
          <a:xfrm>
            <a:off x="6777038" y="2801938"/>
            <a:ext cx="1122362"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solidFill>
                  <a:srgbClr val="FFFF66"/>
                </a:solidFill>
                <a:latin typeface="Century Schoolbook" panose="02040604050505020304" pitchFamily="18" charset="0"/>
              </a:rPr>
              <a:t>“Green” PMT</a:t>
            </a:r>
          </a:p>
        </p:txBody>
      </p:sp>
      <p:sp>
        <p:nvSpPr>
          <p:cNvPr id="28717" name="Rectangle 59">
            <a:extLst>
              <a:ext uri="{FF2B5EF4-FFF2-40B4-BE49-F238E27FC236}">
                <a16:creationId xmlns:a16="http://schemas.microsoft.com/office/drawing/2014/main" id="{7C42CA71-9062-CA47-B1AF-28FFC46A16D5}"/>
              </a:ext>
            </a:extLst>
          </p:cNvPr>
          <p:cNvSpPr>
            <a:spLocks noChangeArrowheads="1"/>
          </p:cNvSpPr>
          <p:nvPr/>
        </p:nvSpPr>
        <p:spPr bwMode="auto">
          <a:xfrm>
            <a:off x="7986713" y="3082925"/>
            <a:ext cx="862012" cy="104775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300" name="Rectangle 60">
            <a:extLst>
              <a:ext uri="{FF2B5EF4-FFF2-40B4-BE49-F238E27FC236}">
                <a16:creationId xmlns:a16="http://schemas.microsoft.com/office/drawing/2014/main" id="{9AE04E8C-BB1F-A84C-B3A5-D39CCE03EC4A}"/>
              </a:ext>
            </a:extLst>
          </p:cNvPr>
          <p:cNvSpPr>
            <a:spLocks noChangeArrowheads="1"/>
          </p:cNvSpPr>
          <p:nvPr/>
        </p:nvSpPr>
        <p:spPr bwMode="auto">
          <a:xfrm>
            <a:off x="1266825" y="4635500"/>
            <a:ext cx="99695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solidFill>
                  <a:srgbClr val="FFFF66"/>
                </a:solidFill>
                <a:latin typeface="Century Schoolbook" charset="0"/>
                <a:ea typeface="+mn-ea"/>
              </a:rPr>
              <a:t>Retractable</a:t>
            </a:r>
          </a:p>
          <a:p>
            <a:pPr>
              <a:defRPr/>
            </a:pPr>
            <a:r>
              <a:rPr lang="en-US" altLang="en-US" sz="1200">
                <a:solidFill>
                  <a:srgbClr val="FFFF66"/>
                </a:solidFill>
                <a:latin typeface="Century Schoolbook" charset="0"/>
                <a:ea typeface="+mn-ea"/>
              </a:rPr>
              <a:t>Mirror</a:t>
            </a:r>
          </a:p>
        </p:txBody>
      </p:sp>
      <p:grpSp>
        <p:nvGrpSpPr>
          <p:cNvPr id="28719" name="Group 61">
            <a:extLst>
              <a:ext uri="{FF2B5EF4-FFF2-40B4-BE49-F238E27FC236}">
                <a16:creationId xmlns:a16="http://schemas.microsoft.com/office/drawing/2014/main" id="{FFBA9F4D-B9AC-4741-B272-056876B8633A}"/>
              </a:ext>
            </a:extLst>
          </p:cNvPr>
          <p:cNvGrpSpPr>
            <a:grpSpLocks/>
          </p:cNvGrpSpPr>
          <p:nvPr/>
        </p:nvGrpSpPr>
        <p:grpSpPr bwMode="auto">
          <a:xfrm>
            <a:off x="1012825" y="5430838"/>
            <a:ext cx="320675" cy="730250"/>
            <a:chOff x="695" y="3330"/>
            <a:chExt cx="220" cy="448"/>
          </a:xfrm>
        </p:grpSpPr>
        <p:sp>
          <p:nvSpPr>
            <p:cNvPr id="28785" name="Oval 62">
              <a:extLst>
                <a:ext uri="{FF2B5EF4-FFF2-40B4-BE49-F238E27FC236}">
                  <a16:creationId xmlns:a16="http://schemas.microsoft.com/office/drawing/2014/main" id="{2018031F-0633-234E-8FB6-6696A9E2EBFE}"/>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86" name="Rectangle 63">
              <a:extLst>
                <a:ext uri="{FF2B5EF4-FFF2-40B4-BE49-F238E27FC236}">
                  <a16:creationId xmlns:a16="http://schemas.microsoft.com/office/drawing/2014/main" id="{FB623417-17A8-8C47-8A80-455A28C13AF6}"/>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10304" name="Rectangle 64">
            <a:extLst>
              <a:ext uri="{FF2B5EF4-FFF2-40B4-BE49-F238E27FC236}">
                <a16:creationId xmlns:a16="http://schemas.microsoft.com/office/drawing/2014/main" id="{5FE066BE-352D-A447-AF29-5B50B873C1CF}"/>
              </a:ext>
            </a:extLst>
          </p:cNvPr>
          <p:cNvSpPr>
            <a:spLocks noChangeArrowheads="1"/>
          </p:cNvSpPr>
          <p:nvPr/>
        </p:nvSpPr>
        <p:spPr bwMode="auto">
          <a:xfrm>
            <a:off x="777875" y="6200775"/>
            <a:ext cx="820738"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Ocular</a:t>
            </a:r>
          </a:p>
        </p:txBody>
      </p:sp>
      <p:grpSp>
        <p:nvGrpSpPr>
          <p:cNvPr id="28721" name="Group 65">
            <a:extLst>
              <a:ext uri="{FF2B5EF4-FFF2-40B4-BE49-F238E27FC236}">
                <a16:creationId xmlns:a16="http://schemas.microsoft.com/office/drawing/2014/main" id="{EB85EFB7-94A9-8449-BCB9-32807B01841F}"/>
              </a:ext>
            </a:extLst>
          </p:cNvPr>
          <p:cNvGrpSpPr>
            <a:grpSpLocks/>
          </p:cNvGrpSpPr>
          <p:nvPr/>
        </p:nvGrpSpPr>
        <p:grpSpPr bwMode="auto">
          <a:xfrm>
            <a:off x="1763713" y="3141663"/>
            <a:ext cx="41275" cy="906462"/>
            <a:chOff x="1211" y="1926"/>
            <a:chExt cx="28" cy="556"/>
          </a:xfrm>
        </p:grpSpPr>
        <p:sp>
          <p:nvSpPr>
            <p:cNvPr id="10306" name="Line 66">
              <a:extLst>
                <a:ext uri="{FF2B5EF4-FFF2-40B4-BE49-F238E27FC236}">
                  <a16:creationId xmlns:a16="http://schemas.microsoft.com/office/drawing/2014/main" id="{E1F15540-584C-144F-BB2C-BAAC63676B74}"/>
                </a:ext>
              </a:extLst>
            </p:cNvPr>
            <p:cNvSpPr>
              <a:spLocks noChangeShapeType="1"/>
            </p:cNvSpPr>
            <p:nvPr/>
          </p:nvSpPr>
          <p:spPr bwMode="auto">
            <a:xfrm>
              <a:off x="1219"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8784" name="Rectangle 67">
              <a:extLst>
                <a:ext uri="{FF2B5EF4-FFF2-40B4-BE49-F238E27FC236}">
                  <a16:creationId xmlns:a16="http://schemas.microsoft.com/office/drawing/2014/main" id="{59E612A0-836E-5440-BC86-A4177EF4C420}"/>
                </a:ext>
              </a:extLst>
            </p:cNvPr>
            <p:cNvSpPr>
              <a:spLocks noChangeArrowheads="1"/>
            </p:cNvSpPr>
            <p:nvPr/>
          </p:nvSpPr>
          <p:spPr bwMode="auto">
            <a:xfrm>
              <a:off x="1211"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grpSp>
        <p:nvGrpSpPr>
          <p:cNvPr id="28722" name="Group 68">
            <a:extLst>
              <a:ext uri="{FF2B5EF4-FFF2-40B4-BE49-F238E27FC236}">
                <a16:creationId xmlns:a16="http://schemas.microsoft.com/office/drawing/2014/main" id="{2997ED56-DCF7-FA48-BC8C-B8BB0F2F20AA}"/>
              </a:ext>
            </a:extLst>
          </p:cNvPr>
          <p:cNvGrpSpPr>
            <a:grpSpLocks/>
          </p:cNvGrpSpPr>
          <p:nvPr/>
        </p:nvGrpSpPr>
        <p:grpSpPr bwMode="auto">
          <a:xfrm>
            <a:off x="7775575" y="3141663"/>
            <a:ext cx="41275" cy="906462"/>
            <a:chOff x="5339" y="1926"/>
            <a:chExt cx="28" cy="556"/>
          </a:xfrm>
        </p:grpSpPr>
        <p:sp>
          <p:nvSpPr>
            <p:cNvPr id="10309" name="Line 69">
              <a:extLst>
                <a:ext uri="{FF2B5EF4-FFF2-40B4-BE49-F238E27FC236}">
                  <a16:creationId xmlns:a16="http://schemas.microsoft.com/office/drawing/2014/main" id="{64FE761F-C226-4247-84DA-7399130910C8}"/>
                </a:ext>
              </a:extLst>
            </p:cNvPr>
            <p:cNvSpPr>
              <a:spLocks noChangeShapeType="1"/>
            </p:cNvSpPr>
            <p:nvPr/>
          </p:nvSpPr>
          <p:spPr bwMode="auto">
            <a:xfrm>
              <a:off x="5347"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8782" name="Rectangle 70">
              <a:extLst>
                <a:ext uri="{FF2B5EF4-FFF2-40B4-BE49-F238E27FC236}">
                  <a16:creationId xmlns:a16="http://schemas.microsoft.com/office/drawing/2014/main" id="{4C11BB67-EB0A-224D-99EB-7B9AAB9F3B54}"/>
                </a:ext>
              </a:extLst>
            </p:cNvPr>
            <p:cNvSpPr>
              <a:spLocks noChangeArrowheads="1"/>
            </p:cNvSpPr>
            <p:nvPr/>
          </p:nvSpPr>
          <p:spPr bwMode="auto">
            <a:xfrm>
              <a:off x="5339"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10311" name="Rectangle 71">
            <a:extLst>
              <a:ext uri="{FF2B5EF4-FFF2-40B4-BE49-F238E27FC236}">
                <a16:creationId xmlns:a16="http://schemas.microsoft.com/office/drawing/2014/main" id="{0F65B0F4-097A-0C4A-A1DB-78FFBEDD4890}"/>
              </a:ext>
            </a:extLst>
          </p:cNvPr>
          <p:cNvSpPr>
            <a:spLocks noChangeArrowheads="1"/>
          </p:cNvSpPr>
          <p:nvPr/>
        </p:nvSpPr>
        <p:spPr bwMode="auto">
          <a:xfrm>
            <a:off x="1844675" y="3871913"/>
            <a:ext cx="515938"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Slit</a:t>
            </a:r>
          </a:p>
        </p:txBody>
      </p:sp>
      <p:sp>
        <p:nvSpPr>
          <p:cNvPr id="10312" name="Rectangle 72">
            <a:extLst>
              <a:ext uri="{FF2B5EF4-FFF2-40B4-BE49-F238E27FC236}">
                <a16:creationId xmlns:a16="http://schemas.microsoft.com/office/drawing/2014/main" id="{86EA0A75-BE7E-874E-A103-A7A0C0FF16BE}"/>
              </a:ext>
            </a:extLst>
          </p:cNvPr>
          <p:cNvSpPr>
            <a:spLocks noChangeArrowheads="1"/>
          </p:cNvSpPr>
          <p:nvPr/>
        </p:nvSpPr>
        <p:spPr bwMode="auto">
          <a:xfrm>
            <a:off x="7262813" y="3794125"/>
            <a:ext cx="515937"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Slit</a:t>
            </a:r>
          </a:p>
        </p:txBody>
      </p:sp>
      <p:sp>
        <p:nvSpPr>
          <p:cNvPr id="10313" name="Rectangle 73">
            <a:extLst>
              <a:ext uri="{FF2B5EF4-FFF2-40B4-BE49-F238E27FC236}">
                <a16:creationId xmlns:a16="http://schemas.microsoft.com/office/drawing/2014/main" id="{EC8D8857-7AB7-F347-97B5-C97FFC55BAF5}"/>
              </a:ext>
            </a:extLst>
          </p:cNvPr>
          <p:cNvSpPr>
            <a:spLocks noChangeArrowheads="1"/>
          </p:cNvSpPr>
          <p:nvPr/>
        </p:nvSpPr>
        <p:spPr bwMode="auto">
          <a:xfrm>
            <a:off x="4319588" y="273050"/>
            <a:ext cx="1393825" cy="301625"/>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p>
            <a:pPr>
              <a:defRPr/>
            </a:pPr>
            <a:r>
              <a:rPr lang="en-US" altLang="en-US" sz="1400">
                <a:solidFill>
                  <a:srgbClr val="FFFF66"/>
                </a:solidFill>
                <a:latin typeface="Century Schoolbook" charset="0"/>
                <a:ea typeface="+mn-ea"/>
              </a:rPr>
              <a:t>Lamp Housing</a:t>
            </a:r>
          </a:p>
        </p:txBody>
      </p:sp>
      <p:sp>
        <p:nvSpPr>
          <p:cNvPr id="10314" name="Line 74">
            <a:extLst>
              <a:ext uri="{FF2B5EF4-FFF2-40B4-BE49-F238E27FC236}">
                <a16:creationId xmlns:a16="http://schemas.microsoft.com/office/drawing/2014/main" id="{CB4ECAD0-F063-9D47-BB13-D2AB137A9639}"/>
              </a:ext>
            </a:extLst>
          </p:cNvPr>
          <p:cNvSpPr>
            <a:spLocks noChangeShapeType="1"/>
          </p:cNvSpPr>
          <p:nvPr/>
        </p:nvSpPr>
        <p:spPr bwMode="auto">
          <a:xfrm>
            <a:off x="1257300" y="2058988"/>
            <a:ext cx="687388" cy="0"/>
          </a:xfrm>
          <a:prstGeom prst="line">
            <a:avLst/>
          </a:prstGeom>
          <a:noFill/>
          <a:ln w="127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5" name="Line 75">
            <a:extLst>
              <a:ext uri="{FF2B5EF4-FFF2-40B4-BE49-F238E27FC236}">
                <a16:creationId xmlns:a16="http://schemas.microsoft.com/office/drawing/2014/main" id="{14C80C01-6049-9D4B-80FB-C16C2F42E2D5}"/>
              </a:ext>
            </a:extLst>
          </p:cNvPr>
          <p:cNvSpPr>
            <a:spLocks noChangeShapeType="1"/>
          </p:cNvSpPr>
          <p:nvPr/>
        </p:nvSpPr>
        <p:spPr bwMode="auto">
          <a:xfrm>
            <a:off x="1204913" y="2025650"/>
            <a:ext cx="92075" cy="1238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6" name="Rectangle 76">
            <a:extLst>
              <a:ext uri="{FF2B5EF4-FFF2-40B4-BE49-F238E27FC236}">
                <a16:creationId xmlns:a16="http://schemas.microsoft.com/office/drawing/2014/main" id="{A4958E9D-C5FB-9944-AFA6-7DDA48A37D13}"/>
              </a:ext>
            </a:extLst>
          </p:cNvPr>
          <p:cNvSpPr>
            <a:spLocks noChangeArrowheads="1"/>
          </p:cNvSpPr>
          <p:nvPr/>
        </p:nvSpPr>
        <p:spPr bwMode="auto">
          <a:xfrm>
            <a:off x="2700338" y="5486400"/>
            <a:ext cx="4994275" cy="5762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a:solidFill>
                  <a:srgbClr val="FFFF66"/>
                </a:solidFill>
                <a:latin typeface="Century Schoolbook" charset="0"/>
                <a:ea typeface="+mn-ea"/>
              </a:rPr>
              <a:t>The Bryte Optical Layout</a:t>
            </a:r>
          </a:p>
        </p:txBody>
      </p:sp>
      <p:grpSp>
        <p:nvGrpSpPr>
          <p:cNvPr id="28729" name="Group 77">
            <a:extLst>
              <a:ext uri="{FF2B5EF4-FFF2-40B4-BE49-F238E27FC236}">
                <a16:creationId xmlns:a16="http://schemas.microsoft.com/office/drawing/2014/main" id="{66F01182-D445-214D-B624-0E6F07285E04}"/>
              </a:ext>
            </a:extLst>
          </p:cNvPr>
          <p:cNvGrpSpPr>
            <a:grpSpLocks/>
          </p:cNvGrpSpPr>
          <p:nvPr/>
        </p:nvGrpSpPr>
        <p:grpSpPr bwMode="auto">
          <a:xfrm>
            <a:off x="6046788" y="328613"/>
            <a:ext cx="576262" cy="666750"/>
            <a:chOff x="4204" y="264"/>
            <a:chExt cx="335" cy="362"/>
          </a:xfrm>
        </p:grpSpPr>
        <p:grpSp>
          <p:nvGrpSpPr>
            <p:cNvPr id="28746" name="Group 78">
              <a:extLst>
                <a:ext uri="{FF2B5EF4-FFF2-40B4-BE49-F238E27FC236}">
                  <a16:creationId xmlns:a16="http://schemas.microsoft.com/office/drawing/2014/main" id="{A6EBF6B4-4452-6149-8C54-D1BECD643AAD}"/>
                </a:ext>
              </a:extLst>
            </p:cNvPr>
            <p:cNvGrpSpPr>
              <a:grpSpLocks/>
            </p:cNvGrpSpPr>
            <p:nvPr/>
          </p:nvGrpSpPr>
          <p:grpSpPr bwMode="auto">
            <a:xfrm>
              <a:off x="4290" y="264"/>
              <a:ext cx="177" cy="284"/>
              <a:chOff x="4290" y="264"/>
              <a:chExt cx="177" cy="284"/>
            </a:xfrm>
          </p:grpSpPr>
          <p:sp>
            <p:nvSpPr>
              <p:cNvPr id="10319" name="Freeform 79">
                <a:extLst>
                  <a:ext uri="{FF2B5EF4-FFF2-40B4-BE49-F238E27FC236}">
                    <a16:creationId xmlns:a16="http://schemas.microsoft.com/office/drawing/2014/main" id="{29CB1E2D-CAAA-694A-A74A-CB0B3A4AEB2F}"/>
                  </a:ext>
                </a:extLst>
              </p:cNvPr>
              <p:cNvSpPr>
                <a:spLocks/>
              </p:cNvSpPr>
              <p:nvPr/>
            </p:nvSpPr>
            <p:spPr bwMode="auto">
              <a:xfrm>
                <a:off x="4290" y="327"/>
                <a:ext cx="177" cy="222"/>
              </a:xfrm>
              <a:custGeom>
                <a:avLst/>
                <a:gdLst>
                  <a:gd name="T0" fmla="*/ 27 w 177"/>
                  <a:gd name="T1" fmla="*/ 75 h 221"/>
                  <a:gd name="T2" fmla="*/ 20 w 177"/>
                  <a:gd name="T3" fmla="*/ 88 h 221"/>
                  <a:gd name="T4" fmla="*/ 10 w 177"/>
                  <a:gd name="T5" fmla="*/ 102 h 221"/>
                  <a:gd name="T6" fmla="*/ 3 w 177"/>
                  <a:gd name="T7" fmla="*/ 115 h 221"/>
                  <a:gd name="T8" fmla="*/ 0 w 177"/>
                  <a:gd name="T9" fmla="*/ 130 h 221"/>
                  <a:gd name="T10" fmla="*/ 0 w 177"/>
                  <a:gd name="T11" fmla="*/ 144 h 221"/>
                  <a:gd name="T12" fmla="*/ 3 w 177"/>
                  <a:gd name="T13" fmla="*/ 163 h 221"/>
                  <a:gd name="T14" fmla="*/ 11 w 177"/>
                  <a:gd name="T15" fmla="*/ 178 h 221"/>
                  <a:gd name="T16" fmla="*/ 23 w 177"/>
                  <a:gd name="T17" fmla="*/ 193 h 221"/>
                  <a:gd name="T18" fmla="*/ 39 w 177"/>
                  <a:gd name="T19" fmla="*/ 205 h 221"/>
                  <a:gd name="T20" fmla="*/ 53 w 177"/>
                  <a:gd name="T21" fmla="*/ 212 h 221"/>
                  <a:gd name="T22" fmla="*/ 69 w 177"/>
                  <a:gd name="T23" fmla="*/ 217 h 221"/>
                  <a:gd name="T24" fmla="*/ 91 w 177"/>
                  <a:gd name="T25" fmla="*/ 220 h 221"/>
                  <a:gd name="T26" fmla="*/ 111 w 177"/>
                  <a:gd name="T27" fmla="*/ 217 h 221"/>
                  <a:gd name="T28" fmla="*/ 124 w 177"/>
                  <a:gd name="T29" fmla="*/ 213 h 221"/>
                  <a:gd name="T30" fmla="*/ 138 w 177"/>
                  <a:gd name="T31" fmla="*/ 206 h 221"/>
                  <a:gd name="T32" fmla="*/ 149 w 177"/>
                  <a:gd name="T33" fmla="*/ 198 h 221"/>
                  <a:gd name="T34" fmla="*/ 159 w 177"/>
                  <a:gd name="T35" fmla="*/ 188 h 221"/>
                  <a:gd name="T36" fmla="*/ 165 w 177"/>
                  <a:gd name="T37" fmla="*/ 179 h 221"/>
                  <a:gd name="T38" fmla="*/ 170 w 177"/>
                  <a:gd name="T39" fmla="*/ 168 h 221"/>
                  <a:gd name="T40" fmla="*/ 174 w 177"/>
                  <a:gd name="T41" fmla="*/ 157 h 221"/>
                  <a:gd name="T42" fmla="*/ 176 w 177"/>
                  <a:gd name="T43" fmla="*/ 143 h 221"/>
                  <a:gd name="T44" fmla="*/ 175 w 177"/>
                  <a:gd name="T45" fmla="*/ 129 h 221"/>
                  <a:gd name="T46" fmla="*/ 171 w 177"/>
                  <a:gd name="T47" fmla="*/ 117 h 221"/>
                  <a:gd name="T48" fmla="*/ 165 w 177"/>
                  <a:gd name="T49" fmla="*/ 102 h 221"/>
                  <a:gd name="T50" fmla="*/ 155 w 177"/>
                  <a:gd name="T51" fmla="*/ 86 h 221"/>
                  <a:gd name="T52" fmla="*/ 150 w 177"/>
                  <a:gd name="T53" fmla="*/ 75 h 221"/>
                  <a:gd name="T54" fmla="*/ 144 w 177"/>
                  <a:gd name="T55" fmla="*/ 62 h 221"/>
                  <a:gd name="T56" fmla="*/ 139 w 177"/>
                  <a:gd name="T57" fmla="*/ 46 h 221"/>
                  <a:gd name="T58" fmla="*/ 136 w 177"/>
                  <a:gd name="T59" fmla="*/ 33 h 221"/>
                  <a:gd name="T60" fmla="*/ 133 w 177"/>
                  <a:gd name="T61" fmla="*/ 18 h 221"/>
                  <a:gd name="T62" fmla="*/ 133 w 177"/>
                  <a:gd name="T63" fmla="*/ 0 h 221"/>
                  <a:gd name="T64" fmla="*/ 50 w 177"/>
                  <a:gd name="T65" fmla="*/ 0 h 221"/>
                  <a:gd name="T66" fmla="*/ 50 w 177"/>
                  <a:gd name="T67" fmla="*/ 15 h 221"/>
                  <a:gd name="T68" fmla="*/ 46 w 177"/>
                  <a:gd name="T69" fmla="*/ 34 h 221"/>
                  <a:gd name="T70" fmla="*/ 41 w 177"/>
                  <a:gd name="T71" fmla="*/ 48 h 221"/>
                  <a:gd name="T72" fmla="*/ 34 w 177"/>
                  <a:gd name="T73" fmla="*/ 63 h 221"/>
                  <a:gd name="T74" fmla="*/ 27 w 177"/>
                  <a:gd name="T75" fmla="*/ 7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21">
                    <a:moveTo>
                      <a:pt x="27" y="75"/>
                    </a:moveTo>
                    <a:lnTo>
                      <a:pt x="20" y="88"/>
                    </a:lnTo>
                    <a:lnTo>
                      <a:pt x="10" y="102"/>
                    </a:lnTo>
                    <a:lnTo>
                      <a:pt x="3" y="115"/>
                    </a:lnTo>
                    <a:lnTo>
                      <a:pt x="0" y="130"/>
                    </a:lnTo>
                    <a:lnTo>
                      <a:pt x="0" y="144"/>
                    </a:lnTo>
                    <a:lnTo>
                      <a:pt x="3" y="163"/>
                    </a:lnTo>
                    <a:lnTo>
                      <a:pt x="11" y="178"/>
                    </a:lnTo>
                    <a:lnTo>
                      <a:pt x="23" y="193"/>
                    </a:lnTo>
                    <a:lnTo>
                      <a:pt x="39" y="205"/>
                    </a:lnTo>
                    <a:lnTo>
                      <a:pt x="53" y="212"/>
                    </a:lnTo>
                    <a:lnTo>
                      <a:pt x="69" y="217"/>
                    </a:lnTo>
                    <a:lnTo>
                      <a:pt x="91" y="220"/>
                    </a:lnTo>
                    <a:lnTo>
                      <a:pt x="111" y="217"/>
                    </a:lnTo>
                    <a:lnTo>
                      <a:pt x="124" y="213"/>
                    </a:lnTo>
                    <a:lnTo>
                      <a:pt x="138" y="206"/>
                    </a:lnTo>
                    <a:lnTo>
                      <a:pt x="149" y="198"/>
                    </a:lnTo>
                    <a:lnTo>
                      <a:pt x="159" y="188"/>
                    </a:lnTo>
                    <a:lnTo>
                      <a:pt x="165" y="179"/>
                    </a:lnTo>
                    <a:lnTo>
                      <a:pt x="170" y="168"/>
                    </a:lnTo>
                    <a:lnTo>
                      <a:pt x="174" y="157"/>
                    </a:lnTo>
                    <a:lnTo>
                      <a:pt x="176" y="143"/>
                    </a:lnTo>
                    <a:lnTo>
                      <a:pt x="175" y="129"/>
                    </a:lnTo>
                    <a:lnTo>
                      <a:pt x="171" y="117"/>
                    </a:lnTo>
                    <a:lnTo>
                      <a:pt x="165" y="102"/>
                    </a:lnTo>
                    <a:lnTo>
                      <a:pt x="155" y="86"/>
                    </a:lnTo>
                    <a:lnTo>
                      <a:pt x="150" y="75"/>
                    </a:lnTo>
                    <a:lnTo>
                      <a:pt x="144" y="62"/>
                    </a:lnTo>
                    <a:lnTo>
                      <a:pt x="139" y="46"/>
                    </a:lnTo>
                    <a:lnTo>
                      <a:pt x="136" y="33"/>
                    </a:lnTo>
                    <a:lnTo>
                      <a:pt x="133" y="18"/>
                    </a:lnTo>
                    <a:lnTo>
                      <a:pt x="133" y="0"/>
                    </a:lnTo>
                    <a:lnTo>
                      <a:pt x="50" y="0"/>
                    </a:lnTo>
                    <a:lnTo>
                      <a:pt x="50" y="15"/>
                    </a:lnTo>
                    <a:lnTo>
                      <a:pt x="46" y="34"/>
                    </a:lnTo>
                    <a:lnTo>
                      <a:pt x="41" y="48"/>
                    </a:lnTo>
                    <a:lnTo>
                      <a:pt x="34" y="63"/>
                    </a:lnTo>
                    <a:lnTo>
                      <a:pt x="27" y="75"/>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nvGrpSpPr>
              <p:cNvPr id="28774" name="Group 80">
                <a:extLst>
                  <a:ext uri="{FF2B5EF4-FFF2-40B4-BE49-F238E27FC236}">
                    <a16:creationId xmlns:a16="http://schemas.microsoft.com/office/drawing/2014/main" id="{7E16437E-FF89-7B42-8ADB-4FF7302789DE}"/>
                  </a:ext>
                </a:extLst>
              </p:cNvPr>
              <p:cNvGrpSpPr>
                <a:grpSpLocks/>
              </p:cNvGrpSpPr>
              <p:nvPr/>
            </p:nvGrpSpPr>
            <p:grpSpPr bwMode="auto">
              <a:xfrm>
                <a:off x="4340" y="264"/>
                <a:ext cx="84" cy="68"/>
                <a:chOff x="4340" y="264"/>
                <a:chExt cx="84" cy="68"/>
              </a:xfrm>
            </p:grpSpPr>
            <p:sp>
              <p:nvSpPr>
                <p:cNvPr id="28775" name="Oval 81">
                  <a:extLst>
                    <a:ext uri="{FF2B5EF4-FFF2-40B4-BE49-F238E27FC236}">
                      <a16:creationId xmlns:a16="http://schemas.microsoft.com/office/drawing/2014/main" id="{E008D063-D914-5B4C-8AE9-3A16C938F21A}"/>
                    </a:ext>
                  </a:extLst>
                </p:cNvPr>
                <p:cNvSpPr>
                  <a:spLocks noChangeArrowheads="1"/>
                </p:cNvSpPr>
                <p:nvPr/>
              </p:nvSpPr>
              <p:spPr bwMode="auto">
                <a:xfrm>
                  <a:off x="4354" y="264"/>
                  <a:ext cx="42" cy="4"/>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322" name="Freeform 82">
                  <a:extLst>
                    <a:ext uri="{FF2B5EF4-FFF2-40B4-BE49-F238E27FC236}">
                      <a16:creationId xmlns:a16="http://schemas.microsoft.com/office/drawing/2014/main" id="{19479C6E-683F-CA46-9D0B-37C084054993}"/>
                    </a:ext>
                  </a:extLst>
                </p:cNvPr>
                <p:cNvSpPr>
                  <a:spLocks/>
                </p:cNvSpPr>
                <p:nvPr/>
              </p:nvSpPr>
              <p:spPr bwMode="auto">
                <a:xfrm>
                  <a:off x="4340" y="311"/>
                  <a:ext cx="84" cy="21"/>
                </a:xfrm>
                <a:custGeom>
                  <a:avLst/>
                  <a:gdLst>
                    <a:gd name="T0" fmla="*/ 0 w 84"/>
                    <a:gd name="T1" fmla="*/ 20 h 21"/>
                    <a:gd name="T2" fmla="*/ 0 w 84"/>
                    <a:gd name="T3" fmla="*/ 0 h 21"/>
                    <a:gd name="T4" fmla="*/ 18 w 84"/>
                    <a:gd name="T5" fmla="*/ 0 h 21"/>
                    <a:gd name="T6" fmla="*/ 83 w 84"/>
                    <a:gd name="T7" fmla="*/ 13 h 21"/>
                    <a:gd name="T8" fmla="*/ 83 w 84"/>
                    <a:gd name="T9" fmla="*/ 20 h 21"/>
                    <a:gd name="T10" fmla="*/ 0 w 84"/>
                    <a:gd name="T11" fmla="*/ 20 h 21"/>
                  </a:gdLst>
                  <a:ahLst/>
                  <a:cxnLst>
                    <a:cxn ang="0">
                      <a:pos x="T0" y="T1"/>
                    </a:cxn>
                    <a:cxn ang="0">
                      <a:pos x="T2" y="T3"/>
                    </a:cxn>
                    <a:cxn ang="0">
                      <a:pos x="T4" y="T5"/>
                    </a:cxn>
                    <a:cxn ang="0">
                      <a:pos x="T6" y="T7"/>
                    </a:cxn>
                    <a:cxn ang="0">
                      <a:pos x="T8" y="T9"/>
                    </a:cxn>
                    <a:cxn ang="0">
                      <a:pos x="T10" y="T11"/>
                    </a:cxn>
                  </a:cxnLst>
                  <a:rect l="0" t="0" r="r" b="b"/>
                  <a:pathLst>
                    <a:path w="84" h="21">
                      <a:moveTo>
                        <a:pt x="0" y="20"/>
                      </a:moveTo>
                      <a:lnTo>
                        <a:pt x="0" y="0"/>
                      </a:lnTo>
                      <a:lnTo>
                        <a:pt x="18" y="0"/>
                      </a:lnTo>
                      <a:lnTo>
                        <a:pt x="83" y="13"/>
                      </a:lnTo>
                      <a:lnTo>
                        <a:pt x="83" y="20"/>
                      </a:lnTo>
                      <a:lnTo>
                        <a:pt x="0" y="20"/>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3" name="Freeform 83">
                  <a:extLst>
                    <a:ext uri="{FF2B5EF4-FFF2-40B4-BE49-F238E27FC236}">
                      <a16:creationId xmlns:a16="http://schemas.microsoft.com/office/drawing/2014/main" id="{510D7B93-5A17-3049-B90B-B7BB76AC25EF}"/>
                    </a:ext>
                  </a:extLst>
                </p:cNvPr>
                <p:cNvSpPr>
                  <a:spLocks/>
                </p:cNvSpPr>
                <p:nvPr/>
              </p:nvSpPr>
              <p:spPr bwMode="auto">
                <a:xfrm>
                  <a:off x="4340" y="297"/>
                  <a:ext cx="84" cy="28"/>
                </a:xfrm>
                <a:custGeom>
                  <a:avLst/>
                  <a:gdLst>
                    <a:gd name="T0" fmla="*/ 18 w 84"/>
                    <a:gd name="T1" fmla="*/ 14 h 28"/>
                    <a:gd name="T2" fmla="*/ 0 w 84"/>
                    <a:gd name="T3" fmla="*/ 14 h 28"/>
                    <a:gd name="T4" fmla="*/ 0 w 84"/>
                    <a:gd name="T5" fmla="*/ 0 h 28"/>
                    <a:gd name="T6" fmla="*/ 18 w 84"/>
                    <a:gd name="T7" fmla="*/ 0 h 28"/>
                    <a:gd name="T8" fmla="*/ 83 w 84"/>
                    <a:gd name="T9" fmla="*/ 14 h 28"/>
                    <a:gd name="T10" fmla="*/ 83 w 84"/>
                    <a:gd name="T11" fmla="*/ 27 h 28"/>
                    <a:gd name="T12" fmla="*/ 18 w 84"/>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4"/>
                      </a:move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4" name="Freeform 84">
                  <a:extLst>
                    <a:ext uri="{FF2B5EF4-FFF2-40B4-BE49-F238E27FC236}">
                      <a16:creationId xmlns:a16="http://schemas.microsoft.com/office/drawing/2014/main" id="{E3103EDD-7D63-7C4A-B0E4-1A7E2AD91B9E}"/>
                    </a:ext>
                  </a:extLst>
                </p:cNvPr>
                <p:cNvSpPr>
                  <a:spLocks/>
                </p:cNvSpPr>
                <p:nvPr/>
              </p:nvSpPr>
              <p:spPr bwMode="auto">
                <a:xfrm>
                  <a:off x="4340" y="284"/>
                  <a:ext cx="84" cy="28"/>
                </a:xfrm>
                <a:custGeom>
                  <a:avLst/>
                  <a:gdLst>
                    <a:gd name="T0" fmla="*/ 18 w 84"/>
                    <a:gd name="T1" fmla="*/ 13 h 28"/>
                    <a:gd name="T2" fmla="*/ 0 w 84"/>
                    <a:gd name="T3" fmla="*/ 13 h 28"/>
                    <a:gd name="T4" fmla="*/ 0 w 84"/>
                    <a:gd name="T5" fmla="*/ 0 h 28"/>
                    <a:gd name="T6" fmla="*/ 18 w 84"/>
                    <a:gd name="T7" fmla="*/ 0 h 28"/>
                    <a:gd name="T8" fmla="*/ 83 w 84"/>
                    <a:gd name="T9" fmla="*/ 13 h 28"/>
                    <a:gd name="T10" fmla="*/ 83 w 84"/>
                    <a:gd name="T11" fmla="*/ 27 h 28"/>
                    <a:gd name="T12" fmla="*/ 18 w 84"/>
                    <a:gd name="T13" fmla="*/ 13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3"/>
                      </a:moveTo>
                      <a:lnTo>
                        <a:pt x="0" y="13"/>
                      </a:lnTo>
                      <a:lnTo>
                        <a:pt x="0" y="0"/>
                      </a:lnTo>
                      <a:lnTo>
                        <a:pt x="18" y="0"/>
                      </a:lnTo>
                      <a:lnTo>
                        <a:pt x="83" y="13"/>
                      </a:lnTo>
                      <a:lnTo>
                        <a:pt x="83" y="27"/>
                      </a:lnTo>
                      <a:lnTo>
                        <a:pt x="18" y="13"/>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5" name="Freeform 85">
                  <a:extLst>
                    <a:ext uri="{FF2B5EF4-FFF2-40B4-BE49-F238E27FC236}">
                      <a16:creationId xmlns:a16="http://schemas.microsoft.com/office/drawing/2014/main" id="{1AD7B338-4819-3944-A648-70D3C6E911CF}"/>
                    </a:ext>
                  </a:extLst>
                </p:cNvPr>
                <p:cNvSpPr>
                  <a:spLocks/>
                </p:cNvSpPr>
                <p:nvPr/>
              </p:nvSpPr>
              <p:spPr bwMode="auto">
                <a:xfrm>
                  <a:off x="4340" y="270"/>
                  <a:ext cx="84" cy="28"/>
                </a:xfrm>
                <a:custGeom>
                  <a:avLst/>
                  <a:gdLst>
                    <a:gd name="T0" fmla="*/ 18 w 84"/>
                    <a:gd name="T1" fmla="*/ 14 h 28"/>
                    <a:gd name="T2" fmla="*/ 16 w 84"/>
                    <a:gd name="T3" fmla="*/ 14 h 28"/>
                    <a:gd name="T4" fmla="*/ 0 w 84"/>
                    <a:gd name="T5" fmla="*/ 14 h 28"/>
                    <a:gd name="T6" fmla="*/ 0 w 84"/>
                    <a:gd name="T7" fmla="*/ 0 h 28"/>
                    <a:gd name="T8" fmla="*/ 18 w 84"/>
                    <a:gd name="T9" fmla="*/ 0 h 28"/>
                    <a:gd name="T10" fmla="*/ 83 w 84"/>
                    <a:gd name="T11" fmla="*/ 14 h 28"/>
                    <a:gd name="T12" fmla="*/ 83 w 84"/>
                    <a:gd name="T13" fmla="*/ 27 h 28"/>
                    <a:gd name="T14" fmla="*/ 18 w 84"/>
                    <a:gd name="T15" fmla="*/ 1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8">
                      <a:moveTo>
                        <a:pt x="18" y="14"/>
                      </a:moveTo>
                      <a:lnTo>
                        <a:pt x="16" y="14"/>
                      </a:ln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6" name="Freeform 86">
                  <a:extLst>
                    <a:ext uri="{FF2B5EF4-FFF2-40B4-BE49-F238E27FC236}">
                      <a16:creationId xmlns:a16="http://schemas.microsoft.com/office/drawing/2014/main" id="{C90BF6F1-D513-B64C-9C21-BAA08B5997EC}"/>
                    </a:ext>
                  </a:extLst>
                </p:cNvPr>
                <p:cNvSpPr>
                  <a:spLocks/>
                </p:cNvSpPr>
                <p:nvPr/>
              </p:nvSpPr>
              <p:spPr bwMode="auto">
                <a:xfrm>
                  <a:off x="4340" y="264"/>
                  <a:ext cx="84" cy="21"/>
                </a:xfrm>
                <a:custGeom>
                  <a:avLst/>
                  <a:gdLst>
                    <a:gd name="T0" fmla="*/ 18 w 84"/>
                    <a:gd name="T1" fmla="*/ 6 h 21"/>
                    <a:gd name="T2" fmla="*/ 0 w 84"/>
                    <a:gd name="T3" fmla="*/ 6 h 21"/>
                    <a:gd name="T4" fmla="*/ 9 w 84"/>
                    <a:gd name="T5" fmla="*/ 0 h 21"/>
                    <a:gd name="T6" fmla="*/ 73 w 84"/>
                    <a:gd name="T7" fmla="*/ 0 h 21"/>
                    <a:gd name="T8" fmla="*/ 83 w 84"/>
                    <a:gd name="T9" fmla="*/ 6 h 21"/>
                    <a:gd name="T10" fmla="*/ 83 w 84"/>
                    <a:gd name="T11" fmla="*/ 20 h 21"/>
                    <a:gd name="T12" fmla="*/ 18 w 84"/>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84" h="21">
                      <a:moveTo>
                        <a:pt x="18" y="6"/>
                      </a:moveTo>
                      <a:lnTo>
                        <a:pt x="0" y="6"/>
                      </a:lnTo>
                      <a:lnTo>
                        <a:pt x="9" y="0"/>
                      </a:lnTo>
                      <a:lnTo>
                        <a:pt x="73" y="0"/>
                      </a:lnTo>
                      <a:lnTo>
                        <a:pt x="83" y="6"/>
                      </a:lnTo>
                      <a:lnTo>
                        <a:pt x="83" y="20"/>
                      </a:lnTo>
                      <a:lnTo>
                        <a:pt x="18" y="6"/>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grpSp>
        <p:grpSp>
          <p:nvGrpSpPr>
            <p:cNvPr id="28747" name="Group 87">
              <a:extLst>
                <a:ext uri="{FF2B5EF4-FFF2-40B4-BE49-F238E27FC236}">
                  <a16:creationId xmlns:a16="http://schemas.microsoft.com/office/drawing/2014/main" id="{799678D1-63E5-CC49-A64B-250C7E76B033}"/>
                </a:ext>
              </a:extLst>
            </p:cNvPr>
            <p:cNvGrpSpPr>
              <a:grpSpLocks/>
            </p:cNvGrpSpPr>
            <p:nvPr/>
          </p:nvGrpSpPr>
          <p:grpSpPr bwMode="auto">
            <a:xfrm>
              <a:off x="4204" y="383"/>
              <a:ext cx="335" cy="243"/>
              <a:chOff x="4204" y="383"/>
              <a:chExt cx="335" cy="243"/>
            </a:xfrm>
          </p:grpSpPr>
          <p:sp>
            <p:nvSpPr>
              <p:cNvPr id="10328" name="Line 88">
                <a:extLst>
                  <a:ext uri="{FF2B5EF4-FFF2-40B4-BE49-F238E27FC236}">
                    <a16:creationId xmlns:a16="http://schemas.microsoft.com/office/drawing/2014/main" id="{F766DDAD-0B92-204A-A883-8B02C6B461BC}"/>
                  </a:ext>
                </a:extLst>
              </p:cNvPr>
              <p:cNvSpPr>
                <a:spLocks noChangeShapeType="1"/>
              </p:cNvSpPr>
              <p:nvPr/>
            </p:nvSpPr>
            <p:spPr bwMode="auto">
              <a:xfrm flipH="1" flipV="1">
                <a:off x="4427" y="541"/>
                <a:ext cx="39" cy="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29" name="Line 89">
                <a:extLst>
                  <a:ext uri="{FF2B5EF4-FFF2-40B4-BE49-F238E27FC236}">
                    <a16:creationId xmlns:a16="http://schemas.microsoft.com/office/drawing/2014/main" id="{E078B23F-FC71-024C-BD2A-F1013F91908D}"/>
                  </a:ext>
                </a:extLst>
              </p:cNvPr>
              <p:cNvSpPr>
                <a:spLocks noChangeShapeType="1"/>
              </p:cNvSpPr>
              <p:nvPr/>
            </p:nvSpPr>
            <p:spPr bwMode="auto">
              <a:xfrm flipH="1" flipV="1">
                <a:off x="4413" y="551"/>
                <a:ext cx="19" cy="3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0" name="Line 90">
                <a:extLst>
                  <a:ext uri="{FF2B5EF4-FFF2-40B4-BE49-F238E27FC236}">
                    <a16:creationId xmlns:a16="http://schemas.microsoft.com/office/drawing/2014/main" id="{8C3828EE-45D1-A043-8A5D-2F6548796C41}"/>
                  </a:ext>
                </a:extLst>
              </p:cNvPr>
              <p:cNvSpPr>
                <a:spLocks noChangeShapeType="1"/>
              </p:cNvSpPr>
              <p:nvPr/>
            </p:nvSpPr>
            <p:spPr bwMode="auto">
              <a:xfrm flipH="1" flipV="1">
                <a:off x="4394" y="555"/>
                <a:ext cx="14" cy="6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1" name="Line 91">
                <a:extLst>
                  <a:ext uri="{FF2B5EF4-FFF2-40B4-BE49-F238E27FC236}">
                    <a16:creationId xmlns:a16="http://schemas.microsoft.com/office/drawing/2014/main" id="{045F5C1B-16AA-7C46-831D-E8B385F51EB4}"/>
                  </a:ext>
                </a:extLst>
              </p:cNvPr>
              <p:cNvSpPr>
                <a:spLocks noChangeShapeType="1"/>
              </p:cNvSpPr>
              <p:nvPr/>
            </p:nvSpPr>
            <p:spPr bwMode="auto">
              <a:xfrm flipV="1">
                <a:off x="4377" y="556"/>
                <a:ext cx="6" cy="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2" name="Line 92">
                <a:extLst>
                  <a:ext uri="{FF2B5EF4-FFF2-40B4-BE49-F238E27FC236}">
                    <a16:creationId xmlns:a16="http://schemas.microsoft.com/office/drawing/2014/main" id="{D2594320-EF6E-A94D-B8F5-F5EFCFB5AF3C}"/>
                  </a:ext>
                </a:extLst>
              </p:cNvPr>
              <p:cNvSpPr>
                <a:spLocks noChangeShapeType="1"/>
              </p:cNvSpPr>
              <p:nvPr/>
            </p:nvSpPr>
            <p:spPr bwMode="auto">
              <a:xfrm flipV="1">
                <a:off x="4354" y="556"/>
                <a:ext cx="1" cy="7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3" name="Line 93">
                <a:extLst>
                  <a:ext uri="{FF2B5EF4-FFF2-40B4-BE49-F238E27FC236}">
                    <a16:creationId xmlns:a16="http://schemas.microsoft.com/office/drawing/2014/main" id="{74E9A32A-5B1C-C845-935B-359EE72810C5}"/>
                  </a:ext>
                </a:extLst>
              </p:cNvPr>
              <p:cNvSpPr>
                <a:spLocks noChangeShapeType="1"/>
              </p:cNvSpPr>
              <p:nvPr/>
            </p:nvSpPr>
            <p:spPr bwMode="auto">
              <a:xfrm flipH="1">
                <a:off x="4329" y="563"/>
                <a:ext cx="18" cy="1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4" name="Line 94">
                <a:extLst>
                  <a:ext uri="{FF2B5EF4-FFF2-40B4-BE49-F238E27FC236}">
                    <a16:creationId xmlns:a16="http://schemas.microsoft.com/office/drawing/2014/main" id="{5DB05741-4817-9D4C-81E5-521B89804FF7}"/>
                  </a:ext>
                </a:extLst>
              </p:cNvPr>
              <p:cNvSpPr>
                <a:spLocks noChangeShapeType="1"/>
              </p:cNvSpPr>
              <p:nvPr/>
            </p:nvSpPr>
            <p:spPr bwMode="auto">
              <a:xfrm flipH="1">
                <a:off x="4293" y="550"/>
                <a:ext cx="33" cy="4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5" name="Line 95">
                <a:extLst>
                  <a:ext uri="{FF2B5EF4-FFF2-40B4-BE49-F238E27FC236}">
                    <a16:creationId xmlns:a16="http://schemas.microsoft.com/office/drawing/2014/main" id="{83DA730F-7173-A14E-95DB-28990993A0F6}"/>
                  </a:ext>
                </a:extLst>
              </p:cNvPr>
              <p:cNvSpPr>
                <a:spLocks noChangeShapeType="1"/>
              </p:cNvSpPr>
              <p:nvPr/>
            </p:nvSpPr>
            <p:spPr bwMode="auto">
              <a:xfrm flipH="1">
                <a:off x="4287" y="538"/>
                <a:ext cx="20" cy="12"/>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6" name="Line 96">
                <a:extLst>
                  <a:ext uri="{FF2B5EF4-FFF2-40B4-BE49-F238E27FC236}">
                    <a16:creationId xmlns:a16="http://schemas.microsoft.com/office/drawing/2014/main" id="{8A2BCCCF-234E-8A4A-9BA3-69206F63D216}"/>
                  </a:ext>
                </a:extLst>
              </p:cNvPr>
              <p:cNvSpPr>
                <a:spLocks noChangeShapeType="1"/>
              </p:cNvSpPr>
              <p:nvPr/>
            </p:nvSpPr>
            <p:spPr bwMode="auto">
              <a:xfrm flipH="1">
                <a:off x="4241" y="523"/>
                <a:ext cx="54" cy="2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7" name="Line 97">
                <a:extLst>
                  <a:ext uri="{FF2B5EF4-FFF2-40B4-BE49-F238E27FC236}">
                    <a16:creationId xmlns:a16="http://schemas.microsoft.com/office/drawing/2014/main" id="{2DFC343F-9CB6-5A47-BB32-9D305E5F13DE}"/>
                  </a:ext>
                </a:extLst>
              </p:cNvPr>
              <p:cNvSpPr>
                <a:spLocks noChangeShapeType="1"/>
              </p:cNvSpPr>
              <p:nvPr/>
            </p:nvSpPr>
            <p:spPr bwMode="auto">
              <a:xfrm flipH="1">
                <a:off x="4251" y="508"/>
                <a:ext cx="32"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8" name="Line 98">
                <a:extLst>
                  <a:ext uri="{FF2B5EF4-FFF2-40B4-BE49-F238E27FC236}">
                    <a16:creationId xmlns:a16="http://schemas.microsoft.com/office/drawing/2014/main" id="{63CF22C8-B186-EE40-962C-A3A1C222AFDA}"/>
                  </a:ext>
                </a:extLst>
              </p:cNvPr>
              <p:cNvSpPr>
                <a:spLocks noChangeShapeType="1"/>
              </p:cNvSpPr>
              <p:nvPr/>
            </p:nvSpPr>
            <p:spPr bwMode="auto">
              <a:xfrm flipH="1">
                <a:off x="4213" y="492"/>
                <a:ext cx="66"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9" name="Line 99">
                <a:extLst>
                  <a:ext uri="{FF2B5EF4-FFF2-40B4-BE49-F238E27FC236}">
                    <a16:creationId xmlns:a16="http://schemas.microsoft.com/office/drawing/2014/main" id="{1E020159-E9F5-154F-8031-03717276F920}"/>
                  </a:ext>
                </a:extLst>
              </p:cNvPr>
              <p:cNvSpPr>
                <a:spLocks noChangeShapeType="1"/>
              </p:cNvSpPr>
              <p:nvPr/>
            </p:nvSpPr>
            <p:spPr bwMode="auto">
              <a:xfrm flipH="1">
                <a:off x="4239" y="469"/>
                <a:ext cx="36"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0" name="Line 100">
                <a:extLst>
                  <a:ext uri="{FF2B5EF4-FFF2-40B4-BE49-F238E27FC236}">
                    <a16:creationId xmlns:a16="http://schemas.microsoft.com/office/drawing/2014/main" id="{73280185-54ED-3A47-8B36-8BA646352DA9}"/>
                  </a:ext>
                </a:extLst>
              </p:cNvPr>
              <p:cNvSpPr>
                <a:spLocks noChangeShapeType="1"/>
              </p:cNvSpPr>
              <p:nvPr/>
            </p:nvSpPr>
            <p:spPr bwMode="auto">
              <a:xfrm flipH="1">
                <a:off x="4204" y="451"/>
                <a:ext cx="71"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1" name="Line 101">
                <a:extLst>
                  <a:ext uri="{FF2B5EF4-FFF2-40B4-BE49-F238E27FC236}">
                    <a16:creationId xmlns:a16="http://schemas.microsoft.com/office/drawing/2014/main" id="{34D5BFC5-60AD-3646-B795-BB5293B0886E}"/>
                  </a:ext>
                </a:extLst>
              </p:cNvPr>
              <p:cNvSpPr>
                <a:spLocks noChangeShapeType="1"/>
              </p:cNvSpPr>
              <p:nvPr/>
            </p:nvSpPr>
            <p:spPr bwMode="auto">
              <a:xfrm flipH="1" flipV="1">
                <a:off x="4243" y="425"/>
                <a:ext cx="32" cy="1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2" name="Line 102">
                <a:extLst>
                  <a:ext uri="{FF2B5EF4-FFF2-40B4-BE49-F238E27FC236}">
                    <a16:creationId xmlns:a16="http://schemas.microsoft.com/office/drawing/2014/main" id="{DA57402B-6D82-AF4E-9E4C-68D5B6203D7F}"/>
                  </a:ext>
                </a:extLst>
              </p:cNvPr>
              <p:cNvSpPr>
                <a:spLocks noChangeShapeType="1"/>
              </p:cNvSpPr>
              <p:nvPr/>
            </p:nvSpPr>
            <p:spPr bwMode="auto">
              <a:xfrm flipH="1" flipV="1">
                <a:off x="4207" y="387"/>
                <a:ext cx="81"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3" name="Line 103">
                <a:extLst>
                  <a:ext uri="{FF2B5EF4-FFF2-40B4-BE49-F238E27FC236}">
                    <a16:creationId xmlns:a16="http://schemas.microsoft.com/office/drawing/2014/main" id="{6AF84DB6-2118-E144-9F7A-9865E9A13166}"/>
                  </a:ext>
                </a:extLst>
              </p:cNvPr>
              <p:cNvSpPr>
                <a:spLocks noChangeShapeType="1"/>
              </p:cNvSpPr>
              <p:nvPr/>
            </p:nvSpPr>
            <p:spPr bwMode="auto">
              <a:xfrm flipH="1" flipV="1">
                <a:off x="4271" y="383"/>
                <a:ext cx="25" cy="1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4" name="Line 104">
                <a:extLst>
                  <a:ext uri="{FF2B5EF4-FFF2-40B4-BE49-F238E27FC236}">
                    <a16:creationId xmlns:a16="http://schemas.microsoft.com/office/drawing/2014/main" id="{0F8D1124-5231-B846-B4DE-D43FEBF3C526}"/>
                  </a:ext>
                </a:extLst>
              </p:cNvPr>
              <p:cNvSpPr>
                <a:spLocks noChangeShapeType="1"/>
              </p:cNvSpPr>
              <p:nvPr/>
            </p:nvSpPr>
            <p:spPr bwMode="auto">
              <a:xfrm>
                <a:off x="4464" y="534"/>
                <a:ext cx="36" cy="2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5" name="Line 105">
                <a:extLst>
                  <a:ext uri="{FF2B5EF4-FFF2-40B4-BE49-F238E27FC236}">
                    <a16:creationId xmlns:a16="http://schemas.microsoft.com/office/drawing/2014/main" id="{F7FBFFB6-BE0D-2741-AA17-9B296817450D}"/>
                  </a:ext>
                </a:extLst>
              </p:cNvPr>
              <p:cNvSpPr>
                <a:spLocks noChangeShapeType="1"/>
              </p:cNvSpPr>
              <p:nvPr/>
            </p:nvSpPr>
            <p:spPr bwMode="auto">
              <a:xfrm>
                <a:off x="4477" y="518"/>
                <a:ext cx="16" cy="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6" name="Line 106">
                <a:extLst>
                  <a:ext uri="{FF2B5EF4-FFF2-40B4-BE49-F238E27FC236}">
                    <a16:creationId xmlns:a16="http://schemas.microsoft.com/office/drawing/2014/main" id="{34B3F7AD-19D6-8748-8D83-A5D18E0B6871}"/>
                  </a:ext>
                </a:extLst>
              </p:cNvPr>
              <p:cNvSpPr>
                <a:spLocks noChangeShapeType="1"/>
              </p:cNvSpPr>
              <p:nvPr/>
            </p:nvSpPr>
            <p:spPr bwMode="auto">
              <a:xfrm>
                <a:off x="4480" y="501"/>
                <a:ext cx="50"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 name="Line 107">
                <a:extLst>
                  <a:ext uri="{FF2B5EF4-FFF2-40B4-BE49-F238E27FC236}">
                    <a16:creationId xmlns:a16="http://schemas.microsoft.com/office/drawing/2014/main" id="{9E28057E-0145-B740-A84B-CA39104B4F12}"/>
                  </a:ext>
                </a:extLst>
              </p:cNvPr>
              <p:cNvSpPr>
                <a:spLocks noChangeShapeType="1"/>
              </p:cNvSpPr>
              <p:nvPr/>
            </p:nvSpPr>
            <p:spPr bwMode="auto">
              <a:xfrm>
                <a:off x="4484" y="478"/>
                <a:ext cx="20"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8" name="Line 108">
                <a:extLst>
                  <a:ext uri="{FF2B5EF4-FFF2-40B4-BE49-F238E27FC236}">
                    <a16:creationId xmlns:a16="http://schemas.microsoft.com/office/drawing/2014/main" id="{7ECD31E6-FB01-ED4D-8608-089185BFB92C}"/>
                  </a:ext>
                </a:extLst>
              </p:cNvPr>
              <p:cNvSpPr>
                <a:spLocks noChangeShapeType="1"/>
              </p:cNvSpPr>
              <p:nvPr/>
            </p:nvSpPr>
            <p:spPr bwMode="auto">
              <a:xfrm>
                <a:off x="4484" y="459"/>
                <a:ext cx="55"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9" name="Line 109">
                <a:extLst>
                  <a:ext uri="{FF2B5EF4-FFF2-40B4-BE49-F238E27FC236}">
                    <a16:creationId xmlns:a16="http://schemas.microsoft.com/office/drawing/2014/main" id="{291403F8-FAE2-9F4A-A9F5-E11AED9871AB}"/>
                  </a:ext>
                </a:extLst>
              </p:cNvPr>
              <p:cNvSpPr>
                <a:spLocks noChangeShapeType="1"/>
              </p:cNvSpPr>
              <p:nvPr/>
            </p:nvSpPr>
            <p:spPr bwMode="auto">
              <a:xfrm flipV="1">
                <a:off x="4484" y="432"/>
                <a:ext cx="18" cy="1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0" name="Line 110">
                <a:extLst>
                  <a:ext uri="{FF2B5EF4-FFF2-40B4-BE49-F238E27FC236}">
                    <a16:creationId xmlns:a16="http://schemas.microsoft.com/office/drawing/2014/main" id="{32D4980E-56D0-8A4B-82F0-EDA2F8AF9E9E}"/>
                  </a:ext>
                </a:extLst>
              </p:cNvPr>
              <p:cNvSpPr>
                <a:spLocks noChangeShapeType="1"/>
              </p:cNvSpPr>
              <p:nvPr/>
            </p:nvSpPr>
            <p:spPr bwMode="auto">
              <a:xfrm flipV="1">
                <a:off x="4471" y="395"/>
                <a:ext cx="66"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1" name="Line 111">
                <a:extLst>
                  <a:ext uri="{FF2B5EF4-FFF2-40B4-BE49-F238E27FC236}">
                    <a16:creationId xmlns:a16="http://schemas.microsoft.com/office/drawing/2014/main" id="{968565BB-7074-4A4C-B41B-61F6B74C4DA5}"/>
                  </a:ext>
                </a:extLst>
              </p:cNvPr>
              <p:cNvSpPr>
                <a:spLocks noChangeShapeType="1"/>
              </p:cNvSpPr>
              <p:nvPr/>
            </p:nvSpPr>
            <p:spPr bwMode="auto">
              <a:xfrm flipV="1">
                <a:off x="4460" y="390"/>
                <a:ext cx="12" cy="2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2" name="Line 112">
                <a:extLst>
                  <a:ext uri="{FF2B5EF4-FFF2-40B4-BE49-F238E27FC236}">
                    <a16:creationId xmlns:a16="http://schemas.microsoft.com/office/drawing/2014/main" id="{2B95924C-E4C2-3E4E-9A97-2DC5A66364E6}"/>
                  </a:ext>
                </a:extLst>
              </p:cNvPr>
              <p:cNvSpPr>
                <a:spLocks noChangeShapeType="1"/>
              </p:cNvSpPr>
              <p:nvPr/>
            </p:nvSpPr>
            <p:spPr bwMode="auto">
              <a:xfrm flipH="1" flipV="1">
                <a:off x="4444" y="533"/>
                <a:ext cx="24" cy="3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sp>
        <p:nvSpPr>
          <p:cNvPr id="10353" name="Line 113">
            <a:extLst>
              <a:ext uri="{FF2B5EF4-FFF2-40B4-BE49-F238E27FC236}">
                <a16:creationId xmlns:a16="http://schemas.microsoft.com/office/drawing/2014/main" id="{18BC70E3-13DB-DC42-968F-9299E894893C}"/>
              </a:ext>
            </a:extLst>
          </p:cNvPr>
          <p:cNvSpPr>
            <a:spLocks noChangeShapeType="1"/>
          </p:cNvSpPr>
          <p:nvPr/>
        </p:nvSpPr>
        <p:spPr bwMode="auto">
          <a:xfrm>
            <a:off x="908050" y="3278188"/>
            <a:ext cx="565150" cy="692150"/>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4" name="Line 114">
            <a:extLst>
              <a:ext uri="{FF2B5EF4-FFF2-40B4-BE49-F238E27FC236}">
                <a16:creationId xmlns:a16="http://schemas.microsoft.com/office/drawing/2014/main" id="{5AF3278A-0D01-8648-8C3F-A2F5365F4B6B}"/>
              </a:ext>
            </a:extLst>
          </p:cNvPr>
          <p:cNvSpPr>
            <a:spLocks noChangeShapeType="1"/>
          </p:cNvSpPr>
          <p:nvPr/>
        </p:nvSpPr>
        <p:spPr bwMode="auto">
          <a:xfrm flipH="1">
            <a:off x="8183563" y="3317875"/>
            <a:ext cx="554037" cy="631825"/>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5" name="Line 115">
            <a:extLst>
              <a:ext uri="{FF2B5EF4-FFF2-40B4-BE49-F238E27FC236}">
                <a16:creationId xmlns:a16="http://schemas.microsoft.com/office/drawing/2014/main" id="{00D41E19-ED84-1046-A5FF-7D80C6DDA7D6}"/>
              </a:ext>
            </a:extLst>
          </p:cNvPr>
          <p:cNvSpPr>
            <a:spLocks noChangeShapeType="1"/>
          </p:cNvSpPr>
          <p:nvPr/>
        </p:nvSpPr>
        <p:spPr bwMode="auto">
          <a:xfrm flipH="1">
            <a:off x="6069013" y="3297238"/>
            <a:ext cx="554037" cy="633412"/>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8733" name="Rectangle 116">
            <a:extLst>
              <a:ext uri="{FF2B5EF4-FFF2-40B4-BE49-F238E27FC236}">
                <a16:creationId xmlns:a16="http://schemas.microsoft.com/office/drawing/2014/main" id="{508F23B6-5985-D34C-BEFE-C0AB5D69E0CE}"/>
              </a:ext>
            </a:extLst>
          </p:cNvPr>
          <p:cNvSpPr>
            <a:spLocks noChangeArrowheads="1"/>
          </p:cNvSpPr>
          <p:nvPr/>
        </p:nvSpPr>
        <p:spPr bwMode="auto">
          <a:xfrm>
            <a:off x="7129463" y="1473200"/>
            <a:ext cx="687387" cy="558800"/>
          </a:xfrm>
          <a:prstGeom prst="rect">
            <a:avLst/>
          </a:prstGeom>
          <a:solidFill>
            <a:schemeClr val="accent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34" name="Rectangle 117">
            <a:extLst>
              <a:ext uri="{FF2B5EF4-FFF2-40B4-BE49-F238E27FC236}">
                <a16:creationId xmlns:a16="http://schemas.microsoft.com/office/drawing/2014/main" id="{EFC98E42-04E7-4844-AF9B-38DADE1E59AC}"/>
              </a:ext>
            </a:extLst>
          </p:cNvPr>
          <p:cNvSpPr>
            <a:spLocks noChangeArrowheads="1"/>
          </p:cNvSpPr>
          <p:nvPr/>
        </p:nvSpPr>
        <p:spPr bwMode="auto">
          <a:xfrm>
            <a:off x="6827838" y="2001838"/>
            <a:ext cx="121285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solidFill>
                  <a:srgbClr val="FFFF66"/>
                </a:solidFill>
                <a:latin typeface="Century Schoolbook" panose="02040604050505020304" pitchFamily="18" charset="0"/>
              </a:rPr>
              <a:t>“Orange” PMT</a:t>
            </a:r>
          </a:p>
        </p:txBody>
      </p:sp>
      <p:sp>
        <p:nvSpPr>
          <p:cNvPr id="28735" name="Rectangle 118">
            <a:extLst>
              <a:ext uri="{FF2B5EF4-FFF2-40B4-BE49-F238E27FC236}">
                <a16:creationId xmlns:a16="http://schemas.microsoft.com/office/drawing/2014/main" id="{C089D10D-8424-C240-9F13-2CDB9C91F6CA}"/>
              </a:ext>
            </a:extLst>
          </p:cNvPr>
          <p:cNvSpPr>
            <a:spLocks noChangeArrowheads="1"/>
          </p:cNvSpPr>
          <p:nvPr/>
        </p:nvSpPr>
        <p:spPr bwMode="auto">
          <a:xfrm>
            <a:off x="7824788" y="16303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36" name="Rectangle 119">
            <a:extLst>
              <a:ext uri="{FF2B5EF4-FFF2-40B4-BE49-F238E27FC236}">
                <a16:creationId xmlns:a16="http://schemas.microsoft.com/office/drawing/2014/main" id="{87434623-78F2-0E44-A640-1AD0D4419D8D}"/>
              </a:ext>
            </a:extLst>
          </p:cNvPr>
          <p:cNvSpPr>
            <a:spLocks noChangeArrowheads="1"/>
          </p:cNvSpPr>
          <p:nvPr/>
        </p:nvSpPr>
        <p:spPr bwMode="auto">
          <a:xfrm>
            <a:off x="7974013" y="15176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360" name="Rectangle 120">
            <a:extLst>
              <a:ext uri="{FF2B5EF4-FFF2-40B4-BE49-F238E27FC236}">
                <a16:creationId xmlns:a16="http://schemas.microsoft.com/office/drawing/2014/main" id="{DECEBA63-0F8A-8643-880C-9C3052A7643D}"/>
              </a:ext>
            </a:extLst>
          </p:cNvPr>
          <p:cNvSpPr>
            <a:spLocks noChangeArrowheads="1"/>
          </p:cNvSpPr>
          <p:nvPr/>
        </p:nvSpPr>
        <p:spPr bwMode="auto">
          <a:xfrm>
            <a:off x="8053388" y="1493838"/>
            <a:ext cx="773112" cy="6365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solidFill>
                  <a:schemeClr val="bg1"/>
                </a:solidFill>
                <a:latin typeface="Century Schoolbook" charset="0"/>
                <a:ea typeface="+mn-ea"/>
              </a:rPr>
              <a:t>Emission</a:t>
            </a:r>
          </a:p>
          <a:p>
            <a:pPr>
              <a:defRPr/>
            </a:pPr>
            <a:r>
              <a:rPr lang="en-US" altLang="en-US" sz="1200" b="1">
                <a:solidFill>
                  <a:schemeClr val="bg1"/>
                </a:solidFill>
                <a:latin typeface="Century Schoolbook" charset="0"/>
                <a:ea typeface="+mn-ea"/>
              </a:rPr>
              <a:t>Filter</a:t>
            </a:r>
          </a:p>
          <a:p>
            <a:pPr>
              <a:defRPr/>
            </a:pPr>
            <a:r>
              <a:rPr lang="en-US" altLang="en-US" sz="1200" b="1">
                <a:solidFill>
                  <a:schemeClr val="bg1"/>
                </a:solidFill>
                <a:latin typeface="Century Schoolbook" charset="0"/>
                <a:ea typeface="+mn-ea"/>
              </a:rPr>
              <a:t>Block</a:t>
            </a:r>
          </a:p>
        </p:txBody>
      </p:sp>
      <p:grpSp>
        <p:nvGrpSpPr>
          <p:cNvPr id="28738" name="Group 121">
            <a:extLst>
              <a:ext uri="{FF2B5EF4-FFF2-40B4-BE49-F238E27FC236}">
                <a16:creationId xmlns:a16="http://schemas.microsoft.com/office/drawing/2014/main" id="{3CE0226E-5835-A34E-A052-3E62ACE976FA}"/>
              </a:ext>
            </a:extLst>
          </p:cNvPr>
          <p:cNvGrpSpPr>
            <a:grpSpLocks/>
          </p:cNvGrpSpPr>
          <p:nvPr/>
        </p:nvGrpSpPr>
        <p:grpSpPr bwMode="auto">
          <a:xfrm flipH="1">
            <a:off x="8169275" y="4322763"/>
            <a:ext cx="442913" cy="925512"/>
            <a:chOff x="647" y="2658"/>
            <a:chExt cx="304" cy="568"/>
          </a:xfrm>
        </p:grpSpPr>
        <p:sp>
          <p:nvSpPr>
            <p:cNvPr id="28744" name="Rectangle 122">
              <a:extLst>
                <a:ext uri="{FF2B5EF4-FFF2-40B4-BE49-F238E27FC236}">
                  <a16:creationId xmlns:a16="http://schemas.microsoft.com/office/drawing/2014/main" id="{D85CF04B-CFBF-4349-965E-ABDC3F95ED97}"/>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45" name="AutoShape 123">
              <a:extLst>
                <a:ext uri="{FF2B5EF4-FFF2-40B4-BE49-F238E27FC236}">
                  <a16:creationId xmlns:a16="http://schemas.microsoft.com/office/drawing/2014/main" id="{0891C440-0BAC-7446-8EB9-90681568A985}"/>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10364" name="Rectangle 124">
            <a:extLst>
              <a:ext uri="{FF2B5EF4-FFF2-40B4-BE49-F238E27FC236}">
                <a16:creationId xmlns:a16="http://schemas.microsoft.com/office/drawing/2014/main" id="{22764166-800D-FC46-9DE5-45B818595162}"/>
              </a:ext>
            </a:extLst>
          </p:cNvPr>
          <p:cNvSpPr>
            <a:spLocks noChangeArrowheads="1"/>
          </p:cNvSpPr>
          <p:nvPr/>
        </p:nvSpPr>
        <p:spPr bwMode="auto">
          <a:xfrm flipH="1">
            <a:off x="7339013" y="4699000"/>
            <a:ext cx="99695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solidFill>
                  <a:srgbClr val="FFFF66"/>
                </a:solidFill>
                <a:latin typeface="Century Schoolbook" charset="0"/>
                <a:ea typeface="+mn-ea"/>
              </a:rPr>
              <a:t>Retractable</a:t>
            </a:r>
          </a:p>
          <a:p>
            <a:pPr>
              <a:defRPr/>
            </a:pPr>
            <a:r>
              <a:rPr lang="en-US" altLang="en-US" sz="1200">
                <a:solidFill>
                  <a:srgbClr val="FFFF66"/>
                </a:solidFill>
                <a:latin typeface="Century Schoolbook" charset="0"/>
                <a:ea typeface="+mn-ea"/>
              </a:rPr>
              <a:t>Mirror</a:t>
            </a:r>
          </a:p>
        </p:txBody>
      </p:sp>
      <p:grpSp>
        <p:nvGrpSpPr>
          <p:cNvPr id="28740" name="Group 125">
            <a:extLst>
              <a:ext uri="{FF2B5EF4-FFF2-40B4-BE49-F238E27FC236}">
                <a16:creationId xmlns:a16="http://schemas.microsoft.com/office/drawing/2014/main" id="{1853CEC2-5B7D-C54F-B16A-4FBAC50B4CD8}"/>
              </a:ext>
            </a:extLst>
          </p:cNvPr>
          <p:cNvGrpSpPr>
            <a:grpSpLocks/>
          </p:cNvGrpSpPr>
          <p:nvPr/>
        </p:nvGrpSpPr>
        <p:grpSpPr bwMode="auto">
          <a:xfrm flipH="1">
            <a:off x="8239125" y="5418138"/>
            <a:ext cx="320675" cy="730250"/>
            <a:chOff x="695" y="3330"/>
            <a:chExt cx="220" cy="448"/>
          </a:xfrm>
        </p:grpSpPr>
        <p:sp>
          <p:nvSpPr>
            <p:cNvPr id="28742" name="Oval 126">
              <a:extLst>
                <a:ext uri="{FF2B5EF4-FFF2-40B4-BE49-F238E27FC236}">
                  <a16:creationId xmlns:a16="http://schemas.microsoft.com/office/drawing/2014/main" id="{8D9D58DF-8AB2-084E-AC62-D690B1BF2BD6}"/>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8743" name="Rectangle 127">
              <a:extLst>
                <a:ext uri="{FF2B5EF4-FFF2-40B4-BE49-F238E27FC236}">
                  <a16:creationId xmlns:a16="http://schemas.microsoft.com/office/drawing/2014/main" id="{79600FE1-35A3-784B-A227-7736237940B5}"/>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10368" name="Rectangle 128">
            <a:extLst>
              <a:ext uri="{FF2B5EF4-FFF2-40B4-BE49-F238E27FC236}">
                <a16:creationId xmlns:a16="http://schemas.microsoft.com/office/drawing/2014/main" id="{71152EDB-EB10-7742-B58F-059A9D98B045}"/>
              </a:ext>
            </a:extLst>
          </p:cNvPr>
          <p:cNvSpPr>
            <a:spLocks noChangeArrowheads="1"/>
          </p:cNvSpPr>
          <p:nvPr/>
        </p:nvSpPr>
        <p:spPr bwMode="auto">
          <a:xfrm flipH="1">
            <a:off x="8323263" y="6118225"/>
            <a:ext cx="820737"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Ocular</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02A30C51-DFBD-5E4F-BD76-E4596E87C24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8C5058F4-E07A-9242-B9FA-9755C3C3BE22}" type="slidenum">
              <a:rPr lang="en-US" altLang="en-US" sz="1400" smtClean="0"/>
              <a:pPr>
                <a:spcBef>
                  <a:spcPct val="0"/>
                </a:spcBef>
                <a:buFontTx/>
                <a:buNone/>
              </a:pPr>
              <a:t>21</a:t>
            </a:fld>
            <a:endParaRPr lang="en-US" altLang="en-US" sz="1400"/>
          </a:p>
        </p:txBody>
      </p:sp>
      <p:sp>
        <p:nvSpPr>
          <p:cNvPr id="103426" name="Rectangle 2">
            <a:extLst>
              <a:ext uri="{FF2B5EF4-FFF2-40B4-BE49-F238E27FC236}">
                <a16:creationId xmlns:a16="http://schemas.microsoft.com/office/drawing/2014/main" id="{37926750-53A6-DE4C-9D86-6F5205B44810}"/>
              </a:ext>
            </a:extLst>
          </p:cNvPr>
          <p:cNvSpPr>
            <a:spLocks noGrp="1" noChangeArrowheads="1"/>
          </p:cNvSpPr>
          <p:nvPr>
            <p:ph type="title"/>
          </p:nvPr>
        </p:nvSpPr>
        <p:spPr>
          <a:xfrm>
            <a:off x="909638" y="-222250"/>
            <a:ext cx="7772400" cy="1143000"/>
          </a:xfrm>
        </p:spPr>
        <p:txBody>
          <a:bodyPr/>
          <a:lstStyle/>
          <a:p>
            <a:pPr>
              <a:defRPr/>
            </a:pPr>
            <a:r>
              <a:rPr lang="en-US" altLang="en-US" sz="3600">
                <a:ea typeface="+mj-ea"/>
                <a:cs typeface="+mj-cs"/>
              </a:rPr>
              <a:t>Bryte HS Optical System</a:t>
            </a:r>
          </a:p>
        </p:txBody>
      </p:sp>
      <p:sp>
        <p:nvSpPr>
          <p:cNvPr id="103427" name="Rectangle 3">
            <a:extLst>
              <a:ext uri="{FF2B5EF4-FFF2-40B4-BE49-F238E27FC236}">
                <a16:creationId xmlns:a16="http://schemas.microsoft.com/office/drawing/2014/main" id="{DD6E8351-0770-E749-999F-0FBE66EEEF13}"/>
              </a:ext>
            </a:extLst>
          </p:cNvPr>
          <p:cNvSpPr>
            <a:spLocks noGrp="1" noChangeArrowheads="1"/>
          </p:cNvSpPr>
          <p:nvPr>
            <p:ph type="body" idx="1"/>
          </p:nvPr>
        </p:nvSpPr>
        <p:spPr/>
        <p:txBody>
          <a:bodyPr/>
          <a:lstStyle/>
          <a:p>
            <a:pPr>
              <a:defRPr/>
            </a:pPr>
            <a:endParaRPr lang="en-US">
              <a:cs typeface="+mn-cs"/>
            </a:endParaRPr>
          </a:p>
        </p:txBody>
      </p:sp>
      <p:sp>
        <p:nvSpPr>
          <p:cNvPr id="29701" name="Rectangle 4">
            <a:extLst>
              <a:ext uri="{FF2B5EF4-FFF2-40B4-BE49-F238E27FC236}">
                <a16:creationId xmlns:a16="http://schemas.microsoft.com/office/drawing/2014/main" id="{BEA8F1D9-AA44-8040-9C24-5F70CB26DB61}"/>
              </a:ext>
            </a:extLst>
          </p:cNvPr>
          <p:cNvSpPr>
            <a:spLocks noChangeArrowheads="1"/>
          </p:cNvSpPr>
          <p:nvPr/>
        </p:nvSpPr>
        <p:spPr bwMode="auto">
          <a:xfrm>
            <a:off x="274638" y="752475"/>
            <a:ext cx="8869362" cy="5322888"/>
          </a:xfrm>
          <a:prstGeom prst="rect">
            <a:avLst/>
          </a:prstGeom>
          <a:solidFill>
            <a:srgbClr val="777777">
              <a:alpha val="50195"/>
            </a:srgbClr>
          </a:solid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3429" name="Freeform 5">
            <a:extLst>
              <a:ext uri="{FF2B5EF4-FFF2-40B4-BE49-F238E27FC236}">
                <a16:creationId xmlns:a16="http://schemas.microsoft.com/office/drawing/2014/main" id="{2CD2DA35-D7BF-5A44-BA92-5AEACDDDAD30}"/>
              </a:ext>
            </a:extLst>
          </p:cNvPr>
          <p:cNvSpPr>
            <a:spLocks/>
          </p:cNvSpPr>
          <p:nvPr/>
        </p:nvSpPr>
        <p:spPr bwMode="auto">
          <a:xfrm>
            <a:off x="431800" y="1704975"/>
            <a:ext cx="2236788" cy="3079750"/>
          </a:xfrm>
          <a:custGeom>
            <a:avLst/>
            <a:gdLst>
              <a:gd name="T0" fmla="*/ 0 w 1535"/>
              <a:gd name="T1" fmla="*/ 2 h 1889"/>
              <a:gd name="T2" fmla="*/ 0 w 1535"/>
              <a:gd name="T3" fmla="*/ 1888 h 1889"/>
              <a:gd name="T4" fmla="*/ 927 w 1535"/>
              <a:gd name="T5" fmla="*/ 1886 h 1889"/>
              <a:gd name="T6" fmla="*/ 1534 w 1535"/>
              <a:gd name="T7" fmla="*/ 1326 h 1889"/>
              <a:gd name="T8" fmla="*/ 1534 w 1535"/>
              <a:gd name="T9" fmla="*/ 498 h 1889"/>
              <a:gd name="T10" fmla="*/ 927 w 1535"/>
              <a:gd name="T11" fmla="*/ 0 h 1889"/>
              <a:gd name="T12" fmla="*/ 0 w 1535"/>
              <a:gd name="T13" fmla="*/ 2 h 1889"/>
            </a:gdLst>
            <a:ahLst/>
            <a:cxnLst>
              <a:cxn ang="0">
                <a:pos x="T0" y="T1"/>
              </a:cxn>
              <a:cxn ang="0">
                <a:pos x="T2" y="T3"/>
              </a:cxn>
              <a:cxn ang="0">
                <a:pos x="T4" y="T5"/>
              </a:cxn>
              <a:cxn ang="0">
                <a:pos x="T6" y="T7"/>
              </a:cxn>
              <a:cxn ang="0">
                <a:pos x="T8" y="T9"/>
              </a:cxn>
              <a:cxn ang="0">
                <a:pos x="T10" y="T11"/>
              </a:cxn>
              <a:cxn ang="0">
                <a:pos x="T12" y="T13"/>
              </a:cxn>
            </a:cxnLst>
            <a:rect l="0" t="0" r="r" b="b"/>
            <a:pathLst>
              <a:path w="1535" h="1889">
                <a:moveTo>
                  <a:pt x="0" y="2"/>
                </a:moveTo>
                <a:lnTo>
                  <a:pt x="0" y="1888"/>
                </a:lnTo>
                <a:lnTo>
                  <a:pt x="927" y="1886"/>
                </a:lnTo>
                <a:lnTo>
                  <a:pt x="1534" y="1326"/>
                </a:lnTo>
                <a:lnTo>
                  <a:pt x="1534" y="498"/>
                </a:lnTo>
                <a:lnTo>
                  <a:pt x="927" y="0"/>
                </a:lnTo>
                <a:lnTo>
                  <a:pt x="0" y="2"/>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03430" name="Freeform 6">
            <a:extLst>
              <a:ext uri="{FF2B5EF4-FFF2-40B4-BE49-F238E27FC236}">
                <a16:creationId xmlns:a16="http://schemas.microsoft.com/office/drawing/2014/main" id="{D8F3C83A-A9D0-884C-92AA-F92957C3D127}"/>
              </a:ext>
            </a:extLst>
          </p:cNvPr>
          <p:cNvSpPr>
            <a:spLocks/>
          </p:cNvSpPr>
          <p:nvPr/>
        </p:nvSpPr>
        <p:spPr bwMode="auto">
          <a:xfrm>
            <a:off x="5716588" y="1443038"/>
            <a:ext cx="3340100" cy="3622675"/>
          </a:xfrm>
          <a:custGeom>
            <a:avLst/>
            <a:gdLst>
              <a:gd name="T0" fmla="*/ 9 w 2293"/>
              <a:gd name="T1" fmla="*/ 288 h 2221"/>
              <a:gd name="T2" fmla="*/ 588 w 2293"/>
              <a:gd name="T3" fmla="*/ 0 h 2221"/>
              <a:gd name="T4" fmla="*/ 2292 w 2293"/>
              <a:gd name="T5" fmla="*/ 0 h 2221"/>
              <a:gd name="T6" fmla="*/ 2292 w 2293"/>
              <a:gd name="T7" fmla="*/ 2220 h 2221"/>
              <a:gd name="T8" fmla="*/ 588 w 2293"/>
              <a:gd name="T9" fmla="*/ 2220 h 2221"/>
              <a:gd name="T10" fmla="*/ 0 w 2293"/>
              <a:gd name="T11" fmla="*/ 1916 h 2221"/>
            </a:gdLst>
            <a:ahLst/>
            <a:cxnLst>
              <a:cxn ang="0">
                <a:pos x="T0" y="T1"/>
              </a:cxn>
              <a:cxn ang="0">
                <a:pos x="T2" y="T3"/>
              </a:cxn>
              <a:cxn ang="0">
                <a:pos x="T4" y="T5"/>
              </a:cxn>
              <a:cxn ang="0">
                <a:pos x="T6" y="T7"/>
              </a:cxn>
              <a:cxn ang="0">
                <a:pos x="T8" y="T9"/>
              </a:cxn>
              <a:cxn ang="0">
                <a:pos x="T10" y="T11"/>
              </a:cxn>
            </a:cxnLst>
            <a:rect l="0" t="0" r="r" b="b"/>
            <a:pathLst>
              <a:path w="2293" h="2221">
                <a:moveTo>
                  <a:pt x="9" y="288"/>
                </a:moveTo>
                <a:lnTo>
                  <a:pt x="588" y="0"/>
                </a:lnTo>
                <a:lnTo>
                  <a:pt x="2292" y="0"/>
                </a:lnTo>
                <a:lnTo>
                  <a:pt x="2292" y="2220"/>
                </a:lnTo>
                <a:lnTo>
                  <a:pt x="588" y="2220"/>
                </a:lnTo>
                <a:lnTo>
                  <a:pt x="0" y="1916"/>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29704" name="Rectangle 7">
            <a:extLst>
              <a:ext uri="{FF2B5EF4-FFF2-40B4-BE49-F238E27FC236}">
                <a16:creationId xmlns:a16="http://schemas.microsoft.com/office/drawing/2014/main" id="{04DB3CE8-46D3-BA42-9258-E4B784370020}"/>
              </a:ext>
            </a:extLst>
          </p:cNvPr>
          <p:cNvSpPr>
            <a:spLocks noChangeArrowheads="1"/>
          </p:cNvSpPr>
          <p:nvPr/>
        </p:nvSpPr>
        <p:spPr bwMode="auto">
          <a:xfrm>
            <a:off x="6605588" y="2497138"/>
            <a:ext cx="2430462" cy="1489075"/>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05" name="Oval 8">
            <a:extLst>
              <a:ext uri="{FF2B5EF4-FFF2-40B4-BE49-F238E27FC236}">
                <a16:creationId xmlns:a16="http://schemas.microsoft.com/office/drawing/2014/main" id="{176DEB56-FA21-794C-9261-7E6D34C2513D}"/>
              </a:ext>
            </a:extLst>
          </p:cNvPr>
          <p:cNvSpPr>
            <a:spLocks noChangeArrowheads="1"/>
          </p:cNvSpPr>
          <p:nvPr/>
        </p:nvSpPr>
        <p:spPr bwMode="auto">
          <a:xfrm>
            <a:off x="6292850" y="2246313"/>
            <a:ext cx="473075" cy="19367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06" name="Rectangle 9">
            <a:extLst>
              <a:ext uri="{FF2B5EF4-FFF2-40B4-BE49-F238E27FC236}">
                <a16:creationId xmlns:a16="http://schemas.microsoft.com/office/drawing/2014/main" id="{019AE64C-EACA-D341-8B31-4E081C2B773F}"/>
              </a:ext>
            </a:extLst>
          </p:cNvPr>
          <p:cNvSpPr>
            <a:spLocks noChangeArrowheads="1"/>
          </p:cNvSpPr>
          <p:nvPr/>
        </p:nvSpPr>
        <p:spPr bwMode="auto">
          <a:xfrm>
            <a:off x="6337300" y="1971675"/>
            <a:ext cx="227013" cy="27209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3434" name="Freeform 10">
            <a:extLst>
              <a:ext uri="{FF2B5EF4-FFF2-40B4-BE49-F238E27FC236}">
                <a16:creationId xmlns:a16="http://schemas.microsoft.com/office/drawing/2014/main" id="{7F18EC4F-551D-CD46-BF09-D1CBD16E3DA3}"/>
              </a:ext>
            </a:extLst>
          </p:cNvPr>
          <p:cNvSpPr>
            <a:spLocks/>
          </p:cNvSpPr>
          <p:nvPr/>
        </p:nvSpPr>
        <p:spPr bwMode="auto">
          <a:xfrm>
            <a:off x="5375275" y="2519363"/>
            <a:ext cx="1198563" cy="1474787"/>
          </a:xfrm>
          <a:custGeom>
            <a:avLst/>
            <a:gdLst>
              <a:gd name="T0" fmla="*/ 822 w 823"/>
              <a:gd name="T1" fmla="*/ 0 h 904"/>
              <a:gd name="T2" fmla="*/ 0 w 823"/>
              <a:gd name="T3" fmla="*/ 460 h 904"/>
              <a:gd name="T4" fmla="*/ 822 w 823"/>
              <a:gd name="T5" fmla="*/ 903 h 904"/>
            </a:gdLst>
            <a:ahLst/>
            <a:cxnLst>
              <a:cxn ang="0">
                <a:pos x="T0" y="T1"/>
              </a:cxn>
              <a:cxn ang="0">
                <a:pos x="T2" y="T3"/>
              </a:cxn>
              <a:cxn ang="0">
                <a:pos x="T4" y="T5"/>
              </a:cxn>
            </a:cxnLst>
            <a:rect l="0" t="0" r="r" b="b"/>
            <a:pathLst>
              <a:path w="823" h="904">
                <a:moveTo>
                  <a:pt x="822" y="0"/>
                </a:moveTo>
                <a:lnTo>
                  <a:pt x="0" y="460"/>
                </a:lnTo>
                <a:lnTo>
                  <a:pt x="822" y="903"/>
                </a:lnTo>
              </a:path>
            </a:pathLst>
          </a:custGeom>
          <a:solidFill>
            <a:schemeClr val="accent2"/>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29708" name="Oval 11">
            <a:extLst>
              <a:ext uri="{FF2B5EF4-FFF2-40B4-BE49-F238E27FC236}">
                <a16:creationId xmlns:a16="http://schemas.microsoft.com/office/drawing/2014/main" id="{7F0B462B-BAA4-3F46-A44A-8C827FD979A5}"/>
              </a:ext>
            </a:extLst>
          </p:cNvPr>
          <p:cNvSpPr>
            <a:spLocks noChangeArrowheads="1"/>
          </p:cNvSpPr>
          <p:nvPr/>
        </p:nvSpPr>
        <p:spPr bwMode="auto">
          <a:xfrm>
            <a:off x="4991100" y="2187575"/>
            <a:ext cx="1346200" cy="217170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3436" name="Rectangle 12">
            <a:extLst>
              <a:ext uri="{FF2B5EF4-FFF2-40B4-BE49-F238E27FC236}">
                <a16:creationId xmlns:a16="http://schemas.microsoft.com/office/drawing/2014/main" id="{FB67B6D6-BC02-F846-8104-F7C3FFCC6DF4}"/>
              </a:ext>
            </a:extLst>
          </p:cNvPr>
          <p:cNvSpPr>
            <a:spLocks noChangeArrowheads="1"/>
          </p:cNvSpPr>
          <p:nvPr/>
        </p:nvSpPr>
        <p:spPr bwMode="auto">
          <a:xfrm>
            <a:off x="5432425" y="1458913"/>
            <a:ext cx="157163" cy="3640137"/>
          </a:xfrm>
          <a:prstGeom prst="rect">
            <a:avLst/>
          </a:prstGeom>
          <a:gradFill rotWithShape="0">
            <a:gsLst>
              <a:gs pos="0">
                <a:schemeClr val="accent2"/>
              </a:gs>
              <a:gs pos="100000">
                <a:schemeClr val="accent2">
                  <a:gamma/>
                  <a:tint val="24314"/>
                  <a:invGamma/>
                </a:schemeClr>
              </a:gs>
            </a:gsLst>
            <a:path path="shape">
              <a:fillToRect l="50000" t="50000" r="50000" b="50000"/>
            </a:path>
          </a:gradFill>
          <a:ln w="12700">
            <a:solidFill>
              <a:schemeClr val="bg1"/>
            </a:solidFill>
            <a:miter lim="800000"/>
            <a:headEnd/>
            <a:tailEnd/>
          </a:ln>
          <a:effectLst/>
          <a:extLst>
            <a:ext uri="{AF507438-7753-43e0-B8FC-AC1667EBCBE1}"/>
          </a:extLst>
        </p:spPr>
        <p:txBody>
          <a:bodyPr wrap="none" anchor="ctr"/>
          <a:lstStyle/>
          <a:p>
            <a:pPr>
              <a:defRPr/>
            </a:pPr>
            <a:endParaRPr lang="en-US">
              <a:latin typeface="Times New Roman" charset="0"/>
              <a:ea typeface="ＭＳ Ｐゴシック" charset="0"/>
            </a:endParaRPr>
          </a:p>
        </p:txBody>
      </p:sp>
      <p:sp>
        <p:nvSpPr>
          <p:cNvPr id="103437" name="Rectangle 13">
            <a:extLst>
              <a:ext uri="{FF2B5EF4-FFF2-40B4-BE49-F238E27FC236}">
                <a16:creationId xmlns:a16="http://schemas.microsoft.com/office/drawing/2014/main" id="{8408CC4E-8FB5-4243-8D68-341DE1EBCF87}"/>
              </a:ext>
            </a:extLst>
          </p:cNvPr>
          <p:cNvSpPr>
            <a:spLocks noChangeArrowheads="1"/>
          </p:cNvSpPr>
          <p:nvPr/>
        </p:nvSpPr>
        <p:spPr bwMode="auto">
          <a:xfrm>
            <a:off x="5594350" y="1908175"/>
            <a:ext cx="131763" cy="2671763"/>
          </a:xfrm>
          <a:prstGeom prst="rect">
            <a:avLst/>
          </a:prstGeom>
          <a:gradFill rotWithShape="0">
            <a:gsLst>
              <a:gs pos="0">
                <a:schemeClr val="accent1">
                  <a:gamma/>
                  <a:tint val="39216"/>
                  <a:invGamma/>
                </a:schemeClr>
              </a:gs>
              <a:gs pos="100000">
                <a:schemeClr val="accent1"/>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en-US">
              <a:latin typeface="Times New Roman" charset="0"/>
              <a:ea typeface="ＭＳ Ｐゴシック" charset="0"/>
            </a:endParaRPr>
          </a:p>
        </p:txBody>
      </p:sp>
      <p:sp>
        <p:nvSpPr>
          <p:cNvPr id="29711" name="Rectangle 14">
            <a:extLst>
              <a:ext uri="{FF2B5EF4-FFF2-40B4-BE49-F238E27FC236}">
                <a16:creationId xmlns:a16="http://schemas.microsoft.com/office/drawing/2014/main" id="{87F72DAA-B15A-5442-BE29-44E6A9FCFD89}"/>
              </a:ext>
            </a:extLst>
          </p:cNvPr>
          <p:cNvSpPr>
            <a:spLocks noChangeArrowheads="1"/>
          </p:cNvSpPr>
          <p:nvPr/>
        </p:nvSpPr>
        <p:spPr bwMode="auto">
          <a:xfrm>
            <a:off x="4935538" y="2203450"/>
            <a:ext cx="425450" cy="240347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nvGrpSpPr>
          <p:cNvPr id="29712" name="Group 15">
            <a:extLst>
              <a:ext uri="{FF2B5EF4-FFF2-40B4-BE49-F238E27FC236}">
                <a16:creationId xmlns:a16="http://schemas.microsoft.com/office/drawing/2014/main" id="{4CCDEFDD-BBF0-D046-BA81-D661ADCCBA6F}"/>
              </a:ext>
            </a:extLst>
          </p:cNvPr>
          <p:cNvGrpSpPr>
            <a:grpSpLocks/>
          </p:cNvGrpSpPr>
          <p:nvPr/>
        </p:nvGrpSpPr>
        <p:grpSpPr bwMode="auto">
          <a:xfrm>
            <a:off x="4624388" y="1203325"/>
            <a:ext cx="801687" cy="4478338"/>
            <a:chOff x="3067" y="851"/>
            <a:chExt cx="550" cy="2746"/>
          </a:xfrm>
        </p:grpSpPr>
        <p:sp>
          <p:nvSpPr>
            <p:cNvPr id="103440" name="Freeform 16">
              <a:extLst>
                <a:ext uri="{FF2B5EF4-FFF2-40B4-BE49-F238E27FC236}">
                  <a16:creationId xmlns:a16="http://schemas.microsoft.com/office/drawing/2014/main" id="{4D5D189F-9EF9-2846-8654-2A6711E970D8}"/>
                </a:ext>
              </a:extLst>
            </p:cNvPr>
            <p:cNvSpPr>
              <a:spLocks/>
            </p:cNvSpPr>
            <p:nvPr/>
          </p:nvSpPr>
          <p:spPr bwMode="auto">
            <a:xfrm>
              <a:off x="3067" y="851"/>
              <a:ext cx="550" cy="2746"/>
            </a:xfrm>
            <a:custGeom>
              <a:avLst/>
              <a:gdLst>
                <a:gd name="T0" fmla="*/ 252 w 550"/>
                <a:gd name="T1" fmla="*/ 135 h 2746"/>
                <a:gd name="T2" fmla="*/ 468 w 550"/>
                <a:gd name="T3" fmla="*/ 450 h 2746"/>
                <a:gd name="T4" fmla="*/ 513 w 550"/>
                <a:gd name="T5" fmla="*/ 378 h 2746"/>
                <a:gd name="T6" fmla="*/ 549 w 550"/>
                <a:gd name="T7" fmla="*/ 486 h 2746"/>
                <a:gd name="T8" fmla="*/ 549 w 550"/>
                <a:gd name="T9" fmla="*/ 2619 h 2746"/>
                <a:gd name="T10" fmla="*/ 504 w 550"/>
                <a:gd name="T11" fmla="*/ 2574 h 2746"/>
                <a:gd name="T12" fmla="*/ 468 w 550"/>
                <a:gd name="T13" fmla="*/ 2637 h 2746"/>
                <a:gd name="T14" fmla="*/ 450 w 550"/>
                <a:gd name="T15" fmla="*/ 2583 h 2746"/>
                <a:gd name="T16" fmla="*/ 396 w 550"/>
                <a:gd name="T17" fmla="*/ 2664 h 2746"/>
                <a:gd name="T18" fmla="*/ 378 w 550"/>
                <a:gd name="T19" fmla="*/ 2628 h 2746"/>
                <a:gd name="T20" fmla="*/ 315 w 550"/>
                <a:gd name="T21" fmla="*/ 2745 h 2746"/>
                <a:gd name="T22" fmla="*/ 441 w 550"/>
                <a:gd name="T23" fmla="*/ 2061 h 2746"/>
                <a:gd name="T24" fmla="*/ 441 w 550"/>
                <a:gd name="T25" fmla="*/ 702 h 2746"/>
                <a:gd name="T26" fmla="*/ 0 w 550"/>
                <a:gd name="T27" fmla="*/ 36 h 2746"/>
                <a:gd name="T28" fmla="*/ 108 w 550"/>
                <a:gd name="T29" fmla="*/ 108 h 2746"/>
                <a:gd name="T30" fmla="*/ 81 w 550"/>
                <a:gd name="T31" fmla="*/ 0 h 2746"/>
                <a:gd name="T32" fmla="*/ 189 w 550"/>
                <a:gd name="T33" fmla="*/ 144 h 2746"/>
                <a:gd name="T34" fmla="*/ 171 w 550"/>
                <a:gd name="T35" fmla="*/ 54 h 2746"/>
                <a:gd name="T36" fmla="*/ 252 w 550"/>
                <a:gd name="T37" fmla="*/ 135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746">
                  <a:moveTo>
                    <a:pt x="252" y="135"/>
                  </a:moveTo>
                  <a:lnTo>
                    <a:pt x="468" y="450"/>
                  </a:lnTo>
                  <a:lnTo>
                    <a:pt x="513" y="378"/>
                  </a:lnTo>
                  <a:lnTo>
                    <a:pt x="549" y="486"/>
                  </a:lnTo>
                  <a:lnTo>
                    <a:pt x="549" y="2619"/>
                  </a:lnTo>
                  <a:lnTo>
                    <a:pt x="504" y="2574"/>
                  </a:lnTo>
                  <a:lnTo>
                    <a:pt x="468" y="2637"/>
                  </a:lnTo>
                  <a:lnTo>
                    <a:pt x="450" y="2583"/>
                  </a:lnTo>
                  <a:lnTo>
                    <a:pt x="396" y="2664"/>
                  </a:lnTo>
                  <a:lnTo>
                    <a:pt x="378" y="2628"/>
                  </a:lnTo>
                  <a:lnTo>
                    <a:pt x="315" y="2745"/>
                  </a:lnTo>
                  <a:lnTo>
                    <a:pt x="441" y="2061"/>
                  </a:lnTo>
                  <a:lnTo>
                    <a:pt x="441" y="702"/>
                  </a:lnTo>
                  <a:lnTo>
                    <a:pt x="0" y="36"/>
                  </a:lnTo>
                  <a:lnTo>
                    <a:pt x="108" y="108"/>
                  </a:lnTo>
                  <a:lnTo>
                    <a:pt x="81" y="0"/>
                  </a:lnTo>
                  <a:lnTo>
                    <a:pt x="189" y="144"/>
                  </a:lnTo>
                  <a:lnTo>
                    <a:pt x="171" y="54"/>
                  </a:lnTo>
                  <a:lnTo>
                    <a:pt x="252" y="135"/>
                  </a:lnTo>
                </a:path>
              </a:pathLst>
            </a:custGeom>
            <a:gradFill rotWithShape="0">
              <a:gsLst>
                <a:gs pos="0">
                  <a:srgbClr val="FFFFFF">
                    <a:gamma/>
                    <a:shade val="89804"/>
                    <a:invGamma/>
                  </a:srgbClr>
                </a:gs>
                <a:gs pos="50000">
                  <a:srgbClr val="FFFFFF"/>
                </a:gs>
                <a:gs pos="100000">
                  <a:srgbClr val="FFFFFF">
                    <a:gamma/>
                    <a:shade val="89804"/>
                    <a:invGamma/>
                  </a:srgbClr>
                </a:gs>
              </a:gsLst>
              <a:lin ang="0" scaled="1"/>
            </a:gra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29741" name="Oval 17">
              <a:extLst>
                <a:ext uri="{FF2B5EF4-FFF2-40B4-BE49-F238E27FC236}">
                  <a16:creationId xmlns:a16="http://schemas.microsoft.com/office/drawing/2014/main" id="{35D0CAB3-D0D3-7D46-B9C2-805D5F4A2E7E}"/>
                </a:ext>
              </a:extLst>
            </p:cNvPr>
            <p:cNvSpPr>
              <a:spLocks noChangeArrowheads="1"/>
            </p:cNvSpPr>
            <p:nvPr/>
          </p:nvSpPr>
          <p:spPr bwMode="auto">
            <a:xfrm>
              <a:off x="3527" y="1862"/>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42" name="Oval 18">
              <a:extLst>
                <a:ext uri="{FF2B5EF4-FFF2-40B4-BE49-F238E27FC236}">
                  <a16:creationId xmlns:a16="http://schemas.microsoft.com/office/drawing/2014/main" id="{F08B931B-7CDD-C849-BEEE-521A2AA1E6CC}"/>
                </a:ext>
              </a:extLst>
            </p:cNvPr>
            <p:cNvSpPr>
              <a:spLocks noChangeArrowheads="1"/>
            </p:cNvSpPr>
            <p:nvPr/>
          </p:nvSpPr>
          <p:spPr bwMode="auto">
            <a:xfrm>
              <a:off x="3531" y="1694"/>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43" name="Oval 19">
              <a:extLst>
                <a:ext uri="{FF2B5EF4-FFF2-40B4-BE49-F238E27FC236}">
                  <a16:creationId xmlns:a16="http://schemas.microsoft.com/office/drawing/2014/main" id="{02965C82-F642-094A-B0E2-4C1F2860CE8E}"/>
                </a:ext>
              </a:extLst>
            </p:cNvPr>
            <p:cNvSpPr>
              <a:spLocks noChangeArrowheads="1"/>
            </p:cNvSpPr>
            <p:nvPr/>
          </p:nvSpPr>
          <p:spPr bwMode="auto">
            <a:xfrm>
              <a:off x="3531" y="1502"/>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44" name="Oval 20">
              <a:extLst>
                <a:ext uri="{FF2B5EF4-FFF2-40B4-BE49-F238E27FC236}">
                  <a16:creationId xmlns:a16="http://schemas.microsoft.com/office/drawing/2014/main" id="{9C2093EE-27DD-3547-8301-9383F87E437F}"/>
                </a:ext>
              </a:extLst>
            </p:cNvPr>
            <p:cNvSpPr>
              <a:spLocks noChangeArrowheads="1"/>
            </p:cNvSpPr>
            <p:nvPr/>
          </p:nvSpPr>
          <p:spPr bwMode="auto">
            <a:xfrm>
              <a:off x="3455" y="1358"/>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45" name="Oval 21">
              <a:extLst>
                <a:ext uri="{FF2B5EF4-FFF2-40B4-BE49-F238E27FC236}">
                  <a16:creationId xmlns:a16="http://schemas.microsoft.com/office/drawing/2014/main" id="{6D85D131-28FB-534D-A3D8-7E83C8796B82}"/>
                </a:ext>
              </a:extLst>
            </p:cNvPr>
            <p:cNvSpPr>
              <a:spLocks noChangeArrowheads="1"/>
            </p:cNvSpPr>
            <p:nvPr/>
          </p:nvSpPr>
          <p:spPr bwMode="auto">
            <a:xfrm>
              <a:off x="3363" y="1222"/>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46" name="Oval 22">
              <a:extLst>
                <a:ext uri="{FF2B5EF4-FFF2-40B4-BE49-F238E27FC236}">
                  <a16:creationId xmlns:a16="http://schemas.microsoft.com/office/drawing/2014/main" id="{26797A79-BB9C-9545-9E42-EF758014BAC2}"/>
                </a:ext>
              </a:extLst>
            </p:cNvPr>
            <p:cNvSpPr>
              <a:spLocks noChangeArrowheads="1"/>
            </p:cNvSpPr>
            <p:nvPr/>
          </p:nvSpPr>
          <p:spPr bwMode="auto">
            <a:xfrm>
              <a:off x="3275" y="1086"/>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47" name="Oval 23">
              <a:extLst>
                <a:ext uri="{FF2B5EF4-FFF2-40B4-BE49-F238E27FC236}">
                  <a16:creationId xmlns:a16="http://schemas.microsoft.com/office/drawing/2014/main" id="{F959DD45-BFEC-AE4E-8D7A-D431FB404B7C}"/>
                </a:ext>
              </a:extLst>
            </p:cNvPr>
            <p:cNvSpPr>
              <a:spLocks noChangeArrowheads="1"/>
            </p:cNvSpPr>
            <p:nvPr/>
          </p:nvSpPr>
          <p:spPr bwMode="auto">
            <a:xfrm>
              <a:off x="3527" y="2054"/>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48" name="Oval 24">
              <a:extLst>
                <a:ext uri="{FF2B5EF4-FFF2-40B4-BE49-F238E27FC236}">
                  <a16:creationId xmlns:a16="http://schemas.microsoft.com/office/drawing/2014/main" id="{6602284B-5EDF-2247-AD53-79396FE79706}"/>
                </a:ext>
              </a:extLst>
            </p:cNvPr>
            <p:cNvSpPr>
              <a:spLocks noChangeArrowheads="1"/>
            </p:cNvSpPr>
            <p:nvPr/>
          </p:nvSpPr>
          <p:spPr bwMode="auto">
            <a:xfrm>
              <a:off x="3527" y="2238"/>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49" name="Oval 25">
              <a:extLst>
                <a:ext uri="{FF2B5EF4-FFF2-40B4-BE49-F238E27FC236}">
                  <a16:creationId xmlns:a16="http://schemas.microsoft.com/office/drawing/2014/main" id="{AC4A3162-EBF9-2847-9E76-0BB8E5A18400}"/>
                </a:ext>
              </a:extLst>
            </p:cNvPr>
            <p:cNvSpPr>
              <a:spLocks noChangeArrowheads="1"/>
            </p:cNvSpPr>
            <p:nvPr/>
          </p:nvSpPr>
          <p:spPr bwMode="auto">
            <a:xfrm>
              <a:off x="3527" y="2438"/>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50" name="Oval 26">
              <a:extLst>
                <a:ext uri="{FF2B5EF4-FFF2-40B4-BE49-F238E27FC236}">
                  <a16:creationId xmlns:a16="http://schemas.microsoft.com/office/drawing/2014/main" id="{F2D99CE1-A3DE-AB49-A365-5AEF78F4ADE1}"/>
                </a:ext>
              </a:extLst>
            </p:cNvPr>
            <p:cNvSpPr>
              <a:spLocks noChangeArrowheads="1"/>
            </p:cNvSpPr>
            <p:nvPr/>
          </p:nvSpPr>
          <p:spPr bwMode="auto">
            <a:xfrm>
              <a:off x="3527" y="2662"/>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51" name="Oval 27">
              <a:extLst>
                <a:ext uri="{FF2B5EF4-FFF2-40B4-BE49-F238E27FC236}">
                  <a16:creationId xmlns:a16="http://schemas.microsoft.com/office/drawing/2014/main" id="{9BBAE156-0713-ED41-A74B-3C11D036509E}"/>
                </a:ext>
              </a:extLst>
            </p:cNvPr>
            <p:cNvSpPr>
              <a:spLocks noChangeArrowheads="1"/>
            </p:cNvSpPr>
            <p:nvPr/>
          </p:nvSpPr>
          <p:spPr bwMode="auto">
            <a:xfrm>
              <a:off x="3527" y="2990"/>
              <a:ext cx="50" cy="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grpSp>
      <p:sp>
        <p:nvSpPr>
          <p:cNvPr id="29713" name="Oval 28">
            <a:extLst>
              <a:ext uri="{FF2B5EF4-FFF2-40B4-BE49-F238E27FC236}">
                <a16:creationId xmlns:a16="http://schemas.microsoft.com/office/drawing/2014/main" id="{C774F506-4EAD-7A49-A57B-1D78B7457A81}"/>
              </a:ext>
            </a:extLst>
          </p:cNvPr>
          <p:cNvSpPr>
            <a:spLocks noChangeArrowheads="1"/>
          </p:cNvSpPr>
          <p:nvPr/>
        </p:nvSpPr>
        <p:spPr bwMode="auto">
          <a:xfrm>
            <a:off x="2387600" y="2657475"/>
            <a:ext cx="488950" cy="1036638"/>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3453" name="Freeform 29">
            <a:extLst>
              <a:ext uri="{FF2B5EF4-FFF2-40B4-BE49-F238E27FC236}">
                <a16:creationId xmlns:a16="http://schemas.microsoft.com/office/drawing/2014/main" id="{72C63AE7-2E06-F349-8225-71C03B53EE2A}"/>
              </a:ext>
            </a:extLst>
          </p:cNvPr>
          <p:cNvSpPr>
            <a:spLocks/>
          </p:cNvSpPr>
          <p:nvPr/>
        </p:nvSpPr>
        <p:spPr bwMode="auto">
          <a:xfrm>
            <a:off x="2633663" y="2686050"/>
            <a:ext cx="2706687" cy="977900"/>
          </a:xfrm>
          <a:custGeom>
            <a:avLst/>
            <a:gdLst>
              <a:gd name="T0" fmla="*/ 56 w 1705"/>
              <a:gd name="T1" fmla="*/ 0 h 616"/>
              <a:gd name="T2" fmla="*/ 1705 w 1705"/>
              <a:gd name="T3" fmla="*/ 341 h 616"/>
              <a:gd name="T4" fmla="*/ 0 w 1705"/>
              <a:gd name="T5" fmla="*/ 616 h 616"/>
            </a:gdLst>
            <a:ahLst/>
            <a:cxnLst>
              <a:cxn ang="0">
                <a:pos x="T0" y="T1"/>
              </a:cxn>
              <a:cxn ang="0">
                <a:pos x="T2" y="T3"/>
              </a:cxn>
              <a:cxn ang="0">
                <a:pos x="T4" y="T5"/>
              </a:cxn>
            </a:cxnLst>
            <a:rect l="0" t="0" r="r" b="b"/>
            <a:pathLst>
              <a:path w="1705" h="616">
                <a:moveTo>
                  <a:pt x="56" y="0"/>
                </a:moveTo>
                <a:lnTo>
                  <a:pt x="1705" y="341"/>
                </a:lnTo>
                <a:lnTo>
                  <a:pt x="0" y="616"/>
                </a:lnTo>
              </a:path>
            </a:pathLst>
          </a:custGeom>
          <a:solidFill>
            <a:schemeClr val="bg1"/>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29715" name="Oval 30">
            <a:extLst>
              <a:ext uri="{FF2B5EF4-FFF2-40B4-BE49-F238E27FC236}">
                <a16:creationId xmlns:a16="http://schemas.microsoft.com/office/drawing/2014/main" id="{393D5ED6-00E6-8443-BD6D-7DEF83E03735}"/>
              </a:ext>
            </a:extLst>
          </p:cNvPr>
          <p:cNvSpPr>
            <a:spLocks noChangeArrowheads="1"/>
          </p:cNvSpPr>
          <p:nvPr/>
        </p:nvSpPr>
        <p:spPr bwMode="auto">
          <a:xfrm>
            <a:off x="1879600" y="2657475"/>
            <a:ext cx="385763" cy="1036638"/>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29716" name="Rectangle 31">
            <a:extLst>
              <a:ext uri="{FF2B5EF4-FFF2-40B4-BE49-F238E27FC236}">
                <a16:creationId xmlns:a16="http://schemas.microsoft.com/office/drawing/2014/main" id="{DB1D644E-CD53-7548-858A-F40DEDBED847}"/>
              </a:ext>
            </a:extLst>
          </p:cNvPr>
          <p:cNvSpPr>
            <a:spLocks noChangeArrowheads="1"/>
          </p:cNvSpPr>
          <p:nvPr/>
        </p:nvSpPr>
        <p:spPr bwMode="auto">
          <a:xfrm>
            <a:off x="2054225" y="2401888"/>
            <a:ext cx="228600" cy="15906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03456" name="Line 32">
            <a:extLst>
              <a:ext uri="{FF2B5EF4-FFF2-40B4-BE49-F238E27FC236}">
                <a16:creationId xmlns:a16="http://schemas.microsoft.com/office/drawing/2014/main" id="{25CCAAAE-C4BB-C94A-8E76-653CA08CC343}"/>
              </a:ext>
            </a:extLst>
          </p:cNvPr>
          <p:cNvSpPr>
            <a:spLocks noChangeShapeType="1"/>
          </p:cNvSpPr>
          <p:nvPr/>
        </p:nvSpPr>
        <p:spPr bwMode="auto">
          <a:xfrm>
            <a:off x="2654300" y="1528763"/>
            <a:ext cx="2676525" cy="1703387"/>
          </a:xfrm>
          <a:prstGeom prst="line">
            <a:avLst/>
          </a:prstGeom>
          <a:noFill/>
          <a:ln w="28575">
            <a:solidFill>
              <a:schemeClr val="accent2"/>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57" name="Line 33">
            <a:extLst>
              <a:ext uri="{FF2B5EF4-FFF2-40B4-BE49-F238E27FC236}">
                <a16:creationId xmlns:a16="http://schemas.microsoft.com/office/drawing/2014/main" id="{8065D909-0B32-E74A-A981-3DC41BB86C14}"/>
              </a:ext>
            </a:extLst>
          </p:cNvPr>
          <p:cNvSpPr>
            <a:spLocks noChangeShapeType="1"/>
          </p:cNvSpPr>
          <p:nvPr/>
        </p:nvSpPr>
        <p:spPr bwMode="auto">
          <a:xfrm flipH="1">
            <a:off x="2747963" y="3251200"/>
            <a:ext cx="2598737" cy="1806575"/>
          </a:xfrm>
          <a:prstGeom prst="line">
            <a:avLst/>
          </a:prstGeom>
          <a:noFill/>
          <a:ln w="28575">
            <a:solidFill>
              <a:schemeClr val="accent2"/>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58" name="Rectangle 34">
            <a:extLst>
              <a:ext uri="{FF2B5EF4-FFF2-40B4-BE49-F238E27FC236}">
                <a16:creationId xmlns:a16="http://schemas.microsoft.com/office/drawing/2014/main" id="{F1873C2E-28C3-0443-8BF7-22CAC5F107D8}"/>
              </a:ext>
            </a:extLst>
          </p:cNvPr>
          <p:cNvSpPr>
            <a:spLocks noChangeArrowheads="1"/>
          </p:cNvSpPr>
          <p:nvPr/>
        </p:nvSpPr>
        <p:spPr bwMode="auto">
          <a:xfrm>
            <a:off x="4081463" y="1476375"/>
            <a:ext cx="679450" cy="5778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Water</a:t>
            </a:r>
          </a:p>
          <a:p>
            <a:pPr>
              <a:defRPr/>
            </a:pPr>
            <a:r>
              <a:rPr lang="en-US" altLang="en-US" sz="1600">
                <a:solidFill>
                  <a:srgbClr val="FFFF66"/>
                </a:solidFill>
                <a:latin typeface="Century Schoolbook" charset="0"/>
                <a:ea typeface="+mn-ea"/>
              </a:rPr>
              <a:t>Flow</a:t>
            </a:r>
          </a:p>
        </p:txBody>
      </p:sp>
      <p:sp>
        <p:nvSpPr>
          <p:cNvPr id="103459" name="Rectangle 35">
            <a:extLst>
              <a:ext uri="{FF2B5EF4-FFF2-40B4-BE49-F238E27FC236}">
                <a16:creationId xmlns:a16="http://schemas.microsoft.com/office/drawing/2014/main" id="{3BF13407-4900-B84C-8BD7-03246542DDBA}"/>
              </a:ext>
            </a:extLst>
          </p:cNvPr>
          <p:cNvSpPr>
            <a:spLocks noChangeArrowheads="1"/>
          </p:cNvSpPr>
          <p:nvPr/>
        </p:nvSpPr>
        <p:spPr bwMode="auto">
          <a:xfrm>
            <a:off x="4064000" y="752475"/>
            <a:ext cx="60007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Cells</a:t>
            </a:r>
          </a:p>
        </p:txBody>
      </p:sp>
      <p:sp>
        <p:nvSpPr>
          <p:cNvPr id="103460" name="Rectangle 36">
            <a:extLst>
              <a:ext uri="{FF2B5EF4-FFF2-40B4-BE49-F238E27FC236}">
                <a16:creationId xmlns:a16="http://schemas.microsoft.com/office/drawing/2014/main" id="{DFF8173F-341C-AE49-BB17-E9C1B1026AA6}"/>
              </a:ext>
            </a:extLst>
          </p:cNvPr>
          <p:cNvSpPr>
            <a:spLocks noChangeArrowheads="1"/>
          </p:cNvSpPr>
          <p:nvPr/>
        </p:nvSpPr>
        <p:spPr bwMode="auto">
          <a:xfrm>
            <a:off x="5408613" y="889000"/>
            <a:ext cx="1181100"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Cover Glass</a:t>
            </a:r>
          </a:p>
        </p:txBody>
      </p:sp>
      <p:sp>
        <p:nvSpPr>
          <p:cNvPr id="103461" name="Rectangle 37">
            <a:extLst>
              <a:ext uri="{FF2B5EF4-FFF2-40B4-BE49-F238E27FC236}">
                <a16:creationId xmlns:a16="http://schemas.microsoft.com/office/drawing/2014/main" id="{4828763D-8099-6042-9FE8-2CF873FD3B50}"/>
              </a:ext>
            </a:extLst>
          </p:cNvPr>
          <p:cNvSpPr>
            <a:spLocks noChangeArrowheads="1"/>
          </p:cNvSpPr>
          <p:nvPr/>
        </p:nvSpPr>
        <p:spPr bwMode="auto">
          <a:xfrm>
            <a:off x="323850" y="1222375"/>
            <a:ext cx="159067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Scatter Objective</a:t>
            </a:r>
          </a:p>
        </p:txBody>
      </p:sp>
      <p:sp>
        <p:nvSpPr>
          <p:cNvPr id="103462" name="Rectangle 38">
            <a:extLst>
              <a:ext uri="{FF2B5EF4-FFF2-40B4-BE49-F238E27FC236}">
                <a16:creationId xmlns:a16="http://schemas.microsoft.com/office/drawing/2014/main" id="{51D2830E-14DC-0F47-B1C5-4F5E62466CC3}"/>
              </a:ext>
            </a:extLst>
          </p:cNvPr>
          <p:cNvSpPr>
            <a:spLocks noChangeArrowheads="1"/>
          </p:cNvSpPr>
          <p:nvPr/>
        </p:nvSpPr>
        <p:spPr bwMode="auto">
          <a:xfrm>
            <a:off x="5916613" y="5624513"/>
            <a:ext cx="1376362"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Immersion Oil</a:t>
            </a:r>
          </a:p>
        </p:txBody>
      </p:sp>
      <p:sp>
        <p:nvSpPr>
          <p:cNvPr id="103463" name="Rectangle 39">
            <a:extLst>
              <a:ext uri="{FF2B5EF4-FFF2-40B4-BE49-F238E27FC236}">
                <a16:creationId xmlns:a16="http://schemas.microsoft.com/office/drawing/2014/main" id="{487C095A-E7D8-3C4B-99A4-7239F2527449}"/>
              </a:ext>
            </a:extLst>
          </p:cNvPr>
          <p:cNvSpPr>
            <a:spLocks noChangeArrowheads="1"/>
          </p:cNvSpPr>
          <p:nvPr/>
        </p:nvSpPr>
        <p:spPr bwMode="auto">
          <a:xfrm>
            <a:off x="7016750" y="3008313"/>
            <a:ext cx="181610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b="1">
                <a:solidFill>
                  <a:srgbClr val="FFFF66"/>
                </a:solidFill>
                <a:latin typeface="Century Schoolbook" charset="0"/>
                <a:ea typeface="+mn-ea"/>
              </a:rPr>
              <a:t>Xenon Light</a:t>
            </a:r>
          </a:p>
        </p:txBody>
      </p:sp>
      <p:sp>
        <p:nvSpPr>
          <p:cNvPr id="103464" name="Rectangle 40">
            <a:extLst>
              <a:ext uri="{FF2B5EF4-FFF2-40B4-BE49-F238E27FC236}">
                <a16:creationId xmlns:a16="http://schemas.microsoft.com/office/drawing/2014/main" id="{1DDB4DFB-7261-C544-A3F5-232E2DF0D46D}"/>
              </a:ext>
            </a:extLst>
          </p:cNvPr>
          <p:cNvSpPr>
            <a:spLocks noChangeArrowheads="1"/>
          </p:cNvSpPr>
          <p:nvPr/>
        </p:nvSpPr>
        <p:spPr bwMode="auto">
          <a:xfrm>
            <a:off x="7265988" y="985838"/>
            <a:ext cx="1306512" cy="4318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lnSpc>
                <a:spcPct val="70000"/>
              </a:lnSpc>
              <a:defRPr/>
            </a:pPr>
            <a:r>
              <a:rPr lang="en-US" altLang="en-US" sz="1600">
                <a:solidFill>
                  <a:srgbClr val="FFFF66"/>
                </a:solidFill>
                <a:latin typeface="Century Schoolbook" charset="0"/>
                <a:ea typeface="+mn-ea"/>
              </a:rPr>
              <a:t>Fluorescence </a:t>
            </a:r>
          </a:p>
          <a:p>
            <a:pPr>
              <a:lnSpc>
                <a:spcPct val="70000"/>
              </a:lnSpc>
              <a:defRPr/>
            </a:pPr>
            <a:r>
              <a:rPr lang="en-US" altLang="en-US" sz="1600">
                <a:solidFill>
                  <a:srgbClr val="FFFF66"/>
                </a:solidFill>
                <a:latin typeface="Century Schoolbook" charset="0"/>
                <a:ea typeface="+mn-ea"/>
              </a:rPr>
              <a:t>Objective</a:t>
            </a:r>
          </a:p>
        </p:txBody>
      </p:sp>
      <p:sp>
        <p:nvSpPr>
          <p:cNvPr id="103465" name="Rectangle 41">
            <a:extLst>
              <a:ext uri="{FF2B5EF4-FFF2-40B4-BE49-F238E27FC236}">
                <a16:creationId xmlns:a16="http://schemas.microsoft.com/office/drawing/2014/main" id="{98FBD750-F085-C748-A82B-7A1AB016B428}"/>
              </a:ext>
            </a:extLst>
          </p:cNvPr>
          <p:cNvSpPr>
            <a:spLocks noChangeArrowheads="1"/>
          </p:cNvSpPr>
          <p:nvPr/>
        </p:nvSpPr>
        <p:spPr bwMode="auto">
          <a:xfrm>
            <a:off x="4343400" y="4959350"/>
            <a:ext cx="679450" cy="5778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Water</a:t>
            </a:r>
          </a:p>
          <a:p>
            <a:pPr>
              <a:defRPr/>
            </a:pPr>
            <a:r>
              <a:rPr lang="en-US" altLang="en-US" sz="1600">
                <a:solidFill>
                  <a:srgbClr val="FFFF66"/>
                </a:solidFill>
                <a:latin typeface="Century Schoolbook" charset="0"/>
                <a:ea typeface="+mn-ea"/>
              </a:rPr>
              <a:t>Flow</a:t>
            </a:r>
          </a:p>
        </p:txBody>
      </p:sp>
      <p:sp>
        <p:nvSpPr>
          <p:cNvPr id="103466" name="Rectangle 42">
            <a:extLst>
              <a:ext uri="{FF2B5EF4-FFF2-40B4-BE49-F238E27FC236}">
                <a16:creationId xmlns:a16="http://schemas.microsoft.com/office/drawing/2014/main" id="{94BBC73E-1886-6A4A-AB82-C804D7F11621}"/>
              </a:ext>
            </a:extLst>
          </p:cNvPr>
          <p:cNvSpPr>
            <a:spLocks noChangeArrowheads="1"/>
          </p:cNvSpPr>
          <p:nvPr/>
        </p:nvSpPr>
        <p:spPr bwMode="auto">
          <a:xfrm>
            <a:off x="2927350" y="2395538"/>
            <a:ext cx="58737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Dark</a:t>
            </a:r>
          </a:p>
        </p:txBody>
      </p:sp>
      <p:sp>
        <p:nvSpPr>
          <p:cNvPr id="103467" name="Rectangle 43">
            <a:extLst>
              <a:ext uri="{FF2B5EF4-FFF2-40B4-BE49-F238E27FC236}">
                <a16:creationId xmlns:a16="http://schemas.microsoft.com/office/drawing/2014/main" id="{43A6353B-7418-D848-9BBE-7ECCEC0A31C3}"/>
              </a:ext>
            </a:extLst>
          </p:cNvPr>
          <p:cNvSpPr>
            <a:spLocks noChangeArrowheads="1"/>
          </p:cNvSpPr>
          <p:nvPr/>
        </p:nvSpPr>
        <p:spPr bwMode="auto">
          <a:xfrm>
            <a:off x="2892425" y="3751263"/>
            <a:ext cx="60007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Field</a:t>
            </a:r>
          </a:p>
        </p:txBody>
      </p:sp>
      <p:sp>
        <p:nvSpPr>
          <p:cNvPr id="103468" name="Rectangle 44">
            <a:extLst>
              <a:ext uri="{FF2B5EF4-FFF2-40B4-BE49-F238E27FC236}">
                <a16:creationId xmlns:a16="http://schemas.microsoft.com/office/drawing/2014/main" id="{3420E340-9B51-6942-8E9D-4D6E665C2996}"/>
              </a:ext>
            </a:extLst>
          </p:cNvPr>
          <p:cNvSpPr>
            <a:spLocks noChangeArrowheads="1"/>
          </p:cNvSpPr>
          <p:nvPr/>
        </p:nvSpPr>
        <p:spPr bwMode="auto">
          <a:xfrm>
            <a:off x="2595563" y="1222375"/>
            <a:ext cx="655637"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b="1">
                <a:solidFill>
                  <a:srgbClr val="FFFF66"/>
                </a:solidFill>
                <a:latin typeface="Century Schoolbook" charset="0"/>
                <a:ea typeface="+mn-ea"/>
              </a:rPr>
              <a:t>Light</a:t>
            </a:r>
          </a:p>
        </p:txBody>
      </p:sp>
      <p:sp>
        <p:nvSpPr>
          <p:cNvPr id="103469" name="Rectangle 45">
            <a:extLst>
              <a:ext uri="{FF2B5EF4-FFF2-40B4-BE49-F238E27FC236}">
                <a16:creationId xmlns:a16="http://schemas.microsoft.com/office/drawing/2014/main" id="{A8F218A3-EB54-964A-8097-792B5AEEE991}"/>
              </a:ext>
            </a:extLst>
          </p:cNvPr>
          <p:cNvSpPr>
            <a:spLocks noChangeArrowheads="1"/>
          </p:cNvSpPr>
          <p:nvPr/>
        </p:nvSpPr>
        <p:spPr bwMode="auto">
          <a:xfrm>
            <a:off x="2805113" y="4999038"/>
            <a:ext cx="655637"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b="1">
                <a:solidFill>
                  <a:srgbClr val="FFFF66"/>
                </a:solidFill>
                <a:latin typeface="Century Schoolbook" charset="0"/>
                <a:ea typeface="+mn-ea"/>
              </a:rPr>
              <a:t>Light</a:t>
            </a:r>
          </a:p>
        </p:txBody>
      </p:sp>
      <p:sp>
        <p:nvSpPr>
          <p:cNvPr id="103470" name="Line 46">
            <a:extLst>
              <a:ext uri="{FF2B5EF4-FFF2-40B4-BE49-F238E27FC236}">
                <a16:creationId xmlns:a16="http://schemas.microsoft.com/office/drawing/2014/main" id="{AD425A39-5C4A-3645-B526-5949D097B9AE}"/>
              </a:ext>
            </a:extLst>
          </p:cNvPr>
          <p:cNvSpPr>
            <a:spLocks noChangeShapeType="1"/>
          </p:cNvSpPr>
          <p:nvPr/>
        </p:nvSpPr>
        <p:spPr bwMode="auto">
          <a:xfrm flipH="1">
            <a:off x="4006850" y="3251200"/>
            <a:ext cx="1339850" cy="2314575"/>
          </a:xfrm>
          <a:prstGeom prst="line">
            <a:avLst/>
          </a:prstGeom>
          <a:noFill/>
          <a:ln w="381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1" name="Line 47">
            <a:extLst>
              <a:ext uri="{FF2B5EF4-FFF2-40B4-BE49-F238E27FC236}">
                <a16:creationId xmlns:a16="http://schemas.microsoft.com/office/drawing/2014/main" id="{6D22C3D8-E397-E94A-AD6A-99F636A59E99}"/>
              </a:ext>
            </a:extLst>
          </p:cNvPr>
          <p:cNvSpPr>
            <a:spLocks noChangeShapeType="1"/>
          </p:cNvSpPr>
          <p:nvPr/>
        </p:nvSpPr>
        <p:spPr bwMode="auto">
          <a:xfrm flipH="1">
            <a:off x="3413125" y="5573713"/>
            <a:ext cx="604838"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2" name="Rectangle 48">
            <a:extLst>
              <a:ext uri="{FF2B5EF4-FFF2-40B4-BE49-F238E27FC236}">
                <a16:creationId xmlns:a16="http://schemas.microsoft.com/office/drawing/2014/main" id="{144B4E86-4B4C-C846-AD83-E30C925202ED}"/>
              </a:ext>
            </a:extLst>
          </p:cNvPr>
          <p:cNvSpPr>
            <a:spLocks noChangeArrowheads="1"/>
          </p:cNvSpPr>
          <p:nvPr/>
        </p:nvSpPr>
        <p:spPr bwMode="auto">
          <a:xfrm>
            <a:off x="3363913" y="5292725"/>
            <a:ext cx="666750"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Focus</a:t>
            </a:r>
          </a:p>
        </p:txBody>
      </p:sp>
      <p:sp>
        <p:nvSpPr>
          <p:cNvPr id="103473" name="Line 49">
            <a:extLst>
              <a:ext uri="{FF2B5EF4-FFF2-40B4-BE49-F238E27FC236}">
                <a16:creationId xmlns:a16="http://schemas.microsoft.com/office/drawing/2014/main" id="{DFF143CF-E6A9-DE4E-8AAF-D53B85F5687E}"/>
              </a:ext>
            </a:extLst>
          </p:cNvPr>
          <p:cNvSpPr>
            <a:spLocks noChangeShapeType="1"/>
          </p:cNvSpPr>
          <p:nvPr/>
        </p:nvSpPr>
        <p:spPr bwMode="auto">
          <a:xfrm>
            <a:off x="5678488" y="4600575"/>
            <a:ext cx="250825" cy="1338263"/>
          </a:xfrm>
          <a:prstGeom prst="line">
            <a:avLst/>
          </a:prstGeom>
          <a:noFill/>
          <a:ln w="28575">
            <a:solidFill>
              <a:schemeClr val="accent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4" name="Line 50">
            <a:extLst>
              <a:ext uri="{FF2B5EF4-FFF2-40B4-BE49-F238E27FC236}">
                <a16:creationId xmlns:a16="http://schemas.microsoft.com/office/drawing/2014/main" id="{D8E94FCC-3F91-EB45-9218-3B7FB03F0622}"/>
              </a:ext>
            </a:extLst>
          </p:cNvPr>
          <p:cNvSpPr>
            <a:spLocks noChangeShapeType="1"/>
          </p:cNvSpPr>
          <p:nvPr/>
        </p:nvSpPr>
        <p:spPr bwMode="auto">
          <a:xfrm>
            <a:off x="5940425" y="5924550"/>
            <a:ext cx="1247775" cy="0"/>
          </a:xfrm>
          <a:prstGeom prst="line">
            <a:avLst/>
          </a:prstGeom>
          <a:noFill/>
          <a:ln w="28575">
            <a:solidFill>
              <a:schemeClr val="accent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5" name="Freeform 51">
            <a:extLst>
              <a:ext uri="{FF2B5EF4-FFF2-40B4-BE49-F238E27FC236}">
                <a16:creationId xmlns:a16="http://schemas.microsoft.com/office/drawing/2014/main" id="{2E25031F-54F0-3B45-AAB1-0190B45E7E1A}"/>
              </a:ext>
            </a:extLst>
          </p:cNvPr>
          <p:cNvSpPr>
            <a:spLocks/>
          </p:cNvSpPr>
          <p:nvPr/>
        </p:nvSpPr>
        <p:spPr bwMode="auto">
          <a:xfrm>
            <a:off x="5340350" y="3035300"/>
            <a:ext cx="1428750" cy="373063"/>
          </a:xfrm>
          <a:custGeom>
            <a:avLst/>
            <a:gdLst>
              <a:gd name="T0" fmla="*/ 980 w 981"/>
              <a:gd name="T1" fmla="*/ 0 h 229"/>
              <a:gd name="T2" fmla="*/ 0 w 981"/>
              <a:gd name="T3" fmla="*/ 129 h 229"/>
              <a:gd name="T4" fmla="*/ 980 w 981"/>
              <a:gd name="T5" fmla="*/ 228 h 229"/>
            </a:gdLst>
            <a:ahLst/>
            <a:cxnLst>
              <a:cxn ang="0">
                <a:pos x="T0" y="T1"/>
              </a:cxn>
              <a:cxn ang="0">
                <a:pos x="T2" y="T3"/>
              </a:cxn>
              <a:cxn ang="0">
                <a:pos x="T4" y="T5"/>
              </a:cxn>
            </a:cxnLst>
            <a:rect l="0" t="0" r="r" b="b"/>
            <a:pathLst>
              <a:path w="981" h="229">
                <a:moveTo>
                  <a:pt x="980" y="0"/>
                </a:moveTo>
                <a:lnTo>
                  <a:pt x="0" y="129"/>
                </a:lnTo>
                <a:lnTo>
                  <a:pt x="980" y="228"/>
                </a:lnTo>
              </a:path>
            </a:pathLst>
          </a:custGeom>
          <a:solidFill>
            <a:srgbClr val="000000"/>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476" name="Rectangle 52">
            <a:extLst>
              <a:ext uri="{FF2B5EF4-FFF2-40B4-BE49-F238E27FC236}">
                <a16:creationId xmlns:a16="http://schemas.microsoft.com/office/drawing/2014/main" id="{103081D0-54A3-2A43-98F3-EDBECDB13E78}"/>
              </a:ext>
            </a:extLst>
          </p:cNvPr>
          <p:cNvSpPr>
            <a:spLocks noChangeArrowheads="1"/>
          </p:cNvSpPr>
          <p:nvPr/>
        </p:nvSpPr>
        <p:spPr bwMode="auto">
          <a:xfrm>
            <a:off x="7489825" y="5233988"/>
            <a:ext cx="1011238"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solidFill>
                  <a:srgbClr val="FFFF66"/>
                </a:solidFill>
                <a:latin typeface="Century Schoolbook" charset="0"/>
                <a:ea typeface="+mn-ea"/>
              </a:rPr>
              <a:t>Dark Spot</a:t>
            </a:r>
          </a:p>
        </p:txBody>
      </p:sp>
      <p:sp>
        <p:nvSpPr>
          <p:cNvPr id="103477" name="Line 53">
            <a:extLst>
              <a:ext uri="{FF2B5EF4-FFF2-40B4-BE49-F238E27FC236}">
                <a16:creationId xmlns:a16="http://schemas.microsoft.com/office/drawing/2014/main" id="{37081CFB-79C4-454A-B1BE-A41A4C0D0A26}"/>
              </a:ext>
            </a:extLst>
          </p:cNvPr>
          <p:cNvSpPr>
            <a:spLocks noChangeShapeType="1"/>
          </p:cNvSpPr>
          <p:nvPr/>
        </p:nvSpPr>
        <p:spPr bwMode="auto">
          <a:xfrm>
            <a:off x="6902450" y="3289300"/>
            <a:ext cx="1141413" cy="1914525"/>
          </a:xfrm>
          <a:prstGeom prst="line">
            <a:avLst/>
          </a:prstGeom>
          <a:noFill/>
          <a:ln w="28575">
            <a:solidFill>
              <a:srgbClr val="000000"/>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8" name="Line 54">
            <a:extLst>
              <a:ext uri="{FF2B5EF4-FFF2-40B4-BE49-F238E27FC236}">
                <a16:creationId xmlns:a16="http://schemas.microsoft.com/office/drawing/2014/main" id="{D01A1AAD-EED7-CC46-AD3D-9ABFED4FFF6B}"/>
              </a:ext>
            </a:extLst>
          </p:cNvPr>
          <p:cNvSpPr>
            <a:spLocks noChangeShapeType="1"/>
          </p:cNvSpPr>
          <p:nvPr/>
        </p:nvSpPr>
        <p:spPr bwMode="auto">
          <a:xfrm flipH="1">
            <a:off x="5510213" y="1214438"/>
            <a:ext cx="150812" cy="222250"/>
          </a:xfrm>
          <a:prstGeom prst="line">
            <a:avLst/>
          </a:prstGeom>
          <a:noFill/>
          <a:ln w="12700">
            <a:solidFill>
              <a:schemeClr val="accent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21B9-8E5E-4844-A2FC-3B8B333C93D8}"/>
              </a:ext>
            </a:extLst>
          </p:cNvPr>
          <p:cNvSpPr>
            <a:spLocks noGrp="1"/>
          </p:cNvSpPr>
          <p:nvPr>
            <p:ph type="title"/>
          </p:nvPr>
        </p:nvSpPr>
        <p:spPr>
          <a:xfrm>
            <a:off x="419100" y="-177800"/>
            <a:ext cx="7772400" cy="1143000"/>
          </a:xfrm>
        </p:spPr>
        <p:txBody>
          <a:bodyPr/>
          <a:lstStyle/>
          <a:p>
            <a:pPr>
              <a:defRPr/>
            </a:pPr>
            <a:r>
              <a:rPr lang="en-US" dirty="0">
                <a:ea typeface="+mj-ea"/>
                <a:cs typeface="+mj-cs"/>
              </a:rPr>
              <a:t>FC500</a:t>
            </a:r>
          </a:p>
        </p:txBody>
      </p:sp>
      <p:sp>
        <p:nvSpPr>
          <p:cNvPr id="30722" name="Slide Number Placeholder 4">
            <a:extLst>
              <a:ext uri="{FF2B5EF4-FFF2-40B4-BE49-F238E27FC236}">
                <a16:creationId xmlns:a16="http://schemas.microsoft.com/office/drawing/2014/main" id="{F98EC669-CBD1-6E43-82CD-E2EFAA843BFC}"/>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39B7ACC3-D93E-D44E-AEB1-2D94B54DF9F6}" type="slidenum">
              <a:rPr lang="en-US" altLang="en-US" sz="1400" smtClean="0"/>
              <a:pPr>
                <a:spcBef>
                  <a:spcPct val="0"/>
                </a:spcBef>
                <a:buFontTx/>
                <a:buNone/>
              </a:pPr>
              <a:t>22</a:t>
            </a:fld>
            <a:endParaRPr lang="en-US" altLang="en-US" sz="1400"/>
          </a:p>
        </p:txBody>
      </p:sp>
      <p:pic>
        <p:nvPicPr>
          <p:cNvPr id="30723" name="Picture 5">
            <a:extLst>
              <a:ext uri="{FF2B5EF4-FFF2-40B4-BE49-F238E27FC236}">
                <a16:creationId xmlns:a16="http://schemas.microsoft.com/office/drawing/2014/main" id="{4DD19265-56FB-5840-8B8B-6E73A42DC9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701800"/>
            <a:ext cx="87376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6">
            <a:extLst>
              <a:ext uri="{FF2B5EF4-FFF2-40B4-BE49-F238E27FC236}">
                <a16:creationId xmlns:a16="http://schemas.microsoft.com/office/drawing/2014/main" id="{1AC42996-F00B-D44D-8214-56177F114FB4}"/>
              </a:ext>
            </a:extLst>
          </p:cNvPr>
          <p:cNvSpPr txBox="1">
            <a:spLocks noChangeArrowheads="1"/>
          </p:cNvSpPr>
          <p:nvPr/>
        </p:nvSpPr>
        <p:spPr bwMode="auto">
          <a:xfrm>
            <a:off x="419100" y="2581275"/>
            <a:ext cx="1096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Laser</a:t>
            </a:r>
          </a:p>
        </p:txBody>
      </p:sp>
      <p:sp>
        <p:nvSpPr>
          <p:cNvPr id="30725" name="TextBox 7">
            <a:extLst>
              <a:ext uri="{FF2B5EF4-FFF2-40B4-BE49-F238E27FC236}">
                <a16:creationId xmlns:a16="http://schemas.microsoft.com/office/drawing/2014/main" id="{549BB67E-E55A-9141-8C62-2A753A8650F8}"/>
              </a:ext>
            </a:extLst>
          </p:cNvPr>
          <p:cNvSpPr txBox="1">
            <a:spLocks noChangeArrowheads="1"/>
          </p:cNvSpPr>
          <p:nvPr/>
        </p:nvSpPr>
        <p:spPr bwMode="auto">
          <a:xfrm>
            <a:off x="7397750" y="1181100"/>
            <a:ext cx="1096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Laser</a:t>
            </a:r>
          </a:p>
        </p:txBody>
      </p:sp>
      <p:cxnSp>
        <p:nvCxnSpPr>
          <p:cNvPr id="30726" name="Straight Arrow Connector 9">
            <a:extLst>
              <a:ext uri="{FF2B5EF4-FFF2-40B4-BE49-F238E27FC236}">
                <a16:creationId xmlns:a16="http://schemas.microsoft.com/office/drawing/2014/main" id="{DDEB6C65-C258-D14A-8E6B-88E20E58377A}"/>
              </a:ext>
            </a:extLst>
          </p:cNvPr>
          <p:cNvCxnSpPr>
            <a:cxnSpLocks noChangeShapeType="1"/>
          </p:cNvCxnSpPr>
          <p:nvPr/>
        </p:nvCxnSpPr>
        <p:spPr bwMode="auto">
          <a:xfrm flipV="1">
            <a:off x="2597150" y="4995863"/>
            <a:ext cx="933450" cy="1074737"/>
          </a:xfrm>
          <a:prstGeom prst="straightConnector1">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30727" name="TextBox 12">
            <a:extLst>
              <a:ext uri="{FF2B5EF4-FFF2-40B4-BE49-F238E27FC236}">
                <a16:creationId xmlns:a16="http://schemas.microsoft.com/office/drawing/2014/main" id="{ECDF3A99-C8C0-CD48-964A-69FD94FD73D0}"/>
              </a:ext>
            </a:extLst>
          </p:cNvPr>
          <p:cNvSpPr txBox="1">
            <a:spLocks noChangeArrowheads="1"/>
          </p:cNvSpPr>
          <p:nvPr/>
        </p:nvSpPr>
        <p:spPr bwMode="auto">
          <a:xfrm>
            <a:off x="249238" y="6096000"/>
            <a:ext cx="263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Flow Chamber</a:t>
            </a:r>
          </a:p>
        </p:txBody>
      </p:sp>
      <p:sp>
        <p:nvSpPr>
          <p:cNvPr id="30728" name="TextBox 13">
            <a:extLst>
              <a:ext uri="{FF2B5EF4-FFF2-40B4-BE49-F238E27FC236}">
                <a16:creationId xmlns:a16="http://schemas.microsoft.com/office/drawing/2014/main" id="{9C1CBBDE-6850-5045-9753-1B0E618F171A}"/>
              </a:ext>
            </a:extLst>
          </p:cNvPr>
          <p:cNvSpPr txBox="1">
            <a:spLocks noChangeArrowheads="1"/>
          </p:cNvSpPr>
          <p:nvPr/>
        </p:nvSpPr>
        <p:spPr bwMode="auto">
          <a:xfrm>
            <a:off x="5310188" y="6070600"/>
            <a:ext cx="2581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FALS detector</a:t>
            </a:r>
          </a:p>
        </p:txBody>
      </p:sp>
      <p:cxnSp>
        <p:nvCxnSpPr>
          <p:cNvPr id="30729" name="Straight Arrow Connector 14">
            <a:extLst>
              <a:ext uri="{FF2B5EF4-FFF2-40B4-BE49-F238E27FC236}">
                <a16:creationId xmlns:a16="http://schemas.microsoft.com/office/drawing/2014/main" id="{CDA18A0B-A078-3249-85F8-2100264CB462}"/>
              </a:ext>
            </a:extLst>
          </p:cNvPr>
          <p:cNvCxnSpPr>
            <a:cxnSpLocks noChangeShapeType="1"/>
          </p:cNvCxnSpPr>
          <p:nvPr/>
        </p:nvCxnSpPr>
        <p:spPr bwMode="auto">
          <a:xfrm flipH="1" flipV="1">
            <a:off x="4572000" y="5435600"/>
            <a:ext cx="738188" cy="795338"/>
          </a:xfrm>
          <a:prstGeom prst="straightConnector1">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018C-B202-A74C-80B8-7BFFD4E3C206}"/>
              </a:ext>
            </a:extLst>
          </p:cNvPr>
          <p:cNvSpPr>
            <a:spLocks noGrp="1"/>
          </p:cNvSpPr>
          <p:nvPr>
            <p:ph type="title"/>
          </p:nvPr>
        </p:nvSpPr>
        <p:spPr>
          <a:xfrm>
            <a:off x="728663" y="84138"/>
            <a:ext cx="7772400" cy="914400"/>
          </a:xfrm>
        </p:spPr>
        <p:txBody>
          <a:bodyPr/>
          <a:lstStyle/>
          <a:p>
            <a:pPr>
              <a:defRPr/>
            </a:pPr>
            <a:r>
              <a:rPr lang="en-US" dirty="0">
                <a:ea typeface="+mj-ea"/>
                <a:cs typeface="+mj-cs"/>
              </a:rPr>
              <a:t>FC500</a:t>
            </a:r>
          </a:p>
        </p:txBody>
      </p:sp>
      <p:pic>
        <p:nvPicPr>
          <p:cNvPr id="31746" name="Content Placeholder 5">
            <a:extLst>
              <a:ext uri="{FF2B5EF4-FFF2-40B4-BE49-F238E27FC236}">
                <a16:creationId xmlns:a16="http://schemas.microsoft.com/office/drawing/2014/main" id="{68F8917F-246B-F041-B2FE-92325F8C72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2100" y="1658938"/>
            <a:ext cx="6107113" cy="4835525"/>
          </a:xfrm>
        </p:spPr>
      </p:pic>
      <p:sp>
        <p:nvSpPr>
          <p:cNvPr id="31747" name="Slide Number Placeholder 4">
            <a:extLst>
              <a:ext uri="{FF2B5EF4-FFF2-40B4-BE49-F238E27FC236}">
                <a16:creationId xmlns:a16="http://schemas.microsoft.com/office/drawing/2014/main" id="{3194B6D4-0C6F-8941-B5E1-9A4CF05F2243}"/>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896BB015-4271-4E42-A453-86D29E8C248F}" type="slidenum">
              <a:rPr lang="en-US" altLang="en-US" sz="1400" smtClean="0"/>
              <a:pPr>
                <a:spcBef>
                  <a:spcPct val="0"/>
                </a:spcBef>
                <a:buFontTx/>
                <a:buNone/>
              </a:pPr>
              <a:t>23</a:t>
            </a:fld>
            <a:endParaRPr lang="en-US" altLang="en-US" sz="1400"/>
          </a:p>
        </p:txBody>
      </p:sp>
      <p:cxnSp>
        <p:nvCxnSpPr>
          <p:cNvPr id="31748" name="Straight Arrow Connector 7">
            <a:extLst>
              <a:ext uri="{FF2B5EF4-FFF2-40B4-BE49-F238E27FC236}">
                <a16:creationId xmlns:a16="http://schemas.microsoft.com/office/drawing/2014/main" id="{69C749D3-D736-A441-8E00-EC9FAD9A7FCD}"/>
              </a:ext>
            </a:extLst>
          </p:cNvPr>
          <p:cNvCxnSpPr>
            <a:cxnSpLocks noChangeShapeType="1"/>
          </p:cNvCxnSpPr>
          <p:nvPr/>
        </p:nvCxnSpPr>
        <p:spPr bwMode="auto">
          <a:xfrm>
            <a:off x="2946400" y="1150938"/>
            <a:ext cx="762000" cy="746125"/>
          </a:xfrm>
          <a:prstGeom prst="straightConnector1">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1749" name="TextBox 8">
            <a:extLst>
              <a:ext uri="{FF2B5EF4-FFF2-40B4-BE49-F238E27FC236}">
                <a16:creationId xmlns:a16="http://schemas.microsoft.com/office/drawing/2014/main" id="{7FBFA1D0-473D-1943-B87D-9FBC9A61769A}"/>
              </a:ext>
            </a:extLst>
          </p:cNvPr>
          <p:cNvSpPr txBox="1">
            <a:spLocks noChangeArrowheads="1"/>
          </p:cNvSpPr>
          <p:nvPr/>
        </p:nvSpPr>
        <p:spPr bwMode="auto">
          <a:xfrm>
            <a:off x="660400" y="668338"/>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Light from cell</a:t>
            </a:r>
          </a:p>
        </p:txBody>
      </p:sp>
      <p:sp>
        <p:nvSpPr>
          <p:cNvPr id="31750" name="TextBox 9">
            <a:extLst>
              <a:ext uri="{FF2B5EF4-FFF2-40B4-BE49-F238E27FC236}">
                <a16:creationId xmlns:a16="http://schemas.microsoft.com/office/drawing/2014/main" id="{F53E0AC2-53B1-C642-B5AB-B8F65E589C3B}"/>
              </a:ext>
            </a:extLst>
          </p:cNvPr>
          <p:cNvSpPr txBox="1">
            <a:spLocks noChangeArrowheads="1"/>
          </p:cNvSpPr>
          <p:nvPr/>
        </p:nvSpPr>
        <p:spPr bwMode="auto">
          <a:xfrm>
            <a:off x="534988" y="4503738"/>
            <a:ext cx="1027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PMT</a:t>
            </a:r>
          </a:p>
        </p:txBody>
      </p:sp>
      <p:cxnSp>
        <p:nvCxnSpPr>
          <p:cNvPr id="31751" name="Straight Arrow Connector 10">
            <a:extLst>
              <a:ext uri="{FF2B5EF4-FFF2-40B4-BE49-F238E27FC236}">
                <a16:creationId xmlns:a16="http://schemas.microsoft.com/office/drawing/2014/main" id="{D21367E1-CFAB-DD4F-91C5-B37987FF53D5}"/>
              </a:ext>
            </a:extLst>
          </p:cNvPr>
          <p:cNvCxnSpPr>
            <a:cxnSpLocks noChangeShapeType="1"/>
            <a:stCxn id="31750" idx="0"/>
          </p:cNvCxnSpPr>
          <p:nvPr/>
        </p:nvCxnSpPr>
        <p:spPr bwMode="auto">
          <a:xfrm>
            <a:off x="1047750" y="4503738"/>
            <a:ext cx="1003300" cy="0"/>
          </a:xfrm>
          <a:prstGeom prst="straightConnector1">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1752" name="Straight Arrow Connector 13">
            <a:extLst>
              <a:ext uri="{FF2B5EF4-FFF2-40B4-BE49-F238E27FC236}">
                <a16:creationId xmlns:a16="http://schemas.microsoft.com/office/drawing/2014/main" id="{25F629F4-C3AC-F54C-9143-ECB36EAF8811}"/>
              </a:ext>
            </a:extLst>
          </p:cNvPr>
          <p:cNvCxnSpPr>
            <a:cxnSpLocks noChangeShapeType="1"/>
          </p:cNvCxnSpPr>
          <p:nvPr/>
        </p:nvCxnSpPr>
        <p:spPr bwMode="auto">
          <a:xfrm flipH="1">
            <a:off x="4945063" y="1616075"/>
            <a:ext cx="1557337" cy="1597025"/>
          </a:xfrm>
          <a:prstGeom prst="straightConnector1">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1753" name="TextBox 16">
            <a:extLst>
              <a:ext uri="{FF2B5EF4-FFF2-40B4-BE49-F238E27FC236}">
                <a16:creationId xmlns:a16="http://schemas.microsoft.com/office/drawing/2014/main" id="{048EC217-BA99-A742-B0C6-CD49BDE133A9}"/>
              </a:ext>
            </a:extLst>
          </p:cNvPr>
          <p:cNvSpPr txBox="1">
            <a:spLocks noChangeArrowheads="1"/>
          </p:cNvSpPr>
          <p:nvPr/>
        </p:nvSpPr>
        <p:spPr bwMode="auto">
          <a:xfrm>
            <a:off x="5349875" y="1025525"/>
            <a:ext cx="3778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Dichroic or band pass</a:t>
            </a:r>
          </a:p>
        </p:txBody>
      </p:sp>
      <p:cxnSp>
        <p:nvCxnSpPr>
          <p:cNvPr id="31754" name="Straight Connector 6">
            <a:extLst>
              <a:ext uri="{FF2B5EF4-FFF2-40B4-BE49-F238E27FC236}">
                <a16:creationId xmlns:a16="http://schemas.microsoft.com/office/drawing/2014/main" id="{1862BF06-6907-9D4C-BD21-B6FC6D12AD02}"/>
              </a:ext>
            </a:extLst>
          </p:cNvPr>
          <p:cNvCxnSpPr>
            <a:cxnSpLocks noChangeShapeType="1"/>
          </p:cNvCxnSpPr>
          <p:nvPr/>
        </p:nvCxnSpPr>
        <p:spPr bwMode="auto">
          <a:xfrm>
            <a:off x="4337050" y="2874963"/>
            <a:ext cx="107950" cy="92075"/>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55" name="Straight Connector 15">
            <a:extLst>
              <a:ext uri="{FF2B5EF4-FFF2-40B4-BE49-F238E27FC236}">
                <a16:creationId xmlns:a16="http://schemas.microsoft.com/office/drawing/2014/main" id="{E0CAF4FD-BB5A-E74F-843F-0FD83D601D97}"/>
              </a:ext>
            </a:extLst>
          </p:cNvPr>
          <p:cNvCxnSpPr>
            <a:cxnSpLocks noChangeShapeType="1"/>
          </p:cNvCxnSpPr>
          <p:nvPr/>
        </p:nvCxnSpPr>
        <p:spPr bwMode="auto">
          <a:xfrm>
            <a:off x="4656138" y="3219450"/>
            <a:ext cx="339725" cy="32385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56" name="Straight Connector 17">
            <a:extLst>
              <a:ext uri="{FF2B5EF4-FFF2-40B4-BE49-F238E27FC236}">
                <a16:creationId xmlns:a16="http://schemas.microsoft.com/office/drawing/2014/main" id="{9FFEA83D-3598-7F47-BA3F-EA7E88C8B39F}"/>
              </a:ext>
            </a:extLst>
          </p:cNvPr>
          <p:cNvCxnSpPr>
            <a:cxnSpLocks noChangeShapeType="1"/>
          </p:cNvCxnSpPr>
          <p:nvPr/>
        </p:nvCxnSpPr>
        <p:spPr bwMode="auto">
          <a:xfrm>
            <a:off x="5192713" y="3738563"/>
            <a:ext cx="430212" cy="363537"/>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57" name="Straight Connector 19">
            <a:extLst>
              <a:ext uri="{FF2B5EF4-FFF2-40B4-BE49-F238E27FC236}">
                <a16:creationId xmlns:a16="http://schemas.microsoft.com/office/drawing/2014/main" id="{8EE7F344-1C91-ED4B-9912-A2350209B144}"/>
              </a:ext>
            </a:extLst>
          </p:cNvPr>
          <p:cNvCxnSpPr>
            <a:cxnSpLocks noChangeShapeType="1"/>
          </p:cNvCxnSpPr>
          <p:nvPr/>
        </p:nvCxnSpPr>
        <p:spPr bwMode="auto">
          <a:xfrm flipH="1">
            <a:off x="4378325" y="3590925"/>
            <a:ext cx="565150" cy="136525"/>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58" name="Straight Connector 21">
            <a:extLst>
              <a:ext uri="{FF2B5EF4-FFF2-40B4-BE49-F238E27FC236}">
                <a16:creationId xmlns:a16="http://schemas.microsoft.com/office/drawing/2014/main" id="{6BEC98F9-3A67-D341-852B-33C7A06C76E5}"/>
              </a:ext>
            </a:extLst>
          </p:cNvPr>
          <p:cNvCxnSpPr>
            <a:cxnSpLocks noChangeShapeType="1"/>
          </p:cNvCxnSpPr>
          <p:nvPr/>
        </p:nvCxnSpPr>
        <p:spPr bwMode="auto">
          <a:xfrm flipH="1">
            <a:off x="3470275" y="3935413"/>
            <a:ext cx="565150" cy="136525"/>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59" name="Straight Connector 22">
            <a:extLst>
              <a:ext uri="{FF2B5EF4-FFF2-40B4-BE49-F238E27FC236}">
                <a16:creationId xmlns:a16="http://schemas.microsoft.com/office/drawing/2014/main" id="{DFA62A58-5700-1B4C-A140-45AA685190F6}"/>
              </a:ext>
            </a:extLst>
          </p:cNvPr>
          <p:cNvCxnSpPr>
            <a:cxnSpLocks noChangeShapeType="1"/>
          </p:cNvCxnSpPr>
          <p:nvPr/>
        </p:nvCxnSpPr>
        <p:spPr bwMode="auto">
          <a:xfrm flipH="1">
            <a:off x="4478338" y="4103688"/>
            <a:ext cx="1163637" cy="300037"/>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60" name="Straight Connector 24">
            <a:extLst>
              <a:ext uri="{FF2B5EF4-FFF2-40B4-BE49-F238E27FC236}">
                <a16:creationId xmlns:a16="http://schemas.microsoft.com/office/drawing/2014/main" id="{2463DD15-7EE5-1840-B91A-3D36A3449F52}"/>
              </a:ext>
            </a:extLst>
          </p:cNvPr>
          <p:cNvCxnSpPr>
            <a:cxnSpLocks noChangeShapeType="1"/>
          </p:cNvCxnSpPr>
          <p:nvPr/>
        </p:nvCxnSpPr>
        <p:spPr bwMode="auto">
          <a:xfrm flipH="1">
            <a:off x="3927475" y="4446588"/>
            <a:ext cx="285750" cy="98425"/>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61" name="Straight Connector 26">
            <a:extLst>
              <a:ext uri="{FF2B5EF4-FFF2-40B4-BE49-F238E27FC236}">
                <a16:creationId xmlns:a16="http://schemas.microsoft.com/office/drawing/2014/main" id="{9D546AE4-0BFF-5048-BE04-BDEC0F2BE0A2}"/>
              </a:ext>
            </a:extLst>
          </p:cNvPr>
          <p:cNvCxnSpPr>
            <a:cxnSpLocks noChangeShapeType="1"/>
          </p:cNvCxnSpPr>
          <p:nvPr/>
        </p:nvCxnSpPr>
        <p:spPr bwMode="auto">
          <a:xfrm flipH="1">
            <a:off x="3233738" y="4664075"/>
            <a:ext cx="344487" cy="90488"/>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62" name="Straight Connector 28">
            <a:extLst>
              <a:ext uri="{FF2B5EF4-FFF2-40B4-BE49-F238E27FC236}">
                <a16:creationId xmlns:a16="http://schemas.microsoft.com/office/drawing/2014/main" id="{B1FB7AAE-5FB8-4A45-990A-0FC0C05CE12E}"/>
              </a:ext>
            </a:extLst>
          </p:cNvPr>
          <p:cNvCxnSpPr>
            <a:cxnSpLocks noChangeShapeType="1"/>
          </p:cNvCxnSpPr>
          <p:nvPr/>
        </p:nvCxnSpPr>
        <p:spPr bwMode="auto">
          <a:xfrm flipH="1">
            <a:off x="2757488" y="3997325"/>
            <a:ext cx="203200" cy="6350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63" name="Straight Connector 30">
            <a:extLst>
              <a:ext uri="{FF2B5EF4-FFF2-40B4-BE49-F238E27FC236}">
                <a16:creationId xmlns:a16="http://schemas.microsoft.com/office/drawing/2014/main" id="{C7137D89-775D-F347-902F-A3D016E9EB3A}"/>
              </a:ext>
            </a:extLst>
          </p:cNvPr>
          <p:cNvCxnSpPr>
            <a:cxnSpLocks noChangeShapeType="1"/>
          </p:cNvCxnSpPr>
          <p:nvPr/>
        </p:nvCxnSpPr>
        <p:spPr bwMode="auto">
          <a:xfrm>
            <a:off x="4519613" y="4386263"/>
            <a:ext cx="84137" cy="84137"/>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cxnSp>
        <p:nvCxnSpPr>
          <p:cNvPr id="31764" name="Straight Connector 33">
            <a:extLst>
              <a:ext uri="{FF2B5EF4-FFF2-40B4-BE49-F238E27FC236}">
                <a16:creationId xmlns:a16="http://schemas.microsoft.com/office/drawing/2014/main" id="{09B75B3E-F10E-F440-BD8A-CECFB95D4733}"/>
              </a:ext>
            </a:extLst>
          </p:cNvPr>
          <p:cNvCxnSpPr>
            <a:cxnSpLocks noChangeShapeType="1"/>
          </p:cNvCxnSpPr>
          <p:nvPr/>
        </p:nvCxnSpPr>
        <p:spPr bwMode="auto">
          <a:xfrm flipH="1" flipV="1">
            <a:off x="6132513" y="4419600"/>
            <a:ext cx="150812" cy="117475"/>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19478-A0A5-1A48-A1B1-2947DEB5C393}"/>
              </a:ext>
            </a:extLst>
          </p:cNvPr>
          <p:cNvSpPr>
            <a:spLocks noGrp="1"/>
          </p:cNvSpPr>
          <p:nvPr>
            <p:ph type="title"/>
          </p:nvPr>
        </p:nvSpPr>
        <p:spPr>
          <a:xfrm>
            <a:off x="584200" y="169863"/>
            <a:ext cx="7772400" cy="508000"/>
          </a:xfrm>
        </p:spPr>
        <p:txBody>
          <a:bodyPr/>
          <a:lstStyle/>
          <a:p>
            <a:pPr>
              <a:defRPr/>
            </a:pPr>
            <a:r>
              <a:rPr lang="en-US" dirty="0" err="1">
                <a:ea typeface="+mj-ea"/>
                <a:cs typeface="+mj-cs"/>
              </a:rPr>
              <a:t>Amnis</a:t>
            </a:r>
            <a:endParaRPr lang="en-US" dirty="0">
              <a:ea typeface="+mj-ea"/>
              <a:cs typeface="+mj-cs"/>
            </a:endParaRPr>
          </a:p>
        </p:txBody>
      </p:sp>
      <p:pic>
        <p:nvPicPr>
          <p:cNvPr id="32770" name="Content Placeholder 5">
            <a:extLst>
              <a:ext uri="{FF2B5EF4-FFF2-40B4-BE49-F238E27FC236}">
                <a16:creationId xmlns:a16="http://schemas.microsoft.com/office/drawing/2014/main" id="{B15BFC5E-DE87-4347-8EA7-A2490E1F79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22338" y="712788"/>
            <a:ext cx="7450137" cy="5743575"/>
          </a:xfrm>
        </p:spPr>
      </p:pic>
      <p:sp>
        <p:nvSpPr>
          <p:cNvPr id="32771" name="Slide Number Placeholder 4">
            <a:extLst>
              <a:ext uri="{FF2B5EF4-FFF2-40B4-BE49-F238E27FC236}">
                <a16:creationId xmlns:a16="http://schemas.microsoft.com/office/drawing/2014/main" id="{47AE994A-A3C5-314A-801E-81CFE57E2AF7}"/>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62478315-6A42-1D4A-B38F-7CF04738FD45}" type="slidenum">
              <a:rPr lang="en-US" altLang="en-US" sz="1400" smtClean="0"/>
              <a:pPr>
                <a:spcBef>
                  <a:spcPct val="0"/>
                </a:spcBef>
                <a:buFontTx/>
                <a:buNone/>
              </a:pPr>
              <a:t>24</a:t>
            </a:fld>
            <a:endParaRPr lang="en-US" altLang="en-US"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C10F-F1FD-794C-BE9D-D57CFA78558E}"/>
              </a:ext>
            </a:extLst>
          </p:cNvPr>
          <p:cNvSpPr>
            <a:spLocks noGrp="1"/>
          </p:cNvSpPr>
          <p:nvPr>
            <p:ph type="title"/>
          </p:nvPr>
        </p:nvSpPr>
        <p:spPr>
          <a:xfrm>
            <a:off x="-190500" y="-144463"/>
            <a:ext cx="7772400" cy="1143001"/>
          </a:xfrm>
        </p:spPr>
        <p:txBody>
          <a:bodyPr/>
          <a:lstStyle/>
          <a:p>
            <a:pPr>
              <a:defRPr/>
            </a:pPr>
            <a:r>
              <a:rPr lang="en-US" dirty="0" err="1">
                <a:ea typeface="+mj-ea"/>
                <a:cs typeface="+mj-cs"/>
              </a:rPr>
              <a:t>FACStar</a:t>
            </a:r>
            <a:r>
              <a:rPr lang="en-US" dirty="0">
                <a:ea typeface="+mj-ea"/>
                <a:cs typeface="+mj-cs"/>
              </a:rPr>
              <a:t> Plus (1990s)</a:t>
            </a:r>
          </a:p>
        </p:txBody>
      </p:sp>
      <p:pic>
        <p:nvPicPr>
          <p:cNvPr id="33794" name="Content Placeholder 5">
            <a:extLst>
              <a:ext uri="{FF2B5EF4-FFF2-40B4-BE49-F238E27FC236}">
                <a16:creationId xmlns:a16="http://schemas.microsoft.com/office/drawing/2014/main" id="{46CD247E-D6CE-3C4A-9F17-0506801E26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9713" y="2141538"/>
            <a:ext cx="4217988" cy="4378325"/>
          </a:xfrm>
        </p:spPr>
      </p:pic>
      <p:sp>
        <p:nvSpPr>
          <p:cNvPr id="33795" name="Slide Number Placeholder 4">
            <a:extLst>
              <a:ext uri="{FF2B5EF4-FFF2-40B4-BE49-F238E27FC236}">
                <a16:creationId xmlns:a16="http://schemas.microsoft.com/office/drawing/2014/main" id="{4F73E79A-70AA-DB42-BEA0-1C3C6D231AD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A3014C60-277D-9146-A531-17793AB431C8}" type="slidenum">
              <a:rPr lang="en-US" altLang="en-US" sz="1400" smtClean="0"/>
              <a:pPr>
                <a:spcBef>
                  <a:spcPct val="0"/>
                </a:spcBef>
                <a:buFontTx/>
                <a:buNone/>
              </a:pPr>
              <a:t>25</a:t>
            </a:fld>
            <a:endParaRPr lang="en-US" altLang="en-US" sz="1400"/>
          </a:p>
        </p:txBody>
      </p:sp>
      <p:pic>
        <p:nvPicPr>
          <p:cNvPr id="33796" name="Picture 6">
            <a:extLst>
              <a:ext uri="{FF2B5EF4-FFF2-40B4-BE49-F238E27FC236}">
                <a16:creationId xmlns:a16="http://schemas.microsoft.com/office/drawing/2014/main" id="{FC7AD017-2FC8-6849-82A1-0FF3911B6F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1125" y="998538"/>
            <a:ext cx="53419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F84F-59FD-4B42-A537-582008AFD7B5}"/>
              </a:ext>
            </a:extLst>
          </p:cNvPr>
          <p:cNvSpPr>
            <a:spLocks noGrp="1"/>
          </p:cNvSpPr>
          <p:nvPr>
            <p:ph type="title"/>
          </p:nvPr>
        </p:nvSpPr>
        <p:spPr>
          <a:xfrm>
            <a:off x="685800" y="-236538"/>
            <a:ext cx="7772400" cy="1143001"/>
          </a:xfrm>
        </p:spPr>
        <p:txBody>
          <a:bodyPr/>
          <a:lstStyle/>
          <a:p>
            <a:pPr>
              <a:defRPr/>
            </a:pPr>
            <a:r>
              <a:rPr lang="en-US">
                <a:ea typeface="+mj-ea"/>
                <a:cs typeface="+mj-cs"/>
              </a:rPr>
              <a:t>FACS Vantage</a:t>
            </a:r>
          </a:p>
        </p:txBody>
      </p:sp>
      <p:pic>
        <p:nvPicPr>
          <p:cNvPr id="34818" name="Content Placeholder 5">
            <a:extLst>
              <a:ext uri="{FF2B5EF4-FFF2-40B4-BE49-F238E27FC236}">
                <a16:creationId xmlns:a16="http://schemas.microsoft.com/office/drawing/2014/main" id="{646083DE-9F05-1448-872C-56CD1543A8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563563"/>
            <a:ext cx="7410450" cy="5938837"/>
          </a:xfrm>
        </p:spPr>
      </p:pic>
      <p:sp>
        <p:nvSpPr>
          <p:cNvPr id="34819" name="Slide Number Placeholder 4">
            <a:extLst>
              <a:ext uri="{FF2B5EF4-FFF2-40B4-BE49-F238E27FC236}">
                <a16:creationId xmlns:a16="http://schemas.microsoft.com/office/drawing/2014/main" id="{43BBA0B6-B672-B248-A144-2150C6B77D6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B6D402F3-F23D-D346-AE76-68EB141B68CA}" type="slidenum">
              <a:rPr lang="en-US" altLang="en-US" sz="1400" smtClean="0"/>
              <a:pPr>
                <a:spcBef>
                  <a:spcPct val="0"/>
                </a:spcBef>
                <a:buFontTx/>
                <a:buNone/>
              </a:pPr>
              <a:t>26</a:t>
            </a:fld>
            <a:endParaRPr lang="en-US" altLang="en-US" sz="1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FA92-EA1F-EF44-8CFB-F7BF4D657E96}"/>
              </a:ext>
            </a:extLst>
          </p:cNvPr>
          <p:cNvSpPr>
            <a:spLocks noGrp="1"/>
          </p:cNvSpPr>
          <p:nvPr>
            <p:ph type="title"/>
          </p:nvPr>
        </p:nvSpPr>
        <p:spPr/>
        <p:txBody>
          <a:bodyPr/>
          <a:lstStyle/>
          <a:p>
            <a:pPr>
              <a:defRPr/>
            </a:pPr>
            <a:r>
              <a:rPr lang="en-US" dirty="0">
                <a:ea typeface="+mj-ea"/>
                <a:cs typeface="+mj-cs"/>
              </a:rPr>
              <a:t>BD </a:t>
            </a:r>
            <a:r>
              <a:rPr lang="en-US" dirty="0" err="1">
                <a:ea typeface="+mj-ea"/>
                <a:cs typeface="+mj-cs"/>
              </a:rPr>
              <a:t>FACSAria</a:t>
            </a:r>
            <a:endParaRPr lang="en-US" dirty="0">
              <a:ea typeface="+mj-ea"/>
              <a:cs typeface="+mj-cs"/>
            </a:endParaRPr>
          </a:p>
        </p:txBody>
      </p:sp>
      <p:pic>
        <p:nvPicPr>
          <p:cNvPr id="35842" name="Content Placeholder 5">
            <a:extLst>
              <a:ext uri="{FF2B5EF4-FFF2-40B4-BE49-F238E27FC236}">
                <a16:creationId xmlns:a16="http://schemas.microsoft.com/office/drawing/2014/main" id="{8CAE1EC2-9CFB-9444-8341-D29DBE585A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2025650"/>
            <a:ext cx="7315200" cy="4025900"/>
          </a:xfrm>
        </p:spPr>
      </p:pic>
      <p:sp>
        <p:nvSpPr>
          <p:cNvPr id="35843" name="Slide Number Placeholder 4">
            <a:extLst>
              <a:ext uri="{FF2B5EF4-FFF2-40B4-BE49-F238E27FC236}">
                <a16:creationId xmlns:a16="http://schemas.microsoft.com/office/drawing/2014/main" id="{FF0C9162-66C9-FF40-B84F-F80999BBAAF8}"/>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443CF856-33A0-4241-82A1-33D9A53542B3}" type="slidenum">
              <a:rPr lang="en-US" altLang="en-US" sz="1400" smtClean="0"/>
              <a:pPr>
                <a:spcBef>
                  <a:spcPct val="0"/>
                </a:spcBef>
                <a:buFontTx/>
                <a:buNone/>
              </a:pPr>
              <a:t>27</a:t>
            </a:fld>
            <a:endParaRPr lang="en-US" altLang="en-US" sz="1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1D43-C292-5043-944C-CA1ED030D12E}"/>
              </a:ext>
            </a:extLst>
          </p:cNvPr>
          <p:cNvSpPr>
            <a:spLocks noGrp="1"/>
          </p:cNvSpPr>
          <p:nvPr>
            <p:ph type="title"/>
          </p:nvPr>
        </p:nvSpPr>
        <p:spPr>
          <a:xfrm>
            <a:off x="685800" y="-177800"/>
            <a:ext cx="7772400" cy="1143000"/>
          </a:xfrm>
        </p:spPr>
        <p:txBody>
          <a:bodyPr/>
          <a:lstStyle/>
          <a:p>
            <a:pPr>
              <a:defRPr/>
            </a:pPr>
            <a:r>
              <a:rPr lang="en-US" dirty="0" err="1">
                <a:ea typeface="+mj-ea"/>
                <a:cs typeface="+mj-cs"/>
              </a:rPr>
              <a:t>FACSAria</a:t>
            </a:r>
            <a:r>
              <a:rPr lang="en-US" dirty="0">
                <a:ea typeface="+mj-ea"/>
                <a:cs typeface="+mj-cs"/>
              </a:rPr>
              <a:t> (2000s)</a:t>
            </a:r>
          </a:p>
        </p:txBody>
      </p:sp>
      <p:pic>
        <p:nvPicPr>
          <p:cNvPr id="36866" name="Content Placeholder 5">
            <a:extLst>
              <a:ext uri="{FF2B5EF4-FFF2-40B4-BE49-F238E27FC236}">
                <a16:creationId xmlns:a16="http://schemas.microsoft.com/office/drawing/2014/main" id="{E88C975B-A7FD-B340-8E73-21AB93955D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8900" y="965200"/>
            <a:ext cx="7581900" cy="4114800"/>
          </a:xfrm>
        </p:spPr>
      </p:pic>
      <p:sp>
        <p:nvSpPr>
          <p:cNvPr id="36867" name="Slide Number Placeholder 4">
            <a:extLst>
              <a:ext uri="{FF2B5EF4-FFF2-40B4-BE49-F238E27FC236}">
                <a16:creationId xmlns:a16="http://schemas.microsoft.com/office/drawing/2014/main" id="{5F3FF6BB-9A94-C449-806A-6ED03488F54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CC9D0D96-B005-5E4C-9EC6-4E0C3D74DA33}" type="slidenum">
              <a:rPr lang="en-US" altLang="en-US" sz="1400" smtClean="0"/>
              <a:pPr>
                <a:spcBef>
                  <a:spcPct val="0"/>
                </a:spcBef>
                <a:buFontTx/>
                <a:buNone/>
              </a:pPr>
              <a:t>28</a:t>
            </a:fld>
            <a:endParaRPr lang="en-US" altLang="en-US" sz="1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46D6-9D10-D844-98D5-2109E98CF0E4}"/>
              </a:ext>
            </a:extLst>
          </p:cNvPr>
          <p:cNvSpPr>
            <a:spLocks noGrp="1"/>
          </p:cNvSpPr>
          <p:nvPr>
            <p:ph type="title"/>
          </p:nvPr>
        </p:nvSpPr>
        <p:spPr>
          <a:xfrm>
            <a:off x="685800" y="0"/>
            <a:ext cx="7772400" cy="682625"/>
          </a:xfrm>
        </p:spPr>
        <p:txBody>
          <a:bodyPr/>
          <a:lstStyle/>
          <a:p>
            <a:pPr>
              <a:defRPr/>
            </a:pPr>
            <a:r>
              <a:rPr lang="en-US">
                <a:ea typeface="+mj-ea"/>
                <a:cs typeface="+mj-cs"/>
              </a:rPr>
              <a:t>FACSAria</a:t>
            </a:r>
            <a:endParaRPr lang="en-US" dirty="0">
              <a:ea typeface="+mj-ea"/>
              <a:cs typeface="+mj-cs"/>
            </a:endParaRPr>
          </a:p>
        </p:txBody>
      </p:sp>
      <p:sp>
        <p:nvSpPr>
          <p:cNvPr id="3" name="Content Placeholder 2">
            <a:extLst>
              <a:ext uri="{FF2B5EF4-FFF2-40B4-BE49-F238E27FC236}">
                <a16:creationId xmlns:a16="http://schemas.microsoft.com/office/drawing/2014/main" id="{817C2CC2-2863-6244-8DE1-C8B80BF727F3}"/>
              </a:ext>
            </a:extLst>
          </p:cNvPr>
          <p:cNvSpPr>
            <a:spLocks noGrp="1"/>
          </p:cNvSpPr>
          <p:nvPr>
            <p:ph idx="1"/>
          </p:nvPr>
        </p:nvSpPr>
        <p:spPr/>
        <p:txBody>
          <a:bodyPr/>
          <a:lstStyle/>
          <a:p>
            <a:pPr>
              <a:defRPr/>
            </a:pPr>
            <a:endParaRPr lang="en-US">
              <a:cs typeface="+mn-cs"/>
            </a:endParaRPr>
          </a:p>
        </p:txBody>
      </p:sp>
      <p:sp>
        <p:nvSpPr>
          <p:cNvPr id="37891" name="Slide Number Placeholder 4">
            <a:extLst>
              <a:ext uri="{FF2B5EF4-FFF2-40B4-BE49-F238E27FC236}">
                <a16:creationId xmlns:a16="http://schemas.microsoft.com/office/drawing/2014/main" id="{274E3F29-AE3F-6F40-84C2-0199B1B3233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91308899-8BA4-EC41-A855-4B7558ED7665}" type="slidenum">
              <a:rPr lang="en-US" altLang="en-US" sz="1400" smtClean="0"/>
              <a:pPr>
                <a:spcBef>
                  <a:spcPct val="0"/>
                </a:spcBef>
                <a:buFontTx/>
                <a:buNone/>
              </a:pPr>
              <a:t>29</a:t>
            </a:fld>
            <a:endParaRPr lang="en-US" altLang="en-US" sz="1400"/>
          </a:p>
        </p:txBody>
      </p:sp>
      <p:pic>
        <p:nvPicPr>
          <p:cNvPr id="37892" name="Picture 5">
            <a:extLst>
              <a:ext uri="{FF2B5EF4-FFF2-40B4-BE49-F238E27FC236}">
                <a16:creationId xmlns:a16="http://schemas.microsoft.com/office/drawing/2014/main" id="{B3FE665B-092D-A849-AD33-9D28299C15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1638300"/>
            <a:ext cx="4477504" cy="334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a:extLst>
              <a:ext uri="{FF2B5EF4-FFF2-40B4-BE49-F238E27FC236}">
                <a16:creationId xmlns:a16="http://schemas.microsoft.com/office/drawing/2014/main" id="{6D8A80AF-8616-CC46-8067-F6312D6D65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1638300"/>
            <a:ext cx="45243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EC0A-35BF-954C-B2C9-FD25C2ADA75A}"/>
              </a:ext>
            </a:extLst>
          </p:cNvPr>
          <p:cNvSpPr>
            <a:spLocks noGrp="1"/>
          </p:cNvSpPr>
          <p:nvPr>
            <p:ph type="title"/>
          </p:nvPr>
        </p:nvSpPr>
        <p:spPr>
          <a:xfrm>
            <a:off x="685800" y="114300"/>
            <a:ext cx="7772400" cy="1143000"/>
          </a:xfrm>
        </p:spPr>
        <p:txBody>
          <a:bodyPr/>
          <a:lstStyle/>
          <a:p>
            <a:pPr>
              <a:defRPr/>
            </a:pPr>
            <a:r>
              <a:rPr lang="en-US">
                <a:ea typeface="+mj-ea"/>
                <a:cs typeface="+mj-cs"/>
              </a:rPr>
              <a:t>Review</a:t>
            </a:r>
          </a:p>
        </p:txBody>
      </p:sp>
      <p:sp>
        <p:nvSpPr>
          <p:cNvPr id="3" name="Content Placeholder 2">
            <a:extLst>
              <a:ext uri="{FF2B5EF4-FFF2-40B4-BE49-F238E27FC236}">
                <a16:creationId xmlns:a16="http://schemas.microsoft.com/office/drawing/2014/main" id="{3F0A3CD6-8CA9-2F43-B256-5F1C0A37DE7C}"/>
              </a:ext>
            </a:extLst>
          </p:cNvPr>
          <p:cNvSpPr>
            <a:spLocks noGrp="1"/>
          </p:cNvSpPr>
          <p:nvPr>
            <p:ph idx="1"/>
          </p:nvPr>
        </p:nvSpPr>
        <p:spPr>
          <a:xfrm>
            <a:off x="419100" y="1257300"/>
            <a:ext cx="8488363" cy="4114800"/>
          </a:xfrm>
        </p:spPr>
        <p:txBody>
          <a:bodyPr/>
          <a:lstStyle/>
          <a:p>
            <a:pPr>
              <a:defRPr/>
            </a:pPr>
            <a:r>
              <a:rPr lang="en-US" sz="2000" dirty="0">
                <a:latin typeface="Helvetica" charset="0"/>
                <a:cs typeface="+mn-cs"/>
              </a:rPr>
              <a:t>Incident light, reflected light, transmitted light, refractive index - note the angle of incidence = angle of reflection regardless of the material of surface. </a:t>
            </a:r>
            <a:r>
              <a:rPr lang="en-US" sz="2000" dirty="0" err="1">
                <a:latin typeface="Symbol" charset="0"/>
                <a:cs typeface="+mn-cs"/>
              </a:rPr>
              <a:t>t</a:t>
            </a:r>
            <a:r>
              <a:rPr lang="en-US" sz="2000" i="1" dirty="0" err="1">
                <a:latin typeface="Helvetica" charset="0"/>
                <a:cs typeface="+mn-cs"/>
              </a:rPr>
              <a:t>t</a:t>
            </a:r>
            <a:r>
              <a:rPr lang="en-US" sz="2000" dirty="0">
                <a:latin typeface="Helvetica" charset="0"/>
                <a:cs typeface="+mn-cs"/>
              </a:rPr>
              <a:t> transmission angle depends upon the composition of material according to </a:t>
            </a:r>
            <a:r>
              <a:rPr lang="en-US" sz="2000" dirty="0">
                <a:solidFill>
                  <a:srgbClr val="FF3300"/>
                </a:solidFill>
                <a:latin typeface="Helvetica" charset="0"/>
                <a:cs typeface="+mn-cs"/>
              </a:rPr>
              <a:t>Snell's law</a:t>
            </a:r>
            <a:r>
              <a:rPr lang="en-US" sz="2000" dirty="0">
                <a:latin typeface="Helvetica" charset="0"/>
                <a:cs typeface="+mn-cs"/>
              </a:rPr>
              <a:t> of refraction n</a:t>
            </a:r>
            <a:r>
              <a:rPr lang="en-US" sz="2000" i="1" baseline="30000" dirty="0">
                <a:latin typeface="Helvetica" charset="0"/>
                <a:cs typeface="+mn-cs"/>
              </a:rPr>
              <a:t>1</a:t>
            </a:r>
            <a:r>
              <a:rPr lang="en-US" sz="2000" dirty="0">
                <a:latin typeface="Helvetica" charset="0"/>
                <a:cs typeface="+mn-cs"/>
              </a:rPr>
              <a:t> sin </a:t>
            </a:r>
            <a:r>
              <a:rPr lang="en-US" sz="2000" dirty="0" err="1">
                <a:latin typeface="Symbol" charset="0"/>
                <a:cs typeface="+mn-cs"/>
              </a:rPr>
              <a:t>T</a:t>
            </a:r>
            <a:r>
              <a:rPr lang="en-US" sz="2000" i="1" baseline="-25000" dirty="0" err="1">
                <a:latin typeface="Helvetica" charset="0"/>
                <a:cs typeface="+mn-cs"/>
              </a:rPr>
              <a:t>i</a:t>
            </a:r>
            <a:r>
              <a:rPr lang="en-US" sz="2000" dirty="0">
                <a:latin typeface="Helvetica" charset="0"/>
                <a:cs typeface="+mn-cs"/>
              </a:rPr>
              <a:t> =n</a:t>
            </a:r>
            <a:r>
              <a:rPr lang="en-US" sz="2000" i="1" baseline="30000" dirty="0">
                <a:latin typeface="Helvetica" charset="0"/>
                <a:cs typeface="+mn-cs"/>
              </a:rPr>
              <a:t>2</a:t>
            </a:r>
            <a:r>
              <a:rPr lang="en-US" sz="2000" dirty="0">
                <a:latin typeface="Helvetica" charset="0"/>
                <a:cs typeface="+mn-cs"/>
              </a:rPr>
              <a:t> sin </a:t>
            </a:r>
            <a:r>
              <a:rPr lang="en-US" sz="2000" dirty="0">
                <a:latin typeface="Symbol" charset="0"/>
                <a:cs typeface="+mn-cs"/>
              </a:rPr>
              <a:t>T</a:t>
            </a:r>
            <a:r>
              <a:rPr lang="en-US" sz="2000" i="1" baseline="-25000" dirty="0">
                <a:latin typeface="Helvetica" charset="0"/>
                <a:cs typeface="+mn-cs"/>
              </a:rPr>
              <a:t>t</a:t>
            </a:r>
            <a:endParaRPr lang="en-US" sz="2000" dirty="0">
              <a:latin typeface="Helvetica" charset="0"/>
              <a:cs typeface="+mn-cs"/>
            </a:endParaRPr>
          </a:p>
          <a:p>
            <a:pPr>
              <a:defRPr/>
            </a:pPr>
            <a:endParaRPr lang="en-US" sz="2000" dirty="0">
              <a:latin typeface="Helvetica" charset="0"/>
              <a:cs typeface="+mn-cs"/>
            </a:endParaRPr>
          </a:p>
          <a:p>
            <a:pPr>
              <a:defRPr/>
            </a:pPr>
            <a:r>
              <a:rPr lang="en-US" sz="2000" dirty="0">
                <a:latin typeface="Helvetica" charset="0"/>
                <a:cs typeface="+mn-cs"/>
              </a:rPr>
              <a:t>n</a:t>
            </a:r>
            <a:r>
              <a:rPr lang="en-US" sz="2000" baseline="-25000" dirty="0">
                <a:latin typeface="Helvetica" charset="0"/>
                <a:cs typeface="+mn-cs"/>
              </a:rPr>
              <a:t>1</a:t>
            </a:r>
            <a:r>
              <a:rPr lang="en-US" sz="2000" dirty="0">
                <a:latin typeface="Helvetica" charset="0"/>
                <a:cs typeface="+mn-cs"/>
              </a:rPr>
              <a:t>, n</a:t>
            </a:r>
            <a:r>
              <a:rPr lang="en-US" sz="2000" baseline="-25000" dirty="0">
                <a:latin typeface="Helvetica" charset="0"/>
                <a:cs typeface="+mn-cs"/>
              </a:rPr>
              <a:t>2</a:t>
            </a:r>
            <a:r>
              <a:rPr lang="en-US" sz="2000" dirty="0">
                <a:latin typeface="Helvetica" charset="0"/>
                <a:cs typeface="+mn-cs"/>
              </a:rPr>
              <a:t> are the refractive indices respectively through which the incident beam passes (air = 1 essentially)</a:t>
            </a:r>
          </a:p>
          <a:p>
            <a:pPr>
              <a:lnSpc>
                <a:spcPct val="48000"/>
              </a:lnSpc>
              <a:defRPr/>
            </a:pPr>
            <a:endParaRPr lang="en-US" sz="2000" b="1" dirty="0">
              <a:latin typeface="Helvetica" charset="0"/>
              <a:cs typeface="+mn-cs"/>
            </a:endParaRPr>
          </a:p>
          <a:p>
            <a:pPr>
              <a:lnSpc>
                <a:spcPct val="96000"/>
              </a:lnSpc>
              <a:defRPr/>
            </a:pPr>
            <a:r>
              <a:rPr lang="en-US" sz="2000" b="1" dirty="0">
                <a:latin typeface="Helvetica" charset="0"/>
                <a:cs typeface="+mn-cs"/>
              </a:rPr>
              <a:t>Brewster's Angle, </a:t>
            </a:r>
            <a:r>
              <a:rPr lang="en-US" sz="2000" dirty="0">
                <a:solidFill>
                  <a:srgbClr val="FF3300"/>
                </a:solidFill>
                <a:latin typeface="Helvetica" charset="0"/>
                <a:cs typeface="+mn-cs"/>
              </a:rPr>
              <a:t>chromatic aberration</a:t>
            </a:r>
            <a:r>
              <a:rPr lang="en-US" sz="2000" dirty="0">
                <a:latin typeface="Helvetica" charset="0"/>
                <a:cs typeface="+mn-cs"/>
              </a:rPr>
              <a:t>, filters, </a:t>
            </a:r>
            <a:r>
              <a:rPr lang="en-US" sz="2000" dirty="0">
                <a:solidFill>
                  <a:srgbClr val="FF3300"/>
                </a:solidFill>
                <a:latin typeface="Helvetica" charset="0"/>
                <a:cs typeface="+mn-cs"/>
              </a:rPr>
              <a:t>interference</a:t>
            </a:r>
            <a:r>
              <a:rPr lang="en-US" sz="2000" dirty="0">
                <a:latin typeface="Helvetica" charset="0"/>
                <a:cs typeface="+mn-cs"/>
              </a:rPr>
              <a:t>, band pass, dichroic, absorption, laser blocker.</a:t>
            </a:r>
          </a:p>
          <a:p>
            <a:pPr>
              <a:lnSpc>
                <a:spcPct val="96000"/>
              </a:lnSpc>
              <a:defRPr/>
            </a:pPr>
            <a:endParaRPr lang="en-US" sz="2000" dirty="0">
              <a:latin typeface="Helvetica" charset="0"/>
              <a:cs typeface="+mn-cs"/>
            </a:endParaRPr>
          </a:p>
          <a:p>
            <a:pPr>
              <a:lnSpc>
                <a:spcPct val="96000"/>
              </a:lnSpc>
              <a:defRPr/>
            </a:pPr>
            <a:r>
              <a:rPr lang="en-US" sz="2000" dirty="0">
                <a:latin typeface="Helvetica" charset="0"/>
                <a:cs typeface="+mn-cs"/>
              </a:rPr>
              <a:t>Fluorescence lifetime, polarization, fluidity, </a:t>
            </a:r>
            <a:r>
              <a:rPr lang="en-US" sz="2000" dirty="0" err="1">
                <a:latin typeface="Helvetica" charset="0"/>
                <a:cs typeface="+mn-cs"/>
              </a:rPr>
              <a:t>anisotrophy</a:t>
            </a:r>
            <a:r>
              <a:rPr lang="en-US" sz="2000" dirty="0">
                <a:latin typeface="Helvetica" charset="0"/>
                <a:cs typeface="+mn-cs"/>
              </a:rPr>
              <a:t>, </a:t>
            </a:r>
            <a:r>
              <a:rPr lang="en-US" sz="2000" dirty="0">
                <a:solidFill>
                  <a:srgbClr val="FF3300"/>
                </a:solidFill>
                <a:latin typeface="Helvetica" charset="0"/>
                <a:cs typeface="+mn-cs"/>
              </a:rPr>
              <a:t>resonance energy transfer</a:t>
            </a:r>
            <a:r>
              <a:rPr lang="en-US" sz="2000" dirty="0">
                <a:latin typeface="Helvetica" charset="0"/>
                <a:cs typeface="+mn-cs"/>
              </a:rPr>
              <a:t>, quenching, bleaching (p82 3rd ed)</a:t>
            </a:r>
          </a:p>
          <a:p>
            <a:pPr>
              <a:defRPr/>
            </a:pPr>
            <a:endParaRPr lang="en-US" sz="1200" dirty="0">
              <a:cs typeface="+mn-cs"/>
            </a:endParaRPr>
          </a:p>
        </p:txBody>
      </p:sp>
      <p:sp>
        <p:nvSpPr>
          <p:cNvPr id="10243" name="Slide Number Placeholder 4">
            <a:extLst>
              <a:ext uri="{FF2B5EF4-FFF2-40B4-BE49-F238E27FC236}">
                <a16:creationId xmlns:a16="http://schemas.microsoft.com/office/drawing/2014/main" id="{6CC9EA5F-D08D-454C-8E61-25C9006D268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707B63EF-C331-5B4A-BDE3-809C5AFCA5FF}" type="slidenum">
              <a:rPr lang="en-US" altLang="en-US" sz="1400" smtClean="0"/>
              <a:pPr>
                <a:spcBef>
                  <a:spcPct val="0"/>
                </a:spcBef>
                <a:buFontTx/>
                <a:buNone/>
              </a:pPr>
              <a:t>3</a:t>
            </a:fld>
            <a:endParaRPr lang="en-US" alt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7D1F-D78A-034F-976C-800D7832B994}"/>
              </a:ext>
            </a:extLst>
          </p:cNvPr>
          <p:cNvSpPr>
            <a:spLocks noGrp="1"/>
          </p:cNvSpPr>
          <p:nvPr>
            <p:ph type="title"/>
          </p:nvPr>
        </p:nvSpPr>
        <p:spPr>
          <a:xfrm>
            <a:off x="685800" y="-76200"/>
            <a:ext cx="7772400" cy="668338"/>
          </a:xfrm>
        </p:spPr>
        <p:txBody>
          <a:bodyPr/>
          <a:lstStyle/>
          <a:p>
            <a:pPr>
              <a:defRPr/>
            </a:pPr>
            <a:r>
              <a:rPr lang="en-US" sz="2800" dirty="0" err="1">
                <a:ea typeface="+mj-ea"/>
                <a:cs typeface="+mj-cs"/>
              </a:rPr>
              <a:t>ThermoFisher</a:t>
            </a:r>
            <a:r>
              <a:rPr lang="en-US" sz="2800" dirty="0">
                <a:ea typeface="+mj-ea"/>
                <a:cs typeface="+mj-cs"/>
              </a:rPr>
              <a:t> Attune</a:t>
            </a:r>
          </a:p>
        </p:txBody>
      </p:sp>
      <p:sp>
        <p:nvSpPr>
          <p:cNvPr id="3" name="Content Placeholder 2">
            <a:extLst>
              <a:ext uri="{FF2B5EF4-FFF2-40B4-BE49-F238E27FC236}">
                <a16:creationId xmlns:a16="http://schemas.microsoft.com/office/drawing/2014/main" id="{A8DCD090-876B-5346-8155-1807D10E66B9}"/>
              </a:ext>
            </a:extLst>
          </p:cNvPr>
          <p:cNvSpPr>
            <a:spLocks noGrp="1"/>
          </p:cNvSpPr>
          <p:nvPr>
            <p:ph idx="1"/>
          </p:nvPr>
        </p:nvSpPr>
        <p:spPr/>
        <p:txBody>
          <a:bodyPr/>
          <a:lstStyle/>
          <a:p>
            <a:pPr>
              <a:defRPr/>
            </a:pPr>
            <a:endParaRPr lang="en-US">
              <a:cs typeface="+mn-cs"/>
            </a:endParaRPr>
          </a:p>
        </p:txBody>
      </p:sp>
      <p:sp>
        <p:nvSpPr>
          <p:cNvPr id="38915" name="Slide Number Placeholder 4">
            <a:extLst>
              <a:ext uri="{FF2B5EF4-FFF2-40B4-BE49-F238E27FC236}">
                <a16:creationId xmlns:a16="http://schemas.microsoft.com/office/drawing/2014/main" id="{2FE0FF65-AAC9-3F4C-A7D1-D86ACA8F809B}"/>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36705714-5C49-6844-8FE6-0BC2291719F0}" type="slidenum">
              <a:rPr lang="en-US" altLang="en-US" sz="1400" smtClean="0"/>
              <a:pPr>
                <a:spcBef>
                  <a:spcPct val="0"/>
                </a:spcBef>
                <a:buFontTx/>
                <a:buNone/>
              </a:pPr>
              <a:t>30</a:t>
            </a:fld>
            <a:endParaRPr lang="en-US" altLang="en-US" sz="1400"/>
          </a:p>
        </p:txBody>
      </p:sp>
      <p:pic>
        <p:nvPicPr>
          <p:cNvPr id="38916" name="Picture 5">
            <a:extLst>
              <a:ext uri="{FF2B5EF4-FFF2-40B4-BE49-F238E27FC236}">
                <a16:creationId xmlns:a16="http://schemas.microsoft.com/office/drawing/2014/main" id="{1DC52BC7-0333-694B-BC11-EE9E567070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50938"/>
            <a:ext cx="7154863"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F104-E6B4-0644-A8D7-FB707356F76F}"/>
              </a:ext>
            </a:extLst>
          </p:cNvPr>
          <p:cNvSpPr>
            <a:spLocks noGrp="1"/>
          </p:cNvSpPr>
          <p:nvPr>
            <p:ph type="title"/>
          </p:nvPr>
        </p:nvSpPr>
        <p:spPr>
          <a:xfrm>
            <a:off x="-1023937" y="-85725"/>
            <a:ext cx="5580063" cy="711200"/>
          </a:xfrm>
        </p:spPr>
        <p:txBody>
          <a:bodyPr/>
          <a:lstStyle/>
          <a:p>
            <a:pPr>
              <a:defRPr/>
            </a:pPr>
            <a:r>
              <a:rPr lang="en-US" sz="2400" dirty="0" err="1">
                <a:ea typeface="+mj-ea"/>
                <a:cs typeface="+mj-cs"/>
              </a:rPr>
              <a:t>ThermoFisher</a:t>
            </a:r>
            <a:r>
              <a:rPr lang="en-US" sz="2400" dirty="0">
                <a:ea typeface="+mj-ea"/>
                <a:cs typeface="+mj-cs"/>
              </a:rPr>
              <a:t> Attune</a:t>
            </a:r>
          </a:p>
        </p:txBody>
      </p:sp>
      <p:pic>
        <p:nvPicPr>
          <p:cNvPr id="39938" name="Content Placeholder 5">
            <a:extLst>
              <a:ext uri="{FF2B5EF4-FFF2-40B4-BE49-F238E27FC236}">
                <a16:creationId xmlns:a16="http://schemas.microsoft.com/office/drawing/2014/main" id="{DCC06EBA-91B5-A149-850F-D32AE8B70E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8538" y="1038225"/>
            <a:ext cx="7305675" cy="5454650"/>
          </a:xfrm>
        </p:spPr>
      </p:pic>
      <p:sp>
        <p:nvSpPr>
          <p:cNvPr id="39939" name="Slide Number Placeholder 4">
            <a:extLst>
              <a:ext uri="{FF2B5EF4-FFF2-40B4-BE49-F238E27FC236}">
                <a16:creationId xmlns:a16="http://schemas.microsoft.com/office/drawing/2014/main" id="{5DA049D1-3E87-2847-B4D3-6E98736C978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1E7386E9-8092-B44B-B3E4-3814897BB871}" type="slidenum">
              <a:rPr lang="en-US" altLang="en-US" sz="1400" smtClean="0"/>
              <a:pPr>
                <a:spcBef>
                  <a:spcPct val="0"/>
                </a:spcBef>
                <a:buFontTx/>
                <a:buNone/>
              </a:pPr>
              <a:t>31</a:t>
            </a:fld>
            <a:endParaRPr lang="en-US" altLang="en-US" sz="1400"/>
          </a:p>
        </p:txBody>
      </p:sp>
      <p:cxnSp>
        <p:nvCxnSpPr>
          <p:cNvPr id="39940" name="Straight Arrow Connector 8">
            <a:extLst>
              <a:ext uri="{FF2B5EF4-FFF2-40B4-BE49-F238E27FC236}">
                <a16:creationId xmlns:a16="http://schemas.microsoft.com/office/drawing/2014/main" id="{9FC2EB3E-4812-E749-B02A-06D7FD8EEA0C}"/>
              </a:ext>
            </a:extLst>
          </p:cNvPr>
          <p:cNvCxnSpPr>
            <a:cxnSpLocks noChangeShapeType="1"/>
          </p:cNvCxnSpPr>
          <p:nvPr/>
        </p:nvCxnSpPr>
        <p:spPr bwMode="auto">
          <a:xfrm flipH="1">
            <a:off x="2286000" y="682625"/>
            <a:ext cx="2659063" cy="2179638"/>
          </a:xfrm>
          <a:prstGeom prst="straightConnector1">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9941" name="Straight Arrow Connector 11">
            <a:extLst>
              <a:ext uri="{FF2B5EF4-FFF2-40B4-BE49-F238E27FC236}">
                <a16:creationId xmlns:a16="http://schemas.microsoft.com/office/drawing/2014/main" id="{A0523828-5632-0D4C-94AF-30AC2F1B10D0}"/>
              </a:ext>
            </a:extLst>
          </p:cNvPr>
          <p:cNvCxnSpPr>
            <a:cxnSpLocks noChangeShapeType="1"/>
            <a:stCxn id="39943" idx="0"/>
          </p:cNvCxnSpPr>
          <p:nvPr/>
        </p:nvCxnSpPr>
        <p:spPr bwMode="auto">
          <a:xfrm flipV="1">
            <a:off x="390525" y="3573463"/>
            <a:ext cx="2047875" cy="47625"/>
          </a:xfrm>
          <a:prstGeom prst="straightConnector1">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9942" name="TextBox 13">
            <a:extLst>
              <a:ext uri="{FF2B5EF4-FFF2-40B4-BE49-F238E27FC236}">
                <a16:creationId xmlns:a16="http://schemas.microsoft.com/office/drawing/2014/main" id="{3A37F8CB-4BD3-0742-9ECA-922FE19934B5}"/>
              </a:ext>
            </a:extLst>
          </p:cNvPr>
          <p:cNvSpPr txBox="1">
            <a:spLocks noChangeArrowheads="1"/>
          </p:cNvSpPr>
          <p:nvPr/>
        </p:nvSpPr>
        <p:spPr bwMode="auto">
          <a:xfrm>
            <a:off x="4945063" y="284163"/>
            <a:ext cx="125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Lasers</a:t>
            </a:r>
          </a:p>
        </p:txBody>
      </p:sp>
      <p:sp>
        <p:nvSpPr>
          <p:cNvPr id="39943" name="TextBox 14">
            <a:extLst>
              <a:ext uri="{FF2B5EF4-FFF2-40B4-BE49-F238E27FC236}">
                <a16:creationId xmlns:a16="http://schemas.microsoft.com/office/drawing/2014/main" id="{528C0286-24C1-B943-BFFA-FB976B5BB7D2}"/>
              </a:ext>
            </a:extLst>
          </p:cNvPr>
          <p:cNvSpPr txBox="1">
            <a:spLocks noChangeArrowheads="1"/>
          </p:cNvSpPr>
          <p:nvPr/>
        </p:nvSpPr>
        <p:spPr bwMode="auto">
          <a:xfrm>
            <a:off x="-79375" y="3621088"/>
            <a:ext cx="9382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Optical</a:t>
            </a:r>
          </a:p>
          <a:p>
            <a:pPr>
              <a:spcBef>
                <a:spcPct val="0"/>
              </a:spcBef>
              <a:buFontTx/>
              <a:buNone/>
            </a:pPr>
            <a:r>
              <a:rPr lang="en-US" altLang="en-US" sz="2000">
                <a:latin typeface="Times New Roman" panose="02020603050405020304" pitchFamily="18" charset="0"/>
              </a:rPr>
              <a:t>filters</a:t>
            </a:r>
          </a:p>
        </p:txBody>
      </p:sp>
      <p:cxnSp>
        <p:nvCxnSpPr>
          <p:cNvPr id="39944" name="Straight Arrow Connector 15">
            <a:extLst>
              <a:ext uri="{FF2B5EF4-FFF2-40B4-BE49-F238E27FC236}">
                <a16:creationId xmlns:a16="http://schemas.microsoft.com/office/drawing/2014/main" id="{4BA9378D-DB28-D349-9ED6-AFF0A3ACB518}"/>
              </a:ext>
            </a:extLst>
          </p:cNvPr>
          <p:cNvCxnSpPr>
            <a:cxnSpLocks noChangeShapeType="1"/>
          </p:cNvCxnSpPr>
          <p:nvPr/>
        </p:nvCxnSpPr>
        <p:spPr bwMode="auto">
          <a:xfrm flipH="1">
            <a:off x="3810000" y="896938"/>
            <a:ext cx="1574800" cy="1693862"/>
          </a:xfrm>
          <a:prstGeom prst="straightConnector1">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9945" name="Straight Arrow Connector 23">
            <a:extLst>
              <a:ext uri="{FF2B5EF4-FFF2-40B4-BE49-F238E27FC236}">
                <a16:creationId xmlns:a16="http://schemas.microsoft.com/office/drawing/2014/main" id="{62B45E36-2668-C74C-A8AA-99F5BCF822BB}"/>
              </a:ext>
            </a:extLst>
          </p:cNvPr>
          <p:cNvCxnSpPr>
            <a:cxnSpLocks noChangeShapeType="1"/>
          </p:cNvCxnSpPr>
          <p:nvPr/>
        </p:nvCxnSpPr>
        <p:spPr bwMode="auto">
          <a:xfrm flipH="1">
            <a:off x="7581900" y="792163"/>
            <a:ext cx="119063" cy="2962275"/>
          </a:xfrm>
          <a:prstGeom prst="straightConnector1">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9946" name="TextBox 26">
            <a:extLst>
              <a:ext uri="{FF2B5EF4-FFF2-40B4-BE49-F238E27FC236}">
                <a16:creationId xmlns:a16="http://schemas.microsoft.com/office/drawing/2014/main" id="{61A918F0-9135-ED49-BA8C-D9FBB7A732C8}"/>
              </a:ext>
            </a:extLst>
          </p:cNvPr>
          <p:cNvSpPr txBox="1">
            <a:spLocks noChangeArrowheads="1"/>
          </p:cNvSpPr>
          <p:nvPr/>
        </p:nvSpPr>
        <p:spPr bwMode="auto">
          <a:xfrm>
            <a:off x="6591300" y="190500"/>
            <a:ext cx="25447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Flow chamber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15108-2DCE-854F-879B-DE952E2E015A}"/>
              </a:ext>
            </a:extLst>
          </p:cNvPr>
          <p:cNvSpPr>
            <a:spLocks noGrp="1"/>
          </p:cNvSpPr>
          <p:nvPr>
            <p:ph type="title"/>
          </p:nvPr>
        </p:nvSpPr>
        <p:spPr/>
        <p:txBody>
          <a:bodyPr/>
          <a:lstStyle/>
          <a:p>
            <a:pPr>
              <a:defRPr/>
            </a:pPr>
            <a:r>
              <a:rPr lang="en-US" dirty="0">
                <a:ea typeface="+mj-ea"/>
                <a:cs typeface="+mj-cs"/>
              </a:rPr>
              <a:t>Abbott Cell </a:t>
            </a:r>
            <a:r>
              <a:rPr lang="en-US" dirty="0" err="1">
                <a:ea typeface="+mj-ea"/>
                <a:cs typeface="+mj-cs"/>
              </a:rPr>
              <a:t>Dyn</a:t>
            </a:r>
            <a:endParaRPr lang="en-US" dirty="0">
              <a:ea typeface="+mj-ea"/>
              <a:cs typeface="+mj-cs"/>
            </a:endParaRPr>
          </a:p>
        </p:txBody>
      </p:sp>
      <p:pic>
        <p:nvPicPr>
          <p:cNvPr id="40962" name="Content Placeholder 5">
            <a:extLst>
              <a:ext uri="{FF2B5EF4-FFF2-40B4-BE49-F238E27FC236}">
                <a16:creationId xmlns:a16="http://schemas.microsoft.com/office/drawing/2014/main" id="{53DD54B8-ACA3-8B4C-9F4C-53EDA67C62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363" y="2006600"/>
            <a:ext cx="10271125" cy="3903663"/>
          </a:xfrm>
        </p:spPr>
      </p:pic>
      <p:sp>
        <p:nvSpPr>
          <p:cNvPr id="40963" name="Slide Number Placeholder 4">
            <a:extLst>
              <a:ext uri="{FF2B5EF4-FFF2-40B4-BE49-F238E27FC236}">
                <a16:creationId xmlns:a16="http://schemas.microsoft.com/office/drawing/2014/main" id="{0FE2A2E5-3838-114E-A947-5D4030B9FB0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F7441488-96B4-0E4F-905B-A73A2A0C7768}" type="slidenum">
              <a:rPr lang="en-US" altLang="en-US" sz="1400" smtClean="0"/>
              <a:pPr>
                <a:spcBef>
                  <a:spcPct val="0"/>
                </a:spcBef>
                <a:buFontTx/>
                <a:buNone/>
              </a:pPr>
              <a:t>32</a:t>
            </a:fld>
            <a:endParaRPr lang="en-US" altLang="en-US"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B8E8-6015-FD4E-803D-DE8D4D3992E6}"/>
              </a:ext>
            </a:extLst>
          </p:cNvPr>
          <p:cNvSpPr>
            <a:spLocks noGrp="1"/>
          </p:cNvSpPr>
          <p:nvPr>
            <p:ph type="title"/>
          </p:nvPr>
        </p:nvSpPr>
        <p:spPr>
          <a:xfrm>
            <a:off x="419100" y="-12700"/>
            <a:ext cx="7772400" cy="655638"/>
          </a:xfrm>
        </p:spPr>
        <p:txBody>
          <a:bodyPr/>
          <a:lstStyle/>
          <a:p>
            <a:pPr>
              <a:defRPr/>
            </a:pPr>
            <a:r>
              <a:rPr lang="en-US" sz="2800" dirty="0">
                <a:ea typeface="+mj-ea"/>
                <a:cs typeface="+mj-cs"/>
              </a:rPr>
              <a:t>Beckman Coulter CYAN</a:t>
            </a:r>
          </a:p>
        </p:txBody>
      </p:sp>
      <p:sp>
        <p:nvSpPr>
          <p:cNvPr id="41986" name="Slide Number Placeholder 4">
            <a:extLst>
              <a:ext uri="{FF2B5EF4-FFF2-40B4-BE49-F238E27FC236}">
                <a16:creationId xmlns:a16="http://schemas.microsoft.com/office/drawing/2014/main" id="{890EC0BE-84CC-4048-9350-629E357F7C9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46F8C665-5F42-4349-B6E3-3A6DC21878B2}" type="slidenum">
              <a:rPr lang="en-US" altLang="en-US" sz="1400" smtClean="0"/>
              <a:pPr>
                <a:spcBef>
                  <a:spcPct val="0"/>
                </a:spcBef>
                <a:buFontTx/>
                <a:buNone/>
              </a:pPr>
              <a:t>33</a:t>
            </a:fld>
            <a:endParaRPr lang="en-US" altLang="en-US" sz="1400"/>
          </a:p>
        </p:txBody>
      </p:sp>
      <p:pic>
        <p:nvPicPr>
          <p:cNvPr id="41987" name="Picture 6">
            <a:extLst>
              <a:ext uri="{FF2B5EF4-FFF2-40B4-BE49-F238E27FC236}">
                <a16:creationId xmlns:a16="http://schemas.microsoft.com/office/drawing/2014/main" id="{BBA69C53-7145-4242-9C43-ABB7079F8A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0788" y="544513"/>
            <a:ext cx="6169025"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B8E8-6015-FD4E-803D-DE8D4D3992E6}"/>
              </a:ext>
            </a:extLst>
          </p:cNvPr>
          <p:cNvSpPr>
            <a:spLocks noGrp="1"/>
          </p:cNvSpPr>
          <p:nvPr>
            <p:ph type="title"/>
          </p:nvPr>
        </p:nvSpPr>
        <p:spPr>
          <a:xfrm>
            <a:off x="419100" y="-12700"/>
            <a:ext cx="7772400" cy="655638"/>
          </a:xfrm>
        </p:spPr>
        <p:txBody>
          <a:bodyPr/>
          <a:lstStyle/>
          <a:p>
            <a:pPr>
              <a:defRPr/>
            </a:pPr>
            <a:r>
              <a:rPr lang="en-US" sz="2800" dirty="0"/>
              <a:t>Beckman Coulter CYAN</a:t>
            </a:r>
            <a:endParaRPr lang="en-US" sz="2800" dirty="0">
              <a:ea typeface="+mj-ea"/>
              <a:cs typeface="+mj-cs"/>
            </a:endParaRPr>
          </a:p>
        </p:txBody>
      </p:sp>
      <p:sp>
        <p:nvSpPr>
          <p:cNvPr id="41986" name="Slide Number Placeholder 4">
            <a:extLst>
              <a:ext uri="{FF2B5EF4-FFF2-40B4-BE49-F238E27FC236}">
                <a16:creationId xmlns:a16="http://schemas.microsoft.com/office/drawing/2014/main" id="{890EC0BE-84CC-4048-9350-629E357F7C9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46F8C665-5F42-4349-B6E3-3A6DC21878B2}" type="slidenum">
              <a:rPr lang="en-US" altLang="en-US" sz="1400" smtClean="0"/>
              <a:pPr>
                <a:spcBef>
                  <a:spcPct val="0"/>
                </a:spcBef>
                <a:buFontTx/>
                <a:buNone/>
              </a:pPr>
              <a:t>34</a:t>
            </a:fld>
            <a:endParaRPr lang="en-US" altLang="en-US" sz="1400"/>
          </a:p>
        </p:txBody>
      </p:sp>
      <p:pic>
        <p:nvPicPr>
          <p:cNvPr id="41987" name="Picture 6">
            <a:extLst>
              <a:ext uri="{FF2B5EF4-FFF2-40B4-BE49-F238E27FC236}">
                <a16:creationId xmlns:a16="http://schemas.microsoft.com/office/drawing/2014/main" id="{BBA69C53-7145-4242-9C43-ABB7079F8A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0788" y="544513"/>
            <a:ext cx="6169025"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D81AA1BF-6F6E-7346-852A-D14A0A2C02EE}"/>
              </a:ext>
            </a:extLst>
          </p:cNvPr>
          <p:cNvCxnSpPr/>
          <p:nvPr/>
        </p:nvCxnSpPr>
        <p:spPr bwMode="auto">
          <a:xfrm flipH="1">
            <a:off x="1965960" y="2596896"/>
            <a:ext cx="201168" cy="1609344"/>
          </a:xfrm>
          <a:prstGeom prst="line">
            <a:avLst/>
          </a:prstGeom>
          <a:solidFill>
            <a:schemeClr val="accent1"/>
          </a:solidFill>
          <a:ln w="57150" cap="flat" cmpd="sng" algn="ctr">
            <a:solidFill>
              <a:schemeClr val="accent6">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a:extLst>
              <a:ext uri="{FF2B5EF4-FFF2-40B4-BE49-F238E27FC236}">
                <a16:creationId xmlns:a16="http://schemas.microsoft.com/office/drawing/2014/main" id="{992FD6B0-EC22-BD4A-90B6-AB4A2423AEBB}"/>
              </a:ext>
            </a:extLst>
          </p:cNvPr>
          <p:cNvCxnSpPr>
            <a:cxnSpLocks/>
          </p:cNvCxnSpPr>
          <p:nvPr/>
        </p:nvCxnSpPr>
        <p:spPr bwMode="auto">
          <a:xfrm flipH="1" flipV="1">
            <a:off x="1965960" y="4206240"/>
            <a:ext cx="1499616" cy="548640"/>
          </a:xfrm>
          <a:prstGeom prst="line">
            <a:avLst/>
          </a:prstGeom>
          <a:solidFill>
            <a:schemeClr val="accent1"/>
          </a:solidFill>
          <a:ln w="57150" cap="flat" cmpd="sng" algn="ctr">
            <a:solidFill>
              <a:schemeClr val="accent6">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E08EA24A-ECA0-904B-9D2B-688AB48EA0F0}"/>
              </a:ext>
            </a:extLst>
          </p:cNvPr>
          <p:cNvCxnSpPr>
            <a:cxnSpLocks/>
          </p:cNvCxnSpPr>
          <p:nvPr/>
        </p:nvCxnSpPr>
        <p:spPr bwMode="auto">
          <a:xfrm flipV="1">
            <a:off x="2935224" y="2651760"/>
            <a:ext cx="192024" cy="2194560"/>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7FEF8F86-C452-D041-A68F-F24158FC3EC5}"/>
              </a:ext>
            </a:extLst>
          </p:cNvPr>
          <p:cNvCxnSpPr>
            <a:cxnSpLocks/>
          </p:cNvCxnSpPr>
          <p:nvPr/>
        </p:nvCxnSpPr>
        <p:spPr bwMode="auto">
          <a:xfrm flipH="1">
            <a:off x="2935224" y="4846320"/>
            <a:ext cx="643159" cy="0"/>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Connector 14">
            <a:extLst>
              <a:ext uri="{FF2B5EF4-FFF2-40B4-BE49-F238E27FC236}">
                <a16:creationId xmlns:a16="http://schemas.microsoft.com/office/drawing/2014/main" id="{E77B8AF5-667D-9148-93D4-69CE4C88AA1A}"/>
              </a:ext>
            </a:extLst>
          </p:cNvPr>
          <p:cNvCxnSpPr>
            <a:cxnSpLocks/>
          </p:cNvCxnSpPr>
          <p:nvPr/>
        </p:nvCxnSpPr>
        <p:spPr bwMode="auto">
          <a:xfrm flipH="1">
            <a:off x="5248656" y="4379976"/>
            <a:ext cx="539496" cy="265176"/>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a:extLst>
              <a:ext uri="{FF2B5EF4-FFF2-40B4-BE49-F238E27FC236}">
                <a16:creationId xmlns:a16="http://schemas.microsoft.com/office/drawing/2014/main" id="{DE40156F-4786-0047-A98E-4D216F84CFF3}"/>
              </a:ext>
            </a:extLst>
          </p:cNvPr>
          <p:cNvCxnSpPr>
            <a:cxnSpLocks/>
          </p:cNvCxnSpPr>
          <p:nvPr/>
        </p:nvCxnSpPr>
        <p:spPr bwMode="auto">
          <a:xfrm flipH="1" flipV="1">
            <a:off x="4446969" y="1277017"/>
            <a:ext cx="29021" cy="3514439"/>
          </a:xfrm>
          <a:prstGeom prst="line">
            <a:avLst/>
          </a:prstGeom>
          <a:solidFill>
            <a:schemeClr val="accent1"/>
          </a:solidFill>
          <a:ln w="762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39533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761A-1D42-F240-B6E0-C885388BE5DE}"/>
              </a:ext>
            </a:extLst>
          </p:cNvPr>
          <p:cNvSpPr>
            <a:spLocks noGrp="1"/>
          </p:cNvSpPr>
          <p:nvPr>
            <p:ph type="title"/>
          </p:nvPr>
        </p:nvSpPr>
        <p:spPr>
          <a:xfrm>
            <a:off x="685800" y="0"/>
            <a:ext cx="7772400" cy="525463"/>
          </a:xfrm>
        </p:spPr>
        <p:txBody>
          <a:bodyPr/>
          <a:lstStyle/>
          <a:p>
            <a:pPr>
              <a:defRPr/>
            </a:pPr>
            <a:r>
              <a:rPr lang="en-US" sz="2800" dirty="0"/>
              <a:t>Beckman Coulter CYAN</a:t>
            </a:r>
            <a:endParaRPr lang="en-US" sz="2800" dirty="0">
              <a:ea typeface="+mj-ea"/>
              <a:cs typeface="+mj-cs"/>
            </a:endParaRPr>
          </a:p>
        </p:txBody>
      </p:sp>
      <p:pic>
        <p:nvPicPr>
          <p:cNvPr id="43010" name="Content Placeholder 5">
            <a:extLst>
              <a:ext uri="{FF2B5EF4-FFF2-40B4-BE49-F238E27FC236}">
                <a16:creationId xmlns:a16="http://schemas.microsoft.com/office/drawing/2014/main" id="{68CE722F-24E7-B74E-A86A-4B167EDC79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666750"/>
            <a:ext cx="7323138" cy="5861050"/>
          </a:xfrm>
        </p:spPr>
      </p:pic>
      <p:sp>
        <p:nvSpPr>
          <p:cNvPr id="43011" name="Slide Number Placeholder 4">
            <a:extLst>
              <a:ext uri="{FF2B5EF4-FFF2-40B4-BE49-F238E27FC236}">
                <a16:creationId xmlns:a16="http://schemas.microsoft.com/office/drawing/2014/main" id="{08D1FCD1-172F-2C4E-B36B-91CAC461EF7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754E24D9-5855-6E40-B56D-831E317C9993}" type="slidenum">
              <a:rPr lang="en-US" altLang="en-US" sz="1400" smtClean="0"/>
              <a:pPr>
                <a:spcBef>
                  <a:spcPct val="0"/>
                </a:spcBef>
                <a:buFontTx/>
                <a:buNone/>
              </a:pPr>
              <a:t>35</a:t>
            </a:fld>
            <a:endParaRPr lang="en-US" altLang="en-US"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DA19-FD6C-9A48-AB30-6152A98ED9B6}"/>
              </a:ext>
            </a:extLst>
          </p:cNvPr>
          <p:cNvSpPr>
            <a:spLocks noGrp="1"/>
          </p:cNvSpPr>
          <p:nvPr>
            <p:ph type="title"/>
          </p:nvPr>
        </p:nvSpPr>
        <p:spPr>
          <a:xfrm>
            <a:off x="584200" y="0"/>
            <a:ext cx="7772400" cy="588963"/>
          </a:xfrm>
        </p:spPr>
        <p:txBody>
          <a:bodyPr/>
          <a:lstStyle/>
          <a:p>
            <a:pPr>
              <a:defRPr/>
            </a:pPr>
            <a:r>
              <a:rPr lang="en-US" sz="2800" dirty="0"/>
              <a:t>Beckman Coulter CYAN</a:t>
            </a:r>
            <a:endParaRPr lang="en-US" sz="2800" dirty="0">
              <a:ea typeface="+mj-ea"/>
              <a:cs typeface="+mj-cs"/>
            </a:endParaRPr>
          </a:p>
        </p:txBody>
      </p:sp>
      <p:pic>
        <p:nvPicPr>
          <p:cNvPr id="44034" name="Content Placeholder 5">
            <a:extLst>
              <a:ext uri="{FF2B5EF4-FFF2-40B4-BE49-F238E27FC236}">
                <a16:creationId xmlns:a16="http://schemas.microsoft.com/office/drawing/2014/main" id="{0FCD7D52-1729-0D47-A729-67E5E964A7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7238" y="715963"/>
            <a:ext cx="7629525" cy="5811837"/>
          </a:xfrm>
        </p:spPr>
      </p:pic>
      <p:sp>
        <p:nvSpPr>
          <p:cNvPr id="44035" name="Slide Number Placeholder 4">
            <a:extLst>
              <a:ext uri="{FF2B5EF4-FFF2-40B4-BE49-F238E27FC236}">
                <a16:creationId xmlns:a16="http://schemas.microsoft.com/office/drawing/2014/main" id="{59172F52-058C-7240-B707-0467F9F887A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D52BBCBD-7B2C-F64C-B8D0-C0CA25E8F3CA}" type="slidenum">
              <a:rPr lang="en-US" altLang="en-US" sz="1400" smtClean="0"/>
              <a:pPr>
                <a:spcBef>
                  <a:spcPct val="0"/>
                </a:spcBef>
                <a:buFontTx/>
                <a:buNone/>
              </a:pPr>
              <a:t>36</a:t>
            </a:fld>
            <a:endParaRPr lang="en-US" altLang="en-US"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F1E8-EFA8-8A4A-A792-1CBE790EB0F7}"/>
              </a:ext>
            </a:extLst>
          </p:cNvPr>
          <p:cNvSpPr>
            <a:spLocks noGrp="1"/>
          </p:cNvSpPr>
          <p:nvPr>
            <p:ph type="title"/>
          </p:nvPr>
        </p:nvSpPr>
        <p:spPr>
          <a:xfrm>
            <a:off x="820738" y="82550"/>
            <a:ext cx="7772400" cy="558800"/>
          </a:xfrm>
        </p:spPr>
        <p:txBody>
          <a:bodyPr/>
          <a:lstStyle/>
          <a:p>
            <a:pPr>
              <a:defRPr/>
            </a:pPr>
            <a:r>
              <a:rPr lang="en-US" sz="2800" dirty="0"/>
              <a:t>Beckman Coulter CYAN</a:t>
            </a:r>
            <a:endParaRPr lang="en-US" sz="2800" dirty="0">
              <a:ea typeface="+mj-ea"/>
              <a:cs typeface="+mj-cs"/>
            </a:endParaRPr>
          </a:p>
        </p:txBody>
      </p:sp>
      <p:pic>
        <p:nvPicPr>
          <p:cNvPr id="45058" name="Content Placeholder 5">
            <a:extLst>
              <a:ext uri="{FF2B5EF4-FFF2-40B4-BE49-F238E27FC236}">
                <a16:creationId xmlns:a16="http://schemas.microsoft.com/office/drawing/2014/main" id="{BE5C0B4D-F316-3245-B6F5-831AF5925A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0350" y="825500"/>
            <a:ext cx="6513513" cy="5700713"/>
          </a:xfrm>
        </p:spPr>
      </p:pic>
      <p:sp>
        <p:nvSpPr>
          <p:cNvPr id="45059" name="Slide Number Placeholder 4">
            <a:extLst>
              <a:ext uri="{FF2B5EF4-FFF2-40B4-BE49-F238E27FC236}">
                <a16:creationId xmlns:a16="http://schemas.microsoft.com/office/drawing/2014/main" id="{73B1CB98-0E18-324F-807D-84065E1BFF4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B9C4D345-0C45-B14F-AED1-FD2183D79DBB}" type="slidenum">
              <a:rPr lang="en-US" altLang="en-US" sz="1400" smtClean="0"/>
              <a:pPr>
                <a:spcBef>
                  <a:spcPct val="0"/>
                </a:spcBef>
                <a:buFontTx/>
                <a:buNone/>
              </a:pPr>
              <a:t>37</a:t>
            </a:fld>
            <a:endParaRPr lang="en-US" altLang="en-US" sz="1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A153-7D2B-3449-B8DB-A6B183305171}"/>
              </a:ext>
            </a:extLst>
          </p:cNvPr>
          <p:cNvSpPr>
            <a:spLocks noGrp="1"/>
          </p:cNvSpPr>
          <p:nvPr>
            <p:ph type="title"/>
          </p:nvPr>
        </p:nvSpPr>
        <p:spPr>
          <a:xfrm>
            <a:off x="635000" y="0"/>
            <a:ext cx="7772400" cy="406400"/>
          </a:xfrm>
        </p:spPr>
        <p:txBody>
          <a:bodyPr/>
          <a:lstStyle/>
          <a:p>
            <a:pPr>
              <a:defRPr/>
            </a:pPr>
            <a:r>
              <a:rPr lang="en-US">
                <a:ea typeface="+mj-ea"/>
                <a:cs typeface="+mj-cs"/>
              </a:rPr>
              <a:t>Cyan</a:t>
            </a:r>
          </a:p>
        </p:txBody>
      </p:sp>
      <p:pic>
        <p:nvPicPr>
          <p:cNvPr id="46082" name="Content Placeholder 5">
            <a:extLst>
              <a:ext uri="{FF2B5EF4-FFF2-40B4-BE49-F238E27FC236}">
                <a16:creationId xmlns:a16="http://schemas.microsoft.com/office/drawing/2014/main" id="{0BC65CDF-53AD-FA44-AEFA-D4AB76FA36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7488" y="574675"/>
            <a:ext cx="8709025" cy="6194425"/>
          </a:xfrm>
        </p:spPr>
      </p:pic>
      <p:sp>
        <p:nvSpPr>
          <p:cNvPr id="46083" name="Slide Number Placeholder 4">
            <a:extLst>
              <a:ext uri="{FF2B5EF4-FFF2-40B4-BE49-F238E27FC236}">
                <a16:creationId xmlns:a16="http://schemas.microsoft.com/office/drawing/2014/main" id="{23E60241-AB8F-0949-91D6-DECA2792444A}"/>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9EFB45D2-ABE4-8842-B580-FC236CBE7C97}" type="slidenum">
              <a:rPr lang="en-US" altLang="en-US" sz="1400" smtClean="0"/>
              <a:pPr>
                <a:spcBef>
                  <a:spcPct val="0"/>
                </a:spcBef>
                <a:buFontTx/>
                <a:buNone/>
              </a:pPr>
              <a:t>38</a:t>
            </a:fld>
            <a:endParaRPr lang="en-US" altLang="en-US" sz="1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0F59E-71DD-824D-BDA5-9EC9D41D192B}"/>
              </a:ext>
            </a:extLst>
          </p:cNvPr>
          <p:cNvSpPr>
            <a:spLocks noGrp="1"/>
          </p:cNvSpPr>
          <p:nvPr>
            <p:ph type="title"/>
          </p:nvPr>
        </p:nvSpPr>
        <p:spPr>
          <a:xfrm>
            <a:off x="685800" y="44450"/>
            <a:ext cx="7772400" cy="609600"/>
          </a:xfrm>
        </p:spPr>
        <p:txBody>
          <a:bodyPr/>
          <a:lstStyle/>
          <a:p>
            <a:pPr>
              <a:defRPr/>
            </a:pPr>
            <a:r>
              <a:rPr lang="en-US" sz="2800" dirty="0">
                <a:ea typeface="+mj-ea"/>
                <a:cs typeface="+mj-cs"/>
              </a:rPr>
              <a:t>Beckman Coulter </a:t>
            </a:r>
            <a:r>
              <a:rPr lang="en-US" sz="2800" dirty="0" err="1">
                <a:ea typeface="+mj-ea"/>
                <a:cs typeface="+mj-cs"/>
              </a:rPr>
              <a:t>MoFlo</a:t>
            </a:r>
            <a:r>
              <a:rPr lang="en-US" sz="2800" dirty="0">
                <a:ea typeface="+mj-ea"/>
                <a:cs typeface="+mj-cs"/>
              </a:rPr>
              <a:t> or DXP</a:t>
            </a:r>
          </a:p>
        </p:txBody>
      </p:sp>
      <p:pic>
        <p:nvPicPr>
          <p:cNvPr id="47106" name="Content Placeholder 5">
            <a:extLst>
              <a:ext uri="{FF2B5EF4-FFF2-40B4-BE49-F238E27FC236}">
                <a16:creationId xmlns:a16="http://schemas.microsoft.com/office/drawing/2014/main" id="{81FCBFCE-9B68-4B46-8EB0-5E9E65F0C5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766763"/>
            <a:ext cx="8958263" cy="5554662"/>
          </a:xfrm>
        </p:spPr>
      </p:pic>
      <p:sp>
        <p:nvSpPr>
          <p:cNvPr id="47107" name="Slide Number Placeholder 4">
            <a:extLst>
              <a:ext uri="{FF2B5EF4-FFF2-40B4-BE49-F238E27FC236}">
                <a16:creationId xmlns:a16="http://schemas.microsoft.com/office/drawing/2014/main" id="{F2B18C55-7FEC-674A-832C-EB1D5F0BC11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B0D65982-854C-7643-A2B8-BFE1C7868A34}" type="slidenum">
              <a:rPr lang="en-US" altLang="en-US" sz="1400" smtClean="0"/>
              <a:pPr>
                <a:spcBef>
                  <a:spcPct val="0"/>
                </a:spcBef>
                <a:buFontTx/>
                <a:buNone/>
              </a:pPr>
              <a:t>39</a:t>
            </a:fld>
            <a:endParaRPr lang="en-US" altLang="en-US"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ooter Placeholder 4">
            <a:extLst>
              <a:ext uri="{FF2B5EF4-FFF2-40B4-BE49-F238E27FC236}">
                <a16:creationId xmlns:a16="http://schemas.microsoft.com/office/drawing/2014/main" id="{15A3884C-FC1D-7349-9591-20A79BF6F4BD}"/>
              </a:ext>
            </a:extLst>
          </p:cNvPr>
          <p:cNvSpPr>
            <a:spLocks noGrp="1"/>
          </p:cNvSpPr>
          <p:nvPr>
            <p:ph type="ftr" sz="quarter" idx="4294967295"/>
          </p:nvPr>
        </p:nvSpPr>
        <p:spPr bwMode="auto">
          <a:xfrm>
            <a:off x="495300" y="6172200"/>
            <a:ext cx="60198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900">
              <a:latin typeface="Times New Roman" panose="02020603050405020304" pitchFamily="18" charset="0"/>
            </a:endParaRPr>
          </a:p>
        </p:txBody>
      </p:sp>
      <p:sp>
        <p:nvSpPr>
          <p:cNvPr id="11266" name="Slide Number Placeholder 5">
            <a:extLst>
              <a:ext uri="{FF2B5EF4-FFF2-40B4-BE49-F238E27FC236}">
                <a16:creationId xmlns:a16="http://schemas.microsoft.com/office/drawing/2014/main" id="{D7582651-6B41-0D4E-A10F-4A5A297C8C2F}"/>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9FEB3758-6D28-E941-B74E-F06AC7136C27}" type="slidenum">
              <a:rPr lang="en-US" altLang="en-US" sz="1400" smtClean="0"/>
              <a:pPr>
                <a:spcBef>
                  <a:spcPct val="0"/>
                </a:spcBef>
                <a:buFontTx/>
                <a:buNone/>
              </a:pPr>
              <a:t>4</a:t>
            </a:fld>
            <a:endParaRPr lang="en-US" altLang="en-US" sz="1400"/>
          </a:p>
        </p:txBody>
      </p:sp>
      <p:sp>
        <p:nvSpPr>
          <p:cNvPr id="115714" name="Rectangle 2">
            <a:extLst>
              <a:ext uri="{FF2B5EF4-FFF2-40B4-BE49-F238E27FC236}">
                <a16:creationId xmlns:a16="http://schemas.microsoft.com/office/drawing/2014/main" id="{2389E177-67DE-E048-8873-EDBC50D79764}"/>
              </a:ext>
            </a:extLst>
          </p:cNvPr>
          <p:cNvSpPr>
            <a:spLocks noGrp="1" noChangeArrowheads="1"/>
          </p:cNvSpPr>
          <p:nvPr>
            <p:ph type="title"/>
          </p:nvPr>
        </p:nvSpPr>
        <p:spPr>
          <a:xfrm>
            <a:off x="772552" y="-58738"/>
            <a:ext cx="7772400" cy="1143000"/>
          </a:xfrm>
        </p:spPr>
        <p:txBody>
          <a:bodyPr/>
          <a:lstStyle/>
          <a:p>
            <a:pPr>
              <a:defRPr/>
            </a:pPr>
            <a:r>
              <a:rPr lang="en-US" altLang="en-US" sz="3200" dirty="0">
                <a:ea typeface="+mj-ea"/>
                <a:cs typeface="+mj-cs"/>
              </a:rPr>
              <a:t>Light Propagation &amp; Vergence</a:t>
            </a:r>
          </a:p>
        </p:txBody>
      </p:sp>
      <p:sp>
        <p:nvSpPr>
          <p:cNvPr id="115715" name="Rectangle 3">
            <a:extLst>
              <a:ext uri="{FF2B5EF4-FFF2-40B4-BE49-F238E27FC236}">
                <a16:creationId xmlns:a16="http://schemas.microsoft.com/office/drawing/2014/main" id="{821580E4-40B9-484A-BB43-862004DFC356}"/>
              </a:ext>
            </a:extLst>
          </p:cNvPr>
          <p:cNvSpPr>
            <a:spLocks noGrp="1" noChangeArrowheads="1"/>
          </p:cNvSpPr>
          <p:nvPr>
            <p:ph type="body" idx="1"/>
          </p:nvPr>
        </p:nvSpPr>
        <p:spPr>
          <a:xfrm>
            <a:off x="360363" y="1658938"/>
            <a:ext cx="8423275" cy="4114800"/>
          </a:xfrm>
        </p:spPr>
        <p:txBody>
          <a:bodyPr/>
          <a:lstStyle/>
          <a:p>
            <a:pPr>
              <a:defRPr/>
            </a:pPr>
            <a:r>
              <a:rPr lang="en-US" altLang="en-US" sz="2000" dirty="0">
                <a:latin typeface="Helvetica" pitchFamily="2" charset="0"/>
                <a:ea typeface="+mn-ea"/>
                <a:cs typeface="+mn-cs"/>
              </a:rPr>
              <a:t>Considering a point source emission of light, rays emanate over 4pi </a:t>
            </a:r>
            <a:r>
              <a:rPr lang="en-US" altLang="en-US" sz="2000" dirty="0" err="1">
                <a:latin typeface="Helvetica" pitchFamily="2" charset="0"/>
                <a:ea typeface="+mn-ea"/>
                <a:cs typeface="+mn-cs"/>
              </a:rPr>
              <a:t>steradians</a:t>
            </a:r>
            <a:endParaRPr lang="en-US" altLang="en-US" sz="2000" dirty="0">
              <a:latin typeface="Helvetica" pitchFamily="2" charset="0"/>
              <a:ea typeface="+mn-ea"/>
              <a:cs typeface="+mn-cs"/>
            </a:endParaRPr>
          </a:p>
          <a:p>
            <a:pPr>
              <a:defRPr/>
            </a:pPr>
            <a:r>
              <a:rPr lang="en-US" altLang="en-US" sz="2000" dirty="0">
                <a:latin typeface="Helvetica" pitchFamily="2" charset="0"/>
                <a:ea typeface="+mn-ea"/>
                <a:cs typeface="+mn-cs"/>
              </a:rPr>
              <a:t>If the ray of light travels through a length L of a medium of RI n, the optical path length S=Ln (thus S represents the distance light would have traveled in a vacuum in the same time it took to travel the distance L in the medium (RI n).</a:t>
            </a:r>
          </a:p>
          <a:p>
            <a:pPr>
              <a:defRPr/>
            </a:pPr>
            <a:r>
              <a:rPr lang="en-US" altLang="en-US" sz="2000" dirty="0">
                <a:latin typeface="Helvetica" pitchFamily="2" charset="0"/>
                <a:ea typeface="+mn-ea"/>
                <a:cs typeface="+mn-cs"/>
              </a:rPr>
              <a:t>Rays diverge (because the come from a point source)</a:t>
            </a:r>
          </a:p>
          <a:p>
            <a:pPr>
              <a:defRPr/>
            </a:pPr>
            <a:r>
              <a:rPr lang="en-US" altLang="en-US" sz="2000" dirty="0" err="1">
                <a:latin typeface="Helvetica" pitchFamily="2" charset="0"/>
                <a:ea typeface="+mn-ea"/>
                <a:cs typeface="+mn-cs"/>
              </a:rPr>
              <a:t>Vergence</a:t>
            </a:r>
            <a:r>
              <a:rPr lang="en-US" altLang="en-US" sz="2000" dirty="0">
                <a:latin typeface="Helvetica" pitchFamily="2" charset="0"/>
                <a:ea typeface="+mn-ea"/>
                <a:cs typeface="+mn-cs"/>
              </a:rPr>
              <a:t> is measured in diopters</a:t>
            </a:r>
          </a:p>
        </p:txBody>
      </p:sp>
      <p:sp>
        <p:nvSpPr>
          <p:cNvPr id="115716" name="Text Box 4">
            <a:extLst>
              <a:ext uri="{FF2B5EF4-FFF2-40B4-BE49-F238E27FC236}">
                <a16:creationId xmlns:a16="http://schemas.microsoft.com/office/drawing/2014/main" id="{B08F0B83-A09D-2248-BDD0-B7DED6370981}"/>
              </a:ext>
            </a:extLst>
          </p:cNvPr>
          <p:cNvSpPr txBox="1">
            <a:spLocks noChangeArrowheads="1"/>
          </p:cNvSpPr>
          <p:nvPr/>
        </p:nvSpPr>
        <p:spPr bwMode="auto">
          <a:xfrm>
            <a:off x="6757988" y="5842000"/>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93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3D9D-EFB8-0B4E-9BB2-B7AF91B8CB15}"/>
              </a:ext>
            </a:extLst>
          </p:cNvPr>
          <p:cNvSpPr>
            <a:spLocks noGrp="1"/>
          </p:cNvSpPr>
          <p:nvPr>
            <p:ph type="title"/>
          </p:nvPr>
        </p:nvSpPr>
        <p:spPr>
          <a:xfrm>
            <a:off x="685800" y="82550"/>
            <a:ext cx="7772400" cy="661988"/>
          </a:xfrm>
        </p:spPr>
        <p:txBody>
          <a:bodyPr/>
          <a:lstStyle/>
          <a:p>
            <a:pPr>
              <a:defRPr/>
            </a:pPr>
            <a:r>
              <a:rPr lang="en-US" sz="3200" dirty="0"/>
              <a:t>Beckman Coulter </a:t>
            </a:r>
            <a:r>
              <a:rPr lang="en-US" sz="3200" dirty="0" err="1"/>
              <a:t>MoFlo</a:t>
            </a:r>
            <a:r>
              <a:rPr lang="en-US" sz="3200" dirty="0"/>
              <a:t> or DXP</a:t>
            </a:r>
            <a:endParaRPr lang="en-US" sz="3200" dirty="0">
              <a:ea typeface="+mj-ea"/>
              <a:cs typeface="+mj-cs"/>
            </a:endParaRPr>
          </a:p>
        </p:txBody>
      </p:sp>
      <p:sp>
        <p:nvSpPr>
          <p:cNvPr id="48130" name="Slide Number Placeholder 4">
            <a:extLst>
              <a:ext uri="{FF2B5EF4-FFF2-40B4-BE49-F238E27FC236}">
                <a16:creationId xmlns:a16="http://schemas.microsoft.com/office/drawing/2014/main" id="{6792D3FF-6D8F-B746-9589-7C0693923620}"/>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BF3F7439-9A57-1D48-94D1-7520C4329D56}" type="slidenum">
              <a:rPr lang="en-US" altLang="en-US" sz="1400" smtClean="0"/>
              <a:pPr>
                <a:spcBef>
                  <a:spcPct val="0"/>
                </a:spcBef>
                <a:buFontTx/>
                <a:buNone/>
              </a:pPr>
              <a:t>40</a:t>
            </a:fld>
            <a:endParaRPr lang="en-US" altLang="en-US" sz="1400"/>
          </a:p>
        </p:txBody>
      </p:sp>
      <p:pic>
        <p:nvPicPr>
          <p:cNvPr id="48131" name="Content Placeholder 5">
            <a:extLst>
              <a:ext uri="{FF2B5EF4-FFF2-40B4-BE49-F238E27FC236}">
                <a16:creationId xmlns:a16="http://schemas.microsoft.com/office/drawing/2014/main" id="{2E11C912-536C-D740-800F-C6928D738E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727075"/>
            <a:ext cx="7734300" cy="5800725"/>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D5AA-8FFD-D745-98E8-1E657B3D2657}"/>
              </a:ext>
            </a:extLst>
          </p:cNvPr>
          <p:cNvSpPr>
            <a:spLocks noGrp="1"/>
          </p:cNvSpPr>
          <p:nvPr>
            <p:ph type="title"/>
          </p:nvPr>
        </p:nvSpPr>
        <p:spPr>
          <a:xfrm>
            <a:off x="1228911" y="55563"/>
            <a:ext cx="7772400" cy="457200"/>
          </a:xfrm>
        </p:spPr>
        <p:txBody>
          <a:bodyPr/>
          <a:lstStyle/>
          <a:p>
            <a:pPr>
              <a:defRPr/>
            </a:pPr>
            <a:r>
              <a:rPr lang="en-US" sz="3200" dirty="0">
                <a:ea typeface="+mj-ea"/>
                <a:cs typeface="+mj-cs"/>
              </a:rPr>
              <a:t>Sysmex-</a:t>
            </a:r>
            <a:r>
              <a:rPr lang="en-US" sz="3200" dirty="0" err="1">
                <a:ea typeface="+mj-ea"/>
                <a:cs typeface="+mj-cs"/>
              </a:rPr>
              <a:t>Partec</a:t>
            </a:r>
            <a:r>
              <a:rPr lang="en-US" sz="3200" dirty="0">
                <a:ea typeface="+mj-ea"/>
                <a:cs typeface="+mj-cs"/>
              </a:rPr>
              <a:t> - </a:t>
            </a:r>
            <a:r>
              <a:rPr lang="en-US" sz="3200" dirty="0" err="1">
                <a:ea typeface="+mj-ea"/>
                <a:cs typeface="+mj-cs"/>
              </a:rPr>
              <a:t>CyFLOW</a:t>
            </a:r>
            <a:endParaRPr lang="en-US" sz="3200" dirty="0">
              <a:ea typeface="+mj-ea"/>
              <a:cs typeface="+mj-cs"/>
            </a:endParaRPr>
          </a:p>
        </p:txBody>
      </p:sp>
      <p:pic>
        <p:nvPicPr>
          <p:cNvPr id="49154" name="Content Placeholder 5">
            <a:extLst>
              <a:ext uri="{FF2B5EF4-FFF2-40B4-BE49-F238E27FC236}">
                <a16:creationId xmlns:a16="http://schemas.microsoft.com/office/drawing/2014/main" id="{933F296F-98A3-614E-800A-3A577E051D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84538" y="1206500"/>
            <a:ext cx="5859462" cy="5067300"/>
          </a:xfrm>
        </p:spPr>
      </p:pic>
      <p:sp>
        <p:nvSpPr>
          <p:cNvPr id="49155" name="Slide Number Placeholder 4">
            <a:extLst>
              <a:ext uri="{FF2B5EF4-FFF2-40B4-BE49-F238E27FC236}">
                <a16:creationId xmlns:a16="http://schemas.microsoft.com/office/drawing/2014/main" id="{E80FFF92-0070-864A-9BF4-22AD78837E5F}"/>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3B283A52-5E4A-B046-959C-ABC0BCA72F02}" type="slidenum">
              <a:rPr lang="en-US" altLang="en-US" sz="1400" smtClean="0"/>
              <a:pPr>
                <a:spcBef>
                  <a:spcPct val="0"/>
                </a:spcBef>
                <a:buFontTx/>
                <a:buNone/>
              </a:pPr>
              <a:t>41</a:t>
            </a:fld>
            <a:endParaRPr lang="en-US" altLang="en-US" sz="1400"/>
          </a:p>
        </p:txBody>
      </p:sp>
      <p:pic>
        <p:nvPicPr>
          <p:cNvPr id="49156" name="Picture 6">
            <a:extLst>
              <a:ext uri="{FF2B5EF4-FFF2-40B4-BE49-F238E27FC236}">
                <a16:creationId xmlns:a16="http://schemas.microsoft.com/office/drawing/2014/main" id="{33859789-80C4-684A-B70C-BA41005E3E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576263"/>
            <a:ext cx="3810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262FA-3290-B141-AD8E-6AC7C00D014E}"/>
              </a:ext>
            </a:extLst>
          </p:cNvPr>
          <p:cNvSpPr>
            <a:spLocks noGrp="1"/>
          </p:cNvSpPr>
          <p:nvPr>
            <p:ph type="title"/>
          </p:nvPr>
        </p:nvSpPr>
        <p:spPr>
          <a:xfrm>
            <a:off x="449263" y="0"/>
            <a:ext cx="7772400" cy="525463"/>
          </a:xfrm>
        </p:spPr>
        <p:txBody>
          <a:bodyPr/>
          <a:lstStyle/>
          <a:p>
            <a:pPr>
              <a:defRPr/>
            </a:pPr>
            <a:r>
              <a:rPr lang="en-US" sz="3200" dirty="0">
                <a:ea typeface="+mj-ea"/>
                <a:cs typeface="+mj-cs"/>
              </a:rPr>
              <a:t>Sony </a:t>
            </a:r>
            <a:r>
              <a:rPr lang="en-US" sz="3200" dirty="0" err="1">
                <a:ea typeface="+mj-ea"/>
                <a:cs typeface="+mj-cs"/>
              </a:rPr>
              <a:t>Icyt</a:t>
            </a:r>
            <a:r>
              <a:rPr lang="en-US" sz="3200" dirty="0">
                <a:ea typeface="+mj-ea"/>
                <a:cs typeface="+mj-cs"/>
              </a:rPr>
              <a:t> -Reflection </a:t>
            </a:r>
          </a:p>
        </p:txBody>
      </p:sp>
      <p:pic>
        <p:nvPicPr>
          <p:cNvPr id="50178" name="Content Placeholder 5">
            <a:extLst>
              <a:ext uri="{FF2B5EF4-FFF2-40B4-BE49-F238E27FC236}">
                <a16:creationId xmlns:a16="http://schemas.microsoft.com/office/drawing/2014/main" id="{0EB96133-F8B5-6B42-A36B-ABDDA165AF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066800"/>
            <a:ext cx="8191500" cy="5461000"/>
          </a:xfrm>
        </p:spPr>
      </p:pic>
      <p:sp>
        <p:nvSpPr>
          <p:cNvPr id="50179" name="Slide Number Placeholder 4">
            <a:extLst>
              <a:ext uri="{FF2B5EF4-FFF2-40B4-BE49-F238E27FC236}">
                <a16:creationId xmlns:a16="http://schemas.microsoft.com/office/drawing/2014/main" id="{217BBC66-23CC-8042-A48D-72F4D5379D7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1A051646-3AF9-484C-AD99-E25B9B0C4F9F}" type="slidenum">
              <a:rPr lang="en-US" altLang="en-US" sz="1400" smtClean="0"/>
              <a:pPr>
                <a:spcBef>
                  <a:spcPct val="0"/>
                </a:spcBef>
                <a:buFontTx/>
                <a:buNone/>
              </a:pPr>
              <a:t>42</a:t>
            </a:fld>
            <a:endParaRPr lang="en-US" altLang="en-US" sz="1400"/>
          </a:p>
        </p:txBody>
      </p:sp>
      <p:pic>
        <p:nvPicPr>
          <p:cNvPr id="50180" name="Picture 6">
            <a:extLst>
              <a:ext uri="{FF2B5EF4-FFF2-40B4-BE49-F238E27FC236}">
                <a16:creationId xmlns:a16="http://schemas.microsoft.com/office/drawing/2014/main" id="{3BEB7557-E09B-154A-ADC2-9D602D5CC4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1275"/>
            <a:ext cx="1905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AB49-9BB2-234D-A8A3-B762B5496A2D}"/>
              </a:ext>
            </a:extLst>
          </p:cNvPr>
          <p:cNvSpPr>
            <a:spLocks noGrp="1"/>
          </p:cNvSpPr>
          <p:nvPr>
            <p:ph type="title"/>
          </p:nvPr>
        </p:nvSpPr>
        <p:spPr>
          <a:xfrm>
            <a:off x="468313" y="158750"/>
            <a:ext cx="7772400" cy="1143000"/>
          </a:xfrm>
        </p:spPr>
        <p:txBody>
          <a:bodyPr/>
          <a:lstStyle/>
          <a:p>
            <a:pPr>
              <a:defRPr/>
            </a:pPr>
            <a:r>
              <a:rPr lang="en-US" sz="4000" dirty="0">
                <a:cs typeface="+mj-cs"/>
              </a:rPr>
              <a:t>Beckman </a:t>
            </a:r>
            <a:r>
              <a:rPr lang="en-US" sz="4000" dirty="0" err="1">
                <a:cs typeface="+mj-cs"/>
              </a:rPr>
              <a:t>CytoFlex</a:t>
            </a:r>
            <a:endParaRPr lang="en-US" sz="4000" dirty="0">
              <a:cs typeface="+mj-cs"/>
            </a:endParaRPr>
          </a:p>
        </p:txBody>
      </p:sp>
      <p:sp>
        <p:nvSpPr>
          <p:cNvPr id="53250" name="Slide Number Placeholder 4">
            <a:extLst>
              <a:ext uri="{FF2B5EF4-FFF2-40B4-BE49-F238E27FC236}">
                <a16:creationId xmlns:a16="http://schemas.microsoft.com/office/drawing/2014/main" id="{2A60EF71-3F84-2249-903D-B3D1D6519DB7}"/>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B9B94EB7-E16C-5F4E-89DB-1B0B87096943}" type="slidenum">
              <a:rPr lang="en-US" altLang="en-US" sz="1400" smtClean="0"/>
              <a:pPr>
                <a:spcBef>
                  <a:spcPct val="0"/>
                </a:spcBef>
                <a:buFontTx/>
                <a:buNone/>
              </a:pPr>
              <a:t>43</a:t>
            </a:fld>
            <a:endParaRPr lang="en-US" altLang="en-US" sz="1400"/>
          </a:p>
        </p:txBody>
      </p:sp>
      <p:pic>
        <p:nvPicPr>
          <p:cNvPr id="53251" name="Picture 5" descr="image001.png">
            <a:extLst>
              <a:ext uri="{FF2B5EF4-FFF2-40B4-BE49-F238E27FC236}">
                <a16:creationId xmlns:a16="http://schemas.microsoft.com/office/drawing/2014/main" id="{AC6F65D8-BD6E-324E-B76E-2B8770BD4B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70666"/>
            <a:ext cx="5846381" cy="301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DSC_0474.jpg">
            <a:extLst>
              <a:ext uri="{FF2B5EF4-FFF2-40B4-BE49-F238E27FC236}">
                <a16:creationId xmlns:a16="http://schemas.microsoft.com/office/drawing/2014/main" id="{13057346-3514-5448-8BA3-3D912D4B87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4715" y="1518908"/>
            <a:ext cx="2550414" cy="382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ytoflex1.jpg">
            <a:extLst>
              <a:ext uri="{FF2B5EF4-FFF2-40B4-BE49-F238E27FC236}">
                <a16:creationId xmlns:a16="http://schemas.microsoft.com/office/drawing/2014/main" id="{D466B188-2DB6-A740-A1DD-E3A0F4DEA2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350" y="97472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a:extLst>
              <a:ext uri="{FF2B5EF4-FFF2-40B4-BE49-F238E27FC236}">
                <a16:creationId xmlns:a16="http://schemas.microsoft.com/office/drawing/2014/main" id="{B31A659D-3364-DD49-81C4-81ED501DB222}"/>
              </a:ext>
            </a:extLst>
          </p:cNvPr>
          <p:cNvSpPr txBox="1">
            <a:spLocks noChangeArrowheads="1"/>
          </p:cNvSpPr>
          <p:nvPr/>
        </p:nvSpPr>
        <p:spPr bwMode="auto">
          <a:xfrm>
            <a:off x="3811842" y="1518908"/>
            <a:ext cx="22304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dirty="0">
                <a:latin typeface="Times New Roman" panose="02020603050405020304" pitchFamily="18" charset="0"/>
              </a:rPr>
              <a:t>3,4,5,6,+</a:t>
            </a:r>
          </a:p>
          <a:p>
            <a:pPr>
              <a:spcBef>
                <a:spcPct val="0"/>
              </a:spcBef>
              <a:buFontTx/>
              <a:buNone/>
            </a:pPr>
            <a:r>
              <a:rPr lang="en-US" altLang="en-US" sz="2000" dirty="0">
                <a:latin typeface="Times New Roman" panose="02020603050405020304" pitchFamily="18" charset="0"/>
              </a:rPr>
              <a:t>Solid state lasers in a tiny space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F579-81E3-2F4E-9048-459FF35040E6}"/>
              </a:ext>
            </a:extLst>
          </p:cNvPr>
          <p:cNvSpPr>
            <a:spLocks noGrp="1"/>
          </p:cNvSpPr>
          <p:nvPr>
            <p:ph type="title"/>
          </p:nvPr>
        </p:nvSpPr>
        <p:spPr>
          <a:xfrm>
            <a:off x="685800" y="52311"/>
            <a:ext cx="7772400" cy="709689"/>
          </a:xfrm>
        </p:spPr>
        <p:txBody>
          <a:bodyPr/>
          <a:lstStyle/>
          <a:p>
            <a:r>
              <a:rPr lang="en-US" sz="3200" dirty="0" err="1"/>
              <a:t>CytoFlex</a:t>
            </a:r>
            <a:endParaRPr lang="en-US" sz="3200" dirty="0"/>
          </a:p>
        </p:txBody>
      </p:sp>
      <p:sp>
        <p:nvSpPr>
          <p:cNvPr id="3" name="Content Placeholder 2">
            <a:extLst>
              <a:ext uri="{FF2B5EF4-FFF2-40B4-BE49-F238E27FC236}">
                <a16:creationId xmlns:a16="http://schemas.microsoft.com/office/drawing/2014/main" id="{100B562F-9855-C44C-96C6-D79A99C758D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7BF0D6D-8157-A341-94BA-1386CF0B6648}"/>
              </a:ext>
            </a:extLst>
          </p:cNvPr>
          <p:cNvSpPr>
            <a:spLocks noGrp="1"/>
          </p:cNvSpPr>
          <p:nvPr>
            <p:ph type="sldNum" sz="quarter" idx="11"/>
          </p:nvPr>
        </p:nvSpPr>
        <p:spPr/>
        <p:txBody>
          <a:bodyPr/>
          <a:lstStyle/>
          <a:p>
            <a:pPr>
              <a:defRPr/>
            </a:pPr>
            <a:r>
              <a:rPr lang="en-US" altLang="en-US"/>
              <a:t>Page </a:t>
            </a:r>
            <a:fld id="{B79E7C6A-8E2E-1A4C-B463-66382DBDE85D}" type="slidenum">
              <a:rPr lang="en-US" altLang="en-US" smtClean="0"/>
              <a:pPr>
                <a:defRPr/>
              </a:pPr>
              <a:t>44</a:t>
            </a:fld>
            <a:endParaRPr lang="en-US" altLang="en-US"/>
          </a:p>
        </p:txBody>
      </p:sp>
      <p:pic>
        <p:nvPicPr>
          <p:cNvPr id="5" name="Picture 1" descr="page12image47601760">
            <a:extLst>
              <a:ext uri="{FF2B5EF4-FFF2-40B4-BE49-F238E27FC236}">
                <a16:creationId xmlns:a16="http://schemas.microsoft.com/office/drawing/2014/main" id="{459163FA-E12F-A744-AB15-CC4B5E7CC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746" y="1530010"/>
            <a:ext cx="4331970" cy="471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812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F228-473B-DF49-8297-6685DDD67455}"/>
              </a:ext>
            </a:extLst>
          </p:cNvPr>
          <p:cNvSpPr>
            <a:spLocks noGrp="1"/>
          </p:cNvSpPr>
          <p:nvPr>
            <p:ph type="title"/>
          </p:nvPr>
        </p:nvSpPr>
        <p:spPr>
          <a:xfrm>
            <a:off x="685800" y="0"/>
            <a:ext cx="7772400" cy="627063"/>
          </a:xfrm>
        </p:spPr>
        <p:txBody>
          <a:bodyPr/>
          <a:lstStyle/>
          <a:p>
            <a:pPr>
              <a:defRPr/>
            </a:pPr>
            <a:r>
              <a:rPr lang="en-US" sz="2800" dirty="0" err="1">
                <a:ea typeface="+mj-ea"/>
                <a:cs typeface="+mj-cs"/>
              </a:rPr>
              <a:t>CYtoFlex</a:t>
            </a:r>
            <a:r>
              <a:rPr lang="en-US" sz="2800" dirty="0">
                <a:ea typeface="+mj-ea"/>
                <a:cs typeface="+mj-cs"/>
              </a:rPr>
              <a:t> (Beckman Coulter)</a:t>
            </a:r>
          </a:p>
        </p:txBody>
      </p:sp>
      <p:pic>
        <p:nvPicPr>
          <p:cNvPr id="51202" name="Content Placeholder 5">
            <a:extLst>
              <a:ext uri="{FF2B5EF4-FFF2-40B4-BE49-F238E27FC236}">
                <a16:creationId xmlns:a16="http://schemas.microsoft.com/office/drawing/2014/main" id="{E8D4291A-FD60-7D4B-960B-29534B4F0AC2}"/>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bright="41000"/>
                    </a14:imgEffect>
                  </a14:imgLayer>
                </a14:imgProps>
              </a:ext>
              <a:ext uri="{28A0092B-C50C-407E-A947-70E740481C1C}">
                <a14:useLocalDpi xmlns:a14="http://schemas.microsoft.com/office/drawing/2010/main" val="0"/>
              </a:ext>
            </a:extLst>
          </a:blip>
          <a:srcRect t="37169"/>
          <a:stretch/>
        </p:blipFill>
        <p:spPr>
          <a:xfrm>
            <a:off x="685800" y="1088644"/>
            <a:ext cx="7993063" cy="3766312"/>
          </a:xfrm>
        </p:spPr>
      </p:pic>
      <p:sp>
        <p:nvSpPr>
          <p:cNvPr id="51203" name="Slide Number Placeholder 4">
            <a:extLst>
              <a:ext uri="{FF2B5EF4-FFF2-40B4-BE49-F238E27FC236}">
                <a16:creationId xmlns:a16="http://schemas.microsoft.com/office/drawing/2014/main" id="{5B37CEA5-CD9A-6940-A99B-D8D4A449A6B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66C9CCA4-4C27-8046-A12C-BC9741265142}" type="slidenum">
              <a:rPr lang="en-US" altLang="en-US" sz="1400" smtClean="0"/>
              <a:pPr>
                <a:spcBef>
                  <a:spcPct val="0"/>
                </a:spcBef>
                <a:buFontTx/>
                <a:buNone/>
              </a:pPr>
              <a:t>45</a:t>
            </a:fld>
            <a:endParaRPr lang="en-US" altLang="en-US" sz="1400"/>
          </a:p>
        </p:txBody>
      </p:sp>
      <p:sp>
        <p:nvSpPr>
          <p:cNvPr id="3" name="TextBox 2">
            <a:extLst>
              <a:ext uri="{FF2B5EF4-FFF2-40B4-BE49-F238E27FC236}">
                <a16:creationId xmlns:a16="http://schemas.microsoft.com/office/drawing/2014/main" id="{79116E43-7ED1-374D-92E6-FC9247F169E0}"/>
              </a:ext>
            </a:extLst>
          </p:cNvPr>
          <p:cNvSpPr txBox="1"/>
          <p:nvPr/>
        </p:nvSpPr>
        <p:spPr>
          <a:xfrm>
            <a:off x="3493008" y="4854956"/>
            <a:ext cx="3421129" cy="584775"/>
          </a:xfrm>
          <a:prstGeom prst="rect">
            <a:avLst/>
          </a:prstGeom>
          <a:noFill/>
        </p:spPr>
        <p:txBody>
          <a:bodyPr wrap="none" rtlCol="0">
            <a:spAutoFit/>
          </a:bodyPr>
          <a:lstStyle/>
          <a:p>
            <a:r>
              <a:rPr lang="en-US" dirty="0"/>
              <a:t>Fiber optic delivery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1" descr="filters-blue.jpg">
            <a:extLst>
              <a:ext uri="{FF2B5EF4-FFF2-40B4-BE49-F238E27FC236}">
                <a16:creationId xmlns:a16="http://schemas.microsoft.com/office/drawing/2014/main" id="{0143A4D3-3DD7-F54F-8173-67FD4F8851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0838" y="0"/>
            <a:ext cx="2443162"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F7FB6A-B154-9048-ADB5-6CF10441B9CC}"/>
              </a:ext>
            </a:extLst>
          </p:cNvPr>
          <p:cNvSpPr>
            <a:spLocks noGrp="1"/>
          </p:cNvSpPr>
          <p:nvPr>
            <p:ph type="title"/>
          </p:nvPr>
        </p:nvSpPr>
        <p:spPr>
          <a:xfrm>
            <a:off x="744538" y="169863"/>
            <a:ext cx="7772400" cy="304800"/>
          </a:xfrm>
        </p:spPr>
        <p:txBody>
          <a:bodyPr/>
          <a:lstStyle/>
          <a:p>
            <a:pPr>
              <a:defRPr/>
            </a:pPr>
            <a:r>
              <a:rPr lang="en-US" sz="2800" dirty="0" err="1">
                <a:ea typeface="+mj-ea"/>
                <a:cs typeface="+mj-cs"/>
              </a:rPr>
              <a:t>CytoFlex</a:t>
            </a:r>
            <a:r>
              <a:rPr lang="en-US" sz="2800" dirty="0">
                <a:ea typeface="+mj-ea"/>
                <a:cs typeface="+mj-cs"/>
              </a:rPr>
              <a:t> (Beckman Coulter) </a:t>
            </a:r>
          </a:p>
        </p:txBody>
      </p:sp>
      <p:sp>
        <p:nvSpPr>
          <p:cNvPr id="52227" name="Slide Number Placeholder 4">
            <a:extLst>
              <a:ext uri="{FF2B5EF4-FFF2-40B4-BE49-F238E27FC236}">
                <a16:creationId xmlns:a16="http://schemas.microsoft.com/office/drawing/2014/main" id="{65702ECA-6E0D-484D-8562-B82D5A78D709}"/>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AD311F5C-15E2-2D43-953F-974AA7C2FA5F}" type="slidenum">
              <a:rPr lang="en-US" altLang="en-US" sz="1400" smtClean="0"/>
              <a:pPr>
                <a:spcBef>
                  <a:spcPct val="0"/>
                </a:spcBef>
                <a:buFontTx/>
                <a:buNone/>
              </a:pPr>
              <a:t>46</a:t>
            </a:fld>
            <a:endParaRPr lang="en-US" altLang="en-US" sz="1400"/>
          </a:p>
        </p:txBody>
      </p:sp>
      <p:pic>
        <p:nvPicPr>
          <p:cNvPr id="52228" name="Picture 5" descr="DSC_0474.jpg">
            <a:extLst>
              <a:ext uri="{FF2B5EF4-FFF2-40B4-BE49-F238E27FC236}">
                <a16:creationId xmlns:a16="http://schemas.microsoft.com/office/drawing/2014/main" id="{BF8885BC-F9F8-9647-B351-6EF6DC7D76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225" y="3611563"/>
            <a:ext cx="19399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image010-1.png">
            <a:extLst>
              <a:ext uri="{FF2B5EF4-FFF2-40B4-BE49-F238E27FC236}">
                <a16:creationId xmlns:a16="http://schemas.microsoft.com/office/drawing/2014/main" id="{53E23C74-C9FA-C845-8740-45ECFEEC1A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8425" y="4386263"/>
            <a:ext cx="4470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descr="image009.jpg">
            <a:extLst>
              <a:ext uri="{FF2B5EF4-FFF2-40B4-BE49-F238E27FC236}">
                <a16:creationId xmlns:a16="http://schemas.microsoft.com/office/drawing/2014/main" id="{36F3F53D-CAAC-0146-9644-3140BD3BB3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647950" y="1150938"/>
            <a:ext cx="33845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Freeform 8">
            <a:extLst>
              <a:ext uri="{FF2B5EF4-FFF2-40B4-BE49-F238E27FC236}">
                <a16:creationId xmlns:a16="http://schemas.microsoft.com/office/drawing/2014/main" id="{81B8AB09-4D79-434A-B4AC-8A2E2533CCC8}"/>
              </a:ext>
            </a:extLst>
          </p:cNvPr>
          <p:cNvSpPr>
            <a:spLocks/>
          </p:cNvSpPr>
          <p:nvPr/>
        </p:nvSpPr>
        <p:spPr bwMode="auto">
          <a:xfrm>
            <a:off x="5614988" y="2181225"/>
            <a:ext cx="1749425" cy="2381250"/>
          </a:xfrm>
          <a:custGeom>
            <a:avLst/>
            <a:gdLst>
              <a:gd name="T0" fmla="*/ 1747450 w 1749193"/>
              <a:gd name="T1" fmla="*/ 2380670 h 2381395"/>
              <a:gd name="T2" fmla="*/ 1739090 w 1749193"/>
              <a:gd name="T3" fmla="*/ 2105014 h 2381395"/>
              <a:gd name="T4" fmla="*/ 1739090 w 1749193"/>
              <a:gd name="T5" fmla="*/ 1954655 h 2381395"/>
              <a:gd name="T6" fmla="*/ 1730725 w 1749193"/>
              <a:gd name="T7" fmla="*/ 1770883 h 2381395"/>
              <a:gd name="T8" fmla="*/ 1705643 w 1749193"/>
              <a:gd name="T9" fmla="*/ 1520285 h 2381395"/>
              <a:gd name="T10" fmla="*/ 1697282 w 1749193"/>
              <a:gd name="T11" fmla="*/ 1445108 h 2381395"/>
              <a:gd name="T12" fmla="*/ 1680561 w 1749193"/>
              <a:gd name="T13" fmla="*/ 1294749 h 2381395"/>
              <a:gd name="T14" fmla="*/ 1647115 w 1749193"/>
              <a:gd name="T15" fmla="*/ 1161097 h 2381395"/>
              <a:gd name="T16" fmla="*/ 1630394 w 1749193"/>
              <a:gd name="T17" fmla="*/ 1102626 h 2381395"/>
              <a:gd name="T18" fmla="*/ 1596952 w 1749193"/>
              <a:gd name="T19" fmla="*/ 1035800 h 2381395"/>
              <a:gd name="T20" fmla="*/ 1580229 w 1749193"/>
              <a:gd name="T21" fmla="*/ 977325 h 2381395"/>
              <a:gd name="T22" fmla="*/ 1546784 w 1749193"/>
              <a:gd name="T23" fmla="*/ 918854 h 2381395"/>
              <a:gd name="T24" fmla="*/ 1496616 w 1749193"/>
              <a:gd name="T25" fmla="*/ 801909 h 2381395"/>
              <a:gd name="T26" fmla="*/ 1421367 w 1749193"/>
              <a:gd name="T27" fmla="*/ 676612 h 2381395"/>
              <a:gd name="T28" fmla="*/ 1396286 w 1749193"/>
              <a:gd name="T29" fmla="*/ 609786 h 2381395"/>
              <a:gd name="T30" fmla="*/ 1312676 w 1749193"/>
              <a:gd name="T31" fmla="*/ 467783 h 2381395"/>
              <a:gd name="T32" fmla="*/ 1270871 w 1749193"/>
              <a:gd name="T33" fmla="*/ 417663 h 2381395"/>
              <a:gd name="T34" fmla="*/ 1229067 w 1749193"/>
              <a:gd name="T35" fmla="*/ 350837 h 2381395"/>
              <a:gd name="T36" fmla="*/ 1086929 w 1749193"/>
              <a:gd name="T37" fmla="*/ 233891 h 2381395"/>
              <a:gd name="T38" fmla="*/ 1028401 w 1749193"/>
              <a:gd name="T39" fmla="*/ 208829 h 2381395"/>
              <a:gd name="T40" fmla="*/ 877903 w 1749193"/>
              <a:gd name="T41" fmla="*/ 200478 h 2381395"/>
              <a:gd name="T42" fmla="*/ 685602 w 1749193"/>
              <a:gd name="T43" fmla="*/ 142003 h 2381395"/>
              <a:gd name="T44" fmla="*/ 334438 w 1749193"/>
              <a:gd name="T45" fmla="*/ 41763 h 2381395"/>
              <a:gd name="T46" fmla="*/ 133777 w 1749193"/>
              <a:gd name="T47" fmla="*/ 0 h 2381395"/>
              <a:gd name="T48" fmla="*/ 0 w 1749193"/>
              <a:gd name="T49" fmla="*/ 0 h 23813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49193" h="2381395">
                <a:moveTo>
                  <a:pt x="1746290" y="2381395"/>
                </a:moveTo>
                <a:cubicBezTo>
                  <a:pt x="1743505" y="2289481"/>
                  <a:pt x="1737935" y="2197610"/>
                  <a:pt x="1737935" y="2105654"/>
                </a:cubicBezTo>
                <a:cubicBezTo>
                  <a:pt x="1737935" y="1892755"/>
                  <a:pt x="1763267" y="2208590"/>
                  <a:pt x="1737935" y="1955250"/>
                </a:cubicBezTo>
                <a:cubicBezTo>
                  <a:pt x="1735150" y="1893974"/>
                  <a:pt x="1733848" y="1832613"/>
                  <a:pt x="1729579" y="1771423"/>
                </a:cubicBezTo>
                <a:cubicBezTo>
                  <a:pt x="1724210" y="1694463"/>
                  <a:pt x="1713461" y="1601282"/>
                  <a:pt x="1704513" y="1520750"/>
                </a:cubicBezTo>
                <a:cubicBezTo>
                  <a:pt x="1701728" y="1495683"/>
                  <a:pt x="1698666" y="1470644"/>
                  <a:pt x="1696157" y="1445548"/>
                </a:cubicBezTo>
                <a:cubicBezTo>
                  <a:pt x="1694639" y="1430362"/>
                  <a:pt x="1683997" y="1316991"/>
                  <a:pt x="1679446" y="1295144"/>
                </a:cubicBezTo>
                <a:cubicBezTo>
                  <a:pt x="1670078" y="1250174"/>
                  <a:pt x="1658644" y="1205620"/>
                  <a:pt x="1646025" y="1161452"/>
                </a:cubicBezTo>
                <a:cubicBezTo>
                  <a:pt x="1640455" y="1141955"/>
                  <a:pt x="1636845" y="1121788"/>
                  <a:pt x="1629314" y="1102961"/>
                </a:cubicBezTo>
                <a:cubicBezTo>
                  <a:pt x="1620062" y="1079831"/>
                  <a:pt x="1605144" y="1059245"/>
                  <a:pt x="1595892" y="1036115"/>
                </a:cubicBezTo>
                <a:cubicBezTo>
                  <a:pt x="1588362" y="1017288"/>
                  <a:pt x="1587168" y="996262"/>
                  <a:pt x="1579181" y="977625"/>
                </a:cubicBezTo>
                <a:cubicBezTo>
                  <a:pt x="1570336" y="956985"/>
                  <a:pt x="1555413" y="939408"/>
                  <a:pt x="1545759" y="919134"/>
                </a:cubicBezTo>
                <a:cubicBezTo>
                  <a:pt x="1527520" y="880831"/>
                  <a:pt x="1517452" y="838532"/>
                  <a:pt x="1495626" y="802154"/>
                </a:cubicBezTo>
                <a:cubicBezTo>
                  <a:pt x="1470560" y="760375"/>
                  <a:pt x="1437534" y="722437"/>
                  <a:pt x="1420427" y="676817"/>
                </a:cubicBezTo>
                <a:cubicBezTo>
                  <a:pt x="1412072" y="654535"/>
                  <a:pt x="1405493" y="631503"/>
                  <a:pt x="1395361" y="609971"/>
                </a:cubicBezTo>
                <a:cubicBezTo>
                  <a:pt x="1382421" y="582473"/>
                  <a:pt x="1330666" y="494327"/>
                  <a:pt x="1311806" y="467923"/>
                </a:cubicBezTo>
                <a:cubicBezTo>
                  <a:pt x="1299162" y="450221"/>
                  <a:pt x="1282672" y="435490"/>
                  <a:pt x="1270029" y="417788"/>
                </a:cubicBezTo>
                <a:cubicBezTo>
                  <a:pt x="1254757" y="396406"/>
                  <a:pt x="1245177" y="371041"/>
                  <a:pt x="1228252" y="350942"/>
                </a:cubicBezTo>
                <a:cubicBezTo>
                  <a:pt x="1161201" y="271315"/>
                  <a:pt x="1158679" y="267410"/>
                  <a:pt x="1086209" y="233961"/>
                </a:cubicBezTo>
                <a:cubicBezTo>
                  <a:pt x="1066950" y="225072"/>
                  <a:pt x="1048666" y="212245"/>
                  <a:pt x="1027721" y="208894"/>
                </a:cubicBezTo>
                <a:cubicBezTo>
                  <a:pt x="978142" y="200961"/>
                  <a:pt x="927456" y="203323"/>
                  <a:pt x="877323" y="200538"/>
                </a:cubicBezTo>
                <a:cubicBezTo>
                  <a:pt x="684122" y="136136"/>
                  <a:pt x="949592" y="223418"/>
                  <a:pt x="685147" y="142048"/>
                </a:cubicBezTo>
                <a:cubicBezTo>
                  <a:pt x="412811" y="58249"/>
                  <a:pt x="839921" y="174230"/>
                  <a:pt x="334218" y="41778"/>
                </a:cubicBezTo>
                <a:cubicBezTo>
                  <a:pt x="293992" y="31242"/>
                  <a:pt x="176554" y="0"/>
                  <a:pt x="133687" y="0"/>
                </a:cubicBezTo>
                <a:lnTo>
                  <a:pt x="0" y="0"/>
                </a:lnTo>
              </a:path>
            </a:pathLst>
          </a:custGeom>
          <a:noFill/>
          <a:ln w="762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2232" name="Picture 9" descr="wdm-1.jpg">
            <a:extLst>
              <a:ext uri="{FF2B5EF4-FFF2-40B4-BE49-F238E27FC236}">
                <a16:creationId xmlns:a16="http://schemas.microsoft.com/office/drawing/2014/main" id="{4EDE1FBA-362A-DF46-A459-D9C06E333C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5263" y="1189038"/>
            <a:ext cx="27876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TextBox 10">
            <a:extLst>
              <a:ext uri="{FF2B5EF4-FFF2-40B4-BE49-F238E27FC236}">
                <a16:creationId xmlns:a16="http://schemas.microsoft.com/office/drawing/2014/main" id="{FA3AF334-8A6B-BD49-B892-5140093C1BB9}"/>
              </a:ext>
            </a:extLst>
          </p:cNvPr>
          <p:cNvSpPr txBox="1">
            <a:spLocks noChangeArrowheads="1"/>
          </p:cNvSpPr>
          <p:nvPr/>
        </p:nvSpPr>
        <p:spPr bwMode="auto">
          <a:xfrm>
            <a:off x="350838" y="568325"/>
            <a:ext cx="2465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Wavelength Division Multiplexing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561E-1FE2-1B4E-8626-4D56E7F7DA80}"/>
              </a:ext>
            </a:extLst>
          </p:cNvPr>
          <p:cNvSpPr>
            <a:spLocks noGrp="1"/>
          </p:cNvSpPr>
          <p:nvPr>
            <p:ph type="title"/>
          </p:nvPr>
        </p:nvSpPr>
        <p:spPr>
          <a:xfrm>
            <a:off x="566738" y="0"/>
            <a:ext cx="7772400" cy="744538"/>
          </a:xfrm>
        </p:spPr>
        <p:txBody>
          <a:bodyPr/>
          <a:lstStyle/>
          <a:p>
            <a:pPr>
              <a:defRPr/>
            </a:pPr>
            <a:r>
              <a:rPr lang="en-US" sz="3200" dirty="0" err="1">
                <a:ea typeface="+mj-ea"/>
                <a:cs typeface="+mj-cs"/>
              </a:rPr>
              <a:t>Luminex</a:t>
            </a:r>
            <a:r>
              <a:rPr lang="en-US" sz="3200" dirty="0">
                <a:ea typeface="+mj-ea"/>
                <a:cs typeface="+mj-cs"/>
              </a:rPr>
              <a:t> Cytometer</a:t>
            </a:r>
          </a:p>
        </p:txBody>
      </p:sp>
      <p:pic>
        <p:nvPicPr>
          <p:cNvPr id="56322" name="Content Placeholder 5">
            <a:extLst>
              <a:ext uri="{FF2B5EF4-FFF2-40B4-BE49-F238E27FC236}">
                <a16:creationId xmlns:a16="http://schemas.microsoft.com/office/drawing/2014/main" id="{66EC721F-165E-0041-830D-8F869F07B4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6225" y="998538"/>
            <a:ext cx="6208713" cy="4724400"/>
          </a:xfrm>
        </p:spPr>
      </p:pic>
      <p:sp>
        <p:nvSpPr>
          <p:cNvPr id="56323" name="Slide Number Placeholder 4">
            <a:extLst>
              <a:ext uri="{FF2B5EF4-FFF2-40B4-BE49-F238E27FC236}">
                <a16:creationId xmlns:a16="http://schemas.microsoft.com/office/drawing/2014/main" id="{6DCE2050-6980-DB47-8FCE-BB71815A953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3E317173-D70D-804D-9EB5-16E223EE75D7}" type="slidenum">
              <a:rPr lang="en-US" altLang="en-US" sz="1400" smtClean="0"/>
              <a:pPr>
                <a:spcBef>
                  <a:spcPct val="0"/>
                </a:spcBef>
                <a:buFontTx/>
                <a:buNone/>
              </a:pPr>
              <a:t>47</a:t>
            </a:fld>
            <a:endParaRPr lang="en-US" altLang="en-US" sz="1400"/>
          </a:p>
        </p:txBody>
      </p:sp>
      <p:pic>
        <p:nvPicPr>
          <p:cNvPr id="56324" name="Picture 6">
            <a:extLst>
              <a:ext uri="{FF2B5EF4-FFF2-40B4-BE49-F238E27FC236}">
                <a16:creationId xmlns:a16="http://schemas.microsoft.com/office/drawing/2014/main" id="{BD53BB79-F907-E742-AA98-8FC4570D6E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9388" y="660400"/>
            <a:ext cx="238125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7">
            <a:extLst>
              <a:ext uri="{FF2B5EF4-FFF2-40B4-BE49-F238E27FC236}">
                <a16:creationId xmlns:a16="http://schemas.microsoft.com/office/drawing/2014/main" id="{758CE09D-59E2-1243-99B5-9C6022E18E0E}"/>
              </a:ext>
            </a:extLst>
          </p:cNvPr>
          <p:cNvSpPr txBox="1">
            <a:spLocks noChangeArrowheads="1"/>
          </p:cNvSpPr>
          <p:nvPr/>
        </p:nvSpPr>
        <p:spPr bwMode="auto">
          <a:xfrm>
            <a:off x="4164013" y="5722938"/>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Slide from Howard Shapiro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8399-1830-714D-88DD-AE22814D2F19}"/>
              </a:ext>
            </a:extLst>
          </p:cNvPr>
          <p:cNvSpPr>
            <a:spLocks noGrp="1"/>
          </p:cNvSpPr>
          <p:nvPr>
            <p:ph type="title"/>
          </p:nvPr>
        </p:nvSpPr>
        <p:spPr>
          <a:xfrm>
            <a:off x="531159" y="58271"/>
            <a:ext cx="7772400" cy="703729"/>
          </a:xfrm>
        </p:spPr>
        <p:txBody>
          <a:bodyPr/>
          <a:lstStyle/>
          <a:p>
            <a:r>
              <a:rPr lang="en-US" dirty="0"/>
              <a:t>Cytek- Aurora </a:t>
            </a:r>
          </a:p>
        </p:txBody>
      </p:sp>
      <p:sp>
        <p:nvSpPr>
          <p:cNvPr id="4" name="Slide Number Placeholder 3">
            <a:extLst>
              <a:ext uri="{FF2B5EF4-FFF2-40B4-BE49-F238E27FC236}">
                <a16:creationId xmlns:a16="http://schemas.microsoft.com/office/drawing/2014/main" id="{57788A37-A47A-0C48-9BFC-AECCD7E4EB31}"/>
              </a:ext>
            </a:extLst>
          </p:cNvPr>
          <p:cNvSpPr>
            <a:spLocks noGrp="1"/>
          </p:cNvSpPr>
          <p:nvPr>
            <p:ph type="sldNum" sz="quarter" idx="11"/>
          </p:nvPr>
        </p:nvSpPr>
        <p:spPr/>
        <p:txBody>
          <a:bodyPr/>
          <a:lstStyle/>
          <a:p>
            <a:pPr>
              <a:defRPr/>
            </a:pPr>
            <a:r>
              <a:rPr lang="en-US" altLang="en-US"/>
              <a:t>Page </a:t>
            </a:r>
            <a:fld id="{B79E7C6A-8E2E-1A4C-B463-66382DBDE85D}" type="slidenum">
              <a:rPr lang="en-US" altLang="en-US" smtClean="0"/>
              <a:pPr>
                <a:defRPr/>
              </a:pPr>
              <a:t>48</a:t>
            </a:fld>
            <a:endParaRPr lang="en-US" altLang="en-US"/>
          </a:p>
        </p:txBody>
      </p:sp>
      <p:sp>
        <p:nvSpPr>
          <p:cNvPr id="6" name="Content Placeholder 2">
            <a:extLst>
              <a:ext uri="{FF2B5EF4-FFF2-40B4-BE49-F238E27FC236}">
                <a16:creationId xmlns:a16="http://schemas.microsoft.com/office/drawing/2014/main" id="{2FF0613C-D233-C54F-81C2-3DC29DFB794D}"/>
              </a:ext>
            </a:extLst>
          </p:cNvPr>
          <p:cNvSpPr>
            <a:spLocks noGrp="1"/>
          </p:cNvSpPr>
          <p:nvPr>
            <p:ph idx="1"/>
          </p:nvPr>
        </p:nvSpPr>
        <p:spPr>
          <a:xfrm>
            <a:off x="365760" y="1097278"/>
            <a:ext cx="8412480" cy="5183506"/>
          </a:xfrm>
        </p:spPr>
        <p:txBody>
          <a:bodyPr/>
          <a:lstStyle/>
          <a:p>
            <a:endParaRPr lang="en-US" dirty="0"/>
          </a:p>
          <a:p>
            <a:endParaRPr lang="en-US" dirty="0"/>
          </a:p>
          <a:p>
            <a:endParaRPr lang="en-US" dirty="0"/>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3">
            <a:extLst>
              <a:ext uri="{FF2B5EF4-FFF2-40B4-BE49-F238E27FC236}">
                <a16:creationId xmlns:a16="http://schemas.microsoft.com/office/drawing/2014/main" id="{D22E31AD-B2F1-E047-86C9-A15B50B3F6E6}"/>
              </a:ext>
            </a:extLst>
          </p:cNvPr>
          <p:cNvSpPr txBox="1">
            <a:spLocks/>
          </p:cNvSpPr>
          <p:nvPr/>
        </p:nvSpPr>
        <p:spPr>
          <a:xfrm>
            <a:off x="6553200" y="6356350"/>
            <a:ext cx="2133600" cy="365125"/>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32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32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32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32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3200" kern="1200">
                <a:solidFill>
                  <a:schemeClr val="tx1"/>
                </a:solidFill>
                <a:latin typeface="Times New Roman" panose="02020603050405020304" pitchFamily="18" charset="0"/>
                <a:ea typeface="ＭＳ Ｐゴシック" panose="020B0600070205080204" pitchFamily="34" charset="-128"/>
                <a:cs typeface="+mn-cs"/>
              </a:defRPr>
            </a:lvl9pPr>
          </a:lstStyle>
          <a:p>
            <a:fld id="{A545203C-5B17-4736-B2D5-7A1349568233}" type="slidenum">
              <a:rPr lang="en-US" smtClean="0"/>
              <a:pPr/>
              <a:t>48</a:t>
            </a:fld>
            <a:endParaRPr lang="en-US" dirty="0"/>
          </a:p>
        </p:txBody>
      </p:sp>
      <p:sp>
        <p:nvSpPr>
          <p:cNvPr id="8" name="TextBox 7">
            <a:extLst>
              <a:ext uri="{FF2B5EF4-FFF2-40B4-BE49-F238E27FC236}">
                <a16:creationId xmlns:a16="http://schemas.microsoft.com/office/drawing/2014/main" id="{68D46303-5836-E64C-8F30-B49ED12D0966}"/>
              </a:ext>
            </a:extLst>
          </p:cNvPr>
          <p:cNvSpPr txBox="1"/>
          <p:nvPr/>
        </p:nvSpPr>
        <p:spPr>
          <a:xfrm>
            <a:off x="240799" y="6181371"/>
            <a:ext cx="3749040"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Source: </a:t>
            </a:r>
            <a:r>
              <a:rPr lang="en-US" sz="1000" dirty="0" err="1">
                <a:latin typeface="Times New Roman" panose="02020603050405020304" pitchFamily="18" charset="0"/>
                <a:cs typeface="Times New Roman" panose="02020603050405020304" pitchFamily="18" charset="0"/>
              </a:rPr>
              <a:t>Cytek</a:t>
            </a:r>
            <a:r>
              <a:rPr lang="en-US" sz="1000" dirty="0">
                <a:latin typeface="Times New Roman" panose="02020603050405020304" pitchFamily="18" charset="0"/>
                <a:cs typeface="Times New Roman" panose="02020603050405020304" pitchFamily="18" charset="0"/>
              </a:rPr>
              <a:t> Aurora User’s Guide, N9-20006 Rev. B, June 2019</a:t>
            </a:r>
          </a:p>
        </p:txBody>
      </p:sp>
      <p:pic>
        <p:nvPicPr>
          <p:cNvPr id="9" name="Picture 8">
            <a:extLst>
              <a:ext uri="{FF2B5EF4-FFF2-40B4-BE49-F238E27FC236}">
                <a16:creationId xmlns:a16="http://schemas.microsoft.com/office/drawing/2014/main" id="{533FFFF7-8B5E-8845-AA68-625EABC36E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3400" y="1295400"/>
            <a:ext cx="5073339" cy="3115627"/>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id="{D28A30F1-C5D6-754C-8680-5A1ACCF61C14}"/>
              </a:ext>
            </a:extLst>
          </p:cNvPr>
          <p:cNvSpPr/>
          <p:nvPr/>
        </p:nvSpPr>
        <p:spPr>
          <a:xfrm>
            <a:off x="3240196" y="4135438"/>
            <a:ext cx="255572" cy="246222"/>
          </a:xfrm>
          <a:prstGeom prst="rect">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4E6736C-5864-7A45-A5E3-EB88761F20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36762" y="4471868"/>
            <a:ext cx="4848799" cy="1515299"/>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05A25422-EDF2-8F43-8AE3-B65F3C3A3F4E}"/>
              </a:ext>
            </a:extLst>
          </p:cNvPr>
          <p:cNvSpPr/>
          <p:nvPr/>
        </p:nvSpPr>
        <p:spPr>
          <a:xfrm>
            <a:off x="4275880" y="1333607"/>
            <a:ext cx="1295400" cy="2639205"/>
          </a:xfrm>
          <a:prstGeom prst="rect">
            <a:avLst/>
          </a:prstGeom>
          <a:solidFill>
            <a:srgbClr val="666633">
              <a:alpha val="50000"/>
            </a:srgbClr>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6BF6006-3D43-4542-B2E1-5B4F23955DD0}"/>
              </a:ext>
            </a:extLst>
          </p:cNvPr>
          <p:cNvSpPr/>
          <p:nvPr/>
        </p:nvSpPr>
        <p:spPr>
          <a:xfrm>
            <a:off x="5926501" y="4786155"/>
            <a:ext cx="321899" cy="1127586"/>
          </a:xfrm>
          <a:prstGeom prst="rect">
            <a:avLst/>
          </a:prstGeom>
          <a:solidFill>
            <a:srgbClr val="99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75FAA61-4620-6845-981A-1610D66E47C1}"/>
              </a:ext>
            </a:extLst>
          </p:cNvPr>
          <p:cNvSpPr/>
          <p:nvPr/>
        </p:nvSpPr>
        <p:spPr>
          <a:xfrm>
            <a:off x="7415293" y="4772540"/>
            <a:ext cx="707172" cy="1127586"/>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151AAC-129B-F240-8E43-98AC7495C0B1}"/>
              </a:ext>
            </a:extLst>
          </p:cNvPr>
          <p:cNvSpPr/>
          <p:nvPr/>
        </p:nvSpPr>
        <p:spPr>
          <a:xfrm>
            <a:off x="546039" y="3987496"/>
            <a:ext cx="2262895" cy="408848"/>
          </a:xfrm>
          <a:prstGeom prst="rect">
            <a:avLst/>
          </a:prstGeom>
          <a:no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08ED11-CB61-624F-A46A-A650DF66E258}"/>
              </a:ext>
            </a:extLst>
          </p:cNvPr>
          <p:cNvSpPr txBox="1"/>
          <p:nvPr/>
        </p:nvSpPr>
        <p:spPr>
          <a:xfrm>
            <a:off x="461039" y="3695813"/>
            <a:ext cx="582061" cy="276999"/>
          </a:xfrm>
          <a:prstGeom prst="rect">
            <a:avLst/>
          </a:prstGeom>
          <a:noFill/>
        </p:spPr>
        <p:txBody>
          <a:bodyPr wrap="square" rtlCol="0">
            <a:spAutoFit/>
          </a:bodyPr>
          <a:lstStyle/>
          <a:p>
            <a:r>
              <a:rPr lang="en-US" sz="1200" b="1" dirty="0">
                <a:solidFill>
                  <a:srgbClr val="666699"/>
                </a:solidFill>
                <a:latin typeface="Times New Roman" pitchFamily="18" charset="0"/>
                <a:cs typeface="Times New Roman" pitchFamily="18" charset="0"/>
              </a:rPr>
              <a:t>(DE)</a:t>
            </a:r>
          </a:p>
        </p:txBody>
      </p:sp>
      <p:pic>
        <p:nvPicPr>
          <p:cNvPr id="21" name="Picture 20">
            <a:extLst>
              <a:ext uri="{FF2B5EF4-FFF2-40B4-BE49-F238E27FC236}">
                <a16:creationId xmlns:a16="http://schemas.microsoft.com/office/drawing/2014/main" id="{C9AAF919-2C53-444F-AF93-1B2BF72C2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100" y="1207519"/>
            <a:ext cx="3362415" cy="1515299"/>
          </a:xfrm>
          <a:prstGeom prst="rect">
            <a:avLst/>
          </a:prstGeom>
        </p:spPr>
      </p:pic>
    </p:spTree>
    <p:extLst>
      <p:ext uri="{BB962C8B-B14F-4D97-AF65-F5344CB8AC3E}">
        <p14:creationId xmlns:p14="http://schemas.microsoft.com/office/powerpoint/2010/main" val="2287331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4648-62C5-CE47-9CBE-44184BA743D0}"/>
              </a:ext>
            </a:extLst>
          </p:cNvPr>
          <p:cNvSpPr>
            <a:spLocks noGrp="1"/>
          </p:cNvSpPr>
          <p:nvPr>
            <p:ph type="title"/>
          </p:nvPr>
        </p:nvSpPr>
        <p:spPr>
          <a:xfrm>
            <a:off x="685800" y="121734"/>
            <a:ext cx="7772400" cy="640266"/>
          </a:xfrm>
        </p:spPr>
        <p:txBody>
          <a:bodyPr/>
          <a:lstStyle/>
          <a:p>
            <a:r>
              <a:rPr lang="en-US" sz="3200" dirty="0"/>
              <a:t>ACEA </a:t>
            </a:r>
            <a:r>
              <a:rPr lang="en-US" sz="3200" dirty="0" err="1"/>
              <a:t>Quanteon</a:t>
            </a:r>
            <a:r>
              <a:rPr lang="en-US" sz="3200" dirty="0"/>
              <a:t> Instrument</a:t>
            </a:r>
          </a:p>
        </p:txBody>
      </p:sp>
      <p:sp>
        <p:nvSpPr>
          <p:cNvPr id="3" name="Content Placeholder 2">
            <a:extLst>
              <a:ext uri="{FF2B5EF4-FFF2-40B4-BE49-F238E27FC236}">
                <a16:creationId xmlns:a16="http://schemas.microsoft.com/office/drawing/2014/main" id="{DC909FAB-B742-6B48-B823-27301D5D131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97F0652-8597-1C4C-B3E7-C9A9BD922E8F}"/>
              </a:ext>
            </a:extLst>
          </p:cNvPr>
          <p:cNvSpPr>
            <a:spLocks noGrp="1"/>
          </p:cNvSpPr>
          <p:nvPr>
            <p:ph type="sldNum" sz="quarter" idx="11"/>
          </p:nvPr>
        </p:nvSpPr>
        <p:spPr/>
        <p:txBody>
          <a:bodyPr/>
          <a:lstStyle/>
          <a:p>
            <a:pPr>
              <a:defRPr/>
            </a:pPr>
            <a:r>
              <a:rPr lang="en-US" altLang="en-US"/>
              <a:t>Page </a:t>
            </a:r>
            <a:fld id="{B79E7C6A-8E2E-1A4C-B463-66382DBDE85D}" type="slidenum">
              <a:rPr lang="en-US" altLang="en-US" smtClean="0"/>
              <a:pPr>
                <a:defRPr/>
              </a:pPr>
              <a:t>49</a:t>
            </a:fld>
            <a:endParaRPr lang="en-US" altLang="en-US"/>
          </a:p>
        </p:txBody>
      </p:sp>
      <p:pic>
        <p:nvPicPr>
          <p:cNvPr id="5" name="Picture 4">
            <a:extLst>
              <a:ext uri="{FF2B5EF4-FFF2-40B4-BE49-F238E27FC236}">
                <a16:creationId xmlns:a16="http://schemas.microsoft.com/office/drawing/2014/main" id="{9BD93724-CB49-064F-A45C-6EB59EBA2970}"/>
              </a:ext>
            </a:extLst>
          </p:cNvPr>
          <p:cNvPicPr>
            <a:picLocks noChangeAspect="1"/>
          </p:cNvPicPr>
          <p:nvPr/>
        </p:nvPicPr>
        <p:blipFill>
          <a:blip r:embed="rId2"/>
          <a:stretch>
            <a:fillRect/>
          </a:stretch>
        </p:blipFill>
        <p:spPr>
          <a:xfrm>
            <a:off x="1115996" y="1181100"/>
            <a:ext cx="6912007" cy="5341096"/>
          </a:xfrm>
          <a:prstGeom prst="rect">
            <a:avLst/>
          </a:prstGeom>
        </p:spPr>
      </p:pic>
    </p:spTree>
    <p:extLst>
      <p:ext uri="{BB962C8B-B14F-4D97-AF65-F5344CB8AC3E}">
        <p14:creationId xmlns:p14="http://schemas.microsoft.com/office/powerpoint/2010/main" val="2596233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Number Placeholder 5">
            <a:extLst>
              <a:ext uri="{FF2B5EF4-FFF2-40B4-BE49-F238E27FC236}">
                <a16:creationId xmlns:a16="http://schemas.microsoft.com/office/drawing/2014/main" id="{D668902E-BE95-DD4D-BD0B-6B0E8F40EBA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4D8E4621-5D3F-1F44-BDC3-E10F4CD9261B}" type="slidenum">
              <a:rPr lang="en-US" altLang="en-US" sz="1400" smtClean="0"/>
              <a:pPr>
                <a:spcBef>
                  <a:spcPct val="0"/>
                </a:spcBef>
                <a:buFontTx/>
                <a:buNone/>
              </a:pPr>
              <a:t>5</a:t>
            </a:fld>
            <a:endParaRPr lang="en-US" altLang="en-US" sz="1400"/>
          </a:p>
        </p:txBody>
      </p:sp>
      <p:sp>
        <p:nvSpPr>
          <p:cNvPr id="71682" name="Rectangle 2">
            <a:extLst>
              <a:ext uri="{FF2B5EF4-FFF2-40B4-BE49-F238E27FC236}">
                <a16:creationId xmlns:a16="http://schemas.microsoft.com/office/drawing/2014/main" id="{B5C4357A-9BBE-0149-8A46-B99603EFDD11}"/>
              </a:ext>
            </a:extLst>
          </p:cNvPr>
          <p:cNvSpPr>
            <a:spLocks noGrp="1" noChangeArrowheads="1"/>
          </p:cNvSpPr>
          <p:nvPr>
            <p:ph type="title"/>
          </p:nvPr>
        </p:nvSpPr>
        <p:spPr>
          <a:xfrm>
            <a:off x="644525" y="0"/>
            <a:ext cx="7772400" cy="1143000"/>
          </a:xfrm>
        </p:spPr>
        <p:txBody>
          <a:bodyPr/>
          <a:lstStyle/>
          <a:p>
            <a:pPr>
              <a:defRPr/>
            </a:pPr>
            <a:r>
              <a:rPr lang="en-US" altLang="en-US" sz="3200" dirty="0">
                <a:ea typeface="+mj-ea"/>
                <a:cs typeface="+mj-cs"/>
              </a:rPr>
              <a:t>Image Formation</a:t>
            </a:r>
          </a:p>
        </p:txBody>
      </p:sp>
      <p:sp>
        <p:nvSpPr>
          <p:cNvPr id="71683" name="Rectangle 3">
            <a:extLst>
              <a:ext uri="{FF2B5EF4-FFF2-40B4-BE49-F238E27FC236}">
                <a16:creationId xmlns:a16="http://schemas.microsoft.com/office/drawing/2014/main" id="{CF383CC7-D5A8-2841-B907-4D73DCACA324}"/>
              </a:ext>
            </a:extLst>
          </p:cNvPr>
          <p:cNvSpPr>
            <a:spLocks noGrp="1" noChangeArrowheads="1"/>
          </p:cNvSpPr>
          <p:nvPr>
            <p:ph type="body" idx="1"/>
          </p:nvPr>
        </p:nvSpPr>
        <p:spPr>
          <a:xfrm>
            <a:off x="484188" y="1736725"/>
            <a:ext cx="7772400" cy="4114800"/>
          </a:xfrm>
        </p:spPr>
        <p:txBody>
          <a:bodyPr/>
          <a:lstStyle/>
          <a:p>
            <a:pPr>
              <a:defRPr/>
            </a:pPr>
            <a:r>
              <a:rPr lang="en-US" altLang="en-US" sz="2000" dirty="0">
                <a:latin typeface="Helvetica" pitchFamily="2" charset="0"/>
                <a:ea typeface="+mn-ea"/>
                <a:cs typeface="+mn-cs"/>
              </a:rPr>
              <a:t>Object plane - (originating image)</a:t>
            </a:r>
          </a:p>
          <a:p>
            <a:pPr>
              <a:defRPr/>
            </a:pPr>
            <a:endParaRPr lang="en-US" altLang="en-US" sz="2000" dirty="0">
              <a:latin typeface="Helvetica" pitchFamily="2" charset="0"/>
              <a:ea typeface="+mn-ea"/>
              <a:cs typeface="+mn-cs"/>
            </a:endParaRPr>
          </a:p>
          <a:p>
            <a:pPr>
              <a:defRPr/>
            </a:pPr>
            <a:r>
              <a:rPr lang="en-US" altLang="en-US" sz="2000" dirty="0">
                <a:latin typeface="Helvetica" pitchFamily="2" charset="0"/>
                <a:ea typeface="+mn-ea"/>
                <a:cs typeface="+mn-cs"/>
              </a:rPr>
              <a:t>Image plane - inverted real image</a:t>
            </a:r>
          </a:p>
          <a:p>
            <a:pPr>
              <a:defRPr/>
            </a:pPr>
            <a:endParaRPr lang="en-US" altLang="en-US" sz="2000" dirty="0">
              <a:latin typeface="Helvetica" pitchFamily="2" charset="0"/>
              <a:ea typeface="+mn-ea"/>
              <a:cs typeface="+mn-cs"/>
            </a:endParaRPr>
          </a:p>
          <a:p>
            <a:pPr>
              <a:defRPr/>
            </a:pPr>
            <a:r>
              <a:rPr lang="en-US" altLang="en-US" sz="2000" dirty="0">
                <a:latin typeface="Helvetica" pitchFamily="2" charset="0"/>
                <a:ea typeface="+mn-ea"/>
                <a:cs typeface="+mn-cs"/>
              </a:rPr>
              <a:t>A real image is formed whenever rays emanating from a single point in the object plane again converge to a single point</a:t>
            </a:r>
          </a:p>
        </p:txBody>
      </p:sp>
      <p:sp>
        <p:nvSpPr>
          <p:cNvPr id="71684" name="Text Box 4">
            <a:extLst>
              <a:ext uri="{FF2B5EF4-FFF2-40B4-BE49-F238E27FC236}">
                <a16:creationId xmlns:a16="http://schemas.microsoft.com/office/drawing/2014/main" id="{5CD697C0-E0D3-7A44-9F6E-08DD31D237CA}"/>
              </a:ext>
            </a:extLst>
          </p:cNvPr>
          <p:cNvSpPr txBox="1">
            <a:spLocks noChangeArrowheads="1"/>
          </p:cNvSpPr>
          <p:nvPr/>
        </p:nvSpPr>
        <p:spPr bwMode="auto">
          <a:xfrm>
            <a:off x="6527800" y="5657850"/>
            <a:ext cx="1728788"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94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F15E-2DA0-8D49-83E7-4541C4758309}"/>
              </a:ext>
            </a:extLst>
          </p:cNvPr>
          <p:cNvSpPr>
            <a:spLocks noGrp="1"/>
          </p:cNvSpPr>
          <p:nvPr>
            <p:ph type="title"/>
          </p:nvPr>
        </p:nvSpPr>
        <p:spPr>
          <a:xfrm>
            <a:off x="685800" y="190500"/>
            <a:ext cx="7772400" cy="571500"/>
          </a:xfrm>
        </p:spPr>
        <p:txBody>
          <a:bodyPr/>
          <a:lstStyle/>
          <a:p>
            <a:r>
              <a:rPr lang="en-US" dirty="0" err="1"/>
              <a:t>Quanteon</a:t>
            </a:r>
            <a:r>
              <a:rPr lang="en-US" dirty="0"/>
              <a:t> uses </a:t>
            </a:r>
            <a:r>
              <a:rPr lang="en-US"/>
              <a:t>SiPMs</a:t>
            </a:r>
            <a:endParaRPr lang="en-US" dirty="0"/>
          </a:p>
        </p:txBody>
      </p:sp>
      <p:sp>
        <p:nvSpPr>
          <p:cNvPr id="3" name="Content Placeholder 2">
            <a:extLst>
              <a:ext uri="{FF2B5EF4-FFF2-40B4-BE49-F238E27FC236}">
                <a16:creationId xmlns:a16="http://schemas.microsoft.com/office/drawing/2014/main" id="{87B583DF-EEA6-DB45-8390-79F61FF5C40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0448DD9-2619-6545-A3F7-D1922A751BCD}"/>
              </a:ext>
            </a:extLst>
          </p:cNvPr>
          <p:cNvSpPr>
            <a:spLocks noGrp="1"/>
          </p:cNvSpPr>
          <p:nvPr>
            <p:ph type="sldNum" sz="quarter" idx="11"/>
          </p:nvPr>
        </p:nvSpPr>
        <p:spPr/>
        <p:txBody>
          <a:bodyPr/>
          <a:lstStyle/>
          <a:p>
            <a:pPr>
              <a:defRPr/>
            </a:pPr>
            <a:r>
              <a:rPr lang="en-US" altLang="en-US"/>
              <a:t>Page </a:t>
            </a:r>
            <a:fld id="{B79E7C6A-8E2E-1A4C-B463-66382DBDE85D}" type="slidenum">
              <a:rPr lang="en-US" altLang="en-US" smtClean="0"/>
              <a:pPr>
                <a:defRPr/>
              </a:pPr>
              <a:t>50</a:t>
            </a:fld>
            <a:endParaRPr lang="en-US" altLang="en-US"/>
          </a:p>
        </p:txBody>
      </p:sp>
      <p:pic>
        <p:nvPicPr>
          <p:cNvPr id="5" name="Picture 4">
            <a:extLst>
              <a:ext uri="{FF2B5EF4-FFF2-40B4-BE49-F238E27FC236}">
                <a16:creationId xmlns:a16="http://schemas.microsoft.com/office/drawing/2014/main" id="{45E50C5C-B66E-894D-B022-A52B9F215DDC}"/>
              </a:ext>
            </a:extLst>
          </p:cNvPr>
          <p:cNvPicPr>
            <a:picLocks noChangeAspect="1"/>
          </p:cNvPicPr>
          <p:nvPr/>
        </p:nvPicPr>
        <p:blipFill>
          <a:blip r:embed="rId2"/>
          <a:stretch>
            <a:fillRect/>
          </a:stretch>
        </p:blipFill>
        <p:spPr>
          <a:xfrm>
            <a:off x="0" y="1429392"/>
            <a:ext cx="9144000" cy="4501195"/>
          </a:xfrm>
          <a:prstGeom prst="rect">
            <a:avLst/>
          </a:prstGeom>
        </p:spPr>
      </p:pic>
    </p:spTree>
    <p:extLst>
      <p:ext uri="{BB962C8B-B14F-4D97-AF65-F5344CB8AC3E}">
        <p14:creationId xmlns:p14="http://schemas.microsoft.com/office/powerpoint/2010/main" val="412353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077A-4D45-7047-9376-CAA8D30F513C}"/>
              </a:ext>
            </a:extLst>
          </p:cNvPr>
          <p:cNvSpPr>
            <a:spLocks noGrp="1"/>
          </p:cNvSpPr>
          <p:nvPr>
            <p:ph type="title"/>
          </p:nvPr>
        </p:nvSpPr>
        <p:spPr>
          <a:xfrm>
            <a:off x="685800" y="51548"/>
            <a:ext cx="7772400" cy="869576"/>
          </a:xfrm>
        </p:spPr>
        <p:txBody>
          <a:bodyPr/>
          <a:lstStyle/>
          <a:p>
            <a:r>
              <a:rPr lang="en-US" sz="3600" dirty="0"/>
              <a:t>Agilent-ACEA - </a:t>
            </a:r>
            <a:r>
              <a:rPr lang="en-US" sz="3600" dirty="0" err="1"/>
              <a:t>NovoCyte</a:t>
            </a:r>
            <a:endParaRPr lang="en-US" sz="3600" dirty="0"/>
          </a:p>
        </p:txBody>
      </p:sp>
      <p:sp>
        <p:nvSpPr>
          <p:cNvPr id="3" name="Content Placeholder 2">
            <a:extLst>
              <a:ext uri="{FF2B5EF4-FFF2-40B4-BE49-F238E27FC236}">
                <a16:creationId xmlns:a16="http://schemas.microsoft.com/office/drawing/2014/main" id="{E6C51501-E793-A548-8AFB-3BF793819A9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E6AD8A2-5FBF-1448-AE65-6B0B4DC283DC}"/>
              </a:ext>
            </a:extLst>
          </p:cNvPr>
          <p:cNvSpPr>
            <a:spLocks noGrp="1"/>
          </p:cNvSpPr>
          <p:nvPr>
            <p:ph type="sldNum" sz="quarter" idx="11"/>
          </p:nvPr>
        </p:nvSpPr>
        <p:spPr/>
        <p:txBody>
          <a:bodyPr/>
          <a:lstStyle/>
          <a:p>
            <a:pPr>
              <a:defRPr/>
            </a:pPr>
            <a:r>
              <a:rPr lang="en-US" altLang="en-US"/>
              <a:t>Page </a:t>
            </a:r>
            <a:fld id="{B79E7C6A-8E2E-1A4C-B463-66382DBDE85D}" type="slidenum">
              <a:rPr lang="en-US" altLang="en-US" smtClean="0"/>
              <a:pPr>
                <a:defRPr/>
              </a:pPr>
              <a:t>51</a:t>
            </a:fld>
            <a:endParaRPr lang="en-US" altLang="en-US"/>
          </a:p>
        </p:txBody>
      </p:sp>
      <p:pic>
        <p:nvPicPr>
          <p:cNvPr id="5" name="Picture 4">
            <a:extLst>
              <a:ext uri="{FF2B5EF4-FFF2-40B4-BE49-F238E27FC236}">
                <a16:creationId xmlns:a16="http://schemas.microsoft.com/office/drawing/2014/main" id="{84F8DD6E-F260-B14B-82BE-AB3892E41835}"/>
              </a:ext>
            </a:extLst>
          </p:cNvPr>
          <p:cNvPicPr>
            <a:picLocks noChangeAspect="1"/>
          </p:cNvPicPr>
          <p:nvPr/>
        </p:nvPicPr>
        <p:blipFill>
          <a:blip r:embed="rId2"/>
          <a:stretch>
            <a:fillRect/>
          </a:stretch>
        </p:blipFill>
        <p:spPr>
          <a:xfrm>
            <a:off x="1430007" y="1766047"/>
            <a:ext cx="6283985" cy="4347883"/>
          </a:xfrm>
          <a:prstGeom prst="rect">
            <a:avLst/>
          </a:prstGeom>
        </p:spPr>
      </p:pic>
    </p:spTree>
    <p:extLst>
      <p:ext uri="{BB962C8B-B14F-4D97-AF65-F5344CB8AC3E}">
        <p14:creationId xmlns:p14="http://schemas.microsoft.com/office/powerpoint/2010/main" val="3914505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AC7A-1885-384B-9A99-E5A5BC873E7B}"/>
              </a:ext>
            </a:extLst>
          </p:cNvPr>
          <p:cNvSpPr>
            <a:spLocks noGrp="1"/>
          </p:cNvSpPr>
          <p:nvPr>
            <p:ph type="title"/>
          </p:nvPr>
        </p:nvSpPr>
        <p:spPr>
          <a:xfrm>
            <a:off x="557213" y="-92075"/>
            <a:ext cx="7772400" cy="879475"/>
          </a:xfrm>
        </p:spPr>
        <p:txBody>
          <a:bodyPr/>
          <a:lstStyle/>
          <a:p>
            <a:pPr>
              <a:defRPr/>
            </a:pPr>
            <a:r>
              <a:rPr lang="en-US" sz="3600" dirty="0">
                <a:ea typeface="+mj-ea"/>
                <a:cs typeface="+mj-cs"/>
              </a:rPr>
              <a:t>Comparison of Optical Systems</a:t>
            </a:r>
          </a:p>
        </p:txBody>
      </p:sp>
      <p:sp>
        <p:nvSpPr>
          <p:cNvPr id="57346" name="Slide Number Placeholder 4">
            <a:extLst>
              <a:ext uri="{FF2B5EF4-FFF2-40B4-BE49-F238E27FC236}">
                <a16:creationId xmlns:a16="http://schemas.microsoft.com/office/drawing/2014/main" id="{2B9C8A09-1AE3-2048-B53E-E79C3C53631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A5E7AB52-7816-2C4D-BF82-4FBDD9AF7058}" type="slidenum">
              <a:rPr lang="en-US" altLang="en-US" sz="1400" smtClean="0"/>
              <a:pPr>
                <a:spcBef>
                  <a:spcPct val="0"/>
                </a:spcBef>
                <a:buFontTx/>
                <a:buNone/>
              </a:pPr>
              <a:t>52</a:t>
            </a:fld>
            <a:endParaRPr lang="en-US" altLang="en-US" sz="1400"/>
          </a:p>
        </p:txBody>
      </p:sp>
      <p:pic>
        <p:nvPicPr>
          <p:cNvPr id="57347" name="Picture 6">
            <a:extLst>
              <a:ext uri="{FF2B5EF4-FFF2-40B4-BE49-F238E27FC236}">
                <a16:creationId xmlns:a16="http://schemas.microsoft.com/office/drawing/2014/main" id="{1F4C46B8-F1FE-A441-9DC2-9806B219AB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2182" y="862203"/>
            <a:ext cx="7002462"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D5BB-881C-0D47-850E-3A319A53652C}"/>
              </a:ext>
            </a:extLst>
          </p:cNvPr>
          <p:cNvSpPr>
            <a:spLocks noGrp="1"/>
          </p:cNvSpPr>
          <p:nvPr>
            <p:ph type="title"/>
          </p:nvPr>
        </p:nvSpPr>
        <p:spPr>
          <a:xfrm>
            <a:off x="685800" y="-12700"/>
            <a:ext cx="7772400" cy="842963"/>
          </a:xfrm>
        </p:spPr>
        <p:txBody>
          <a:bodyPr/>
          <a:lstStyle/>
          <a:p>
            <a:pPr>
              <a:defRPr/>
            </a:pPr>
            <a:r>
              <a:rPr lang="en-US" sz="3600" dirty="0">
                <a:ea typeface="+mj-ea"/>
                <a:cs typeface="+mj-cs"/>
              </a:rPr>
              <a:t>Sony 6800 Spectral</a:t>
            </a:r>
          </a:p>
        </p:txBody>
      </p:sp>
      <p:sp>
        <p:nvSpPr>
          <p:cNvPr id="59394" name="Slide Number Placeholder 4">
            <a:extLst>
              <a:ext uri="{FF2B5EF4-FFF2-40B4-BE49-F238E27FC236}">
                <a16:creationId xmlns:a16="http://schemas.microsoft.com/office/drawing/2014/main" id="{8963F969-2CDF-4948-BC71-B2596E45E5FB}"/>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C5B85BCF-E004-7743-9306-B54FDA6725CF}" type="slidenum">
              <a:rPr lang="en-US" altLang="en-US" sz="1400" smtClean="0"/>
              <a:pPr>
                <a:spcBef>
                  <a:spcPct val="0"/>
                </a:spcBef>
                <a:buFontTx/>
                <a:buNone/>
              </a:pPr>
              <a:t>53</a:t>
            </a:fld>
            <a:endParaRPr lang="en-US" altLang="en-US" sz="1400"/>
          </a:p>
        </p:txBody>
      </p:sp>
      <p:pic>
        <p:nvPicPr>
          <p:cNvPr id="59395" name="Picture 5" descr="sony system.jpg">
            <a:extLst>
              <a:ext uri="{FF2B5EF4-FFF2-40B4-BE49-F238E27FC236}">
                <a16:creationId xmlns:a16="http://schemas.microsoft.com/office/drawing/2014/main" id="{EB2884D9-F8E7-8A42-92C2-0EF516251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2841625"/>
            <a:ext cx="76295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6" descr="sony cytometer.jpg">
            <a:extLst>
              <a:ext uri="{FF2B5EF4-FFF2-40B4-BE49-F238E27FC236}">
                <a16:creationId xmlns:a16="http://schemas.microsoft.com/office/drawing/2014/main" id="{D0793521-E288-4748-8E23-F45BBF4F8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1513" y="860425"/>
            <a:ext cx="3392487"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Microlens.jpg">
            <a:extLst>
              <a:ext uri="{FF2B5EF4-FFF2-40B4-BE49-F238E27FC236}">
                <a16:creationId xmlns:a16="http://schemas.microsoft.com/office/drawing/2014/main" id="{569674EC-24C2-984A-BCAE-FA9EEEC2E9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4813"/>
            <a:ext cx="2279650"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8" descr="Flowcell_Chip_with_Lasers.jpg">
            <a:extLst>
              <a:ext uri="{FF2B5EF4-FFF2-40B4-BE49-F238E27FC236}">
                <a16:creationId xmlns:a16="http://schemas.microsoft.com/office/drawing/2014/main" id="{ACAB3EB6-F891-BA43-A327-3C689197E8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7988" y="773113"/>
            <a:ext cx="27432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9" descr="Prism_Array.jpg">
            <a:extLst>
              <a:ext uri="{FF2B5EF4-FFF2-40B4-BE49-F238E27FC236}">
                <a16:creationId xmlns:a16="http://schemas.microsoft.com/office/drawing/2014/main" id="{72FFCB2C-5AE4-674D-824A-D0E1425D58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720850"/>
            <a:ext cx="16065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B286-A07C-1F45-82AE-6B1098C6CFEF}"/>
              </a:ext>
            </a:extLst>
          </p:cNvPr>
          <p:cNvSpPr>
            <a:spLocks noGrp="1"/>
          </p:cNvSpPr>
          <p:nvPr>
            <p:ph type="title"/>
          </p:nvPr>
        </p:nvSpPr>
        <p:spPr>
          <a:xfrm>
            <a:off x="0" y="0"/>
            <a:ext cx="8783638" cy="673100"/>
          </a:xfrm>
        </p:spPr>
        <p:txBody>
          <a:bodyPr/>
          <a:lstStyle/>
          <a:p>
            <a:pPr>
              <a:defRPr/>
            </a:pPr>
            <a:r>
              <a:rPr lang="en-US" sz="3600" dirty="0">
                <a:ea typeface="+mj-ea"/>
                <a:cs typeface="+mj-cs"/>
              </a:rPr>
              <a:t>Purdue Spectral system - FC500</a:t>
            </a:r>
          </a:p>
        </p:txBody>
      </p:sp>
      <p:pic>
        <p:nvPicPr>
          <p:cNvPr id="54274" name="Content Placeholder 5">
            <a:extLst>
              <a:ext uri="{FF2B5EF4-FFF2-40B4-BE49-F238E27FC236}">
                <a16:creationId xmlns:a16="http://schemas.microsoft.com/office/drawing/2014/main" id="{8E9432FE-DA2B-3446-A34A-610AA07968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0800000">
            <a:off x="131763" y="1398588"/>
            <a:ext cx="6064250" cy="4530725"/>
          </a:xfrm>
        </p:spPr>
      </p:pic>
      <p:sp>
        <p:nvSpPr>
          <p:cNvPr id="54275" name="Slide Number Placeholder 4">
            <a:extLst>
              <a:ext uri="{FF2B5EF4-FFF2-40B4-BE49-F238E27FC236}">
                <a16:creationId xmlns:a16="http://schemas.microsoft.com/office/drawing/2014/main" id="{A7D66C32-6641-CF4B-A357-1D03E1E4131F}"/>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B7C312FF-5F2A-C342-B611-28A76623F184}" type="slidenum">
              <a:rPr lang="en-US" altLang="en-US" sz="1400" smtClean="0"/>
              <a:pPr>
                <a:spcBef>
                  <a:spcPct val="0"/>
                </a:spcBef>
                <a:buFontTx/>
                <a:buNone/>
              </a:pPr>
              <a:t>54</a:t>
            </a:fld>
            <a:endParaRPr lang="en-US" altLang="en-US" sz="1400"/>
          </a:p>
        </p:txBody>
      </p:sp>
      <p:cxnSp>
        <p:nvCxnSpPr>
          <p:cNvPr id="54276" name="Straight Arrow Connector 7">
            <a:extLst>
              <a:ext uri="{FF2B5EF4-FFF2-40B4-BE49-F238E27FC236}">
                <a16:creationId xmlns:a16="http://schemas.microsoft.com/office/drawing/2014/main" id="{290D4626-388E-4E4B-B9C8-56912BE4BF80}"/>
              </a:ext>
            </a:extLst>
          </p:cNvPr>
          <p:cNvCxnSpPr>
            <a:cxnSpLocks noChangeShapeType="1"/>
          </p:cNvCxnSpPr>
          <p:nvPr/>
        </p:nvCxnSpPr>
        <p:spPr bwMode="auto">
          <a:xfrm flipH="1">
            <a:off x="6196013" y="5435600"/>
            <a:ext cx="1042987" cy="84138"/>
          </a:xfrm>
          <a:prstGeom prst="straightConnector1">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54277" name="TextBox 9">
            <a:extLst>
              <a:ext uri="{FF2B5EF4-FFF2-40B4-BE49-F238E27FC236}">
                <a16:creationId xmlns:a16="http://schemas.microsoft.com/office/drawing/2014/main" id="{5E478936-2769-4E49-A8EE-2528D84A645D}"/>
              </a:ext>
            </a:extLst>
          </p:cNvPr>
          <p:cNvSpPr txBox="1">
            <a:spLocks noChangeArrowheads="1"/>
          </p:cNvSpPr>
          <p:nvPr/>
        </p:nvSpPr>
        <p:spPr bwMode="auto">
          <a:xfrm>
            <a:off x="6662738" y="4851400"/>
            <a:ext cx="2305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Fiber to</a:t>
            </a:r>
          </a:p>
          <a:p>
            <a:pPr>
              <a:spcBef>
                <a:spcPct val="0"/>
              </a:spcBef>
              <a:buFontTx/>
              <a:buNone/>
            </a:pPr>
            <a:r>
              <a:rPr lang="en-US" altLang="en-US">
                <a:latin typeface="Times New Roman" panose="02020603050405020304" pitchFamily="18" charset="0"/>
              </a:rPr>
              <a:t>spectrometer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3183-9E81-4D4F-81F9-799805133F64}"/>
              </a:ext>
            </a:extLst>
          </p:cNvPr>
          <p:cNvSpPr>
            <a:spLocks noGrp="1"/>
          </p:cNvSpPr>
          <p:nvPr>
            <p:ph type="title"/>
          </p:nvPr>
        </p:nvSpPr>
        <p:spPr>
          <a:xfrm>
            <a:off x="671513" y="0"/>
            <a:ext cx="7772400" cy="490538"/>
          </a:xfrm>
        </p:spPr>
        <p:txBody>
          <a:bodyPr/>
          <a:lstStyle/>
          <a:p>
            <a:pPr>
              <a:defRPr/>
            </a:pPr>
            <a:r>
              <a:rPr lang="en-US" sz="3600">
                <a:ea typeface="+mj-ea"/>
                <a:cs typeface="+mj-cs"/>
              </a:rPr>
              <a:t>Purdue Spectral systemFC500</a:t>
            </a:r>
          </a:p>
        </p:txBody>
      </p:sp>
      <p:pic>
        <p:nvPicPr>
          <p:cNvPr id="55298" name="Content Placeholder 5">
            <a:extLst>
              <a:ext uri="{FF2B5EF4-FFF2-40B4-BE49-F238E27FC236}">
                <a16:creationId xmlns:a16="http://schemas.microsoft.com/office/drawing/2014/main" id="{C8014626-0991-D342-9055-58FBC4DE00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1112" y="939053"/>
            <a:ext cx="7743825" cy="4114800"/>
          </a:xfrm>
        </p:spPr>
      </p:pic>
      <p:sp>
        <p:nvSpPr>
          <p:cNvPr id="55299" name="Slide Number Placeholder 4">
            <a:extLst>
              <a:ext uri="{FF2B5EF4-FFF2-40B4-BE49-F238E27FC236}">
                <a16:creationId xmlns:a16="http://schemas.microsoft.com/office/drawing/2014/main" id="{343CD9C0-5AD1-7349-823D-3BCD6D3B557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98E9E231-B488-BE46-9E96-783A948612A0}" type="slidenum">
              <a:rPr lang="en-US" altLang="en-US" sz="1400" smtClean="0"/>
              <a:pPr>
                <a:spcBef>
                  <a:spcPct val="0"/>
                </a:spcBef>
                <a:buFontTx/>
                <a:buNone/>
              </a:pPr>
              <a:t>55</a:t>
            </a:fld>
            <a:endParaRPr lang="en-US" altLang="en-US" sz="1400"/>
          </a:p>
        </p:txBody>
      </p:sp>
      <p:sp>
        <p:nvSpPr>
          <p:cNvPr id="3" name="TextBox 2">
            <a:extLst>
              <a:ext uri="{FF2B5EF4-FFF2-40B4-BE49-F238E27FC236}">
                <a16:creationId xmlns:a16="http://schemas.microsoft.com/office/drawing/2014/main" id="{9F29235D-17C4-8D40-BD9A-E62A51FC18F6}"/>
              </a:ext>
            </a:extLst>
          </p:cNvPr>
          <p:cNvSpPr txBox="1"/>
          <p:nvPr/>
        </p:nvSpPr>
        <p:spPr>
          <a:xfrm>
            <a:off x="3462618" y="5327216"/>
            <a:ext cx="2784737" cy="400110"/>
          </a:xfrm>
          <a:prstGeom prst="rect">
            <a:avLst/>
          </a:prstGeom>
          <a:noFill/>
          <a:ln>
            <a:noFill/>
          </a:ln>
        </p:spPr>
        <p:txBody>
          <a:bodyPr wrap="none" rtlCol="0">
            <a:spAutoFit/>
          </a:bodyPr>
          <a:lstStyle/>
          <a:p>
            <a:r>
              <a:rPr lang="en-US" sz="2000" dirty="0"/>
              <a:t>Scatter signals Controller</a:t>
            </a:r>
          </a:p>
        </p:txBody>
      </p:sp>
      <p:cxnSp>
        <p:nvCxnSpPr>
          <p:cNvPr id="6" name="Straight Arrow Connector 7">
            <a:extLst>
              <a:ext uri="{FF2B5EF4-FFF2-40B4-BE49-F238E27FC236}">
                <a16:creationId xmlns:a16="http://schemas.microsoft.com/office/drawing/2014/main" id="{CAB97D42-25EE-CC48-B562-9B92AF0CD4FE}"/>
              </a:ext>
            </a:extLst>
          </p:cNvPr>
          <p:cNvCxnSpPr>
            <a:cxnSpLocks noChangeShapeType="1"/>
          </p:cNvCxnSpPr>
          <p:nvPr/>
        </p:nvCxnSpPr>
        <p:spPr bwMode="auto">
          <a:xfrm flipH="1" flipV="1">
            <a:off x="4222376" y="2709582"/>
            <a:ext cx="1371600" cy="2716306"/>
          </a:xfrm>
          <a:prstGeom prst="straightConnector1">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cxnSp>
      <p:cxnSp>
        <p:nvCxnSpPr>
          <p:cNvPr id="9" name="Straight Arrow Connector 7">
            <a:extLst>
              <a:ext uri="{FF2B5EF4-FFF2-40B4-BE49-F238E27FC236}">
                <a16:creationId xmlns:a16="http://schemas.microsoft.com/office/drawing/2014/main" id="{E832E109-D511-A14E-A0A3-97EAF671CCDF}"/>
              </a:ext>
            </a:extLst>
          </p:cNvPr>
          <p:cNvCxnSpPr>
            <a:cxnSpLocks noChangeShapeType="1"/>
          </p:cNvCxnSpPr>
          <p:nvPr/>
        </p:nvCxnSpPr>
        <p:spPr bwMode="auto">
          <a:xfrm flipH="1" flipV="1">
            <a:off x="2384611" y="2610910"/>
            <a:ext cx="1371600" cy="2716306"/>
          </a:xfrm>
          <a:prstGeom prst="straightConnector1">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cxnSp>
      <p:cxnSp>
        <p:nvCxnSpPr>
          <p:cNvPr id="10" name="Straight Arrow Connector 7">
            <a:extLst>
              <a:ext uri="{FF2B5EF4-FFF2-40B4-BE49-F238E27FC236}">
                <a16:creationId xmlns:a16="http://schemas.microsoft.com/office/drawing/2014/main" id="{38A16A0B-DC31-1C46-A390-8AEA237B7429}"/>
              </a:ext>
            </a:extLst>
          </p:cNvPr>
          <p:cNvCxnSpPr>
            <a:cxnSpLocks noChangeShapeType="1"/>
          </p:cNvCxnSpPr>
          <p:nvPr/>
        </p:nvCxnSpPr>
        <p:spPr bwMode="auto">
          <a:xfrm flipH="1" flipV="1">
            <a:off x="7047035" y="3482788"/>
            <a:ext cx="651406" cy="1943100"/>
          </a:xfrm>
          <a:prstGeom prst="straightConnector1">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8EDE5E01-A737-3F4D-8024-9DF1E2FDB7F9}"/>
              </a:ext>
            </a:extLst>
          </p:cNvPr>
          <p:cNvSpPr txBox="1"/>
          <p:nvPr/>
        </p:nvSpPr>
        <p:spPr>
          <a:xfrm>
            <a:off x="7720853" y="5219495"/>
            <a:ext cx="1152880" cy="338554"/>
          </a:xfrm>
          <a:prstGeom prst="rect">
            <a:avLst/>
          </a:prstGeom>
          <a:noFill/>
        </p:spPr>
        <p:txBody>
          <a:bodyPr wrap="none" rtlCol="0">
            <a:spAutoFit/>
          </a:bodyPr>
          <a:lstStyle/>
          <a:p>
            <a:r>
              <a:rPr lang="en-US" sz="1600" dirty="0"/>
              <a:t>32 Ch PMT</a:t>
            </a:r>
          </a:p>
        </p:txBody>
      </p:sp>
      <p:sp>
        <p:nvSpPr>
          <p:cNvPr id="15" name="TextBox 14">
            <a:extLst>
              <a:ext uri="{FF2B5EF4-FFF2-40B4-BE49-F238E27FC236}">
                <a16:creationId xmlns:a16="http://schemas.microsoft.com/office/drawing/2014/main" id="{0BD22A4D-C487-AF45-BBCE-071931E3FFC3}"/>
              </a:ext>
            </a:extLst>
          </p:cNvPr>
          <p:cNvSpPr txBox="1"/>
          <p:nvPr/>
        </p:nvSpPr>
        <p:spPr>
          <a:xfrm>
            <a:off x="6470595" y="5772929"/>
            <a:ext cx="1624163" cy="338554"/>
          </a:xfrm>
          <a:prstGeom prst="rect">
            <a:avLst/>
          </a:prstGeom>
          <a:noFill/>
        </p:spPr>
        <p:txBody>
          <a:bodyPr wrap="none" rtlCol="0">
            <a:spAutoFit/>
          </a:bodyPr>
          <a:lstStyle/>
          <a:p>
            <a:r>
              <a:rPr lang="en-US" sz="1600" dirty="0"/>
              <a:t>64 Ch electronics</a:t>
            </a:r>
          </a:p>
        </p:txBody>
      </p:sp>
      <p:cxnSp>
        <p:nvCxnSpPr>
          <p:cNvPr id="16" name="Straight Arrow Connector 7">
            <a:extLst>
              <a:ext uri="{FF2B5EF4-FFF2-40B4-BE49-F238E27FC236}">
                <a16:creationId xmlns:a16="http://schemas.microsoft.com/office/drawing/2014/main" id="{ED743595-3385-644B-8FA9-627101251FF0}"/>
              </a:ext>
            </a:extLst>
          </p:cNvPr>
          <p:cNvCxnSpPr>
            <a:cxnSpLocks noChangeShapeType="1"/>
          </p:cNvCxnSpPr>
          <p:nvPr/>
        </p:nvCxnSpPr>
        <p:spPr bwMode="auto">
          <a:xfrm flipH="1" flipV="1">
            <a:off x="5612057" y="3011020"/>
            <a:ext cx="1371600" cy="2716306"/>
          </a:xfrm>
          <a:prstGeom prst="straightConnector1">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5">
            <a:extLst>
              <a:ext uri="{FF2B5EF4-FFF2-40B4-BE49-F238E27FC236}">
                <a16:creationId xmlns:a16="http://schemas.microsoft.com/office/drawing/2014/main" id="{CCEE86E7-CDD5-0846-ACC3-F8002FE09426}"/>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E0300DDB-625A-BF45-B2F5-18BE32ECB6D3}" type="slidenum">
              <a:rPr lang="en-US" altLang="en-US" sz="1400" smtClean="0"/>
              <a:pPr>
                <a:spcBef>
                  <a:spcPct val="0"/>
                </a:spcBef>
                <a:buFontTx/>
                <a:buNone/>
              </a:pPr>
              <a:t>56</a:t>
            </a:fld>
            <a:endParaRPr lang="en-US" altLang="en-US" sz="1400"/>
          </a:p>
        </p:txBody>
      </p:sp>
      <p:sp>
        <p:nvSpPr>
          <p:cNvPr id="69634" name="Rectangle 2">
            <a:extLst>
              <a:ext uri="{FF2B5EF4-FFF2-40B4-BE49-F238E27FC236}">
                <a16:creationId xmlns:a16="http://schemas.microsoft.com/office/drawing/2014/main" id="{5A093069-542A-264C-8BF2-3691100FEB54}"/>
              </a:ext>
            </a:extLst>
          </p:cNvPr>
          <p:cNvSpPr>
            <a:spLocks noGrp="1" noChangeArrowheads="1"/>
          </p:cNvSpPr>
          <p:nvPr>
            <p:ph type="title"/>
          </p:nvPr>
        </p:nvSpPr>
        <p:spPr>
          <a:xfrm>
            <a:off x="519113" y="0"/>
            <a:ext cx="7772400" cy="642938"/>
          </a:xfrm>
        </p:spPr>
        <p:txBody>
          <a:bodyPr/>
          <a:lstStyle/>
          <a:p>
            <a:pPr>
              <a:defRPr/>
            </a:pPr>
            <a:r>
              <a:rPr lang="en-US" altLang="en-US" sz="3600" dirty="0">
                <a:ea typeface="+mj-ea"/>
                <a:cs typeface="+mj-cs"/>
              </a:rPr>
              <a:t>Summary Slide</a:t>
            </a:r>
          </a:p>
        </p:txBody>
      </p:sp>
      <p:sp>
        <p:nvSpPr>
          <p:cNvPr id="69635" name="Rectangle 3">
            <a:extLst>
              <a:ext uri="{FF2B5EF4-FFF2-40B4-BE49-F238E27FC236}">
                <a16:creationId xmlns:a16="http://schemas.microsoft.com/office/drawing/2014/main" id="{CD61A1EA-6EC0-5F42-812B-9BCA5F2189E5}"/>
              </a:ext>
            </a:extLst>
          </p:cNvPr>
          <p:cNvSpPr>
            <a:spLocks noGrp="1" noChangeArrowheads="1"/>
          </p:cNvSpPr>
          <p:nvPr>
            <p:ph type="body" idx="1"/>
          </p:nvPr>
        </p:nvSpPr>
        <p:spPr>
          <a:xfrm>
            <a:off x="832597" y="964640"/>
            <a:ext cx="7837488" cy="5246688"/>
          </a:xfrm>
        </p:spPr>
        <p:txBody>
          <a:bodyPr/>
          <a:lstStyle/>
          <a:p>
            <a:pPr>
              <a:defRPr/>
            </a:pPr>
            <a:r>
              <a:rPr lang="en-US" sz="2000" dirty="0">
                <a:cs typeface="+mn-cs"/>
              </a:rPr>
              <a:t>Light propagation and image planes</a:t>
            </a:r>
          </a:p>
          <a:p>
            <a:pPr>
              <a:defRPr/>
            </a:pPr>
            <a:r>
              <a:rPr lang="en-US" sz="2000" dirty="0">
                <a:cs typeface="+mn-cs"/>
              </a:rPr>
              <a:t>Polychromatic instruments use optical filters to separate the spectrum</a:t>
            </a:r>
          </a:p>
          <a:p>
            <a:pPr>
              <a:defRPr/>
            </a:pPr>
            <a:r>
              <a:rPr lang="en-US" sz="2000" dirty="0">
                <a:cs typeface="+mn-cs"/>
              </a:rPr>
              <a:t>Each cytometer has a different optical path</a:t>
            </a:r>
          </a:p>
          <a:p>
            <a:pPr>
              <a:defRPr/>
            </a:pPr>
            <a:r>
              <a:rPr lang="en-US" sz="2000" dirty="0">
                <a:cs typeface="+mn-cs"/>
              </a:rPr>
              <a:t>Different instruments specialize in certain detection methods</a:t>
            </a:r>
          </a:p>
          <a:p>
            <a:pPr>
              <a:defRPr/>
            </a:pPr>
            <a:r>
              <a:rPr lang="en-US" sz="2000" dirty="0">
                <a:cs typeface="+mn-cs"/>
              </a:rPr>
              <a:t>Some instruments use PMTs, other APDs and even some use </a:t>
            </a:r>
            <a:r>
              <a:rPr lang="en-US" sz="2000" dirty="0" err="1">
                <a:cs typeface="+mn-cs"/>
              </a:rPr>
              <a:t>SiPMs</a:t>
            </a:r>
            <a:endParaRPr lang="en-US" sz="2000" dirty="0">
              <a:cs typeface="+mn-cs"/>
            </a:endParaRPr>
          </a:p>
          <a:p>
            <a:pPr>
              <a:defRPr/>
            </a:pPr>
            <a:r>
              <a:rPr lang="en-US" sz="2000" dirty="0">
                <a:cs typeface="+mn-cs"/>
              </a:rPr>
              <a:t>All instruments are capable of using more than one laser, but some can use up to 7</a:t>
            </a:r>
          </a:p>
          <a:p>
            <a:pPr>
              <a:defRPr/>
            </a:pPr>
            <a:r>
              <a:rPr lang="en-US" sz="2000" dirty="0">
                <a:cs typeface="+mn-cs"/>
              </a:rPr>
              <a:t>Spectral instruments have very different optical pathways to polychromatic instruments</a:t>
            </a:r>
          </a:p>
          <a:p>
            <a:pPr>
              <a:defRPr/>
            </a:pPr>
            <a:endParaRPr lang="en-US" sz="2000" dirty="0">
              <a:cs typeface="+mn-cs"/>
            </a:endParaRPr>
          </a:p>
          <a:p>
            <a:pPr>
              <a:defRPr/>
            </a:pPr>
            <a:endParaRPr lang="en-US" sz="2000" dirty="0">
              <a:cs typeface="+mn-cs"/>
            </a:endParaRPr>
          </a:p>
          <a:p>
            <a:pPr>
              <a:defRPr/>
            </a:pPr>
            <a:endParaRPr lang="en-US" sz="2000" dirty="0">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Number Placeholder 4">
            <a:extLst>
              <a:ext uri="{FF2B5EF4-FFF2-40B4-BE49-F238E27FC236}">
                <a16:creationId xmlns:a16="http://schemas.microsoft.com/office/drawing/2014/main" id="{4536B3D3-565A-3844-8BAC-BC25B7FCA7A6}"/>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1803B7F3-2382-7643-8ABB-F0D335E19FAC}" type="slidenum">
              <a:rPr lang="en-US" altLang="en-US" sz="1400" smtClean="0"/>
              <a:pPr>
                <a:spcBef>
                  <a:spcPct val="0"/>
                </a:spcBef>
                <a:buFontTx/>
                <a:buNone/>
              </a:pPr>
              <a:t>6</a:t>
            </a:fld>
            <a:endParaRPr lang="en-US" altLang="en-US" sz="1400"/>
          </a:p>
        </p:txBody>
      </p:sp>
      <p:sp>
        <p:nvSpPr>
          <p:cNvPr id="109570" name="Rectangle 2">
            <a:extLst>
              <a:ext uri="{FF2B5EF4-FFF2-40B4-BE49-F238E27FC236}">
                <a16:creationId xmlns:a16="http://schemas.microsoft.com/office/drawing/2014/main" id="{64E1AACE-9FE2-B442-8CD6-A11577C8A471}"/>
              </a:ext>
            </a:extLst>
          </p:cNvPr>
          <p:cNvSpPr>
            <a:spLocks noGrp="1" noChangeArrowheads="1"/>
          </p:cNvSpPr>
          <p:nvPr>
            <p:ph type="title"/>
          </p:nvPr>
        </p:nvSpPr>
        <p:spPr>
          <a:xfrm>
            <a:off x="723900" y="152400"/>
            <a:ext cx="7772400" cy="660400"/>
          </a:xfrm>
        </p:spPr>
        <p:txBody>
          <a:bodyPr/>
          <a:lstStyle/>
          <a:p>
            <a:pPr>
              <a:defRPr/>
            </a:pPr>
            <a:r>
              <a:rPr lang="en-US" altLang="en-US" sz="3200" dirty="0">
                <a:ea typeface="+mj-ea"/>
                <a:cs typeface="+mj-cs"/>
              </a:rPr>
              <a:t>Properties of thin Lenses</a:t>
            </a:r>
          </a:p>
        </p:txBody>
      </p:sp>
      <p:sp>
        <p:nvSpPr>
          <p:cNvPr id="109571" name="Text Box 3">
            <a:extLst>
              <a:ext uri="{FF2B5EF4-FFF2-40B4-BE49-F238E27FC236}">
                <a16:creationId xmlns:a16="http://schemas.microsoft.com/office/drawing/2014/main" id="{920A0777-7E87-ED4D-BA9A-F89F247F00AE}"/>
              </a:ext>
            </a:extLst>
          </p:cNvPr>
          <p:cNvSpPr txBox="1">
            <a:spLocks noChangeArrowheads="1"/>
          </p:cNvSpPr>
          <p:nvPr/>
        </p:nvSpPr>
        <p:spPr bwMode="auto">
          <a:xfrm>
            <a:off x="3213100" y="782638"/>
            <a:ext cx="406400" cy="33655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p>
            <a:pPr algn="ctr">
              <a:spcBef>
                <a:spcPct val="50000"/>
              </a:spcBef>
              <a:defRPr/>
            </a:pPr>
            <a:r>
              <a:rPr lang="en-US" altLang="en-US" sz="1600" i="1">
                <a:latin typeface="Times New Roman" charset="0"/>
                <a:ea typeface="+mn-ea"/>
              </a:rPr>
              <a:t>f</a:t>
            </a:r>
          </a:p>
        </p:txBody>
      </p:sp>
      <p:sp>
        <p:nvSpPr>
          <p:cNvPr id="109572" name="Text Box 4">
            <a:extLst>
              <a:ext uri="{FF2B5EF4-FFF2-40B4-BE49-F238E27FC236}">
                <a16:creationId xmlns:a16="http://schemas.microsoft.com/office/drawing/2014/main" id="{89B88EA6-58E8-9B44-8AAA-BEBE5774B806}"/>
              </a:ext>
            </a:extLst>
          </p:cNvPr>
          <p:cNvSpPr txBox="1">
            <a:spLocks noChangeArrowheads="1"/>
          </p:cNvSpPr>
          <p:nvPr/>
        </p:nvSpPr>
        <p:spPr bwMode="auto">
          <a:xfrm>
            <a:off x="2809875" y="3587750"/>
            <a:ext cx="3365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1</a:t>
            </a:r>
          </a:p>
        </p:txBody>
      </p:sp>
      <p:sp>
        <p:nvSpPr>
          <p:cNvPr id="109573" name="Line 5">
            <a:extLst>
              <a:ext uri="{FF2B5EF4-FFF2-40B4-BE49-F238E27FC236}">
                <a16:creationId xmlns:a16="http://schemas.microsoft.com/office/drawing/2014/main" id="{B37FC3A5-CA93-DE47-BE92-DF399EF04092}"/>
              </a:ext>
            </a:extLst>
          </p:cNvPr>
          <p:cNvSpPr>
            <a:spLocks noChangeShapeType="1"/>
          </p:cNvSpPr>
          <p:nvPr/>
        </p:nvSpPr>
        <p:spPr bwMode="auto">
          <a:xfrm>
            <a:off x="2781300" y="4064000"/>
            <a:ext cx="469900"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74" name="Text Box 6">
            <a:extLst>
              <a:ext uri="{FF2B5EF4-FFF2-40B4-BE49-F238E27FC236}">
                <a16:creationId xmlns:a16="http://schemas.microsoft.com/office/drawing/2014/main" id="{257AF2C0-B7EC-F146-8F71-1D73B1D8F46D}"/>
              </a:ext>
            </a:extLst>
          </p:cNvPr>
          <p:cNvSpPr txBox="1">
            <a:spLocks noChangeArrowheads="1"/>
          </p:cNvSpPr>
          <p:nvPr/>
        </p:nvSpPr>
        <p:spPr bwMode="auto">
          <a:xfrm>
            <a:off x="2790825" y="4133850"/>
            <a:ext cx="3365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p</a:t>
            </a:r>
          </a:p>
        </p:txBody>
      </p:sp>
      <p:sp>
        <p:nvSpPr>
          <p:cNvPr id="109575" name="Text Box 7">
            <a:extLst>
              <a:ext uri="{FF2B5EF4-FFF2-40B4-BE49-F238E27FC236}">
                <a16:creationId xmlns:a16="http://schemas.microsoft.com/office/drawing/2014/main" id="{FD501463-ED6F-5A41-BA05-2CC23C6CF3AD}"/>
              </a:ext>
            </a:extLst>
          </p:cNvPr>
          <p:cNvSpPr txBox="1">
            <a:spLocks noChangeArrowheads="1"/>
          </p:cNvSpPr>
          <p:nvPr/>
        </p:nvSpPr>
        <p:spPr bwMode="auto">
          <a:xfrm>
            <a:off x="3513138" y="3892550"/>
            <a:ext cx="390525"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a:t>
            </a:r>
          </a:p>
        </p:txBody>
      </p:sp>
      <p:sp>
        <p:nvSpPr>
          <p:cNvPr id="109576" name="Text Box 8">
            <a:extLst>
              <a:ext uri="{FF2B5EF4-FFF2-40B4-BE49-F238E27FC236}">
                <a16:creationId xmlns:a16="http://schemas.microsoft.com/office/drawing/2014/main" id="{B64E6290-A01A-094C-85F2-BD80369E0DBA}"/>
              </a:ext>
            </a:extLst>
          </p:cNvPr>
          <p:cNvSpPr txBox="1">
            <a:spLocks noChangeArrowheads="1"/>
          </p:cNvSpPr>
          <p:nvPr/>
        </p:nvSpPr>
        <p:spPr bwMode="auto">
          <a:xfrm>
            <a:off x="4194175" y="3638550"/>
            <a:ext cx="3365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1</a:t>
            </a:r>
          </a:p>
        </p:txBody>
      </p:sp>
      <p:sp>
        <p:nvSpPr>
          <p:cNvPr id="109577" name="Line 9">
            <a:extLst>
              <a:ext uri="{FF2B5EF4-FFF2-40B4-BE49-F238E27FC236}">
                <a16:creationId xmlns:a16="http://schemas.microsoft.com/office/drawing/2014/main" id="{BFB5FEC5-EC97-4B49-9F3E-BB5B273C8237}"/>
              </a:ext>
            </a:extLst>
          </p:cNvPr>
          <p:cNvSpPr>
            <a:spLocks noChangeShapeType="1"/>
          </p:cNvSpPr>
          <p:nvPr/>
        </p:nvSpPr>
        <p:spPr bwMode="auto">
          <a:xfrm>
            <a:off x="4165600" y="4114800"/>
            <a:ext cx="469900"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78" name="Text Box 10">
            <a:extLst>
              <a:ext uri="{FF2B5EF4-FFF2-40B4-BE49-F238E27FC236}">
                <a16:creationId xmlns:a16="http://schemas.microsoft.com/office/drawing/2014/main" id="{DD1C57B5-C390-C64E-A8FC-88D3EFD6EE08}"/>
              </a:ext>
            </a:extLst>
          </p:cNvPr>
          <p:cNvSpPr txBox="1">
            <a:spLocks noChangeArrowheads="1"/>
          </p:cNvSpPr>
          <p:nvPr/>
        </p:nvSpPr>
        <p:spPr bwMode="auto">
          <a:xfrm>
            <a:off x="4175125" y="4184650"/>
            <a:ext cx="3365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q</a:t>
            </a:r>
          </a:p>
        </p:txBody>
      </p:sp>
      <p:sp>
        <p:nvSpPr>
          <p:cNvPr id="109579" name="Text Box 11">
            <a:extLst>
              <a:ext uri="{FF2B5EF4-FFF2-40B4-BE49-F238E27FC236}">
                <a16:creationId xmlns:a16="http://schemas.microsoft.com/office/drawing/2014/main" id="{00A0F3E2-7BA3-0E44-866B-67F238B01D7B}"/>
              </a:ext>
            </a:extLst>
          </p:cNvPr>
          <p:cNvSpPr txBox="1">
            <a:spLocks noChangeArrowheads="1"/>
          </p:cNvSpPr>
          <p:nvPr/>
        </p:nvSpPr>
        <p:spPr bwMode="auto">
          <a:xfrm>
            <a:off x="5043488" y="3848100"/>
            <a:ext cx="390525"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a:t>
            </a:r>
          </a:p>
        </p:txBody>
      </p:sp>
      <p:sp>
        <p:nvSpPr>
          <p:cNvPr id="109580" name="Text Box 12">
            <a:extLst>
              <a:ext uri="{FF2B5EF4-FFF2-40B4-BE49-F238E27FC236}">
                <a16:creationId xmlns:a16="http://schemas.microsoft.com/office/drawing/2014/main" id="{9384BC83-56EE-204F-B7AD-8BEE45E7A86E}"/>
              </a:ext>
            </a:extLst>
          </p:cNvPr>
          <p:cNvSpPr txBox="1">
            <a:spLocks noChangeArrowheads="1"/>
          </p:cNvSpPr>
          <p:nvPr/>
        </p:nvSpPr>
        <p:spPr bwMode="auto">
          <a:xfrm>
            <a:off x="5718175" y="3676650"/>
            <a:ext cx="3365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1</a:t>
            </a:r>
          </a:p>
        </p:txBody>
      </p:sp>
      <p:sp>
        <p:nvSpPr>
          <p:cNvPr id="109581" name="Line 13">
            <a:extLst>
              <a:ext uri="{FF2B5EF4-FFF2-40B4-BE49-F238E27FC236}">
                <a16:creationId xmlns:a16="http://schemas.microsoft.com/office/drawing/2014/main" id="{F38DEE90-8CDB-5445-BFDE-D96C0E66EFEF}"/>
              </a:ext>
            </a:extLst>
          </p:cNvPr>
          <p:cNvSpPr>
            <a:spLocks noChangeShapeType="1"/>
          </p:cNvSpPr>
          <p:nvPr/>
        </p:nvSpPr>
        <p:spPr bwMode="auto">
          <a:xfrm>
            <a:off x="5689600" y="4152900"/>
            <a:ext cx="469900"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82" name="Text Box 14">
            <a:extLst>
              <a:ext uri="{FF2B5EF4-FFF2-40B4-BE49-F238E27FC236}">
                <a16:creationId xmlns:a16="http://schemas.microsoft.com/office/drawing/2014/main" id="{88FF811F-A6AB-AB40-91F5-D0CB26C4B6D9}"/>
              </a:ext>
            </a:extLst>
          </p:cNvPr>
          <p:cNvSpPr txBox="1">
            <a:spLocks noChangeArrowheads="1"/>
          </p:cNvSpPr>
          <p:nvPr/>
        </p:nvSpPr>
        <p:spPr bwMode="auto">
          <a:xfrm>
            <a:off x="5707063" y="4241800"/>
            <a:ext cx="331787" cy="45720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p>
            <a:pPr algn="ctr">
              <a:spcBef>
                <a:spcPct val="50000"/>
              </a:spcBef>
              <a:defRPr/>
            </a:pPr>
            <a:r>
              <a:rPr lang="en-US" altLang="en-US" sz="2400" i="1">
                <a:latin typeface="Times New Roman" charset="0"/>
                <a:ea typeface="+mn-ea"/>
              </a:rPr>
              <a:t>f</a:t>
            </a:r>
          </a:p>
        </p:txBody>
      </p:sp>
      <p:sp>
        <p:nvSpPr>
          <p:cNvPr id="109583" name="Oval 15">
            <a:extLst>
              <a:ext uri="{FF2B5EF4-FFF2-40B4-BE49-F238E27FC236}">
                <a16:creationId xmlns:a16="http://schemas.microsoft.com/office/drawing/2014/main" id="{063D0679-7AE0-124F-849A-1A284C7B2CD4}"/>
              </a:ext>
            </a:extLst>
          </p:cNvPr>
          <p:cNvSpPr>
            <a:spLocks noChangeArrowheads="1"/>
          </p:cNvSpPr>
          <p:nvPr/>
        </p:nvSpPr>
        <p:spPr bwMode="auto">
          <a:xfrm>
            <a:off x="3695700" y="1308100"/>
            <a:ext cx="279400" cy="1955800"/>
          </a:xfrm>
          <a:prstGeom prst="ellipse">
            <a:avLst/>
          </a:prstGeom>
          <a:gradFill rotWithShape="0">
            <a:gsLst>
              <a:gs pos="0">
                <a:schemeClr val="accent1">
                  <a:gamma/>
                  <a:tint val="0"/>
                  <a:invGamma/>
                </a:schemeClr>
              </a:gs>
              <a:gs pos="100000">
                <a:schemeClr val="accent1"/>
              </a:gs>
            </a:gsLst>
            <a:path path="shape">
              <a:fillToRect l="50000" t="50000" r="50000" b="50000"/>
            </a:path>
          </a:gradFill>
          <a:ln>
            <a:noFill/>
          </a:ln>
          <a:effectLst/>
          <a:extLst>
            <a:ext uri="{91240B29-F687-4f45-9708-019B960494DF}"/>
            <a:ext uri="{AF507438-7753-43e0-B8FC-AC1667EBCBE1}"/>
          </a:extLst>
        </p:spPr>
        <p:txBody>
          <a:bodyPr wrap="none" anchor="ctr"/>
          <a:lstStyle/>
          <a:p>
            <a:pPr>
              <a:defRPr/>
            </a:pPr>
            <a:endParaRPr lang="en-US">
              <a:latin typeface="Times New Roman" charset="0"/>
              <a:ea typeface="ＭＳ Ｐゴシック" charset="0"/>
            </a:endParaRPr>
          </a:p>
        </p:txBody>
      </p:sp>
      <p:sp>
        <p:nvSpPr>
          <p:cNvPr id="109584" name="Line 16">
            <a:extLst>
              <a:ext uri="{FF2B5EF4-FFF2-40B4-BE49-F238E27FC236}">
                <a16:creationId xmlns:a16="http://schemas.microsoft.com/office/drawing/2014/main" id="{8305D78B-4858-9D46-B9FB-B1E34DCB25F7}"/>
              </a:ext>
            </a:extLst>
          </p:cNvPr>
          <p:cNvSpPr>
            <a:spLocks noChangeShapeType="1"/>
          </p:cNvSpPr>
          <p:nvPr/>
        </p:nvSpPr>
        <p:spPr bwMode="auto">
          <a:xfrm>
            <a:off x="2184400" y="2298700"/>
            <a:ext cx="4267200" cy="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85" name="Line 17">
            <a:extLst>
              <a:ext uri="{FF2B5EF4-FFF2-40B4-BE49-F238E27FC236}">
                <a16:creationId xmlns:a16="http://schemas.microsoft.com/office/drawing/2014/main" id="{CAEBC0A9-F44D-DB40-BAFF-6ECB3B19AF8F}"/>
              </a:ext>
            </a:extLst>
          </p:cNvPr>
          <p:cNvSpPr>
            <a:spLocks noChangeShapeType="1"/>
          </p:cNvSpPr>
          <p:nvPr/>
        </p:nvSpPr>
        <p:spPr bwMode="auto">
          <a:xfrm>
            <a:off x="2425700" y="1866900"/>
            <a:ext cx="0" cy="431800"/>
          </a:xfrm>
          <a:prstGeom prst="line">
            <a:avLst/>
          </a:prstGeom>
          <a:noFill/>
          <a:ln w="28575">
            <a:solidFill>
              <a:schemeClr val="hlink"/>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86" name="Line 18">
            <a:extLst>
              <a:ext uri="{FF2B5EF4-FFF2-40B4-BE49-F238E27FC236}">
                <a16:creationId xmlns:a16="http://schemas.microsoft.com/office/drawing/2014/main" id="{B066D03B-D5F6-4F4F-A17A-937035CF22E3}"/>
              </a:ext>
            </a:extLst>
          </p:cNvPr>
          <p:cNvSpPr>
            <a:spLocks noChangeShapeType="1"/>
          </p:cNvSpPr>
          <p:nvPr/>
        </p:nvSpPr>
        <p:spPr bwMode="auto">
          <a:xfrm>
            <a:off x="2425700" y="1905000"/>
            <a:ext cx="4064000" cy="11049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87" name="Line 19">
            <a:extLst>
              <a:ext uri="{FF2B5EF4-FFF2-40B4-BE49-F238E27FC236}">
                <a16:creationId xmlns:a16="http://schemas.microsoft.com/office/drawing/2014/main" id="{FE38C250-408E-2B49-ACF0-EE9B7F0CC0D2}"/>
              </a:ext>
            </a:extLst>
          </p:cNvPr>
          <p:cNvSpPr>
            <a:spLocks noChangeShapeType="1"/>
          </p:cNvSpPr>
          <p:nvPr/>
        </p:nvSpPr>
        <p:spPr bwMode="auto">
          <a:xfrm flipV="1">
            <a:off x="6438900" y="1181100"/>
            <a:ext cx="0" cy="110490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88" name="Freeform 20">
            <a:extLst>
              <a:ext uri="{FF2B5EF4-FFF2-40B4-BE49-F238E27FC236}">
                <a16:creationId xmlns:a16="http://schemas.microsoft.com/office/drawing/2014/main" id="{DEC3D5F3-92A6-6148-A2E2-AB21B4BB8EA1}"/>
              </a:ext>
            </a:extLst>
          </p:cNvPr>
          <p:cNvSpPr>
            <a:spLocks/>
          </p:cNvSpPr>
          <p:nvPr/>
        </p:nvSpPr>
        <p:spPr bwMode="auto">
          <a:xfrm>
            <a:off x="2425700" y="1892300"/>
            <a:ext cx="4038600" cy="1066800"/>
          </a:xfrm>
          <a:custGeom>
            <a:avLst/>
            <a:gdLst>
              <a:gd name="T0" fmla="*/ 0 w 2544"/>
              <a:gd name="T1" fmla="*/ 0 h 672"/>
              <a:gd name="T2" fmla="*/ 896 w 2544"/>
              <a:gd name="T3" fmla="*/ 0 h 672"/>
              <a:gd name="T4" fmla="*/ 2544 w 2544"/>
              <a:gd name="T5" fmla="*/ 672 h 672"/>
            </a:gdLst>
            <a:ahLst/>
            <a:cxnLst>
              <a:cxn ang="0">
                <a:pos x="T0" y="T1"/>
              </a:cxn>
              <a:cxn ang="0">
                <a:pos x="T2" y="T3"/>
              </a:cxn>
              <a:cxn ang="0">
                <a:pos x="T4" y="T5"/>
              </a:cxn>
            </a:cxnLst>
            <a:rect l="0" t="0" r="r" b="b"/>
            <a:pathLst>
              <a:path w="2544" h="672">
                <a:moveTo>
                  <a:pt x="0" y="0"/>
                </a:moveTo>
                <a:lnTo>
                  <a:pt x="896" y="0"/>
                </a:lnTo>
                <a:lnTo>
                  <a:pt x="2544" y="672"/>
                </a:lnTo>
              </a:path>
            </a:pathLst>
          </a:custGeom>
          <a:noFill/>
          <a:ln w="12700" cap="flat" cmpd="sng">
            <a:solidFill>
              <a:schemeClr val="tx1"/>
            </a:solidFill>
            <a:prstDash val="solid"/>
            <a:round/>
            <a:headEnd type="none" w="med" len="med"/>
            <a:tailEnd type="non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89" name="Line 21">
            <a:extLst>
              <a:ext uri="{FF2B5EF4-FFF2-40B4-BE49-F238E27FC236}">
                <a16:creationId xmlns:a16="http://schemas.microsoft.com/office/drawing/2014/main" id="{74588ED0-599D-5141-B3A8-E62C97A7D2D2}"/>
              </a:ext>
            </a:extLst>
          </p:cNvPr>
          <p:cNvSpPr>
            <a:spLocks noChangeShapeType="1"/>
          </p:cNvSpPr>
          <p:nvPr/>
        </p:nvSpPr>
        <p:spPr bwMode="auto">
          <a:xfrm flipV="1">
            <a:off x="2844800" y="1079500"/>
            <a:ext cx="0" cy="120650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90" name="Line 22">
            <a:extLst>
              <a:ext uri="{FF2B5EF4-FFF2-40B4-BE49-F238E27FC236}">
                <a16:creationId xmlns:a16="http://schemas.microsoft.com/office/drawing/2014/main" id="{239D842A-7D86-B543-8950-4FE6F76D2E89}"/>
              </a:ext>
            </a:extLst>
          </p:cNvPr>
          <p:cNvSpPr>
            <a:spLocks noChangeShapeType="1"/>
          </p:cNvSpPr>
          <p:nvPr/>
        </p:nvSpPr>
        <p:spPr bwMode="auto">
          <a:xfrm flipV="1">
            <a:off x="4851400" y="1079500"/>
            <a:ext cx="0" cy="120650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91" name="Line 23">
            <a:extLst>
              <a:ext uri="{FF2B5EF4-FFF2-40B4-BE49-F238E27FC236}">
                <a16:creationId xmlns:a16="http://schemas.microsoft.com/office/drawing/2014/main" id="{69506881-F73B-9F4C-A5E1-CC8E1A3019E0}"/>
              </a:ext>
            </a:extLst>
          </p:cNvPr>
          <p:cNvSpPr>
            <a:spLocks noChangeShapeType="1"/>
          </p:cNvSpPr>
          <p:nvPr/>
        </p:nvSpPr>
        <p:spPr bwMode="auto">
          <a:xfrm>
            <a:off x="2857500" y="1117600"/>
            <a:ext cx="2006600" cy="0"/>
          </a:xfrm>
          <a:prstGeom prst="line">
            <a:avLst/>
          </a:prstGeom>
          <a:noFill/>
          <a:ln w="12700">
            <a:solidFill>
              <a:schemeClr val="tx1"/>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92" name="Line 24">
            <a:extLst>
              <a:ext uri="{FF2B5EF4-FFF2-40B4-BE49-F238E27FC236}">
                <a16:creationId xmlns:a16="http://schemas.microsoft.com/office/drawing/2014/main" id="{FC214B13-CD93-2E44-A492-D47E39C91229}"/>
              </a:ext>
            </a:extLst>
          </p:cNvPr>
          <p:cNvSpPr>
            <a:spLocks noChangeShapeType="1"/>
          </p:cNvSpPr>
          <p:nvPr/>
        </p:nvSpPr>
        <p:spPr bwMode="auto">
          <a:xfrm flipV="1">
            <a:off x="3822700" y="1079500"/>
            <a:ext cx="0" cy="6350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93" name="Text Box 25">
            <a:extLst>
              <a:ext uri="{FF2B5EF4-FFF2-40B4-BE49-F238E27FC236}">
                <a16:creationId xmlns:a16="http://schemas.microsoft.com/office/drawing/2014/main" id="{386726C7-1EBE-7E46-9595-4FAB644D8710}"/>
              </a:ext>
            </a:extLst>
          </p:cNvPr>
          <p:cNvSpPr txBox="1">
            <a:spLocks noChangeArrowheads="1"/>
          </p:cNvSpPr>
          <p:nvPr/>
        </p:nvSpPr>
        <p:spPr bwMode="auto">
          <a:xfrm>
            <a:off x="4165600" y="814388"/>
            <a:ext cx="241300" cy="33655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1600" i="1">
                <a:latin typeface="Times New Roman" charset="0"/>
                <a:ea typeface="+mn-ea"/>
              </a:rPr>
              <a:t>f</a:t>
            </a:r>
          </a:p>
        </p:txBody>
      </p:sp>
      <p:sp>
        <p:nvSpPr>
          <p:cNvPr id="109594" name="Line 26">
            <a:extLst>
              <a:ext uri="{FF2B5EF4-FFF2-40B4-BE49-F238E27FC236}">
                <a16:creationId xmlns:a16="http://schemas.microsoft.com/office/drawing/2014/main" id="{426982D0-B61F-764D-B18D-2FCA23871B46}"/>
              </a:ext>
            </a:extLst>
          </p:cNvPr>
          <p:cNvSpPr>
            <a:spLocks noChangeShapeType="1"/>
          </p:cNvSpPr>
          <p:nvPr/>
        </p:nvSpPr>
        <p:spPr bwMode="auto">
          <a:xfrm>
            <a:off x="2438400" y="3441700"/>
            <a:ext cx="4064000" cy="0"/>
          </a:xfrm>
          <a:prstGeom prst="line">
            <a:avLst/>
          </a:prstGeom>
          <a:noFill/>
          <a:ln w="38100">
            <a:solidFill>
              <a:schemeClr val="tx1"/>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95" name="Line 27">
            <a:extLst>
              <a:ext uri="{FF2B5EF4-FFF2-40B4-BE49-F238E27FC236}">
                <a16:creationId xmlns:a16="http://schemas.microsoft.com/office/drawing/2014/main" id="{EA15DB11-1922-334A-9E69-E9C56614F6D6}"/>
              </a:ext>
            </a:extLst>
          </p:cNvPr>
          <p:cNvSpPr>
            <a:spLocks noChangeShapeType="1"/>
          </p:cNvSpPr>
          <p:nvPr/>
        </p:nvSpPr>
        <p:spPr bwMode="auto">
          <a:xfrm flipV="1">
            <a:off x="3835400" y="3378200"/>
            <a:ext cx="0" cy="13970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596" name="Text Box 28">
            <a:extLst>
              <a:ext uri="{FF2B5EF4-FFF2-40B4-BE49-F238E27FC236}">
                <a16:creationId xmlns:a16="http://schemas.microsoft.com/office/drawing/2014/main" id="{ADE0DB6F-9EC1-5F4A-91AB-0E02C4EB99D4}"/>
              </a:ext>
            </a:extLst>
          </p:cNvPr>
          <p:cNvSpPr txBox="1">
            <a:spLocks noChangeArrowheads="1"/>
          </p:cNvSpPr>
          <p:nvPr/>
        </p:nvSpPr>
        <p:spPr bwMode="auto">
          <a:xfrm>
            <a:off x="3070225" y="2965450"/>
            <a:ext cx="3365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p</a:t>
            </a:r>
          </a:p>
        </p:txBody>
      </p:sp>
      <p:sp>
        <p:nvSpPr>
          <p:cNvPr id="109597" name="Text Box 29">
            <a:extLst>
              <a:ext uri="{FF2B5EF4-FFF2-40B4-BE49-F238E27FC236}">
                <a16:creationId xmlns:a16="http://schemas.microsoft.com/office/drawing/2014/main" id="{D6E7857A-08AD-5F4C-B944-C455B6380010}"/>
              </a:ext>
            </a:extLst>
          </p:cNvPr>
          <p:cNvSpPr txBox="1">
            <a:spLocks noChangeArrowheads="1"/>
          </p:cNvSpPr>
          <p:nvPr/>
        </p:nvSpPr>
        <p:spPr bwMode="auto">
          <a:xfrm>
            <a:off x="4873625" y="2990850"/>
            <a:ext cx="3365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q</a:t>
            </a:r>
          </a:p>
        </p:txBody>
      </p:sp>
      <p:sp>
        <p:nvSpPr>
          <p:cNvPr id="109598" name="Line 30">
            <a:extLst>
              <a:ext uri="{FF2B5EF4-FFF2-40B4-BE49-F238E27FC236}">
                <a16:creationId xmlns:a16="http://schemas.microsoft.com/office/drawing/2014/main" id="{4F0BE09E-56E7-E847-AFBC-EFDE0C2613AA}"/>
              </a:ext>
            </a:extLst>
          </p:cNvPr>
          <p:cNvSpPr>
            <a:spLocks noChangeShapeType="1"/>
          </p:cNvSpPr>
          <p:nvPr/>
        </p:nvSpPr>
        <p:spPr bwMode="auto">
          <a:xfrm>
            <a:off x="6438900" y="2298700"/>
            <a:ext cx="0" cy="698500"/>
          </a:xfrm>
          <a:prstGeom prst="line">
            <a:avLst/>
          </a:prstGeom>
          <a:noFill/>
          <a:ln w="38100">
            <a:solidFill>
              <a:schemeClr val="hlink"/>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13343" name="Group 31">
            <a:extLst>
              <a:ext uri="{FF2B5EF4-FFF2-40B4-BE49-F238E27FC236}">
                <a16:creationId xmlns:a16="http://schemas.microsoft.com/office/drawing/2014/main" id="{27ADFEB7-6CA6-9A47-94AD-F7192E9731BA}"/>
              </a:ext>
            </a:extLst>
          </p:cNvPr>
          <p:cNvGrpSpPr>
            <a:grpSpLocks/>
          </p:cNvGrpSpPr>
          <p:nvPr/>
        </p:nvGrpSpPr>
        <p:grpSpPr bwMode="auto">
          <a:xfrm>
            <a:off x="301625" y="4665663"/>
            <a:ext cx="4200525" cy="1189037"/>
            <a:chOff x="758" y="3043"/>
            <a:chExt cx="2646" cy="749"/>
          </a:xfrm>
        </p:grpSpPr>
        <p:sp>
          <p:nvSpPr>
            <p:cNvPr id="109600" name="Text Box 32">
              <a:extLst>
                <a:ext uri="{FF2B5EF4-FFF2-40B4-BE49-F238E27FC236}">
                  <a16:creationId xmlns:a16="http://schemas.microsoft.com/office/drawing/2014/main" id="{638C6AF8-EEBB-504D-9A2B-26C8FB30FA5D}"/>
                </a:ext>
              </a:extLst>
            </p:cNvPr>
            <p:cNvSpPr txBox="1">
              <a:spLocks noChangeArrowheads="1"/>
            </p:cNvSpPr>
            <p:nvPr/>
          </p:nvSpPr>
          <p:spPr bwMode="auto">
            <a:xfrm>
              <a:off x="758" y="3268"/>
              <a:ext cx="2020" cy="288"/>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Resolution (R) =  0.61  x</a:t>
              </a:r>
            </a:p>
          </p:txBody>
        </p:sp>
        <p:sp>
          <p:nvSpPr>
            <p:cNvPr id="109601" name="Text Box 33">
              <a:extLst>
                <a:ext uri="{FF2B5EF4-FFF2-40B4-BE49-F238E27FC236}">
                  <a16:creationId xmlns:a16="http://schemas.microsoft.com/office/drawing/2014/main" id="{2C07845D-16F6-E74E-89E7-09B18A88B05D}"/>
                </a:ext>
              </a:extLst>
            </p:cNvPr>
            <p:cNvSpPr txBox="1">
              <a:spLocks noChangeArrowheads="1"/>
            </p:cNvSpPr>
            <p:nvPr/>
          </p:nvSpPr>
          <p:spPr bwMode="auto">
            <a:xfrm>
              <a:off x="2679" y="3043"/>
              <a:ext cx="673" cy="404"/>
            </a:xfrm>
            <a:prstGeom prst="rect">
              <a:avLst/>
            </a:prstGeom>
            <a:noFill/>
            <a:ln>
              <a:noFill/>
            </a:ln>
            <a:effectLst/>
            <a:extLst>
              <a:ext uri="{909E8E84-426E-40dd-AFC4-6F175D3DCCD1}"/>
              <a:ext uri="{91240B29-F687-4f45-9708-019B960494DF}"/>
              <a:ext uri="{AF507438-7753-43e0-B8FC-AC1667EBCBE1}"/>
            </a:extLst>
          </p:spPr>
          <p:txBody>
            <a:bodyPr anchor="ctr">
              <a:spAutoFit/>
            </a:bodyPr>
            <a:lstStyle/>
            <a:p>
              <a:pPr algn="ctr">
                <a:spcBef>
                  <a:spcPct val="50000"/>
                </a:spcBef>
                <a:defRPr/>
              </a:pPr>
              <a:r>
                <a:rPr lang="en-US" altLang="en-US" sz="3600" i="1">
                  <a:latin typeface="Symbol" charset="2"/>
                  <a:ea typeface="+mn-ea"/>
                </a:rPr>
                <a:t>l</a:t>
              </a:r>
            </a:p>
          </p:txBody>
        </p:sp>
        <p:sp>
          <p:nvSpPr>
            <p:cNvPr id="109602" name="Line 34">
              <a:extLst>
                <a:ext uri="{FF2B5EF4-FFF2-40B4-BE49-F238E27FC236}">
                  <a16:creationId xmlns:a16="http://schemas.microsoft.com/office/drawing/2014/main" id="{6380C75B-FB61-7E43-AE9A-BBF35EDD400A}"/>
                </a:ext>
              </a:extLst>
            </p:cNvPr>
            <p:cNvSpPr>
              <a:spLocks noChangeShapeType="1"/>
            </p:cNvSpPr>
            <p:nvPr/>
          </p:nvSpPr>
          <p:spPr bwMode="auto">
            <a:xfrm>
              <a:off x="2920" y="3432"/>
              <a:ext cx="296"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603" name="Text Box 35">
              <a:extLst>
                <a:ext uri="{FF2B5EF4-FFF2-40B4-BE49-F238E27FC236}">
                  <a16:creationId xmlns:a16="http://schemas.microsoft.com/office/drawing/2014/main" id="{C3B09F5F-5349-2F4C-8578-B0D51205A0FE}"/>
                </a:ext>
              </a:extLst>
            </p:cNvPr>
            <p:cNvSpPr txBox="1">
              <a:spLocks noChangeArrowheads="1"/>
            </p:cNvSpPr>
            <p:nvPr/>
          </p:nvSpPr>
          <p:spPr bwMode="auto">
            <a:xfrm>
              <a:off x="2667" y="3504"/>
              <a:ext cx="737" cy="288"/>
            </a:xfrm>
            <a:prstGeom prst="rect">
              <a:avLst/>
            </a:prstGeom>
            <a:noFill/>
            <a:ln>
              <a:noFill/>
            </a:ln>
            <a:effectLst/>
            <a:extLst>
              <a:ext uri="{909E8E84-426E-40dd-AFC4-6F175D3DCCD1}"/>
              <a:ext uri="{91240B29-F687-4f45-9708-019B960494DF}"/>
              <a:ext uri="{AF507438-7753-43e0-B8FC-AC1667EBCBE1}"/>
            </a:extLst>
          </p:spPr>
          <p:txBody>
            <a:bodyPr anchor="ctr">
              <a:spAutoFit/>
            </a:bodyPr>
            <a:lstStyle/>
            <a:p>
              <a:pPr algn="ctr">
                <a:spcBef>
                  <a:spcPct val="50000"/>
                </a:spcBef>
                <a:defRPr/>
              </a:pPr>
              <a:r>
                <a:rPr lang="en-US" altLang="en-US" sz="2400" i="1">
                  <a:latin typeface="Times New Roman" charset="0"/>
                  <a:ea typeface="+mn-ea"/>
                </a:rPr>
                <a:t>NA</a:t>
              </a:r>
            </a:p>
          </p:txBody>
        </p:sp>
      </p:grpSp>
      <p:sp>
        <p:nvSpPr>
          <p:cNvPr id="109604" name="Text Box 36">
            <a:extLst>
              <a:ext uri="{FF2B5EF4-FFF2-40B4-BE49-F238E27FC236}">
                <a16:creationId xmlns:a16="http://schemas.microsoft.com/office/drawing/2014/main" id="{23A8FF67-556D-A54E-8E76-AF2CB8F70D7C}"/>
              </a:ext>
            </a:extLst>
          </p:cNvPr>
          <p:cNvSpPr txBox="1">
            <a:spLocks noChangeArrowheads="1"/>
          </p:cNvSpPr>
          <p:nvPr/>
        </p:nvSpPr>
        <p:spPr bwMode="auto">
          <a:xfrm>
            <a:off x="5329238" y="5105400"/>
            <a:ext cx="22669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Magnification = </a:t>
            </a:r>
          </a:p>
        </p:txBody>
      </p:sp>
      <p:sp>
        <p:nvSpPr>
          <p:cNvPr id="109605" name="Text Box 37">
            <a:extLst>
              <a:ext uri="{FF2B5EF4-FFF2-40B4-BE49-F238E27FC236}">
                <a16:creationId xmlns:a16="http://schemas.microsoft.com/office/drawing/2014/main" id="{E5FD73AF-9423-954E-BE7F-F66D71C7F377}"/>
              </a:ext>
            </a:extLst>
          </p:cNvPr>
          <p:cNvSpPr txBox="1">
            <a:spLocks noChangeArrowheads="1"/>
          </p:cNvSpPr>
          <p:nvPr/>
        </p:nvSpPr>
        <p:spPr bwMode="auto">
          <a:xfrm>
            <a:off x="7934325" y="4692650"/>
            <a:ext cx="3365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q</a:t>
            </a:r>
          </a:p>
        </p:txBody>
      </p:sp>
      <p:sp>
        <p:nvSpPr>
          <p:cNvPr id="109606" name="Text Box 38">
            <a:extLst>
              <a:ext uri="{FF2B5EF4-FFF2-40B4-BE49-F238E27FC236}">
                <a16:creationId xmlns:a16="http://schemas.microsoft.com/office/drawing/2014/main" id="{B2AB09AC-81DB-8E44-AF92-CE6D2443EBA3}"/>
              </a:ext>
            </a:extLst>
          </p:cNvPr>
          <p:cNvSpPr txBox="1">
            <a:spLocks noChangeArrowheads="1"/>
          </p:cNvSpPr>
          <p:nvPr/>
        </p:nvSpPr>
        <p:spPr bwMode="auto">
          <a:xfrm>
            <a:off x="7972425" y="5270500"/>
            <a:ext cx="336550"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p</a:t>
            </a:r>
          </a:p>
        </p:txBody>
      </p:sp>
      <p:sp>
        <p:nvSpPr>
          <p:cNvPr id="109607" name="Line 39">
            <a:extLst>
              <a:ext uri="{FF2B5EF4-FFF2-40B4-BE49-F238E27FC236}">
                <a16:creationId xmlns:a16="http://schemas.microsoft.com/office/drawing/2014/main" id="{7D12A555-8457-3949-9FDD-EDB6BB84D592}"/>
              </a:ext>
            </a:extLst>
          </p:cNvPr>
          <p:cNvSpPr>
            <a:spLocks noChangeShapeType="1"/>
          </p:cNvSpPr>
          <p:nvPr/>
        </p:nvSpPr>
        <p:spPr bwMode="auto">
          <a:xfrm>
            <a:off x="7912100" y="5295900"/>
            <a:ext cx="495300"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608" name="Text Box 40">
            <a:extLst>
              <a:ext uri="{FF2B5EF4-FFF2-40B4-BE49-F238E27FC236}">
                <a16:creationId xmlns:a16="http://schemas.microsoft.com/office/drawing/2014/main" id="{8F87B5B6-456A-254E-BC13-6E58AE850B64}"/>
              </a:ext>
            </a:extLst>
          </p:cNvPr>
          <p:cNvSpPr txBox="1">
            <a:spLocks noChangeArrowheads="1"/>
          </p:cNvSpPr>
          <p:nvPr/>
        </p:nvSpPr>
        <p:spPr bwMode="auto">
          <a:xfrm>
            <a:off x="590550" y="5308600"/>
            <a:ext cx="946150"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1800" i="1">
                <a:latin typeface="Times New Roman" charset="0"/>
                <a:ea typeface="+mn-ea"/>
              </a:rPr>
              <a:t>(lateral)</a:t>
            </a:r>
          </a:p>
        </p:txBody>
      </p:sp>
      <p:sp>
        <p:nvSpPr>
          <p:cNvPr id="109609" name="Text Box 41">
            <a:extLst>
              <a:ext uri="{FF2B5EF4-FFF2-40B4-BE49-F238E27FC236}">
                <a16:creationId xmlns:a16="http://schemas.microsoft.com/office/drawing/2014/main" id="{7C2D9DB8-B037-3C43-8B69-7CDE91278367}"/>
              </a:ext>
            </a:extLst>
          </p:cNvPr>
          <p:cNvSpPr txBox="1">
            <a:spLocks noChangeArrowheads="1"/>
          </p:cNvSpPr>
          <p:nvPr/>
        </p:nvSpPr>
        <p:spPr bwMode="auto">
          <a:xfrm>
            <a:off x="387350" y="5588000"/>
            <a:ext cx="1993900" cy="366713"/>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1800">
                <a:latin typeface="Times New Roman" charset="0"/>
                <a:ea typeface="+mn-ea"/>
              </a:rPr>
              <a:t>(Rayleigh criterion)</a:t>
            </a:r>
          </a:p>
        </p:txBody>
      </p:sp>
      <p:sp>
        <p:nvSpPr>
          <p:cNvPr id="109610" name="Line 42">
            <a:extLst>
              <a:ext uri="{FF2B5EF4-FFF2-40B4-BE49-F238E27FC236}">
                <a16:creationId xmlns:a16="http://schemas.microsoft.com/office/drawing/2014/main" id="{6CD7126A-F2FD-2740-90F1-1AC3F2EDD302}"/>
              </a:ext>
            </a:extLst>
          </p:cNvPr>
          <p:cNvSpPr>
            <a:spLocks noChangeShapeType="1"/>
          </p:cNvSpPr>
          <p:nvPr/>
        </p:nvSpPr>
        <p:spPr bwMode="auto">
          <a:xfrm>
            <a:off x="2844800" y="2028825"/>
            <a:ext cx="0" cy="269875"/>
          </a:xfrm>
          <a:prstGeom prst="line">
            <a:avLst/>
          </a:prstGeom>
          <a:noFill/>
          <a:ln w="28575">
            <a:solidFill>
              <a:srgbClr val="1620E8"/>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9611" name="Line 43">
            <a:extLst>
              <a:ext uri="{FF2B5EF4-FFF2-40B4-BE49-F238E27FC236}">
                <a16:creationId xmlns:a16="http://schemas.microsoft.com/office/drawing/2014/main" id="{CE3EC59A-578C-534E-96D2-C23C15F762A3}"/>
              </a:ext>
            </a:extLst>
          </p:cNvPr>
          <p:cNvSpPr>
            <a:spLocks noChangeShapeType="1"/>
          </p:cNvSpPr>
          <p:nvPr/>
        </p:nvSpPr>
        <p:spPr bwMode="auto">
          <a:xfrm flipV="1">
            <a:off x="4835525" y="2286000"/>
            <a:ext cx="0" cy="269875"/>
          </a:xfrm>
          <a:prstGeom prst="line">
            <a:avLst/>
          </a:prstGeom>
          <a:noFill/>
          <a:ln w="28575">
            <a:solidFill>
              <a:srgbClr val="1620E8"/>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a:extLst>
              <a:ext uri="{FF2B5EF4-FFF2-40B4-BE49-F238E27FC236}">
                <a16:creationId xmlns:a16="http://schemas.microsoft.com/office/drawing/2014/main" id="{28DE8E87-238B-8741-A59C-B4A3D5E2A7A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E0D9C89B-AAEA-E84A-8C77-7B54B45282D0}" type="slidenum">
              <a:rPr lang="en-US" altLang="en-US" sz="1400" smtClean="0"/>
              <a:pPr>
                <a:spcBef>
                  <a:spcPct val="0"/>
                </a:spcBef>
                <a:buFontTx/>
                <a:buNone/>
              </a:pPr>
              <a:t>7</a:t>
            </a:fld>
            <a:endParaRPr lang="en-US" altLang="en-US" sz="1400"/>
          </a:p>
        </p:txBody>
      </p:sp>
      <p:sp>
        <p:nvSpPr>
          <p:cNvPr id="110594" name="Rectangle 2">
            <a:extLst>
              <a:ext uri="{FF2B5EF4-FFF2-40B4-BE49-F238E27FC236}">
                <a16:creationId xmlns:a16="http://schemas.microsoft.com/office/drawing/2014/main" id="{FE082C36-F58E-2F46-92AF-BFAA619E24A4}"/>
              </a:ext>
            </a:extLst>
          </p:cNvPr>
          <p:cNvSpPr>
            <a:spLocks noGrp="1" noChangeArrowheads="1"/>
          </p:cNvSpPr>
          <p:nvPr>
            <p:ph type="title"/>
          </p:nvPr>
        </p:nvSpPr>
        <p:spPr>
          <a:xfrm>
            <a:off x="739588" y="0"/>
            <a:ext cx="7772400" cy="1015253"/>
          </a:xfrm>
          <a:extLst>
            <a:ext uri="{91240B29-F687-4f45-9708-019B960494DF}"/>
          </a:extLst>
        </p:spPr>
        <p:txBody>
          <a:bodyPr lIns="90488" tIns="44450" rIns="90488" bIns="44450"/>
          <a:lstStyle/>
          <a:p>
            <a:pPr>
              <a:defRPr/>
            </a:pPr>
            <a:r>
              <a:rPr lang="en-US" altLang="en-US" sz="3200" b="1" dirty="0">
                <a:ea typeface="+mj-ea"/>
                <a:cs typeface="+mj-cs"/>
              </a:rPr>
              <a:t>Numerical Aperture</a:t>
            </a:r>
          </a:p>
        </p:txBody>
      </p:sp>
      <p:sp>
        <p:nvSpPr>
          <p:cNvPr id="110595" name="Rectangle 3">
            <a:extLst>
              <a:ext uri="{FF2B5EF4-FFF2-40B4-BE49-F238E27FC236}">
                <a16:creationId xmlns:a16="http://schemas.microsoft.com/office/drawing/2014/main" id="{D9ABD058-AB95-1B40-8246-24935F335892}"/>
              </a:ext>
            </a:extLst>
          </p:cNvPr>
          <p:cNvSpPr>
            <a:spLocks noGrp="1" noChangeArrowheads="1"/>
          </p:cNvSpPr>
          <p:nvPr>
            <p:ph type="body" idx="1"/>
          </p:nvPr>
        </p:nvSpPr>
        <p:spPr>
          <a:xfrm>
            <a:off x="236538" y="1981200"/>
            <a:ext cx="8670925" cy="4054475"/>
          </a:xfrm>
          <a:extLst>
            <a:ext uri="{91240B29-F687-4f45-9708-019B960494DF}"/>
          </a:extLst>
        </p:spPr>
        <p:txBody>
          <a:bodyPr lIns="90488" tIns="44450" rIns="90488" bIns="44450"/>
          <a:lstStyle/>
          <a:p>
            <a:pPr>
              <a:defRPr/>
            </a:pPr>
            <a:r>
              <a:rPr lang="en-US" sz="2000" dirty="0">
                <a:latin typeface="Helvetica" pitchFamily="2" charset="0"/>
                <a:cs typeface="+mn-cs"/>
              </a:rPr>
              <a:t>The wider the angle the lens is capable of receiving light at, the greater its </a:t>
            </a:r>
            <a:r>
              <a:rPr lang="en-US" sz="2000" dirty="0">
                <a:solidFill>
                  <a:schemeClr val="hlink"/>
                </a:solidFill>
                <a:latin typeface="Helvetica" pitchFamily="2" charset="0"/>
                <a:cs typeface="+mn-cs"/>
              </a:rPr>
              <a:t>resolving power</a:t>
            </a:r>
          </a:p>
          <a:p>
            <a:pPr>
              <a:defRPr/>
            </a:pPr>
            <a:endParaRPr lang="en-US" sz="2000" dirty="0">
              <a:solidFill>
                <a:schemeClr val="hlink"/>
              </a:solidFill>
              <a:latin typeface="Helvetica" pitchFamily="2" charset="0"/>
              <a:cs typeface="+mn-cs"/>
            </a:endParaRPr>
          </a:p>
          <a:p>
            <a:pPr>
              <a:defRPr/>
            </a:pPr>
            <a:endParaRPr lang="en-US" sz="2000" dirty="0">
              <a:latin typeface="Helvetica" pitchFamily="2" charset="0"/>
              <a:cs typeface="+mn-cs"/>
            </a:endParaRPr>
          </a:p>
          <a:p>
            <a:pPr>
              <a:defRPr/>
            </a:pPr>
            <a:r>
              <a:rPr lang="en-US" sz="2000" dirty="0">
                <a:latin typeface="Helvetica" pitchFamily="2" charset="0"/>
                <a:cs typeface="+mn-cs"/>
              </a:rPr>
              <a:t>The higher the NA, the shorter the working distance</a:t>
            </a:r>
          </a:p>
        </p:txBody>
      </p:sp>
      <p:sp>
        <p:nvSpPr>
          <p:cNvPr id="110596" name="Text Box 4">
            <a:extLst>
              <a:ext uri="{FF2B5EF4-FFF2-40B4-BE49-F238E27FC236}">
                <a16:creationId xmlns:a16="http://schemas.microsoft.com/office/drawing/2014/main" id="{2120B6CF-D232-3441-8215-848837FD2F2F}"/>
              </a:ext>
            </a:extLst>
          </p:cNvPr>
          <p:cNvSpPr txBox="1">
            <a:spLocks noChangeArrowheads="1"/>
          </p:cNvSpPr>
          <p:nvPr/>
        </p:nvSpPr>
        <p:spPr bwMode="auto">
          <a:xfrm>
            <a:off x="6729413" y="52546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96</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5">
            <a:extLst>
              <a:ext uri="{FF2B5EF4-FFF2-40B4-BE49-F238E27FC236}">
                <a16:creationId xmlns:a16="http://schemas.microsoft.com/office/drawing/2014/main" id="{58CBA125-84ED-9A4D-8645-FB912455ED6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EE78D36F-B362-D446-A0D3-832D982B5FDE}" type="slidenum">
              <a:rPr lang="en-US" altLang="en-US" sz="1400" smtClean="0"/>
              <a:pPr>
                <a:spcBef>
                  <a:spcPct val="0"/>
                </a:spcBef>
                <a:buFontTx/>
                <a:buNone/>
              </a:pPr>
              <a:t>8</a:t>
            </a:fld>
            <a:endParaRPr lang="en-US" altLang="en-US" sz="1400"/>
          </a:p>
        </p:txBody>
      </p:sp>
      <p:sp>
        <p:nvSpPr>
          <p:cNvPr id="15362" name="Rectangle 2">
            <a:extLst>
              <a:ext uri="{FF2B5EF4-FFF2-40B4-BE49-F238E27FC236}">
                <a16:creationId xmlns:a16="http://schemas.microsoft.com/office/drawing/2014/main" id="{1944BE77-0A13-C54A-943C-8E7C7D494167}"/>
              </a:ext>
            </a:extLst>
          </p:cNvPr>
          <p:cNvSpPr>
            <a:spLocks noChangeArrowheads="1"/>
          </p:cNvSpPr>
          <p:nvPr/>
        </p:nvSpPr>
        <p:spPr bwMode="auto">
          <a:xfrm>
            <a:off x="3154363" y="3822700"/>
            <a:ext cx="2501900" cy="863600"/>
          </a:xfrm>
          <a:prstGeom prst="rect">
            <a:avLst/>
          </a:prstGeom>
          <a:solidFill>
            <a:srgbClr val="FDE3BA"/>
          </a:solidFill>
          <a:ln w="381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11619" name="Rectangle 3">
            <a:extLst>
              <a:ext uri="{FF2B5EF4-FFF2-40B4-BE49-F238E27FC236}">
                <a16:creationId xmlns:a16="http://schemas.microsoft.com/office/drawing/2014/main" id="{56B8714E-0777-CE4B-8ED9-AFA7F0382C42}"/>
              </a:ext>
            </a:extLst>
          </p:cNvPr>
          <p:cNvSpPr>
            <a:spLocks noGrp="1" noChangeArrowheads="1"/>
          </p:cNvSpPr>
          <p:nvPr>
            <p:ph type="title"/>
          </p:nvPr>
        </p:nvSpPr>
        <p:spPr>
          <a:xfrm>
            <a:off x="685800" y="138113"/>
            <a:ext cx="7772400" cy="1143000"/>
          </a:xfrm>
          <a:extLst>
            <a:ext uri="{91240B29-F687-4f45-9708-019B960494DF}"/>
          </a:extLst>
        </p:spPr>
        <p:txBody>
          <a:bodyPr lIns="90488" tIns="44450" rIns="90488" bIns="44450"/>
          <a:lstStyle/>
          <a:p>
            <a:pPr>
              <a:defRPr/>
            </a:pPr>
            <a:r>
              <a:rPr lang="en-US" altLang="en-US" b="1">
                <a:ea typeface="+mj-ea"/>
                <a:cs typeface="+mj-cs"/>
              </a:rPr>
              <a:t>Numerical Aperture</a:t>
            </a:r>
          </a:p>
        </p:txBody>
      </p:sp>
      <p:sp>
        <p:nvSpPr>
          <p:cNvPr id="111620" name="Rectangle 4">
            <a:extLst>
              <a:ext uri="{FF2B5EF4-FFF2-40B4-BE49-F238E27FC236}">
                <a16:creationId xmlns:a16="http://schemas.microsoft.com/office/drawing/2014/main" id="{09ABF35F-EE7B-184F-B022-F8A0F07CD8BD}"/>
              </a:ext>
            </a:extLst>
          </p:cNvPr>
          <p:cNvSpPr>
            <a:spLocks noGrp="1" noChangeArrowheads="1"/>
          </p:cNvSpPr>
          <p:nvPr>
            <p:ph type="body" idx="1"/>
          </p:nvPr>
        </p:nvSpPr>
        <p:spPr>
          <a:xfrm>
            <a:off x="574548" y="1579817"/>
            <a:ext cx="8402638" cy="4975225"/>
          </a:xfrm>
          <a:extLst>
            <a:ext uri="{91240B29-F687-4f45-9708-019B960494DF}"/>
          </a:extLst>
        </p:spPr>
        <p:txBody>
          <a:bodyPr lIns="90488" tIns="44450" rIns="90488" bIns="44450"/>
          <a:lstStyle/>
          <a:p>
            <a:pPr>
              <a:defRPr/>
            </a:pPr>
            <a:r>
              <a:rPr lang="en-US" sz="2400" dirty="0">
                <a:cs typeface="+mn-cs"/>
              </a:rPr>
              <a:t>Resolving power is directly related to numerical aperture.</a:t>
            </a:r>
          </a:p>
          <a:p>
            <a:pPr>
              <a:defRPr/>
            </a:pPr>
            <a:r>
              <a:rPr lang="en-US" sz="2400" dirty="0">
                <a:cs typeface="+mn-cs"/>
              </a:rPr>
              <a:t>The higher the NA the greater the resolution</a:t>
            </a:r>
          </a:p>
          <a:p>
            <a:pPr>
              <a:defRPr/>
            </a:pPr>
            <a:r>
              <a:rPr lang="en-US" sz="2400" dirty="0">
                <a:cs typeface="+mn-cs"/>
              </a:rPr>
              <a:t>Resolving power:</a:t>
            </a:r>
          </a:p>
          <a:p>
            <a:pPr lvl="1">
              <a:buFontTx/>
              <a:buNone/>
              <a:defRPr/>
            </a:pPr>
            <a:r>
              <a:rPr lang="en-US" sz="2000" b="1" dirty="0"/>
              <a:t>The ability of an objective to resolve two distinct lines very close together</a:t>
            </a:r>
            <a:endParaRPr lang="en-US" sz="2000" dirty="0"/>
          </a:p>
          <a:p>
            <a:pPr lvl="1">
              <a:buFontTx/>
              <a:buNone/>
              <a:defRPr/>
            </a:pPr>
            <a:r>
              <a:rPr lang="en-US" sz="2000" dirty="0"/>
              <a:t>				</a:t>
            </a:r>
          </a:p>
          <a:p>
            <a:pPr lvl="1">
              <a:buFontTx/>
              <a:buNone/>
              <a:defRPr/>
            </a:pPr>
            <a:r>
              <a:rPr lang="en-US" sz="2000" dirty="0"/>
              <a:t>				</a:t>
            </a:r>
            <a:r>
              <a:rPr lang="en-US" dirty="0"/>
              <a:t>NA = </a:t>
            </a:r>
            <a:r>
              <a:rPr lang="en-US" i="1" dirty="0">
                <a:sym typeface="Bookshelf Symbol 1" charset="0"/>
              </a:rPr>
              <a:t>n</a:t>
            </a:r>
            <a:r>
              <a:rPr lang="en-US" dirty="0"/>
              <a:t> sin </a:t>
            </a:r>
            <a:r>
              <a:rPr lang="en-US" dirty="0">
                <a:latin typeface="Symbol" charset="0"/>
              </a:rPr>
              <a:t>m</a:t>
            </a:r>
            <a:r>
              <a:rPr lang="en-US" dirty="0"/>
              <a:t> </a:t>
            </a:r>
          </a:p>
          <a:p>
            <a:pPr lvl="1">
              <a:buFontTx/>
              <a:buNone/>
              <a:defRPr/>
            </a:pPr>
            <a:endParaRPr lang="en-US" sz="2000" dirty="0"/>
          </a:p>
          <a:p>
            <a:pPr lvl="1">
              <a:defRPr/>
            </a:pPr>
            <a:r>
              <a:rPr lang="en-US" sz="2000" dirty="0"/>
              <a:t>(</a:t>
            </a:r>
            <a:r>
              <a:rPr lang="en-US" sz="2000" i="1" dirty="0"/>
              <a:t>n</a:t>
            </a:r>
            <a:r>
              <a:rPr lang="en-US" sz="2000" dirty="0"/>
              <a:t>=the lowest refractive index between the object and first objective element) (hopefully 1)</a:t>
            </a:r>
          </a:p>
          <a:p>
            <a:pPr lvl="1">
              <a:defRPr/>
            </a:pPr>
            <a:r>
              <a:rPr lang="en-US" sz="2000" dirty="0"/>
              <a:t> </a:t>
            </a:r>
            <a:r>
              <a:rPr lang="en-US" sz="2000" dirty="0">
                <a:latin typeface="Symbol" charset="0"/>
              </a:rPr>
              <a:t>m</a:t>
            </a:r>
            <a:r>
              <a:rPr lang="en-US" sz="2000" dirty="0"/>
              <a:t> is 1/2 the angular aperture of the objective</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a:extLst>
              <a:ext uri="{FF2B5EF4-FFF2-40B4-BE49-F238E27FC236}">
                <a16:creationId xmlns:a16="http://schemas.microsoft.com/office/drawing/2014/main" id="{56826CFF-439A-994B-8AF0-510FF892BD7B}"/>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t>Page </a:t>
            </a:r>
            <a:fld id="{A11AA1CD-DB61-BD41-AF0E-A2E5DA2AC03B}" type="slidenum">
              <a:rPr lang="en-US" altLang="en-US" sz="1400" smtClean="0"/>
              <a:pPr>
                <a:spcBef>
                  <a:spcPct val="0"/>
                </a:spcBef>
                <a:buFontTx/>
                <a:buNone/>
              </a:pPr>
              <a:t>9</a:t>
            </a:fld>
            <a:endParaRPr lang="en-US" altLang="en-US" sz="1400"/>
          </a:p>
        </p:txBody>
      </p:sp>
      <p:sp>
        <p:nvSpPr>
          <p:cNvPr id="16386" name="AutoShape 2">
            <a:extLst>
              <a:ext uri="{FF2B5EF4-FFF2-40B4-BE49-F238E27FC236}">
                <a16:creationId xmlns:a16="http://schemas.microsoft.com/office/drawing/2014/main" id="{D36E9CA4-5C73-9748-852E-5B153C93CB60}"/>
              </a:ext>
            </a:extLst>
          </p:cNvPr>
          <p:cNvSpPr>
            <a:spLocks noChangeArrowheads="1"/>
          </p:cNvSpPr>
          <p:nvPr/>
        </p:nvSpPr>
        <p:spPr bwMode="auto">
          <a:xfrm>
            <a:off x="2420938" y="4532313"/>
            <a:ext cx="4878387" cy="1463675"/>
          </a:xfrm>
          <a:prstGeom prst="horizontalScroll">
            <a:avLst>
              <a:gd name="adj" fmla="val 12500"/>
            </a:avLst>
          </a:prstGeom>
          <a:solidFill>
            <a:srgbClr val="FFCCCC"/>
          </a:solidFill>
          <a:ln w="381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6387" name="AutoShape 3">
            <a:extLst>
              <a:ext uri="{FF2B5EF4-FFF2-40B4-BE49-F238E27FC236}">
                <a16:creationId xmlns:a16="http://schemas.microsoft.com/office/drawing/2014/main" id="{A109D64C-2F9B-4F49-B6BA-262013C2AD1E}"/>
              </a:ext>
            </a:extLst>
          </p:cNvPr>
          <p:cNvSpPr>
            <a:spLocks noChangeArrowheads="1"/>
          </p:cNvSpPr>
          <p:nvPr/>
        </p:nvSpPr>
        <p:spPr bwMode="auto">
          <a:xfrm>
            <a:off x="2366963" y="2265363"/>
            <a:ext cx="4918075" cy="1401762"/>
          </a:xfrm>
          <a:prstGeom prst="horizontalScroll">
            <a:avLst>
              <a:gd name="adj" fmla="val 12500"/>
            </a:avLst>
          </a:prstGeom>
          <a:solidFill>
            <a:srgbClr val="FFCCCC"/>
          </a:solidFill>
          <a:ln w="38100">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a:latin typeface="Times New Roman" panose="02020603050405020304" pitchFamily="18" charset="0"/>
            </a:endParaRPr>
          </a:p>
        </p:txBody>
      </p:sp>
      <p:sp>
        <p:nvSpPr>
          <p:cNvPr id="112644" name="Rectangle 4">
            <a:extLst>
              <a:ext uri="{FF2B5EF4-FFF2-40B4-BE49-F238E27FC236}">
                <a16:creationId xmlns:a16="http://schemas.microsoft.com/office/drawing/2014/main" id="{28B423A4-1400-7446-8650-69BE4CD6536A}"/>
              </a:ext>
            </a:extLst>
          </p:cNvPr>
          <p:cNvSpPr>
            <a:spLocks noGrp="1" noChangeArrowheads="1"/>
          </p:cNvSpPr>
          <p:nvPr>
            <p:ph type="title"/>
          </p:nvPr>
        </p:nvSpPr>
        <p:spPr>
          <a:xfrm>
            <a:off x="685800" y="-95250"/>
            <a:ext cx="7772400" cy="1143000"/>
          </a:xfrm>
          <a:extLst>
            <a:ext uri="{91240B29-F687-4f45-9708-019B960494DF}"/>
          </a:extLst>
        </p:spPr>
        <p:txBody>
          <a:bodyPr lIns="90488" tIns="44450" rIns="90488" bIns="44450"/>
          <a:lstStyle/>
          <a:p>
            <a:pPr>
              <a:defRPr/>
            </a:pPr>
            <a:r>
              <a:rPr lang="en-US" altLang="en-US" sz="2800" b="1" dirty="0">
                <a:ea typeface="+mj-ea"/>
                <a:cs typeface="+mj-cs"/>
              </a:rPr>
              <a:t>Reminder: Impact of Numerical Aperture</a:t>
            </a:r>
          </a:p>
        </p:txBody>
      </p:sp>
      <p:sp>
        <p:nvSpPr>
          <p:cNvPr id="16389" name="Rectangle 5">
            <a:extLst>
              <a:ext uri="{FF2B5EF4-FFF2-40B4-BE49-F238E27FC236}">
                <a16:creationId xmlns:a16="http://schemas.microsoft.com/office/drawing/2014/main" id="{4860E883-FEB2-944D-ADB5-D4E7D5DDE20D}"/>
              </a:ext>
            </a:extLst>
          </p:cNvPr>
          <p:cNvSpPr>
            <a:spLocks noGrp="1" noChangeArrowheads="1"/>
          </p:cNvSpPr>
          <p:nvPr>
            <p:ph type="body" idx="1"/>
          </p:nvPr>
        </p:nvSpPr>
        <p:spPr>
          <a:xfrm>
            <a:off x="596900" y="1270000"/>
            <a:ext cx="7772400" cy="833438"/>
          </a:xfrm>
        </p:spPr>
        <p:txBody>
          <a:bodyPr lIns="90488" tIns="44450" rIns="90488" bIns="44450"/>
          <a:lstStyle/>
          <a:p>
            <a:r>
              <a:rPr lang="en-US" altLang="en-US" sz="2000">
                <a:ea typeface="ＭＳ Ｐゴシック" panose="020B0600070205080204" pitchFamily="34" charset="-128"/>
              </a:rPr>
              <a:t>For a narrow light beam (i.e. closed illumination aperture diaphragm) the finest resolution is (at the brightest point of the visible spectrum i.e. 530 nm)…(closed condensor).</a:t>
            </a:r>
          </a:p>
        </p:txBody>
      </p:sp>
      <p:sp>
        <p:nvSpPr>
          <p:cNvPr id="112646" name="Line 6">
            <a:extLst>
              <a:ext uri="{FF2B5EF4-FFF2-40B4-BE49-F238E27FC236}">
                <a16:creationId xmlns:a16="http://schemas.microsoft.com/office/drawing/2014/main" id="{703AB0C5-DA84-7F43-AAD2-FD1C6B49D0C8}"/>
              </a:ext>
            </a:extLst>
          </p:cNvPr>
          <p:cNvSpPr>
            <a:spLocks noChangeShapeType="1"/>
          </p:cNvSpPr>
          <p:nvPr/>
        </p:nvSpPr>
        <p:spPr bwMode="auto">
          <a:xfrm>
            <a:off x="2798763" y="2978150"/>
            <a:ext cx="1084262" cy="127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12647" name="Rectangle 7">
            <a:extLst>
              <a:ext uri="{FF2B5EF4-FFF2-40B4-BE49-F238E27FC236}">
                <a16:creationId xmlns:a16="http://schemas.microsoft.com/office/drawing/2014/main" id="{C47C0ACD-F705-3B4C-A55F-8568A14D8767}"/>
              </a:ext>
            </a:extLst>
          </p:cNvPr>
          <p:cNvSpPr>
            <a:spLocks noChangeArrowheads="1"/>
          </p:cNvSpPr>
          <p:nvPr/>
        </p:nvSpPr>
        <p:spPr bwMode="auto">
          <a:xfrm>
            <a:off x="3067050" y="3041650"/>
            <a:ext cx="62230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NA</a:t>
            </a:r>
          </a:p>
        </p:txBody>
      </p:sp>
      <p:sp>
        <p:nvSpPr>
          <p:cNvPr id="112648" name="Rectangle 8">
            <a:extLst>
              <a:ext uri="{FF2B5EF4-FFF2-40B4-BE49-F238E27FC236}">
                <a16:creationId xmlns:a16="http://schemas.microsoft.com/office/drawing/2014/main" id="{C9C0C3B1-4911-3D40-B1E7-BED5B164CD81}"/>
              </a:ext>
            </a:extLst>
          </p:cNvPr>
          <p:cNvSpPr>
            <a:spLocks noChangeArrowheads="1"/>
          </p:cNvSpPr>
          <p:nvPr/>
        </p:nvSpPr>
        <p:spPr bwMode="auto">
          <a:xfrm>
            <a:off x="2774950" y="5254625"/>
            <a:ext cx="115570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 2 x NA</a:t>
            </a:r>
          </a:p>
        </p:txBody>
      </p:sp>
      <p:sp>
        <p:nvSpPr>
          <p:cNvPr id="112649" name="Line 9">
            <a:extLst>
              <a:ext uri="{FF2B5EF4-FFF2-40B4-BE49-F238E27FC236}">
                <a16:creationId xmlns:a16="http://schemas.microsoft.com/office/drawing/2014/main" id="{441AD87B-C992-E84D-83A4-98ACD768BBD3}"/>
              </a:ext>
            </a:extLst>
          </p:cNvPr>
          <p:cNvSpPr>
            <a:spLocks noChangeShapeType="1"/>
          </p:cNvSpPr>
          <p:nvPr/>
        </p:nvSpPr>
        <p:spPr bwMode="auto">
          <a:xfrm>
            <a:off x="2781300" y="5251450"/>
            <a:ext cx="1084263" cy="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6394" name="Rectangle 10">
            <a:extLst>
              <a:ext uri="{FF2B5EF4-FFF2-40B4-BE49-F238E27FC236}">
                <a16:creationId xmlns:a16="http://schemas.microsoft.com/office/drawing/2014/main" id="{E3017446-2CD8-AF4D-9177-1CECD379D936}"/>
              </a:ext>
            </a:extLst>
          </p:cNvPr>
          <p:cNvSpPr>
            <a:spLocks noChangeArrowheads="1"/>
          </p:cNvSpPr>
          <p:nvPr/>
        </p:nvSpPr>
        <p:spPr bwMode="auto">
          <a:xfrm>
            <a:off x="3109913" y="4645025"/>
            <a:ext cx="404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Symbol" pitchFamily="2" charset="2"/>
              </a:rPr>
              <a:t></a:t>
            </a:r>
          </a:p>
        </p:txBody>
      </p:sp>
      <p:sp>
        <p:nvSpPr>
          <p:cNvPr id="112651" name="Rectangle 11">
            <a:extLst>
              <a:ext uri="{FF2B5EF4-FFF2-40B4-BE49-F238E27FC236}">
                <a16:creationId xmlns:a16="http://schemas.microsoft.com/office/drawing/2014/main" id="{F006957F-3452-3F41-AA04-A881CBF2FF90}"/>
              </a:ext>
            </a:extLst>
          </p:cNvPr>
          <p:cNvSpPr>
            <a:spLocks noChangeArrowheads="1"/>
          </p:cNvSpPr>
          <p:nvPr/>
        </p:nvSpPr>
        <p:spPr bwMode="auto">
          <a:xfrm>
            <a:off x="4603750" y="4903788"/>
            <a:ext cx="10191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u="sng">
                <a:latin typeface="Times New Roman" charset="0"/>
                <a:ea typeface="+mn-ea"/>
              </a:rPr>
              <a:t>.00053</a:t>
            </a:r>
          </a:p>
        </p:txBody>
      </p:sp>
      <p:sp>
        <p:nvSpPr>
          <p:cNvPr id="112652" name="Rectangle 12">
            <a:extLst>
              <a:ext uri="{FF2B5EF4-FFF2-40B4-BE49-F238E27FC236}">
                <a16:creationId xmlns:a16="http://schemas.microsoft.com/office/drawing/2014/main" id="{5D616D06-70E2-A044-8B8B-A4F5D6AB97CE}"/>
              </a:ext>
            </a:extLst>
          </p:cNvPr>
          <p:cNvSpPr>
            <a:spLocks noChangeArrowheads="1"/>
          </p:cNvSpPr>
          <p:nvPr/>
        </p:nvSpPr>
        <p:spPr bwMode="auto">
          <a:xfrm>
            <a:off x="4527550" y="5208588"/>
            <a:ext cx="11715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2 x 1.00</a:t>
            </a:r>
          </a:p>
        </p:txBody>
      </p:sp>
      <p:sp>
        <p:nvSpPr>
          <p:cNvPr id="112653" name="Rectangle 13">
            <a:extLst>
              <a:ext uri="{FF2B5EF4-FFF2-40B4-BE49-F238E27FC236}">
                <a16:creationId xmlns:a16="http://schemas.microsoft.com/office/drawing/2014/main" id="{538E9D98-02BF-FB45-9B37-2FE4B98E90D0}"/>
              </a:ext>
            </a:extLst>
          </p:cNvPr>
          <p:cNvSpPr>
            <a:spLocks noChangeArrowheads="1"/>
          </p:cNvSpPr>
          <p:nvPr/>
        </p:nvSpPr>
        <p:spPr bwMode="auto">
          <a:xfrm>
            <a:off x="5534025" y="5056188"/>
            <a:ext cx="16033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 0.265 </a:t>
            </a:r>
            <a:r>
              <a:rPr lang="en-US" altLang="en-US" sz="2400">
                <a:latin typeface="Symbol" charset="2"/>
                <a:ea typeface="+mn-ea"/>
              </a:rPr>
              <a:t></a:t>
            </a:r>
            <a:r>
              <a:rPr lang="en-US" altLang="en-US" sz="2400">
                <a:latin typeface="Times New Roman" charset="0"/>
                <a:ea typeface="+mn-ea"/>
              </a:rPr>
              <a:t>m</a:t>
            </a:r>
          </a:p>
        </p:txBody>
      </p:sp>
      <p:grpSp>
        <p:nvGrpSpPr>
          <p:cNvPr id="16398" name="Group 14">
            <a:extLst>
              <a:ext uri="{FF2B5EF4-FFF2-40B4-BE49-F238E27FC236}">
                <a16:creationId xmlns:a16="http://schemas.microsoft.com/office/drawing/2014/main" id="{CBC6717F-9E90-EB4C-B93C-1A19CB7555FF}"/>
              </a:ext>
            </a:extLst>
          </p:cNvPr>
          <p:cNvGrpSpPr>
            <a:grpSpLocks/>
          </p:cNvGrpSpPr>
          <p:nvPr/>
        </p:nvGrpSpPr>
        <p:grpSpPr bwMode="auto">
          <a:xfrm>
            <a:off x="4575175" y="2568575"/>
            <a:ext cx="2381250" cy="742950"/>
            <a:chOff x="3610" y="1978"/>
            <a:chExt cx="1500" cy="468"/>
          </a:xfrm>
        </p:grpSpPr>
        <p:sp>
          <p:nvSpPr>
            <p:cNvPr id="112655" name="Rectangle 15">
              <a:extLst>
                <a:ext uri="{FF2B5EF4-FFF2-40B4-BE49-F238E27FC236}">
                  <a16:creationId xmlns:a16="http://schemas.microsoft.com/office/drawing/2014/main" id="{A2F8F1D7-501A-734D-B610-69C99937068A}"/>
                </a:ext>
              </a:extLst>
            </p:cNvPr>
            <p:cNvSpPr>
              <a:spLocks noChangeArrowheads="1"/>
            </p:cNvSpPr>
            <p:nvPr/>
          </p:nvSpPr>
          <p:spPr bwMode="auto">
            <a:xfrm>
              <a:off x="3610" y="1978"/>
              <a:ext cx="642" cy="2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u="sng">
                  <a:latin typeface="Times New Roman" charset="0"/>
                  <a:ea typeface="+mn-ea"/>
                </a:rPr>
                <a:t>.00053</a:t>
              </a:r>
            </a:p>
          </p:txBody>
        </p:sp>
        <p:sp>
          <p:nvSpPr>
            <p:cNvPr id="112656" name="Rectangle 16">
              <a:extLst>
                <a:ext uri="{FF2B5EF4-FFF2-40B4-BE49-F238E27FC236}">
                  <a16:creationId xmlns:a16="http://schemas.microsoft.com/office/drawing/2014/main" id="{6C01D955-2B9E-7041-9A36-6E7BD6A991C1}"/>
                </a:ext>
              </a:extLst>
            </p:cNvPr>
            <p:cNvSpPr>
              <a:spLocks noChangeArrowheads="1"/>
            </p:cNvSpPr>
            <p:nvPr/>
          </p:nvSpPr>
          <p:spPr bwMode="auto">
            <a:xfrm>
              <a:off x="3735" y="2160"/>
              <a:ext cx="450" cy="2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1.00</a:t>
              </a:r>
            </a:p>
          </p:txBody>
        </p:sp>
        <p:sp>
          <p:nvSpPr>
            <p:cNvPr id="112657" name="Rectangle 17">
              <a:extLst>
                <a:ext uri="{FF2B5EF4-FFF2-40B4-BE49-F238E27FC236}">
                  <a16:creationId xmlns:a16="http://schemas.microsoft.com/office/drawing/2014/main" id="{2F9735C2-4E46-1140-BB95-5C5BAF6B32BD}"/>
                </a:ext>
              </a:extLst>
            </p:cNvPr>
            <p:cNvSpPr>
              <a:spLocks noChangeArrowheads="1"/>
            </p:cNvSpPr>
            <p:nvPr/>
          </p:nvSpPr>
          <p:spPr bwMode="auto">
            <a:xfrm>
              <a:off x="4196" y="2074"/>
              <a:ext cx="914" cy="2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2400">
                  <a:latin typeface="Times New Roman" charset="0"/>
                  <a:ea typeface="+mn-ea"/>
                </a:rPr>
                <a:t>= 0.53 </a:t>
              </a:r>
              <a:r>
                <a:rPr lang="en-US" altLang="en-US" sz="2400">
                  <a:latin typeface="Symbol" charset="2"/>
                  <a:ea typeface="+mn-ea"/>
                </a:rPr>
                <a:t></a:t>
              </a:r>
              <a:r>
                <a:rPr lang="en-US" altLang="en-US" sz="2400">
                  <a:latin typeface="Times New Roman" charset="0"/>
                  <a:ea typeface="+mn-ea"/>
                </a:rPr>
                <a:t>m</a:t>
              </a:r>
            </a:p>
          </p:txBody>
        </p:sp>
      </p:grpSp>
      <p:sp>
        <p:nvSpPr>
          <p:cNvPr id="16399" name="Rectangle 18">
            <a:extLst>
              <a:ext uri="{FF2B5EF4-FFF2-40B4-BE49-F238E27FC236}">
                <a16:creationId xmlns:a16="http://schemas.microsoft.com/office/drawing/2014/main" id="{A2A96541-06A7-0C4B-8164-5B85D5F7CD58}"/>
              </a:ext>
            </a:extLst>
          </p:cNvPr>
          <p:cNvSpPr>
            <a:spLocks noChangeArrowheads="1"/>
          </p:cNvSpPr>
          <p:nvPr/>
        </p:nvSpPr>
        <p:spPr bwMode="auto">
          <a:xfrm>
            <a:off x="609600" y="3352800"/>
            <a:ext cx="7772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buFontTx/>
              <a:buNone/>
            </a:pPr>
            <a:endParaRPr lang="en-US" altLang="en-US" sz="2000" dirty="0">
              <a:latin typeface="Helvetica" pitchFamily="2" charset="0"/>
            </a:endParaRPr>
          </a:p>
          <a:p>
            <a:r>
              <a:rPr lang="en-US" altLang="en-US" sz="2000" dirty="0">
                <a:latin typeface="Helvetica" pitchFamily="2" charset="0"/>
              </a:rPr>
              <a:t>With a cone of light filling the entire aperture the theoretical resolution is…(fully open </a:t>
            </a:r>
            <a:r>
              <a:rPr lang="en-US" altLang="en-US" sz="2000" dirty="0" err="1">
                <a:latin typeface="Helvetica" pitchFamily="2" charset="0"/>
              </a:rPr>
              <a:t>condensor</a:t>
            </a:r>
            <a:r>
              <a:rPr lang="en-US" altLang="en-US" sz="2000" dirty="0">
                <a:latin typeface="Helvetica" pitchFamily="2" charset="0"/>
              </a:rPr>
              <a:t>)..</a:t>
            </a:r>
          </a:p>
        </p:txBody>
      </p:sp>
      <p:sp>
        <p:nvSpPr>
          <p:cNvPr id="16400" name="Rectangle 19">
            <a:extLst>
              <a:ext uri="{FF2B5EF4-FFF2-40B4-BE49-F238E27FC236}">
                <a16:creationId xmlns:a16="http://schemas.microsoft.com/office/drawing/2014/main" id="{64C52845-B56C-BC4D-B2C1-3A5C9352AAB6}"/>
              </a:ext>
            </a:extLst>
          </p:cNvPr>
          <p:cNvSpPr>
            <a:spLocks noChangeArrowheads="1"/>
          </p:cNvSpPr>
          <p:nvPr/>
        </p:nvSpPr>
        <p:spPr bwMode="auto">
          <a:xfrm>
            <a:off x="3170238" y="2368550"/>
            <a:ext cx="404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a:latin typeface="Symbol" pitchFamily="2" charset="2"/>
              </a:rPr>
              <a:t></a:t>
            </a:r>
          </a:p>
        </p:txBody>
      </p:sp>
      <p:sp>
        <p:nvSpPr>
          <p:cNvPr id="112660" name="Text Box 20">
            <a:extLst>
              <a:ext uri="{FF2B5EF4-FFF2-40B4-BE49-F238E27FC236}">
                <a16:creationId xmlns:a16="http://schemas.microsoft.com/office/drawing/2014/main" id="{FD65C561-0948-3147-B01B-24C5CFE867CC}"/>
              </a:ext>
            </a:extLst>
          </p:cNvPr>
          <p:cNvSpPr txBox="1">
            <a:spLocks noChangeArrowheads="1"/>
          </p:cNvSpPr>
          <p:nvPr/>
        </p:nvSpPr>
        <p:spPr bwMode="auto">
          <a:xfrm>
            <a:off x="4052888" y="2711450"/>
            <a:ext cx="390525"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a:t>
            </a:r>
          </a:p>
        </p:txBody>
      </p:sp>
      <p:sp>
        <p:nvSpPr>
          <p:cNvPr id="112661" name="Text Box 21">
            <a:extLst>
              <a:ext uri="{FF2B5EF4-FFF2-40B4-BE49-F238E27FC236}">
                <a16:creationId xmlns:a16="http://schemas.microsoft.com/office/drawing/2014/main" id="{55DAAB89-69CC-5D48-8F39-6DC7FE2C80C7}"/>
              </a:ext>
            </a:extLst>
          </p:cNvPr>
          <p:cNvSpPr txBox="1">
            <a:spLocks noChangeArrowheads="1"/>
          </p:cNvSpPr>
          <p:nvPr/>
        </p:nvSpPr>
        <p:spPr bwMode="auto">
          <a:xfrm>
            <a:off x="4043363" y="5051425"/>
            <a:ext cx="390525" cy="457200"/>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2400" i="1">
                <a:latin typeface="Times New Roman" charset="0"/>
                <a:ea typeface="+mn-ea"/>
              </a:rPr>
              <a:t>=</a:t>
            </a:r>
          </a:p>
        </p:txBody>
      </p:sp>
    </p:spTree>
  </p:cSld>
  <p:clrMapOvr>
    <a:masterClrMapping/>
  </p:clrMapOvr>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a:ln>
              <a:noFill/>
            </a:ln>
            <a:solidFill>
              <a:schemeClr val="tx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1672</Words>
  <Application>Microsoft Macintosh PowerPoint</Application>
  <PresentationFormat>On-screen Show (4:3)</PresentationFormat>
  <Paragraphs>453</Paragraphs>
  <Slides>56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Book Antiqua</vt:lpstr>
      <vt:lpstr>Century Schoolbook</vt:lpstr>
      <vt:lpstr>Comic Sans MS</vt:lpstr>
      <vt:lpstr>Helvetica</vt:lpstr>
      <vt:lpstr>Symbol</vt:lpstr>
      <vt:lpstr>Times New Roman</vt:lpstr>
      <vt:lpstr>Office Theme</vt:lpstr>
      <vt:lpstr>BMS 631 - Lecture 5</vt:lpstr>
      <vt:lpstr>Review</vt:lpstr>
      <vt:lpstr>Review</vt:lpstr>
      <vt:lpstr>Light Propagation &amp; Vergence</vt:lpstr>
      <vt:lpstr>Image Formation</vt:lpstr>
      <vt:lpstr>Properties of thin Lenses</vt:lpstr>
      <vt:lpstr>Numerical Aperture</vt:lpstr>
      <vt:lpstr>Numerical Aperture</vt:lpstr>
      <vt:lpstr>Reminder: Impact of Numerical Aperture</vt:lpstr>
      <vt:lpstr>Object Resolution</vt:lpstr>
      <vt:lpstr>What is the impact of NA on a flow chamber?</vt:lpstr>
      <vt:lpstr>Reminder: Depth of Field and Resolution</vt:lpstr>
      <vt:lpstr>Technical Aspects of Flow Cytometry</vt:lpstr>
      <vt:lpstr>PowerPoint Presentation</vt:lpstr>
      <vt:lpstr>Elite Cytometer with 4 Lasers</vt:lpstr>
      <vt:lpstr> </vt:lpstr>
      <vt:lpstr>Coulter Optical System - Elite</vt:lpstr>
      <vt:lpstr>Coulter Optical System - Elite</vt:lpstr>
      <vt:lpstr>Detection Systems- Bio-Rad Bryte HS</vt:lpstr>
      <vt:lpstr>PowerPoint Presentation</vt:lpstr>
      <vt:lpstr>Bryte HS Optical System</vt:lpstr>
      <vt:lpstr>FC500</vt:lpstr>
      <vt:lpstr>FC500</vt:lpstr>
      <vt:lpstr>Amnis</vt:lpstr>
      <vt:lpstr>FACStar Plus (1990s)</vt:lpstr>
      <vt:lpstr>FACS Vantage</vt:lpstr>
      <vt:lpstr>BD FACSAria</vt:lpstr>
      <vt:lpstr>FACSAria (2000s)</vt:lpstr>
      <vt:lpstr>FACSAria</vt:lpstr>
      <vt:lpstr>ThermoFisher Attune</vt:lpstr>
      <vt:lpstr>ThermoFisher Attune</vt:lpstr>
      <vt:lpstr>Abbott Cell Dyn</vt:lpstr>
      <vt:lpstr>Beckman Coulter CYAN</vt:lpstr>
      <vt:lpstr>Beckman Coulter CYAN</vt:lpstr>
      <vt:lpstr>Beckman Coulter CYAN</vt:lpstr>
      <vt:lpstr>Beckman Coulter CYAN</vt:lpstr>
      <vt:lpstr>Beckman Coulter CYAN</vt:lpstr>
      <vt:lpstr>Cyan</vt:lpstr>
      <vt:lpstr>Beckman Coulter MoFlo or DXP</vt:lpstr>
      <vt:lpstr>Beckman Coulter MoFlo or DXP</vt:lpstr>
      <vt:lpstr>Sysmex-Partec - CyFLOW</vt:lpstr>
      <vt:lpstr>Sony Icyt -Reflection </vt:lpstr>
      <vt:lpstr>Beckman CytoFlex</vt:lpstr>
      <vt:lpstr>CytoFlex</vt:lpstr>
      <vt:lpstr>CYtoFlex (Beckman Coulter)</vt:lpstr>
      <vt:lpstr>CytoFlex (Beckman Coulter) </vt:lpstr>
      <vt:lpstr>Luminex Cytometer</vt:lpstr>
      <vt:lpstr>Cytek- Aurora </vt:lpstr>
      <vt:lpstr>ACEA Quanteon Instrument</vt:lpstr>
      <vt:lpstr>Quanteon uses SiPMs</vt:lpstr>
      <vt:lpstr>Agilent-ACEA - NovoCyte</vt:lpstr>
      <vt:lpstr>Comparison of Optical Systems</vt:lpstr>
      <vt:lpstr>Sony 6800 Spectral</vt:lpstr>
      <vt:lpstr>Purdue Spectral system - FC500</vt:lpstr>
      <vt:lpstr>Purdue Spectral systemFC500</vt:lpstr>
      <vt:lpstr>Summary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4</dc:title>
  <dc:creator>J.Paul Robinson</dc:creator>
  <cp:lastModifiedBy>Robinson, Joseph Paul</cp:lastModifiedBy>
  <cp:revision>37</cp:revision>
  <cp:lastPrinted>1999-01-24T19:31:49Z</cp:lastPrinted>
  <dcterms:created xsi:type="dcterms:W3CDTF">2018-01-22T02:11:15Z</dcterms:created>
  <dcterms:modified xsi:type="dcterms:W3CDTF">2023-01-18T22:19:56Z</dcterms:modified>
</cp:coreProperties>
</file>