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57" r:id="rId5"/>
  </p:sldMasterIdLst>
  <p:notesMasterIdLst>
    <p:notesMasterId r:id="rId56"/>
  </p:notesMasterIdLst>
  <p:sldIdLst>
    <p:sldId id="297" r:id="rId6"/>
    <p:sldId id="258" r:id="rId7"/>
    <p:sldId id="259" r:id="rId8"/>
    <p:sldId id="260" r:id="rId9"/>
    <p:sldId id="35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82" r:id="rId30"/>
    <p:sldId id="283" r:id="rId31"/>
    <p:sldId id="284" r:id="rId32"/>
    <p:sldId id="285" r:id="rId33"/>
    <p:sldId id="286" r:id="rId34"/>
    <p:sldId id="287" r:id="rId35"/>
    <p:sldId id="288" r:id="rId36"/>
    <p:sldId id="289" r:id="rId37"/>
    <p:sldId id="300" r:id="rId38"/>
    <p:sldId id="308" r:id="rId39"/>
    <p:sldId id="304" r:id="rId40"/>
    <p:sldId id="305" r:id="rId41"/>
    <p:sldId id="291" r:id="rId42"/>
    <p:sldId id="290" r:id="rId43"/>
    <p:sldId id="299" r:id="rId44"/>
    <p:sldId id="295" r:id="rId45"/>
    <p:sldId id="309" r:id="rId46"/>
    <p:sldId id="310" r:id="rId47"/>
    <p:sldId id="311" r:id="rId48"/>
    <p:sldId id="353" r:id="rId49"/>
    <p:sldId id="312" r:id="rId50"/>
    <p:sldId id="313" r:id="rId51"/>
    <p:sldId id="314" r:id="rId52"/>
    <p:sldId id="351" r:id="rId53"/>
    <p:sldId id="352" r:id="rId54"/>
    <p:sldId id="2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BD4"/>
    <a:srgbClr val="FDB714"/>
    <a:srgbClr val="F26929"/>
    <a:srgbClr val="C63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2"/>
    <p:restoredTop sz="94582"/>
  </p:normalViewPr>
  <p:slideViewPr>
    <p:cSldViewPr snapToGrid="0" snapToObjects="1">
      <p:cViewPr varScale="1">
        <p:scale>
          <a:sx n="105" d="100"/>
          <a:sy n="105" d="100"/>
        </p:scale>
        <p:origin x="240"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6AAA8-D7FB-EC4D-BA91-8B300B0686BB}"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F144E-2FA6-B542-95D2-8F49A89C039D}" type="slidenum">
              <a:rPr lang="en-US" smtClean="0"/>
              <a:t>‹#›</a:t>
            </a:fld>
            <a:endParaRPr lang="en-US"/>
          </a:p>
        </p:txBody>
      </p:sp>
    </p:spTree>
    <p:extLst>
      <p:ext uri="{BB962C8B-B14F-4D97-AF65-F5344CB8AC3E}">
        <p14:creationId xmlns:p14="http://schemas.microsoft.com/office/powerpoint/2010/main" val="51222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6C3E87CC-4CED-E941-A785-3AA872FC6B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11EB0F1-67EF-8C42-895E-DB6470AB8B52}" type="slidenum">
              <a:rPr lang="en-US" altLang="en-US" smtClean="0"/>
              <a:pPr/>
              <a:t>1</a:t>
            </a:fld>
            <a:endParaRPr lang="en-US" altLang="en-US"/>
          </a:p>
        </p:txBody>
      </p:sp>
      <p:sp>
        <p:nvSpPr>
          <p:cNvPr id="16386" name="Rectangle 2">
            <a:extLst>
              <a:ext uri="{FF2B5EF4-FFF2-40B4-BE49-F238E27FC236}">
                <a16:creationId xmlns:a16="http://schemas.microsoft.com/office/drawing/2014/main" id="{358E0976-58EB-9345-9667-0522F90A527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99EC1984-9D55-0F49-83A3-EFEF8744E391}"/>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628356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92BFCFC3-08BF-E04B-9586-BFD98657F4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03B721-CDC8-5D47-A2AE-D198E8BF613C}" type="slidenum">
              <a:rPr lang="en-US" altLang="en-US" smtClean="0"/>
              <a:pPr/>
              <a:t>10</a:t>
            </a:fld>
            <a:endParaRPr lang="en-US" altLang="en-US"/>
          </a:p>
        </p:txBody>
      </p:sp>
      <p:sp>
        <p:nvSpPr>
          <p:cNvPr id="34818" name="Rectangle 2">
            <a:extLst>
              <a:ext uri="{FF2B5EF4-FFF2-40B4-BE49-F238E27FC236}">
                <a16:creationId xmlns:a16="http://schemas.microsoft.com/office/drawing/2014/main" id="{10FF2BBA-2203-034D-9817-6C7D7533046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50660DA2-35F0-C24F-9B9B-91EE256CA0A7}"/>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104180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3953B9D9-543B-0D4B-B545-91D88A6D86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226A0A-4A22-F146-88AF-FB28908E90F5}" type="slidenum">
              <a:rPr lang="en-US" altLang="en-US" smtClean="0"/>
              <a:pPr/>
              <a:t>11</a:t>
            </a:fld>
            <a:endParaRPr lang="en-US" altLang="en-US"/>
          </a:p>
        </p:txBody>
      </p:sp>
      <p:sp>
        <p:nvSpPr>
          <p:cNvPr id="36866" name="Rectangle 2">
            <a:extLst>
              <a:ext uri="{FF2B5EF4-FFF2-40B4-BE49-F238E27FC236}">
                <a16:creationId xmlns:a16="http://schemas.microsoft.com/office/drawing/2014/main" id="{EB614738-42B5-8E48-91FD-2A988DA738E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3608C6F-3AD0-C64D-89BF-AB64F4D621D9}"/>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4804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81D03CB3-CDD7-BB43-AA95-D01F28B8436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EA943A8-8218-D24A-B756-F93B7B2916CA}" type="slidenum">
              <a:rPr lang="en-US" altLang="en-US" smtClean="0"/>
              <a:pPr/>
              <a:t>12</a:t>
            </a:fld>
            <a:endParaRPr lang="en-US" altLang="en-US"/>
          </a:p>
        </p:txBody>
      </p:sp>
      <p:sp>
        <p:nvSpPr>
          <p:cNvPr id="38914" name="Rectangle 2">
            <a:extLst>
              <a:ext uri="{FF2B5EF4-FFF2-40B4-BE49-F238E27FC236}">
                <a16:creationId xmlns:a16="http://schemas.microsoft.com/office/drawing/2014/main" id="{A6F0118E-D2C1-F94A-9325-83EB40595530}"/>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F619457-C3F5-0943-B680-CB20B8DCA982}"/>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268280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0717DF1B-EDD4-F740-9A92-78A869F05E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0FF67C-E0D4-BB4D-B586-C10FBA36880B}" type="slidenum">
              <a:rPr lang="en-US" altLang="en-US" smtClean="0"/>
              <a:pPr/>
              <a:t>13</a:t>
            </a:fld>
            <a:endParaRPr lang="en-US" altLang="en-US"/>
          </a:p>
        </p:txBody>
      </p:sp>
      <p:sp>
        <p:nvSpPr>
          <p:cNvPr id="40962" name="Rectangle 2">
            <a:extLst>
              <a:ext uri="{FF2B5EF4-FFF2-40B4-BE49-F238E27FC236}">
                <a16:creationId xmlns:a16="http://schemas.microsoft.com/office/drawing/2014/main" id="{DE534280-5072-1241-8EDD-21D7BF59E7E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7F5EBDC9-804D-8242-971C-EA9090325AD6}"/>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672914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2D60F590-02C7-CC46-848E-7543BBF102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9BA47E-F742-3947-AB04-F6AFEDDAEA06}" type="slidenum">
              <a:rPr lang="en-US" altLang="en-US" smtClean="0"/>
              <a:pPr/>
              <a:t>14</a:t>
            </a:fld>
            <a:endParaRPr lang="en-US" altLang="en-US"/>
          </a:p>
        </p:txBody>
      </p:sp>
      <p:sp>
        <p:nvSpPr>
          <p:cNvPr id="43010" name="Rectangle 2">
            <a:extLst>
              <a:ext uri="{FF2B5EF4-FFF2-40B4-BE49-F238E27FC236}">
                <a16:creationId xmlns:a16="http://schemas.microsoft.com/office/drawing/2014/main" id="{22EF04CD-48D0-EF4E-9D68-FD0D2B84A07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0B4B7F5-D7CA-444F-8280-E0882F6531F4}"/>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36395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A337400C-2FF3-A24B-BA05-623DD0C756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99A090-BF97-024A-8A0E-7A535F72D03C}" type="slidenum">
              <a:rPr lang="en-US" altLang="en-US" smtClean="0"/>
              <a:pPr/>
              <a:t>15</a:t>
            </a:fld>
            <a:endParaRPr lang="en-US" altLang="en-US"/>
          </a:p>
        </p:txBody>
      </p:sp>
      <p:sp>
        <p:nvSpPr>
          <p:cNvPr id="45058" name="Rectangle 2">
            <a:extLst>
              <a:ext uri="{FF2B5EF4-FFF2-40B4-BE49-F238E27FC236}">
                <a16:creationId xmlns:a16="http://schemas.microsoft.com/office/drawing/2014/main" id="{50891127-B06F-1C49-A06F-4917DAFC4735}"/>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EBBFA90-3972-894B-9922-B61FF431993A}"/>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89455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487A20E-0932-D54A-95A8-45A61A91E1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8D86A-7342-F742-ADF6-1B9B391A0121}" type="slidenum">
              <a:rPr lang="en-US" altLang="en-US" smtClean="0"/>
              <a:pPr/>
              <a:t>16</a:t>
            </a:fld>
            <a:endParaRPr lang="en-US" altLang="en-US"/>
          </a:p>
        </p:txBody>
      </p:sp>
      <p:sp>
        <p:nvSpPr>
          <p:cNvPr id="47106" name="Rectangle 2">
            <a:extLst>
              <a:ext uri="{FF2B5EF4-FFF2-40B4-BE49-F238E27FC236}">
                <a16:creationId xmlns:a16="http://schemas.microsoft.com/office/drawing/2014/main" id="{7797718E-DF54-8741-97C7-43C1A7DB27E2}"/>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053CF67-3911-0643-B71A-AF58BB33CA55}"/>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275623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1BD8B6B7-DF5C-8E40-8A66-2DA513A991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016356-0CAF-AD48-87A8-CE4A7A6A0CEB}" type="slidenum">
              <a:rPr lang="en-US" altLang="en-US" smtClean="0"/>
              <a:pPr/>
              <a:t>17</a:t>
            </a:fld>
            <a:endParaRPr lang="en-US" altLang="en-US"/>
          </a:p>
        </p:txBody>
      </p:sp>
      <p:sp>
        <p:nvSpPr>
          <p:cNvPr id="49154" name="Rectangle 2">
            <a:extLst>
              <a:ext uri="{FF2B5EF4-FFF2-40B4-BE49-F238E27FC236}">
                <a16:creationId xmlns:a16="http://schemas.microsoft.com/office/drawing/2014/main" id="{7D1853FE-0FC2-664C-A3D3-AAAA7082747D}"/>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ECABEC0-D6CC-594E-A8CB-128AB170EB0D}"/>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04068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598B4CB8-B50E-7F41-96FA-EDCD78DF56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A070C7B-39FB-164E-B83D-B4A76FFFED6B}" type="slidenum">
              <a:rPr lang="en-US" altLang="en-US" smtClean="0"/>
              <a:pPr/>
              <a:t>18</a:t>
            </a:fld>
            <a:endParaRPr lang="en-US" altLang="en-US"/>
          </a:p>
        </p:txBody>
      </p:sp>
      <p:sp>
        <p:nvSpPr>
          <p:cNvPr id="51202" name="Rectangle 2">
            <a:extLst>
              <a:ext uri="{FF2B5EF4-FFF2-40B4-BE49-F238E27FC236}">
                <a16:creationId xmlns:a16="http://schemas.microsoft.com/office/drawing/2014/main" id="{14F23D38-635F-BD47-9AAE-446E356EE87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9507FC2-F4B7-244D-A1CE-2926667D61C5}"/>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dirty="0">
              <a:latin typeface="Arial" charset="0"/>
              <a:cs typeface="+mn-cs"/>
            </a:endParaRPr>
          </a:p>
        </p:txBody>
      </p:sp>
    </p:spTree>
    <p:extLst>
      <p:ext uri="{BB962C8B-B14F-4D97-AF65-F5344CB8AC3E}">
        <p14:creationId xmlns:p14="http://schemas.microsoft.com/office/powerpoint/2010/main" val="25221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23615F5-8AFA-434F-A23F-48B2D3D5C2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B7ACD66-81AF-AC42-9BCD-E915D98B13A9}" type="slidenum">
              <a:rPr lang="en-US" altLang="en-US" smtClean="0"/>
              <a:pPr/>
              <a:t>19</a:t>
            </a:fld>
            <a:endParaRPr lang="en-US" altLang="en-US"/>
          </a:p>
        </p:txBody>
      </p:sp>
      <p:sp>
        <p:nvSpPr>
          <p:cNvPr id="53250" name="Rectangle 2">
            <a:extLst>
              <a:ext uri="{FF2B5EF4-FFF2-40B4-BE49-F238E27FC236}">
                <a16:creationId xmlns:a16="http://schemas.microsoft.com/office/drawing/2014/main" id="{ADD98BE3-7CC8-E44E-866A-94FAC9528F0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D9C8D624-34B4-0348-A9FF-2B716F347488}"/>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52697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36D2A44-82F2-8C49-93A1-B4584D0330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77E311-BE66-B240-8A79-31C25CD7D386}" type="slidenum">
              <a:rPr lang="en-US" altLang="en-US" smtClean="0"/>
              <a:pPr/>
              <a:t>2</a:t>
            </a:fld>
            <a:endParaRPr lang="en-US" altLang="en-US"/>
          </a:p>
        </p:txBody>
      </p:sp>
      <p:sp>
        <p:nvSpPr>
          <p:cNvPr id="18434" name="Rectangle 2">
            <a:extLst>
              <a:ext uri="{FF2B5EF4-FFF2-40B4-BE49-F238E27FC236}">
                <a16:creationId xmlns:a16="http://schemas.microsoft.com/office/drawing/2014/main" id="{A9373FA8-9E7F-6C4E-BF93-9C927CAE928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8B262A6-805E-A042-8177-E6E399A8DB8B}"/>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1909695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CB775F26-8FE4-1442-9725-AA365ECC43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34515E-FB51-C949-B0E5-A2051C168C7C}" type="slidenum">
              <a:rPr lang="en-US" altLang="en-US" smtClean="0"/>
              <a:pPr/>
              <a:t>20</a:t>
            </a:fld>
            <a:endParaRPr lang="en-US" altLang="en-US"/>
          </a:p>
        </p:txBody>
      </p:sp>
      <p:sp>
        <p:nvSpPr>
          <p:cNvPr id="55298" name="Rectangle 2">
            <a:extLst>
              <a:ext uri="{FF2B5EF4-FFF2-40B4-BE49-F238E27FC236}">
                <a16:creationId xmlns:a16="http://schemas.microsoft.com/office/drawing/2014/main" id="{41830A45-D8B2-DD45-A35B-D3055E0E1C39}"/>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ACBC879-DC3E-2440-9742-39F24D44C4A3}"/>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1632550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04BCF1D4-2AB9-3245-9113-4E7DEDAE09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3E7D84-AAE7-A645-9705-F4D03CBCD299}" type="slidenum">
              <a:rPr lang="en-US" altLang="en-US" smtClean="0"/>
              <a:pPr/>
              <a:t>21</a:t>
            </a:fld>
            <a:endParaRPr lang="en-US" altLang="en-US"/>
          </a:p>
        </p:txBody>
      </p:sp>
      <p:sp>
        <p:nvSpPr>
          <p:cNvPr id="57346" name="Rectangle 2">
            <a:extLst>
              <a:ext uri="{FF2B5EF4-FFF2-40B4-BE49-F238E27FC236}">
                <a16:creationId xmlns:a16="http://schemas.microsoft.com/office/drawing/2014/main" id="{4F9DBD4D-6A4B-4C40-8C60-6890EA6EFE3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D7F8BF98-5FB8-C845-809E-4FC282F0D7CB}"/>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05190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8849C12C-FDC3-3A47-8479-4E61A3E98A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3C7689-2EB7-6F43-800B-3887C5069F85}" type="slidenum">
              <a:rPr lang="en-US" altLang="en-US" smtClean="0"/>
              <a:pPr/>
              <a:t>22</a:t>
            </a:fld>
            <a:endParaRPr lang="en-US" altLang="en-US"/>
          </a:p>
        </p:txBody>
      </p:sp>
      <p:sp>
        <p:nvSpPr>
          <p:cNvPr id="59394" name="Rectangle 2">
            <a:extLst>
              <a:ext uri="{FF2B5EF4-FFF2-40B4-BE49-F238E27FC236}">
                <a16:creationId xmlns:a16="http://schemas.microsoft.com/office/drawing/2014/main" id="{4E4A3C95-DD76-5B4F-93F7-E3770E40C977}"/>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2A179EFD-376D-3045-9373-420668F3EA4F}"/>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1651849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133B430F-FE9A-8240-BC39-4AEA7282D2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D8E45F-1525-9745-944A-CEC34C0198F2}" type="slidenum">
              <a:rPr lang="en-US" altLang="en-US" smtClean="0"/>
              <a:pPr/>
              <a:t>23</a:t>
            </a:fld>
            <a:endParaRPr lang="en-US" altLang="en-US"/>
          </a:p>
        </p:txBody>
      </p:sp>
      <p:sp>
        <p:nvSpPr>
          <p:cNvPr id="61442" name="Rectangle 2">
            <a:extLst>
              <a:ext uri="{FF2B5EF4-FFF2-40B4-BE49-F238E27FC236}">
                <a16:creationId xmlns:a16="http://schemas.microsoft.com/office/drawing/2014/main" id="{1ABE14BC-2174-8941-B324-5D0C3E55D16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43117480-98BA-474C-9FAA-F0A83D9F3CF2}"/>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881473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71F1479E-7DE7-BA41-BC35-E0ED4A897E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F481C9-07DE-FF4B-8B88-A52270E40B79}" type="slidenum">
              <a:rPr lang="en-US" altLang="en-US" smtClean="0"/>
              <a:pPr/>
              <a:t>24</a:t>
            </a:fld>
            <a:endParaRPr lang="en-US" altLang="en-US"/>
          </a:p>
        </p:txBody>
      </p:sp>
      <p:sp>
        <p:nvSpPr>
          <p:cNvPr id="63490" name="Rectangle 2">
            <a:extLst>
              <a:ext uri="{FF2B5EF4-FFF2-40B4-BE49-F238E27FC236}">
                <a16:creationId xmlns:a16="http://schemas.microsoft.com/office/drawing/2014/main" id="{D29A6917-055D-FE44-84D7-6B9F6FC6A462}"/>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E43A20E-BC8E-E444-84B5-DBFCF6BC98B6}"/>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332259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49794F9A-3ADC-4848-B5F2-16F0F050EA1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29975B6-5053-AB42-B582-C3232D50549C}" type="slidenum">
              <a:rPr lang="en-US" altLang="en-US" smtClean="0"/>
              <a:pPr/>
              <a:t>25</a:t>
            </a:fld>
            <a:endParaRPr lang="en-US" altLang="en-US"/>
          </a:p>
        </p:txBody>
      </p:sp>
      <p:sp>
        <p:nvSpPr>
          <p:cNvPr id="65538" name="Rectangle 2">
            <a:extLst>
              <a:ext uri="{FF2B5EF4-FFF2-40B4-BE49-F238E27FC236}">
                <a16:creationId xmlns:a16="http://schemas.microsoft.com/office/drawing/2014/main" id="{EDB513BD-95B7-5449-9E14-1681D6FD607A}"/>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84CFCF29-3834-ED4B-A0C1-753FC876451B}"/>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116885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93889886-DF50-C642-A220-934A947CD2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7CB181-C739-5544-8160-0D83706971AC}" type="slidenum">
              <a:rPr lang="en-US" altLang="en-US" smtClean="0"/>
              <a:pPr/>
              <a:t>26</a:t>
            </a:fld>
            <a:endParaRPr lang="en-US" altLang="en-US"/>
          </a:p>
        </p:txBody>
      </p:sp>
      <p:sp>
        <p:nvSpPr>
          <p:cNvPr id="67586" name="Rectangle 2">
            <a:extLst>
              <a:ext uri="{FF2B5EF4-FFF2-40B4-BE49-F238E27FC236}">
                <a16:creationId xmlns:a16="http://schemas.microsoft.com/office/drawing/2014/main" id="{40A95655-7E4F-8140-9139-E5C300A6890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F4331447-232E-C349-91C5-EE6D621C6F12}"/>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4289882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048B00B5-E853-DF4E-9E44-381647959B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A347B5-0E7D-DC4C-BCA1-5FCA084B8E29}" type="slidenum">
              <a:rPr lang="en-US" altLang="en-US" smtClean="0"/>
              <a:pPr/>
              <a:t>27</a:t>
            </a:fld>
            <a:endParaRPr lang="en-US" altLang="en-US"/>
          </a:p>
        </p:txBody>
      </p:sp>
      <p:sp>
        <p:nvSpPr>
          <p:cNvPr id="69634" name="Rectangle 2">
            <a:extLst>
              <a:ext uri="{FF2B5EF4-FFF2-40B4-BE49-F238E27FC236}">
                <a16:creationId xmlns:a16="http://schemas.microsoft.com/office/drawing/2014/main" id="{391A851A-2977-5749-9729-0356E1291DC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F8570EF0-D113-9B43-A07C-94A4A0D8F1C9}"/>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169690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0883893B-4D73-B646-B918-737D5D27CB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1DA674-5BF7-3441-957E-F201771243EB}" type="slidenum">
              <a:rPr lang="en-US" altLang="en-US" smtClean="0"/>
              <a:pPr/>
              <a:t>28</a:t>
            </a:fld>
            <a:endParaRPr lang="en-US" altLang="en-US"/>
          </a:p>
        </p:txBody>
      </p:sp>
      <p:sp>
        <p:nvSpPr>
          <p:cNvPr id="71682" name="Rectangle 2">
            <a:extLst>
              <a:ext uri="{FF2B5EF4-FFF2-40B4-BE49-F238E27FC236}">
                <a16:creationId xmlns:a16="http://schemas.microsoft.com/office/drawing/2014/main" id="{A1555056-46B7-A242-8645-74C2745DDB5C}"/>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3BA93E2-F2B4-F64F-B9C3-3BDC5024B13F}"/>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14945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C4B3E228-4B05-FB41-BB9A-30F6140216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4CEB83-5EB1-CD4E-B55B-F540835694C5}" type="slidenum">
              <a:rPr lang="en-US" altLang="en-US" smtClean="0"/>
              <a:pPr/>
              <a:t>29</a:t>
            </a:fld>
            <a:endParaRPr lang="en-US" altLang="en-US"/>
          </a:p>
        </p:txBody>
      </p:sp>
      <p:sp>
        <p:nvSpPr>
          <p:cNvPr id="73730" name="Rectangle 2">
            <a:extLst>
              <a:ext uri="{FF2B5EF4-FFF2-40B4-BE49-F238E27FC236}">
                <a16:creationId xmlns:a16="http://schemas.microsoft.com/office/drawing/2014/main" id="{9A5DD145-A56F-F345-9FAB-0D0738CAB14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BDDCF888-166E-5F42-9E1C-D482C7BC16E9}"/>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0759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262EE79E-F3E1-594C-8318-D55B1C92AC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19040D-84B0-6949-BE65-FDC3C7BA5DA4}" type="slidenum">
              <a:rPr lang="en-US" altLang="en-US" smtClean="0"/>
              <a:pPr/>
              <a:t>3</a:t>
            </a:fld>
            <a:endParaRPr lang="en-US" altLang="en-US"/>
          </a:p>
        </p:txBody>
      </p:sp>
      <p:sp>
        <p:nvSpPr>
          <p:cNvPr id="20482" name="Rectangle 2">
            <a:extLst>
              <a:ext uri="{FF2B5EF4-FFF2-40B4-BE49-F238E27FC236}">
                <a16:creationId xmlns:a16="http://schemas.microsoft.com/office/drawing/2014/main" id="{83B9612B-E89C-8445-AE97-AABC2291A90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8C16E3E3-4A09-3F46-9482-39BD79480AE0}"/>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4023264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6A2288B3-93DE-9845-874C-7C9D22E08A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36B5A4-82D5-F947-8EDE-C95AF2D2E025}" type="slidenum">
              <a:rPr lang="en-US" altLang="en-US" smtClean="0"/>
              <a:pPr/>
              <a:t>30</a:t>
            </a:fld>
            <a:endParaRPr lang="en-US" altLang="en-US"/>
          </a:p>
        </p:txBody>
      </p:sp>
      <p:sp>
        <p:nvSpPr>
          <p:cNvPr id="75778" name="Rectangle 2">
            <a:extLst>
              <a:ext uri="{FF2B5EF4-FFF2-40B4-BE49-F238E27FC236}">
                <a16:creationId xmlns:a16="http://schemas.microsoft.com/office/drawing/2014/main" id="{528D925D-FC04-2845-9513-D68EDE36253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10B3E166-F29F-5848-A658-1000060EE027}"/>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2219223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76EB0809-5103-A542-8F8D-946698F8B4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A0E310-F7C8-974E-84B9-92A80E9E5EE4}" type="slidenum">
              <a:rPr lang="en-US" altLang="en-US" smtClean="0"/>
              <a:pPr/>
              <a:t>31</a:t>
            </a:fld>
            <a:endParaRPr lang="en-US" altLang="en-US"/>
          </a:p>
        </p:txBody>
      </p:sp>
      <p:sp>
        <p:nvSpPr>
          <p:cNvPr id="77826" name="Rectangle 2">
            <a:extLst>
              <a:ext uri="{FF2B5EF4-FFF2-40B4-BE49-F238E27FC236}">
                <a16:creationId xmlns:a16="http://schemas.microsoft.com/office/drawing/2014/main" id="{1C03E258-98A2-0543-BD3E-E2055D04D433}"/>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F5BA57B0-73FD-4E49-98A2-6896DB11657C}"/>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2660450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A804EB6C-EEFF-A14A-9E88-3C3FF84936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823730-60A2-2F47-8A97-BD9EFB548327}" type="slidenum">
              <a:rPr lang="en-US" altLang="en-US" smtClean="0"/>
              <a:pPr/>
              <a:t>32</a:t>
            </a:fld>
            <a:endParaRPr lang="en-US" altLang="en-US"/>
          </a:p>
        </p:txBody>
      </p:sp>
      <p:sp>
        <p:nvSpPr>
          <p:cNvPr id="79874" name="Rectangle 2">
            <a:extLst>
              <a:ext uri="{FF2B5EF4-FFF2-40B4-BE49-F238E27FC236}">
                <a16:creationId xmlns:a16="http://schemas.microsoft.com/office/drawing/2014/main" id="{7ED64612-0335-CC4B-8621-BD7A3255797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898B111-BC70-F84F-AF67-2EDC42A65119}"/>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1201555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AAD443B2-2E8F-0740-AB36-C65A09F775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FFAD6D-BA1F-3C4C-9DF1-83C836D24D23}" type="slidenum">
              <a:rPr lang="en-US" altLang="en-US" smtClean="0"/>
              <a:pPr/>
              <a:t>33</a:t>
            </a:fld>
            <a:endParaRPr lang="en-US" altLang="en-US"/>
          </a:p>
        </p:txBody>
      </p:sp>
      <p:sp>
        <p:nvSpPr>
          <p:cNvPr id="81922" name="Rectangle 2">
            <a:extLst>
              <a:ext uri="{FF2B5EF4-FFF2-40B4-BE49-F238E27FC236}">
                <a16:creationId xmlns:a16="http://schemas.microsoft.com/office/drawing/2014/main" id="{20221844-45F0-D648-BAEF-41CB9C40179D}"/>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FF7E66B-AF81-924F-8224-BEED1DDDBEFD}"/>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2351094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092F3A6B-817E-884B-9D8C-7E03DF881730}"/>
              </a:ext>
            </a:extLst>
          </p:cNvPr>
          <p:cNvSpPr>
            <a:spLocks noGrp="1" noRot="1" noChangeAspect="1" noChangeArrowheads="1" noTextEdit="1"/>
          </p:cNvSpPr>
          <p:nvPr>
            <p:ph type="sldImg"/>
          </p:nvPr>
        </p:nvSpPr>
        <p:spPr>
          <a:ln/>
        </p:spPr>
      </p:sp>
      <p:sp>
        <p:nvSpPr>
          <p:cNvPr id="83970" name="Notes Placeholder 2">
            <a:extLst>
              <a:ext uri="{FF2B5EF4-FFF2-40B4-BE49-F238E27FC236}">
                <a16:creationId xmlns:a16="http://schemas.microsoft.com/office/drawing/2014/main" id="{45AC0472-C9B4-B849-B675-C35768FC67EC}"/>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8DD7E014-DD53-EE48-8A9D-588A816816C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D6F7F6-FC5C-AB49-B247-DD0046B47766}" type="slidenum">
              <a:rPr lang="en-US" altLang="en-US" smtClean="0"/>
              <a:pPr/>
              <a:t>34</a:t>
            </a:fld>
            <a:endParaRPr lang="en-US" altLang="en-US"/>
          </a:p>
        </p:txBody>
      </p:sp>
    </p:spTree>
    <p:extLst>
      <p:ext uri="{BB962C8B-B14F-4D97-AF65-F5344CB8AC3E}">
        <p14:creationId xmlns:p14="http://schemas.microsoft.com/office/powerpoint/2010/main" val="2377770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A8B1D44C-9B31-5644-A875-C0103081C49B}"/>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411FDBF7-F41C-DF41-90D5-889B142F3F27}"/>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ea typeface="ＭＳ Ｐゴシック" panose="020B0600070205080204" pitchFamily="34" charset="-128"/>
            </a:endParaRPr>
          </a:p>
        </p:txBody>
      </p:sp>
      <p:sp>
        <p:nvSpPr>
          <p:cNvPr id="86019" name="Slide Number Placeholder 3">
            <a:extLst>
              <a:ext uri="{FF2B5EF4-FFF2-40B4-BE49-F238E27FC236}">
                <a16:creationId xmlns:a16="http://schemas.microsoft.com/office/drawing/2014/main" id="{A1029B75-2E4C-0F40-BC23-3332EFBEC6C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E5039C-44D9-DB47-99D3-459A6CE44C76}" type="slidenum">
              <a:rPr lang="en-US" altLang="en-US" smtClean="0"/>
              <a:pPr/>
              <a:t>35</a:t>
            </a:fld>
            <a:endParaRPr lang="en-US" altLang="en-US"/>
          </a:p>
        </p:txBody>
      </p:sp>
    </p:spTree>
    <p:extLst>
      <p:ext uri="{BB962C8B-B14F-4D97-AF65-F5344CB8AC3E}">
        <p14:creationId xmlns:p14="http://schemas.microsoft.com/office/powerpoint/2010/main" val="645091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5208641F-99A6-154F-ABEB-7369D545A68D}"/>
              </a:ext>
            </a:extLst>
          </p:cNvPr>
          <p:cNvSpPr>
            <a:spLocks noGrp="1" noRot="1" noChangeAspect="1" noChangeArrowheads="1" noTextEdit="1"/>
          </p:cNvSpPr>
          <p:nvPr>
            <p:ph type="sldImg"/>
          </p:nvPr>
        </p:nvSpPr>
        <p:spPr>
          <a:ln/>
        </p:spPr>
      </p:sp>
      <p:sp>
        <p:nvSpPr>
          <p:cNvPr id="88066" name="Notes Placeholder 2">
            <a:extLst>
              <a:ext uri="{FF2B5EF4-FFF2-40B4-BE49-F238E27FC236}">
                <a16:creationId xmlns:a16="http://schemas.microsoft.com/office/drawing/2014/main" id="{650D31A2-1191-5A4C-8B97-B95A68293C58}"/>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ea typeface="ＭＳ Ｐゴシック" panose="020B0600070205080204" pitchFamily="34" charset="-128"/>
            </a:endParaRPr>
          </a:p>
        </p:txBody>
      </p:sp>
      <p:sp>
        <p:nvSpPr>
          <p:cNvPr id="88067" name="Slide Number Placeholder 3">
            <a:extLst>
              <a:ext uri="{FF2B5EF4-FFF2-40B4-BE49-F238E27FC236}">
                <a16:creationId xmlns:a16="http://schemas.microsoft.com/office/drawing/2014/main" id="{C8333046-8197-7948-B29C-ADFF81D894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11FAD11-61C9-354D-94A3-86A90FE87E9E}" type="slidenum">
              <a:rPr lang="en-US" altLang="en-US" smtClean="0"/>
              <a:pPr/>
              <a:t>36</a:t>
            </a:fld>
            <a:endParaRPr lang="en-US" altLang="en-US"/>
          </a:p>
        </p:txBody>
      </p:sp>
    </p:spTree>
    <p:extLst>
      <p:ext uri="{BB962C8B-B14F-4D97-AF65-F5344CB8AC3E}">
        <p14:creationId xmlns:p14="http://schemas.microsoft.com/office/powerpoint/2010/main" val="1489094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F629DA94-F9E0-4745-86F4-C1080A263B5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82A1D2-67EA-6642-A972-A942B59B3EF4}" type="slidenum">
              <a:rPr lang="en-US" altLang="en-US" smtClean="0"/>
              <a:pPr/>
              <a:t>37</a:t>
            </a:fld>
            <a:endParaRPr lang="en-US" altLang="en-US"/>
          </a:p>
        </p:txBody>
      </p:sp>
      <p:sp>
        <p:nvSpPr>
          <p:cNvPr id="92162" name="Rectangle 2">
            <a:extLst>
              <a:ext uri="{FF2B5EF4-FFF2-40B4-BE49-F238E27FC236}">
                <a16:creationId xmlns:a16="http://schemas.microsoft.com/office/drawing/2014/main" id="{797374EA-326A-8A47-8824-69DCCE5FE68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0E47D8D1-9B09-F340-9075-83DD0B68E9EE}"/>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2389180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57D1A2F-7507-0C41-8CF0-E348E6F168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AA8FD6B-A59E-5140-B2D1-A7411D650AFB}" type="slidenum">
              <a:rPr lang="en-US" altLang="en-US" smtClean="0"/>
              <a:pPr/>
              <a:t>38</a:t>
            </a:fld>
            <a:endParaRPr lang="en-US" altLang="en-US"/>
          </a:p>
        </p:txBody>
      </p:sp>
      <p:sp>
        <p:nvSpPr>
          <p:cNvPr id="90114" name="Rectangle 2">
            <a:extLst>
              <a:ext uri="{FF2B5EF4-FFF2-40B4-BE49-F238E27FC236}">
                <a16:creationId xmlns:a16="http://schemas.microsoft.com/office/drawing/2014/main" id="{7491DD5C-33F9-E84E-A899-E6A05BC67F7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235AE16-B1BC-8A49-B732-86ECBA7F42AF}"/>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2719018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A661AAFC-BF9D-E94E-8C31-D312BA483470}"/>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C5A4C3B5-36E7-4E4F-8A2E-84BCF5FCF8A3}"/>
              </a:ext>
            </a:extLst>
          </p:cNvPr>
          <p:cNvSpPr>
            <a:spLocks noGrp="1"/>
          </p:cNvSpPr>
          <p:nvPr>
            <p:ph type="body" idx="1"/>
          </p:nvPr>
        </p:nvSpPr>
        <p:spPr>
          <a:extLst>
            <a:ext uri="{FAA26D3D-D897-4be2-8F04-BA451C77F1D7}"/>
            <a:ext uri="{AF507438-7753-43e0-B8FC-AC1667EBCBE1}"/>
          </a:extLst>
        </p:spPr>
        <p:txBody>
          <a:bodyPr/>
          <a:lstStyle/>
          <a:p>
            <a:pPr>
              <a:defRPr/>
            </a:pPr>
            <a:endParaRPr lang="en-US">
              <a:latin typeface="Arial" charset="0"/>
              <a:cs typeface="+mn-cs"/>
            </a:endParaRPr>
          </a:p>
        </p:txBody>
      </p:sp>
      <p:sp>
        <p:nvSpPr>
          <p:cNvPr id="94211" name="Slide Number Placeholder 3">
            <a:extLst>
              <a:ext uri="{FF2B5EF4-FFF2-40B4-BE49-F238E27FC236}">
                <a16:creationId xmlns:a16="http://schemas.microsoft.com/office/drawing/2014/main" id="{D6011D04-7156-1F4A-A69B-FB815E66C8E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42A0D0-11E6-0840-BFDB-2E05F04D219B}" type="slidenum">
              <a:rPr lang="en-US" altLang="en-US" smtClean="0"/>
              <a:pPr/>
              <a:t>39</a:t>
            </a:fld>
            <a:endParaRPr lang="en-US" altLang="en-US"/>
          </a:p>
        </p:txBody>
      </p:sp>
    </p:spTree>
    <p:extLst>
      <p:ext uri="{BB962C8B-B14F-4D97-AF65-F5344CB8AC3E}">
        <p14:creationId xmlns:p14="http://schemas.microsoft.com/office/powerpoint/2010/main" val="53393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5C524A6-47B4-4F46-BF60-F3DE303586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52A059-EC38-D044-A421-B37B194C831E}" type="slidenum">
              <a:rPr lang="en-US" altLang="en-US" smtClean="0"/>
              <a:pPr/>
              <a:t>4</a:t>
            </a:fld>
            <a:endParaRPr lang="en-US" altLang="en-US"/>
          </a:p>
        </p:txBody>
      </p:sp>
      <p:sp>
        <p:nvSpPr>
          <p:cNvPr id="22530" name="Rectangle 2">
            <a:extLst>
              <a:ext uri="{FF2B5EF4-FFF2-40B4-BE49-F238E27FC236}">
                <a16:creationId xmlns:a16="http://schemas.microsoft.com/office/drawing/2014/main" id="{BEBEC51B-6B81-5D4F-9A1A-923C5E140A8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E2D73A1-9DB4-3347-BDE4-A9B22483C17E}"/>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542719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F2A63473-2D87-0B41-AA06-A1CF8842D6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6A5481-DB5D-FB4B-8909-331278D8FC4B}" type="slidenum">
              <a:rPr lang="en-US" altLang="en-US" smtClean="0"/>
              <a:pPr/>
              <a:t>40</a:t>
            </a:fld>
            <a:endParaRPr lang="en-US" altLang="en-US"/>
          </a:p>
        </p:txBody>
      </p:sp>
      <p:sp>
        <p:nvSpPr>
          <p:cNvPr id="98306" name="Rectangle 2">
            <a:extLst>
              <a:ext uri="{FF2B5EF4-FFF2-40B4-BE49-F238E27FC236}">
                <a16:creationId xmlns:a16="http://schemas.microsoft.com/office/drawing/2014/main" id="{80090BDC-4A42-5B46-94DF-6BA4532AE8A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38D05E62-1533-7A4F-A5A9-E44D2118501B}"/>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261537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3D2292DF-0F95-0045-B793-35DE3B0B6A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477540-B8B2-524F-9129-4259D359555B}"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100354" name="Rectangle 2">
            <a:extLst>
              <a:ext uri="{FF2B5EF4-FFF2-40B4-BE49-F238E27FC236}">
                <a16:creationId xmlns:a16="http://schemas.microsoft.com/office/drawing/2014/main" id="{BA7A7FB6-CF61-384D-9ABE-808A678B2C3B}"/>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EB874662-2C77-CC48-B9FC-E6C9687E0F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47563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518CA5B6-546A-5B4A-8289-8D1F0F4BEA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80FFD4-2102-8341-9B57-F4FB1BE86B74}"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102402" name="Rectangle 2">
            <a:extLst>
              <a:ext uri="{FF2B5EF4-FFF2-40B4-BE49-F238E27FC236}">
                <a16:creationId xmlns:a16="http://schemas.microsoft.com/office/drawing/2014/main" id="{06FC93D3-5D71-F342-9BCB-78E91495C3E6}"/>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170DA5E1-5AB9-644D-8430-BB3F2C5E3A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65424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36E6922E-3D99-9B49-8EEF-994E168673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23402E5-A8B4-0A43-9EAE-756C990DE654}"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104450" name="Rectangle 2">
            <a:extLst>
              <a:ext uri="{FF2B5EF4-FFF2-40B4-BE49-F238E27FC236}">
                <a16:creationId xmlns:a16="http://schemas.microsoft.com/office/drawing/2014/main" id="{A240C22C-5368-794C-96FA-271FF875516A}"/>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5270D1C3-F3E0-8C4C-BE76-E78A2DC1CE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359931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38FD94B7-0F1E-AB48-8872-545F7B4E479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E4012D-BCC6-974D-BF82-A1D58AC008DA}"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107522" name="Rectangle 2">
            <a:extLst>
              <a:ext uri="{FF2B5EF4-FFF2-40B4-BE49-F238E27FC236}">
                <a16:creationId xmlns:a16="http://schemas.microsoft.com/office/drawing/2014/main" id="{B1094A96-860F-134B-A132-F8EE35F4EC6D}"/>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502520D5-D98D-4045-BDD4-E939E973E8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10961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31B77202-56F3-4948-AC2F-0258298069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2661A5A-F44D-2948-8ABE-4288CEBB61EE}"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109570" name="Rectangle 2">
            <a:extLst>
              <a:ext uri="{FF2B5EF4-FFF2-40B4-BE49-F238E27FC236}">
                <a16:creationId xmlns:a16="http://schemas.microsoft.com/office/drawing/2014/main" id="{2A12CA31-BD82-A84C-A406-B91017E0B043}"/>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F14CB3B0-DFFD-FF40-8339-6D0A8010F1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51579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5DCAA5D0-C4EB-3346-BAEA-C6E963F48A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A214383-89BD-7545-B3E7-AB6E267CAFAE}"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111618" name="Rectangle 2">
            <a:extLst>
              <a:ext uri="{FF2B5EF4-FFF2-40B4-BE49-F238E27FC236}">
                <a16:creationId xmlns:a16="http://schemas.microsoft.com/office/drawing/2014/main" id="{D7E31312-24E2-7247-A15E-0EF260F611B2}"/>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E438F889-391A-CD40-A616-9216A2155B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35709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35B5C46E-1A84-C742-84D9-C1C8FBF74646}"/>
              </a:ext>
            </a:extLst>
          </p:cNvPr>
          <p:cNvSpPr>
            <a:spLocks noGrp="1" noRot="1" noChangeAspect="1" noChangeArrowheads="1" noTextEdit="1"/>
          </p:cNvSpPr>
          <p:nvPr>
            <p:ph type="sldImg"/>
          </p:nvPr>
        </p:nvSpPr>
        <p:spPr>
          <a:ln/>
        </p:spPr>
      </p:sp>
      <p:sp>
        <p:nvSpPr>
          <p:cNvPr id="113666" name="Notes Placeholder 2">
            <a:extLst>
              <a:ext uri="{FF2B5EF4-FFF2-40B4-BE49-F238E27FC236}">
                <a16:creationId xmlns:a16="http://schemas.microsoft.com/office/drawing/2014/main" id="{584BBE49-BCC1-8F42-93E4-2FF08068291C}"/>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ea typeface="ＭＳ Ｐゴシック" panose="020B0600070205080204" pitchFamily="34" charset="-128"/>
            </a:endParaRPr>
          </a:p>
        </p:txBody>
      </p:sp>
      <p:sp>
        <p:nvSpPr>
          <p:cNvPr id="113667" name="Slide Number Placeholder 3">
            <a:extLst>
              <a:ext uri="{FF2B5EF4-FFF2-40B4-BE49-F238E27FC236}">
                <a16:creationId xmlns:a16="http://schemas.microsoft.com/office/drawing/2014/main" id="{5B63B075-040B-734C-B47A-E099D66718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3AED9D-B256-8B4E-82DB-46C9A8FC6515}" type="slidenum">
              <a:rPr lang="en-US" altLang="en-US" smtClean="0"/>
              <a:pPr/>
              <a:t>48</a:t>
            </a:fld>
            <a:endParaRPr lang="en-US" altLang="en-US"/>
          </a:p>
        </p:txBody>
      </p:sp>
    </p:spTree>
    <p:extLst>
      <p:ext uri="{BB962C8B-B14F-4D97-AF65-F5344CB8AC3E}">
        <p14:creationId xmlns:p14="http://schemas.microsoft.com/office/powerpoint/2010/main" val="3055058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1E889DD2-231C-4841-AEB5-58EDCECE7E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DD32F70-ADA6-4941-9861-8D8ECAA57FC2}" type="slidenum">
              <a:rPr lang="en-US" altLang="en-US" smtClean="0"/>
              <a:pPr/>
              <a:t>50</a:t>
            </a:fld>
            <a:endParaRPr lang="en-US" altLang="en-US"/>
          </a:p>
        </p:txBody>
      </p:sp>
      <p:sp>
        <p:nvSpPr>
          <p:cNvPr id="116738" name="Rectangle 2">
            <a:extLst>
              <a:ext uri="{FF2B5EF4-FFF2-40B4-BE49-F238E27FC236}">
                <a16:creationId xmlns:a16="http://schemas.microsoft.com/office/drawing/2014/main" id="{AEAD775B-06F1-F047-9157-61F7E7C6E12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25E93BB9-F4BF-F94E-9222-6432427A2FF0}"/>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29684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5ADAE37-5C5C-0D49-9F76-FBC627CA0661}"/>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06E797A-A00D-234B-96F2-6F81F248C8A5}" type="slidenum">
              <a:rPr lang="en-US" altLang="en-US" smtClean="0"/>
              <a:pPr eaLnBrk="1" hangingPunct="1">
                <a:defRPr/>
              </a:pPr>
              <a:t>5</a:t>
            </a:fld>
            <a:endParaRPr lang="en-US" altLang="en-US"/>
          </a:p>
        </p:txBody>
      </p:sp>
      <p:sp>
        <p:nvSpPr>
          <p:cNvPr id="24578" name="Rectangle 2">
            <a:extLst>
              <a:ext uri="{FF2B5EF4-FFF2-40B4-BE49-F238E27FC236}">
                <a16:creationId xmlns:a16="http://schemas.microsoft.com/office/drawing/2014/main" id="{C70094DE-506F-8849-9107-8F6306273A6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B275E09-74A1-F541-B3CD-408E5790316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a:p>
        </p:txBody>
      </p:sp>
    </p:spTree>
    <p:extLst>
      <p:ext uri="{BB962C8B-B14F-4D97-AF65-F5344CB8AC3E}">
        <p14:creationId xmlns:p14="http://schemas.microsoft.com/office/powerpoint/2010/main" val="97041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A3A4B536-DBFB-8D46-A183-3064A05850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6AFE3F-6505-0C42-A437-39ADCF5051F3}" type="slidenum">
              <a:rPr lang="en-US" altLang="en-US" smtClean="0"/>
              <a:pPr/>
              <a:t>6</a:t>
            </a:fld>
            <a:endParaRPr lang="en-US" altLang="en-US"/>
          </a:p>
        </p:txBody>
      </p:sp>
      <p:sp>
        <p:nvSpPr>
          <p:cNvPr id="26626" name="Rectangle 2">
            <a:extLst>
              <a:ext uri="{FF2B5EF4-FFF2-40B4-BE49-F238E27FC236}">
                <a16:creationId xmlns:a16="http://schemas.microsoft.com/office/drawing/2014/main" id="{6951F26D-E73E-614E-AE94-C1DA5546B56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01BFEF6-28C0-EE47-828C-FE8A9E5BE13D}"/>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260454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119296E7-98BE-4544-8155-E6F4D9DF714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DE326E3-08EF-0A45-96DB-81D7E712A448}" type="slidenum">
              <a:rPr lang="en-US" altLang="en-US" smtClean="0"/>
              <a:pPr/>
              <a:t>7</a:t>
            </a:fld>
            <a:endParaRPr lang="en-US" altLang="en-US"/>
          </a:p>
        </p:txBody>
      </p:sp>
      <p:sp>
        <p:nvSpPr>
          <p:cNvPr id="28674" name="Rectangle 2">
            <a:extLst>
              <a:ext uri="{FF2B5EF4-FFF2-40B4-BE49-F238E27FC236}">
                <a16:creationId xmlns:a16="http://schemas.microsoft.com/office/drawing/2014/main" id="{45B6356B-573E-A24E-BF7A-F8FCEE8E17D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D2E65A0-A8D2-EC49-BFEF-0524780AEEF3}"/>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82386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41E9FF94-C3B9-4C42-B116-10C83817AAA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1B9925-3B93-4D41-A43A-5EDB9D1E1A2D}" type="slidenum">
              <a:rPr lang="en-US" altLang="en-US" smtClean="0"/>
              <a:pPr/>
              <a:t>8</a:t>
            </a:fld>
            <a:endParaRPr lang="en-US" altLang="en-US"/>
          </a:p>
        </p:txBody>
      </p:sp>
      <p:sp>
        <p:nvSpPr>
          <p:cNvPr id="30722" name="Rectangle 2">
            <a:extLst>
              <a:ext uri="{FF2B5EF4-FFF2-40B4-BE49-F238E27FC236}">
                <a16:creationId xmlns:a16="http://schemas.microsoft.com/office/drawing/2014/main" id="{1F387454-52F9-0E4A-8124-17FB80DDFDF0}"/>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89D74EE-E74D-734B-BF2D-4588419506FD}"/>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305166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2FFF5141-A0BD-C249-B93C-21E7120A4A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F2B8CD4-338F-B440-A2E4-7118816BE501}" type="slidenum">
              <a:rPr lang="en-US" altLang="en-US" smtClean="0"/>
              <a:pPr/>
              <a:t>9</a:t>
            </a:fld>
            <a:endParaRPr lang="en-US" altLang="en-US"/>
          </a:p>
        </p:txBody>
      </p:sp>
      <p:sp>
        <p:nvSpPr>
          <p:cNvPr id="32770" name="Rectangle 2">
            <a:extLst>
              <a:ext uri="{FF2B5EF4-FFF2-40B4-BE49-F238E27FC236}">
                <a16:creationId xmlns:a16="http://schemas.microsoft.com/office/drawing/2014/main" id="{C1DE32C7-2CD3-2B45-8851-32429931D45F}"/>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2F64DF8-84CB-9846-A040-D67DACB3C4D8}"/>
              </a:ext>
            </a:extLst>
          </p:cNvPr>
          <p:cNvSpPr>
            <a:spLocks noGrp="1" noChangeArrowheads="1"/>
          </p:cNvSpPr>
          <p:nvPr>
            <p:ph type="body" idx="1"/>
          </p:nvPr>
        </p:nvSpPr>
        <p:spPr>
          <a:extLst>
            <a:ext uri="{FAA26D3D-D897-4be2-8F04-BA451C77F1D7}"/>
            <a:ext uri="{AF507438-7753-43e0-B8FC-AC1667EBCBE1}"/>
          </a:extLst>
        </p:spPr>
        <p:txBody>
          <a:bodyPr/>
          <a:lstStyle/>
          <a:p>
            <a:pPr eaLnBrk="1" hangingPunct="1">
              <a:defRPr/>
            </a:pPr>
            <a:endParaRPr lang="en-US">
              <a:latin typeface="Arial" charset="0"/>
              <a:cs typeface="+mn-cs"/>
            </a:endParaRPr>
          </a:p>
        </p:txBody>
      </p:sp>
    </p:spTree>
    <p:extLst>
      <p:ext uri="{BB962C8B-B14F-4D97-AF65-F5344CB8AC3E}">
        <p14:creationId xmlns:p14="http://schemas.microsoft.com/office/powerpoint/2010/main" val="405742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3A15-2BA6-F94B-B538-787F9FFB3E98}"/>
              </a:ext>
            </a:extLst>
          </p:cNvPr>
          <p:cNvSpPr>
            <a:spLocks noGrp="1"/>
          </p:cNvSpPr>
          <p:nvPr>
            <p:ph type="ctrTitle"/>
          </p:nvPr>
        </p:nvSpPr>
        <p:spPr>
          <a:xfrm>
            <a:off x="455775" y="1959851"/>
            <a:ext cx="400513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BB94DE9B-1DB3-5248-BFC2-ABEACFA7B794}"/>
              </a:ext>
            </a:extLst>
          </p:cNvPr>
          <p:cNvSpPr>
            <a:spLocks noGrp="1"/>
          </p:cNvSpPr>
          <p:nvPr>
            <p:ph type="subTitle" idx="1"/>
          </p:nvPr>
        </p:nvSpPr>
        <p:spPr>
          <a:xfrm>
            <a:off x="455775" y="4439526"/>
            <a:ext cx="3458199" cy="165576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8813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35C6-3E89-A444-AE13-7FE203E66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34D07-530D-5A4B-BB76-084BA5B269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98DDF-F2E8-1B46-840F-FF4BDBE426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7D0FE22-30E9-E34A-89C7-05F941A69068}"/>
              </a:ext>
            </a:extLst>
          </p:cNvPr>
          <p:cNvSpPr>
            <a:spLocks noGrp="1"/>
          </p:cNvSpPr>
          <p:nvPr>
            <p:ph type="ftr" sz="quarter" idx="11"/>
          </p:nvPr>
        </p:nvSpPr>
        <p:spPr/>
        <p:txBody>
          <a:bodyPr/>
          <a:lstStyle/>
          <a:p>
            <a:r>
              <a:rPr lang="en-US"/>
              <a:t>‹#›</a:t>
            </a:r>
          </a:p>
        </p:txBody>
      </p:sp>
      <p:sp>
        <p:nvSpPr>
          <p:cNvPr id="6" name="Slide Number Placeholder 5">
            <a:extLst>
              <a:ext uri="{FF2B5EF4-FFF2-40B4-BE49-F238E27FC236}">
                <a16:creationId xmlns:a16="http://schemas.microsoft.com/office/drawing/2014/main" id="{F1DC9349-42EA-AF46-89C9-5C45B788EB05}"/>
              </a:ext>
            </a:extLst>
          </p:cNvPr>
          <p:cNvSpPr>
            <a:spLocks noGrp="1"/>
          </p:cNvSpPr>
          <p:nvPr>
            <p:ph type="sldNum" sz="quarter" idx="12"/>
          </p:nvPr>
        </p:nvSpPr>
        <p:spPr>
          <a:xfrm>
            <a:off x="8610600" y="6356350"/>
            <a:ext cx="2743200" cy="365125"/>
          </a:xfrm>
          <a:prstGeom prst="rect">
            <a:avLst/>
          </a:prstGeom>
        </p:spPr>
        <p:txBody>
          <a:bodyPr/>
          <a:lstStyle/>
          <a:p>
            <a:fld id="{B533D1DB-020E-3B40-92D7-C3628B3E9A56}" type="slidenum">
              <a:rPr lang="en-US" smtClean="0"/>
              <a:t>‹#›</a:t>
            </a:fld>
            <a:endParaRPr lang="en-US"/>
          </a:p>
        </p:txBody>
      </p:sp>
    </p:spTree>
    <p:extLst>
      <p:ext uri="{BB962C8B-B14F-4D97-AF65-F5344CB8AC3E}">
        <p14:creationId xmlns:p14="http://schemas.microsoft.com/office/powerpoint/2010/main" val="399408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0E5C6ED-14ED-584F-9EE9-350A6D2E3B18}"/>
              </a:ext>
            </a:extLst>
          </p:cNvPr>
          <p:cNvSpPr>
            <a:spLocks noGrp="1" noChangeArrowheads="1"/>
          </p:cNvSpPr>
          <p:nvPr>
            <p:ph type="dt" sz="half" idx="10"/>
          </p:nvPr>
        </p:nvSpPr>
        <p:spPr/>
        <p:txBody>
          <a:bodyPr/>
          <a:lstStyle>
            <a:lvl1pPr>
              <a:defRPr/>
            </a:lvl1pPr>
          </a:lstStyle>
          <a:p>
            <a:pPr>
              <a:defRPr/>
            </a:pPr>
            <a:fld id="{50C04B2D-C5B0-944C-8E64-0C947564276B}" type="datetime12">
              <a:rPr lang="en-US" altLang="en-US"/>
              <a:pPr>
                <a:defRPr/>
              </a:pPr>
              <a:t>9:13 AM</a:t>
            </a:fld>
            <a:endParaRPr lang="en-US" altLang="en-US"/>
          </a:p>
        </p:txBody>
      </p:sp>
      <p:sp>
        <p:nvSpPr>
          <p:cNvPr id="4" name="Rectangle 5">
            <a:extLst>
              <a:ext uri="{FF2B5EF4-FFF2-40B4-BE49-F238E27FC236}">
                <a16:creationId xmlns:a16="http://schemas.microsoft.com/office/drawing/2014/main" id="{771AD701-9EA9-794D-9325-4398246CB225}"/>
              </a:ext>
            </a:extLst>
          </p:cNvPr>
          <p:cNvSpPr>
            <a:spLocks noGrp="1" noChangeArrowheads="1"/>
          </p:cNvSpPr>
          <p:nvPr>
            <p:ph type="ftr" sz="quarter" idx="11"/>
          </p:nvPr>
        </p:nvSpPr>
        <p:spPr>
          <a:xfrm>
            <a:off x="4872567" y="5992813"/>
            <a:ext cx="3860800" cy="476250"/>
          </a:xfrm>
          <a:prstGeom prst="rect">
            <a:avLst/>
          </a:prstGeom>
        </p:spPr>
        <p:txBody>
          <a:bodyPr/>
          <a:lstStyle>
            <a:lvl1pPr>
              <a:defRPr>
                <a:latin typeface="Arial" charset="0"/>
                <a:ea typeface="ＭＳ Ｐゴシック" charset="-128"/>
              </a:defRPr>
            </a:lvl1pPr>
          </a:lstStyle>
          <a:p>
            <a:pPr>
              <a:defRPr/>
            </a:pPr>
            <a:endParaRPr lang="en-US"/>
          </a:p>
        </p:txBody>
      </p:sp>
      <p:sp>
        <p:nvSpPr>
          <p:cNvPr id="5" name="Rectangle 6">
            <a:extLst>
              <a:ext uri="{FF2B5EF4-FFF2-40B4-BE49-F238E27FC236}">
                <a16:creationId xmlns:a16="http://schemas.microsoft.com/office/drawing/2014/main" id="{0AFACA63-B82B-8448-A1D3-9F63CE980E78}"/>
              </a:ext>
            </a:extLst>
          </p:cNvPr>
          <p:cNvSpPr>
            <a:spLocks noGrp="1" noChangeArrowheads="1"/>
          </p:cNvSpPr>
          <p:nvPr>
            <p:ph type="sldNum" sz="quarter" idx="12"/>
          </p:nvPr>
        </p:nvSpPr>
        <p:spPr/>
        <p:txBody>
          <a:bodyPr/>
          <a:lstStyle>
            <a:lvl1pPr>
              <a:defRPr/>
            </a:lvl1pPr>
          </a:lstStyle>
          <a:p>
            <a:pPr>
              <a:defRPr/>
            </a:pPr>
            <a:fld id="{702E7EBC-011A-F14F-A46A-B50380041A26}" type="slidenum">
              <a:rPr lang="en-US" altLang="en-US"/>
              <a:pPr>
                <a:defRPr/>
              </a:pPr>
              <a:t>‹#›</a:t>
            </a:fld>
            <a:endParaRPr lang="en-US" altLang="en-US"/>
          </a:p>
        </p:txBody>
      </p:sp>
    </p:spTree>
    <p:extLst>
      <p:ext uri="{BB962C8B-B14F-4D97-AF65-F5344CB8AC3E}">
        <p14:creationId xmlns:p14="http://schemas.microsoft.com/office/powerpoint/2010/main" val="232390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a:extLst>
              <a:ext uri="{FF2B5EF4-FFF2-40B4-BE49-F238E27FC236}">
                <a16:creationId xmlns:a16="http://schemas.microsoft.com/office/drawing/2014/main" id="{B7A989E9-4903-674A-ACF8-DD71766401E2}"/>
              </a:ext>
            </a:extLst>
          </p:cNvPr>
          <p:cNvSpPr>
            <a:spLocks noGrp="1" noChangeArrowheads="1"/>
          </p:cNvSpPr>
          <p:nvPr>
            <p:ph type="dt" sz="half" idx="10"/>
          </p:nvPr>
        </p:nvSpPr>
        <p:spPr>
          <a:ln/>
        </p:spPr>
        <p:txBody>
          <a:bodyPr/>
          <a:lstStyle>
            <a:lvl1pPr>
              <a:defRPr/>
            </a:lvl1pPr>
          </a:lstStyle>
          <a:p>
            <a:pPr>
              <a:defRPr/>
            </a:pPr>
            <a:fld id="{D15ADAF5-3B4D-C144-83C2-54077B76541D}" type="datetime12">
              <a:rPr lang="en-US" altLang="en-US"/>
              <a:pPr>
                <a:defRPr/>
              </a:pPr>
              <a:t>9:13 AM</a:t>
            </a:fld>
            <a:endParaRPr lang="en-US" altLang="en-US"/>
          </a:p>
        </p:txBody>
      </p:sp>
      <p:sp>
        <p:nvSpPr>
          <p:cNvPr id="5" name="Rectangle 6">
            <a:extLst>
              <a:ext uri="{FF2B5EF4-FFF2-40B4-BE49-F238E27FC236}">
                <a16:creationId xmlns:a16="http://schemas.microsoft.com/office/drawing/2014/main" id="{AA52D4ED-49D7-E247-BE0D-99EDE7377DF7}"/>
              </a:ext>
            </a:extLst>
          </p:cNvPr>
          <p:cNvSpPr>
            <a:spLocks noGrp="1" noChangeArrowheads="1"/>
          </p:cNvSpPr>
          <p:nvPr>
            <p:ph type="sldNum" sz="quarter" idx="11"/>
          </p:nvPr>
        </p:nvSpPr>
        <p:spPr>
          <a:ln/>
        </p:spPr>
        <p:txBody>
          <a:bodyPr/>
          <a:lstStyle>
            <a:lvl1pPr>
              <a:defRPr/>
            </a:lvl1pPr>
          </a:lstStyle>
          <a:p>
            <a:pPr>
              <a:defRPr/>
            </a:pPr>
            <a:fld id="{B3DEC3FD-4347-DB47-B9EC-13A60DFF2733}" type="slidenum">
              <a:rPr lang="en-US" altLang="en-US"/>
              <a:pPr>
                <a:defRPr/>
              </a:pPr>
              <a:t>‹#›</a:t>
            </a:fld>
            <a:endParaRPr lang="en-US" altLang="en-US"/>
          </a:p>
        </p:txBody>
      </p:sp>
    </p:spTree>
    <p:extLst>
      <p:ext uri="{BB962C8B-B14F-4D97-AF65-F5344CB8AC3E}">
        <p14:creationId xmlns:p14="http://schemas.microsoft.com/office/powerpoint/2010/main" val="690925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8EDA3-7004-724E-90D6-DEC6DED9A26C}"/>
              </a:ext>
            </a:extLst>
          </p:cNvPr>
          <p:cNvSpPr>
            <a:spLocks noGrp="1"/>
          </p:cNvSpPr>
          <p:nvPr>
            <p:ph type="title"/>
          </p:nvPr>
        </p:nvSpPr>
        <p:spPr>
          <a:xfrm>
            <a:off x="429827" y="1109106"/>
            <a:ext cx="4133627" cy="1822102"/>
          </a:xfrm>
          <a:prstGeom prst="rect">
            <a:avLst/>
          </a:prstGeom>
        </p:spPr>
        <p:txBody>
          <a:bodyPr vert="horz" lIns="91440" tIns="45720" rIns="91440" bIns="45720" rtlCol="0" anchor="ctr">
            <a:normAutofit/>
          </a:bodyPr>
          <a:lstStyle/>
          <a:p>
            <a:r>
              <a:rPr lang="en-US" dirty="0"/>
              <a:t>Section Header Goes Here</a:t>
            </a:r>
          </a:p>
        </p:txBody>
      </p:sp>
      <p:pic>
        <p:nvPicPr>
          <p:cNvPr id="16" name="Picture 15">
            <a:extLst>
              <a:ext uri="{FF2B5EF4-FFF2-40B4-BE49-F238E27FC236}">
                <a16:creationId xmlns:a16="http://schemas.microsoft.com/office/drawing/2014/main" id="{EFB831C7-CBCF-BB48-9F23-BCDC7B321C0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67563" y="6285233"/>
            <a:ext cx="1270616" cy="327643"/>
          </a:xfrm>
          <a:prstGeom prst="rect">
            <a:avLst/>
          </a:prstGeom>
        </p:spPr>
      </p:pic>
      <p:pic>
        <p:nvPicPr>
          <p:cNvPr id="7" name="Picture 6">
            <a:extLst>
              <a:ext uri="{FF2B5EF4-FFF2-40B4-BE49-F238E27FC236}">
                <a16:creationId xmlns:a16="http://schemas.microsoft.com/office/drawing/2014/main" id="{22792D3B-0F6C-F849-8787-52E6FEF220F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29827" y="6409346"/>
            <a:ext cx="904540" cy="203531"/>
          </a:xfrm>
          <a:prstGeom prst="rect">
            <a:avLst/>
          </a:prstGeom>
        </p:spPr>
      </p:pic>
    </p:spTree>
    <p:extLst>
      <p:ext uri="{BB962C8B-B14F-4D97-AF65-F5344CB8AC3E}">
        <p14:creationId xmlns:p14="http://schemas.microsoft.com/office/powerpoint/2010/main" val="3876612897"/>
      </p:ext>
    </p:extLst>
  </p:cSld>
  <p:clrMap bg1="lt1" tx1="dk1" bg2="lt2" tx2="dk2" accent1="accent1" accent2="accent2" accent3="accent3" accent4="accent4" accent5="accent5" accent6="accent6" hlink="hlink" folHlink="folHlink"/>
  <p:sldLayoutIdLst>
    <p:sldLayoutId id="2147483660" r:id="rId1"/>
  </p:sldLayoutIdLst>
  <p:hf sldNum="0" hd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726358-FEE3-C541-9E0E-5C1ABDE97BA6}"/>
              </a:ext>
            </a:extLst>
          </p:cNvPr>
          <p:cNvSpPr/>
          <p:nvPr userDrawn="1"/>
        </p:nvSpPr>
        <p:spPr>
          <a:xfrm>
            <a:off x="0" y="0"/>
            <a:ext cx="12192000" cy="6383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943DA0B-CACE-1D47-9FF9-6162F6B62CC5}"/>
              </a:ext>
            </a:extLst>
          </p:cNvPr>
          <p:cNvSpPr>
            <a:spLocks noGrp="1"/>
          </p:cNvSpPr>
          <p:nvPr>
            <p:ph type="title"/>
          </p:nvPr>
        </p:nvSpPr>
        <p:spPr>
          <a:xfrm>
            <a:off x="429827" y="920079"/>
            <a:ext cx="10515600" cy="45527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5D2858D-A47C-0548-B08C-1F36E32CAA54}"/>
              </a:ext>
            </a:extLst>
          </p:cNvPr>
          <p:cNvSpPr>
            <a:spLocks noGrp="1"/>
          </p:cNvSpPr>
          <p:nvPr>
            <p:ph type="body" idx="1"/>
          </p:nvPr>
        </p:nvSpPr>
        <p:spPr>
          <a:xfrm>
            <a:off x="429827" y="1475974"/>
            <a:ext cx="10515600" cy="41307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6D0086E-9146-EC46-8F9C-63D72E8982E8}"/>
              </a:ext>
            </a:extLst>
          </p:cNvPr>
          <p:cNvSpPr>
            <a:spLocks noGrp="1"/>
          </p:cNvSpPr>
          <p:nvPr>
            <p:ph type="ftr" sz="quarter" idx="3"/>
          </p:nvPr>
        </p:nvSpPr>
        <p:spPr>
          <a:xfrm>
            <a:off x="4038600" y="6511969"/>
            <a:ext cx="4114800" cy="223542"/>
          </a:xfrm>
          <a:prstGeom prst="rect">
            <a:avLst/>
          </a:prstGeom>
        </p:spPr>
        <p:txBody>
          <a:bodyPr vert="horz" lIns="91440" tIns="45720" rIns="91440" bIns="45720" rtlCol="0" anchor="ctr"/>
          <a:lstStyle>
            <a:lvl1pPr algn="ctr">
              <a:defRPr sz="1200">
                <a:solidFill>
                  <a:schemeClr val="bg1"/>
                </a:solidFill>
              </a:defRPr>
            </a:lvl1pPr>
          </a:lstStyle>
          <a:p>
            <a:fld id="{88E94964-B3A1-1744-9E4E-4AC552125A0C}" type="slidenum">
              <a:rPr lang="en-US" smtClean="0"/>
              <a:pPr/>
              <a:t>‹#›</a:t>
            </a:fld>
            <a:endParaRPr lang="en-US" dirty="0"/>
          </a:p>
        </p:txBody>
      </p:sp>
      <p:pic>
        <p:nvPicPr>
          <p:cNvPr id="8" name="Picture 7">
            <a:extLst>
              <a:ext uri="{FF2B5EF4-FFF2-40B4-BE49-F238E27FC236}">
                <a16:creationId xmlns:a16="http://schemas.microsoft.com/office/drawing/2014/main" id="{62EF4F13-3E3D-CC4A-B130-DB33C36ED97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938129" y="6484332"/>
            <a:ext cx="900049" cy="232088"/>
          </a:xfrm>
          <a:prstGeom prst="rect">
            <a:avLst/>
          </a:prstGeom>
        </p:spPr>
      </p:pic>
      <p:pic>
        <p:nvPicPr>
          <p:cNvPr id="11" name="Picture 10">
            <a:extLst>
              <a:ext uri="{FF2B5EF4-FFF2-40B4-BE49-F238E27FC236}">
                <a16:creationId xmlns:a16="http://schemas.microsoft.com/office/drawing/2014/main" id="{35EF12E5-5413-8048-BD2A-D5E62F9E42A8}"/>
              </a:ext>
            </a:extLst>
          </p:cNvPr>
          <p:cNvPicPr>
            <a:picLocks noChangeAspect="1"/>
          </p:cNvPicPr>
          <p:nvPr userDrawn="1"/>
        </p:nvPicPr>
        <p:blipFill>
          <a:blip r:embed="rId6"/>
          <a:stretch>
            <a:fillRect/>
          </a:stretch>
        </p:blipFill>
        <p:spPr>
          <a:xfrm>
            <a:off x="429827" y="6505554"/>
            <a:ext cx="2132857" cy="240919"/>
          </a:xfrm>
          <a:prstGeom prst="rect">
            <a:avLst/>
          </a:prstGeom>
        </p:spPr>
      </p:pic>
      <p:pic>
        <p:nvPicPr>
          <p:cNvPr id="10" name="Picture 9">
            <a:extLst>
              <a:ext uri="{FF2B5EF4-FFF2-40B4-BE49-F238E27FC236}">
                <a16:creationId xmlns:a16="http://schemas.microsoft.com/office/drawing/2014/main" id="{8792E2E6-1CD9-5C41-A16A-2EFBA587B706}"/>
              </a:ext>
            </a:extLst>
          </p:cNvPr>
          <p:cNvPicPr>
            <a:picLocks noChangeAspect="1"/>
          </p:cNvPicPr>
          <p:nvPr userDrawn="1"/>
        </p:nvPicPr>
        <p:blipFill>
          <a:blip r:embed="rId7"/>
          <a:stretch>
            <a:fillRect/>
          </a:stretch>
        </p:blipFill>
        <p:spPr>
          <a:xfrm>
            <a:off x="0" y="5891252"/>
            <a:ext cx="626762" cy="984912"/>
          </a:xfrm>
          <a:prstGeom prst="rect">
            <a:avLst/>
          </a:prstGeom>
        </p:spPr>
      </p:pic>
    </p:spTree>
    <p:extLst>
      <p:ext uri="{BB962C8B-B14F-4D97-AF65-F5344CB8AC3E}">
        <p14:creationId xmlns:p14="http://schemas.microsoft.com/office/powerpoint/2010/main" val="264169547"/>
      </p:ext>
    </p:extLst>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Lst>
  <p:hf sldNum="0" hdr="0" dt="0"/>
  <p:txStyles>
    <p:titleStyle>
      <a:lvl1pPr algn="l" defTabSz="914400" rtl="0" eaLnBrk="1" latinLnBrk="0" hangingPunct="1">
        <a:lnSpc>
          <a:spcPct val="90000"/>
        </a:lnSpc>
        <a:spcBef>
          <a:spcPct val="0"/>
        </a:spcBef>
        <a:buNone/>
        <a:defRPr sz="3600" kern="1200">
          <a:solidFill>
            <a:srgbClr val="00BBD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0.emf"/><Relationship Id="rId5" Type="http://schemas.openxmlformats.org/officeDocument/2006/relationships/image" Target="../media/image49.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media" Target="file:////Users/wombat/My/Movies/Video2.mpg" TargetMode="External"/><Relationship Id="rId7" Type="http://schemas.openxmlformats.org/officeDocument/2006/relationships/image" Target="../media/image52.jpeg"/><Relationship Id="rId2" Type="http://schemas.openxmlformats.org/officeDocument/2006/relationships/video" Target="file:////Users/wombat/OneDrive%20-%20purdue.edu/PI4D%20image%20symposium%20materials/dr07.mp4" TargetMode="External"/><Relationship Id="rId1" Type="http://schemas.microsoft.com/office/2007/relationships/media" Target="file:////Users/wombat/OneDrive%20-%20purdue.edu/PI4D%20image%20symposium%20materials/dr07.mp4" TargetMode="Externa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video" Target="file:////Users/wombat/My/Movies/Video2.mp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825C265-15D8-D846-90D1-E5305DF221A6}"/>
              </a:ext>
            </a:extLst>
          </p:cNvPr>
          <p:cNvSpPr>
            <a:spLocks noGrp="1" noChangeArrowheads="1"/>
          </p:cNvSpPr>
          <p:nvPr>
            <p:ph type="title"/>
          </p:nvPr>
        </p:nvSpPr>
        <p:spPr>
          <a:xfrm>
            <a:off x="1611085" y="2086089"/>
            <a:ext cx="9144000" cy="990600"/>
          </a:xfrm>
        </p:spPr>
        <p:txBody>
          <a:bodyPr/>
          <a:lstStyle/>
          <a:p>
            <a:pPr eaLnBrk="1" hangingPunct="1"/>
            <a:r>
              <a:rPr lang="en-US" altLang="en-US" sz="6000" b="1" dirty="0">
                <a:latin typeface="Comic Sans MS" panose="030F0902030302020204" pitchFamily="66" charset="0"/>
                <a:ea typeface="ＭＳ Ｐゴシック" panose="020B0600070205080204" pitchFamily="34" charset="-128"/>
              </a:rPr>
              <a:t> </a:t>
            </a:r>
            <a:r>
              <a:rPr lang="en-US" altLang="en-US" b="1" dirty="0">
                <a:ea typeface="ＭＳ Ｐゴシック" panose="020B0600070205080204" pitchFamily="34" charset="-128"/>
              </a:rPr>
              <a:t>3 - Fluidics and Intro to cell sorting</a:t>
            </a:r>
            <a:br>
              <a:rPr lang="en-US" altLang="en-US" b="1" dirty="0">
                <a:ea typeface="ＭＳ Ｐゴシック" panose="020B0600070205080204" pitchFamily="34" charset="-128"/>
              </a:rPr>
            </a:br>
            <a:endParaRPr lang="en-US" altLang="en-US" b="1" dirty="0">
              <a:solidFill>
                <a:schemeClr val="tx1"/>
              </a:solidFill>
              <a:ea typeface="ＭＳ Ｐゴシック" panose="020B0600070205080204" pitchFamily="34" charset="-128"/>
            </a:endParaRPr>
          </a:p>
        </p:txBody>
      </p:sp>
      <p:sp>
        <p:nvSpPr>
          <p:cNvPr id="15362" name="Subtitle 2">
            <a:extLst>
              <a:ext uri="{FF2B5EF4-FFF2-40B4-BE49-F238E27FC236}">
                <a16:creationId xmlns:a16="http://schemas.microsoft.com/office/drawing/2014/main" id="{CEC99B3E-5D6C-0647-A995-471235BD8576}"/>
              </a:ext>
            </a:extLst>
          </p:cNvPr>
          <p:cNvSpPr txBox="1">
            <a:spLocks/>
          </p:cNvSpPr>
          <p:nvPr/>
        </p:nvSpPr>
        <p:spPr bwMode="auto">
          <a:xfrm>
            <a:off x="2590800" y="2895600"/>
            <a:ext cx="6629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r>
              <a:rPr lang="en-US" altLang="en-US" sz="2000"/>
              <a:t>J. Paul Robinson</a:t>
            </a:r>
          </a:p>
          <a:p>
            <a:r>
              <a:rPr lang="en-US" altLang="en-US" sz="2000"/>
              <a:t>The SVM Professor of Cytomics</a:t>
            </a:r>
          </a:p>
          <a:p>
            <a:r>
              <a:rPr lang="en-US" altLang="en-US" sz="2000"/>
              <a:t>Professor of Biomedical Engineering</a:t>
            </a:r>
          </a:p>
          <a:p>
            <a:r>
              <a:rPr lang="en-US" altLang="en-US" sz="2000"/>
              <a:t>Director, Purdue University Cytometry Laboratories</a:t>
            </a:r>
          </a:p>
        </p:txBody>
      </p:sp>
      <p:sp>
        <p:nvSpPr>
          <p:cNvPr id="15363" name="TextBox 6">
            <a:extLst>
              <a:ext uri="{FF2B5EF4-FFF2-40B4-BE49-F238E27FC236}">
                <a16:creationId xmlns:a16="http://schemas.microsoft.com/office/drawing/2014/main" id="{7D8B3E7C-4C49-C04D-BB1C-5810D16A937F}"/>
              </a:ext>
            </a:extLst>
          </p:cNvPr>
          <p:cNvSpPr txBox="1">
            <a:spLocks noChangeArrowheads="1"/>
          </p:cNvSpPr>
          <p:nvPr/>
        </p:nvSpPr>
        <p:spPr bwMode="auto">
          <a:xfrm>
            <a:off x="3695474" y="1358324"/>
            <a:ext cx="29121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dirty="0">
                <a:latin typeface="Times New Roman" panose="02020603050405020304" pitchFamily="18" charset="0"/>
              </a:rPr>
              <a:t>Short Course</a:t>
            </a:r>
          </a:p>
        </p:txBody>
      </p:sp>
      <p:pic>
        <p:nvPicPr>
          <p:cNvPr id="15365" name="Picture 9" descr="paul">
            <a:extLst>
              <a:ext uri="{FF2B5EF4-FFF2-40B4-BE49-F238E27FC236}">
                <a16:creationId xmlns:a16="http://schemas.microsoft.com/office/drawing/2014/main" id="{AA5BFF29-FDCD-CD41-B2FC-74973BB6B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430" y="2775857"/>
            <a:ext cx="2002970" cy="2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twitter logo-3.jpg">
            <a:extLst>
              <a:ext uri="{FF2B5EF4-FFF2-40B4-BE49-F238E27FC236}">
                <a16:creationId xmlns:a16="http://schemas.microsoft.com/office/drawing/2014/main" id="{260D8D1A-1088-4146-BCBD-2D97557A4E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6014" y="6364076"/>
            <a:ext cx="446131" cy="5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youtube logo.jpg">
            <a:extLst>
              <a:ext uri="{FF2B5EF4-FFF2-40B4-BE49-F238E27FC236}">
                <a16:creationId xmlns:a16="http://schemas.microsoft.com/office/drawing/2014/main" id="{D6A75A0A-5562-2E49-A482-E94DDAD7A70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02013" y="6428315"/>
            <a:ext cx="8302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11">
            <a:extLst>
              <a:ext uri="{FF2B5EF4-FFF2-40B4-BE49-F238E27FC236}">
                <a16:creationId xmlns:a16="http://schemas.microsoft.com/office/drawing/2014/main" id="{A7E32A08-92B6-A245-9131-BB9C024886B2}"/>
              </a:ext>
            </a:extLst>
          </p:cNvPr>
          <p:cNvSpPr txBox="1">
            <a:spLocks noChangeArrowheads="1"/>
          </p:cNvSpPr>
          <p:nvPr/>
        </p:nvSpPr>
        <p:spPr bwMode="auto">
          <a:xfrm>
            <a:off x="4944883" y="6305780"/>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i="1" dirty="0">
                <a:solidFill>
                  <a:srgbClr val="FFFF00"/>
                </a:solidFill>
                <a:latin typeface="Times New Roman" panose="02020603050405020304" pitchFamily="18" charset="0"/>
              </a:rPr>
              <a:t>@</a:t>
            </a:r>
            <a:r>
              <a:rPr lang="en-US" altLang="en-US" sz="2400" b="1" i="1" dirty="0" err="1">
                <a:solidFill>
                  <a:srgbClr val="FFFF00"/>
                </a:solidFill>
                <a:latin typeface="Times New Roman" panose="02020603050405020304" pitchFamily="18" charset="0"/>
              </a:rPr>
              <a:t>Cytometryman</a:t>
            </a:r>
            <a:endParaRPr lang="en-US" altLang="en-US" sz="2400" b="1" i="1" dirty="0">
              <a:solidFill>
                <a:srgbClr val="FFFF00"/>
              </a:solidFill>
              <a:latin typeface="Times New Roman" panose="02020603050405020304" pitchFamily="18" charset="0"/>
            </a:endParaRPr>
          </a:p>
        </p:txBody>
      </p:sp>
      <p:pic>
        <p:nvPicPr>
          <p:cNvPr id="15369" name="Picture 10" descr="C:\image database Related\Logos\facebook logo.jpg">
            <a:extLst>
              <a:ext uri="{FF2B5EF4-FFF2-40B4-BE49-F238E27FC236}">
                <a16:creationId xmlns:a16="http://schemas.microsoft.com/office/drawing/2014/main" id="{C3F42D0A-5E16-C645-870B-23374A3DDE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2145" y="6428314"/>
            <a:ext cx="381225" cy="4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74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e Placeholder 3">
            <a:extLst>
              <a:ext uri="{FF2B5EF4-FFF2-40B4-BE49-F238E27FC236}">
                <a16:creationId xmlns:a16="http://schemas.microsoft.com/office/drawing/2014/main" id="{2BA2F584-95BF-2445-AC9F-95C07C68C45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7268842-8304-0D49-B497-E4298FA1A1D7}" type="datetime12">
              <a:rPr lang="en-US" altLang="en-US" sz="1400"/>
              <a:pPr>
                <a:spcBef>
                  <a:spcPct val="0"/>
                </a:spcBef>
                <a:buFontTx/>
                <a:buNone/>
              </a:pPr>
              <a:t>9:13 AM</a:t>
            </a:fld>
            <a:endParaRPr lang="en-US" altLang="en-US" sz="1400"/>
          </a:p>
        </p:txBody>
      </p:sp>
      <p:sp>
        <p:nvSpPr>
          <p:cNvPr id="11267" name="Rectangle 2">
            <a:extLst>
              <a:ext uri="{FF2B5EF4-FFF2-40B4-BE49-F238E27FC236}">
                <a16:creationId xmlns:a16="http://schemas.microsoft.com/office/drawing/2014/main" id="{049B2C6F-EC61-3F49-9395-0827DE195959}"/>
              </a:ext>
            </a:extLst>
          </p:cNvPr>
          <p:cNvSpPr>
            <a:spLocks noGrp="1" noChangeArrowheads="1"/>
          </p:cNvSpPr>
          <p:nvPr>
            <p:ph type="body" idx="1"/>
          </p:nvPr>
        </p:nvSpPr>
        <p:spPr>
          <a:xfrm>
            <a:off x="2209800" y="1295400"/>
            <a:ext cx="7772400" cy="4114800"/>
          </a:xfrm>
          <a:extLst>
            <a:ext uri="{91240B29-F687-4f45-9708-019B960494DF}"/>
          </a:extLst>
        </p:spPr>
        <p:txBody>
          <a:bodyPr vert="horz" lIns="90488" tIns="44450" rIns="90488" bIns="44450" rtlCol="0">
            <a:normAutofit/>
          </a:bodyPr>
          <a:lstStyle/>
          <a:p>
            <a:pPr eaLnBrk="1" hangingPunct="1">
              <a:defRPr/>
            </a:pPr>
            <a:r>
              <a:rPr lang="en-US" sz="2800">
                <a:cs typeface="+mn-cs"/>
              </a:rPr>
              <a:t>Whether flow will be </a:t>
            </a:r>
            <a:r>
              <a:rPr lang="en-US" sz="2800">
                <a:solidFill>
                  <a:srgbClr val="FF0000"/>
                </a:solidFill>
                <a:cs typeface="+mn-cs"/>
              </a:rPr>
              <a:t>laminar</a:t>
            </a:r>
            <a:r>
              <a:rPr lang="en-US" sz="2800">
                <a:cs typeface="+mn-cs"/>
              </a:rPr>
              <a:t> can be determined from the </a:t>
            </a:r>
            <a:r>
              <a:rPr lang="en-US" sz="2800" b="1">
                <a:solidFill>
                  <a:schemeClr val="accent2"/>
                </a:solidFill>
                <a:cs typeface="+mn-cs"/>
              </a:rPr>
              <a:t>Reynolds number</a:t>
            </a:r>
          </a:p>
          <a:p>
            <a:pPr eaLnBrk="1" hangingPunct="1">
              <a:defRPr/>
            </a:pPr>
            <a:endParaRPr lang="en-US" sz="2800">
              <a:cs typeface="+mn-cs"/>
            </a:endParaRPr>
          </a:p>
          <a:p>
            <a:pPr eaLnBrk="1" hangingPunct="1">
              <a:buFontTx/>
              <a:buNone/>
              <a:defRPr/>
            </a:pPr>
            <a:endParaRPr lang="en-US" sz="2800">
              <a:cs typeface="+mn-cs"/>
            </a:endParaRPr>
          </a:p>
          <a:p>
            <a:pPr eaLnBrk="1" hangingPunct="1">
              <a:buFontTx/>
              <a:buNone/>
              <a:defRPr/>
            </a:pPr>
            <a:endParaRPr lang="en-US" sz="2800">
              <a:cs typeface="+mn-cs"/>
            </a:endParaRPr>
          </a:p>
          <a:p>
            <a:pPr eaLnBrk="1" hangingPunct="1">
              <a:buFontTx/>
              <a:buNone/>
              <a:defRPr/>
            </a:pPr>
            <a:endParaRPr lang="en-US" sz="2800">
              <a:cs typeface="+mn-cs"/>
            </a:endParaRPr>
          </a:p>
          <a:p>
            <a:pPr eaLnBrk="1" hangingPunct="1">
              <a:defRPr/>
            </a:pPr>
            <a:r>
              <a:rPr lang="en-US" sz="2800">
                <a:cs typeface="+mn-cs"/>
              </a:rPr>
              <a:t>When R</a:t>
            </a:r>
            <a:r>
              <a:rPr lang="en-US" sz="2800" baseline="-25000">
                <a:cs typeface="+mn-cs"/>
              </a:rPr>
              <a:t>e</a:t>
            </a:r>
            <a:r>
              <a:rPr lang="en-US" sz="2800">
                <a:cs typeface="+mn-cs"/>
              </a:rPr>
              <a:t> &lt; 2300, flow is always </a:t>
            </a:r>
            <a:r>
              <a:rPr lang="en-US" sz="2800">
                <a:solidFill>
                  <a:srgbClr val="FF3300"/>
                </a:solidFill>
                <a:cs typeface="+mn-cs"/>
              </a:rPr>
              <a:t>laminar</a:t>
            </a:r>
            <a:endParaRPr lang="en-US" sz="2800">
              <a:cs typeface="+mn-cs"/>
            </a:endParaRPr>
          </a:p>
          <a:p>
            <a:pPr eaLnBrk="1" hangingPunct="1">
              <a:defRPr/>
            </a:pPr>
            <a:r>
              <a:rPr lang="en-US" sz="2800">
                <a:cs typeface="+mn-cs"/>
              </a:rPr>
              <a:t>When R</a:t>
            </a:r>
            <a:r>
              <a:rPr lang="en-US" sz="2800" baseline="-25000">
                <a:cs typeface="+mn-cs"/>
              </a:rPr>
              <a:t>e</a:t>
            </a:r>
            <a:r>
              <a:rPr lang="en-US" sz="2800">
                <a:cs typeface="+mn-cs"/>
              </a:rPr>
              <a:t> &gt; 2300, flow can be </a:t>
            </a:r>
            <a:r>
              <a:rPr lang="en-US" sz="2800">
                <a:solidFill>
                  <a:srgbClr val="FF0000"/>
                </a:solidFill>
                <a:cs typeface="+mn-cs"/>
              </a:rPr>
              <a:t>turbulent</a:t>
            </a:r>
            <a:endParaRPr lang="en-US" sz="2800">
              <a:cs typeface="+mn-cs"/>
            </a:endParaRPr>
          </a:p>
        </p:txBody>
      </p:sp>
      <p:sp>
        <p:nvSpPr>
          <p:cNvPr id="33795" name="Rectangle 3">
            <a:extLst>
              <a:ext uri="{FF2B5EF4-FFF2-40B4-BE49-F238E27FC236}">
                <a16:creationId xmlns:a16="http://schemas.microsoft.com/office/drawing/2014/main" id="{DF232168-EED8-024B-941D-EF6A4B61193E}"/>
              </a:ext>
            </a:extLst>
          </p:cNvPr>
          <p:cNvSpPr>
            <a:spLocks noGrp="1" noChangeArrowheads="1"/>
          </p:cNvSpPr>
          <p:nvPr>
            <p:ph type="title"/>
          </p:nvPr>
        </p:nvSpPr>
        <p:spPr>
          <a:xfrm>
            <a:off x="2209800" y="228600"/>
            <a:ext cx="77724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 - Laminar Flow</a:t>
            </a:r>
          </a:p>
        </p:txBody>
      </p:sp>
      <p:graphicFrame>
        <p:nvGraphicFramePr>
          <p:cNvPr id="33796" name="Object 4">
            <a:hlinkClick r:id="" action="ppaction://ole?verb=0"/>
            <a:extLst>
              <a:ext uri="{FF2B5EF4-FFF2-40B4-BE49-F238E27FC236}">
                <a16:creationId xmlns:a16="http://schemas.microsoft.com/office/drawing/2014/main" id="{B06082A5-6652-4E45-9B88-A94641AB7B19}"/>
              </a:ext>
            </a:extLst>
          </p:cNvPr>
          <p:cNvGraphicFramePr>
            <a:graphicFrameLocks/>
          </p:cNvGraphicFramePr>
          <p:nvPr/>
        </p:nvGraphicFramePr>
        <p:xfrm>
          <a:off x="2895600" y="2514600"/>
          <a:ext cx="4114800" cy="1727200"/>
        </p:xfrm>
        <a:graphic>
          <a:graphicData uri="http://schemas.openxmlformats.org/presentationml/2006/ole">
            <mc:AlternateContent xmlns:mc="http://schemas.openxmlformats.org/markup-compatibility/2006">
              <mc:Choice xmlns:v="urn:schemas-microsoft-com:vml" Requires="v">
                <p:oleObj spid="_x0000_s21512" name="Equation" r:id="rId4" imgW="2667000" imgH="1257300" progId="Equation.3">
                  <p:embed/>
                </p:oleObj>
              </mc:Choice>
              <mc:Fallback>
                <p:oleObj name="Equation" r:id="rId4" imgW="2667000" imgH="1257300" progId="Equation.3">
                  <p:embed/>
                  <p:pic>
                    <p:nvPicPr>
                      <p:cNvPr id="33796" name="Object 4">
                        <a:hlinkClick r:id="" action="ppaction://ole?verb=0"/>
                        <a:extLst>
                          <a:ext uri="{FF2B5EF4-FFF2-40B4-BE49-F238E27FC236}">
                            <a16:creationId xmlns:a16="http://schemas.microsoft.com/office/drawing/2014/main" id="{B06082A5-6652-4E45-9B88-A94641AB7B1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514600"/>
                        <a:ext cx="4114800" cy="1727200"/>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24772619"/>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Date Placeholder 3">
            <a:extLst>
              <a:ext uri="{FF2B5EF4-FFF2-40B4-BE49-F238E27FC236}">
                <a16:creationId xmlns:a16="http://schemas.microsoft.com/office/drawing/2014/main" id="{62CBBCB0-D150-C94F-BFF6-C2095B76D13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07350B6-E0C1-1549-82D1-A77988DD1303}" type="datetime12">
              <a:rPr lang="en-US" altLang="en-US" sz="1400"/>
              <a:pPr>
                <a:spcBef>
                  <a:spcPct val="0"/>
                </a:spcBef>
                <a:buFontTx/>
                <a:buNone/>
              </a:pPr>
              <a:t>9:13 AM</a:t>
            </a:fld>
            <a:endParaRPr lang="en-US" altLang="en-US" sz="1400"/>
          </a:p>
        </p:txBody>
      </p:sp>
      <p:sp>
        <p:nvSpPr>
          <p:cNvPr id="35842" name="Rectangle 2">
            <a:extLst>
              <a:ext uri="{FF2B5EF4-FFF2-40B4-BE49-F238E27FC236}">
                <a16:creationId xmlns:a16="http://schemas.microsoft.com/office/drawing/2014/main" id="{266D7237-6D56-8946-8AD0-83F78B79AEC5}"/>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a:t>
            </a:r>
          </a:p>
        </p:txBody>
      </p:sp>
      <p:sp>
        <p:nvSpPr>
          <p:cNvPr id="35843" name="Rectangle 3">
            <a:extLst>
              <a:ext uri="{FF2B5EF4-FFF2-40B4-BE49-F238E27FC236}">
                <a16:creationId xmlns:a16="http://schemas.microsoft.com/office/drawing/2014/main" id="{0B5C8AE6-6562-B648-BB3B-8B60049415CF}"/>
              </a:ext>
            </a:extLst>
          </p:cNvPr>
          <p:cNvSpPr>
            <a:spLocks noGrp="1" noChangeArrowheads="1"/>
          </p:cNvSpPr>
          <p:nvPr>
            <p:ph type="body" idx="1"/>
          </p:nvPr>
        </p:nvSpPr>
        <p:spPr/>
        <p:txBody>
          <a:bodyPr vert="horz" lIns="90488" tIns="44450" rIns="90488" bIns="44450" rtlCol="0">
            <a:normAutofit/>
          </a:bodyPr>
          <a:lstStyle/>
          <a:p>
            <a:pPr eaLnBrk="1" hangingPunct="1"/>
            <a:r>
              <a:rPr lang="en-US" altLang="en-US">
                <a:ea typeface="ＭＳ Ｐゴシック" panose="020B0600070205080204" pitchFamily="34" charset="-128"/>
              </a:rPr>
              <a:t>The introduction of a large volume into a small volume in such a way that it becomes “focused” along an axis is called </a:t>
            </a:r>
            <a:r>
              <a:rPr lang="en-US" altLang="en-US" b="1">
                <a:solidFill>
                  <a:srgbClr val="FF3300"/>
                </a:solidFill>
                <a:ea typeface="ＭＳ Ｐゴシック" panose="020B0600070205080204" pitchFamily="34" charset="-128"/>
              </a:rPr>
              <a:t>Hydrodynamic Focusing</a:t>
            </a:r>
            <a:endParaRPr lang="en-US" altLang="en-US" b="1">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2823295231"/>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ate Placeholder 3">
            <a:extLst>
              <a:ext uri="{FF2B5EF4-FFF2-40B4-BE49-F238E27FC236}">
                <a16:creationId xmlns:a16="http://schemas.microsoft.com/office/drawing/2014/main" id="{1D059599-5F4F-DF4E-A022-621AD26684E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0CA608F-4FBB-5042-B09F-B18DBCBEF04E}" type="datetime12">
              <a:rPr lang="en-US" altLang="en-US" sz="1400"/>
              <a:pPr>
                <a:spcBef>
                  <a:spcPct val="0"/>
                </a:spcBef>
                <a:buFontTx/>
                <a:buNone/>
              </a:pPr>
              <a:t>9:13 AM</a:t>
            </a:fld>
            <a:endParaRPr lang="en-US" altLang="en-US" sz="1400"/>
          </a:p>
        </p:txBody>
      </p:sp>
      <p:sp>
        <p:nvSpPr>
          <p:cNvPr id="37890" name="Rectangle 2">
            <a:extLst>
              <a:ext uri="{FF2B5EF4-FFF2-40B4-BE49-F238E27FC236}">
                <a16:creationId xmlns:a16="http://schemas.microsoft.com/office/drawing/2014/main" id="{C18AFA09-C842-5643-813D-0137390B9362}"/>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a:t>
            </a:r>
          </a:p>
        </p:txBody>
      </p:sp>
      <p:pic>
        <p:nvPicPr>
          <p:cNvPr id="37891" name="Picture 3">
            <a:extLst>
              <a:ext uri="{FF2B5EF4-FFF2-40B4-BE49-F238E27FC236}">
                <a16:creationId xmlns:a16="http://schemas.microsoft.com/office/drawing/2014/main" id="{A5334A6F-CE22-E842-92AD-4A08AFA4206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62063"/>
            <a:ext cx="4038600" cy="4559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7" name="Rectangle 4">
            <a:extLst>
              <a:ext uri="{FF2B5EF4-FFF2-40B4-BE49-F238E27FC236}">
                <a16:creationId xmlns:a16="http://schemas.microsoft.com/office/drawing/2014/main" id="{46C6229F-4373-0B41-ADAA-AFE900638113}"/>
              </a:ext>
            </a:extLst>
          </p:cNvPr>
          <p:cNvSpPr>
            <a:spLocks noChangeArrowheads="1"/>
          </p:cNvSpPr>
          <p:nvPr/>
        </p:nvSpPr>
        <p:spPr bwMode="auto">
          <a:xfrm>
            <a:off x="2441576" y="1295401"/>
            <a:ext cx="2892425" cy="4644861"/>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The figure shows the mapping between the flow lines outside and inside of a narrow tube as fluid undergoes laminar flow (from left to right).  The fluid passing through cross section </a:t>
            </a:r>
            <a:r>
              <a:rPr lang="en-US" altLang="en-US" sz="2800" i="1">
                <a:latin typeface="Times New Roman" charset="0"/>
              </a:rPr>
              <a:t>A</a:t>
            </a:r>
            <a:r>
              <a:rPr lang="en-US" altLang="en-US" sz="2400">
                <a:latin typeface="Times New Roman" charset="0"/>
              </a:rPr>
              <a:t> outside the tube is focused to cross section </a:t>
            </a:r>
            <a:r>
              <a:rPr lang="en-US" altLang="en-US" sz="2800" i="1">
                <a:latin typeface="Times New Roman" charset="0"/>
              </a:rPr>
              <a:t>a</a:t>
            </a:r>
            <a:r>
              <a:rPr lang="en-US" altLang="en-US" sz="2400">
                <a:latin typeface="Times New Roman" charset="0"/>
              </a:rPr>
              <a:t> inside.</a:t>
            </a:r>
          </a:p>
        </p:txBody>
      </p:sp>
      <p:sp>
        <p:nvSpPr>
          <p:cNvPr id="13318" name="Rectangle 5">
            <a:extLst>
              <a:ext uri="{FF2B5EF4-FFF2-40B4-BE49-F238E27FC236}">
                <a16:creationId xmlns:a16="http://schemas.microsoft.com/office/drawing/2014/main" id="{56B2B150-A9D5-F640-8E74-8CE3C60F2128}"/>
              </a:ext>
            </a:extLst>
          </p:cNvPr>
          <p:cNvSpPr>
            <a:spLocks noChangeArrowheads="1"/>
          </p:cNvSpPr>
          <p:nvPr/>
        </p:nvSpPr>
        <p:spPr bwMode="auto">
          <a:xfrm>
            <a:off x="3887788" y="6478588"/>
            <a:ext cx="6780212" cy="274434"/>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200" b="1">
                <a:latin typeface="Times New Roman" charset="0"/>
              </a:rPr>
              <a:t>From V. Kachel, H. Fellner-Feldegg &amp; E. Menke - </a:t>
            </a:r>
            <a:r>
              <a:rPr lang="en-US" altLang="en-US" sz="1200" b="1">
                <a:solidFill>
                  <a:srgbClr val="FC0128"/>
                </a:solidFill>
                <a:latin typeface="Times New Roman" charset="0"/>
              </a:rPr>
              <a:t>MLM</a:t>
            </a:r>
            <a:r>
              <a:rPr lang="en-US" altLang="en-US" sz="1200" b="1">
                <a:latin typeface="Times New Roman" charset="0"/>
              </a:rPr>
              <a:t> Chapt. 3</a:t>
            </a:r>
          </a:p>
        </p:txBody>
      </p:sp>
    </p:spTree>
    <p:extLst>
      <p:ext uri="{BB962C8B-B14F-4D97-AF65-F5344CB8AC3E}">
        <p14:creationId xmlns:p14="http://schemas.microsoft.com/office/powerpoint/2010/main" val="1899078986"/>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a:extLst>
              <a:ext uri="{FF2B5EF4-FFF2-40B4-BE49-F238E27FC236}">
                <a16:creationId xmlns:a16="http://schemas.microsoft.com/office/drawing/2014/main" id="{F776F29C-D583-134D-BCA6-8DC79960B8C9}"/>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697086B-AA38-7C44-B00A-DF0C15D7DDC4}" type="datetime12">
              <a:rPr lang="en-US" altLang="en-US" sz="1400"/>
              <a:pPr>
                <a:spcBef>
                  <a:spcPct val="0"/>
                </a:spcBef>
                <a:buFontTx/>
                <a:buNone/>
              </a:pPr>
              <a:t>9:13 AM</a:t>
            </a:fld>
            <a:endParaRPr lang="en-US" altLang="en-US" sz="1400"/>
          </a:p>
        </p:txBody>
      </p:sp>
      <p:sp>
        <p:nvSpPr>
          <p:cNvPr id="14339" name="Rectangle 2">
            <a:extLst>
              <a:ext uri="{FF2B5EF4-FFF2-40B4-BE49-F238E27FC236}">
                <a16:creationId xmlns:a16="http://schemas.microsoft.com/office/drawing/2014/main" id="{6EDFE2BA-61BB-E044-B441-20770F3609FC}"/>
              </a:ext>
            </a:extLst>
          </p:cNvPr>
          <p:cNvSpPr>
            <a:spLocks noChangeArrowheads="1"/>
          </p:cNvSpPr>
          <p:nvPr/>
        </p:nvSpPr>
        <p:spPr bwMode="auto">
          <a:xfrm>
            <a:off x="4497389" y="6400800"/>
            <a:ext cx="6092825" cy="274434"/>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200" b="1">
                <a:latin typeface="Times New Roman" charset="0"/>
              </a:rPr>
              <a:t>V. Kachel, H. Fellner-Feldegg &amp; E. Menke - </a:t>
            </a:r>
            <a:r>
              <a:rPr lang="en-US" altLang="en-US" sz="1200" b="1">
                <a:solidFill>
                  <a:srgbClr val="FC0128"/>
                </a:solidFill>
                <a:latin typeface="Times New Roman" charset="0"/>
              </a:rPr>
              <a:t>MLM</a:t>
            </a:r>
            <a:r>
              <a:rPr lang="en-US" altLang="en-US" sz="1200" b="1">
                <a:latin typeface="Times New Roman" charset="0"/>
              </a:rPr>
              <a:t> Chapt. 3</a:t>
            </a:r>
          </a:p>
        </p:txBody>
      </p:sp>
      <p:sp>
        <p:nvSpPr>
          <p:cNvPr id="14340" name="Rectangle 3">
            <a:extLst>
              <a:ext uri="{FF2B5EF4-FFF2-40B4-BE49-F238E27FC236}">
                <a16:creationId xmlns:a16="http://schemas.microsoft.com/office/drawing/2014/main" id="{FC053EEB-E590-1541-BAB3-6C9D869488ED}"/>
              </a:ext>
            </a:extLst>
          </p:cNvPr>
          <p:cNvSpPr>
            <a:spLocks noChangeArrowheads="1"/>
          </p:cNvSpPr>
          <p:nvPr/>
        </p:nvSpPr>
        <p:spPr bwMode="auto">
          <a:xfrm>
            <a:off x="2820989" y="1677988"/>
            <a:ext cx="3425825" cy="193642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Notice how the ink is focused into a tight stream as it is drawn into the tube under laminar flow conditions.</a:t>
            </a:r>
          </a:p>
        </p:txBody>
      </p:sp>
      <p:sp>
        <p:nvSpPr>
          <p:cNvPr id="14341" name="Rectangle 4">
            <a:extLst>
              <a:ext uri="{FF2B5EF4-FFF2-40B4-BE49-F238E27FC236}">
                <a16:creationId xmlns:a16="http://schemas.microsoft.com/office/drawing/2014/main" id="{6A98EBC3-155A-924D-9387-813166400DBC}"/>
              </a:ext>
            </a:extLst>
          </p:cNvPr>
          <p:cNvSpPr>
            <a:spLocks noChangeArrowheads="1"/>
          </p:cNvSpPr>
          <p:nvPr/>
        </p:nvSpPr>
        <p:spPr bwMode="auto">
          <a:xfrm>
            <a:off x="2820989" y="4192588"/>
            <a:ext cx="3425825" cy="193642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Notice also how the position of the inner ink stream is influenced by the position of the ink source.</a:t>
            </a:r>
          </a:p>
        </p:txBody>
      </p:sp>
      <p:pic>
        <p:nvPicPr>
          <p:cNvPr id="39941" name="Picture 5">
            <a:extLst>
              <a:ext uri="{FF2B5EF4-FFF2-40B4-BE49-F238E27FC236}">
                <a16:creationId xmlns:a16="http://schemas.microsoft.com/office/drawing/2014/main" id="{1B54E41B-257E-A04E-B974-CD2244FD14A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876300"/>
            <a:ext cx="42037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a:extLst>
              <a:ext uri="{FF2B5EF4-FFF2-40B4-BE49-F238E27FC236}">
                <a16:creationId xmlns:a16="http://schemas.microsoft.com/office/drawing/2014/main" id="{FB18F0F8-937A-B844-B573-221BF10BD41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83000"/>
            <a:ext cx="42545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8">
            <a:extLst>
              <a:ext uri="{FF2B5EF4-FFF2-40B4-BE49-F238E27FC236}">
                <a16:creationId xmlns:a16="http://schemas.microsoft.com/office/drawing/2014/main" id="{96884BA0-864C-F74D-9E96-A6DDB0B08773}"/>
              </a:ext>
            </a:extLst>
          </p:cNvPr>
          <p:cNvSpPr>
            <a:spLocks noGrp="1" noChangeArrowheads="1"/>
          </p:cNvSpPr>
          <p:nvPr>
            <p:ph type="title"/>
          </p:nvPr>
        </p:nvSpPr>
        <p:spPr>
          <a:xfrm>
            <a:off x="2057400" y="0"/>
            <a:ext cx="77724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a:t>
            </a:r>
          </a:p>
        </p:txBody>
      </p:sp>
    </p:spTree>
    <p:extLst>
      <p:ext uri="{BB962C8B-B14F-4D97-AF65-F5344CB8AC3E}">
        <p14:creationId xmlns:p14="http://schemas.microsoft.com/office/powerpoint/2010/main" val="1344763808"/>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Date Placeholder 3">
            <a:extLst>
              <a:ext uri="{FF2B5EF4-FFF2-40B4-BE49-F238E27FC236}">
                <a16:creationId xmlns:a16="http://schemas.microsoft.com/office/drawing/2014/main" id="{2786BC07-6282-0643-92AA-B05062708A0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12F2A84-3797-4344-BE0F-8C01910F4103}" type="datetime12">
              <a:rPr lang="en-US" altLang="en-US" sz="1400"/>
              <a:pPr>
                <a:spcBef>
                  <a:spcPct val="0"/>
                </a:spcBef>
                <a:buFontTx/>
                <a:buNone/>
              </a:pPr>
              <a:t>9:13 AM</a:t>
            </a:fld>
            <a:endParaRPr lang="en-US" altLang="en-US" sz="1400"/>
          </a:p>
        </p:txBody>
      </p:sp>
      <p:sp>
        <p:nvSpPr>
          <p:cNvPr id="41986" name="Rectangle 2">
            <a:extLst>
              <a:ext uri="{FF2B5EF4-FFF2-40B4-BE49-F238E27FC236}">
                <a16:creationId xmlns:a16="http://schemas.microsoft.com/office/drawing/2014/main" id="{DDD1D2C9-81D1-A247-9CA9-64EE90419CDE}"/>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a:t>
            </a:r>
          </a:p>
        </p:txBody>
      </p:sp>
      <p:sp>
        <p:nvSpPr>
          <p:cNvPr id="15364" name="Rectangle 3">
            <a:extLst>
              <a:ext uri="{FF2B5EF4-FFF2-40B4-BE49-F238E27FC236}">
                <a16:creationId xmlns:a16="http://schemas.microsoft.com/office/drawing/2014/main" id="{113B834F-BE71-4146-AF0B-C1321158F1A5}"/>
              </a:ext>
            </a:extLst>
          </p:cNvPr>
          <p:cNvSpPr>
            <a:spLocks noGrp="1" noChangeArrowheads="1"/>
          </p:cNvSpPr>
          <p:nvPr>
            <p:ph type="body" idx="1"/>
          </p:nvPr>
        </p:nvSpPr>
        <p:spPr>
          <a:extLst>
            <a:ext uri="{91240B29-F687-4f45-9708-019B960494DF}"/>
          </a:extLst>
        </p:spPr>
        <p:txBody>
          <a:bodyPr vert="horz" lIns="90488" tIns="44450" rIns="90488" bIns="44450" rtlCol="0">
            <a:normAutofit/>
          </a:bodyPr>
          <a:lstStyle/>
          <a:p>
            <a:pPr eaLnBrk="1" hangingPunct="1">
              <a:defRPr/>
            </a:pPr>
            <a:r>
              <a:rPr lang="en-US" sz="3200" dirty="0">
                <a:cs typeface="+mn-cs"/>
              </a:rPr>
              <a:t>How do we accomplish sample injection and regulate sample flow rate?</a:t>
            </a:r>
          </a:p>
          <a:p>
            <a:pPr lvl="1" eaLnBrk="1" hangingPunct="1">
              <a:defRPr/>
            </a:pPr>
            <a:r>
              <a:rPr lang="en-US" sz="2800" b="1" dirty="0">
                <a:solidFill>
                  <a:schemeClr val="accent2"/>
                </a:solidFill>
              </a:rPr>
              <a:t>Differential pressure</a:t>
            </a:r>
            <a:endParaRPr lang="en-US" sz="2800" dirty="0"/>
          </a:p>
          <a:p>
            <a:pPr lvl="1" eaLnBrk="1" hangingPunct="1">
              <a:defRPr/>
            </a:pPr>
            <a:r>
              <a:rPr lang="en-US" sz="2800" b="1" dirty="0">
                <a:solidFill>
                  <a:schemeClr val="accent2"/>
                </a:solidFill>
              </a:rPr>
              <a:t>Volumetric injection</a:t>
            </a:r>
          </a:p>
          <a:p>
            <a:pPr lvl="1" eaLnBrk="1" hangingPunct="1">
              <a:defRPr/>
            </a:pPr>
            <a:r>
              <a:rPr lang="en-US" sz="2800" b="1" dirty="0">
                <a:solidFill>
                  <a:schemeClr val="accent2"/>
                </a:solidFill>
              </a:rPr>
              <a:t>Peristaltic Pump</a:t>
            </a:r>
          </a:p>
        </p:txBody>
      </p:sp>
      <p:sp>
        <p:nvSpPr>
          <p:cNvPr id="41988" name="Text Box 4">
            <a:extLst>
              <a:ext uri="{FF2B5EF4-FFF2-40B4-BE49-F238E27FC236}">
                <a16:creationId xmlns:a16="http://schemas.microsoft.com/office/drawing/2014/main" id="{2366044B-86C2-254C-B201-26DEFB2BB758}"/>
              </a:ext>
            </a:extLst>
          </p:cNvPr>
          <p:cNvSpPr txBox="1">
            <a:spLocks noChangeArrowheads="1"/>
          </p:cNvSpPr>
          <p:nvPr/>
        </p:nvSpPr>
        <p:spPr bwMode="auto">
          <a:xfrm>
            <a:off x="9067800" y="624840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000">
                <a:solidFill>
                  <a:srgbClr val="FF0000"/>
                </a:solidFill>
                <a:latin typeface="Times New Roman" panose="02020603050405020304" pitchFamily="18" charset="0"/>
              </a:rPr>
              <a:t>[RFM]</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163991848"/>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ate Placeholder 3">
            <a:extLst>
              <a:ext uri="{FF2B5EF4-FFF2-40B4-BE49-F238E27FC236}">
                <a16:creationId xmlns:a16="http://schemas.microsoft.com/office/drawing/2014/main" id="{AE9610F3-AFA1-2941-9B1D-DFFEEB35560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49C4ECC-CB6D-6441-8815-290B7F8F3721}" type="datetime12">
              <a:rPr lang="en-US" altLang="en-US" sz="1400"/>
              <a:pPr>
                <a:spcBef>
                  <a:spcPct val="0"/>
                </a:spcBef>
                <a:buFontTx/>
                <a:buNone/>
              </a:pPr>
              <a:t>9:13 AM</a:t>
            </a:fld>
            <a:endParaRPr lang="en-US" altLang="en-US" sz="1400"/>
          </a:p>
        </p:txBody>
      </p:sp>
      <p:sp>
        <p:nvSpPr>
          <p:cNvPr id="44034" name="Rectangle 2">
            <a:extLst>
              <a:ext uri="{FF2B5EF4-FFF2-40B4-BE49-F238E27FC236}">
                <a16:creationId xmlns:a16="http://schemas.microsoft.com/office/drawing/2014/main" id="{F477EA11-8AC3-614F-8734-FBCA2295A877}"/>
              </a:ext>
            </a:extLst>
          </p:cNvPr>
          <p:cNvSpPr>
            <a:spLocks noGrp="1" noChangeArrowheads="1"/>
          </p:cNvSpPr>
          <p:nvPr>
            <p:ph type="title"/>
          </p:nvPr>
        </p:nvSpPr>
        <p:spPr>
          <a:xfrm>
            <a:off x="1767839" y="533400"/>
            <a:ext cx="9233095"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dirty="0">
                <a:ea typeface="ＭＳ Ｐゴシック" panose="020B0600070205080204" pitchFamily="34" charset="-128"/>
              </a:rPr>
              <a:t>Fluidics - Differential Pressure System</a:t>
            </a:r>
          </a:p>
        </p:txBody>
      </p:sp>
      <p:sp>
        <p:nvSpPr>
          <p:cNvPr id="16388" name="Rectangle 3">
            <a:extLst>
              <a:ext uri="{FF2B5EF4-FFF2-40B4-BE49-F238E27FC236}">
                <a16:creationId xmlns:a16="http://schemas.microsoft.com/office/drawing/2014/main" id="{7B5EE217-5391-B44C-BED1-732E97CC2848}"/>
              </a:ext>
            </a:extLst>
          </p:cNvPr>
          <p:cNvSpPr>
            <a:spLocks noGrp="1" noChangeArrowheads="1"/>
          </p:cNvSpPr>
          <p:nvPr>
            <p:ph type="body" idx="1"/>
          </p:nvPr>
        </p:nvSpPr>
        <p:spPr>
          <a:xfrm>
            <a:off x="2133600" y="1905000"/>
            <a:ext cx="7772400" cy="3276600"/>
          </a:xfrm>
          <a:extLst>
            <a:ext uri="{91240B29-F687-4f45-9708-019B960494DF}"/>
          </a:extLst>
        </p:spPr>
        <p:txBody>
          <a:bodyPr vert="horz" lIns="90488" tIns="44450" rIns="90488" bIns="44450" rtlCol="0">
            <a:normAutofit/>
          </a:bodyPr>
          <a:lstStyle/>
          <a:p>
            <a:pPr eaLnBrk="1" hangingPunct="1">
              <a:defRPr/>
            </a:pPr>
            <a:r>
              <a:rPr lang="en-US" altLang="en-US" sz="2800" dirty="0">
                <a:ea typeface="+mn-ea"/>
                <a:cs typeface="+mn-cs"/>
              </a:rPr>
              <a:t>Use air (or other gas) to pressurize sample and sheath containers</a:t>
            </a:r>
          </a:p>
          <a:p>
            <a:pPr eaLnBrk="1" hangingPunct="1">
              <a:defRPr/>
            </a:pPr>
            <a:r>
              <a:rPr lang="en-US" altLang="en-US" sz="2800" dirty="0">
                <a:ea typeface="+mn-ea"/>
                <a:cs typeface="+mn-cs"/>
              </a:rPr>
              <a:t>Use pressure regulators to control pressure on each container separately</a:t>
            </a:r>
          </a:p>
        </p:txBody>
      </p:sp>
      <p:sp>
        <p:nvSpPr>
          <p:cNvPr id="44036" name="Text Box 4">
            <a:extLst>
              <a:ext uri="{FF2B5EF4-FFF2-40B4-BE49-F238E27FC236}">
                <a16:creationId xmlns:a16="http://schemas.microsoft.com/office/drawing/2014/main" id="{73FC39CC-9E0B-E54A-A61D-ADCAD919EE74}"/>
              </a:ext>
            </a:extLst>
          </p:cNvPr>
          <p:cNvSpPr txBox="1">
            <a:spLocks noChangeArrowheads="1"/>
          </p:cNvSpPr>
          <p:nvPr/>
        </p:nvSpPr>
        <p:spPr bwMode="auto">
          <a:xfrm>
            <a:off x="8915400" y="624840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000">
                <a:solidFill>
                  <a:srgbClr val="FF0000"/>
                </a:solidFill>
                <a:latin typeface="Times New Roman" panose="02020603050405020304" pitchFamily="18" charset="0"/>
              </a:rPr>
              <a:t>[RFM]</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655046338"/>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3">
            <a:extLst>
              <a:ext uri="{FF2B5EF4-FFF2-40B4-BE49-F238E27FC236}">
                <a16:creationId xmlns:a16="http://schemas.microsoft.com/office/drawing/2014/main" id="{FAFC7631-92CB-EC4C-ADD0-8E069513708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222237-F5E8-A646-A8A3-44D24B1CA25A}" type="datetime12">
              <a:rPr lang="en-US" altLang="en-US" sz="1400"/>
              <a:pPr>
                <a:spcBef>
                  <a:spcPct val="0"/>
                </a:spcBef>
                <a:buFontTx/>
                <a:buNone/>
              </a:pPr>
              <a:t>9:13 AM</a:t>
            </a:fld>
            <a:endParaRPr lang="en-US" altLang="en-US" sz="1400"/>
          </a:p>
        </p:txBody>
      </p:sp>
      <p:sp>
        <p:nvSpPr>
          <p:cNvPr id="46082" name="Rectangle 2">
            <a:extLst>
              <a:ext uri="{FF2B5EF4-FFF2-40B4-BE49-F238E27FC236}">
                <a16:creationId xmlns:a16="http://schemas.microsoft.com/office/drawing/2014/main" id="{1CE9042E-C07B-3D46-8627-D046AA239BB1}"/>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 - Differential Pressure System</a:t>
            </a:r>
          </a:p>
        </p:txBody>
      </p:sp>
      <p:sp>
        <p:nvSpPr>
          <p:cNvPr id="17412" name="Rectangle 3">
            <a:extLst>
              <a:ext uri="{FF2B5EF4-FFF2-40B4-BE49-F238E27FC236}">
                <a16:creationId xmlns:a16="http://schemas.microsoft.com/office/drawing/2014/main" id="{8EE251A3-6275-774F-B6C4-B7111BAA18FD}"/>
              </a:ext>
            </a:extLst>
          </p:cNvPr>
          <p:cNvSpPr>
            <a:spLocks noGrp="1" noChangeArrowheads="1"/>
          </p:cNvSpPr>
          <p:nvPr>
            <p:ph type="body" idx="1"/>
          </p:nvPr>
        </p:nvSpPr>
        <p:spPr>
          <a:extLst>
            <a:ext uri="{91240B29-F687-4f45-9708-019B960494DF}"/>
          </a:extLst>
        </p:spPr>
        <p:txBody>
          <a:bodyPr vert="horz" lIns="90488" tIns="44450" rIns="90488" bIns="44450" rtlCol="0">
            <a:normAutofit/>
          </a:bodyPr>
          <a:lstStyle/>
          <a:p>
            <a:pPr eaLnBrk="1" hangingPunct="1">
              <a:defRPr/>
            </a:pPr>
            <a:r>
              <a:rPr lang="en-US" altLang="en-US" sz="2800">
                <a:cs typeface="+mn-cs"/>
              </a:rPr>
              <a:t>Sheath pressure will set the </a:t>
            </a:r>
            <a:r>
              <a:rPr lang="en-US" altLang="en-US" sz="2800" b="1">
                <a:solidFill>
                  <a:schemeClr val="accent2"/>
                </a:solidFill>
                <a:cs typeface="+mn-cs"/>
              </a:rPr>
              <a:t>sheath volume flow rate </a:t>
            </a:r>
            <a:r>
              <a:rPr lang="en-US" altLang="en-US" sz="2800">
                <a:cs typeface="+mn-cs"/>
              </a:rPr>
              <a:t>(assuming sample flow is negligible)</a:t>
            </a:r>
          </a:p>
          <a:p>
            <a:pPr eaLnBrk="1" hangingPunct="1">
              <a:defRPr/>
            </a:pPr>
            <a:r>
              <a:rPr lang="en-US" altLang="en-US" sz="2800">
                <a:cs typeface="+mn-cs"/>
              </a:rPr>
              <a:t>Difference in pressure between sample and sheath will control </a:t>
            </a:r>
            <a:r>
              <a:rPr lang="en-US" altLang="en-US" sz="2800" b="1">
                <a:solidFill>
                  <a:schemeClr val="accent2"/>
                </a:solidFill>
                <a:cs typeface="+mn-cs"/>
              </a:rPr>
              <a:t>sample </a:t>
            </a:r>
            <a:r>
              <a:rPr lang="en-US" altLang="en-US" sz="2800" b="1" i="1">
                <a:solidFill>
                  <a:schemeClr val="accent2"/>
                </a:solidFill>
                <a:cs typeface="+mn-cs"/>
              </a:rPr>
              <a:t>volume</a:t>
            </a:r>
            <a:r>
              <a:rPr lang="en-US" altLang="en-US" sz="2800" b="1">
                <a:solidFill>
                  <a:schemeClr val="accent2"/>
                </a:solidFill>
                <a:cs typeface="+mn-cs"/>
              </a:rPr>
              <a:t> flow rate</a:t>
            </a:r>
          </a:p>
          <a:p>
            <a:pPr eaLnBrk="1" hangingPunct="1">
              <a:defRPr/>
            </a:pPr>
            <a:r>
              <a:rPr lang="en-US" altLang="en-US" sz="2800">
                <a:cs typeface="+mn-cs"/>
              </a:rPr>
              <a:t>Control is not absolute - changes in friction cause changes in sample volume flow rate</a:t>
            </a:r>
          </a:p>
        </p:txBody>
      </p:sp>
      <p:sp>
        <p:nvSpPr>
          <p:cNvPr id="46084" name="Text Box 4">
            <a:extLst>
              <a:ext uri="{FF2B5EF4-FFF2-40B4-BE49-F238E27FC236}">
                <a16:creationId xmlns:a16="http://schemas.microsoft.com/office/drawing/2014/main" id="{1517F2BF-8D21-8D44-AD6A-7A0509323CB4}"/>
              </a:ext>
            </a:extLst>
          </p:cNvPr>
          <p:cNvSpPr txBox="1">
            <a:spLocks noChangeArrowheads="1"/>
          </p:cNvSpPr>
          <p:nvPr/>
        </p:nvSpPr>
        <p:spPr bwMode="auto">
          <a:xfrm>
            <a:off x="9067800" y="624840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000">
                <a:solidFill>
                  <a:srgbClr val="FF0000"/>
                </a:solidFill>
                <a:latin typeface="Times New Roman" panose="02020603050405020304" pitchFamily="18" charset="0"/>
              </a:rPr>
              <a:t>[RFM]</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399462869"/>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a:extLst>
              <a:ext uri="{FF2B5EF4-FFF2-40B4-BE49-F238E27FC236}">
                <a16:creationId xmlns:a16="http://schemas.microsoft.com/office/drawing/2014/main" id="{3C8BE6F2-D31E-FF4E-B5BB-FDA349176C3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613D78D-A507-1D4C-AE58-D11B9F3B969C}" type="datetime12">
              <a:rPr lang="en-US" altLang="en-US" sz="1400"/>
              <a:pPr>
                <a:spcBef>
                  <a:spcPct val="0"/>
                </a:spcBef>
                <a:buFontTx/>
                <a:buNone/>
              </a:pPr>
              <a:t>9:13 AM</a:t>
            </a:fld>
            <a:endParaRPr lang="en-US" altLang="en-US" sz="1400"/>
          </a:p>
        </p:txBody>
      </p:sp>
      <p:sp>
        <p:nvSpPr>
          <p:cNvPr id="48130" name="Rectangle 2">
            <a:extLst>
              <a:ext uri="{FF2B5EF4-FFF2-40B4-BE49-F238E27FC236}">
                <a16:creationId xmlns:a16="http://schemas.microsoft.com/office/drawing/2014/main" id="{DE659580-ABB8-6241-ACD3-1B41B9EF9A7C}"/>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 - Volumetric Injection System</a:t>
            </a:r>
          </a:p>
        </p:txBody>
      </p:sp>
      <p:sp>
        <p:nvSpPr>
          <p:cNvPr id="18436" name="Rectangle 3">
            <a:extLst>
              <a:ext uri="{FF2B5EF4-FFF2-40B4-BE49-F238E27FC236}">
                <a16:creationId xmlns:a16="http://schemas.microsoft.com/office/drawing/2014/main" id="{D1D44F84-BABE-8A49-A1CD-4FE5DCA8E736}"/>
              </a:ext>
            </a:extLst>
          </p:cNvPr>
          <p:cNvSpPr>
            <a:spLocks noGrp="1" noChangeArrowheads="1"/>
          </p:cNvSpPr>
          <p:nvPr>
            <p:ph type="body" idx="1"/>
          </p:nvPr>
        </p:nvSpPr>
        <p:spPr>
          <a:extLst>
            <a:ext uri="{91240B29-F687-4f45-9708-019B960494DF}"/>
          </a:extLst>
        </p:spPr>
        <p:txBody>
          <a:bodyPr vert="horz" lIns="90488" tIns="44450" rIns="90488" bIns="44450" rtlCol="0">
            <a:normAutofit/>
          </a:bodyPr>
          <a:lstStyle/>
          <a:p>
            <a:pPr eaLnBrk="1" hangingPunct="1">
              <a:lnSpc>
                <a:spcPct val="90000"/>
              </a:lnSpc>
              <a:defRPr/>
            </a:pPr>
            <a:r>
              <a:rPr lang="en-US" altLang="en-US">
                <a:ea typeface="+mn-ea"/>
                <a:cs typeface="+mn-cs"/>
              </a:rPr>
              <a:t>Use air (or other gas) pressure to set sheath volume flow rate</a:t>
            </a:r>
          </a:p>
          <a:p>
            <a:pPr eaLnBrk="1" hangingPunct="1">
              <a:lnSpc>
                <a:spcPct val="90000"/>
              </a:lnSpc>
              <a:defRPr/>
            </a:pPr>
            <a:r>
              <a:rPr lang="en-US" altLang="en-US">
                <a:ea typeface="+mn-ea"/>
                <a:cs typeface="+mn-cs"/>
              </a:rPr>
              <a:t>Use syringe pump (motor connected to piston of syringe) to inject sample</a:t>
            </a:r>
          </a:p>
          <a:p>
            <a:pPr eaLnBrk="1" hangingPunct="1">
              <a:lnSpc>
                <a:spcPct val="90000"/>
              </a:lnSpc>
              <a:defRPr/>
            </a:pPr>
            <a:r>
              <a:rPr lang="en-US" altLang="en-US" b="1">
                <a:solidFill>
                  <a:schemeClr val="accent2"/>
                </a:solidFill>
                <a:ea typeface="+mn-ea"/>
                <a:cs typeface="+mn-cs"/>
              </a:rPr>
              <a:t>Sample volume flow rate </a:t>
            </a:r>
            <a:r>
              <a:rPr lang="en-US" altLang="en-US">
                <a:ea typeface="+mn-ea"/>
                <a:cs typeface="+mn-cs"/>
              </a:rPr>
              <a:t>can be changed by changing speed of motor</a:t>
            </a:r>
          </a:p>
          <a:p>
            <a:pPr eaLnBrk="1" hangingPunct="1">
              <a:lnSpc>
                <a:spcPct val="90000"/>
              </a:lnSpc>
              <a:defRPr/>
            </a:pPr>
            <a:r>
              <a:rPr lang="en-US" altLang="en-US">
                <a:ea typeface="+mn-ea"/>
                <a:cs typeface="+mn-cs"/>
              </a:rPr>
              <a:t>Control is absolute (under normal conditions)</a:t>
            </a:r>
          </a:p>
        </p:txBody>
      </p:sp>
      <p:sp>
        <p:nvSpPr>
          <p:cNvPr id="48132" name="Text Box 4">
            <a:extLst>
              <a:ext uri="{FF2B5EF4-FFF2-40B4-BE49-F238E27FC236}">
                <a16:creationId xmlns:a16="http://schemas.microsoft.com/office/drawing/2014/main" id="{0B9BEC53-D935-464E-9043-F841C901C384}"/>
              </a:ext>
            </a:extLst>
          </p:cNvPr>
          <p:cNvSpPr txBox="1">
            <a:spLocks noChangeArrowheads="1"/>
          </p:cNvSpPr>
          <p:nvPr/>
        </p:nvSpPr>
        <p:spPr bwMode="auto">
          <a:xfrm>
            <a:off x="9067800" y="617220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000">
                <a:solidFill>
                  <a:srgbClr val="FF0000"/>
                </a:solidFill>
                <a:latin typeface="Times New Roman" panose="02020603050405020304" pitchFamily="18" charset="0"/>
              </a:rPr>
              <a:t>[RFM]</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3831030939"/>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3">
            <a:extLst>
              <a:ext uri="{FF2B5EF4-FFF2-40B4-BE49-F238E27FC236}">
                <a16:creationId xmlns:a16="http://schemas.microsoft.com/office/drawing/2014/main" id="{21EDE4A8-145D-224A-8B25-D22EC857540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FC7CE7B-50B1-A746-AB3F-E402B28CF4BE}" type="datetime12">
              <a:rPr lang="en-US" altLang="en-US" sz="1400"/>
              <a:pPr>
                <a:spcBef>
                  <a:spcPct val="0"/>
                </a:spcBef>
                <a:buFontTx/>
                <a:buNone/>
              </a:pPr>
              <a:t>9:13 AM</a:t>
            </a:fld>
            <a:endParaRPr lang="en-US" altLang="en-US" sz="1400"/>
          </a:p>
        </p:txBody>
      </p:sp>
      <p:sp>
        <p:nvSpPr>
          <p:cNvPr id="19459" name="Rectangle 2">
            <a:extLst>
              <a:ext uri="{FF2B5EF4-FFF2-40B4-BE49-F238E27FC236}">
                <a16:creationId xmlns:a16="http://schemas.microsoft.com/office/drawing/2014/main" id="{0D13F0C6-2ED8-1B43-BB88-D60401F9EDEB}"/>
              </a:ext>
            </a:extLst>
          </p:cNvPr>
          <p:cNvSpPr>
            <a:spLocks noGrp="1" noChangeArrowheads="1"/>
          </p:cNvSpPr>
          <p:nvPr>
            <p:ph type="title"/>
          </p:nvPr>
        </p:nvSpPr>
        <p:spPr>
          <a:xfrm>
            <a:off x="2209800" y="-152400"/>
            <a:ext cx="7772400" cy="990600"/>
          </a:xfrm>
        </p:spPr>
        <p:txBody>
          <a:bodyPr/>
          <a:lstStyle/>
          <a:p>
            <a:pPr eaLnBrk="1" hangingPunct="1">
              <a:defRPr/>
            </a:pPr>
            <a:r>
              <a:rPr lang="en-US" altLang="en-US">
                <a:ea typeface="+mj-ea"/>
                <a:cs typeface="+mj-cs"/>
              </a:rPr>
              <a:t>Syringe systems</a:t>
            </a:r>
          </a:p>
        </p:txBody>
      </p:sp>
      <p:sp>
        <p:nvSpPr>
          <p:cNvPr id="19460" name="Rectangle 3">
            <a:extLst>
              <a:ext uri="{FF2B5EF4-FFF2-40B4-BE49-F238E27FC236}">
                <a16:creationId xmlns:a16="http://schemas.microsoft.com/office/drawing/2014/main" id="{591879B9-DAA4-314C-A0A1-2783F247F7CA}"/>
              </a:ext>
            </a:extLst>
          </p:cNvPr>
          <p:cNvSpPr>
            <a:spLocks noGrp="1" noChangeArrowheads="1"/>
          </p:cNvSpPr>
          <p:nvPr>
            <p:ph type="body" idx="1"/>
          </p:nvPr>
        </p:nvSpPr>
        <p:spPr>
          <a:xfrm>
            <a:off x="2133600" y="914400"/>
            <a:ext cx="7772400" cy="4114800"/>
          </a:xfrm>
        </p:spPr>
        <p:txBody>
          <a:bodyPr/>
          <a:lstStyle/>
          <a:p>
            <a:pPr eaLnBrk="1" hangingPunct="1">
              <a:lnSpc>
                <a:spcPct val="110000"/>
              </a:lnSpc>
              <a:defRPr/>
            </a:pPr>
            <a:r>
              <a:rPr lang="en-US" altLang="en-US">
                <a:ea typeface="+mn-ea"/>
                <a:cs typeface="+mn-cs"/>
              </a:rPr>
              <a:t>Bryte HS</a:t>
            </a:r>
          </a:p>
          <a:p>
            <a:pPr eaLnBrk="1" hangingPunct="1">
              <a:buFontTx/>
              <a:buNone/>
              <a:defRPr/>
            </a:pPr>
            <a:r>
              <a:rPr lang="en-US" altLang="en-US">
                <a:ea typeface="+mn-ea"/>
                <a:cs typeface="+mn-cs"/>
              </a:rPr>
              <a:t>    Cytometer</a:t>
            </a:r>
          </a:p>
        </p:txBody>
      </p:sp>
      <p:pic>
        <p:nvPicPr>
          <p:cNvPr id="50180" name="Picture 4" descr="DSC00054">
            <a:extLst>
              <a:ext uri="{FF2B5EF4-FFF2-40B4-BE49-F238E27FC236}">
                <a16:creationId xmlns:a16="http://schemas.microsoft.com/office/drawing/2014/main" id="{41C178BA-0FA2-0F4E-A2EA-26350350CC7F}"/>
              </a:ext>
            </a:extLst>
          </p:cNvPr>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6804562" y="472438"/>
            <a:ext cx="44132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5">
            <a:extLst>
              <a:ext uri="{FF2B5EF4-FFF2-40B4-BE49-F238E27FC236}">
                <a16:creationId xmlns:a16="http://schemas.microsoft.com/office/drawing/2014/main" id="{38618606-8E1F-BE49-B9E7-3FB8F1C39DD5}"/>
              </a:ext>
            </a:extLst>
          </p:cNvPr>
          <p:cNvSpPr txBox="1">
            <a:spLocks noChangeArrowheads="1"/>
          </p:cNvSpPr>
          <p:nvPr/>
        </p:nvSpPr>
        <p:spPr bwMode="auto">
          <a:xfrm>
            <a:off x="6112412" y="5955663"/>
            <a:ext cx="2286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3 way valve</a:t>
            </a:r>
          </a:p>
        </p:txBody>
      </p:sp>
      <p:sp>
        <p:nvSpPr>
          <p:cNvPr id="19463" name="Line 6">
            <a:extLst>
              <a:ext uri="{FF2B5EF4-FFF2-40B4-BE49-F238E27FC236}">
                <a16:creationId xmlns:a16="http://schemas.microsoft.com/office/drawing/2014/main" id="{720945F7-6031-7541-BFC8-261B58D65ECA}"/>
              </a:ext>
            </a:extLst>
          </p:cNvPr>
          <p:cNvSpPr>
            <a:spLocks noChangeShapeType="1"/>
          </p:cNvSpPr>
          <p:nvPr/>
        </p:nvSpPr>
        <p:spPr bwMode="auto">
          <a:xfrm flipV="1">
            <a:off x="6455312" y="5273039"/>
            <a:ext cx="2400300" cy="682625"/>
          </a:xfrm>
          <a:prstGeom prst="line">
            <a:avLst/>
          </a:prstGeom>
          <a:noFill/>
          <a:ln w="38100">
            <a:solidFill>
              <a:srgbClr val="FF0000"/>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19464" name="Text Box 7">
            <a:extLst>
              <a:ext uri="{FF2B5EF4-FFF2-40B4-BE49-F238E27FC236}">
                <a16:creationId xmlns:a16="http://schemas.microsoft.com/office/drawing/2014/main" id="{9051E741-C234-FA4A-A5D1-AAE30A806710}"/>
              </a:ext>
            </a:extLst>
          </p:cNvPr>
          <p:cNvSpPr txBox="1">
            <a:spLocks noChangeArrowheads="1"/>
          </p:cNvSpPr>
          <p:nvPr/>
        </p:nvSpPr>
        <p:spPr bwMode="auto">
          <a:xfrm>
            <a:off x="5655212" y="2529838"/>
            <a:ext cx="16002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Syringe</a:t>
            </a:r>
          </a:p>
        </p:txBody>
      </p:sp>
      <p:sp>
        <p:nvSpPr>
          <p:cNvPr id="19465" name="Line 8">
            <a:extLst>
              <a:ext uri="{FF2B5EF4-FFF2-40B4-BE49-F238E27FC236}">
                <a16:creationId xmlns:a16="http://schemas.microsoft.com/office/drawing/2014/main" id="{3EF64986-7E72-1443-A04F-576E4E3F319F}"/>
              </a:ext>
            </a:extLst>
          </p:cNvPr>
          <p:cNvSpPr>
            <a:spLocks noChangeShapeType="1"/>
          </p:cNvSpPr>
          <p:nvPr/>
        </p:nvSpPr>
        <p:spPr bwMode="auto">
          <a:xfrm flipV="1">
            <a:off x="6036212" y="2606038"/>
            <a:ext cx="2895600" cy="457200"/>
          </a:xfrm>
          <a:prstGeom prst="line">
            <a:avLst/>
          </a:prstGeom>
          <a:noFill/>
          <a:ln w="38100">
            <a:solidFill>
              <a:srgbClr val="FF0000"/>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19466" name="Text Box 9">
            <a:extLst>
              <a:ext uri="{FF2B5EF4-FFF2-40B4-BE49-F238E27FC236}">
                <a16:creationId xmlns:a16="http://schemas.microsoft.com/office/drawing/2014/main" id="{9F42EA83-D7C9-C944-B193-79EAE239A8B4}"/>
              </a:ext>
            </a:extLst>
          </p:cNvPr>
          <p:cNvSpPr txBox="1">
            <a:spLocks noChangeArrowheads="1"/>
          </p:cNvSpPr>
          <p:nvPr/>
        </p:nvSpPr>
        <p:spPr bwMode="auto">
          <a:xfrm>
            <a:off x="9236612" y="6069963"/>
            <a:ext cx="1257300" cy="2286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a:t>Photo: J. P Robinson</a:t>
            </a:r>
          </a:p>
        </p:txBody>
      </p:sp>
      <p:pic>
        <p:nvPicPr>
          <p:cNvPr id="50186" name="Picture 10">
            <a:extLst>
              <a:ext uri="{FF2B5EF4-FFF2-40B4-BE49-F238E27FC236}">
                <a16:creationId xmlns:a16="http://schemas.microsoft.com/office/drawing/2014/main" id="{0EF500D0-230F-CE46-883A-9E7FE64A7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22538"/>
            <a:ext cx="28194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73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3">
            <a:extLst>
              <a:ext uri="{FF2B5EF4-FFF2-40B4-BE49-F238E27FC236}">
                <a16:creationId xmlns:a16="http://schemas.microsoft.com/office/drawing/2014/main" id="{90868805-1895-C247-8D59-43BD33C56DD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6F54393-DCC7-9347-9805-03FB4B450E89}" type="datetime12">
              <a:rPr lang="en-US" altLang="en-US" sz="1400"/>
              <a:pPr>
                <a:spcBef>
                  <a:spcPct val="0"/>
                </a:spcBef>
                <a:buFontTx/>
                <a:buNone/>
              </a:pPr>
              <a:t>9:13 AM</a:t>
            </a:fld>
            <a:endParaRPr lang="en-US" altLang="en-US" sz="1400"/>
          </a:p>
        </p:txBody>
      </p:sp>
      <p:pic>
        <p:nvPicPr>
          <p:cNvPr id="52226" name="Picture 2">
            <a:extLst>
              <a:ext uri="{FF2B5EF4-FFF2-40B4-BE49-F238E27FC236}">
                <a16:creationId xmlns:a16="http://schemas.microsoft.com/office/drawing/2014/main" id="{2C51583C-AF6F-F346-9AE3-7616843F5E09}"/>
              </a:ext>
            </a:extLst>
          </p:cNvPr>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1676400" y="990600"/>
            <a:ext cx="3124200" cy="4635500"/>
          </a:xfrm>
          <a:prstGeom prst="rect">
            <a:avLst/>
          </a:prstGeom>
          <a:solidFill>
            <a:schemeClr val="bg2"/>
          </a:solidFill>
          <a:ln w="12700">
            <a:solidFill>
              <a:schemeClr val="tx1"/>
            </a:solidFill>
            <a:miter lim="800000"/>
            <a:headEnd/>
            <a:tailEnd/>
          </a:ln>
        </p:spPr>
      </p:pic>
      <p:sp>
        <p:nvSpPr>
          <p:cNvPr id="52227" name="Rectangle 3">
            <a:extLst>
              <a:ext uri="{FF2B5EF4-FFF2-40B4-BE49-F238E27FC236}">
                <a16:creationId xmlns:a16="http://schemas.microsoft.com/office/drawing/2014/main" id="{1ADF582C-F89A-D848-ABCB-AA3EA516F767}"/>
              </a:ext>
            </a:extLst>
          </p:cNvPr>
          <p:cNvSpPr>
            <a:spLocks noGrp="1" noChangeArrowheads="1"/>
          </p:cNvSpPr>
          <p:nvPr>
            <p:ph type="title"/>
          </p:nvPr>
        </p:nvSpPr>
        <p:spPr>
          <a:xfrm>
            <a:off x="2057400" y="0"/>
            <a:ext cx="813435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 - Volumetric Injection System</a:t>
            </a:r>
          </a:p>
        </p:txBody>
      </p:sp>
      <p:sp>
        <p:nvSpPr>
          <p:cNvPr id="20485" name="Rectangle 4">
            <a:extLst>
              <a:ext uri="{FF2B5EF4-FFF2-40B4-BE49-F238E27FC236}">
                <a16:creationId xmlns:a16="http://schemas.microsoft.com/office/drawing/2014/main" id="{F7851AC4-13E6-094B-9AFA-9F64C4EF188B}"/>
              </a:ext>
            </a:extLst>
          </p:cNvPr>
          <p:cNvSpPr>
            <a:spLocks noChangeArrowheads="1"/>
          </p:cNvSpPr>
          <p:nvPr/>
        </p:nvSpPr>
        <p:spPr bwMode="auto">
          <a:xfrm>
            <a:off x="6019801" y="5943600"/>
            <a:ext cx="4037013" cy="27463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200" b="1" dirty="0">
                <a:latin typeface="Times New Roman" charset="0"/>
              </a:rPr>
              <a:t>Source: H.B. Steen - </a:t>
            </a:r>
            <a:r>
              <a:rPr lang="en-US" altLang="en-US" sz="1200" b="1" dirty="0">
                <a:solidFill>
                  <a:srgbClr val="FC0128"/>
                </a:solidFill>
                <a:latin typeface="Times New Roman" charset="0"/>
              </a:rPr>
              <a:t>MLM</a:t>
            </a:r>
            <a:r>
              <a:rPr lang="en-US" altLang="en-US" sz="1200" b="1" dirty="0">
                <a:latin typeface="Times New Roman" charset="0"/>
              </a:rPr>
              <a:t> </a:t>
            </a:r>
            <a:r>
              <a:rPr lang="en-US" altLang="en-US" sz="1200" b="1" dirty="0" err="1">
                <a:latin typeface="Times New Roman" charset="0"/>
              </a:rPr>
              <a:t>Chapt</a:t>
            </a:r>
            <a:r>
              <a:rPr lang="en-US" altLang="en-US" sz="1200" b="1" dirty="0">
                <a:latin typeface="Times New Roman" charset="0"/>
              </a:rPr>
              <a:t>. 2</a:t>
            </a:r>
          </a:p>
        </p:txBody>
      </p:sp>
      <p:pic>
        <p:nvPicPr>
          <p:cNvPr id="20486" name="Picture 5" descr="DSC00050">
            <a:extLst>
              <a:ext uri="{FF2B5EF4-FFF2-40B4-BE49-F238E27FC236}">
                <a16:creationId xmlns:a16="http://schemas.microsoft.com/office/drawing/2014/main" id="{5B902B17-977C-7141-A663-4BBA2E50911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1828800"/>
            <a:ext cx="4826000" cy="3619500"/>
          </a:xfrm>
          <a:prstGeom prst="rect">
            <a:avLst/>
          </a:prstGeom>
          <a:noFill/>
          <a:ln>
            <a:noFill/>
          </a:ln>
          <a:effectLst>
            <a:outerShdw blurRad="63500" dist="107763" dir="2700000" algn="ctr" rotWithShape="0">
              <a:srgbClr val="000000">
                <a:alpha val="74998"/>
              </a:srgbClr>
            </a:outerShdw>
          </a:effectLst>
          <a:extLst>
            <a:ext uri="{909E8E84-426E-40dd-AFC4-6F175D3DCCD1}"/>
            <a:ext uri="{91240B29-F687-4f45-9708-019B960494DF}"/>
          </a:extLst>
        </p:spPr>
      </p:pic>
      <p:sp>
        <p:nvSpPr>
          <p:cNvPr id="20487" name="Text Box 6">
            <a:extLst>
              <a:ext uri="{FF2B5EF4-FFF2-40B4-BE49-F238E27FC236}">
                <a16:creationId xmlns:a16="http://schemas.microsoft.com/office/drawing/2014/main" id="{D90DC3E1-5DD7-8645-90C3-0351196B41B4}"/>
              </a:ext>
            </a:extLst>
          </p:cNvPr>
          <p:cNvSpPr txBox="1">
            <a:spLocks noChangeArrowheads="1"/>
          </p:cNvSpPr>
          <p:nvPr/>
        </p:nvSpPr>
        <p:spPr bwMode="auto">
          <a:xfrm>
            <a:off x="8153400" y="5638800"/>
            <a:ext cx="1257300" cy="2286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a:t>Photo: J. P Robinson</a:t>
            </a:r>
          </a:p>
        </p:txBody>
      </p:sp>
    </p:spTree>
    <p:extLst>
      <p:ext uri="{BB962C8B-B14F-4D97-AF65-F5344CB8AC3E}">
        <p14:creationId xmlns:p14="http://schemas.microsoft.com/office/powerpoint/2010/main" val="1003157218"/>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a:extLst>
              <a:ext uri="{FF2B5EF4-FFF2-40B4-BE49-F238E27FC236}">
                <a16:creationId xmlns:a16="http://schemas.microsoft.com/office/drawing/2014/main" id="{03CB6675-D11E-9F46-A307-AAA137730311}"/>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C1E9180-A9BE-0A4D-B54E-0A45BA7C0A26}" type="datetime12">
              <a:rPr lang="en-US" altLang="en-US" sz="1400"/>
              <a:pPr>
                <a:spcBef>
                  <a:spcPct val="0"/>
                </a:spcBef>
                <a:buFontTx/>
                <a:buNone/>
              </a:pPr>
              <a:t>9:13 AM</a:t>
            </a:fld>
            <a:endParaRPr lang="en-US" altLang="en-US" sz="1400"/>
          </a:p>
        </p:txBody>
      </p:sp>
      <p:sp>
        <p:nvSpPr>
          <p:cNvPr id="17410" name="Rectangle 2">
            <a:extLst>
              <a:ext uri="{FF2B5EF4-FFF2-40B4-BE49-F238E27FC236}">
                <a16:creationId xmlns:a16="http://schemas.microsoft.com/office/drawing/2014/main" id="{A0A7A4C1-9DCA-6B42-A85E-4FCF2B0F2D44}"/>
              </a:ext>
            </a:extLst>
          </p:cNvPr>
          <p:cNvSpPr>
            <a:spLocks noGrp="1" noChangeArrowheads="1"/>
          </p:cNvSpPr>
          <p:nvPr>
            <p:ph type="title"/>
          </p:nvPr>
        </p:nvSpPr>
        <p:spPr>
          <a:xfrm>
            <a:off x="2286000" y="152400"/>
            <a:ext cx="7772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Basics of Flow Cytometry</a:t>
            </a:r>
          </a:p>
        </p:txBody>
      </p:sp>
      <p:sp>
        <p:nvSpPr>
          <p:cNvPr id="17411" name="Rectangle 3">
            <a:extLst>
              <a:ext uri="{FF2B5EF4-FFF2-40B4-BE49-F238E27FC236}">
                <a16:creationId xmlns:a16="http://schemas.microsoft.com/office/drawing/2014/main" id="{016271F2-021B-4E42-B97C-5BB3FD6205FB}"/>
              </a:ext>
            </a:extLst>
          </p:cNvPr>
          <p:cNvSpPr>
            <a:spLocks noChangeArrowheads="1"/>
          </p:cNvSpPr>
          <p:nvPr/>
        </p:nvSpPr>
        <p:spPr bwMode="auto">
          <a:xfrm>
            <a:off x="3733800" y="1219200"/>
            <a:ext cx="6477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800">
                <a:solidFill>
                  <a:schemeClr val="tx2"/>
                </a:solidFill>
                <a:latin typeface="Times New Roman" panose="02020603050405020304" pitchFamily="18" charset="0"/>
              </a:rPr>
              <a:t>cells in suspension</a:t>
            </a:r>
          </a:p>
          <a:p>
            <a:pPr>
              <a:spcBef>
                <a:spcPct val="50000"/>
              </a:spcBef>
              <a:buFontTx/>
              <a:buNone/>
            </a:pPr>
            <a:r>
              <a:rPr lang="en-US" altLang="en-US" sz="2800">
                <a:solidFill>
                  <a:schemeClr val="tx2"/>
                </a:solidFill>
                <a:latin typeface="Times New Roman" panose="02020603050405020304" pitchFamily="18" charset="0"/>
              </a:rPr>
              <a:t>flow in single-file through</a:t>
            </a:r>
          </a:p>
          <a:p>
            <a:pPr>
              <a:spcBef>
                <a:spcPct val="50000"/>
              </a:spcBef>
              <a:buFontTx/>
              <a:buNone/>
            </a:pPr>
            <a:r>
              <a:rPr lang="en-US" altLang="en-US" sz="2800">
                <a:solidFill>
                  <a:schemeClr val="tx2"/>
                </a:solidFill>
                <a:latin typeface="Times New Roman" panose="02020603050405020304" pitchFamily="18" charset="0"/>
              </a:rPr>
              <a:t>an illuminated “volume” where they</a:t>
            </a:r>
          </a:p>
          <a:p>
            <a:pPr>
              <a:spcBef>
                <a:spcPct val="50000"/>
              </a:spcBef>
              <a:buFontTx/>
              <a:buNone/>
            </a:pPr>
            <a:r>
              <a:rPr lang="en-US" altLang="en-US" sz="2800">
                <a:solidFill>
                  <a:schemeClr val="tx2"/>
                </a:solidFill>
                <a:latin typeface="Times New Roman" panose="02020603050405020304" pitchFamily="18" charset="0"/>
              </a:rPr>
              <a:t>scatter light and emit fluorescence</a:t>
            </a:r>
          </a:p>
          <a:p>
            <a:pPr>
              <a:spcBef>
                <a:spcPct val="50000"/>
              </a:spcBef>
              <a:buFontTx/>
              <a:buNone/>
            </a:pPr>
            <a:r>
              <a:rPr lang="en-US" altLang="en-US" sz="2800">
                <a:solidFill>
                  <a:schemeClr val="tx2"/>
                </a:solidFill>
                <a:latin typeface="Times New Roman" panose="02020603050405020304" pitchFamily="18" charset="0"/>
              </a:rPr>
              <a:t>that is collected, filtered and</a:t>
            </a:r>
          </a:p>
          <a:p>
            <a:pPr>
              <a:spcBef>
                <a:spcPct val="50000"/>
              </a:spcBef>
              <a:buFontTx/>
              <a:buNone/>
            </a:pPr>
            <a:r>
              <a:rPr lang="en-US" altLang="en-US" sz="2800">
                <a:solidFill>
                  <a:schemeClr val="tx2"/>
                </a:solidFill>
                <a:latin typeface="Times New Roman" panose="02020603050405020304" pitchFamily="18" charset="0"/>
              </a:rPr>
              <a:t>converted to digital values</a:t>
            </a:r>
          </a:p>
        </p:txBody>
      </p:sp>
      <p:sp>
        <p:nvSpPr>
          <p:cNvPr id="17412" name="Text Box 7">
            <a:extLst>
              <a:ext uri="{FF2B5EF4-FFF2-40B4-BE49-F238E27FC236}">
                <a16:creationId xmlns:a16="http://schemas.microsoft.com/office/drawing/2014/main" id="{B72425FB-6781-D64A-850D-48BAB391CD83}"/>
              </a:ext>
            </a:extLst>
          </p:cNvPr>
          <p:cNvSpPr txBox="1">
            <a:spLocks noChangeArrowheads="1"/>
          </p:cNvSpPr>
          <p:nvPr/>
        </p:nvSpPr>
        <p:spPr bwMode="auto">
          <a:xfrm>
            <a:off x="7924800" y="617220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en-US" altLang="en-US" sz="2000">
              <a:latin typeface="Times New Roman" panose="02020603050405020304" pitchFamily="18" charset="0"/>
            </a:endParaRPr>
          </a:p>
        </p:txBody>
      </p:sp>
      <p:sp>
        <p:nvSpPr>
          <p:cNvPr id="3078" name="Text Box 8">
            <a:extLst>
              <a:ext uri="{FF2B5EF4-FFF2-40B4-BE49-F238E27FC236}">
                <a16:creationId xmlns:a16="http://schemas.microsoft.com/office/drawing/2014/main" id="{EF04B42E-FC6C-BC40-9767-D5CAEC3EAA55}"/>
              </a:ext>
            </a:extLst>
          </p:cNvPr>
          <p:cNvSpPr txBox="1">
            <a:spLocks noChangeArrowheads="1"/>
          </p:cNvSpPr>
          <p:nvPr/>
        </p:nvSpPr>
        <p:spPr bwMode="auto">
          <a:xfrm>
            <a:off x="1752601" y="1143001"/>
            <a:ext cx="1647825" cy="5191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2800" b="1" dirty="0">
                <a:solidFill>
                  <a:srgbClr val="0033CC"/>
                </a:solidFill>
              </a:rPr>
              <a:t>Fluidics:</a:t>
            </a:r>
          </a:p>
        </p:txBody>
      </p:sp>
    </p:spTree>
    <p:extLst>
      <p:ext uri="{BB962C8B-B14F-4D97-AF65-F5344CB8AC3E}">
        <p14:creationId xmlns:p14="http://schemas.microsoft.com/office/powerpoint/2010/main" val="21008892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3">
            <a:extLst>
              <a:ext uri="{FF2B5EF4-FFF2-40B4-BE49-F238E27FC236}">
                <a16:creationId xmlns:a16="http://schemas.microsoft.com/office/drawing/2014/main" id="{B2765766-B2F0-054F-9C9E-7E11923A64DD}"/>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C03EB57-7F13-0244-AF46-9B0C1273EC2C}" type="datetime12">
              <a:rPr lang="en-US" altLang="en-US" sz="1400"/>
              <a:pPr>
                <a:spcBef>
                  <a:spcPct val="0"/>
                </a:spcBef>
                <a:buFontTx/>
                <a:buNone/>
              </a:pPr>
              <a:t>9:13 AM</a:t>
            </a:fld>
            <a:endParaRPr lang="en-US" altLang="en-US" sz="1400"/>
          </a:p>
        </p:txBody>
      </p:sp>
      <p:sp>
        <p:nvSpPr>
          <p:cNvPr id="54274" name="Rectangle 2">
            <a:extLst>
              <a:ext uri="{FF2B5EF4-FFF2-40B4-BE49-F238E27FC236}">
                <a16:creationId xmlns:a16="http://schemas.microsoft.com/office/drawing/2014/main" id="{59FBAB8B-C355-2F47-B37D-0311D6B42908}"/>
              </a:ext>
            </a:extLst>
          </p:cNvPr>
          <p:cNvSpPr>
            <a:spLocks noGrp="1" noChangeArrowheads="1"/>
          </p:cNvSpPr>
          <p:nvPr>
            <p:ph type="title"/>
          </p:nvPr>
        </p:nvSpPr>
        <p:spPr>
          <a:xfrm>
            <a:off x="2438400" y="152400"/>
            <a:ext cx="7391400" cy="723900"/>
          </a:xfrm>
        </p:spPr>
        <p:txBody>
          <a:bodyPr vert="horz" lIns="90488" tIns="44450" rIns="90488" bIns="44450" rtlCol="0" anchor="ctr">
            <a:noAutofit/>
          </a:bodyPr>
          <a:lstStyle/>
          <a:p>
            <a:pPr eaLnBrk="1" hangingPunct="1"/>
            <a:r>
              <a:rPr lang="en-US" altLang="en-US" sz="2800">
                <a:ea typeface="ＭＳ Ｐゴシック" panose="020B0600070205080204" pitchFamily="34" charset="-128"/>
              </a:rPr>
              <a:t>Hydrodynamic Systems – Steen system</a:t>
            </a:r>
          </a:p>
        </p:txBody>
      </p:sp>
      <p:grpSp>
        <p:nvGrpSpPr>
          <p:cNvPr id="54275" name="Group 3">
            <a:extLst>
              <a:ext uri="{FF2B5EF4-FFF2-40B4-BE49-F238E27FC236}">
                <a16:creationId xmlns:a16="http://schemas.microsoft.com/office/drawing/2014/main" id="{48B3999B-D480-5945-9167-7B0DF89E8B5E}"/>
              </a:ext>
            </a:extLst>
          </p:cNvPr>
          <p:cNvGrpSpPr>
            <a:grpSpLocks/>
          </p:cNvGrpSpPr>
          <p:nvPr/>
        </p:nvGrpSpPr>
        <p:grpSpPr bwMode="auto">
          <a:xfrm>
            <a:off x="5715001" y="1524001"/>
            <a:ext cx="4672013" cy="3116263"/>
            <a:chOff x="1765" y="1127"/>
            <a:chExt cx="4121" cy="2664"/>
          </a:xfrm>
        </p:grpSpPr>
        <p:sp>
          <p:nvSpPr>
            <p:cNvPr id="54291" name="Oval 4">
              <a:extLst>
                <a:ext uri="{FF2B5EF4-FFF2-40B4-BE49-F238E27FC236}">
                  <a16:creationId xmlns:a16="http://schemas.microsoft.com/office/drawing/2014/main" id="{430AB3AD-59E0-3340-AB40-4E36FB84521E}"/>
                </a:ext>
              </a:extLst>
            </p:cNvPr>
            <p:cNvSpPr>
              <a:spLocks noChangeArrowheads="1"/>
            </p:cNvSpPr>
            <p:nvPr/>
          </p:nvSpPr>
          <p:spPr bwMode="auto">
            <a:xfrm>
              <a:off x="3387" y="2340"/>
              <a:ext cx="259" cy="122"/>
            </a:xfrm>
            <a:prstGeom prst="ellipse">
              <a:avLst/>
            </a:prstGeom>
            <a:solidFill>
              <a:srgbClr val="91919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54292" name="Rectangle 5">
              <a:extLst>
                <a:ext uri="{FF2B5EF4-FFF2-40B4-BE49-F238E27FC236}">
                  <a16:creationId xmlns:a16="http://schemas.microsoft.com/office/drawing/2014/main" id="{02F48835-B48D-544E-8D70-1527F9A40931}"/>
                </a:ext>
              </a:extLst>
            </p:cNvPr>
            <p:cNvSpPr>
              <a:spLocks noChangeArrowheads="1"/>
            </p:cNvSpPr>
            <p:nvPr/>
          </p:nvSpPr>
          <p:spPr bwMode="auto">
            <a:xfrm>
              <a:off x="2587" y="2291"/>
              <a:ext cx="1955" cy="53"/>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54293" name="AutoShape 6">
              <a:extLst>
                <a:ext uri="{FF2B5EF4-FFF2-40B4-BE49-F238E27FC236}">
                  <a16:creationId xmlns:a16="http://schemas.microsoft.com/office/drawing/2014/main" id="{F79E2CA2-FCD7-DD4A-B3D6-18C38BF44659}"/>
                </a:ext>
              </a:extLst>
            </p:cNvPr>
            <p:cNvSpPr>
              <a:spLocks noChangeArrowheads="1"/>
            </p:cNvSpPr>
            <p:nvPr/>
          </p:nvSpPr>
          <p:spPr bwMode="auto">
            <a:xfrm flipV="1">
              <a:off x="3216" y="2400"/>
              <a:ext cx="601" cy="1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3 w 21600"/>
                <a:gd name="T13" fmla="*/ 4494 h 21600"/>
                <a:gd name="T14" fmla="*/ 17107 w 21600"/>
                <a:gd name="T15" fmla="*/ 1710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91919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4" name="Freeform 7">
              <a:extLst>
                <a:ext uri="{FF2B5EF4-FFF2-40B4-BE49-F238E27FC236}">
                  <a16:creationId xmlns:a16="http://schemas.microsoft.com/office/drawing/2014/main" id="{F75E09D0-A8F0-EE42-B4B7-A22A77223967}"/>
                </a:ext>
              </a:extLst>
            </p:cNvPr>
            <p:cNvSpPr>
              <a:spLocks/>
            </p:cNvSpPr>
            <p:nvPr/>
          </p:nvSpPr>
          <p:spPr bwMode="auto">
            <a:xfrm>
              <a:off x="2285" y="1304"/>
              <a:ext cx="737" cy="817"/>
            </a:xfrm>
            <a:custGeom>
              <a:avLst/>
              <a:gdLst>
                <a:gd name="T0" fmla="*/ 0 w 829"/>
                <a:gd name="T1" fmla="*/ 252 h 817"/>
                <a:gd name="T2" fmla="*/ 51 w 829"/>
                <a:gd name="T3" fmla="*/ 624 h 817"/>
                <a:gd name="T4" fmla="*/ 100 w 829"/>
                <a:gd name="T5" fmla="*/ 816 h 817"/>
                <a:gd name="T6" fmla="*/ 112 w 829"/>
                <a:gd name="T7" fmla="*/ 744 h 817"/>
                <a:gd name="T8" fmla="*/ 85 w 829"/>
                <a:gd name="T9" fmla="*/ 396 h 817"/>
                <a:gd name="T10" fmla="*/ 44 w 829"/>
                <a:gd name="T11" fmla="*/ 0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9" h="817">
                  <a:moveTo>
                    <a:pt x="0" y="252"/>
                  </a:moveTo>
                  <a:lnTo>
                    <a:pt x="372" y="624"/>
                  </a:lnTo>
                  <a:lnTo>
                    <a:pt x="744" y="816"/>
                  </a:lnTo>
                  <a:lnTo>
                    <a:pt x="828" y="744"/>
                  </a:lnTo>
                  <a:lnTo>
                    <a:pt x="624" y="396"/>
                  </a:lnTo>
                  <a:lnTo>
                    <a:pt x="324" y="0"/>
                  </a:lnTo>
                </a:path>
              </a:pathLst>
            </a:custGeom>
            <a:gradFill rotWithShape="0">
              <a:gsLst>
                <a:gs pos="0">
                  <a:srgbClr val="919191"/>
                </a:gs>
                <a:gs pos="100000">
                  <a:srgbClr val="F4F4F4"/>
                </a:gs>
              </a:gsLst>
              <a:lin ang="5400000" scaled="1"/>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5" name="Freeform 8">
              <a:extLst>
                <a:ext uri="{FF2B5EF4-FFF2-40B4-BE49-F238E27FC236}">
                  <a16:creationId xmlns:a16="http://schemas.microsoft.com/office/drawing/2014/main" id="{9912A4D9-B611-F346-AABC-F50F33D305E7}"/>
                </a:ext>
              </a:extLst>
            </p:cNvPr>
            <p:cNvSpPr>
              <a:spLocks/>
            </p:cNvSpPr>
            <p:nvPr/>
          </p:nvSpPr>
          <p:spPr bwMode="auto">
            <a:xfrm>
              <a:off x="2957" y="1652"/>
              <a:ext cx="1771" cy="637"/>
            </a:xfrm>
            <a:custGeom>
              <a:avLst/>
              <a:gdLst>
                <a:gd name="T0" fmla="*/ 0 w 1993"/>
                <a:gd name="T1" fmla="*/ 444 h 637"/>
                <a:gd name="T2" fmla="*/ 31 w 1993"/>
                <a:gd name="T3" fmla="*/ 636 h 637"/>
                <a:gd name="T4" fmla="*/ 145 w 1993"/>
                <a:gd name="T5" fmla="*/ 636 h 637"/>
                <a:gd name="T6" fmla="*/ 267 w 1993"/>
                <a:gd name="T7" fmla="*/ 324 h 637"/>
                <a:gd name="T8" fmla="*/ 246 w 1993"/>
                <a:gd name="T9" fmla="*/ 276 h 637"/>
                <a:gd name="T10" fmla="*/ 266 w 1993"/>
                <a:gd name="T11" fmla="*/ 168 h 637"/>
                <a:gd name="T12" fmla="*/ 236 w 1993"/>
                <a:gd name="T13" fmla="*/ 204 h 637"/>
                <a:gd name="T14" fmla="*/ 261 w 1993"/>
                <a:gd name="T15" fmla="*/ 0 h 637"/>
                <a:gd name="T16" fmla="*/ 145 w 1993"/>
                <a:gd name="T17" fmla="*/ 576 h 637"/>
                <a:gd name="T18" fmla="*/ 32 w 1993"/>
                <a:gd name="T19" fmla="*/ 576 h 637"/>
                <a:gd name="T20" fmla="*/ 10 w 1993"/>
                <a:gd name="T21" fmla="*/ 420 h 6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93" h="637">
                  <a:moveTo>
                    <a:pt x="0" y="444"/>
                  </a:moveTo>
                  <a:lnTo>
                    <a:pt x="228" y="636"/>
                  </a:lnTo>
                  <a:lnTo>
                    <a:pt x="1080" y="636"/>
                  </a:lnTo>
                  <a:lnTo>
                    <a:pt x="1992" y="324"/>
                  </a:lnTo>
                  <a:lnTo>
                    <a:pt x="1836" y="276"/>
                  </a:lnTo>
                  <a:lnTo>
                    <a:pt x="1980" y="168"/>
                  </a:lnTo>
                  <a:lnTo>
                    <a:pt x="1764" y="204"/>
                  </a:lnTo>
                  <a:lnTo>
                    <a:pt x="1944" y="0"/>
                  </a:lnTo>
                  <a:lnTo>
                    <a:pt x="1080" y="576"/>
                  </a:lnTo>
                  <a:lnTo>
                    <a:pt x="240" y="576"/>
                  </a:lnTo>
                  <a:lnTo>
                    <a:pt x="72" y="42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9" name="Rectangle 9">
              <a:extLst>
                <a:ext uri="{FF2B5EF4-FFF2-40B4-BE49-F238E27FC236}">
                  <a16:creationId xmlns:a16="http://schemas.microsoft.com/office/drawing/2014/main" id="{0547A4C5-3689-CD49-A56A-C86D9930E6FE}"/>
                </a:ext>
              </a:extLst>
            </p:cNvPr>
            <p:cNvSpPr>
              <a:spLocks noChangeArrowheads="1"/>
            </p:cNvSpPr>
            <p:nvPr/>
          </p:nvSpPr>
          <p:spPr bwMode="auto">
            <a:xfrm>
              <a:off x="3930" y="3083"/>
              <a:ext cx="1552" cy="708"/>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2400" i="1"/>
                <a:t>Microscope</a:t>
              </a:r>
            </a:p>
            <a:p>
              <a:pPr>
                <a:defRPr/>
              </a:pPr>
              <a:r>
                <a:rPr lang="en-US" altLang="en-US" sz="2400" i="1"/>
                <a:t>Objective</a:t>
              </a:r>
            </a:p>
          </p:txBody>
        </p:sp>
        <p:sp>
          <p:nvSpPr>
            <p:cNvPr id="21530" name="Rectangle 10">
              <a:extLst>
                <a:ext uri="{FF2B5EF4-FFF2-40B4-BE49-F238E27FC236}">
                  <a16:creationId xmlns:a16="http://schemas.microsoft.com/office/drawing/2014/main" id="{0EF3DCCD-B7FE-E14B-BDC9-3E8338999EF0}"/>
                </a:ext>
              </a:extLst>
            </p:cNvPr>
            <p:cNvSpPr>
              <a:spLocks noChangeArrowheads="1"/>
            </p:cNvSpPr>
            <p:nvPr/>
          </p:nvSpPr>
          <p:spPr bwMode="auto">
            <a:xfrm>
              <a:off x="4729" y="1655"/>
              <a:ext cx="927" cy="392"/>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2400" i="1"/>
                <a:t>Waste</a:t>
              </a:r>
            </a:p>
          </p:txBody>
        </p:sp>
        <p:sp>
          <p:nvSpPr>
            <p:cNvPr id="21531" name="Rectangle 11">
              <a:extLst>
                <a:ext uri="{FF2B5EF4-FFF2-40B4-BE49-F238E27FC236}">
                  <a16:creationId xmlns:a16="http://schemas.microsoft.com/office/drawing/2014/main" id="{D2EB5AC5-DE55-3A4E-9C8B-5AC617B99419}"/>
                </a:ext>
              </a:extLst>
            </p:cNvPr>
            <p:cNvSpPr>
              <a:spLocks noChangeArrowheads="1"/>
            </p:cNvSpPr>
            <p:nvPr/>
          </p:nvSpPr>
          <p:spPr bwMode="auto">
            <a:xfrm>
              <a:off x="1765" y="1811"/>
              <a:ext cx="989" cy="546"/>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i="1"/>
                <a:t>Flow</a:t>
              </a:r>
            </a:p>
            <a:p>
              <a:pPr>
                <a:defRPr/>
              </a:pPr>
              <a:r>
                <a:rPr lang="en-US" altLang="en-US" i="1"/>
                <a:t>Chamber</a:t>
              </a:r>
            </a:p>
          </p:txBody>
        </p:sp>
        <p:sp>
          <p:nvSpPr>
            <p:cNvPr id="21532" name="Rectangle 12">
              <a:extLst>
                <a:ext uri="{FF2B5EF4-FFF2-40B4-BE49-F238E27FC236}">
                  <a16:creationId xmlns:a16="http://schemas.microsoft.com/office/drawing/2014/main" id="{99658B02-6CEE-B04B-9EB3-1D20426D7127}"/>
                </a:ext>
              </a:extLst>
            </p:cNvPr>
            <p:cNvSpPr>
              <a:spLocks noChangeArrowheads="1"/>
            </p:cNvSpPr>
            <p:nvPr/>
          </p:nvSpPr>
          <p:spPr bwMode="auto">
            <a:xfrm>
              <a:off x="4591" y="2243"/>
              <a:ext cx="1295" cy="392"/>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2400" i="1"/>
                <a:t>Coverslip</a:t>
              </a:r>
            </a:p>
          </p:txBody>
        </p:sp>
        <p:sp>
          <p:nvSpPr>
            <p:cNvPr id="21533" name="Line 13">
              <a:extLst>
                <a:ext uri="{FF2B5EF4-FFF2-40B4-BE49-F238E27FC236}">
                  <a16:creationId xmlns:a16="http://schemas.microsoft.com/office/drawing/2014/main" id="{9F580DC0-2814-FA42-8D61-C425615AD816}"/>
                </a:ext>
              </a:extLst>
            </p:cNvPr>
            <p:cNvSpPr>
              <a:spLocks noChangeShapeType="1"/>
            </p:cNvSpPr>
            <p:nvPr/>
          </p:nvSpPr>
          <p:spPr bwMode="auto">
            <a:xfrm flipV="1">
              <a:off x="3564" y="1445"/>
              <a:ext cx="0" cy="585"/>
            </a:xfrm>
            <a:prstGeom prst="line">
              <a:avLst/>
            </a:prstGeom>
            <a:noFill/>
            <a:ln w="12700">
              <a:solidFill>
                <a:schemeClr val="tx1"/>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21534" name="Rectangle 14">
              <a:extLst>
                <a:ext uri="{FF2B5EF4-FFF2-40B4-BE49-F238E27FC236}">
                  <a16:creationId xmlns:a16="http://schemas.microsoft.com/office/drawing/2014/main" id="{E9B64431-D009-324C-95AF-9517A7A89554}"/>
                </a:ext>
              </a:extLst>
            </p:cNvPr>
            <p:cNvSpPr>
              <a:spLocks noChangeArrowheads="1"/>
            </p:cNvSpPr>
            <p:nvPr/>
          </p:nvSpPr>
          <p:spPr bwMode="auto">
            <a:xfrm>
              <a:off x="3269" y="1127"/>
              <a:ext cx="1054" cy="392"/>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2400" i="1"/>
                <a:t>Signals</a:t>
              </a:r>
            </a:p>
          </p:txBody>
        </p:sp>
      </p:grpSp>
      <p:grpSp>
        <p:nvGrpSpPr>
          <p:cNvPr id="54276" name="Group 28">
            <a:extLst>
              <a:ext uri="{FF2B5EF4-FFF2-40B4-BE49-F238E27FC236}">
                <a16:creationId xmlns:a16="http://schemas.microsoft.com/office/drawing/2014/main" id="{987DA5AA-BC04-6D4F-BE60-CE857BF215A8}"/>
              </a:ext>
            </a:extLst>
          </p:cNvPr>
          <p:cNvGrpSpPr>
            <a:grpSpLocks/>
          </p:cNvGrpSpPr>
          <p:nvPr/>
        </p:nvGrpSpPr>
        <p:grpSpPr bwMode="auto">
          <a:xfrm>
            <a:off x="1727200" y="1905001"/>
            <a:ext cx="4408488" cy="4106863"/>
            <a:chOff x="128" y="1200"/>
            <a:chExt cx="2777" cy="2587"/>
          </a:xfrm>
        </p:grpSpPr>
        <p:grpSp>
          <p:nvGrpSpPr>
            <p:cNvPr id="54279" name="Group 16">
              <a:extLst>
                <a:ext uri="{FF2B5EF4-FFF2-40B4-BE49-F238E27FC236}">
                  <a16:creationId xmlns:a16="http://schemas.microsoft.com/office/drawing/2014/main" id="{80BEB32E-44F0-A941-B6C9-075B2D5BA356}"/>
                </a:ext>
              </a:extLst>
            </p:cNvPr>
            <p:cNvGrpSpPr>
              <a:grpSpLocks/>
            </p:cNvGrpSpPr>
            <p:nvPr/>
          </p:nvGrpSpPr>
          <p:grpSpPr bwMode="auto">
            <a:xfrm>
              <a:off x="698" y="1378"/>
              <a:ext cx="1412" cy="2161"/>
              <a:chOff x="1932" y="912"/>
              <a:chExt cx="2288" cy="2749"/>
            </a:xfrm>
          </p:grpSpPr>
          <p:sp>
            <p:nvSpPr>
              <p:cNvPr id="54286" name="Oval 17">
                <a:extLst>
                  <a:ext uri="{FF2B5EF4-FFF2-40B4-BE49-F238E27FC236}">
                    <a16:creationId xmlns:a16="http://schemas.microsoft.com/office/drawing/2014/main" id="{AE08DEBF-B6A9-5847-8F8B-EA0F5626DF84}"/>
                  </a:ext>
                </a:extLst>
              </p:cNvPr>
              <p:cNvSpPr>
                <a:spLocks noChangeArrowheads="1"/>
              </p:cNvSpPr>
              <p:nvPr/>
            </p:nvSpPr>
            <p:spPr bwMode="auto">
              <a:xfrm>
                <a:off x="2967" y="2152"/>
                <a:ext cx="125" cy="291"/>
              </a:xfrm>
              <a:prstGeom prst="ellipse">
                <a:avLst/>
              </a:prstGeom>
              <a:solidFill>
                <a:srgbClr val="91919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54287" name="Rectangle 18">
                <a:extLst>
                  <a:ext uri="{FF2B5EF4-FFF2-40B4-BE49-F238E27FC236}">
                    <a16:creationId xmlns:a16="http://schemas.microsoft.com/office/drawing/2014/main" id="{208BA5B9-070D-0743-A2B2-6F814A3F6B30}"/>
                  </a:ext>
                </a:extLst>
              </p:cNvPr>
              <p:cNvSpPr>
                <a:spLocks noChangeArrowheads="1"/>
              </p:cNvSpPr>
              <p:nvPr/>
            </p:nvSpPr>
            <p:spPr bwMode="auto">
              <a:xfrm>
                <a:off x="2920" y="1252"/>
                <a:ext cx="52" cy="2201"/>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54288" name="AutoShape 19">
                <a:extLst>
                  <a:ext uri="{FF2B5EF4-FFF2-40B4-BE49-F238E27FC236}">
                    <a16:creationId xmlns:a16="http://schemas.microsoft.com/office/drawing/2014/main" id="{E1596A9E-8018-A240-A2FF-CFD8A1786284}"/>
                  </a:ext>
                </a:extLst>
              </p:cNvPr>
              <p:cNvSpPr>
                <a:spLocks noChangeArrowheads="1"/>
              </p:cNvSpPr>
              <p:nvPr/>
            </p:nvSpPr>
            <p:spPr bwMode="auto">
              <a:xfrm rot="-5400000" flipH="1" flipV="1">
                <a:off x="3286" y="1702"/>
                <a:ext cx="676" cy="1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5 w 21600"/>
                  <a:gd name="T13" fmla="*/ 4494 h 21600"/>
                  <a:gd name="T14" fmla="*/ 17095 w 21600"/>
                  <a:gd name="T15" fmla="*/ 1710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91919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Freeform 20">
                <a:extLst>
                  <a:ext uri="{FF2B5EF4-FFF2-40B4-BE49-F238E27FC236}">
                    <a16:creationId xmlns:a16="http://schemas.microsoft.com/office/drawing/2014/main" id="{8C2CDABB-C03F-5B44-994F-C8AA1B7D41B3}"/>
                  </a:ext>
                </a:extLst>
              </p:cNvPr>
              <p:cNvSpPr>
                <a:spLocks/>
              </p:cNvSpPr>
              <p:nvPr/>
            </p:nvSpPr>
            <p:spPr bwMode="auto">
              <a:xfrm>
                <a:off x="1932" y="912"/>
                <a:ext cx="817" cy="829"/>
              </a:xfrm>
              <a:custGeom>
                <a:avLst/>
                <a:gdLst>
                  <a:gd name="T0" fmla="*/ 252 w 817"/>
                  <a:gd name="T1" fmla="*/ 0 h 829"/>
                  <a:gd name="T2" fmla="*/ 624 w 817"/>
                  <a:gd name="T3" fmla="*/ 372 h 829"/>
                  <a:gd name="T4" fmla="*/ 816 w 817"/>
                  <a:gd name="T5" fmla="*/ 744 h 829"/>
                  <a:gd name="T6" fmla="*/ 744 w 817"/>
                  <a:gd name="T7" fmla="*/ 828 h 829"/>
                  <a:gd name="T8" fmla="*/ 396 w 817"/>
                  <a:gd name="T9" fmla="*/ 624 h 829"/>
                  <a:gd name="T10" fmla="*/ 0 w 817"/>
                  <a:gd name="T11" fmla="*/ 324 h 8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7" h="829">
                    <a:moveTo>
                      <a:pt x="252" y="0"/>
                    </a:moveTo>
                    <a:lnTo>
                      <a:pt x="624" y="372"/>
                    </a:lnTo>
                    <a:lnTo>
                      <a:pt x="816" y="744"/>
                    </a:lnTo>
                    <a:lnTo>
                      <a:pt x="744" y="828"/>
                    </a:lnTo>
                    <a:lnTo>
                      <a:pt x="396" y="624"/>
                    </a:lnTo>
                    <a:lnTo>
                      <a:pt x="0" y="324"/>
                    </a:lnTo>
                  </a:path>
                </a:pathLst>
              </a:custGeom>
              <a:gradFill rotWithShape="0">
                <a:gsLst>
                  <a:gs pos="0">
                    <a:srgbClr val="919191"/>
                  </a:gs>
                  <a:gs pos="100000">
                    <a:srgbClr val="F4F4F4"/>
                  </a:gs>
                </a:gsLst>
                <a:lin ang="5400000" scaled="1"/>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0" name="Freeform 21">
                <a:extLst>
                  <a:ext uri="{FF2B5EF4-FFF2-40B4-BE49-F238E27FC236}">
                    <a16:creationId xmlns:a16="http://schemas.microsoft.com/office/drawing/2014/main" id="{55133E10-880C-3145-8E5B-C87E51EBFFE5}"/>
                  </a:ext>
                </a:extLst>
              </p:cNvPr>
              <p:cNvSpPr>
                <a:spLocks/>
              </p:cNvSpPr>
              <p:nvPr/>
            </p:nvSpPr>
            <p:spPr bwMode="auto">
              <a:xfrm>
                <a:off x="2280" y="1668"/>
                <a:ext cx="637" cy="1993"/>
              </a:xfrm>
              <a:custGeom>
                <a:avLst/>
                <a:gdLst>
                  <a:gd name="T0" fmla="*/ 444 w 637"/>
                  <a:gd name="T1" fmla="*/ 0 h 1993"/>
                  <a:gd name="T2" fmla="*/ 636 w 637"/>
                  <a:gd name="T3" fmla="*/ 228 h 1993"/>
                  <a:gd name="T4" fmla="*/ 636 w 637"/>
                  <a:gd name="T5" fmla="*/ 1080 h 1993"/>
                  <a:gd name="T6" fmla="*/ 324 w 637"/>
                  <a:gd name="T7" fmla="*/ 1992 h 1993"/>
                  <a:gd name="T8" fmla="*/ 276 w 637"/>
                  <a:gd name="T9" fmla="*/ 1836 h 1993"/>
                  <a:gd name="T10" fmla="*/ 168 w 637"/>
                  <a:gd name="T11" fmla="*/ 1980 h 1993"/>
                  <a:gd name="T12" fmla="*/ 204 w 637"/>
                  <a:gd name="T13" fmla="*/ 1764 h 1993"/>
                  <a:gd name="T14" fmla="*/ 0 w 637"/>
                  <a:gd name="T15" fmla="*/ 1944 h 1993"/>
                  <a:gd name="T16" fmla="*/ 576 w 637"/>
                  <a:gd name="T17" fmla="*/ 1080 h 1993"/>
                  <a:gd name="T18" fmla="*/ 576 w 637"/>
                  <a:gd name="T19" fmla="*/ 240 h 1993"/>
                  <a:gd name="T20" fmla="*/ 420 w 637"/>
                  <a:gd name="T21" fmla="*/ 72 h 19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7" h="1993">
                    <a:moveTo>
                      <a:pt x="444" y="0"/>
                    </a:moveTo>
                    <a:lnTo>
                      <a:pt x="636" y="228"/>
                    </a:lnTo>
                    <a:lnTo>
                      <a:pt x="636" y="1080"/>
                    </a:lnTo>
                    <a:lnTo>
                      <a:pt x="324" y="1992"/>
                    </a:lnTo>
                    <a:lnTo>
                      <a:pt x="276" y="1836"/>
                    </a:lnTo>
                    <a:lnTo>
                      <a:pt x="168" y="1980"/>
                    </a:lnTo>
                    <a:lnTo>
                      <a:pt x="204" y="1764"/>
                    </a:lnTo>
                    <a:lnTo>
                      <a:pt x="0" y="1944"/>
                    </a:lnTo>
                    <a:lnTo>
                      <a:pt x="576" y="1080"/>
                    </a:lnTo>
                    <a:lnTo>
                      <a:pt x="576" y="240"/>
                    </a:lnTo>
                    <a:lnTo>
                      <a:pt x="420" y="7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13" name="Rectangle 22">
              <a:extLst>
                <a:ext uri="{FF2B5EF4-FFF2-40B4-BE49-F238E27FC236}">
                  <a16:creationId xmlns:a16="http://schemas.microsoft.com/office/drawing/2014/main" id="{3F03BC4A-4404-6345-ADF2-A89A708B8276}"/>
                </a:ext>
              </a:extLst>
            </p:cNvPr>
            <p:cNvSpPr>
              <a:spLocks noChangeArrowheads="1"/>
            </p:cNvSpPr>
            <p:nvPr/>
          </p:nvSpPr>
          <p:spPr bwMode="auto">
            <a:xfrm>
              <a:off x="2129" y="2359"/>
              <a:ext cx="776" cy="367"/>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600" i="1"/>
                <a:t>Microscope</a:t>
              </a:r>
            </a:p>
            <a:p>
              <a:pPr>
                <a:defRPr/>
              </a:pPr>
              <a:r>
                <a:rPr lang="en-US" altLang="en-US" sz="1600" i="1"/>
                <a:t>Objective</a:t>
              </a:r>
            </a:p>
          </p:txBody>
        </p:sp>
        <p:sp>
          <p:nvSpPr>
            <p:cNvPr id="21514" name="Rectangle 23">
              <a:extLst>
                <a:ext uri="{FF2B5EF4-FFF2-40B4-BE49-F238E27FC236}">
                  <a16:creationId xmlns:a16="http://schemas.microsoft.com/office/drawing/2014/main" id="{D8FBCAD9-73AB-2440-8BFC-457B4E760FDD}"/>
                </a:ext>
              </a:extLst>
            </p:cNvPr>
            <p:cNvSpPr>
              <a:spLocks noChangeArrowheads="1"/>
            </p:cNvSpPr>
            <p:nvPr/>
          </p:nvSpPr>
          <p:spPr bwMode="auto">
            <a:xfrm>
              <a:off x="715" y="3577"/>
              <a:ext cx="477" cy="210"/>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600" i="1"/>
                <a:t>Waste</a:t>
              </a:r>
            </a:p>
          </p:txBody>
        </p:sp>
        <p:sp>
          <p:nvSpPr>
            <p:cNvPr id="21515" name="Rectangle 24">
              <a:extLst>
                <a:ext uri="{FF2B5EF4-FFF2-40B4-BE49-F238E27FC236}">
                  <a16:creationId xmlns:a16="http://schemas.microsoft.com/office/drawing/2014/main" id="{9DEE8274-0E5A-3542-8F33-3136E5B5D26F}"/>
                </a:ext>
              </a:extLst>
            </p:cNvPr>
            <p:cNvSpPr>
              <a:spLocks noChangeArrowheads="1"/>
            </p:cNvSpPr>
            <p:nvPr/>
          </p:nvSpPr>
          <p:spPr bwMode="auto">
            <a:xfrm>
              <a:off x="128" y="1200"/>
              <a:ext cx="646" cy="367"/>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600" i="1"/>
                <a:t>Flow</a:t>
              </a:r>
            </a:p>
            <a:p>
              <a:pPr>
                <a:defRPr/>
              </a:pPr>
              <a:r>
                <a:rPr lang="en-US" altLang="en-US" sz="1600" i="1"/>
                <a:t>Chamber</a:t>
              </a:r>
            </a:p>
          </p:txBody>
        </p:sp>
        <p:sp>
          <p:nvSpPr>
            <p:cNvPr id="21516" name="Rectangle 25">
              <a:extLst>
                <a:ext uri="{FF2B5EF4-FFF2-40B4-BE49-F238E27FC236}">
                  <a16:creationId xmlns:a16="http://schemas.microsoft.com/office/drawing/2014/main" id="{69BE4441-ACE0-164D-BFCE-6B79BA42D4FB}"/>
                </a:ext>
              </a:extLst>
            </p:cNvPr>
            <p:cNvSpPr>
              <a:spLocks noChangeArrowheads="1"/>
            </p:cNvSpPr>
            <p:nvPr/>
          </p:nvSpPr>
          <p:spPr bwMode="auto">
            <a:xfrm>
              <a:off x="1300" y="1427"/>
              <a:ext cx="652" cy="212"/>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600" i="1"/>
                <a:t>Coverslip</a:t>
              </a:r>
            </a:p>
          </p:txBody>
        </p:sp>
        <p:sp>
          <p:nvSpPr>
            <p:cNvPr id="21517" name="Line 26">
              <a:extLst>
                <a:ext uri="{FF2B5EF4-FFF2-40B4-BE49-F238E27FC236}">
                  <a16:creationId xmlns:a16="http://schemas.microsoft.com/office/drawing/2014/main" id="{DB469E78-51D5-D044-8142-6F11B065F386}"/>
                </a:ext>
              </a:extLst>
            </p:cNvPr>
            <p:cNvSpPr>
              <a:spLocks noChangeShapeType="1"/>
            </p:cNvSpPr>
            <p:nvPr/>
          </p:nvSpPr>
          <p:spPr bwMode="auto">
            <a:xfrm flipH="1">
              <a:off x="864" y="2448"/>
              <a:ext cx="432"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21518" name="Text Box 27">
              <a:extLst>
                <a:ext uri="{FF2B5EF4-FFF2-40B4-BE49-F238E27FC236}">
                  <a16:creationId xmlns:a16="http://schemas.microsoft.com/office/drawing/2014/main" id="{16723F8D-CC77-8146-863B-C54202352E4D}"/>
                </a:ext>
              </a:extLst>
            </p:cNvPr>
            <p:cNvSpPr txBox="1">
              <a:spLocks noChangeArrowheads="1"/>
            </p:cNvSpPr>
            <p:nvPr/>
          </p:nvSpPr>
          <p:spPr bwMode="auto">
            <a:xfrm>
              <a:off x="192" y="2304"/>
              <a:ext cx="768" cy="25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000" i="1"/>
                <a:t>Signals</a:t>
              </a:r>
            </a:p>
          </p:txBody>
        </p:sp>
      </p:grpSp>
      <p:sp>
        <p:nvSpPr>
          <p:cNvPr id="2" name="Rectangle 1">
            <a:extLst>
              <a:ext uri="{FF2B5EF4-FFF2-40B4-BE49-F238E27FC236}">
                <a16:creationId xmlns:a16="http://schemas.microsoft.com/office/drawing/2014/main" id="{A1EB81EE-CB45-D447-9753-F31D16EE5E63}"/>
              </a:ext>
            </a:extLst>
          </p:cNvPr>
          <p:cNvSpPr/>
          <p:nvPr/>
        </p:nvSpPr>
        <p:spPr>
          <a:xfrm>
            <a:off x="3714750" y="3810000"/>
            <a:ext cx="46038"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endParaRPr>
          </a:p>
        </p:txBody>
      </p:sp>
      <p:sp>
        <p:nvSpPr>
          <p:cNvPr id="3" name="Rectangle 2">
            <a:extLst>
              <a:ext uri="{FF2B5EF4-FFF2-40B4-BE49-F238E27FC236}">
                <a16:creationId xmlns:a16="http://schemas.microsoft.com/office/drawing/2014/main" id="{56A3395A-3A34-4344-B927-2A6C4CFBC0E9}"/>
              </a:ext>
            </a:extLst>
          </p:cNvPr>
          <p:cNvSpPr/>
          <p:nvPr/>
        </p:nvSpPr>
        <p:spPr>
          <a:xfrm>
            <a:off x="7591426" y="3030539"/>
            <a:ext cx="244475"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endParaRPr>
          </a:p>
        </p:txBody>
      </p:sp>
    </p:spTree>
    <p:extLst>
      <p:ext uri="{BB962C8B-B14F-4D97-AF65-F5344CB8AC3E}">
        <p14:creationId xmlns:p14="http://schemas.microsoft.com/office/powerpoint/2010/main" val="10814556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3">
            <a:extLst>
              <a:ext uri="{FF2B5EF4-FFF2-40B4-BE49-F238E27FC236}">
                <a16:creationId xmlns:a16="http://schemas.microsoft.com/office/drawing/2014/main" id="{432F6359-0E05-7848-ACF8-29E4CEFDA0D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E5C6C75-CC88-104C-A9D0-B4AFB223BD99}" type="datetime12">
              <a:rPr lang="en-US" altLang="en-US" sz="1400"/>
              <a:pPr>
                <a:spcBef>
                  <a:spcPct val="0"/>
                </a:spcBef>
                <a:buFontTx/>
                <a:buNone/>
              </a:pPr>
              <a:t>9:13 AM</a:t>
            </a:fld>
            <a:endParaRPr lang="en-US" altLang="en-US" sz="1400"/>
          </a:p>
        </p:txBody>
      </p:sp>
      <p:sp>
        <p:nvSpPr>
          <p:cNvPr id="56322" name="Rectangle 2">
            <a:extLst>
              <a:ext uri="{FF2B5EF4-FFF2-40B4-BE49-F238E27FC236}">
                <a16:creationId xmlns:a16="http://schemas.microsoft.com/office/drawing/2014/main" id="{A8A141B7-3E38-3B4E-A59C-2F57480874A5}"/>
              </a:ext>
            </a:extLst>
          </p:cNvPr>
          <p:cNvSpPr>
            <a:spLocks noGrp="1" noChangeArrowheads="1"/>
          </p:cNvSpPr>
          <p:nvPr>
            <p:ph type="title"/>
          </p:nvPr>
        </p:nvSpPr>
        <p:spPr>
          <a:xfrm>
            <a:off x="1524000" y="0"/>
            <a:ext cx="106680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dirty="0">
                <a:ea typeface="ＭＳ Ｐゴシック" panose="020B0600070205080204" pitchFamily="34" charset="-128"/>
              </a:rPr>
              <a:t>Fluidics - Particle Orientation and Deformation</a:t>
            </a:r>
          </a:p>
        </p:txBody>
      </p:sp>
      <p:sp>
        <p:nvSpPr>
          <p:cNvPr id="22532" name="Rectangle 3">
            <a:extLst>
              <a:ext uri="{FF2B5EF4-FFF2-40B4-BE49-F238E27FC236}">
                <a16:creationId xmlns:a16="http://schemas.microsoft.com/office/drawing/2014/main" id="{99D42277-7555-C642-A45F-E9272D725724}"/>
              </a:ext>
            </a:extLst>
          </p:cNvPr>
          <p:cNvSpPr>
            <a:spLocks noGrp="1" noChangeArrowheads="1"/>
          </p:cNvSpPr>
          <p:nvPr>
            <p:ph type="body" idx="1"/>
          </p:nvPr>
        </p:nvSpPr>
        <p:spPr>
          <a:xfrm>
            <a:off x="1905000" y="1295400"/>
            <a:ext cx="8534400" cy="4114800"/>
          </a:xfrm>
          <a:extLst>
            <a:ext uri="{91240B29-F687-4f45-9708-019B960494DF}"/>
          </a:extLst>
        </p:spPr>
        <p:txBody>
          <a:bodyPr vert="horz" lIns="90488" tIns="44450" rIns="90488" bIns="44450" rtlCol="0">
            <a:normAutofit/>
          </a:bodyPr>
          <a:lstStyle/>
          <a:p>
            <a:pPr eaLnBrk="1" hangingPunct="1">
              <a:defRPr/>
            </a:pPr>
            <a:r>
              <a:rPr lang="en-US" sz="2800" dirty="0">
                <a:cs typeface="+mn-cs"/>
              </a:rPr>
              <a:t>When cells (or other particles) are </a:t>
            </a:r>
            <a:r>
              <a:rPr lang="en-US" sz="2800" dirty="0" err="1">
                <a:solidFill>
                  <a:srgbClr val="FF0000"/>
                </a:solidFill>
                <a:cs typeface="+mn-cs"/>
              </a:rPr>
              <a:t>hydrodynamically</a:t>
            </a:r>
            <a:r>
              <a:rPr lang="en-US" sz="2800" dirty="0">
                <a:solidFill>
                  <a:srgbClr val="FF0000"/>
                </a:solidFill>
                <a:cs typeface="+mn-cs"/>
              </a:rPr>
              <a:t> focused</a:t>
            </a:r>
            <a:r>
              <a:rPr lang="en-US" sz="2800" dirty="0">
                <a:cs typeface="+mn-cs"/>
              </a:rPr>
              <a:t>, they experience shear stresses on different points on their surfaces (and in different locations in the stream)</a:t>
            </a:r>
          </a:p>
          <a:p>
            <a:pPr eaLnBrk="1" hangingPunct="1">
              <a:defRPr/>
            </a:pPr>
            <a:r>
              <a:rPr lang="en-US" sz="2800" dirty="0">
                <a:cs typeface="+mn-cs"/>
              </a:rPr>
              <a:t>These stresses cause cells to orient with their long axis (if any) along the axis of flow</a:t>
            </a:r>
          </a:p>
          <a:p>
            <a:pPr eaLnBrk="1" hangingPunct="1">
              <a:defRPr/>
            </a:pPr>
            <a:r>
              <a:rPr lang="en-US" sz="2800" dirty="0">
                <a:cs typeface="+mn-cs"/>
              </a:rPr>
              <a:t>The shear stresses can also cause cells to deform (e.g., become more cigar-shaped)</a:t>
            </a:r>
          </a:p>
          <a:p>
            <a:pPr eaLnBrk="1" hangingPunct="1">
              <a:defRPr/>
            </a:pPr>
            <a:endParaRPr lang="en-US" sz="2800" dirty="0">
              <a:cs typeface="+mn-cs"/>
            </a:endParaRPr>
          </a:p>
        </p:txBody>
      </p:sp>
    </p:spTree>
    <p:extLst>
      <p:ext uri="{BB962C8B-B14F-4D97-AF65-F5344CB8AC3E}">
        <p14:creationId xmlns:p14="http://schemas.microsoft.com/office/powerpoint/2010/main" val="4124796285"/>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3">
            <a:extLst>
              <a:ext uri="{FF2B5EF4-FFF2-40B4-BE49-F238E27FC236}">
                <a16:creationId xmlns:a16="http://schemas.microsoft.com/office/drawing/2014/main" id="{533138F9-B185-544D-9D64-3AD881BDCAE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3B8C917-8F60-EC43-97CA-3930C553E7D5}" type="datetime12">
              <a:rPr lang="en-US" altLang="en-US" sz="1400"/>
              <a:pPr>
                <a:spcBef>
                  <a:spcPct val="0"/>
                </a:spcBef>
                <a:buFontTx/>
                <a:buNone/>
              </a:pPr>
              <a:t>9:13 AM</a:t>
            </a:fld>
            <a:endParaRPr lang="en-US" altLang="en-US" sz="1400"/>
          </a:p>
        </p:txBody>
      </p:sp>
      <p:sp>
        <p:nvSpPr>
          <p:cNvPr id="58370" name="Rectangle 2">
            <a:extLst>
              <a:ext uri="{FF2B5EF4-FFF2-40B4-BE49-F238E27FC236}">
                <a16:creationId xmlns:a16="http://schemas.microsoft.com/office/drawing/2014/main" id="{930FB46D-5FB5-4940-BACB-CAB1958C79F3}"/>
              </a:ext>
            </a:extLst>
          </p:cNvPr>
          <p:cNvSpPr>
            <a:spLocks noGrp="1" noChangeArrowheads="1"/>
          </p:cNvSpPr>
          <p:nvPr>
            <p:ph type="title"/>
          </p:nvPr>
        </p:nvSpPr>
        <p:spPr>
          <a:xfrm>
            <a:off x="1524000" y="0"/>
            <a:ext cx="10532012"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dirty="0">
                <a:ea typeface="ＭＳ Ｐゴシック" panose="020B0600070205080204" pitchFamily="34" charset="-128"/>
              </a:rPr>
              <a:t>Fluidics - Particle Orientation and Deformation</a:t>
            </a:r>
          </a:p>
        </p:txBody>
      </p:sp>
      <p:pic>
        <p:nvPicPr>
          <p:cNvPr id="58371" name="Picture 3">
            <a:extLst>
              <a:ext uri="{FF2B5EF4-FFF2-40B4-BE49-F238E27FC236}">
                <a16:creationId xmlns:a16="http://schemas.microsoft.com/office/drawing/2014/main" id="{05B65B4C-7A81-6347-BEFA-21C79B675FC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906" y="628628"/>
            <a:ext cx="42291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4">
            <a:extLst>
              <a:ext uri="{FF2B5EF4-FFF2-40B4-BE49-F238E27FC236}">
                <a16:creationId xmlns:a16="http://schemas.microsoft.com/office/drawing/2014/main" id="{304F89E7-7682-8846-AD50-584285D9B46D}"/>
              </a:ext>
            </a:extLst>
          </p:cNvPr>
          <p:cNvSpPr>
            <a:spLocks noChangeArrowheads="1"/>
          </p:cNvSpPr>
          <p:nvPr/>
        </p:nvSpPr>
        <p:spPr bwMode="auto">
          <a:xfrm>
            <a:off x="7391400" y="1295400"/>
            <a:ext cx="2819400" cy="424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000">
                <a:latin typeface="Times New Roman" panose="02020603050405020304" pitchFamily="18" charset="0"/>
              </a:rPr>
              <a:t>“a: Native human erythrocytes near the margin of the core stream of a short tube (orifice).  The cells are uniformly oriented and elongated by the hydrodynamic forces of the inlet flow.</a:t>
            </a:r>
          </a:p>
          <a:p>
            <a:pPr>
              <a:spcBef>
                <a:spcPct val="50000"/>
              </a:spcBef>
              <a:buFontTx/>
              <a:buNone/>
            </a:pPr>
            <a:r>
              <a:rPr lang="en-US" altLang="en-US" sz="2000">
                <a:latin typeface="Times New Roman" panose="02020603050405020304" pitchFamily="18" charset="0"/>
              </a:rPr>
              <a:t>b: In the turbulent flow near the tube wall, the cells are deformed and disoriented in a very individual way. v&gt;3 m/s.”</a:t>
            </a:r>
          </a:p>
        </p:txBody>
      </p:sp>
      <p:sp>
        <p:nvSpPr>
          <p:cNvPr id="58373" name="Rectangle 5">
            <a:extLst>
              <a:ext uri="{FF2B5EF4-FFF2-40B4-BE49-F238E27FC236}">
                <a16:creationId xmlns:a16="http://schemas.microsoft.com/office/drawing/2014/main" id="{26B11512-C797-954D-9E18-A7C2728CD7D9}"/>
              </a:ext>
            </a:extLst>
          </p:cNvPr>
          <p:cNvSpPr>
            <a:spLocks noChangeArrowheads="1"/>
          </p:cNvSpPr>
          <p:nvPr/>
        </p:nvSpPr>
        <p:spPr bwMode="auto">
          <a:xfrm>
            <a:off x="7010401" y="6096001"/>
            <a:ext cx="3425825"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b="1">
                <a:latin typeface="Times New Roman" panose="02020603050405020304" pitchFamily="18" charset="0"/>
              </a:rPr>
              <a:t>Image fromV. Kachel, et al. – </a:t>
            </a:r>
            <a:r>
              <a:rPr lang="en-US" altLang="en-US" sz="1400" b="1">
                <a:solidFill>
                  <a:srgbClr val="FC0128"/>
                </a:solidFill>
                <a:latin typeface="Times New Roman" panose="02020603050405020304" pitchFamily="18" charset="0"/>
              </a:rPr>
              <a:t>Melamed </a:t>
            </a:r>
            <a:r>
              <a:rPr lang="en-US" altLang="en-US" sz="1400" b="1">
                <a:latin typeface="Times New Roman" panose="02020603050405020304" pitchFamily="18" charset="0"/>
              </a:rPr>
              <a:t>Chapt. 3</a:t>
            </a:r>
          </a:p>
        </p:txBody>
      </p:sp>
    </p:spTree>
    <p:extLst>
      <p:ext uri="{BB962C8B-B14F-4D97-AF65-F5344CB8AC3E}">
        <p14:creationId xmlns:p14="http://schemas.microsoft.com/office/powerpoint/2010/main" val="1085549947"/>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Date Placeholder 3">
            <a:extLst>
              <a:ext uri="{FF2B5EF4-FFF2-40B4-BE49-F238E27FC236}">
                <a16:creationId xmlns:a16="http://schemas.microsoft.com/office/drawing/2014/main" id="{53D25740-52B1-E84C-B7DC-3E952CAE45C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502F44A-BAC4-8D4E-B4E4-83647D5DF8DD}" type="datetime12">
              <a:rPr lang="en-US" altLang="en-US" sz="1400"/>
              <a:pPr>
                <a:spcBef>
                  <a:spcPct val="0"/>
                </a:spcBef>
                <a:buFontTx/>
                <a:buNone/>
              </a:pPr>
              <a:t>9:13 AM</a:t>
            </a:fld>
            <a:endParaRPr lang="en-US" altLang="en-US" sz="1400"/>
          </a:p>
        </p:txBody>
      </p:sp>
      <p:sp>
        <p:nvSpPr>
          <p:cNvPr id="60418" name="Rectangle 2">
            <a:extLst>
              <a:ext uri="{FF2B5EF4-FFF2-40B4-BE49-F238E27FC236}">
                <a16:creationId xmlns:a16="http://schemas.microsoft.com/office/drawing/2014/main" id="{8DF57FBD-033C-1346-A606-A0EE61CA398B}"/>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 - Flow Chambers</a:t>
            </a:r>
          </a:p>
        </p:txBody>
      </p:sp>
      <p:sp>
        <p:nvSpPr>
          <p:cNvPr id="24580" name="Rectangle 3">
            <a:extLst>
              <a:ext uri="{FF2B5EF4-FFF2-40B4-BE49-F238E27FC236}">
                <a16:creationId xmlns:a16="http://schemas.microsoft.com/office/drawing/2014/main" id="{491F5A71-8E05-A147-8C09-DC5C66E45975}"/>
              </a:ext>
            </a:extLst>
          </p:cNvPr>
          <p:cNvSpPr>
            <a:spLocks noGrp="1" noChangeArrowheads="1"/>
          </p:cNvSpPr>
          <p:nvPr>
            <p:ph type="body" idx="1"/>
          </p:nvPr>
        </p:nvSpPr>
        <p:spPr>
          <a:extLst>
            <a:ext uri="{91240B29-F687-4f45-9708-019B960494DF}"/>
          </a:extLst>
        </p:spPr>
        <p:txBody>
          <a:bodyPr vert="horz" lIns="90488" tIns="44450" rIns="90488" bIns="44450" rtlCol="0">
            <a:normAutofit/>
          </a:bodyPr>
          <a:lstStyle/>
          <a:p>
            <a:pPr eaLnBrk="1" hangingPunct="1">
              <a:defRPr/>
            </a:pPr>
            <a:r>
              <a:rPr lang="en-US" altLang="en-US">
                <a:ea typeface="+mn-ea"/>
                <a:cs typeface="+mn-cs"/>
              </a:rPr>
              <a:t>The flow chamber</a:t>
            </a:r>
          </a:p>
          <a:p>
            <a:pPr lvl="1" eaLnBrk="1" hangingPunct="1">
              <a:defRPr/>
            </a:pPr>
            <a:r>
              <a:rPr lang="en-US" altLang="en-US"/>
              <a:t>defines the axis and dimensions of sheath and sample flow</a:t>
            </a:r>
          </a:p>
          <a:p>
            <a:pPr lvl="1" eaLnBrk="1" hangingPunct="1">
              <a:defRPr/>
            </a:pPr>
            <a:r>
              <a:rPr lang="en-US" altLang="en-US"/>
              <a:t>defines the point of optimal hydrodynamic focusing</a:t>
            </a:r>
          </a:p>
          <a:p>
            <a:pPr lvl="1" eaLnBrk="1" hangingPunct="1">
              <a:defRPr/>
            </a:pPr>
            <a:r>
              <a:rPr lang="en-US" altLang="en-US"/>
              <a:t>can also serve as the </a:t>
            </a:r>
            <a:r>
              <a:rPr lang="en-US" altLang="en-US">
                <a:solidFill>
                  <a:srgbClr val="FF0000"/>
                </a:solidFill>
              </a:rPr>
              <a:t>interrogation point</a:t>
            </a:r>
            <a:r>
              <a:rPr lang="en-US" altLang="en-US"/>
              <a:t> (the illumination volume)</a:t>
            </a:r>
          </a:p>
        </p:txBody>
      </p:sp>
    </p:spTree>
    <p:extLst>
      <p:ext uri="{BB962C8B-B14F-4D97-AF65-F5344CB8AC3E}">
        <p14:creationId xmlns:p14="http://schemas.microsoft.com/office/powerpoint/2010/main" val="1772369725"/>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Date Placeholder 3">
            <a:extLst>
              <a:ext uri="{FF2B5EF4-FFF2-40B4-BE49-F238E27FC236}">
                <a16:creationId xmlns:a16="http://schemas.microsoft.com/office/drawing/2014/main" id="{097FA6E5-C1B9-994C-9FC6-01C2816896E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637852C-EAF1-9344-91BD-6019DF424A41}" type="datetime12">
              <a:rPr lang="en-US" altLang="en-US" sz="1400"/>
              <a:pPr>
                <a:spcBef>
                  <a:spcPct val="0"/>
                </a:spcBef>
                <a:buFontTx/>
                <a:buNone/>
              </a:pPr>
              <a:t>9:13 AM</a:t>
            </a:fld>
            <a:endParaRPr lang="en-US" altLang="en-US" sz="1400"/>
          </a:p>
        </p:txBody>
      </p:sp>
      <p:sp>
        <p:nvSpPr>
          <p:cNvPr id="25603" name="Rectangle 2">
            <a:extLst>
              <a:ext uri="{FF2B5EF4-FFF2-40B4-BE49-F238E27FC236}">
                <a16:creationId xmlns:a16="http://schemas.microsoft.com/office/drawing/2014/main" id="{19C25676-D00A-B249-B9A0-217A05019725}"/>
              </a:ext>
            </a:extLst>
          </p:cNvPr>
          <p:cNvSpPr>
            <a:spLocks noGrp="1" noChangeArrowheads="1"/>
          </p:cNvSpPr>
          <p:nvPr>
            <p:ph type="title"/>
          </p:nvPr>
        </p:nvSpPr>
        <p:spPr>
          <a:xfrm>
            <a:off x="2076157" y="152400"/>
            <a:ext cx="8763000" cy="685800"/>
          </a:xfrm>
        </p:spPr>
        <p:txBody>
          <a:bodyPr/>
          <a:lstStyle/>
          <a:p>
            <a:pPr eaLnBrk="1" hangingPunct="1">
              <a:defRPr/>
            </a:pPr>
            <a:r>
              <a:rPr lang="en-US" sz="2400" dirty="0">
                <a:cs typeface="+mj-cs"/>
              </a:rPr>
              <a:t>Closed flow Chambers</a:t>
            </a:r>
          </a:p>
        </p:txBody>
      </p:sp>
      <p:pic>
        <p:nvPicPr>
          <p:cNvPr id="25604" name="Picture 3" descr="DSC00025(41)">
            <a:extLst>
              <a:ext uri="{FF2B5EF4-FFF2-40B4-BE49-F238E27FC236}">
                <a16:creationId xmlns:a16="http://schemas.microsoft.com/office/drawing/2014/main" id="{83209C7C-4AB5-8B4C-9E03-7FDEEC71FC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1408" y="528710"/>
            <a:ext cx="4362450" cy="5816600"/>
          </a:xfrm>
          <a:prstGeom prst="rect">
            <a:avLst/>
          </a:prstGeom>
          <a:noFill/>
          <a:ln>
            <a:noFill/>
          </a:ln>
          <a:effectLst>
            <a:outerShdw blurRad="63500" dist="107763" dir="2700000" algn="ctr" rotWithShape="0">
              <a:srgbClr val="000000">
                <a:alpha val="74998"/>
              </a:srgbClr>
            </a:outerShdw>
          </a:effectLst>
          <a:extLst>
            <a:ext uri="{909E8E84-426E-40dd-AFC4-6F175D3DCCD1}"/>
            <a:ext uri="{91240B29-F687-4f45-9708-019B960494DF}"/>
          </a:extLst>
        </p:spPr>
      </p:pic>
      <p:sp>
        <p:nvSpPr>
          <p:cNvPr id="25605" name="Line 4">
            <a:extLst>
              <a:ext uri="{FF2B5EF4-FFF2-40B4-BE49-F238E27FC236}">
                <a16:creationId xmlns:a16="http://schemas.microsoft.com/office/drawing/2014/main" id="{2A6321FA-089D-E645-8DCF-BFE3DA5F3314}"/>
              </a:ext>
            </a:extLst>
          </p:cNvPr>
          <p:cNvSpPr>
            <a:spLocks noChangeShapeType="1"/>
          </p:cNvSpPr>
          <p:nvPr/>
        </p:nvSpPr>
        <p:spPr bwMode="auto">
          <a:xfrm flipH="1">
            <a:off x="8855608" y="3729110"/>
            <a:ext cx="2819400" cy="0"/>
          </a:xfrm>
          <a:prstGeom prst="line">
            <a:avLst/>
          </a:prstGeom>
          <a:noFill/>
          <a:ln w="57150">
            <a:solidFill>
              <a:srgbClr val="3399FF"/>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25606" name="Line 5">
            <a:extLst>
              <a:ext uri="{FF2B5EF4-FFF2-40B4-BE49-F238E27FC236}">
                <a16:creationId xmlns:a16="http://schemas.microsoft.com/office/drawing/2014/main" id="{B458EAE3-DD71-6D4F-AB3E-8D3D49D12303}"/>
              </a:ext>
            </a:extLst>
          </p:cNvPr>
          <p:cNvSpPr>
            <a:spLocks noChangeShapeType="1"/>
          </p:cNvSpPr>
          <p:nvPr/>
        </p:nvSpPr>
        <p:spPr bwMode="auto">
          <a:xfrm flipH="1">
            <a:off x="5579008" y="3729110"/>
            <a:ext cx="2362200" cy="0"/>
          </a:xfrm>
          <a:prstGeom prst="line">
            <a:avLst/>
          </a:prstGeom>
          <a:noFill/>
          <a:ln w="57150">
            <a:solidFill>
              <a:srgbClr val="3399FF"/>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25607" name="Text Box 7">
            <a:extLst>
              <a:ext uri="{FF2B5EF4-FFF2-40B4-BE49-F238E27FC236}">
                <a16:creationId xmlns:a16="http://schemas.microsoft.com/office/drawing/2014/main" id="{8EB5E6A2-C6F1-C04D-AE24-77936D32402C}"/>
              </a:ext>
            </a:extLst>
          </p:cNvPr>
          <p:cNvSpPr txBox="1">
            <a:spLocks noChangeArrowheads="1"/>
          </p:cNvSpPr>
          <p:nvPr/>
        </p:nvSpPr>
        <p:spPr bwMode="auto">
          <a:xfrm>
            <a:off x="10379608" y="2662311"/>
            <a:ext cx="1828800" cy="830997"/>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Laser direction</a:t>
            </a:r>
          </a:p>
        </p:txBody>
      </p:sp>
      <p:sp>
        <p:nvSpPr>
          <p:cNvPr id="25608" name="Text Box 8">
            <a:extLst>
              <a:ext uri="{FF2B5EF4-FFF2-40B4-BE49-F238E27FC236}">
                <a16:creationId xmlns:a16="http://schemas.microsoft.com/office/drawing/2014/main" id="{390B5657-8F3C-F44D-B752-0A2DE7462CE3}"/>
              </a:ext>
            </a:extLst>
          </p:cNvPr>
          <p:cNvSpPr txBox="1">
            <a:spLocks noChangeArrowheads="1"/>
          </p:cNvSpPr>
          <p:nvPr/>
        </p:nvSpPr>
        <p:spPr bwMode="auto">
          <a:xfrm>
            <a:off x="10151008" y="6126235"/>
            <a:ext cx="1257300" cy="2286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a:t>Photo: J. P Robinson</a:t>
            </a:r>
          </a:p>
        </p:txBody>
      </p:sp>
      <p:cxnSp>
        <p:nvCxnSpPr>
          <p:cNvPr id="3" name="Straight Arrow Connector 2">
            <a:extLst>
              <a:ext uri="{FF2B5EF4-FFF2-40B4-BE49-F238E27FC236}">
                <a16:creationId xmlns:a16="http://schemas.microsoft.com/office/drawing/2014/main" id="{6E0A5A77-9BF0-2847-803B-AF95E204C8A9}"/>
              </a:ext>
            </a:extLst>
          </p:cNvPr>
          <p:cNvCxnSpPr/>
          <p:nvPr/>
        </p:nvCxnSpPr>
        <p:spPr>
          <a:xfrm flipH="1" flipV="1">
            <a:off x="7636408" y="3348110"/>
            <a:ext cx="5334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10" name="Text Box 7">
            <a:extLst>
              <a:ext uri="{FF2B5EF4-FFF2-40B4-BE49-F238E27FC236}">
                <a16:creationId xmlns:a16="http://schemas.microsoft.com/office/drawing/2014/main" id="{3891F686-B169-414F-A5A8-3B611EDD6F81}"/>
              </a:ext>
            </a:extLst>
          </p:cNvPr>
          <p:cNvSpPr txBox="1">
            <a:spLocks noChangeArrowheads="1"/>
          </p:cNvSpPr>
          <p:nvPr/>
        </p:nvSpPr>
        <p:spPr bwMode="auto">
          <a:xfrm>
            <a:off x="10298646" y="3957710"/>
            <a:ext cx="1828800" cy="101600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solidFill>
                  <a:srgbClr val="FF0000"/>
                </a:solidFill>
                <a:latin typeface="Times New Roman" charset="0"/>
              </a:rPr>
              <a:t>Fluorescence</a:t>
            </a:r>
          </a:p>
          <a:p>
            <a:pPr>
              <a:spcBef>
                <a:spcPct val="50000"/>
              </a:spcBef>
              <a:defRPr/>
            </a:pPr>
            <a:r>
              <a:rPr lang="en-US" altLang="en-US" sz="2400">
                <a:solidFill>
                  <a:srgbClr val="FF0000"/>
                </a:solidFill>
                <a:latin typeface="Times New Roman" charset="0"/>
              </a:rPr>
              <a:t>signals</a:t>
            </a:r>
          </a:p>
        </p:txBody>
      </p:sp>
      <p:sp>
        <p:nvSpPr>
          <p:cNvPr id="6" name="Rectangle 5">
            <a:extLst>
              <a:ext uri="{FF2B5EF4-FFF2-40B4-BE49-F238E27FC236}">
                <a16:creationId xmlns:a16="http://schemas.microsoft.com/office/drawing/2014/main" id="{BCC55307-A452-0E4D-94E3-36ADD2AF3C46}"/>
              </a:ext>
            </a:extLst>
          </p:cNvPr>
          <p:cNvSpPr/>
          <p:nvPr/>
        </p:nvSpPr>
        <p:spPr>
          <a:xfrm>
            <a:off x="5274209" y="3484636"/>
            <a:ext cx="282575" cy="54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endParaRPr>
          </a:p>
        </p:txBody>
      </p:sp>
      <p:sp>
        <p:nvSpPr>
          <p:cNvPr id="25612" name="Text Box 7">
            <a:extLst>
              <a:ext uri="{FF2B5EF4-FFF2-40B4-BE49-F238E27FC236}">
                <a16:creationId xmlns:a16="http://schemas.microsoft.com/office/drawing/2014/main" id="{7D21F70D-BA4F-BB47-BAEB-8B84A4E97AA1}"/>
              </a:ext>
            </a:extLst>
          </p:cNvPr>
          <p:cNvSpPr txBox="1">
            <a:spLocks noChangeArrowheads="1"/>
          </p:cNvSpPr>
          <p:nvPr/>
        </p:nvSpPr>
        <p:spPr bwMode="auto">
          <a:xfrm>
            <a:off x="2935821" y="3134481"/>
            <a:ext cx="2133600" cy="830263"/>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dirty="0">
                <a:latin typeface="Times New Roman" charset="0"/>
              </a:rPr>
              <a:t>Forward Scatter detector</a:t>
            </a:r>
          </a:p>
        </p:txBody>
      </p:sp>
    </p:spTree>
    <p:extLst>
      <p:ext uri="{BB962C8B-B14F-4D97-AF65-F5344CB8AC3E}">
        <p14:creationId xmlns:p14="http://schemas.microsoft.com/office/powerpoint/2010/main" val="3404364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Date Placeholder 3">
            <a:extLst>
              <a:ext uri="{FF2B5EF4-FFF2-40B4-BE49-F238E27FC236}">
                <a16:creationId xmlns:a16="http://schemas.microsoft.com/office/drawing/2014/main" id="{49706AD6-C0B9-5A43-BF72-5A280B6F6CC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6C52BF7-354F-654D-AD51-5CC4C6C27444}" type="datetime12">
              <a:rPr lang="en-US" altLang="en-US" sz="1400"/>
              <a:pPr>
                <a:spcBef>
                  <a:spcPct val="0"/>
                </a:spcBef>
                <a:buFontTx/>
                <a:buNone/>
              </a:pPr>
              <a:t>9:13 AM</a:t>
            </a:fld>
            <a:endParaRPr lang="en-US" altLang="en-US" sz="1400"/>
          </a:p>
        </p:txBody>
      </p:sp>
      <p:sp>
        <p:nvSpPr>
          <p:cNvPr id="26627" name="Rectangle 2">
            <a:extLst>
              <a:ext uri="{FF2B5EF4-FFF2-40B4-BE49-F238E27FC236}">
                <a16:creationId xmlns:a16="http://schemas.microsoft.com/office/drawing/2014/main" id="{8E10B47D-7FDA-1B42-AD31-B49F31624449}"/>
              </a:ext>
            </a:extLst>
          </p:cNvPr>
          <p:cNvSpPr>
            <a:spLocks noGrp="1" noChangeArrowheads="1"/>
          </p:cNvSpPr>
          <p:nvPr>
            <p:ph type="title"/>
          </p:nvPr>
        </p:nvSpPr>
        <p:spPr>
          <a:xfrm>
            <a:off x="2057400" y="0"/>
            <a:ext cx="7772400" cy="838200"/>
          </a:xfrm>
        </p:spPr>
        <p:txBody>
          <a:bodyPr/>
          <a:lstStyle/>
          <a:p>
            <a:pPr eaLnBrk="1" hangingPunct="1">
              <a:defRPr/>
            </a:pPr>
            <a:r>
              <a:rPr lang="en-US" altLang="en-US">
                <a:ea typeface="+mj-ea"/>
                <a:cs typeface="+mj-cs"/>
              </a:rPr>
              <a:t>Coulter XL</a:t>
            </a:r>
          </a:p>
        </p:txBody>
      </p:sp>
      <p:sp>
        <p:nvSpPr>
          <p:cNvPr id="26628" name="Rectangle 3">
            <a:extLst>
              <a:ext uri="{FF2B5EF4-FFF2-40B4-BE49-F238E27FC236}">
                <a16:creationId xmlns:a16="http://schemas.microsoft.com/office/drawing/2014/main" id="{1C5D8903-A3D8-D24E-ACB4-181837A5EB53}"/>
              </a:ext>
            </a:extLst>
          </p:cNvPr>
          <p:cNvSpPr>
            <a:spLocks noGrp="1" noChangeArrowheads="1"/>
          </p:cNvSpPr>
          <p:nvPr>
            <p:ph type="body" idx="1"/>
          </p:nvPr>
        </p:nvSpPr>
        <p:spPr/>
        <p:txBody>
          <a:bodyPr/>
          <a:lstStyle/>
          <a:p>
            <a:pPr eaLnBrk="1" hangingPunct="1">
              <a:defRPr/>
            </a:pPr>
            <a:endParaRPr lang="en-US">
              <a:cs typeface="+mn-cs"/>
            </a:endParaRPr>
          </a:p>
        </p:txBody>
      </p:sp>
      <p:pic>
        <p:nvPicPr>
          <p:cNvPr id="64516" name="Picture 4" descr="DSC00022(73)">
            <a:extLst>
              <a:ext uri="{FF2B5EF4-FFF2-40B4-BE49-F238E27FC236}">
                <a16:creationId xmlns:a16="http://schemas.microsoft.com/office/drawing/2014/main" id="{4DD74DEE-9603-1848-857C-EBE2536B1911}"/>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905000" y="9144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DSC00027(6)">
            <a:extLst>
              <a:ext uri="{FF2B5EF4-FFF2-40B4-BE49-F238E27FC236}">
                <a16:creationId xmlns:a16="http://schemas.microsoft.com/office/drawing/2014/main" id="{00C87702-19F3-1D4D-BF6B-35B2B0AF3E25}"/>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5918200" y="1905000"/>
            <a:ext cx="45974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6">
            <a:extLst>
              <a:ext uri="{FF2B5EF4-FFF2-40B4-BE49-F238E27FC236}">
                <a16:creationId xmlns:a16="http://schemas.microsoft.com/office/drawing/2014/main" id="{E15A4271-D18D-D742-955F-73DB6D2326E4}"/>
              </a:ext>
            </a:extLst>
          </p:cNvPr>
          <p:cNvSpPr txBox="1">
            <a:spLocks noChangeArrowheads="1"/>
          </p:cNvSpPr>
          <p:nvPr/>
        </p:nvSpPr>
        <p:spPr bwMode="auto">
          <a:xfrm>
            <a:off x="3200400" y="5943600"/>
            <a:ext cx="28956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Sample tube</a:t>
            </a:r>
          </a:p>
        </p:txBody>
      </p:sp>
      <p:sp>
        <p:nvSpPr>
          <p:cNvPr id="26632" name="Text Box 7">
            <a:extLst>
              <a:ext uri="{FF2B5EF4-FFF2-40B4-BE49-F238E27FC236}">
                <a16:creationId xmlns:a16="http://schemas.microsoft.com/office/drawing/2014/main" id="{61B41C2A-09B3-074D-B890-A39395BC1FFC}"/>
              </a:ext>
            </a:extLst>
          </p:cNvPr>
          <p:cNvSpPr txBox="1">
            <a:spLocks noChangeArrowheads="1"/>
          </p:cNvSpPr>
          <p:nvPr/>
        </p:nvSpPr>
        <p:spPr bwMode="auto">
          <a:xfrm>
            <a:off x="6553200" y="5715000"/>
            <a:ext cx="38100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Sheath and waste system</a:t>
            </a:r>
          </a:p>
        </p:txBody>
      </p:sp>
      <p:sp>
        <p:nvSpPr>
          <p:cNvPr id="26633" name="Line 8">
            <a:extLst>
              <a:ext uri="{FF2B5EF4-FFF2-40B4-BE49-F238E27FC236}">
                <a16:creationId xmlns:a16="http://schemas.microsoft.com/office/drawing/2014/main" id="{8915CCB4-0BAD-0C41-815B-565CD80991EE}"/>
              </a:ext>
            </a:extLst>
          </p:cNvPr>
          <p:cNvSpPr>
            <a:spLocks noChangeShapeType="1"/>
          </p:cNvSpPr>
          <p:nvPr/>
        </p:nvSpPr>
        <p:spPr bwMode="auto">
          <a:xfrm flipV="1">
            <a:off x="3048000" y="4572000"/>
            <a:ext cx="762000" cy="1447800"/>
          </a:xfrm>
          <a:prstGeom prst="line">
            <a:avLst/>
          </a:prstGeom>
          <a:noFill/>
          <a:ln w="28575">
            <a:solidFill>
              <a:srgbClr val="FFFF00"/>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26634" name="Text Box 9">
            <a:extLst>
              <a:ext uri="{FF2B5EF4-FFF2-40B4-BE49-F238E27FC236}">
                <a16:creationId xmlns:a16="http://schemas.microsoft.com/office/drawing/2014/main" id="{046042A1-3D0F-CD49-8BC7-D3CFE05DE23B}"/>
              </a:ext>
            </a:extLst>
          </p:cNvPr>
          <p:cNvSpPr txBox="1">
            <a:spLocks noChangeArrowheads="1"/>
          </p:cNvSpPr>
          <p:nvPr/>
        </p:nvSpPr>
        <p:spPr bwMode="auto">
          <a:xfrm>
            <a:off x="8153400" y="6435725"/>
            <a:ext cx="1257300" cy="2286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a:t>Photo: J. P Robinson</a:t>
            </a:r>
          </a:p>
        </p:txBody>
      </p:sp>
    </p:spTree>
    <p:extLst>
      <p:ext uri="{BB962C8B-B14F-4D97-AF65-F5344CB8AC3E}">
        <p14:creationId xmlns:p14="http://schemas.microsoft.com/office/powerpoint/2010/main" val="3959118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ate Placeholder 3">
            <a:extLst>
              <a:ext uri="{FF2B5EF4-FFF2-40B4-BE49-F238E27FC236}">
                <a16:creationId xmlns:a16="http://schemas.microsoft.com/office/drawing/2014/main" id="{D18B7770-5DBA-9A40-B886-48BA3E23724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FDA0D07-AC39-5141-BA31-B20B76B0B1F0}" type="datetime12">
              <a:rPr lang="en-US" altLang="en-US" sz="1400"/>
              <a:pPr>
                <a:spcBef>
                  <a:spcPct val="0"/>
                </a:spcBef>
                <a:buFontTx/>
                <a:buNone/>
              </a:pPr>
              <a:t>9:13 AM</a:t>
            </a:fld>
            <a:endParaRPr lang="en-US" altLang="en-US" sz="1400"/>
          </a:p>
        </p:txBody>
      </p:sp>
      <p:sp>
        <p:nvSpPr>
          <p:cNvPr id="66562" name="Rectangle 2">
            <a:extLst>
              <a:ext uri="{FF2B5EF4-FFF2-40B4-BE49-F238E27FC236}">
                <a16:creationId xmlns:a16="http://schemas.microsoft.com/office/drawing/2014/main" id="{B5D4CF42-0283-9C4C-A496-7E4678D59C77}"/>
              </a:ext>
            </a:extLst>
          </p:cNvPr>
          <p:cNvSpPr>
            <a:spLocks noGrp="1" noChangeArrowheads="1"/>
          </p:cNvSpPr>
          <p:nvPr>
            <p:ph type="title"/>
          </p:nvPr>
        </p:nvSpPr>
        <p:spPr>
          <a:xfrm>
            <a:off x="1828800" y="228600"/>
            <a:ext cx="77724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 - Flow Chambers</a:t>
            </a:r>
          </a:p>
        </p:txBody>
      </p:sp>
      <p:sp>
        <p:nvSpPr>
          <p:cNvPr id="66563" name="Rectangle 3">
            <a:extLst>
              <a:ext uri="{FF2B5EF4-FFF2-40B4-BE49-F238E27FC236}">
                <a16:creationId xmlns:a16="http://schemas.microsoft.com/office/drawing/2014/main" id="{804CACF8-1B09-A844-B7BF-59F247A4203A}"/>
              </a:ext>
            </a:extLst>
          </p:cNvPr>
          <p:cNvSpPr>
            <a:spLocks noGrp="1" noChangeArrowheads="1"/>
          </p:cNvSpPr>
          <p:nvPr>
            <p:ph type="body" idx="1"/>
          </p:nvPr>
        </p:nvSpPr>
        <p:spPr>
          <a:xfrm>
            <a:off x="2133600" y="1600200"/>
            <a:ext cx="7772400" cy="4114800"/>
          </a:xfrm>
        </p:spPr>
        <p:txBody>
          <a:bodyPr vert="horz" lIns="90488" tIns="44450" rIns="90488" bIns="44450" rtlCol="0">
            <a:normAutofit/>
          </a:bodyPr>
          <a:lstStyle/>
          <a:p>
            <a:pPr eaLnBrk="1" hangingPunct="1"/>
            <a:r>
              <a:rPr lang="en-US" altLang="en-US" sz="2800">
                <a:ea typeface="ＭＳ Ｐゴシック" panose="020B0600070205080204" pitchFamily="34" charset="-128"/>
              </a:rPr>
              <a:t>Four basic flow chamber types</a:t>
            </a:r>
          </a:p>
          <a:p>
            <a:pPr lvl="1" eaLnBrk="1" hangingPunct="1"/>
            <a:r>
              <a:rPr lang="en-US" altLang="en-US" sz="2400" b="1">
                <a:solidFill>
                  <a:schemeClr val="accent2"/>
                </a:solidFill>
                <a:ea typeface="ＭＳ Ｐゴシック" panose="020B0600070205080204" pitchFamily="34" charset="-128"/>
              </a:rPr>
              <a:t>Jet-in-air</a:t>
            </a:r>
            <a:endParaRPr lang="en-US" altLang="en-US" sz="2400">
              <a:ea typeface="ＭＳ Ｐゴシック" panose="020B0600070205080204" pitchFamily="34" charset="-128"/>
            </a:endParaRPr>
          </a:p>
          <a:p>
            <a:pPr lvl="2" eaLnBrk="1" hangingPunct="1"/>
            <a:r>
              <a:rPr lang="en-US" altLang="en-US" sz="2000">
                <a:ea typeface="ＭＳ Ｐゴシック" panose="020B0600070205080204" pitchFamily="34" charset="-128"/>
              </a:rPr>
              <a:t>best for sorting, inferior optical properties</a:t>
            </a:r>
          </a:p>
          <a:p>
            <a:pPr lvl="1" eaLnBrk="1" hangingPunct="1"/>
            <a:r>
              <a:rPr lang="en-US" altLang="en-US" sz="2400" b="1">
                <a:solidFill>
                  <a:schemeClr val="accent2"/>
                </a:solidFill>
                <a:ea typeface="ＭＳ Ｐゴシック" panose="020B0600070205080204" pitchFamily="34" charset="-128"/>
              </a:rPr>
              <a:t>Flow-through cuvette</a:t>
            </a:r>
          </a:p>
          <a:p>
            <a:pPr lvl="2" eaLnBrk="1" hangingPunct="1"/>
            <a:r>
              <a:rPr lang="en-US" altLang="en-US" sz="2000">
                <a:ea typeface="ＭＳ Ｐゴシック" panose="020B0600070205080204" pitchFamily="34" charset="-128"/>
              </a:rPr>
              <a:t>excellent optical properties, can be used for sorting</a:t>
            </a:r>
          </a:p>
          <a:p>
            <a:pPr lvl="1" eaLnBrk="1" hangingPunct="1"/>
            <a:r>
              <a:rPr lang="en-US" altLang="en-US" sz="2400" b="1">
                <a:solidFill>
                  <a:schemeClr val="accent2"/>
                </a:solidFill>
                <a:ea typeface="ＭＳ Ｐゴシック" panose="020B0600070205080204" pitchFamily="34" charset="-128"/>
              </a:rPr>
              <a:t>Closed cross flow</a:t>
            </a:r>
            <a:endParaRPr lang="en-US" altLang="en-US" sz="2400">
              <a:ea typeface="ＭＳ Ｐゴシック" panose="020B0600070205080204" pitchFamily="34" charset="-128"/>
            </a:endParaRPr>
          </a:p>
          <a:p>
            <a:pPr lvl="2" eaLnBrk="1" hangingPunct="1"/>
            <a:r>
              <a:rPr lang="en-US" altLang="en-US" sz="2000">
                <a:ea typeface="ＭＳ Ｐゴシック" panose="020B0600070205080204" pitchFamily="34" charset="-128"/>
              </a:rPr>
              <a:t>best optical properties, can’t sort</a:t>
            </a:r>
          </a:p>
          <a:p>
            <a:pPr lvl="1" eaLnBrk="1" hangingPunct="1"/>
            <a:r>
              <a:rPr lang="en-US" altLang="en-US" sz="2400" b="1">
                <a:solidFill>
                  <a:schemeClr val="accent2"/>
                </a:solidFill>
                <a:ea typeface="ＭＳ Ｐゴシック" panose="020B0600070205080204" pitchFamily="34" charset="-128"/>
              </a:rPr>
              <a:t>Open flow across surface</a:t>
            </a:r>
            <a:endParaRPr lang="en-US" altLang="en-US" sz="2400">
              <a:ea typeface="ＭＳ Ｐゴシック" panose="020B0600070205080204" pitchFamily="34" charset="-128"/>
            </a:endParaRPr>
          </a:p>
          <a:p>
            <a:pPr lvl="2" eaLnBrk="1" hangingPunct="1"/>
            <a:r>
              <a:rPr lang="en-US" altLang="en-US" sz="2000">
                <a:ea typeface="ＭＳ Ｐゴシック" panose="020B0600070205080204" pitchFamily="34" charset="-128"/>
              </a:rPr>
              <a:t>best optical properties, can’t sort</a:t>
            </a:r>
          </a:p>
        </p:txBody>
      </p:sp>
    </p:spTree>
    <p:extLst>
      <p:ext uri="{BB962C8B-B14F-4D97-AF65-F5344CB8AC3E}">
        <p14:creationId xmlns:p14="http://schemas.microsoft.com/office/powerpoint/2010/main" val="253574970"/>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Date Placeholder 3">
            <a:extLst>
              <a:ext uri="{FF2B5EF4-FFF2-40B4-BE49-F238E27FC236}">
                <a16:creationId xmlns:a16="http://schemas.microsoft.com/office/drawing/2014/main" id="{853007E5-7F28-B040-9AF3-C243150BDEA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0799B69-EEE1-714F-8D2C-A887033C609A}" type="datetime12">
              <a:rPr lang="en-US" altLang="en-US" sz="1400"/>
              <a:pPr>
                <a:spcBef>
                  <a:spcPct val="0"/>
                </a:spcBef>
                <a:buFontTx/>
                <a:buNone/>
              </a:pPr>
              <a:t>9:13 AM</a:t>
            </a:fld>
            <a:endParaRPr lang="en-US" altLang="en-US" sz="1400"/>
          </a:p>
        </p:txBody>
      </p:sp>
      <p:sp>
        <p:nvSpPr>
          <p:cNvPr id="68610" name="Rectangle 2">
            <a:extLst>
              <a:ext uri="{FF2B5EF4-FFF2-40B4-BE49-F238E27FC236}">
                <a16:creationId xmlns:a16="http://schemas.microsoft.com/office/drawing/2014/main" id="{CC7CFFD5-EE95-2340-96A8-5D0D305FCBEC}"/>
              </a:ext>
            </a:extLst>
          </p:cNvPr>
          <p:cNvSpPr>
            <a:spLocks noGrp="1" noChangeArrowheads="1"/>
          </p:cNvSpPr>
          <p:nvPr>
            <p:ph type="title"/>
          </p:nvPr>
        </p:nvSpPr>
        <p:spPr>
          <a:xfrm>
            <a:off x="1524000" y="0"/>
            <a:ext cx="771525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 - Flow Chambers</a:t>
            </a:r>
          </a:p>
        </p:txBody>
      </p:sp>
      <p:sp>
        <p:nvSpPr>
          <p:cNvPr id="28676" name="Rectangle 3">
            <a:extLst>
              <a:ext uri="{FF2B5EF4-FFF2-40B4-BE49-F238E27FC236}">
                <a16:creationId xmlns:a16="http://schemas.microsoft.com/office/drawing/2014/main" id="{BB2A717E-C28D-C744-A3F2-2A1104C58D69}"/>
              </a:ext>
            </a:extLst>
          </p:cNvPr>
          <p:cNvSpPr>
            <a:spLocks noChangeArrowheads="1"/>
          </p:cNvSpPr>
          <p:nvPr/>
        </p:nvSpPr>
        <p:spPr bwMode="auto">
          <a:xfrm>
            <a:off x="7697789" y="6478589"/>
            <a:ext cx="2892425" cy="363537"/>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b="1">
                <a:latin typeface="Times New Roman" charset="0"/>
              </a:rPr>
              <a:t>H.B. Steen - </a:t>
            </a:r>
            <a:r>
              <a:rPr lang="en-US" altLang="en-US" b="1">
                <a:solidFill>
                  <a:srgbClr val="FC0128"/>
                </a:solidFill>
                <a:latin typeface="Times New Roman" charset="0"/>
              </a:rPr>
              <a:t>MLM</a:t>
            </a:r>
            <a:r>
              <a:rPr lang="en-US" altLang="en-US" b="1">
                <a:latin typeface="Times New Roman" charset="0"/>
              </a:rPr>
              <a:t> Chapt. 2</a:t>
            </a:r>
          </a:p>
        </p:txBody>
      </p:sp>
      <p:sp>
        <p:nvSpPr>
          <p:cNvPr id="28677" name="Rectangle 4">
            <a:extLst>
              <a:ext uri="{FF2B5EF4-FFF2-40B4-BE49-F238E27FC236}">
                <a16:creationId xmlns:a16="http://schemas.microsoft.com/office/drawing/2014/main" id="{9ADB8A01-1F93-D744-ADB9-A44DE0EA913E}"/>
              </a:ext>
            </a:extLst>
          </p:cNvPr>
          <p:cNvSpPr>
            <a:spLocks noChangeArrowheads="1"/>
          </p:cNvSpPr>
          <p:nvPr/>
        </p:nvSpPr>
        <p:spPr bwMode="auto">
          <a:xfrm>
            <a:off x="2592389" y="2820988"/>
            <a:ext cx="2130425" cy="1197764"/>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Flow through cuvette (sense in quartz)</a:t>
            </a:r>
          </a:p>
        </p:txBody>
      </p:sp>
      <p:pic>
        <p:nvPicPr>
          <p:cNvPr id="68613" name="Picture 5">
            <a:extLst>
              <a:ext uri="{FF2B5EF4-FFF2-40B4-BE49-F238E27FC236}">
                <a16:creationId xmlns:a16="http://schemas.microsoft.com/office/drawing/2014/main" id="{940FA5DC-88BC-4F45-B723-7DDBB331924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17588"/>
            <a:ext cx="5156200"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639633"/>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Date Placeholder 3">
            <a:extLst>
              <a:ext uri="{FF2B5EF4-FFF2-40B4-BE49-F238E27FC236}">
                <a16:creationId xmlns:a16="http://schemas.microsoft.com/office/drawing/2014/main" id="{B7EB89D6-C13C-F045-8822-1DCEF7C9F4A8}"/>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EF9770A-1B64-2447-8922-8FDEB5A65251}" type="datetime12">
              <a:rPr lang="en-US" altLang="en-US" sz="1400"/>
              <a:pPr>
                <a:spcBef>
                  <a:spcPct val="0"/>
                </a:spcBef>
                <a:buFontTx/>
                <a:buNone/>
              </a:pPr>
              <a:t>9:13 AM</a:t>
            </a:fld>
            <a:endParaRPr lang="en-US" altLang="en-US" sz="1400"/>
          </a:p>
        </p:txBody>
      </p:sp>
      <p:sp>
        <p:nvSpPr>
          <p:cNvPr id="70658" name="Rectangle 2">
            <a:extLst>
              <a:ext uri="{FF2B5EF4-FFF2-40B4-BE49-F238E27FC236}">
                <a16:creationId xmlns:a16="http://schemas.microsoft.com/office/drawing/2014/main" id="{DAEED439-226B-9541-95B0-9D6237235171}"/>
              </a:ext>
            </a:extLst>
          </p:cNvPr>
          <p:cNvSpPr>
            <a:spLocks noGrp="1" noChangeArrowheads="1"/>
          </p:cNvSpPr>
          <p:nvPr>
            <p:ph type="title"/>
          </p:nvPr>
        </p:nvSpPr>
        <p:spPr>
          <a:xfrm>
            <a:off x="1143000" y="0"/>
            <a:ext cx="771525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 - Flow Chambers</a:t>
            </a:r>
          </a:p>
        </p:txBody>
      </p:sp>
      <p:sp>
        <p:nvSpPr>
          <p:cNvPr id="29700" name="Rectangle 3">
            <a:extLst>
              <a:ext uri="{FF2B5EF4-FFF2-40B4-BE49-F238E27FC236}">
                <a16:creationId xmlns:a16="http://schemas.microsoft.com/office/drawing/2014/main" id="{302D3FD5-35F6-7D4B-8AAC-59620633C817}"/>
              </a:ext>
            </a:extLst>
          </p:cNvPr>
          <p:cNvSpPr>
            <a:spLocks noChangeArrowheads="1"/>
          </p:cNvSpPr>
          <p:nvPr/>
        </p:nvSpPr>
        <p:spPr bwMode="auto">
          <a:xfrm>
            <a:off x="7697789" y="6478589"/>
            <a:ext cx="2892425" cy="363537"/>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b="1">
                <a:latin typeface="Times New Roman" charset="0"/>
              </a:rPr>
              <a:t>H.B. Steen - </a:t>
            </a:r>
            <a:r>
              <a:rPr lang="en-US" altLang="en-US" b="1">
                <a:solidFill>
                  <a:srgbClr val="FC0128"/>
                </a:solidFill>
                <a:latin typeface="Times New Roman" charset="0"/>
              </a:rPr>
              <a:t>MLM</a:t>
            </a:r>
            <a:r>
              <a:rPr lang="en-US" altLang="en-US" b="1">
                <a:latin typeface="Times New Roman" charset="0"/>
              </a:rPr>
              <a:t> Chapt. 2</a:t>
            </a:r>
          </a:p>
        </p:txBody>
      </p:sp>
      <p:sp>
        <p:nvSpPr>
          <p:cNvPr id="29701" name="Rectangle 4">
            <a:extLst>
              <a:ext uri="{FF2B5EF4-FFF2-40B4-BE49-F238E27FC236}">
                <a16:creationId xmlns:a16="http://schemas.microsoft.com/office/drawing/2014/main" id="{FD5C3026-4C65-CC4C-9E2D-82DDA0686E18}"/>
              </a:ext>
            </a:extLst>
          </p:cNvPr>
          <p:cNvSpPr>
            <a:spLocks noChangeArrowheads="1"/>
          </p:cNvSpPr>
          <p:nvPr/>
        </p:nvSpPr>
        <p:spPr bwMode="auto">
          <a:xfrm>
            <a:off x="2592389" y="2820988"/>
            <a:ext cx="2130425" cy="828432"/>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Closed cross flow chamber</a:t>
            </a:r>
          </a:p>
        </p:txBody>
      </p:sp>
      <p:pic>
        <p:nvPicPr>
          <p:cNvPr id="70661" name="Picture 5">
            <a:extLst>
              <a:ext uri="{FF2B5EF4-FFF2-40B4-BE49-F238E27FC236}">
                <a16:creationId xmlns:a16="http://schemas.microsoft.com/office/drawing/2014/main" id="{7942680A-36C8-744B-846F-900E0E076C06}"/>
              </a:ext>
            </a:extLst>
          </p:cNvPr>
          <p:cNvPicPr>
            <a:picLocks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4800601" y="1600200"/>
            <a:ext cx="5408613" cy="419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060193"/>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ate Placeholder 3">
            <a:extLst>
              <a:ext uri="{FF2B5EF4-FFF2-40B4-BE49-F238E27FC236}">
                <a16:creationId xmlns:a16="http://schemas.microsoft.com/office/drawing/2014/main" id="{474740CF-C032-AE4B-873D-F2C26A7236B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E97B3E2-8BE1-1E42-9BD5-092FB17E093E}" type="datetime12">
              <a:rPr lang="en-US" altLang="en-US" sz="1400"/>
              <a:pPr>
                <a:spcBef>
                  <a:spcPct val="0"/>
                </a:spcBef>
                <a:buFontTx/>
                <a:buNone/>
              </a:pPr>
              <a:t>9:13 AM</a:t>
            </a:fld>
            <a:endParaRPr lang="en-US" altLang="en-US" sz="1400"/>
          </a:p>
        </p:txBody>
      </p:sp>
      <p:sp>
        <p:nvSpPr>
          <p:cNvPr id="30723" name="Rectangle 2">
            <a:extLst>
              <a:ext uri="{FF2B5EF4-FFF2-40B4-BE49-F238E27FC236}">
                <a16:creationId xmlns:a16="http://schemas.microsoft.com/office/drawing/2014/main" id="{9092FE06-2ED9-744B-A550-D3D905144D7C}"/>
              </a:ext>
            </a:extLst>
          </p:cNvPr>
          <p:cNvSpPr>
            <a:spLocks noGrp="1" noChangeArrowheads="1"/>
          </p:cNvSpPr>
          <p:nvPr>
            <p:ph type="title"/>
          </p:nvPr>
        </p:nvSpPr>
        <p:spPr>
          <a:xfrm>
            <a:off x="2209801" y="250825"/>
            <a:ext cx="7205663" cy="368300"/>
          </a:xfrm>
          <a:extLst>
            <a:ext uri="{91240B29-F687-4f45-9708-019B960494DF}"/>
          </a:extLst>
        </p:spPr>
        <p:txBody>
          <a:bodyPr vert="horz" lIns="90488" tIns="44450" rIns="90488" bIns="44450" rtlCol="0" anchor="ctr">
            <a:noAutofit/>
          </a:bodyPr>
          <a:lstStyle/>
          <a:p>
            <a:pPr eaLnBrk="1" hangingPunct="1">
              <a:defRPr/>
            </a:pPr>
            <a:r>
              <a:rPr lang="en-US" altLang="en-US">
                <a:ea typeface="+mj-ea"/>
                <a:cs typeface="+mj-cs"/>
              </a:rPr>
              <a:t>Hydrodynamic Systems</a:t>
            </a:r>
          </a:p>
        </p:txBody>
      </p:sp>
      <p:sp>
        <p:nvSpPr>
          <p:cNvPr id="72707" name="Rectangle 3" descr="Zig zag">
            <a:extLst>
              <a:ext uri="{FF2B5EF4-FFF2-40B4-BE49-F238E27FC236}">
                <a16:creationId xmlns:a16="http://schemas.microsoft.com/office/drawing/2014/main" id="{FF34B696-6DB6-4846-A40B-81E35D464738}"/>
              </a:ext>
            </a:extLst>
          </p:cNvPr>
          <p:cNvSpPr>
            <a:spLocks noChangeArrowheads="1"/>
          </p:cNvSpPr>
          <p:nvPr/>
        </p:nvSpPr>
        <p:spPr bwMode="auto">
          <a:xfrm>
            <a:off x="5562600" y="5078413"/>
            <a:ext cx="311150" cy="10906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2708" name="AutoShape 4">
            <a:extLst>
              <a:ext uri="{FF2B5EF4-FFF2-40B4-BE49-F238E27FC236}">
                <a16:creationId xmlns:a16="http://schemas.microsoft.com/office/drawing/2014/main" id="{51E3DEDB-2662-0548-9583-643E2367D2FE}"/>
              </a:ext>
            </a:extLst>
          </p:cNvPr>
          <p:cNvSpPr>
            <a:spLocks noChangeArrowheads="1"/>
          </p:cNvSpPr>
          <p:nvPr/>
        </p:nvSpPr>
        <p:spPr bwMode="auto">
          <a:xfrm>
            <a:off x="6789738" y="3897314"/>
            <a:ext cx="463550" cy="484187"/>
          </a:xfrm>
          <a:prstGeom prst="roundRect">
            <a:avLst>
              <a:gd name="adj" fmla="val 12495"/>
            </a:avLst>
          </a:prstGeom>
          <a:solidFill>
            <a:srgbClr val="A2C1F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0726" name="Line 5">
            <a:extLst>
              <a:ext uri="{FF2B5EF4-FFF2-40B4-BE49-F238E27FC236}">
                <a16:creationId xmlns:a16="http://schemas.microsoft.com/office/drawing/2014/main" id="{01F35673-E9C0-4C44-8457-0E05AB859EA9}"/>
              </a:ext>
            </a:extLst>
          </p:cNvPr>
          <p:cNvSpPr>
            <a:spLocks noChangeShapeType="1"/>
          </p:cNvSpPr>
          <p:nvPr/>
        </p:nvSpPr>
        <p:spPr bwMode="auto">
          <a:xfrm flipV="1">
            <a:off x="6024564" y="4076701"/>
            <a:ext cx="788987" cy="873125"/>
          </a:xfrm>
          <a:prstGeom prst="line">
            <a:avLst/>
          </a:prstGeom>
          <a:noFill/>
          <a:ln w="50800">
            <a:solidFill>
              <a:srgbClr val="FAFD00"/>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72710" name="Freeform 6">
            <a:extLst>
              <a:ext uri="{FF2B5EF4-FFF2-40B4-BE49-F238E27FC236}">
                <a16:creationId xmlns:a16="http://schemas.microsoft.com/office/drawing/2014/main" id="{F3A0C207-4BAA-014D-8F79-32DF8E487574}"/>
              </a:ext>
            </a:extLst>
          </p:cNvPr>
          <p:cNvSpPr>
            <a:spLocks/>
          </p:cNvSpPr>
          <p:nvPr/>
        </p:nvSpPr>
        <p:spPr bwMode="auto">
          <a:xfrm>
            <a:off x="5145088" y="4000501"/>
            <a:ext cx="1236662" cy="1096963"/>
          </a:xfrm>
          <a:custGeom>
            <a:avLst/>
            <a:gdLst>
              <a:gd name="T0" fmla="*/ 0 w 876"/>
              <a:gd name="T1" fmla="*/ 2147483646 h 691"/>
              <a:gd name="T2" fmla="*/ 2147483646 w 876"/>
              <a:gd name="T3" fmla="*/ 2147483646 h 691"/>
              <a:gd name="T4" fmla="*/ 2147483646 w 876"/>
              <a:gd name="T5" fmla="*/ 2147483646 h 691"/>
              <a:gd name="T6" fmla="*/ 2147483646 w 8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6" h="691">
                <a:moveTo>
                  <a:pt x="0" y="16"/>
                </a:moveTo>
                <a:lnTo>
                  <a:pt x="257" y="690"/>
                </a:lnTo>
                <a:lnTo>
                  <a:pt x="610" y="690"/>
                </a:lnTo>
                <a:lnTo>
                  <a:pt x="875" y="0"/>
                </a:lnTo>
              </a:path>
            </a:pathLst>
          </a:custGeom>
          <a:solidFill>
            <a:schemeClr val="bg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1" name="Rectangle 7">
            <a:extLst>
              <a:ext uri="{FF2B5EF4-FFF2-40B4-BE49-F238E27FC236}">
                <a16:creationId xmlns:a16="http://schemas.microsoft.com/office/drawing/2014/main" id="{9F10291F-B3C2-C24E-8210-C2E5D22F9485}"/>
              </a:ext>
            </a:extLst>
          </p:cNvPr>
          <p:cNvSpPr>
            <a:spLocks noChangeArrowheads="1"/>
          </p:cNvSpPr>
          <p:nvPr/>
        </p:nvSpPr>
        <p:spPr bwMode="auto">
          <a:xfrm>
            <a:off x="5108576" y="2938464"/>
            <a:ext cx="1298575" cy="1108075"/>
          </a:xfrm>
          <a:prstGeom prst="rect">
            <a:avLst/>
          </a:prstGeom>
          <a:solidFill>
            <a:schemeClr val="folHlink"/>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2712" name="Rectangle 8">
            <a:extLst>
              <a:ext uri="{FF2B5EF4-FFF2-40B4-BE49-F238E27FC236}">
                <a16:creationId xmlns:a16="http://schemas.microsoft.com/office/drawing/2014/main" id="{EB1417C9-BA31-0A4F-A2E9-0E46707149B3}"/>
              </a:ext>
            </a:extLst>
          </p:cNvPr>
          <p:cNvSpPr>
            <a:spLocks noChangeArrowheads="1"/>
          </p:cNvSpPr>
          <p:nvPr/>
        </p:nvSpPr>
        <p:spPr bwMode="auto">
          <a:xfrm>
            <a:off x="5591176" y="1819275"/>
            <a:ext cx="258763" cy="457200"/>
          </a:xfrm>
          <a:prstGeom prst="rect">
            <a:avLst/>
          </a:prstGeom>
          <a:gradFill rotWithShape="0">
            <a:gsLst>
              <a:gs pos="0">
                <a:srgbClr val="BDBDBD"/>
              </a:gs>
              <a:gs pos="100000">
                <a:srgbClr val="919191"/>
              </a:gs>
            </a:gsLst>
            <a:path path="shape">
              <a:fillToRect l="50000" t="50000" r="50000" b="50000"/>
            </a:path>
          </a:gra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2713" name="Freeform 9" descr="Light upward diagonal">
            <a:extLst>
              <a:ext uri="{FF2B5EF4-FFF2-40B4-BE49-F238E27FC236}">
                <a16:creationId xmlns:a16="http://schemas.microsoft.com/office/drawing/2014/main" id="{CAA36D38-FDBF-194A-AEB0-898F53B2B9F5}"/>
              </a:ext>
            </a:extLst>
          </p:cNvPr>
          <p:cNvSpPr>
            <a:spLocks/>
          </p:cNvSpPr>
          <p:nvPr/>
        </p:nvSpPr>
        <p:spPr bwMode="auto">
          <a:xfrm>
            <a:off x="6016625" y="1927225"/>
            <a:ext cx="736600" cy="393700"/>
          </a:xfrm>
          <a:custGeom>
            <a:avLst/>
            <a:gdLst>
              <a:gd name="T0" fmla="*/ 0 w 522"/>
              <a:gd name="T1" fmla="*/ 2147483646 h 248"/>
              <a:gd name="T2" fmla="*/ 0 w 522"/>
              <a:gd name="T3" fmla="*/ 0 h 248"/>
              <a:gd name="T4" fmla="*/ 2147483646 w 522"/>
              <a:gd name="T5" fmla="*/ 0 h 248"/>
              <a:gd name="T6" fmla="*/ 2147483646 w 522"/>
              <a:gd name="T7" fmla="*/ 2147483646 h 248"/>
              <a:gd name="T8" fmla="*/ 2147483646 w 522"/>
              <a:gd name="T9" fmla="*/ 2147483646 h 248"/>
              <a:gd name="T10" fmla="*/ 2147483646 w 522"/>
              <a:gd name="T11" fmla="*/ 2147483646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2" h="248">
                <a:moveTo>
                  <a:pt x="0" y="231"/>
                </a:moveTo>
                <a:lnTo>
                  <a:pt x="0" y="0"/>
                </a:lnTo>
                <a:lnTo>
                  <a:pt x="521" y="0"/>
                </a:lnTo>
                <a:lnTo>
                  <a:pt x="521" y="72"/>
                </a:lnTo>
                <a:lnTo>
                  <a:pt x="176" y="72"/>
                </a:lnTo>
                <a:lnTo>
                  <a:pt x="176" y="247"/>
                </a:lnTo>
              </a:path>
            </a:pathLst>
          </a:custGeom>
          <a:blipFill dpi="0" rotWithShape="0">
            <a:blip r:embed="rId4"/>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Rectangle 10">
            <a:extLst>
              <a:ext uri="{FF2B5EF4-FFF2-40B4-BE49-F238E27FC236}">
                <a16:creationId xmlns:a16="http://schemas.microsoft.com/office/drawing/2014/main" id="{E741E9FF-5B10-0F49-B788-90FD1B4316A3}"/>
              </a:ext>
            </a:extLst>
          </p:cNvPr>
          <p:cNvSpPr>
            <a:spLocks noChangeArrowheads="1"/>
          </p:cNvSpPr>
          <p:nvPr/>
        </p:nvSpPr>
        <p:spPr bwMode="auto">
          <a:xfrm>
            <a:off x="5060951" y="2239963"/>
            <a:ext cx="1389063" cy="495300"/>
          </a:xfrm>
          <a:prstGeom prst="rect">
            <a:avLst/>
          </a:prstGeom>
          <a:solidFill>
            <a:schemeClr val="folHlink"/>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2715" name="Freeform 11" descr="Zig zag">
            <a:extLst>
              <a:ext uri="{FF2B5EF4-FFF2-40B4-BE49-F238E27FC236}">
                <a16:creationId xmlns:a16="http://schemas.microsoft.com/office/drawing/2014/main" id="{D7899A92-AE66-D440-BC79-FA9DF24028A3}"/>
              </a:ext>
            </a:extLst>
          </p:cNvPr>
          <p:cNvSpPr>
            <a:spLocks/>
          </p:cNvSpPr>
          <p:nvPr/>
        </p:nvSpPr>
        <p:spPr bwMode="auto">
          <a:xfrm>
            <a:off x="5157788" y="2919413"/>
            <a:ext cx="1096962" cy="2178050"/>
          </a:xfrm>
          <a:custGeom>
            <a:avLst/>
            <a:gdLst>
              <a:gd name="T0" fmla="*/ 2147483646 w 778"/>
              <a:gd name="T1" fmla="*/ 2147483646 h 1372"/>
              <a:gd name="T2" fmla="*/ 2147483646 w 778"/>
              <a:gd name="T3" fmla="*/ 2147483646 h 1372"/>
              <a:gd name="T4" fmla="*/ 2147483646 w 778"/>
              <a:gd name="T5" fmla="*/ 2147483646 h 1372"/>
              <a:gd name="T6" fmla="*/ 2147483646 w 778"/>
              <a:gd name="T7" fmla="*/ 2147483646 h 1372"/>
              <a:gd name="T8" fmla="*/ 0 w 778"/>
              <a:gd name="T9" fmla="*/ 2147483646 h 1372"/>
              <a:gd name="T10" fmla="*/ 2147483646 w 778"/>
              <a:gd name="T11" fmla="*/ 2147483646 h 1372"/>
              <a:gd name="T12" fmla="*/ 2147483646 w 778"/>
              <a:gd name="T13" fmla="*/ 2147483646 h 1372"/>
              <a:gd name="T14" fmla="*/ 2147483646 w 778"/>
              <a:gd name="T15" fmla="*/ 2147483646 h 1372"/>
              <a:gd name="T16" fmla="*/ 2147483646 w 778"/>
              <a:gd name="T17" fmla="*/ 2147483646 h 1372"/>
              <a:gd name="T18" fmla="*/ 2147483646 w 778"/>
              <a:gd name="T19" fmla="*/ 2147483646 h 1372"/>
              <a:gd name="T20" fmla="*/ 2147483646 w 778"/>
              <a:gd name="T21" fmla="*/ 2147483646 h 1372"/>
              <a:gd name="T22" fmla="*/ 2147483646 w 778"/>
              <a:gd name="T23" fmla="*/ 2147483646 h 1372"/>
              <a:gd name="T24" fmla="*/ 2147483646 w 778"/>
              <a:gd name="T25" fmla="*/ 2147483646 h 1372"/>
              <a:gd name="T26" fmla="*/ 2147483646 w 778"/>
              <a:gd name="T27" fmla="*/ 2147483646 h 1372"/>
              <a:gd name="T28" fmla="*/ 2147483646 w 778"/>
              <a:gd name="T29" fmla="*/ 2147483646 h 1372"/>
              <a:gd name="T30" fmla="*/ 2147483646 w 778"/>
              <a:gd name="T31" fmla="*/ 2147483646 h 1372"/>
              <a:gd name="T32" fmla="*/ 2147483646 w 778"/>
              <a:gd name="T33" fmla="*/ 2147483646 h 1372"/>
              <a:gd name="T34" fmla="*/ 2147483646 w 778"/>
              <a:gd name="T35" fmla="*/ 2147483646 h 1372"/>
              <a:gd name="T36" fmla="*/ 2147483646 w 778"/>
              <a:gd name="T37" fmla="*/ 2147483646 h 1372"/>
              <a:gd name="T38" fmla="*/ 2147483646 w 778"/>
              <a:gd name="T39" fmla="*/ 2147483646 h 1372"/>
              <a:gd name="T40" fmla="*/ 2147483646 w 778"/>
              <a:gd name="T41" fmla="*/ 2147483646 h 1372"/>
              <a:gd name="T42" fmla="*/ 2147483646 w 778"/>
              <a:gd name="T43" fmla="*/ 2147483646 h 1372"/>
              <a:gd name="T44" fmla="*/ 2147483646 w 778"/>
              <a:gd name="T45" fmla="*/ 2147483646 h 1372"/>
              <a:gd name="T46" fmla="*/ 2147483646 w 778"/>
              <a:gd name="T47" fmla="*/ 2147483646 h 1372"/>
              <a:gd name="T48" fmla="*/ 2147483646 w 778"/>
              <a:gd name="T49" fmla="*/ 2147483646 h 1372"/>
              <a:gd name="T50" fmla="*/ 2147483646 w 778"/>
              <a:gd name="T51" fmla="*/ 2147483646 h 1372"/>
              <a:gd name="T52" fmla="*/ 2147483646 w 778"/>
              <a:gd name="T53" fmla="*/ 2147483646 h 1372"/>
              <a:gd name="T54" fmla="*/ 2147483646 w 778"/>
              <a:gd name="T55" fmla="*/ 2147483646 h 1372"/>
              <a:gd name="T56" fmla="*/ 2147483646 w 778"/>
              <a:gd name="T57" fmla="*/ 2147483646 h 1372"/>
              <a:gd name="T58" fmla="*/ 2147483646 w 778"/>
              <a:gd name="T59" fmla="*/ 2147483646 h 1372"/>
              <a:gd name="T60" fmla="*/ 2147483646 w 778"/>
              <a:gd name="T61" fmla="*/ 2147483646 h 1372"/>
              <a:gd name="T62" fmla="*/ 2147483646 w 778"/>
              <a:gd name="T63" fmla="*/ 2147483646 h 1372"/>
              <a:gd name="T64" fmla="*/ 2147483646 w 778"/>
              <a:gd name="T65" fmla="*/ 2147483646 h 1372"/>
              <a:gd name="T66" fmla="*/ 2147483646 w 778"/>
              <a:gd name="T67" fmla="*/ 2147483646 h 1372"/>
              <a:gd name="T68" fmla="*/ 2147483646 w 778"/>
              <a:gd name="T69" fmla="*/ 2147483646 h 1372"/>
              <a:gd name="T70" fmla="*/ 2147483646 w 778"/>
              <a:gd name="T71" fmla="*/ 2147483646 h 1372"/>
              <a:gd name="T72" fmla="*/ 2147483646 w 778"/>
              <a:gd name="T73" fmla="*/ 2147483646 h 1372"/>
              <a:gd name="T74" fmla="*/ 2147483646 w 778"/>
              <a:gd name="T75" fmla="*/ 2147483646 h 1372"/>
              <a:gd name="T76" fmla="*/ 2147483646 w 778"/>
              <a:gd name="T77" fmla="*/ 2147483646 h 1372"/>
              <a:gd name="T78" fmla="*/ 2147483646 w 778"/>
              <a:gd name="T79" fmla="*/ 2147483646 h 1372"/>
              <a:gd name="T80" fmla="*/ 2147483646 w 778"/>
              <a:gd name="T81" fmla="*/ 2147483646 h 1372"/>
              <a:gd name="T82" fmla="*/ 2147483646 w 778"/>
              <a:gd name="T83" fmla="*/ 2147483646 h 1372"/>
              <a:gd name="T84" fmla="*/ 2147483646 w 778"/>
              <a:gd name="T85" fmla="*/ 2147483646 h 1372"/>
              <a:gd name="T86" fmla="*/ 2147483646 w 778"/>
              <a:gd name="T87" fmla="*/ 2147483646 h 1372"/>
              <a:gd name="T88" fmla="*/ 2147483646 w 778"/>
              <a:gd name="T89" fmla="*/ 2147483646 h 1372"/>
              <a:gd name="T90" fmla="*/ 2147483646 w 778"/>
              <a:gd name="T91" fmla="*/ 2147483646 h 1372"/>
              <a:gd name="T92" fmla="*/ 2147483646 w 778"/>
              <a:gd name="T93" fmla="*/ 2147483646 h 1372"/>
              <a:gd name="T94" fmla="*/ 2147483646 w 778"/>
              <a:gd name="T95" fmla="*/ 2147483646 h 1372"/>
              <a:gd name="T96" fmla="*/ 2147483646 w 778"/>
              <a:gd name="T97" fmla="*/ 2147483646 h 1372"/>
              <a:gd name="T98" fmla="*/ 2147483646 w 778"/>
              <a:gd name="T99" fmla="*/ 2147483646 h 1372"/>
              <a:gd name="T100" fmla="*/ 2147483646 w 778"/>
              <a:gd name="T101" fmla="*/ 2147483646 h 1372"/>
              <a:gd name="T102" fmla="*/ 2147483646 w 778"/>
              <a:gd name="T103" fmla="*/ 2147483646 h 1372"/>
              <a:gd name="T104" fmla="*/ 2147483646 w 778"/>
              <a:gd name="T105" fmla="*/ 2147483646 h 1372"/>
              <a:gd name="T106" fmla="*/ 2147483646 w 778"/>
              <a:gd name="T107" fmla="*/ 2147483646 h 1372"/>
              <a:gd name="T108" fmla="*/ 2147483646 w 778"/>
              <a:gd name="T109" fmla="*/ 2147483646 h 1372"/>
              <a:gd name="T110" fmla="*/ 2147483646 w 778"/>
              <a:gd name="T111" fmla="*/ 2147483646 h 1372"/>
              <a:gd name="T112" fmla="*/ 2147483646 w 778"/>
              <a:gd name="T113" fmla="*/ 2147483646 h 1372"/>
              <a:gd name="T114" fmla="*/ 2147483646 w 778"/>
              <a:gd name="T115" fmla="*/ 0 h 1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78" h="1372">
                <a:moveTo>
                  <a:pt x="184" y="0"/>
                </a:moveTo>
                <a:lnTo>
                  <a:pt x="176" y="24"/>
                </a:lnTo>
                <a:lnTo>
                  <a:pt x="168" y="64"/>
                </a:lnTo>
                <a:lnTo>
                  <a:pt x="136" y="96"/>
                </a:lnTo>
                <a:lnTo>
                  <a:pt x="104" y="120"/>
                </a:lnTo>
                <a:lnTo>
                  <a:pt x="72" y="144"/>
                </a:lnTo>
                <a:lnTo>
                  <a:pt x="40" y="160"/>
                </a:lnTo>
                <a:lnTo>
                  <a:pt x="24" y="184"/>
                </a:lnTo>
                <a:lnTo>
                  <a:pt x="0" y="208"/>
                </a:lnTo>
                <a:lnTo>
                  <a:pt x="0" y="241"/>
                </a:lnTo>
                <a:lnTo>
                  <a:pt x="0" y="273"/>
                </a:lnTo>
                <a:lnTo>
                  <a:pt x="8" y="297"/>
                </a:lnTo>
                <a:lnTo>
                  <a:pt x="24" y="321"/>
                </a:lnTo>
                <a:lnTo>
                  <a:pt x="56" y="345"/>
                </a:lnTo>
                <a:lnTo>
                  <a:pt x="72" y="369"/>
                </a:lnTo>
                <a:lnTo>
                  <a:pt x="96" y="377"/>
                </a:lnTo>
                <a:lnTo>
                  <a:pt x="112" y="401"/>
                </a:lnTo>
                <a:lnTo>
                  <a:pt x="136" y="425"/>
                </a:lnTo>
                <a:lnTo>
                  <a:pt x="160" y="449"/>
                </a:lnTo>
                <a:lnTo>
                  <a:pt x="168" y="473"/>
                </a:lnTo>
                <a:lnTo>
                  <a:pt x="184" y="497"/>
                </a:lnTo>
                <a:lnTo>
                  <a:pt x="184" y="521"/>
                </a:lnTo>
                <a:lnTo>
                  <a:pt x="192" y="553"/>
                </a:lnTo>
                <a:lnTo>
                  <a:pt x="192" y="577"/>
                </a:lnTo>
                <a:lnTo>
                  <a:pt x="192" y="601"/>
                </a:lnTo>
                <a:lnTo>
                  <a:pt x="192" y="625"/>
                </a:lnTo>
                <a:lnTo>
                  <a:pt x="192" y="657"/>
                </a:lnTo>
                <a:lnTo>
                  <a:pt x="192" y="681"/>
                </a:lnTo>
                <a:lnTo>
                  <a:pt x="192" y="706"/>
                </a:lnTo>
                <a:lnTo>
                  <a:pt x="192" y="738"/>
                </a:lnTo>
                <a:lnTo>
                  <a:pt x="192" y="762"/>
                </a:lnTo>
                <a:lnTo>
                  <a:pt x="192" y="786"/>
                </a:lnTo>
                <a:lnTo>
                  <a:pt x="192" y="818"/>
                </a:lnTo>
                <a:lnTo>
                  <a:pt x="208" y="850"/>
                </a:lnTo>
                <a:lnTo>
                  <a:pt x="232" y="882"/>
                </a:lnTo>
                <a:lnTo>
                  <a:pt x="256" y="906"/>
                </a:lnTo>
                <a:lnTo>
                  <a:pt x="280" y="914"/>
                </a:lnTo>
                <a:lnTo>
                  <a:pt x="312" y="938"/>
                </a:lnTo>
                <a:lnTo>
                  <a:pt x="328" y="962"/>
                </a:lnTo>
                <a:lnTo>
                  <a:pt x="344" y="986"/>
                </a:lnTo>
                <a:lnTo>
                  <a:pt x="352" y="1010"/>
                </a:lnTo>
                <a:lnTo>
                  <a:pt x="352" y="1042"/>
                </a:lnTo>
                <a:lnTo>
                  <a:pt x="360" y="1066"/>
                </a:lnTo>
                <a:lnTo>
                  <a:pt x="352" y="1090"/>
                </a:lnTo>
                <a:lnTo>
                  <a:pt x="344" y="1114"/>
                </a:lnTo>
                <a:lnTo>
                  <a:pt x="320" y="1138"/>
                </a:lnTo>
                <a:lnTo>
                  <a:pt x="312" y="1163"/>
                </a:lnTo>
                <a:lnTo>
                  <a:pt x="296" y="1187"/>
                </a:lnTo>
                <a:lnTo>
                  <a:pt x="296" y="1211"/>
                </a:lnTo>
                <a:lnTo>
                  <a:pt x="296" y="1235"/>
                </a:lnTo>
                <a:lnTo>
                  <a:pt x="296" y="1259"/>
                </a:lnTo>
                <a:lnTo>
                  <a:pt x="288" y="1283"/>
                </a:lnTo>
                <a:lnTo>
                  <a:pt x="312" y="1307"/>
                </a:lnTo>
                <a:lnTo>
                  <a:pt x="328" y="1371"/>
                </a:lnTo>
                <a:lnTo>
                  <a:pt x="350" y="1371"/>
                </a:lnTo>
                <a:lnTo>
                  <a:pt x="366" y="1371"/>
                </a:lnTo>
                <a:lnTo>
                  <a:pt x="393" y="1371"/>
                </a:lnTo>
                <a:lnTo>
                  <a:pt x="433" y="1371"/>
                </a:lnTo>
                <a:lnTo>
                  <a:pt x="449" y="1371"/>
                </a:lnTo>
                <a:lnTo>
                  <a:pt x="473" y="1371"/>
                </a:lnTo>
                <a:lnTo>
                  <a:pt x="497" y="1371"/>
                </a:lnTo>
                <a:lnTo>
                  <a:pt x="521" y="1371"/>
                </a:lnTo>
                <a:lnTo>
                  <a:pt x="525" y="1355"/>
                </a:lnTo>
                <a:lnTo>
                  <a:pt x="531" y="1337"/>
                </a:lnTo>
                <a:lnTo>
                  <a:pt x="537" y="1323"/>
                </a:lnTo>
                <a:lnTo>
                  <a:pt x="537" y="1299"/>
                </a:lnTo>
                <a:lnTo>
                  <a:pt x="537" y="1275"/>
                </a:lnTo>
                <a:lnTo>
                  <a:pt x="537" y="1251"/>
                </a:lnTo>
                <a:lnTo>
                  <a:pt x="537" y="1227"/>
                </a:lnTo>
                <a:lnTo>
                  <a:pt x="553" y="1203"/>
                </a:lnTo>
                <a:lnTo>
                  <a:pt x="577" y="1179"/>
                </a:lnTo>
                <a:lnTo>
                  <a:pt x="601" y="1155"/>
                </a:lnTo>
                <a:lnTo>
                  <a:pt x="609" y="1130"/>
                </a:lnTo>
                <a:lnTo>
                  <a:pt x="617" y="1106"/>
                </a:lnTo>
                <a:lnTo>
                  <a:pt x="609" y="1082"/>
                </a:lnTo>
                <a:lnTo>
                  <a:pt x="609" y="1050"/>
                </a:lnTo>
                <a:lnTo>
                  <a:pt x="609" y="1026"/>
                </a:lnTo>
                <a:lnTo>
                  <a:pt x="609" y="994"/>
                </a:lnTo>
                <a:lnTo>
                  <a:pt x="617" y="970"/>
                </a:lnTo>
                <a:lnTo>
                  <a:pt x="609" y="946"/>
                </a:lnTo>
                <a:lnTo>
                  <a:pt x="593" y="914"/>
                </a:lnTo>
                <a:lnTo>
                  <a:pt x="585" y="882"/>
                </a:lnTo>
                <a:lnTo>
                  <a:pt x="569" y="858"/>
                </a:lnTo>
                <a:lnTo>
                  <a:pt x="569" y="834"/>
                </a:lnTo>
                <a:lnTo>
                  <a:pt x="585" y="810"/>
                </a:lnTo>
                <a:lnTo>
                  <a:pt x="601" y="786"/>
                </a:lnTo>
                <a:lnTo>
                  <a:pt x="633" y="762"/>
                </a:lnTo>
                <a:lnTo>
                  <a:pt x="649" y="738"/>
                </a:lnTo>
                <a:lnTo>
                  <a:pt x="673" y="730"/>
                </a:lnTo>
                <a:lnTo>
                  <a:pt x="681" y="706"/>
                </a:lnTo>
                <a:lnTo>
                  <a:pt x="705" y="673"/>
                </a:lnTo>
                <a:lnTo>
                  <a:pt x="705" y="641"/>
                </a:lnTo>
                <a:lnTo>
                  <a:pt x="705" y="617"/>
                </a:lnTo>
                <a:lnTo>
                  <a:pt x="697" y="585"/>
                </a:lnTo>
                <a:lnTo>
                  <a:pt x="681" y="545"/>
                </a:lnTo>
                <a:lnTo>
                  <a:pt x="673" y="521"/>
                </a:lnTo>
                <a:lnTo>
                  <a:pt x="649" y="489"/>
                </a:lnTo>
                <a:lnTo>
                  <a:pt x="641" y="465"/>
                </a:lnTo>
                <a:lnTo>
                  <a:pt x="625" y="433"/>
                </a:lnTo>
                <a:lnTo>
                  <a:pt x="617" y="409"/>
                </a:lnTo>
                <a:lnTo>
                  <a:pt x="617" y="385"/>
                </a:lnTo>
                <a:lnTo>
                  <a:pt x="625" y="361"/>
                </a:lnTo>
                <a:lnTo>
                  <a:pt x="641" y="337"/>
                </a:lnTo>
                <a:lnTo>
                  <a:pt x="665" y="305"/>
                </a:lnTo>
                <a:lnTo>
                  <a:pt x="697" y="265"/>
                </a:lnTo>
                <a:lnTo>
                  <a:pt x="729" y="241"/>
                </a:lnTo>
                <a:lnTo>
                  <a:pt x="737" y="216"/>
                </a:lnTo>
                <a:lnTo>
                  <a:pt x="753" y="192"/>
                </a:lnTo>
                <a:lnTo>
                  <a:pt x="761" y="168"/>
                </a:lnTo>
                <a:lnTo>
                  <a:pt x="761" y="144"/>
                </a:lnTo>
                <a:lnTo>
                  <a:pt x="777" y="112"/>
                </a:lnTo>
                <a:lnTo>
                  <a:pt x="769" y="88"/>
                </a:lnTo>
                <a:lnTo>
                  <a:pt x="761" y="64"/>
                </a:lnTo>
                <a:lnTo>
                  <a:pt x="745" y="32"/>
                </a:lnTo>
                <a:lnTo>
                  <a:pt x="737" y="0"/>
                </a:lnTo>
                <a:lnTo>
                  <a:pt x="184" y="0"/>
                </a:lnTo>
              </a:path>
            </a:pathLst>
          </a:custGeom>
          <a:blipFill dpi="0" rotWithShape="0">
            <a:blip r:embed="rId3"/>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6" name="Freeform 12">
            <a:extLst>
              <a:ext uri="{FF2B5EF4-FFF2-40B4-BE49-F238E27FC236}">
                <a16:creationId xmlns:a16="http://schemas.microsoft.com/office/drawing/2014/main" id="{0A967C15-59AE-D643-8541-1E3D306C2B5D}"/>
              </a:ext>
            </a:extLst>
          </p:cNvPr>
          <p:cNvSpPr>
            <a:spLocks/>
          </p:cNvSpPr>
          <p:nvPr/>
        </p:nvSpPr>
        <p:spPr bwMode="auto">
          <a:xfrm>
            <a:off x="5597525" y="2919413"/>
            <a:ext cx="274638" cy="1198562"/>
          </a:xfrm>
          <a:custGeom>
            <a:avLst/>
            <a:gdLst>
              <a:gd name="T0" fmla="*/ 0 w 194"/>
              <a:gd name="T1" fmla="*/ 0 h 755"/>
              <a:gd name="T2" fmla="*/ 0 w 194"/>
              <a:gd name="T3" fmla="*/ 2147483646 h 755"/>
              <a:gd name="T4" fmla="*/ 2147483646 w 194"/>
              <a:gd name="T5" fmla="*/ 2147483646 h 755"/>
              <a:gd name="T6" fmla="*/ 2147483646 w 194"/>
              <a:gd name="T7" fmla="*/ 2147483646 h 755"/>
              <a:gd name="T8" fmla="*/ 2147483646 w 194"/>
              <a:gd name="T9" fmla="*/ 2147483646 h 755"/>
              <a:gd name="T10" fmla="*/ 2147483646 w 194"/>
              <a:gd name="T11" fmla="*/ 0 h 7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755">
                <a:moveTo>
                  <a:pt x="0" y="0"/>
                </a:moveTo>
                <a:lnTo>
                  <a:pt x="0" y="682"/>
                </a:lnTo>
                <a:lnTo>
                  <a:pt x="32" y="754"/>
                </a:lnTo>
                <a:lnTo>
                  <a:pt x="161" y="754"/>
                </a:lnTo>
                <a:lnTo>
                  <a:pt x="193" y="682"/>
                </a:lnTo>
                <a:lnTo>
                  <a:pt x="193" y="0"/>
                </a:lnTo>
              </a:path>
            </a:pathLst>
          </a:custGeom>
          <a:gradFill rotWithShape="0">
            <a:gsLst>
              <a:gs pos="0">
                <a:srgbClr val="BDBDBD"/>
              </a:gs>
              <a:gs pos="100000">
                <a:srgbClr val="919191"/>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7" name="Rectangle 13">
            <a:extLst>
              <a:ext uri="{FF2B5EF4-FFF2-40B4-BE49-F238E27FC236}">
                <a16:creationId xmlns:a16="http://schemas.microsoft.com/office/drawing/2014/main" id="{76536248-0081-F040-9929-CAFE8B6D1DE6}"/>
              </a:ext>
            </a:extLst>
          </p:cNvPr>
          <p:cNvSpPr>
            <a:spLocks noChangeArrowheads="1"/>
          </p:cNvSpPr>
          <p:nvPr/>
        </p:nvSpPr>
        <p:spPr bwMode="auto">
          <a:xfrm>
            <a:off x="5238750" y="2747964"/>
            <a:ext cx="1028700" cy="192087"/>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2718" name="Freeform 14" descr="Light upward diagonal">
            <a:extLst>
              <a:ext uri="{FF2B5EF4-FFF2-40B4-BE49-F238E27FC236}">
                <a16:creationId xmlns:a16="http://schemas.microsoft.com/office/drawing/2014/main" id="{E65DE941-25B4-FC4A-8A50-15B476780844}"/>
              </a:ext>
            </a:extLst>
          </p:cNvPr>
          <p:cNvSpPr>
            <a:spLocks/>
          </p:cNvSpPr>
          <p:nvPr/>
        </p:nvSpPr>
        <p:spPr bwMode="auto">
          <a:xfrm>
            <a:off x="6208714" y="3427414"/>
            <a:ext cx="530225" cy="115887"/>
          </a:xfrm>
          <a:custGeom>
            <a:avLst/>
            <a:gdLst>
              <a:gd name="T0" fmla="*/ 2147483646 w 376"/>
              <a:gd name="T1" fmla="*/ 0 h 73"/>
              <a:gd name="T2" fmla="*/ 2147483646 w 376"/>
              <a:gd name="T3" fmla="*/ 0 h 73"/>
              <a:gd name="T4" fmla="*/ 2147483646 w 376"/>
              <a:gd name="T5" fmla="*/ 2147483646 h 73"/>
              <a:gd name="T6" fmla="*/ 0 w 376"/>
              <a:gd name="T7" fmla="*/ 2147483646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6" h="73">
                <a:moveTo>
                  <a:pt x="80" y="0"/>
                </a:moveTo>
                <a:lnTo>
                  <a:pt x="375" y="0"/>
                </a:lnTo>
                <a:lnTo>
                  <a:pt x="375" y="72"/>
                </a:lnTo>
                <a:lnTo>
                  <a:pt x="0" y="72"/>
                </a:lnTo>
              </a:path>
            </a:pathLst>
          </a:custGeom>
          <a:blipFill dpi="0" rotWithShape="0">
            <a:blip r:embed="rId4"/>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Rectangle 15">
            <a:extLst>
              <a:ext uri="{FF2B5EF4-FFF2-40B4-BE49-F238E27FC236}">
                <a16:creationId xmlns:a16="http://schemas.microsoft.com/office/drawing/2014/main" id="{B17CAC11-20F1-FD4D-B305-33A5229FE800}"/>
              </a:ext>
            </a:extLst>
          </p:cNvPr>
          <p:cNvSpPr>
            <a:spLocks noChangeArrowheads="1"/>
          </p:cNvSpPr>
          <p:nvPr/>
        </p:nvSpPr>
        <p:spPr bwMode="auto">
          <a:xfrm>
            <a:off x="4165600" y="1243014"/>
            <a:ext cx="1638270" cy="475771"/>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300" b="1"/>
              <a:t>Sample in</a:t>
            </a:r>
          </a:p>
        </p:txBody>
      </p:sp>
      <p:sp>
        <p:nvSpPr>
          <p:cNvPr id="30737" name="Rectangle 16">
            <a:extLst>
              <a:ext uri="{FF2B5EF4-FFF2-40B4-BE49-F238E27FC236}">
                <a16:creationId xmlns:a16="http://schemas.microsoft.com/office/drawing/2014/main" id="{6B976972-8556-B34D-85E7-88038208FE1D}"/>
              </a:ext>
            </a:extLst>
          </p:cNvPr>
          <p:cNvSpPr>
            <a:spLocks noChangeArrowheads="1"/>
          </p:cNvSpPr>
          <p:nvPr/>
        </p:nvSpPr>
        <p:spPr bwMode="auto">
          <a:xfrm>
            <a:off x="6100764" y="1543051"/>
            <a:ext cx="1102867" cy="429605"/>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Sheath</a:t>
            </a:r>
          </a:p>
        </p:txBody>
      </p:sp>
      <p:sp>
        <p:nvSpPr>
          <p:cNvPr id="30738" name="Rectangle 17">
            <a:extLst>
              <a:ext uri="{FF2B5EF4-FFF2-40B4-BE49-F238E27FC236}">
                <a16:creationId xmlns:a16="http://schemas.microsoft.com/office/drawing/2014/main" id="{92EAEE05-08EA-DE45-9DC1-A681C8441B9A}"/>
              </a:ext>
            </a:extLst>
          </p:cNvPr>
          <p:cNvSpPr>
            <a:spLocks noChangeArrowheads="1"/>
          </p:cNvSpPr>
          <p:nvPr/>
        </p:nvSpPr>
        <p:spPr bwMode="auto">
          <a:xfrm>
            <a:off x="6403975" y="3108326"/>
            <a:ext cx="1401026" cy="429605"/>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Sheath in</a:t>
            </a:r>
          </a:p>
        </p:txBody>
      </p:sp>
      <p:sp>
        <p:nvSpPr>
          <p:cNvPr id="30739" name="Rectangle 18">
            <a:extLst>
              <a:ext uri="{FF2B5EF4-FFF2-40B4-BE49-F238E27FC236}">
                <a16:creationId xmlns:a16="http://schemas.microsoft.com/office/drawing/2014/main" id="{2A7CA995-4BAF-3941-8E7A-DFB0DAEBE10F}"/>
              </a:ext>
            </a:extLst>
          </p:cNvPr>
          <p:cNvSpPr>
            <a:spLocks noChangeArrowheads="1"/>
          </p:cNvSpPr>
          <p:nvPr/>
        </p:nvSpPr>
        <p:spPr bwMode="auto">
          <a:xfrm>
            <a:off x="3306763" y="4765676"/>
            <a:ext cx="1883530" cy="475771"/>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300" b="1"/>
              <a:t>Laser beam</a:t>
            </a:r>
          </a:p>
        </p:txBody>
      </p:sp>
      <p:sp>
        <p:nvSpPr>
          <p:cNvPr id="30740" name="Line 19">
            <a:extLst>
              <a:ext uri="{FF2B5EF4-FFF2-40B4-BE49-F238E27FC236}">
                <a16:creationId xmlns:a16="http://schemas.microsoft.com/office/drawing/2014/main" id="{BD7DE0E7-A0F2-B74E-B255-26B663AF8879}"/>
              </a:ext>
            </a:extLst>
          </p:cNvPr>
          <p:cNvSpPr>
            <a:spLocks noChangeShapeType="1"/>
          </p:cNvSpPr>
          <p:nvPr/>
        </p:nvSpPr>
        <p:spPr bwMode="auto">
          <a:xfrm>
            <a:off x="5251450" y="2843213"/>
            <a:ext cx="1030288" cy="0"/>
          </a:xfrm>
          <a:prstGeom prst="line">
            <a:avLst/>
          </a:prstGeom>
          <a:noFill/>
          <a:ln w="25400">
            <a:solidFill>
              <a:schemeClr val="tx1"/>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0741" name="Rectangle 20">
            <a:extLst>
              <a:ext uri="{FF2B5EF4-FFF2-40B4-BE49-F238E27FC236}">
                <a16:creationId xmlns:a16="http://schemas.microsoft.com/office/drawing/2014/main" id="{A6061592-D7B4-F242-94C5-11789B5B9DAB}"/>
              </a:ext>
            </a:extLst>
          </p:cNvPr>
          <p:cNvSpPr>
            <a:spLocks noChangeArrowheads="1"/>
          </p:cNvSpPr>
          <p:nvPr/>
        </p:nvSpPr>
        <p:spPr bwMode="auto">
          <a:xfrm>
            <a:off x="7051676" y="2170114"/>
            <a:ext cx="2281075" cy="737381"/>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Piezoelectric</a:t>
            </a:r>
          </a:p>
          <a:p>
            <a:pPr>
              <a:defRPr/>
            </a:pPr>
            <a:r>
              <a:rPr lang="en-US" altLang="en-US" sz="2000" b="1"/>
              <a:t>crystal oscillator</a:t>
            </a:r>
          </a:p>
        </p:txBody>
      </p:sp>
      <p:sp>
        <p:nvSpPr>
          <p:cNvPr id="30742" name="Line 21">
            <a:extLst>
              <a:ext uri="{FF2B5EF4-FFF2-40B4-BE49-F238E27FC236}">
                <a16:creationId xmlns:a16="http://schemas.microsoft.com/office/drawing/2014/main" id="{88C149C2-29C5-3948-9188-518923D68C14}"/>
              </a:ext>
            </a:extLst>
          </p:cNvPr>
          <p:cNvSpPr>
            <a:spLocks noChangeShapeType="1"/>
          </p:cNvSpPr>
          <p:nvPr/>
        </p:nvSpPr>
        <p:spPr bwMode="auto">
          <a:xfrm flipH="1">
            <a:off x="6389689" y="2578101"/>
            <a:ext cx="719137" cy="277813"/>
          </a:xfrm>
          <a:prstGeom prst="line">
            <a:avLst/>
          </a:prstGeom>
          <a:noFill/>
          <a:ln w="12700">
            <a:solidFill>
              <a:schemeClr val="tx1"/>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72726" name="AutoShape 22">
            <a:extLst>
              <a:ext uri="{FF2B5EF4-FFF2-40B4-BE49-F238E27FC236}">
                <a16:creationId xmlns:a16="http://schemas.microsoft.com/office/drawing/2014/main" id="{542BE39A-98C8-2E41-83AC-C255BA82ECFE}"/>
              </a:ext>
            </a:extLst>
          </p:cNvPr>
          <p:cNvSpPr>
            <a:spLocks noChangeArrowheads="1"/>
          </p:cNvSpPr>
          <p:nvPr/>
        </p:nvSpPr>
        <p:spPr bwMode="auto">
          <a:xfrm>
            <a:off x="6397626" y="5056188"/>
            <a:ext cx="257175" cy="417512"/>
          </a:xfrm>
          <a:prstGeom prst="roundRect">
            <a:avLst>
              <a:gd name="adj" fmla="val 12495"/>
            </a:avLst>
          </a:prstGeom>
          <a:solidFill>
            <a:srgbClr val="A2C1F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0744" name="Line 23">
            <a:extLst>
              <a:ext uri="{FF2B5EF4-FFF2-40B4-BE49-F238E27FC236}">
                <a16:creationId xmlns:a16="http://schemas.microsoft.com/office/drawing/2014/main" id="{8D7AE7BA-1BB0-2049-B245-CF31E291F987}"/>
              </a:ext>
            </a:extLst>
          </p:cNvPr>
          <p:cNvSpPr>
            <a:spLocks noChangeShapeType="1"/>
          </p:cNvSpPr>
          <p:nvPr/>
        </p:nvSpPr>
        <p:spPr bwMode="auto">
          <a:xfrm flipV="1">
            <a:off x="6129339" y="4000500"/>
            <a:ext cx="955675" cy="1042988"/>
          </a:xfrm>
          <a:prstGeom prst="line">
            <a:avLst/>
          </a:prstGeom>
          <a:noFill/>
          <a:ln w="50800">
            <a:solidFill>
              <a:schemeClr val="accent2"/>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0745" name="Line 24">
            <a:extLst>
              <a:ext uri="{FF2B5EF4-FFF2-40B4-BE49-F238E27FC236}">
                <a16:creationId xmlns:a16="http://schemas.microsoft.com/office/drawing/2014/main" id="{8E528934-1ABB-6D4E-B184-5EC8E4CE777E}"/>
              </a:ext>
            </a:extLst>
          </p:cNvPr>
          <p:cNvSpPr>
            <a:spLocks noChangeShapeType="1"/>
          </p:cNvSpPr>
          <p:nvPr/>
        </p:nvSpPr>
        <p:spPr bwMode="auto">
          <a:xfrm flipV="1">
            <a:off x="6332539" y="4192588"/>
            <a:ext cx="820737" cy="869950"/>
          </a:xfrm>
          <a:prstGeom prst="line">
            <a:avLst/>
          </a:prstGeom>
          <a:noFill/>
          <a:ln w="50800">
            <a:solidFill>
              <a:schemeClr val="hlink"/>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0746" name="Rectangle 25">
            <a:extLst>
              <a:ext uri="{FF2B5EF4-FFF2-40B4-BE49-F238E27FC236}">
                <a16:creationId xmlns:a16="http://schemas.microsoft.com/office/drawing/2014/main" id="{E9245B9C-0594-9447-AFE8-518F1F5625BA}"/>
              </a:ext>
            </a:extLst>
          </p:cNvPr>
          <p:cNvSpPr>
            <a:spLocks noChangeArrowheads="1"/>
          </p:cNvSpPr>
          <p:nvPr/>
        </p:nvSpPr>
        <p:spPr bwMode="auto">
          <a:xfrm>
            <a:off x="7235825" y="3644900"/>
            <a:ext cx="2143216" cy="829714"/>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300" b="1"/>
              <a:t>Fluorescence</a:t>
            </a:r>
          </a:p>
          <a:p>
            <a:pPr>
              <a:defRPr/>
            </a:pPr>
            <a:r>
              <a:rPr lang="en-US" altLang="en-US" sz="2300" b="1"/>
              <a:t>Sensors</a:t>
            </a:r>
          </a:p>
        </p:txBody>
      </p:sp>
      <p:sp>
        <p:nvSpPr>
          <p:cNvPr id="30747" name="Rectangle 26">
            <a:extLst>
              <a:ext uri="{FF2B5EF4-FFF2-40B4-BE49-F238E27FC236}">
                <a16:creationId xmlns:a16="http://schemas.microsoft.com/office/drawing/2014/main" id="{EE2471BC-04FB-514B-AD4B-3DBD8CF0AD37}"/>
              </a:ext>
            </a:extLst>
          </p:cNvPr>
          <p:cNvSpPr>
            <a:spLocks noChangeArrowheads="1"/>
          </p:cNvSpPr>
          <p:nvPr/>
        </p:nvSpPr>
        <p:spPr bwMode="auto">
          <a:xfrm>
            <a:off x="6731001" y="5016501"/>
            <a:ext cx="2325959" cy="475771"/>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300" b="1"/>
              <a:t>Scatter Sensor</a:t>
            </a:r>
          </a:p>
        </p:txBody>
      </p:sp>
      <p:sp>
        <p:nvSpPr>
          <p:cNvPr id="30748" name="Line 27">
            <a:extLst>
              <a:ext uri="{FF2B5EF4-FFF2-40B4-BE49-F238E27FC236}">
                <a16:creationId xmlns:a16="http://schemas.microsoft.com/office/drawing/2014/main" id="{63CB4CD6-555E-6241-9578-1F8EFF140EE1}"/>
              </a:ext>
            </a:extLst>
          </p:cNvPr>
          <p:cNvSpPr>
            <a:spLocks noChangeShapeType="1"/>
          </p:cNvSpPr>
          <p:nvPr/>
        </p:nvSpPr>
        <p:spPr bwMode="auto">
          <a:xfrm>
            <a:off x="5535613" y="1462088"/>
            <a:ext cx="184150" cy="0"/>
          </a:xfrm>
          <a:prstGeom prst="line">
            <a:avLst/>
          </a:prstGeom>
          <a:noFill/>
          <a:ln w="12700">
            <a:solidFill>
              <a:schemeClr val="tx1"/>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0749" name="Line 28">
            <a:extLst>
              <a:ext uri="{FF2B5EF4-FFF2-40B4-BE49-F238E27FC236}">
                <a16:creationId xmlns:a16="http://schemas.microsoft.com/office/drawing/2014/main" id="{88754C62-8EB7-A149-8E0B-293CF0CDB090}"/>
              </a:ext>
            </a:extLst>
          </p:cNvPr>
          <p:cNvSpPr>
            <a:spLocks noChangeShapeType="1"/>
          </p:cNvSpPr>
          <p:nvPr/>
        </p:nvSpPr>
        <p:spPr bwMode="auto">
          <a:xfrm flipH="1">
            <a:off x="5708651" y="1468438"/>
            <a:ext cx="22225" cy="303212"/>
          </a:xfrm>
          <a:prstGeom prst="line">
            <a:avLst/>
          </a:prstGeom>
          <a:noFill/>
          <a:ln w="12700">
            <a:solidFill>
              <a:schemeClr val="tx1"/>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72733" name="Rectangle 29">
            <a:extLst>
              <a:ext uri="{FF2B5EF4-FFF2-40B4-BE49-F238E27FC236}">
                <a16:creationId xmlns:a16="http://schemas.microsoft.com/office/drawing/2014/main" id="{1B7358FC-60C6-164D-B555-541D79A9AD16}"/>
              </a:ext>
            </a:extLst>
          </p:cNvPr>
          <p:cNvSpPr>
            <a:spLocks noChangeArrowheads="1"/>
          </p:cNvSpPr>
          <p:nvPr/>
        </p:nvSpPr>
        <p:spPr bwMode="auto">
          <a:xfrm>
            <a:off x="5719763" y="4140200"/>
            <a:ext cx="42862" cy="21986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0751" name="Rectangle 30">
            <a:extLst>
              <a:ext uri="{FF2B5EF4-FFF2-40B4-BE49-F238E27FC236}">
                <a16:creationId xmlns:a16="http://schemas.microsoft.com/office/drawing/2014/main" id="{DDEBB2A5-FB9A-444D-9383-55DCDA75165F}"/>
              </a:ext>
            </a:extLst>
          </p:cNvPr>
          <p:cNvSpPr>
            <a:spLocks noChangeArrowheads="1"/>
          </p:cNvSpPr>
          <p:nvPr/>
        </p:nvSpPr>
        <p:spPr bwMode="auto">
          <a:xfrm>
            <a:off x="6361113" y="6037264"/>
            <a:ext cx="831960" cy="429605"/>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Core</a:t>
            </a:r>
          </a:p>
        </p:txBody>
      </p:sp>
      <p:sp>
        <p:nvSpPr>
          <p:cNvPr id="30752" name="Line 31">
            <a:extLst>
              <a:ext uri="{FF2B5EF4-FFF2-40B4-BE49-F238E27FC236}">
                <a16:creationId xmlns:a16="http://schemas.microsoft.com/office/drawing/2014/main" id="{210575E3-5D5C-934D-9EF8-7A37E0BB2571}"/>
              </a:ext>
            </a:extLst>
          </p:cNvPr>
          <p:cNvSpPr>
            <a:spLocks noChangeShapeType="1"/>
          </p:cNvSpPr>
          <p:nvPr/>
        </p:nvSpPr>
        <p:spPr bwMode="auto">
          <a:xfrm>
            <a:off x="5816601" y="6248400"/>
            <a:ext cx="582613" cy="0"/>
          </a:xfrm>
          <a:prstGeom prst="line">
            <a:avLst/>
          </a:prstGeom>
          <a:noFill/>
          <a:ln w="12700">
            <a:solidFill>
              <a:schemeClr val="tx1"/>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0753" name="Rectangle 32">
            <a:extLst>
              <a:ext uri="{FF2B5EF4-FFF2-40B4-BE49-F238E27FC236}">
                <a16:creationId xmlns:a16="http://schemas.microsoft.com/office/drawing/2014/main" id="{97ABD696-B4E3-E14A-8EF4-C896F738BE61}"/>
              </a:ext>
            </a:extLst>
          </p:cNvPr>
          <p:cNvSpPr>
            <a:spLocks noChangeArrowheads="1"/>
          </p:cNvSpPr>
          <p:nvPr/>
        </p:nvSpPr>
        <p:spPr bwMode="auto">
          <a:xfrm>
            <a:off x="3551239" y="5635626"/>
            <a:ext cx="1102867" cy="429605"/>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Sheath</a:t>
            </a:r>
          </a:p>
        </p:txBody>
      </p:sp>
      <p:sp>
        <p:nvSpPr>
          <p:cNvPr id="30754" name="Line 33">
            <a:extLst>
              <a:ext uri="{FF2B5EF4-FFF2-40B4-BE49-F238E27FC236}">
                <a16:creationId xmlns:a16="http://schemas.microsoft.com/office/drawing/2014/main" id="{ADB7B0A2-5A14-9B4C-8448-B2FC2122CD89}"/>
              </a:ext>
            </a:extLst>
          </p:cNvPr>
          <p:cNvSpPr>
            <a:spLocks noChangeShapeType="1"/>
          </p:cNvSpPr>
          <p:nvPr/>
        </p:nvSpPr>
        <p:spPr bwMode="auto">
          <a:xfrm>
            <a:off x="4435476" y="5870575"/>
            <a:ext cx="1133475" cy="0"/>
          </a:xfrm>
          <a:prstGeom prst="line">
            <a:avLst/>
          </a:prstGeom>
          <a:noFill/>
          <a:ln w="12700">
            <a:solidFill>
              <a:schemeClr val="tx1"/>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0755" name="Line 34">
            <a:extLst>
              <a:ext uri="{FF2B5EF4-FFF2-40B4-BE49-F238E27FC236}">
                <a16:creationId xmlns:a16="http://schemas.microsoft.com/office/drawing/2014/main" id="{E431572B-A01C-594B-97CA-3D8EABDBC155}"/>
              </a:ext>
            </a:extLst>
          </p:cNvPr>
          <p:cNvSpPr>
            <a:spLocks noChangeShapeType="1"/>
          </p:cNvSpPr>
          <p:nvPr/>
        </p:nvSpPr>
        <p:spPr bwMode="auto">
          <a:xfrm flipH="1">
            <a:off x="3429000" y="5257800"/>
            <a:ext cx="2971800" cy="0"/>
          </a:xfrm>
          <a:prstGeom prst="line">
            <a:avLst/>
          </a:prstGeom>
          <a:noFill/>
          <a:ln w="57150">
            <a:solidFill>
              <a:srgbClr val="3399FF"/>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Tree>
    <p:extLst>
      <p:ext uri="{BB962C8B-B14F-4D97-AF65-F5344CB8AC3E}">
        <p14:creationId xmlns:p14="http://schemas.microsoft.com/office/powerpoint/2010/main" val="24543250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Date Placeholder 3">
            <a:extLst>
              <a:ext uri="{FF2B5EF4-FFF2-40B4-BE49-F238E27FC236}">
                <a16:creationId xmlns:a16="http://schemas.microsoft.com/office/drawing/2014/main" id="{12F7B4C3-F34A-484D-9A85-64BE1714839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7486FEB-14DA-BE44-A2AE-69EA3884C0FA}" type="datetime12">
              <a:rPr lang="en-US" altLang="en-US" sz="1400"/>
              <a:pPr>
                <a:spcBef>
                  <a:spcPct val="0"/>
                </a:spcBef>
                <a:buFontTx/>
                <a:buNone/>
              </a:pPr>
              <a:t>9:13 AM</a:t>
            </a:fld>
            <a:endParaRPr lang="en-US" altLang="en-US" sz="1400"/>
          </a:p>
        </p:txBody>
      </p:sp>
      <p:sp>
        <p:nvSpPr>
          <p:cNvPr id="4099" name="Rectangle 2">
            <a:extLst>
              <a:ext uri="{FF2B5EF4-FFF2-40B4-BE49-F238E27FC236}">
                <a16:creationId xmlns:a16="http://schemas.microsoft.com/office/drawing/2014/main" id="{862CFB76-20CC-EA44-94B7-B916C47BD8D6}"/>
              </a:ext>
            </a:extLst>
          </p:cNvPr>
          <p:cNvSpPr>
            <a:spLocks noGrp="1" noChangeArrowheads="1"/>
          </p:cNvSpPr>
          <p:nvPr>
            <p:ph type="title"/>
          </p:nvPr>
        </p:nvSpPr>
        <p:spPr>
          <a:xfrm>
            <a:off x="2362201" y="-228600"/>
            <a:ext cx="7396163" cy="1828800"/>
          </a:xfrm>
          <a:extLst>
            <a:ext uri="{91240B29-F687-4f45-9708-019B960494DF}"/>
          </a:extLst>
        </p:spPr>
        <p:txBody>
          <a:bodyPr vert="horz" lIns="88900" tIns="44450" rIns="88900" bIns="44450" rtlCol="0" anchor="b">
            <a:noAutofit/>
          </a:bodyPr>
          <a:lstStyle/>
          <a:p>
            <a:pPr defTabSz="887413">
              <a:defRPr/>
            </a:pPr>
            <a:r>
              <a:rPr lang="en-US">
                <a:cs typeface="+mj-cs"/>
              </a:rPr>
              <a:t>Flow Cytometry:</a:t>
            </a:r>
            <a:br>
              <a:rPr lang="en-US" sz="1800" u="sng">
                <a:cs typeface="+mj-cs"/>
              </a:rPr>
            </a:br>
            <a:br>
              <a:rPr lang="en-US" sz="1800">
                <a:cs typeface="+mj-cs"/>
              </a:rPr>
            </a:br>
            <a:r>
              <a:rPr lang="en-US" sz="2000">
                <a:cs typeface="+mj-cs"/>
              </a:rPr>
              <a:t>The use of focused light (lasers) to interrogate cells delivered by a hydrodynamically focused fluidics system</a:t>
            </a:r>
            <a:r>
              <a:rPr lang="en-US" sz="1800">
                <a:cs typeface="+mj-cs"/>
              </a:rPr>
              <a:t>.</a:t>
            </a:r>
          </a:p>
        </p:txBody>
      </p:sp>
      <p:grpSp>
        <p:nvGrpSpPr>
          <p:cNvPr id="19459" name="Group 66">
            <a:extLst>
              <a:ext uri="{FF2B5EF4-FFF2-40B4-BE49-F238E27FC236}">
                <a16:creationId xmlns:a16="http://schemas.microsoft.com/office/drawing/2014/main" id="{21E25935-889F-1B41-AA3C-252B4AE92C3B}"/>
              </a:ext>
            </a:extLst>
          </p:cNvPr>
          <p:cNvGrpSpPr>
            <a:grpSpLocks/>
          </p:cNvGrpSpPr>
          <p:nvPr/>
        </p:nvGrpSpPr>
        <p:grpSpPr bwMode="auto">
          <a:xfrm>
            <a:off x="2682876" y="1447800"/>
            <a:ext cx="6931025" cy="4743450"/>
            <a:chOff x="2005" y="1812"/>
            <a:chExt cx="3216" cy="2277"/>
          </a:xfrm>
        </p:grpSpPr>
        <p:sp>
          <p:nvSpPr>
            <p:cNvPr id="19460" name="Rectangle 3">
              <a:extLst>
                <a:ext uri="{FF2B5EF4-FFF2-40B4-BE49-F238E27FC236}">
                  <a16:creationId xmlns:a16="http://schemas.microsoft.com/office/drawing/2014/main" id="{EB0A33BF-BA90-ED41-A537-64AA7F4061B2}"/>
                </a:ext>
              </a:extLst>
            </p:cNvPr>
            <p:cNvSpPr>
              <a:spLocks noChangeArrowheads="1"/>
            </p:cNvSpPr>
            <p:nvPr/>
          </p:nvSpPr>
          <p:spPr bwMode="auto">
            <a:xfrm>
              <a:off x="5090" y="3859"/>
              <a:ext cx="1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4102" name="Rectangle 4">
              <a:extLst>
                <a:ext uri="{FF2B5EF4-FFF2-40B4-BE49-F238E27FC236}">
                  <a16:creationId xmlns:a16="http://schemas.microsoft.com/office/drawing/2014/main" id="{CD7219F0-8727-DE4C-9490-E766CC240D44}"/>
                </a:ext>
              </a:extLst>
            </p:cNvPr>
            <p:cNvSpPr>
              <a:spLocks noChangeArrowheads="1"/>
            </p:cNvSpPr>
            <p:nvPr/>
          </p:nvSpPr>
          <p:spPr bwMode="auto">
            <a:xfrm>
              <a:off x="3408" y="2064"/>
              <a:ext cx="1016" cy="211"/>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t>Flow Chamber</a:t>
              </a:r>
            </a:p>
          </p:txBody>
        </p:sp>
        <p:sp>
          <p:nvSpPr>
            <p:cNvPr id="19462" name="Freeform 5">
              <a:extLst>
                <a:ext uri="{FF2B5EF4-FFF2-40B4-BE49-F238E27FC236}">
                  <a16:creationId xmlns:a16="http://schemas.microsoft.com/office/drawing/2014/main" id="{B9CB56DD-9F85-6947-B652-DC511853C6F0}"/>
                </a:ext>
              </a:extLst>
            </p:cNvPr>
            <p:cNvSpPr>
              <a:spLocks/>
            </p:cNvSpPr>
            <p:nvPr/>
          </p:nvSpPr>
          <p:spPr bwMode="auto">
            <a:xfrm>
              <a:off x="4213" y="2454"/>
              <a:ext cx="925" cy="837"/>
            </a:xfrm>
            <a:custGeom>
              <a:avLst/>
              <a:gdLst>
                <a:gd name="T0" fmla="*/ 10 w 1008"/>
                <a:gd name="T1" fmla="*/ 1306 h 814"/>
                <a:gd name="T2" fmla="*/ 229 w 1008"/>
                <a:gd name="T3" fmla="*/ 373 h 814"/>
                <a:gd name="T4" fmla="*/ 234 w 1008"/>
                <a:gd name="T5" fmla="*/ 266 h 814"/>
                <a:gd name="T6" fmla="*/ 228 w 1008"/>
                <a:gd name="T7" fmla="*/ 215 h 814"/>
                <a:gd name="T8" fmla="*/ 231 w 1008"/>
                <a:gd name="T9" fmla="*/ 149 h 814"/>
                <a:gd name="T10" fmla="*/ 226 w 1008"/>
                <a:gd name="T11" fmla="*/ 145 h 814"/>
                <a:gd name="T12" fmla="*/ 223 w 1008"/>
                <a:gd name="T13" fmla="*/ 141 h 814"/>
                <a:gd name="T14" fmla="*/ 224 w 1008"/>
                <a:gd name="T15" fmla="*/ 86 h 814"/>
                <a:gd name="T16" fmla="*/ 228 w 1008"/>
                <a:gd name="T17" fmla="*/ 0 h 814"/>
                <a:gd name="T18" fmla="*/ 83 w 1008"/>
                <a:gd name="T19" fmla="*/ 883 h 814"/>
                <a:gd name="T20" fmla="*/ 0 w 1008"/>
                <a:gd name="T21" fmla="*/ 1270 h 814"/>
                <a:gd name="T22" fmla="*/ 10 w 1008"/>
                <a:gd name="T23" fmla="*/ 1306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814">
                  <a:moveTo>
                    <a:pt x="39" y="813"/>
                  </a:moveTo>
                  <a:lnTo>
                    <a:pt x="988" y="232"/>
                  </a:lnTo>
                  <a:lnTo>
                    <a:pt x="1007" y="165"/>
                  </a:lnTo>
                  <a:lnTo>
                    <a:pt x="979" y="134"/>
                  </a:lnTo>
                  <a:lnTo>
                    <a:pt x="996" y="92"/>
                  </a:lnTo>
                  <a:lnTo>
                    <a:pt x="974" y="89"/>
                  </a:lnTo>
                  <a:lnTo>
                    <a:pt x="965" y="87"/>
                  </a:lnTo>
                  <a:lnTo>
                    <a:pt x="968" y="53"/>
                  </a:lnTo>
                  <a:lnTo>
                    <a:pt x="976" y="0"/>
                  </a:lnTo>
                  <a:lnTo>
                    <a:pt x="361" y="550"/>
                  </a:lnTo>
                  <a:lnTo>
                    <a:pt x="0" y="791"/>
                  </a:lnTo>
                  <a:lnTo>
                    <a:pt x="39" y="813"/>
                  </a:lnTo>
                </a:path>
              </a:pathLst>
            </a:custGeom>
            <a:solidFill>
              <a:srgbClr val="00A9E0"/>
            </a:solidFill>
            <a:ln w="76200" cap="rnd" cmpd="sng">
              <a:solidFill>
                <a:srgbClr val="00A9E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Freeform 6" descr="Large confetti">
              <a:extLst>
                <a:ext uri="{FF2B5EF4-FFF2-40B4-BE49-F238E27FC236}">
                  <a16:creationId xmlns:a16="http://schemas.microsoft.com/office/drawing/2014/main" id="{731094F8-9503-BC4F-9D2D-B8D6F54F6198}"/>
                </a:ext>
              </a:extLst>
            </p:cNvPr>
            <p:cNvSpPr>
              <a:spLocks/>
            </p:cNvSpPr>
            <p:nvPr/>
          </p:nvSpPr>
          <p:spPr bwMode="auto">
            <a:xfrm>
              <a:off x="3575" y="2332"/>
              <a:ext cx="1129" cy="1412"/>
            </a:xfrm>
            <a:custGeom>
              <a:avLst/>
              <a:gdLst>
                <a:gd name="T0" fmla="*/ 211 w 1230"/>
                <a:gd name="T1" fmla="*/ 53 h 1375"/>
                <a:gd name="T2" fmla="*/ 243 w 1230"/>
                <a:gd name="T3" fmla="*/ 0 h 1375"/>
                <a:gd name="T4" fmla="*/ 285 w 1230"/>
                <a:gd name="T5" fmla="*/ 133 h 1375"/>
                <a:gd name="T6" fmla="*/ 286 w 1230"/>
                <a:gd name="T7" fmla="*/ 561 h 1375"/>
                <a:gd name="T8" fmla="*/ 209 w 1230"/>
                <a:gd name="T9" fmla="*/ 1262 h 1375"/>
                <a:gd name="T10" fmla="*/ 207 w 1230"/>
                <a:gd name="T11" fmla="*/ 2135 h 1375"/>
                <a:gd name="T12" fmla="*/ 175 w 1230"/>
                <a:gd name="T13" fmla="*/ 2110 h 1375"/>
                <a:gd name="T14" fmla="*/ 171 w 1230"/>
                <a:gd name="T15" fmla="*/ 2112 h 1375"/>
                <a:gd name="T16" fmla="*/ 151 w 1230"/>
                <a:gd name="T17" fmla="*/ 2159 h 1375"/>
                <a:gd name="T18" fmla="*/ 124 w 1230"/>
                <a:gd name="T19" fmla="*/ 2090 h 1375"/>
                <a:gd name="T20" fmla="*/ 123 w 1230"/>
                <a:gd name="T21" fmla="*/ 2067 h 1375"/>
                <a:gd name="T22" fmla="*/ 124 w 1230"/>
                <a:gd name="T23" fmla="*/ 2084 h 1375"/>
                <a:gd name="T24" fmla="*/ 126 w 1230"/>
                <a:gd name="T25" fmla="*/ 2093 h 1375"/>
                <a:gd name="T26" fmla="*/ 106 w 1230"/>
                <a:gd name="T27" fmla="*/ 2135 h 1375"/>
                <a:gd name="T28" fmla="*/ 82 w 1230"/>
                <a:gd name="T29" fmla="*/ 2103 h 1375"/>
                <a:gd name="T30" fmla="*/ 82 w 1230"/>
                <a:gd name="T31" fmla="*/ 1248 h 1375"/>
                <a:gd name="T32" fmla="*/ 0 w 1230"/>
                <a:gd name="T33" fmla="*/ 532 h 1375"/>
                <a:gd name="T34" fmla="*/ 6 w 1230"/>
                <a:gd name="T35" fmla="*/ 141 h 1375"/>
                <a:gd name="T36" fmla="*/ 30 w 1230"/>
                <a:gd name="T37" fmla="*/ 14 h 1375"/>
                <a:gd name="T38" fmla="*/ 51 w 1230"/>
                <a:gd name="T39" fmla="*/ 39 h 1375"/>
                <a:gd name="T40" fmla="*/ 62 w 1230"/>
                <a:gd name="T41" fmla="*/ 9 h 1375"/>
                <a:gd name="T42" fmla="*/ 83 w 1230"/>
                <a:gd name="T43" fmla="*/ 93 h 1375"/>
                <a:gd name="T44" fmla="*/ 140 w 1230"/>
                <a:gd name="T45" fmla="*/ 133 h 1375"/>
                <a:gd name="T46" fmla="*/ 211 w 1230"/>
                <a:gd name="T47" fmla="*/ 53 h 13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30" h="1375">
                  <a:moveTo>
                    <a:pt x="910" y="36"/>
                  </a:moveTo>
                  <a:lnTo>
                    <a:pt x="1046" y="0"/>
                  </a:lnTo>
                  <a:lnTo>
                    <a:pt x="1221" y="86"/>
                  </a:lnTo>
                  <a:lnTo>
                    <a:pt x="1229" y="356"/>
                  </a:lnTo>
                  <a:lnTo>
                    <a:pt x="894" y="804"/>
                  </a:lnTo>
                  <a:lnTo>
                    <a:pt x="891" y="1358"/>
                  </a:lnTo>
                  <a:lnTo>
                    <a:pt x="753" y="1345"/>
                  </a:lnTo>
                  <a:lnTo>
                    <a:pt x="736" y="1347"/>
                  </a:lnTo>
                  <a:lnTo>
                    <a:pt x="649" y="1374"/>
                  </a:lnTo>
                  <a:lnTo>
                    <a:pt x="532" y="1330"/>
                  </a:lnTo>
                  <a:lnTo>
                    <a:pt x="529" y="1318"/>
                  </a:lnTo>
                  <a:lnTo>
                    <a:pt x="531" y="1325"/>
                  </a:lnTo>
                  <a:lnTo>
                    <a:pt x="537" y="1332"/>
                  </a:lnTo>
                  <a:lnTo>
                    <a:pt x="453" y="1358"/>
                  </a:lnTo>
                  <a:lnTo>
                    <a:pt x="352" y="1339"/>
                  </a:lnTo>
                  <a:lnTo>
                    <a:pt x="349" y="795"/>
                  </a:lnTo>
                  <a:lnTo>
                    <a:pt x="0" y="338"/>
                  </a:lnTo>
                  <a:lnTo>
                    <a:pt x="18" y="90"/>
                  </a:lnTo>
                  <a:lnTo>
                    <a:pt x="131" y="14"/>
                  </a:lnTo>
                  <a:lnTo>
                    <a:pt x="220" y="22"/>
                  </a:lnTo>
                  <a:lnTo>
                    <a:pt x="267" y="9"/>
                  </a:lnTo>
                  <a:lnTo>
                    <a:pt x="355" y="59"/>
                  </a:lnTo>
                  <a:lnTo>
                    <a:pt x="601" y="86"/>
                  </a:lnTo>
                  <a:lnTo>
                    <a:pt x="910" y="36"/>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464" name="Group 7">
              <a:extLst>
                <a:ext uri="{FF2B5EF4-FFF2-40B4-BE49-F238E27FC236}">
                  <a16:creationId xmlns:a16="http://schemas.microsoft.com/office/drawing/2014/main" id="{028AE7C6-6DBC-1747-9B49-E668D51A25B1}"/>
                </a:ext>
              </a:extLst>
            </p:cNvPr>
            <p:cNvGrpSpPr>
              <a:grpSpLocks/>
            </p:cNvGrpSpPr>
            <p:nvPr/>
          </p:nvGrpSpPr>
          <p:grpSpPr bwMode="auto">
            <a:xfrm>
              <a:off x="3506" y="2343"/>
              <a:ext cx="1263" cy="1111"/>
              <a:chOff x="3821" y="2281"/>
              <a:chExt cx="1377" cy="1081"/>
            </a:xfrm>
          </p:grpSpPr>
          <p:grpSp>
            <p:nvGrpSpPr>
              <p:cNvPr id="19517" name="Group 8">
                <a:extLst>
                  <a:ext uri="{FF2B5EF4-FFF2-40B4-BE49-F238E27FC236}">
                    <a16:creationId xmlns:a16="http://schemas.microsoft.com/office/drawing/2014/main" id="{995F46EB-D45E-D74D-802B-D08A89B8CE8D}"/>
                  </a:ext>
                </a:extLst>
              </p:cNvPr>
              <p:cNvGrpSpPr>
                <a:grpSpLocks/>
              </p:cNvGrpSpPr>
              <p:nvPr/>
            </p:nvGrpSpPr>
            <p:grpSpPr bwMode="auto">
              <a:xfrm>
                <a:off x="3821" y="2281"/>
                <a:ext cx="420" cy="1081"/>
                <a:chOff x="3821" y="2281"/>
                <a:chExt cx="420" cy="1081"/>
              </a:xfrm>
            </p:grpSpPr>
            <p:sp>
              <p:nvSpPr>
                <p:cNvPr id="19521" name="Freeform 9">
                  <a:extLst>
                    <a:ext uri="{FF2B5EF4-FFF2-40B4-BE49-F238E27FC236}">
                      <a16:creationId xmlns:a16="http://schemas.microsoft.com/office/drawing/2014/main" id="{F38881A3-DF5F-C040-B7E8-D4B6554F1757}"/>
                    </a:ext>
                  </a:extLst>
                </p:cNvPr>
                <p:cNvSpPr>
                  <a:spLocks/>
                </p:cNvSpPr>
                <p:nvPr/>
              </p:nvSpPr>
              <p:spPr bwMode="auto">
                <a:xfrm>
                  <a:off x="3821" y="2281"/>
                  <a:ext cx="420" cy="1081"/>
                </a:xfrm>
                <a:custGeom>
                  <a:avLst/>
                  <a:gdLst>
                    <a:gd name="T0" fmla="*/ 105 w 420"/>
                    <a:gd name="T1" fmla="*/ 86 h 1081"/>
                    <a:gd name="T2" fmla="*/ 105 w 420"/>
                    <a:gd name="T3" fmla="*/ 342 h 1081"/>
                    <a:gd name="T4" fmla="*/ 419 w 420"/>
                    <a:gd name="T5" fmla="*/ 774 h 1081"/>
                    <a:gd name="T6" fmla="*/ 419 w 420"/>
                    <a:gd name="T7" fmla="*/ 1080 h 1081"/>
                    <a:gd name="T8" fmla="*/ 398 w 420"/>
                    <a:gd name="T9" fmla="*/ 1076 h 1081"/>
                    <a:gd name="T10" fmla="*/ 361 w 420"/>
                    <a:gd name="T11" fmla="*/ 1076 h 1081"/>
                    <a:gd name="T12" fmla="*/ 356 w 420"/>
                    <a:gd name="T13" fmla="*/ 1071 h 1081"/>
                    <a:gd name="T14" fmla="*/ 330 w 420"/>
                    <a:gd name="T15" fmla="*/ 1058 h 1081"/>
                    <a:gd name="T16" fmla="*/ 319 w 420"/>
                    <a:gd name="T17" fmla="*/ 1040 h 1081"/>
                    <a:gd name="T18" fmla="*/ 309 w 420"/>
                    <a:gd name="T19" fmla="*/ 1017 h 1081"/>
                    <a:gd name="T20" fmla="*/ 309 w 420"/>
                    <a:gd name="T21" fmla="*/ 770 h 1081"/>
                    <a:gd name="T22" fmla="*/ 0 w 420"/>
                    <a:gd name="T23" fmla="*/ 342 h 1081"/>
                    <a:gd name="T24" fmla="*/ 0 w 420"/>
                    <a:gd name="T25" fmla="*/ 0 h 1081"/>
                    <a:gd name="T26" fmla="*/ 26 w 420"/>
                    <a:gd name="T27" fmla="*/ 14 h 10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1081">
                      <a:moveTo>
                        <a:pt x="105" y="86"/>
                      </a:moveTo>
                      <a:lnTo>
                        <a:pt x="105" y="342"/>
                      </a:lnTo>
                      <a:lnTo>
                        <a:pt x="419" y="774"/>
                      </a:lnTo>
                      <a:lnTo>
                        <a:pt x="419" y="1080"/>
                      </a:lnTo>
                      <a:lnTo>
                        <a:pt x="398" y="1076"/>
                      </a:lnTo>
                      <a:lnTo>
                        <a:pt x="361" y="1076"/>
                      </a:lnTo>
                      <a:lnTo>
                        <a:pt x="356" y="1071"/>
                      </a:lnTo>
                      <a:lnTo>
                        <a:pt x="330" y="1058"/>
                      </a:lnTo>
                      <a:lnTo>
                        <a:pt x="319" y="1040"/>
                      </a:lnTo>
                      <a:lnTo>
                        <a:pt x="309" y="1017"/>
                      </a:lnTo>
                      <a:lnTo>
                        <a:pt x="309" y="770"/>
                      </a:lnTo>
                      <a:lnTo>
                        <a:pt x="0" y="342"/>
                      </a:lnTo>
                      <a:lnTo>
                        <a:pt x="0" y="0"/>
                      </a:lnTo>
                      <a:lnTo>
                        <a:pt x="26" y="14"/>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2" name="Freeform 10">
                  <a:extLst>
                    <a:ext uri="{FF2B5EF4-FFF2-40B4-BE49-F238E27FC236}">
                      <a16:creationId xmlns:a16="http://schemas.microsoft.com/office/drawing/2014/main" id="{37123B47-14A6-384C-8649-E10ADEAE4B91}"/>
                    </a:ext>
                  </a:extLst>
                </p:cNvPr>
                <p:cNvSpPr>
                  <a:spLocks/>
                </p:cNvSpPr>
                <p:nvPr/>
              </p:nvSpPr>
              <p:spPr bwMode="auto">
                <a:xfrm>
                  <a:off x="3847" y="2281"/>
                  <a:ext cx="80" cy="78"/>
                </a:xfrm>
                <a:custGeom>
                  <a:avLst/>
                  <a:gdLst>
                    <a:gd name="T0" fmla="*/ 0 w 80"/>
                    <a:gd name="T1" fmla="*/ 0 h 78"/>
                    <a:gd name="T2" fmla="*/ 26 w 80"/>
                    <a:gd name="T3" fmla="*/ 36 h 78"/>
                    <a:gd name="T4" fmla="*/ 42 w 80"/>
                    <a:gd name="T5" fmla="*/ 41 h 78"/>
                    <a:gd name="T6" fmla="*/ 58 w 80"/>
                    <a:gd name="T7" fmla="*/ 50 h 78"/>
                    <a:gd name="T8" fmla="*/ 68 w 80"/>
                    <a:gd name="T9" fmla="*/ 63 h 78"/>
                    <a:gd name="T10" fmla="*/ 79 w 80"/>
                    <a:gd name="T11" fmla="*/ 77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78">
                      <a:moveTo>
                        <a:pt x="0" y="0"/>
                      </a:moveTo>
                      <a:lnTo>
                        <a:pt x="26" y="36"/>
                      </a:lnTo>
                      <a:lnTo>
                        <a:pt x="42" y="41"/>
                      </a:lnTo>
                      <a:lnTo>
                        <a:pt x="58" y="50"/>
                      </a:lnTo>
                      <a:lnTo>
                        <a:pt x="68" y="63"/>
                      </a:lnTo>
                      <a:lnTo>
                        <a:pt x="79" y="77"/>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18" name="Group 11">
                <a:extLst>
                  <a:ext uri="{FF2B5EF4-FFF2-40B4-BE49-F238E27FC236}">
                    <a16:creationId xmlns:a16="http://schemas.microsoft.com/office/drawing/2014/main" id="{4CA69D70-A98B-B74B-82AC-50EB524DCC70}"/>
                  </a:ext>
                </a:extLst>
              </p:cNvPr>
              <p:cNvGrpSpPr>
                <a:grpSpLocks/>
              </p:cNvGrpSpPr>
              <p:nvPr/>
            </p:nvGrpSpPr>
            <p:grpSpPr bwMode="auto">
              <a:xfrm>
                <a:off x="4778" y="2281"/>
                <a:ext cx="420" cy="1081"/>
                <a:chOff x="4778" y="2281"/>
                <a:chExt cx="420" cy="1081"/>
              </a:xfrm>
            </p:grpSpPr>
            <p:sp>
              <p:nvSpPr>
                <p:cNvPr id="19519" name="Freeform 12">
                  <a:extLst>
                    <a:ext uri="{FF2B5EF4-FFF2-40B4-BE49-F238E27FC236}">
                      <a16:creationId xmlns:a16="http://schemas.microsoft.com/office/drawing/2014/main" id="{11D17CD6-E3E7-9242-8F6C-613FE1897337}"/>
                    </a:ext>
                  </a:extLst>
                </p:cNvPr>
                <p:cNvSpPr>
                  <a:spLocks/>
                </p:cNvSpPr>
                <p:nvPr/>
              </p:nvSpPr>
              <p:spPr bwMode="auto">
                <a:xfrm>
                  <a:off x="4778" y="2281"/>
                  <a:ext cx="420" cy="1081"/>
                </a:xfrm>
                <a:custGeom>
                  <a:avLst/>
                  <a:gdLst>
                    <a:gd name="T0" fmla="*/ 314 w 420"/>
                    <a:gd name="T1" fmla="*/ 86 h 1081"/>
                    <a:gd name="T2" fmla="*/ 314 w 420"/>
                    <a:gd name="T3" fmla="*/ 342 h 1081"/>
                    <a:gd name="T4" fmla="*/ 0 w 420"/>
                    <a:gd name="T5" fmla="*/ 774 h 1081"/>
                    <a:gd name="T6" fmla="*/ 0 w 420"/>
                    <a:gd name="T7" fmla="*/ 1080 h 1081"/>
                    <a:gd name="T8" fmla="*/ 21 w 420"/>
                    <a:gd name="T9" fmla="*/ 1076 h 1081"/>
                    <a:gd name="T10" fmla="*/ 58 w 420"/>
                    <a:gd name="T11" fmla="*/ 1076 h 1081"/>
                    <a:gd name="T12" fmla="*/ 63 w 420"/>
                    <a:gd name="T13" fmla="*/ 1071 h 1081"/>
                    <a:gd name="T14" fmla="*/ 89 w 420"/>
                    <a:gd name="T15" fmla="*/ 1058 h 1081"/>
                    <a:gd name="T16" fmla="*/ 100 w 420"/>
                    <a:gd name="T17" fmla="*/ 1040 h 1081"/>
                    <a:gd name="T18" fmla="*/ 110 w 420"/>
                    <a:gd name="T19" fmla="*/ 1017 h 1081"/>
                    <a:gd name="T20" fmla="*/ 110 w 420"/>
                    <a:gd name="T21" fmla="*/ 770 h 1081"/>
                    <a:gd name="T22" fmla="*/ 419 w 420"/>
                    <a:gd name="T23" fmla="*/ 342 h 1081"/>
                    <a:gd name="T24" fmla="*/ 419 w 420"/>
                    <a:gd name="T25" fmla="*/ 0 h 1081"/>
                    <a:gd name="T26" fmla="*/ 393 w 420"/>
                    <a:gd name="T27" fmla="*/ 14 h 10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1081">
                      <a:moveTo>
                        <a:pt x="314" y="86"/>
                      </a:moveTo>
                      <a:lnTo>
                        <a:pt x="314" y="342"/>
                      </a:lnTo>
                      <a:lnTo>
                        <a:pt x="0" y="774"/>
                      </a:lnTo>
                      <a:lnTo>
                        <a:pt x="0" y="1080"/>
                      </a:lnTo>
                      <a:lnTo>
                        <a:pt x="21" y="1076"/>
                      </a:lnTo>
                      <a:lnTo>
                        <a:pt x="58" y="1076"/>
                      </a:lnTo>
                      <a:lnTo>
                        <a:pt x="63" y="1071"/>
                      </a:lnTo>
                      <a:lnTo>
                        <a:pt x="89" y="1058"/>
                      </a:lnTo>
                      <a:lnTo>
                        <a:pt x="100" y="1040"/>
                      </a:lnTo>
                      <a:lnTo>
                        <a:pt x="110" y="1017"/>
                      </a:lnTo>
                      <a:lnTo>
                        <a:pt x="110" y="770"/>
                      </a:lnTo>
                      <a:lnTo>
                        <a:pt x="419" y="342"/>
                      </a:lnTo>
                      <a:lnTo>
                        <a:pt x="419" y="0"/>
                      </a:lnTo>
                      <a:lnTo>
                        <a:pt x="393" y="14"/>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0" name="Freeform 13">
                  <a:extLst>
                    <a:ext uri="{FF2B5EF4-FFF2-40B4-BE49-F238E27FC236}">
                      <a16:creationId xmlns:a16="http://schemas.microsoft.com/office/drawing/2014/main" id="{EA6B2014-C718-C942-9A91-26844E47DD89}"/>
                    </a:ext>
                  </a:extLst>
                </p:cNvPr>
                <p:cNvSpPr>
                  <a:spLocks/>
                </p:cNvSpPr>
                <p:nvPr/>
              </p:nvSpPr>
              <p:spPr bwMode="auto">
                <a:xfrm>
                  <a:off x="5092" y="2281"/>
                  <a:ext cx="81" cy="78"/>
                </a:xfrm>
                <a:custGeom>
                  <a:avLst/>
                  <a:gdLst>
                    <a:gd name="T0" fmla="*/ 80 w 81"/>
                    <a:gd name="T1" fmla="*/ 0 h 78"/>
                    <a:gd name="T2" fmla="*/ 53 w 81"/>
                    <a:gd name="T3" fmla="*/ 36 h 78"/>
                    <a:gd name="T4" fmla="*/ 37 w 81"/>
                    <a:gd name="T5" fmla="*/ 41 h 78"/>
                    <a:gd name="T6" fmla="*/ 21 w 81"/>
                    <a:gd name="T7" fmla="*/ 50 h 78"/>
                    <a:gd name="T8" fmla="*/ 11 w 81"/>
                    <a:gd name="T9" fmla="*/ 63 h 78"/>
                    <a:gd name="T10" fmla="*/ 0 w 81"/>
                    <a:gd name="T11" fmla="*/ 77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78">
                      <a:moveTo>
                        <a:pt x="80" y="0"/>
                      </a:moveTo>
                      <a:lnTo>
                        <a:pt x="53" y="36"/>
                      </a:lnTo>
                      <a:lnTo>
                        <a:pt x="37" y="41"/>
                      </a:lnTo>
                      <a:lnTo>
                        <a:pt x="21" y="50"/>
                      </a:lnTo>
                      <a:lnTo>
                        <a:pt x="11" y="63"/>
                      </a:lnTo>
                      <a:lnTo>
                        <a:pt x="0" y="77"/>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9465" name="Freeform 14" descr="Dashed vertical">
              <a:extLst>
                <a:ext uri="{FF2B5EF4-FFF2-40B4-BE49-F238E27FC236}">
                  <a16:creationId xmlns:a16="http://schemas.microsoft.com/office/drawing/2014/main" id="{FAB79420-D8EA-2B46-865A-D024B2EC5003}"/>
                </a:ext>
              </a:extLst>
            </p:cNvPr>
            <p:cNvSpPr>
              <a:spLocks/>
            </p:cNvSpPr>
            <p:nvPr/>
          </p:nvSpPr>
          <p:spPr bwMode="auto">
            <a:xfrm>
              <a:off x="3949" y="2634"/>
              <a:ext cx="205" cy="1127"/>
            </a:xfrm>
            <a:custGeom>
              <a:avLst/>
              <a:gdLst>
                <a:gd name="T0" fmla="*/ 0 w 224"/>
                <a:gd name="T1" fmla="*/ 0 h 1097"/>
                <a:gd name="T2" fmla="*/ 5 w 224"/>
                <a:gd name="T3" fmla="*/ 59 h 1097"/>
                <a:gd name="T4" fmla="*/ 10 w 224"/>
                <a:gd name="T5" fmla="*/ 119 h 1097"/>
                <a:gd name="T6" fmla="*/ 14 w 224"/>
                <a:gd name="T7" fmla="*/ 162 h 1097"/>
                <a:gd name="T8" fmla="*/ 19 w 224"/>
                <a:gd name="T9" fmla="*/ 201 h 1097"/>
                <a:gd name="T10" fmla="*/ 23 w 224"/>
                <a:gd name="T11" fmla="*/ 224 h 1097"/>
                <a:gd name="T12" fmla="*/ 27 w 224"/>
                <a:gd name="T13" fmla="*/ 249 h 1097"/>
                <a:gd name="T14" fmla="*/ 29 w 224"/>
                <a:gd name="T15" fmla="*/ 270 h 1097"/>
                <a:gd name="T16" fmla="*/ 32 w 224"/>
                <a:gd name="T17" fmla="*/ 297 h 1097"/>
                <a:gd name="T18" fmla="*/ 35 w 224"/>
                <a:gd name="T19" fmla="*/ 340 h 1097"/>
                <a:gd name="T20" fmla="*/ 35 w 224"/>
                <a:gd name="T21" fmla="*/ 364 h 1097"/>
                <a:gd name="T22" fmla="*/ 35 w 224"/>
                <a:gd name="T23" fmla="*/ 414 h 1097"/>
                <a:gd name="T24" fmla="*/ 35 w 224"/>
                <a:gd name="T25" fmla="*/ 447 h 1097"/>
                <a:gd name="T26" fmla="*/ 35 w 224"/>
                <a:gd name="T27" fmla="*/ 466 h 1097"/>
                <a:gd name="T28" fmla="*/ 35 w 224"/>
                <a:gd name="T29" fmla="*/ 1689 h 1097"/>
                <a:gd name="T30" fmla="*/ 49 w 224"/>
                <a:gd name="T31" fmla="*/ 1733 h 1097"/>
                <a:gd name="T32" fmla="*/ 49 w 224"/>
                <a:gd name="T33" fmla="*/ 1286 h 1097"/>
                <a:gd name="T34" fmla="*/ 49 w 224"/>
                <a:gd name="T35" fmla="*/ 1041 h 1097"/>
                <a:gd name="T36" fmla="*/ 46 w 224"/>
                <a:gd name="T37" fmla="*/ 790 h 1097"/>
                <a:gd name="T38" fmla="*/ 46 w 224"/>
                <a:gd name="T39" fmla="*/ 713 h 1097"/>
                <a:gd name="T40" fmla="*/ 48 w 224"/>
                <a:gd name="T41" fmla="*/ 764 h 1097"/>
                <a:gd name="T42" fmla="*/ 49 w 224"/>
                <a:gd name="T43" fmla="*/ 673 h 1097"/>
                <a:gd name="T44" fmla="*/ 46 w 224"/>
                <a:gd name="T45" fmla="*/ 651 h 1097"/>
                <a:gd name="T46" fmla="*/ 46 w 224"/>
                <a:gd name="T47" fmla="*/ 636 h 1097"/>
                <a:gd name="T48" fmla="*/ 46 w 224"/>
                <a:gd name="T49" fmla="*/ 383 h 1097"/>
                <a:gd name="T50" fmla="*/ 46 w 224"/>
                <a:gd name="T51" fmla="*/ 335 h 1097"/>
                <a:gd name="T52" fmla="*/ 46 w 224"/>
                <a:gd name="T53" fmla="*/ 289 h 1097"/>
                <a:gd name="T54" fmla="*/ 46 w 224"/>
                <a:gd name="T55" fmla="*/ 205 h 1097"/>
                <a:gd name="T56" fmla="*/ 46 w 224"/>
                <a:gd name="T57" fmla="*/ 117 h 1097"/>
                <a:gd name="T58" fmla="*/ 46 w 224"/>
                <a:gd name="T59" fmla="*/ 89 h 1097"/>
                <a:gd name="T60" fmla="*/ 47 w 224"/>
                <a:gd name="T61" fmla="*/ 54 h 1097"/>
                <a:gd name="T62" fmla="*/ 47 w 224"/>
                <a:gd name="T63" fmla="*/ 16 h 1097"/>
                <a:gd name="T64" fmla="*/ 49 w 224"/>
                <a:gd name="T65" fmla="*/ 11 h 1097"/>
                <a:gd name="T66" fmla="*/ 49 w 224"/>
                <a:gd name="T67" fmla="*/ 8 h 1097"/>
                <a:gd name="T68" fmla="*/ 49 w 224"/>
                <a:gd name="T69" fmla="*/ 1 h 1097"/>
                <a:gd name="T70" fmla="*/ 0 w 224"/>
                <a:gd name="T71" fmla="*/ 0 h 10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4" h="1097">
                  <a:moveTo>
                    <a:pt x="0" y="0"/>
                  </a:moveTo>
                  <a:lnTo>
                    <a:pt x="18" y="40"/>
                  </a:lnTo>
                  <a:lnTo>
                    <a:pt x="41" y="76"/>
                  </a:lnTo>
                  <a:lnTo>
                    <a:pt x="60" y="103"/>
                  </a:lnTo>
                  <a:lnTo>
                    <a:pt x="87" y="127"/>
                  </a:lnTo>
                  <a:lnTo>
                    <a:pt x="103" y="142"/>
                  </a:lnTo>
                  <a:lnTo>
                    <a:pt x="120" y="158"/>
                  </a:lnTo>
                  <a:lnTo>
                    <a:pt x="131" y="171"/>
                  </a:lnTo>
                  <a:lnTo>
                    <a:pt x="144" y="188"/>
                  </a:lnTo>
                  <a:lnTo>
                    <a:pt x="154" y="215"/>
                  </a:lnTo>
                  <a:lnTo>
                    <a:pt x="155" y="231"/>
                  </a:lnTo>
                  <a:lnTo>
                    <a:pt x="159" y="262"/>
                  </a:lnTo>
                  <a:lnTo>
                    <a:pt x="159" y="282"/>
                  </a:lnTo>
                  <a:lnTo>
                    <a:pt x="159" y="295"/>
                  </a:lnTo>
                  <a:lnTo>
                    <a:pt x="162" y="1069"/>
                  </a:lnTo>
                  <a:lnTo>
                    <a:pt x="223" y="1096"/>
                  </a:lnTo>
                  <a:lnTo>
                    <a:pt x="218" y="814"/>
                  </a:lnTo>
                  <a:lnTo>
                    <a:pt x="218" y="658"/>
                  </a:lnTo>
                  <a:lnTo>
                    <a:pt x="210" y="500"/>
                  </a:lnTo>
                  <a:lnTo>
                    <a:pt x="206" y="451"/>
                  </a:lnTo>
                  <a:lnTo>
                    <a:pt x="215" y="483"/>
                  </a:lnTo>
                  <a:lnTo>
                    <a:pt x="218" y="425"/>
                  </a:lnTo>
                  <a:lnTo>
                    <a:pt x="211" y="411"/>
                  </a:lnTo>
                  <a:lnTo>
                    <a:pt x="207" y="402"/>
                  </a:lnTo>
                  <a:lnTo>
                    <a:pt x="211" y="242"/>
                  </a:lnTo>
                  <a:lnTo>
                    <a:pt x="211" y="212"/>
                  </a:lnTo>
                  <a:lnTo>
                    <a:pt x="213" y="183"/>
                  </a:lnTo>
                  <a:lnTo>
                    <a:pt x="209" y="129"/>
                  </a:lnTo>
                  <a:lnTo>
                    <a:pt x="209" y="75"/>
                  </a:lnTo>
                  <a:lnTo>
                    <a:pt x="213" y="55"/>
                  </a:lnTo>
                  <a:lnTo>
                    <a:pt x="214" y="37"/>
                  </a:lnTo>
                  <a:lnTo>
                    <a:pt x="214" y="16"/>
                  </a:lnTo>
                  <a:lnTo>
                    <a:pt x="219" y="11"/>
                  </a:lnTo>
                  <a:lnTo>
                    <a:pt x="221" y="8"/>
                  </a:lnTo>
                  <a:lnTo>
                    <a:pt x="221" y="1"/>
                  </a:lnTo>
                  <a:lnTo>
                    <a:pt x="0"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Freeform 15" descr="Dashed vertical">
              <a:extLst>
                <a:ext uri="{FF2B5EF4-FFF2-40B4-BE49-F238E27FC236}">
                  <a16:creationId xmlns:a16="http://schemas.microsoft.com/office/drawing/2014/main" id="{7844F3B9-9FDF-7B46-BD8A-1020FE7F062A}"/>
                </a:ext>
              </a:extLst>
            </p:cNvPr>
            <p:cNvSpPr>
              <a:spLocks/>
            </p:cNvSpPr>
            <p:nvPr/>
          </p:nvSpPr>
          <p:spPr bwMode="auto">
            <a:xfrm>
              <a:off x="4128" y="2634"/>
              <a:ext cx="203" cy="1129"/>
            </a:xfrm>
            <a:custGeom>
              <a:avLst/>
              <a:gdLst>
                <a:gd name="T0" fmla="*/ 48 w 222"/>
                <a:gd name="T1" fmla="*/ 0 h 1099"/>
                <a:gd name="T2" fmla="*/ 44 w 222"/>
                <a:gd name="T3" fmla="*/ 59 h 1099"/>
                <a:gd name="T4" fmla="*/ 39 w 222"/>
                <a:gd name="T5" fmla="*/ 119 h 1099"/>
                <a:gd name="T6" fmla="*/ 34 w 222"/>
                <a:gd name="T7" fmla="*/ 162 h 1099"/>
                <a:gd name="T8" fmla="*/ 28 w 222"/>
                <a:gd name="T9" fmla="*/ 201 h 1099"/>
                <a:gd name="T10" fmla="*/ 26 w 222"/>
                <a:gd name="T11" fmla="*/ 224 h 1099"/>
                <a:gd name="T12" fmla="*/ 22 w 222"/>
                <a:gd name="T13" fmla="*/ 248 h 1099"/>
                <a:gd name="T14" fmla="*/ 20 w 222"/>
                <a:gd name="T15" fmla="*/ 270 h 1099"/>
                <a:gd name="T16" fmla="*/ 16 w 222"/>
                <a:gd name="T17" fmla="*/ 297 h 1099"/>
                <a:gd name="T18" fmla="*/ 15 w 222"/>
                <a:gd name="T19" fmla="*/ 340 h 1099"/>
                <a:gd name="T20" fmla="*/ 14 w 222"/>
                <a:gd name="T21" fmla="*/ 364 h 1099"/>
                <a:gd name="T22" fmla="*/ 14 w 222"/>
                <a:gd name="T23" fmla="*/ 414 h 1099"/>
                <a:gd name="T24" fmla="*/ 14 w 222"/>
                <a:gd name="T25" fmla="*/ 446 h 1099"/>
                <a:gd name="T26" fmla="*/ 14 w 222"/>
                <a:gd name="T27" fmla="*/ 465 h 1099"/>
                <a:gd name="T28" fmla="*/ 14 w 222"/>
                <a:gd name="T29" fmla="*/ 1722 h 1099"/>
                <a:gd name="T30" fmla="*/ 8 w 222"/>
                <a:gd name="T31" fmla="*/ 1735 h 1099"/>
                <a:gd name="T32" fmla="*/ 4 w 222"/>
                <a:gd name="T33" fmla="*/ 1722 h 1099"/>
                <a:gd name="T34" fmla="*/ 5 w 222"/>
                <a:gd name="T35" fmla="*/ 1089 h 1099"/>
                <a:gd name="T36" fmla="*/ 5 w 222"/>
                <a:gd name="T37" fmla="*/ 944 h 1099"/>
                <a:gd name="T38" fmla="*/ 5 w 222"/>
                <a:gd name="T39" fmla="*/ 1006 h 1099"/>
                <a:gd name="T40" fmla="*/ 5 w 222"/>
                <a:gd name="T41" fmla="*/ 945 h 1099"/>
                <a:gd name="T42" fmla="*/ 5 w 222"/>
                <a:gd name="T43" fmla="*/ 1644 h 1099"/>
                <a:gd name="T44" fmla="*/ 5 w 222"/>
                <a:gd name="T45" fmla="*/ 939 h 1099"/>
                <a:gd name="T46" fmla="*/ 3 w 222"/>
                <a:gd name="T47" fmla="*/ 983 h 1099"/>
                <a:gd name="T48" fmla="*/ 5 w 222"/>
                <a:gd name="T49" fmla="*/ 383 h 1099"/>
                <a:gd name="T50" fmla="*/ 5 w 222"/>
                <a:gd name="T51" fmla="*/ 334 h 1099"/>
                <a:gd name="T52" fmla="*/ 5 w 222"/>
                <a:gd name="T53" fmla="*/ 289 h 1099"/>
                <a:gd name="T54" fmla="*/ 5 w 222"/>
                <a:gd name="T55" fmla="*/ 205 h 1099"/>
                <a:gd name="T56" fmla="*/ 5 w 222"/>
                <a:gd name="T57" fmla="*/ 117 h 1099"/>
                <a:gd name="T58" fmla="*/ 5 w 222"/>
                <a:gd name="T59" fmla="*/ 89 h 1099"/>
                <a:gd name="T60" fmla="*/ 5 w 222"/>
                <a:gd name="T61" fmla="*/ 54 h 1099"/>
                <a:gd name="T62" fmla="*/ 5 w 222"/>
                <a:gd name="T63" fmla="*/ 16 h 1099"/>
                <a:gd name="T64" fmla="*/ 1 w 222"/>
                <a:gd name="T65" fmla="*/ 11 h 1099"/>
                <a:gd name="T66" fmla="*/ 0 w 222"/>
                <a:gd name="T67" fmla="*/ 8 h 1099"/>
                <a:gd name="T68" fmla="*/ 0 w 222"/>
                <a:gd name="T69" fmla="*/ 1 h 1099"/>
                <a:gd name="T70" fmla="*/ 48 w 222"/>
                <a:gd name="T71" fmla="*/ 0 h 10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2" h="1099">
                  <a:moveTo>
                    <a:pt x="221" y="0"/>
                  </a:moveTo>
                  <a:lnTo>
                    <a:pt x="203" y="40"/>
                  </a:lnTo>
                  <a:lnTo>
                    <a:pt x="180" y="76"/>
                  </a:lnTo>
                  <a:lnTo>
                    <a:pt x="161" y="103"/>
                  </a:lnTo>
                  <a:lnTo>
                    <a:pt x="133" y="127"/>
                  </a:lnTo>
                  <a:lnTo>
                    <a:pt x="118" y="142"/>
                  </a:lnTo>
                  <a:lnTo>
                    <a:pt x="101" y="157"/>
                  </a:lnTo>
                  <a:lnTo>
                    <a:pt x="90" y="171"/>
                  </a:lnTo>
                  <a:lnTo>
                    <a:pt x="77" y="188"/>
                  </a:lnTo>
                  <a:lnTo>
                    <a:pt x="67" y="215"/>
                  </a:lnTo>
                  <a:lnTo>
                    <a:pt x="65" y="231"/>
                  </a:lnTo>
                  <a:lnTo>
                    <a:pt x="61" y="262"/>
                  </a:lnTo>
                  <a:lnTo>
                    <a:pt x="61" y="281"/>
                  </a:lnTo>
                  <a:lnTo>
                    <a:pt x="61" y="295"/>
                  </a:lnTo>
                  <a:lnTo>
                    <a:pt x="61" y="1089"/>
                  </a:lnTo>
                  <a:lnTo>
                    <a:pt x="35" y="1098"/>
                  </a:lnTo>
                  <a:lnTo>
                    <a:pt x="4" y="1089"/>
                  </a:lnTo>
                  <a:lnTo>
                    <a:pt x="5" y="689"/>
                  </a:lnTo>
                  <a:lnTo>
                    <a:pt x="18" y="597"/>
                  </a:lnTo>
                  <a:lnTo>
                    <a:pt x="19" y="637"/>
                  </a:lnTo>
                  <a:lnTo>
                    <a:pt x="24" y="598"/>
                  </a:lnTo>
                  <a:lnTo>
                    <a:pt x="7" y="1041"/>
                  </a:lnTo>
                  <a:lnTo>
                    <a:pt x="14" y="593"/>
                  </a:lnTo>
                  <a:lnTo>
                    <a:pt x="3" y="623"/>
                  </a:lnTo>
                  <a:lnTo>
                    <a:pt x="9" y="242"/>
                  </a:lnTo>
                  <a:lnTo>
                    <a:pt x="9" y="211"/>
                  </a:lnTo>
                  <a:lnTo>
                    <a:pt x="8" y="183"/>
                  </a:lnTo>
                  <a:lnTo>
                    <a:pt x="12" y="129"/>
                  </a:lnTo>
                  <a:lnTo>
                    <a:pt x="12" y="75"/>
                  </a:lnTo>
                  <a:lnTo>
                    <a:pt x="8" y="55"/>
                  </a:lnTo>
                  <a:lnTo>
                    <a:pt x="6" y="37"/>
                  </a:lnTo>
                  <a:lnTo>
                    <a:pt x="6" y="16"/>
                  </a:lnTo>
                  <a:lnTo>
                    <a:pt x="1" y="11"/>
                  </a:lnTo>
                  <a:lnTo>
                    <a:pt x="0" y="8"/>
                  </a:lnTo>
                  <a:lnTo>
                    <a:pt x="0" y="1"/>
                  </a:lnTo>
                  <a:lnTo>
                    <a:pt x="221"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Freeform 16" descr="Wide upward diagonal">
              <a:extLst>
                <a:ext uri="{FF2B5EF4-FFF2-40B4-BE49-F238E27FC236}">
                  <a16:creationId xmlns:a16="http://schemas.microsoft.com/office/drawing/2014/main" id="{BECE5E05-5CF6-7240-B6BE-93598448DD24}"/>
                </a:ext>
              </a:extLst>
            </p:cNvPr>
            <p:cNvSpPr>
              <a:spLocks/>
            </p:cNvSpPr>
            <p:nvPr/>
          </p:nvSpPr>
          <p:spPr bwMode="auto">
            <a:xfrm>
              <a:off x="4112" y="3165"/>
              <a:ext cx="66" cy="65"/>
            </a:xfrm>
            <a:custGeom>
              <a:avLst/>
              <a:gdLst>
                <a:gd name="T0" fmla="*/ 17 w 72"/>
                <a:gd name="T1" fmla="*/ 56 h 63"/>
                <a:gd name="T2" fmla="*/ 16 w 72"/>
                <a:gd name="T3" fmla="*/ 12 h 63"/>
                <a:gd name="T4" fmla="*/ 12 w 72"/>
                <a:gd name="T5" fmla="*/ 0 h 63"/>
                <a:gd name="T6" fmla="*/ 6 w 72"/>
                <a:gd name="T7" fmla="*/ 0 h 63"/>
                <a:gd name="T8" fmla="*/ 6 w 72"/>
                <a:gd name="T9" fmla="*/ 6 h 63"/>
                <a:gd name="T10" fmla="*/ 0 w 72"/>
                <a:gd name="T11" fmla="*/ 38 h 63"/>
                <a:gd name="T12" fmla="*/ 0 w 72"/>
                <a:gd name="T13" fmla="*/ 64 h 63"/>
                <a:gd name="T14" fmla="*/ 6 w 72"/>
                <a:gd name="T15" fmla="*/ 95 h 63"/>
                <a:gd name="T16" fmla="*/ 6 w 72"/>
                <a:gd name="T17" fmla="*/ 104 h 63"/>
                <a:gd name="T18" fmla="*/ 16 w 72"/>
                <a:gd name="T19" fmla="*/ 92 h 63"/>
                <a:gd name="T20" fmla="*/ 17 w 72"/>
                <a:gd name="T21" fmla="*/ 60 h 63"/>
                <a:gd name="T22" fmla="*/ 17 w 72"/>
                <a:gd name="T23" fmla="*/ 5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3">
                  <a:moveTo>
                    <a:pt x="71" y="35"/>
                  </a:moveTo>
                  <a:lnTo>
                    <a:pt x="67" y="12"/>
                  </a:lnTo>
                  <a:lnTo>
                    <a:pt x="49" y="0"/>
                  </a:lnTo>
                  <a:lnTo>
                    <a:pt x="29" y="0"/>
                  </a:lnTo>
                  <a:lnTo>
                    <a:pt x="11" y="6"/>
                  </a:lnTo>
                  <a:lnTo>
                    <a:pt x="0" y="21"/>
                  </a:lnTo>
                  <a:lnTo>
                    <a:pt x="0" y="39"/>
                  </a:lnTo>
                  <a:lnTo>
                    <a:pt x="9" y="56"/>
                  </a:lnTo>
                  <a:lnTo>
                    <a:pt x="29" y="62"/>
                  </a:lnTo>
                  <a:lnTo>
                    <a:pt x="64" y="54"/>
                  </a:lnTo>
                  <a:lnTo>
                    <a:pt x="71" y="37"/>
                  </a:lnTo>
                  <a:lnTo>
                    <a:pt x="71"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Freeform 17">
              <a:extLst>
                <a:ext uri="{FF2B5EF4-FFF2-40B4-BE49-F238E27FC236}">
                  <a16:creationId xmlns:a16="http://schemas.microsoft.com/office/drawing/2014/main" id="{71149132-8520-3A4A-BC76-866C3E8BAACC}"/>
                </a:ext>
              </a:extLst>
            </p:cNvPr>
            <p:cNvSpPr>
              <a:spLocks/>
            </p:cNvSpPr>
            <p:nvPr/>
          </p:nvSpPr>
          <p:spPr bwMode="auto">
            <a:xfrm>
              <a:off x="4120" y="3187"/>
              <a:ext cx="45" cy="36"/>
            </a:xfrm>
            <a:custGeom>
              <a:avLst/>
              <a:gdLst>
                <a:gd name="T0" fmla="*/ 6 w 49"/>
                <a:gd name="T1" fmla="*/ 51 h 35"/>
                <a:gd name="T2" fmla="*/ 6 w 49"/>
                <a:gd name="T3" fmla="*/ 49 h 35"/>
                <a:gd name="T4" fmla="*/ 8 w 49"/>
                <a:gd name="T5" fmla="*/ 43 h 35"/>
                <a:gd name="T6" fmla="*/ 12 w 49"/>
                <a:gd name="T7" fmla="*/ 43 h 35"/>
                <a:gd name="T8" fmla="*/ 12 w 49"/>
                <a:gd name="T9" fmla="*/ 17 h 35"/>
                <a:gd name="T10" fmla="*/ 12 w 49"/>
                <a:gd name="T11" fmla="*/ 17 h 35"/>
                <a:gd name="T12" fmla="*/ 12 w 49"/>
                <a:gd name="T13" fmla="*/ 9 h 35"/>
                <a:gd name="T14" fmla="*/ 12 w 49"/>
                <a:gd name="T15" fmla="*/ 0 h 35"/>
                <a:gd name="T16" fmla="*/ 8 w 49"/>
                <a:gd name="T17" fmla="*/ 0 h 35"/>
                <a:gd name="T18" fmla="*/ 6 w 49"/>
                <a:gd name="T19" fmla="*/ 9 h 35"/>
                <a:gd name="T20" fmla="*/ 8 w 49"/>
                <a:gd name="T21" fmla="*/ 11 h 35"/>
                <a:gd name="T22" fmla="*/ 12 w 49"/>
                <a:gd name="T23" fmla="*/ 17 h 35"/>
                <a:gd name="T24" fmla="*/ 12 w 49"/>
                <a:gd name="T25" fmla="*/ 17 h 35"/>
                <a:gd name="T26" fmla="*/ 8 w 49"/>
                <a:gd name="T27" fmla="*/ 43 h 35"/>
                <a:gd name="T28" fmla="*/ 6 w 49"/>
                <a:gd name="T29" fmla="*/ 43 h 35"/>
                <a:gd name="T30" fmla="*/ 5 w 49"/>
                <a:gd name="T31" fmla="*/ 43 h 35"/>
                <a:gd name="T32" fmla="*/ 5 w 49"/>
                <a:gd name="T33" fmla="*/ 43 h 35"/>
                <a:gd name="T34" fmla="*/ 0 w 49"/>
                <a:gd name="T35" fmla="*/ 47 h 35"/>
                <a:gd name="T36" fmla="*/ 4 w 49"/>
                <a:gd name="T37" fmla="*/ 50 h 35"/>
                <a:gd name="T38" fmla="*/ 6 w 49"/>
                <a:gd name="T39" fmla="*/ 51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Freeform 18" descr="Wide upward diagonal">
              <a:extLst>
                <a:ext uri="{FF2B5EF4-FFF2-40B4-BE49-F238E27FC236}">
                  <a16:creationId xmlns:a16="http://schemas.microsoft.com/office/drawing/2014/main" id="{E1B8479B-EDDC-DE44-A547-3F12798889AF}"/>
                </a:ext>
              </a:extLst>
            </p:cNvPr>
            <p:cNvSpPr>
              <a:spLocks/>
            </p:cNvSpPr>
            <p:nvPr/>
          </p:nvSpPr>
          <p:spPr bwMode="auto">
            <a:xfrm>
              <a:off x="4118" y="3490"/>
              <a:ext cx="59" cy="72"/>
            </a:xfrm>
            <a:custGeom>
              <a:avLst/>
              <a:gdLst>
                <a:gd name="T0" fmla="*/ 13 w 65"/>
                <a:gd name="T1" fmla="*/ 59 h 70"/>
                <a:gd name="T2" fmla="*/ 12 w 65"/>
                <a:gd name="T3" fmla="*/ 14 h 70"/>
                <a:gd name="T4" fmla="*/ 9 w 65"/>
                <a:gd name="T5" fmla="*/ 0 h 70"/>
                <a:gd name="T6" fmla="*/ 5 w 65"/>
                <a:gd name="T7" fmla="*/ 0 h 70"/>
                <a:gd name="T8" fmla="*/ 5 w 65"/>
                <a:gd name="T9" fmla="*/ 7 h 70"/>
                <a:gd name="T10" fmla="*/ 0 w 65"/>
                <a:gd name="T11" fmla="*/ 40 h 70"/>
                <a:gd name="T12" fmla="*/ 0 w 65"/>
                <a:gd name="T13" fmla="*/ 69 h 70"/>
                <a:gd name="T14" fmla="*/ 5 w 65"/>
                <a:gd name="T15" fmla="*/ 100 h 70"/>
                <a:gd name="T16" fmla="*/ 5 w 65"/>
                <a:gd name="T17" fmla="*/ 110 h 70"/>
                <a:gd name="T18" fmla="*/ 12 w 65"/>
                <a:gd name="T19" fmla="*/ 97 h 70"/>
                <a:gd name="T20" fmla="*/ 13 w 65"/>
                <a:gd name="T21" fmla="*/ 63 h 70"/>
                <a:gd name="T22" fmla="*/ 13 w 65"/>
                <a:gd name="T23" fmla="*/ 59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70">
                  <a:moveTo>
                    <a:pt x="64" y="39"/>
                  </a:moveTo>
                  <a:lnTo>
                    <a:pt x="61" y="14"/>
                  </a:lnTo>
                  <a:lnTo>
                    <a:pt x="44" y="0"/>
                  </a:lnTo>
                  <a:lnTo>
                    <a:pt x="26" y="0"/>
                  </a:lnTo>
                  <a:lnTo>
                    <a:pt x="10" y="7"/>
                  </a:lnTo>
                  <a:lnTo>
                    <a:pt x="0" y="23"/>
                  </a:lnTo>
                  <a:lnTo>
                    <a:pt x="0" y="44"/>
                  </a:lnTo>
                  <a:lnTo>
                    <a:pt x="8" y="62"/>
                  </a:lnTo>
                  <a:lnTo>
                    <a:pt x="26" y="69"/>
                  </a:lnTo>
                  <a:lnTo>
                    <a:pt x="57" y="60"/>
                  </a:lnTo>
                  <a:lnTo>
                    <a:pt x="64" y="41"/>
                  </a:lnTo>
                  <a:lnTo>
                    <a:pt x="64" y="3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Freeform 19">
              <a:extLst>
                <a:ext uri="{FF2B5EF4-FFF2-40B4-BE49-F238E27FC236}">
                  <a16:creationId xmlns:a16="http://schemas.microsoft.com/office/drawing/2014/main" id="{0E00F689-E17F-D245-9037-A45A62509FEE}"/>
                </a:ext>
              </a:extLst>
            </p:cNvPr>
            <p:cNvSpPr>
              <a:spLocks/>
            </p:cNvSpPr>
            <p:nvPr/>
          </p:nvSpPr>
          <p:spPr bwMode="auto">
            <a:xfrm>
              <a:off x="4143" y="3492"/>
              <a:ext cx="22" cy="67"/>
            </a:xfrm>
            <a:custGeom>
              <a:avLst/>
              <a:gdLst>
                <a:gd name="T0" fmla="*/ 4 w 25"/>
                <a:gd name="T1" fmla="*/ 0 h 65"/>
                <a:gd name="T2" fmla="*/ 4 w 25"/>
                <a:gd name="T3" fmla="*/ 16 h 65"/>
                <a:gd name="T4" fmla="*/ 4 w 25"/>
                <a:gd name="T5" fmla="*/ 49 h 65"/>
                <a:gd name="T6" fmla="*/ 4 w 25"/>
                <a:gd name="T7" fmla="*/ 81 h 65"/>
                <a:gd name="T8" fmla="*/ 4 w 25"/>
                <a:gd name="T9" fmla="*/ 81 h 65"/>
                <a:gd name="T10" fmla="*/ 4 w 25"/>
                <a:gd name="T11" fmla="*/ 106 h 65"/>
                <a:gd name="T12" fmla="*/ 0 w 25"/>
                <a:gd name="T13" fmla="*/ 106 h 65"/>
                <a:gd name="T14" fmla="*/ 0 w 25"/>
                <a:gd name="T15" fmla="*/ 81 h 65"/>
                <a:gd name="T16" fmla="*/ 0 w 25"/>
                <a:gd name="T17" fmla="*/ 81 h 65"/>
                <a:gd name="T18" fmla="*/ 4 w 25"/>
                <a:gd name="T19" fmla="*/ 49 h 65"/>
                <a:gd name="T20" fmla="*/ 0 w 25"/>
                <a:gd name="T21" fmla="*/ 49 h 65"/>
                <a:gd name="T22" fmla="*/ 0 w 25"/>
                <a:gd name="T23" fmla="*/ 0 h 65"/>
                <a:gd name="T24" fmla="*/ 0 w 25"/>
                <a:gd name="T25" fmla="*/ 0 h 65"/>
                <a:gd name="T26" fmla="*/ 4 w 25"/>
                <a:gd name="T27" fmla="*/ 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65">
                  <a:moveTo>
                    <a:pt x="12" y="0"/>
                  </a:moveTo>
                  <a:lnTo>
                    <a:pt x="24" y="16"/>
                  </a:lnTo>
                  <a:lnTo>
                    <a:pt x="24" y="32"/>
                  </a:lnTo>
                  <a:lnTo>
                    <a:pt x="24" y="48"/>
                  </a:lnTo>
                  <a:lnTo>
                    <a:pt x="12" y="64"/>
                  </a:lnTo>
                  <a:lnTo>
                    <a:pt x="0" y="64"/>
                  </a:lnTo>
                  <a:lnTo>
                    <a:pt x="0" y="48"/>
                  </a:lnTo>
                  <a:lnTo>
                    <a:pt x="12" y="32"/>
                  </a:lnTo>
                  <a:lnTo>
                    <a:pt x="0" y="32"/>
                  </a:lnTo>
                  <a:lnTo>
                    <a:pt x="0" y="0"/>
                  </a:lnTo>
                  <a:lnTo>
                    <a:pt x="12"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Freeform 20" descr="Wide upward diagonal">
              <a:extLst>
                <a:ext uri="{FF2B5EF4-FFF2-40B4-BE49-F238E27FC236}">
                  <a16:creationId xmlns:a16="http://schemas.microsoft.com/office/drawing/2014/main" id="{C9311270-AAFE-614B-B75F-97BD21791A22}"/>
                </a:ext>
              </a:extLst>
            </p:cNvPr>
            <p:cNvSpPr>
              <a:spLocks/>
            </p:cNvSpPr>
            <p:nvPr/>
          </p:nvSpPr>
          <p:spPr bwMode="auto">
            <a:xfrm>
              <a:off x="4142" y="2671"/>
              <a:ext cx="66" cy="65"/>
            </a:xfrm>
            <a:custGeom>
              <a:avLst/>
              <a:gdLst>
                <a:gd name="T0" fmla="*/ 20 w 71"/>
                <a:gd name="T1" fmla="*/ 56 h 63"/>
                <a:gd name="T2" fmla="*/ 19 w 71"/>
                <a:gd name="T3" fmla="*/ 12 h 63"/>
                <a:gd name="T4" fmla="*/ 15 w 71"/>
                <a:gd name="T5" fmla="*/ 0 h 63"/>
                <a:gd name="T6" fmla="*/ 8 w 71"/>
                <a:gd name="T7" fmla="*/ 0 h 63"/>
                <a:gd name="T8" fmla="*/ 7 w 71"/>
                <a:gd name="T9" fmla="*/ 6 h 63"/>
                <a:gd name="T10" fmla="*/ 0 w 71"/>
                <a:gd name="T11" fmla="*/ 38 h 63"/>
                <a:gd name="T12" fmla="*/ 0 w 71"/>
                <a:gd name="T13" fmla="*/ 64 h 63"/>
                <a:gd name="T14" fmla="*/ 7 w 71"/>
                <a:gd name="T15" fmla="*/ 95 h 63"/>
                <a:gd name="T16" fmla="*/ 8 w 71"/>
                <a:gd name="T17" fmla="*/ 104 h 63"/>
                <a:gd name="T18" fmla="*/ 19 w 71"/>
                <a:gd name="T19" fmla="*/ 92 h 63"/>
                <a:gd name="T20" fmla="*/ 20 w 71"/>
                <a:gd name="T21" fmla="*/ 60 h 63"/>
                <a:gd name="T22" fmla="*/ 20 w 71"/>
                <a:gd name="T23" fmla="*/ 5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Freeform 21">
              <a:extLst>
                <a:ext uri="{FF2B5EF4-FFF2-40B4-BE49-F238E27FC236}">
                  <a16:creationId xmlns:a16="http://schemas.microsoft.com/office/drawing/2014/main" id="{922EA2CD-0665-6040-9E55-46597073712A}"/>
                </a:ext>
              </a:extLst>
            </p:cNvPr>
            <p:cNvSpPr>
              <a:spLocks/>
            </p:cNvSpPr>
            <p:nvPr/>
          </p:nvSpPr>
          <p:spPr bwMode="auto">
            <a:xfrm>
              <a:off x="4150" y="2693"/>
              <a:ext cx="46" cy="36"/>
            </a:xfrm>
            <a:custGeom>
              <a:avLst/>
              <a:gdLst>
                <a:gd name="T0" fmla="*/ 8 w 49"/>
                <a:gd name="T1" fmla="*/ 51 h 35"/>
                <a:gd name="T2" fmla="*/ 8 w 49"/>
                <a:gd name="T3" fmla="*/ 49 h 35"/>
                <a:gd name="T4" fmla="*/ 12 w 49"/>
                <a:gd name="T5" fmla="*/ 43 h 35"/>
                <a:gd name="T6" fmla="*/ 17 w 49"/>
                <a:gd name="T7" fmla="*/ 43 h 35"/>
                <a:gd name="T8" fmla="*/ 17 w 49"/>
                <a:gd name="T9" fmla="*/ 17 h 35"/>
                <a:gd name="T10" fmla="*/ 17 w 49"/>
                <a:gd name="T11" fmla="*/ 17 h 35"/>
                <a:gd name="T12" fmla="*/ 17 w 49"/>
                <a:gd name="T13" fmla="*/ 9 h 35"/>
                <a:gd name="T14" fmla="*/ 17 w 49"/>
                <a:gd name="T15" fmla="*/ 0 h 35"/>
                <a:gd name="T16" fmla="*/ 12 w 49"/>
                <a:gd name="T17" fmla="*/ 0 h 35"/>
                <a:gd name="T18" fmla="*/ 8 w 49"/>
                <a:gd name="T19" fmla="*/ 9 h 35"/>
                <a:gd name="T20" fmla="*/ 12 w 49"/>
                <a:gd name="T21" fmla="*/ 11 h 35"/>
                <a:gd name="T22" fmla="*/ 17 w 49"/>
                <a:gd name="T23" fmla="*/ 17 h 35"/>
                <a:gd name="T24" fmla="*/ 17 w 49"/>
                <a:gd name="T25" fmla="*/ 17 h 35"/>
                <a:gd name="T26" fmla="*/ 12 w 49"/>
                <a:gd name="T27" fmla="*/ 43 h 35"/>
                <a:gd name="T28" fmla="*/ 8 w 49"/>
                <a:gd name="T29" fmla="*/ 43 h 35"/>
                <a:gd name="T30" fmla="*/ 5 w 49"/>
                <a:gd name="T31" fmla="*/ 43 h 35"/>
                <a:gd name="T32" fmla="*/ 5 w 49"/>
                <a:gd name="T33" fmla="*/ 43 h 35"/>
                <a:gd name="T34" fmla="*/ 0 w 49"/>
                <a:gd name="T35" fmla="*/ 47 h 35"/>
                <a:gd name="T36" fmla="*/ 4 w 49"/>
                <a:gd name="T37" fmla="*/ 50 h 35"/>
                <a:gd name="T38" fmla="*/ 8 w 49"/>
                <a:gd name="T39" fmla="*/ 51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Freeform 22" descr="Wide upward diagonal">
              <a:extLst>
                <a:ext uri="{FF2B5EF4-FFF2-40B4-BE49-F238E27FC236}">
                  <a16:creationId xmlns:a16="http://schemas.microsoft.com/office/drawing/2014/main" id="{3146040A-6B1C-7E4B-9183-3004C6B255ED}"/>
                </a:ext>
              </a:extLst>
            </p:cNvPr>
            <p:cNvSpPr>
              <a:spLocks/>
            </p:cNvSpPr>
            <p:nvPr/>
          </p:nvSpPr>
          <p:spPr bwMode="auto">
            <a:xfrm>
              <a:off x="4116" y="3025"/>
              <a:ext cx="53" cy="45"/>
            </a:xfrm>
            <a:custGeom>
              <a:avLst/>
              <a:gdLst>
                <a:gd name="T0" fmla="*/ 13 w 58"/>
                <a:gd name="T1" fmla="*/ 41 h 44"/>
                <a:gd name="T2" fmla="*/ 12 w 58"/>
                <a:gd name="T3" fmla="*/ 9 h 44"/>
                <a:gd name="T4" fmla="*/ 9 w 58"/>
                <a:gd name="T5" fmla="*/ 0 h 44"/>
                <a:gd name="T6" fmla="*/ 5 w 58"/>
                <a:gd name="T7" fmla="*/ 0 h 44"/>
                <a:gd name="T8" fmla="*/ 5 w 58"/>
                <a:gd name="T9" fmla="*/ 4 h 44"/>
                <a:gd name="T10" fmla="*/ 0 w 58"/>
                <a:gd name="T11" fmla="*/ 14 h 44"/>
                <a:gd name="T12" fmla="*/ 0 w 58"/>
                <a:gd name="T13" fmla="*/ 44 h 44"/>
                <a:gd name="T14" fmla="*/ 5 w 58"/>
                <a:gd name="T15" fmla="*/ 56 h 44"/>
                <a:gd name="T16" fmla="*/ 5 w 58"/>
                <a:gd name="T17" fmla="*/ 60 h 44"/>
                <a:gd name="T18" fmla="*/ 12 w 58"/>
                <a:gd name="T19" fmla="*/ 54 h 44"/>
                <a:gd name="T20" fmla="*/ 13 w 58"/>
                <a:gd name="T21" fmla="*/ 43 h 44"/>
                <a:gd name="T22" fmla="*/ 13 w 58"/>
                <a:gd name="T23" fmla="*/ 4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4">
                  <a:moveTo>
                    <a:pt x="57" y="24"/>
                  </a:moveTo>
                  <a:lnTo>
                    <a:pt x="54" y="9"/>
                  </a:lnTo>
                  <a:lnTo>
                    <a:pt x="40" y="0"/>
                  </a:lnTo>
                  <a:lnTo>
                    <a:pt x="23" y="0"/>
                  </a:lnTo>
                  <a:lnTo>
                    <a:pt x="9" y="4"/>
                  </a:lnTo>
                  <a:lnTo>
                    <a:pt x="0" y="14"/>
                  </a:lnTo>
                  <a:lnTo>
                    <a:pt x="0" y="27"/>
                  </a:lnTo>
                  <a:lnTo>
                    <a:pt x="7" y="39"/>
                  </a:lnTo>
                  <a:lnTo>
                    <a:pt x="23" y="43"/>
                  </a:lnTo>
                  <a:lnTo>
                    <a:pt x="51" y="37"/>
                  </a:lnTo>
                  <a:lnTo>
                    <a:pt x="57" y="26"/>
                  </a:lnTo>
                  <a:lnTo>
                    <a:pt x="57" y="24"/>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Oval 23">
              <a:extLst>
                <a:ext uri="{FF2B5EF4-FFF2-40B4-BE49-F238E27FC236}">
                  <a16:creationId xmlns:a16="http://schemas.microsoft.com/office/drawing/2014/main" id="{D1E9DF42-44FC-9C44-8F7B-DC26DB27CBFD}"/>
                </a:ext>
              </a:extLst>
            </p:cNvPr>
            <p:cNvSpPr>
              <a:spLocks noChangeArrowheads="1"/>
            </p:cNvSpPr>
            <p:nvPr/>
          </p:nvSpPr>
          <p:spPr bwMode="auto">
            <a:xfrm>
              <a:off x="4135" y="3040"/>
              <a:ext cx="29" cy="25"/>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9475" name="Freeform 24" descr="Wide upward diagonal">
              <a:extLst>
                <a:ext uri="{FF2B5EF4-FFF2-40B4-BE49-F238E27FC236}">
                  <a16:creationId xmlns:a16="http://schemas.microsoft.com/office/drawing/2014/main" id="{AE9B1703-261C-8446-8F4A-D01F0A0F0BC6}"/>
                </a:ext>
              </a:extLst>
            </p:cNvPr>
            <p:cNvSpPr>
              <a:spLocks/>
            </p:cNvSpPr>
            <p:nvPr/>
          </p:nvSpPr>
          <p:spPr bwMode="auto">
            <a:xfrm>
              <a:off x="4109" y="2915"/>
              <a:ext cx="66" cy="65"/>
            </a:xfrm>
            <a:custGeom>
              <a:avLst/>
              <a:gdLst>
                <a:gd name="T0" fmla="*/ 17 w 72"/>
                <a:gd name="T1" fmla="*/ 53 h 64"/>
                <a:gd name="T2" fmla="*/ 16 w 72"/>
                <a:gd name="T3" fmla="*/ 13 h 64"/>
                <a:gd name="T4" fmla="*/ 12 w 72"/>
                <a:gd name="T5" fmla="*/ 0 h 64"/>
                <a:gd name="T6" fmla="*/ 6 w 72"/>
                <a:gd name="T7" fmla="*/ 0 h 64"/>
                <a:gd name="T8" fmla="*/ 6 w 72"/>
                <a:gd name="T9" fmla="*/ 6 h 64"/>
                <a:gd name="T10" fmla="*/ 0 w 72"/>
                <a:gd name="T11" fmla="*/ 21 h 64"/>
                <a:gd name="T12" fmla="*/ 0 w 72"/>
                <a:gd name="T13" fmla="*/ 57 h 64"/>
                <a:gd name="T14" fmla="*/ 6 w 72"/>
                <a:gd name="T15" fmla="*/ 74 h 64"/>
                <a:gd name="T16" fmla="*/ 6 w 72"/>
                <a:gd name="T17" fmla="*/ 80 h 64"/>
                <a:gd name="T18" fmla="*/ 16 w 72"/>
                <a:gd name="T19" fmla="*/ 71 h 64"/>
                <a:gd name="T20" fmla="*/ 17 w 72"/>
                <a:gd name="T21" fmla="*/ 55 h 64"/>
                <a:gd name="T22" fmla="*/ 17 w 72"/>
                <a:gd name="T23" fmla="*/ 53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4">
                  <a:moveTo>
                    <a:pt x="71" y="36"/>
                  </a:moveTo>
                  <a:lnTo>
                    <a:pt x="67" y="13"/>
                  </a:lnTo>
                  <a:lnTo>
                    <a:pt x="49" y="0"/>
                  </a:lnTo>
                  <a:lnTo>
                    <a:pt x="29" y="0"/>
                  </a:lnTo>
                  <a:lnTo>
                    <a:pt x="11" y="6"/>
                  </a:lnTo>
                  <a:lnTo>
                    <a:pt x="0" y="21"/>
                  </a:lnTo>
                  <a:lnTo>
                    <a:pt x="0" y="40"/>
                  </a:lnTo>
                  <a:lnTo>
                    <a:pt x="9" y="57"/>
                  </a:lnTo>
                  <a:lnTo>
                    <a:pt x="29" y="63"/>
                  </a:lnTo>
                  <a:lnTo>
                    <a:pt x="64" y="54"/>
                  </a:lnTo>
                  <a:lnTo>
                    <a:pt x="71" y="38"/>
                  </a:lnTo>
                  <a:lnTo>
                    <a:pt x="71" y="36"/>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6" name="Freeform 25">
              <a:extLst>
                <a:ext uri="{FF2B5EF4-FFF2-40B4-BE49-F238E27FC236}">
                  <a16:creationId xmlns:a16="http://schemas.microsoft.com/office/drawing/2014/main" id="{06B75AE7-72F9-A345-BDE3-58399F0167D9}"/>
                </a:ext>
              </a:extLst>
            </p:cNvPr>
            <p:cNvSpPr>
              <a:spLocks/>
            </p:cNvSpPr>
            <p:nvPr/>
          </p:nvSpPr>
          <p:spPr bwMode="auto">
            <a:xfrm>
              <a:off x="4117" y="2938"/>
              <a:ext cx="44" cy="35"/>
            </a:xfrm>
            <a:custGeom>
              <a:avLst/>
              <a:gdLst>
                <a:gd name="T0" fmla="*/ 6 w 48"/>
                <a:gd name="T1" fmla="*/ 50 h 34"/>
                <a:gd name="T2" fmla="*/ 6 w 48"/>
                <a:gd name="T3" fmla="*/ 48 h 34"/>
                <a:gd name="T4" fmla="*/ 8 w 48"/>
                <a:gd name="T5" fmla="*/ 42 h 34"/>
                <a:gd name="T6" fmla="*/ 12 w 48"/>
                <a:gd name="T7" fmla="*/ 42 h 34"/>
                <a:gd name="T8" fmla="*/ 12 w 48"/>
                <a:gd name="T9" fmla="*/ 34 h 34"/>
                <a:gd name="T10" fmla="*/ 12 w 48"/>
                <a:gd name="T11" fmla="*/ 34 h 34"/>
                <a:gd name="T12" fmla="*/ 12 w 48"/>
                <a:gd name="T13" fmla="*/ 8 h 34"/>
                <a:gd name="T14" fmla="*/ 12 w 48"/>
                <a:gd name="T15" fmla="*/ 0 h 34"/>
                <a:gd name="T16" fmla="*/ 8 w 48"/>
                <a:gd name="T17" fmla="*/ 0 h 34"/>
                <a:gd name="T18" fmla="*/ 6 w 48"/>
                <a:gd name="T19" fmla="*/ 8 h 34"/>
                <a:gd name="T20" fmla="*/ 8 w 48"/>
                <a:gd name="T21" fmla="*/ 11 h 34"/>
                <a:gd name="T22" fmla="*/ 12 w 48"/>
                <a:gd name="T23" fmla="*/ 34 h 34"/>
                <a:gd name="T24" fmla="*/ 12 w 48"/>
                <a:gd name="T25" fmla="*/ 34 h 34"/>
                <a:gd name="T26" fmla="*/ 8 w 48"/>
                <a:gd name="T27" fmla="*/ 42 h 34"/>
                <a:gd name="T28" fmla="*/ 6 w 48"/>
                <a:gd name="T29" fmla="*/ 42 h 34"/>
                <a:gd name="T30" fmla="*/ 5 w 48"/>
                <a:gd name="T31" fmla="*/ 42 h 34"/>
                <a:gd name="T32" fmla="*/ 5 w 48"/>
                <a:gd name="T33" fmla="*/ 42 h 34"/>
                <a:gd name="T34" fmla="*/ 0 w 48"/>
                <a:gd name="T35" fmla="*/ 46 h 34"/>
                <a:gd name="T36" fmla="*/ 3 w 48"/>
                <a:gd name="T37" fmla="*/ 49 h 34"/>
                <a:gd name="T38" fmla="*/ 6 w 48"/>
                <a:gd name="T39" fmla="*/ 5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34">
                  <a:moveTo>
                    <a:pt x="19" y="33"/>
                  </a:moveTo>
                  <a:lnTo>
                    <a:pt x="26" y="31"/>
                  </a:lnTo>
                  <a:lnTo>
                    <a:pt x="33" y="25"/>
                  </a:lnTo>
                  <a:lnTo>
                    <a:pt x="47" y="25"/>
                  </a:lnTo>
                  <a:lnTo>
                    <a:pt x="47" y="17"/>
                  </a:lnTo>
                  <a:lnTo>
                    <a:pt x="47" y="8"/>
                  </a:lnTo>
                  <a:lnTo>
                    <a:pt x="47" y="0"/>
                  </a:lnTo>
                  <a:lnTo>
                    <a:pt x="33" y="0"/>
                  </a:lnTo>
                  <a:lnTo>
                    <a:pt x="19" y="8"/>
                  </a:lnTo>
                  <a:lnTo>
                    <a:pt x="33" y="11"/>
                  </a:lnTo>
                  <a:lnTo>
                    <a:pt x="47" y="17"/>
                  </a:lnTo>
                  <a:lnTo>
                    <a:pt x="33" y="25"/>
                  </a:lnTo>
                  <a:lnTo>
                    <a:pt x="19" y="25"/>
                  </a:lnTo>
                  <a:lnTo>
                    <a:pt x="5" y="25"/>
                  </a:lnTo>
                  <a:lnTo>
                    <a:pt x="0" y="29"/>
                  </a:lnTo>
                  <a:lnTo>
                    <a:pt x="3" y="32"/>
                  </a:lnTo>
                  <a:lnTo>
                    <a:pt x="19" y="33"/>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7" name="Freeform 26" descr="Wide upward diagonal">
              <a:extLst>
                <a:ext uri="{FF2B5EF4-FFF2-40B4-BE49-F238E27FC236}">
                  <a16:creationId xmlns:a16="http://schemas.microsoft.com/office/drawing/2014/main" id="{1E7A2FA7-1FD9-D545-9C6A-81D66DA64E64}"/>
                </a:ext>
              </a:extLst>
            </p:cNvPr>
            <p:cNvSpPr>
              <a:spLocks/>
            </p:cNvSpPr>
            <p:nvPr/>
          </p:nvSpPr>
          <p:spPr bwMode="auto">
            <a:xfrm>
              <a:off x="4120" y="3616"/>
              <a:ext cx="54" cy="46"/>
            </a:xfrm>
            <a:custGeom>
              <a:avLst/>
              <a:gdLst>
                <a:gd name="T0" fmla="*/ 17 w 58"/>
                <a:gd name="T1" fmla="*/ 42 h 45"/>
                <a:gd name="T2" fmla="*/ 17 w 58"/>
                <a:gd name="T3" fmla="*/ 9 h 45"/>
                <a:gd name="T4" fmla="*/ 12 w 58"/>
                <a:gd name="T5" fmla="*/ 0 h 45"/>
                <a:gd name="T6" fmla="*/ 7 w 58"/>
                <a:gd name="T7" fmla="*/ 0 h 45"/>
                <a:gd name="T8" fmla="*/ 7 w 58"/>
                <a:gd name="T9" fmla="*/ 4 h 45"/>
                <a:gd name="T10" fmla="*/ 0 w 58"/>
                <a:gd name="T11" fmla="*/ 15 h 45"/>
                <a:gd name="T12" fmla="*/ 0 w 58"/>
                <a:gd name="T13" fmla="*/ 45 h 45"/>
                <a:gd name="T14" fmla="*/ 7 w 58"/>
                <a:gd name="T15" fmla="*/ 57 h 45"/>
                <a:gd name="T16" fmla="*/ 7 w 58"/>
                <a:gd name="T17" fmla="*/ 61 h 45"/>
                <a:gd name="T18" fmla="*/ 16 w 58"/>
                <a:gd name="T19" fmla="*/ 55 h 45"/>
                <a:gd name="T20" fmla="*/ 17 w 58"/>
                <a:gd name="T21" fmla="*/ 43 h 45"/>
                <a:gd name="T22" fmla="*/ 17 w 58"/>
                <a:gd name="T23" fmla="*/ 4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8" name="Oval 27">
              <a:extLst>
                <a:ext uri="{FF2B5EF4-FFF2-40B4-BE49-F238E27FC236}">
                  <a16:creationId xmlns:a16="http://schemas.microsoft.com/office/drawing/2014/main" id="{19681CAD-3890-4B44-8CF9-ACF44703435C}"/>
                </a:ext>
              </a:extLst>
            </p:cNvPr>
            <p:cNvSpPr>
              <a:spLocks noChangeArrowheads="1"/>
            </p:cNvSpPr>
            <p:nvPr/>
          </p:nvSpPr>
          <p:spPr bwMode="auto">
            <a:xfrm>
              <a:off x="4140" y="3630"/>
              <a:ext cx="29" cy="27"/>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9479" name="Freeform 28" descr="Wide upward diagonal">
              <a:extLst>
                <a:ext uri="{FF2B5EF4-FFF2-40B4-BE49-F238E27FC236}">
                  <a16:creationId xmlns:a16="http://schemas.microsoft.com/office/drawing/2014/main" id="{15A8051D-76C3-DF4B-A712-720F263980EB}"/>
                </a:ext>
              </a:extLst>
            </p:cNvPr>
            <p:cNvSpPr>
              <a:spLocks/>
            </p:cNvSpPr>
            <p:nvPr/>
          </p:nvSpPr>
          <p:spPr bwMode="auto">
            <a:xfrm>
              <a:off x="4116" y="2765"/>
              <a:ext cx="53" cy="47"/>
            </a:xfrm>
            <a:custGeom>
              <a:avLst/>
              <a:gdLst>
                <a:gd name="T0" fmla="*/ 13 w 58"/>
                <a:gd name="T1" fmla="*/ 42 h 46"/>
                <a:gd name="T2" fmla="*/ 12 w 58"/>
                <a:gd name="T3" fmla="*/ 9 h 46"/>
                <a:gd name="T4" fmla="*/ 9 w 58"/>
                <a:gd name="T5" fmla="*/ 0 h 46"/>
                <a:gd name="T6" fmla="*/ 5 w 58"/>
                <a:gd name="T7" fmla="*/ 0 h 46"/>
                <a:gd name="T8" fmla="*/ 5 w 58"/>
                <a:gd name="T9" fmla="*/ 4 h 46"/>
                <a:gd name="T10" fmla="*/ 0 w 58"/>
                <a:gd name="T11" fmla="*/ 15 h 46"/>
                <a:gd name="T12" fmla="*/ 0 w 58"/>
                <a:gd name="T13" fmla="*/ 45 h 46"/>
                <a:gd name="T14" fmla="*/ 5 w 58"/>
                <a:gd name="T15" fmla="*/ 58 h 46"/>
                <a:gd name="T16" fmla="*/ 5 w 58"/>
                <a:gd name="T17" fmla="*/ 62 h 46"/>
                <a:gd name="T18" fmla="*/ 12 w 58"/>
                <a:gd name="T19" fmla="*/ 56 h 46"/>
                <a:gd name="T20" fmla="*/ 13 w 58"/>
                <a:gd name="T21" fmla="*/ 44 h 46"/>
                <a:gd name="T22" fmla="*/ 13 w 58"/>
                <a:gd name="T23" fmla="*/ 42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0" name="Oval 29">
              <a:extLst>
                <a:ext uri="{FF2B5EF4-FFF2-40B4-BE49-F238E27FC236}">
                  <a16:creationId xmlns:a16="http://schemas.microsoft.com/office/drawing/2014/main" id="{6EB37753-AEFD-C847-B83E-61393836A4E3}"/>
                </a:ext>
              </a:extLst>
            </p:cNvPr>
            <p:cNvSpPr>
              <a:spLocks noChangeArrowheads="1"/>
            </p:cNvSpPr>
            <p:nvPr/>
          </p:nvSpPr>
          <p:spPr bwMode="auto">
            <a:xfrm>
              <a:off x="4135" y="2781"/>
              <a:ext cx="29" cy="26"/>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9481" name="Freeform 30" descr="Wide upward diagonal">
              <a:extLst>
                <a:ext uri="{FF2B5EF4-FFF2-40B4-BE49-F238E27FC236}">
                  <a16:creationId xmlns:a16="http://schemas.microsoft.com/office/drawing/2014/main" id="{C50ABE0F-7BFE-BD4D-ACDC-A77ED0A0D6F5}"/>
                </a:ext>
              </a:extLst>
            </p:cNvPr>
            <p:cNvSpPr>
              <a:spLocks/>
            </p:cNvSpPr>
            <p:nvPr/>
          </p:nvSpPr>
          <p:spPr bwMode="auto">
            <a:xfrm>
              <a:off x="4220" y="2639"/>
              <a:ext cx="53" cy="48"/>
            </a:xfrm>
            <a:custGeom>
              <a:avLst/>
              <a:gdLst>
                <a:gd name="T0" fmla="*/ 13 w 58"/>
                <a:gd name="T1" fmla="*/ 49 h 46"/>
                <a:gd name="T2" fmla="*/ 12 w 58"/>
                <a:gd name="T3" fmla="*/ 9 h 46"/>
                <a:gd name="T4" fmla="*/ 9 w 58"/>
                <a:gd name="T5" fmla="*/ 0 h 46"/>
                <a:gd name="T6" fmla="*/ 5 w 58"/>
                <a:gd name="T7" fmla="*/ 0 h 46"/>
                <a:gd name="T8" fmla="*/ 5 w 58"/>
                <a:gd name="T9" fmla="*/ 4 h 46"/>
                <a:gd name="T10" fmla="*/ 0 w 58"/>
                <a:gd name="T11" fmla="*/ 32 h 46"/>
                <a:gd name="T12" fmla="*/ 0 w 58"/>
                <a:gd name="T13" fmla="*/ 55 h 46"/>
                <a:gd name="T14" fmla="*/ 5 w 58"/>
                <a:gd name="T15" fmla="*/ 83 h 46"/>
                <a:gd name="T16" fmla="*/ 5 w 58"/>
                <a:gd name="T17" fmla="*/ 91 h 46"/>
                <a:gd name="T18" fmla="*/ 12 w 58"/>
                <a:gd name="T19" fmla="*/ 80 h 46"/>
                <a:gd name="T20" fmla="*/ 13 w 58"/>
                <a:gd name="T21" fmla="*/ 53 h 46"/>
                <a:gd name="T22" fmla="*/ 13 w 58"/>
                <a:gd name="T23" fmla="*/ 49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2" name="Oval 31">
              <a:extLst>
                <a:ext uri="{FF2B5EF4-FFF2-40B4-BE49-F238E27FC236}">
                  <a16:creationId xmlns:a16="http://schemas.microsoft.com/office/drawing/2014/main" id="{6F79C7A5-C1A1-224F-B63A-FEC97D623150}"/>
                </a:ext>
              </a:extLst>
            </p:cNvPr>
            <p:cNvSpPr>
              <a:spLocks noChangeArrowheads="1"/>
            </p:cNvSpPr>
            <p:nvPr/>
          </p:nvSpPr>
          <p:spPr bwMode="auto">
            <a:xfrm>
              <a:off x="4240" y="2654"/>
              <a:ext cx="28" cy="28"/>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9483" name="Freeform 32" descr="Wide upward diagonal">
              <a:extLst>
                <a:ext uri="{FF2B5EF4-FFF2-40B4-BE49-F238E27FC236}">
                  <a16:creationId xmlns:a16="http://schemas.microsoft.com/office/drawing/2014/main" id="{992D5A34-BC89-A844-A841-2BB27BA10FFA}"/>
                </a:ext>
              </a:extLst>
            </p:cNvPr>
            <p:cNvSpPr>
              <a:spLocks/>
            </p:cNvSpPr>
            <p:nvPr/>
          </p:nvSpPr>
          <p:spPr bwMode="auto">
            <a:xfrm>
              <a:off x="4046" y="2641"/>
              <a:ext cx="53" cy="47"/>
            </a:xfrm>
            <a:custGeom>
              <a:avLst/>
              <a:gdLst>
                <a:gd name="T0" fmla="*/ 13 w 58"/>
                <a:gd name="T1" fmla="*/ 50 h 45"/>
                <a:gd name="T2" fmla="*/ 12 w 58"/>
                <a:gd name="T3" fmla="*/ 9 h 45"/>
                <a:gd name="T4" fmla="*/ 9 w 58"/>
                <a:gd name="T5" fmla="*/ 0 h 45"/>
                <a:gd name="T6" fmla="*/ 5 w 58"/>
                <a:gd name="T7" fmla="*/ 0 h 45"/>
                <a:gd name="T8" fmla="*/ 5 w 58"/>
                <a:gd name="T9" fmla="*/ 4 h 45"/>
                <a:gd name="T10" fmla="*/ 0 w 58"/>
                <a:gd name="T11" fmla="*/ 32 h 45"/>
                <a:gd name="T12" fmla="*/ 0 w 58"/>
                <a:gd name="T13" fmla="*/ 56 h 45"/>
                <a:gd name="T14" fmla="*/ 5 w 58"/>
                <a:gd name="T15" fmla="*/ 83 h 45"/>
                <a:gd name="T16" fmla="*/ 5 w 58"/>
                <a:gd name="T17" fmla="*/ 91 h 45"/>
                <a:gd name="T18" fmla="*/ 12 w 58"/>
                <a:gd name="T19" fmla="*/ 79 h 45"/>
                <a:gd name="T20" fmla="*/ 13 w 58"/>
                <a:gd name="T21" fmla="*/ 52 h 45"/>
                <a:gd name="T22" fmla="*/ 13 w 58"/>
                <a:gd name="T23" fmla="*/ 5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4" name="Oval 33">
              <a:extLst>
                <a:ext uri="{FF2B5EF4-FFF2-40B4-BE49-F238E27FC236}">
                  <a16:creationId xmlns:a16="http://schemas.microsoft.com/office/drawing/2014/main" id="{C17185FC-A23A-1340-8DD5-343F8F3277BC}"/>
                </a:ext>
              </a:extLst>
            </p:cNvPr>
            <p:cNvSpPr>
              <a:spLocks noChangeArrowheads="1"/>
            </p:cNvSpPr>
            <p:nvPr/>
          </p:nvSpPr>
          <p:spPr bwMode="auto">
            <a:xfrm>
              <a:off x="4067" y="2658"/>
              <a:ext cx="27" cy="25"/>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9485" name="Freeform 34" descr="Wide upward diagonal">
              <a:extLst>
                <a:ext uri="{FF2B5EF4-FFF2-40B4-BE49-F238E27FC236}">
                  <a16:creationId xmlns:a16="http://schemas.microsoft.com/office/drawing/2014/main" id="{CAAB1442-8CFF-D646-8FB1-3743E69D5BD7}"/>
                </a:ext>
              </a:extLst>
            </p:cNvPr>
            <p:cNvSpPr>
              <a:spLocks/>
            </p:cNvSpPr>
            <p:nvPr/>
          </p:nvSpPr>
          <p:spPr bwMode="auto">
            <a:xfrm>
              <a:off x="4116" y="3704"/>
              <a:ext cx="53" cy="48"/>
            </a:xfrm>
            <a:custGeom>
              <a:avLst/>
              <a:gdLst>
                <a:gd name="T0" fmla="*/ 13 w 58"/>
                <a:gd name="T1" fmla="*/ 43 h 47"/>
                <a:gd name="T2" fmla="*/ 12 w 58"/>
                <a:gd name="T3" fmla="*/ 9 h 47"/>
                <a:gd name="T4" fmla="*/ 9 w 58"/>
                <a:gd name="T5" fmla="*/ 0 h 47"/>
                <a:gd name="T6" fmla="*/ 5 w 58"/>
                <a:gd name="T7" fmla="*/ 0 h 47"/>
                <a:gd name="T8" fmla="*/ 5 w 58"/>
                <a:gd name="T9" fmla="*/ 5 h 47"/>
                <a:gd name="T10" fmla="*/ 0 w 58"/>
                <a:gd name="T11" fmla="*/ 15 h 47"/>
                <a:gd name="T12" fmla="*/ 0 w 58"/>
                <a:gd name="T13" fmla="*/ 46 h 47"/>
                <a:gd name="T14" fmla="*/ 5 w 58"/>
                <a:gd name="T15" fmla="*/ 58 h 47"/>
                <a:gd name="T16" fmla="*/ 5 w 58"/>
                <a:gd name="T17" fmla="*/ 63 h 47"/>
                <a:gd name="T18" fmla="*/ 12 w 58"/>
                <a:gd name="T19" fmla="*/ 57 h 47"/>
                <a:gd name="T20" fmla="*/ 13 w 58"/>
                <a:gd name="T21" fmla="*/ 45 h 47"/>
                <a:gd name="T22" fmla="*/ 13 w 58"/>
                <a:gd name="T23" fmla="*/ 43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7">
                  <a:moveTo>
                    <a:pt x="57" y="26"/>
                  </a:moveTo>
                  <a:lnTo>
                    <a:pt x="54" y="9"/>
                  </a:lnTo>
                  <a:lnTo>
                    <a:pt x="40" y="0"/>
                  </a:lnTo>
                  <a:lnTo>
                    <a:pt x="23" y="0"/>
                  </a:lnTo>
                  <a:lnTo>
                    <a:pt x="9" y="5"/>
                  </a:lnTo>
                  <a:lnTo>
                    <a:pt x="0" y="15"/>
                  </a:lnTo>
                  <a:lnTo>
                    <a:pt x="0" y="29"/>
                  </a:lnTo>
                  <a:lnTo>
                    <a:pt x="7" y="41"/>
                  </a:lnTo>
                  <a:lnTo>
                    <a:pt x="23" y="46"/>
                  </a:lnTo>
                  <a:lnTo>
                    <a:pt x="51" y="40"/>
                  </a:lnTo>
                  <a:lnTo>
                    <a:pt x="57" y="28"/>
                  </a:lnTo>
                  <a:lnTo>
                    <a:pt x="57" y="26"/>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6" name="Oval 35">
              <a:extLst>
                <a:ext uri="{FF2B5EF4-FFF2-40B4-BE49-F238E27FC236}">
                  <a16:creationId xmlns:a16="http://schemas.microsoft.com/office/drawing/2014/main" id="{EB737539-0A37-CE44-8E27-5521833AC709}"/>
                </a:ext>
              </a:extLst>
            </p:cNvPr>
            <p:cNvSpPr>
              <a:spLocks noChangeArrowheads="1"/>
            </p:cNvSpPr>
            <p:nvPr/>
          </p:nvSpPr>
          <p:spPr bwMode="auto">
            <a:xfrm>
              <a:off x="4135" y="3720"/>
              <a:ext cx="29" cy="27"/>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9487" name="Freeform 36">
              <a:extLst>
                <a:ext uri="{FF2B5EF4-FFF2-40B4-BE49-F238E27FC236}">
                  <a16:creationId xmlns:a16="http://schemas.microsoft.com/office/drawing/2014/main" id="{93BDC16B-D10D-3241-AE86-0874FDF93294}"/>
                </a:ext>
              </a:extLst>
            </p:cNvPr>
            <p:cNvSpPr>
              <a:spLocks/>
            </p:cNvSpPr>
            <p:nvPr/>
          </p:nvSpPr>
          <p:spPr bwMode="auto">
            <a:xfrm>
              <a:off x="3368" y="3322"/>
              <a:ext cx="806" cy="406"/>
            </a:xfrm>
            <a:custGeom>
              <a:avLst/>
              <a:gdLst>
                <a:gd name="T0" fmla="*/ 0 w 878"/>
                <a:gd name="T1" fmla="*/ 562 h 395"/>
                <a:gd name="T2" fmla="*/ 190 w 878"/>
                <a:gd name="T3" fmla="*/ 0 h 395"/>
                <a:gd name="T4" fmla="*/ 191 w 878"/>
                <a:gd name="T5" fmla="*/ 37 h 395"/>
                <a:gd name="T6" fmla="*/ 198 w 878"/>
                <a:gd name="T7" fmla="*/ 45 h 395"/>
                <a:gd name="T8" fmla="*/ 203 w 878"/>
                <a:gd name="T9" fmla="*/ 39 h 395"/>
                <a:gd name="T10" fmla="*/ 204 w 878"/>
                <a:gd name="T11" fmla="*/ 39 h 395"/>
                <a:gd name="T12" fmla="*/ 91 w 878"/>
                <a:gd name="T13" fmla="*/ 552 h 395"/>
                <a:gd name="T14" fmla="*/ 77 w 878"/>
                <a:gd name="T15" fmla="*/ 589 h 395"/>
                <a:gd name="T16" fmla="*/ 78 w 878"/>
                <a:gd name="T17" fmla="*/ 518 h 395"/>
                <a:gd name="T18" fmla="*/ 54 w 878"/>
                <a:gd name="T19" fmla="*/ 629 h 395"/>
                <a:gd name="T20" fmla="*/ 60 w 878"/>
                <a:gd name="T21" fmla="*/ 518 h 395"/>
                <a:gd name="T22" fmla="*/ 45 w 878"/>
                <a:gd name="T23" fmla="*/ 545 h 395"/>
                <a:gd name="T24" fmla="*/ 46 w 878"/>
                <a:gd name="T25" fmla="*/ 525 h 395"/>
                <a:gd name="T26" fmla="*/ 0 w 878"/>
                <a:gd name="T27" fmla="*/ 562 h 3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8" h="395">
                  <a:moveTo>
                    <a:pt x="0" y="352"/>
                  </a:moveTo>
                  <a:lnTo>
                    <a:pt x="813" y="0"/>
                  </a:lnTo>
                  <a:lnTo>
                    <a:pt x="819" y="20"/>
                  </a:lnTo>
                  <a:lnTo>
                    <a:pt x="849" y="28"/>
                  </a:lnTo>
                  <a:lnTo>
                    <a:pt x="869" y="22"/>
                  </a:lnTo>
                  <a:lnTo>
                    <a:pt x="877" y="22"/>
                  </a:lnTo>
                  <a:lnTo>
                    <a:pt x="394" y="346"/>
                  </a:lnTo>
                  <a:lnTo>
                    <a:pt x="333" y="369"/>
                  </a:lnTo>
                  <a:lnTo>
                    <a:pt x="336" y="324"/>
                  </a:lnTo>
                  <a:lnTo>
                    <a:pt x="230" y="394"/>
                  </a:lnTo>
                  <a:lnTo>
                    <a:pt x="258" y="324"/>
                  </a:lnTo>
                  <a:lnTo>
                    <a:pt x="191" y="341"/>
                  </a:lnTo>
                  <a:lnTo>
                    <a:pt x="200" y="330"/>
                  </a:lnTo>
                  <a:lnTo>
                    <a:pt x="0" y="352"/>
                  </a:lnTo>
                </a:path>
              </a:pathLst>
            </a:custGeom>
            <a:solidFill>
              <a:srgbClr val="00A9E0"/>
            </a:solidFill>
            <a:ln>
              <a:noFill/>
            </a:ln>
            <a:effectLst/>
            <a:extLst>
              <a:ext uri="{91240B29-F687-4F45-9708-019B960494DF}">
                <a14:hiddenLine xmlns:a14="http://schemas.microsoft.com/office/drawing/2010/main" w="762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Freeform 37" descr="Wide upward diagonal">
              <a:extLst>
                <a:ext uri="{FF2B5EF4-FFF2-40B4-BE49-F238E27FC236}">
                  <a16:creationId xmlns:a16="http://schemas.microsoft.com/office/drawing/2014/main" id="{A2185278-ABF6-4944-B3EA-A864691E549A}"/>
                </a:ext>
              </a:extLst>
            </p:cNvPr>
            <p:cNvSpPr>
              <a:spLocks/>
            </p:cNvSpPr>
            <p:nvPr/>
          </p:nvSpPr>
          <p:spPr bwMode="auto">
            <a:xfrm>
              <a:off x="4116" y="3302"/>
              <a:ext cx="53" cy="47"/>
            </a:xfrm>
            <a:custGeom>
              <a:avLst/>
              <a:gdLst>
                <a:gd name="T0" fmla="*/ 13 w 58"/>
                <a:gd name="T1" fmla="*/ 42 h 46"/>
                <a:gd name="T2" fmla="*/ 12 w 58"/>
                <a:gd name="T3" fmla="*/ 9 h 46"/>
                <a:gd name="T4" fmla="*/ 9 w 58"/>
                <a:gd name="T5" fmla="*/ 0 h 46"/>
                <a:gd name="T6" fmla="*/ 5 w 58"/>
                <a:gd name="T7" fmla="*/ 0 h 46"/>
                <a:gd name="T8" fmla="*/ 5 w 58"/>
                <a:gd name="T9" fmla="*/ 4 h 46"/>
                <a:gd name="T10" fmla="*/ 0 w 58"/>
                <a:gd name="T11" fmla="*/ 15 h 46"/>
                <a:gd name="T12" fmla="*/ 0 w 58"/>
                <a:gd name="T13" fmla="*/ 45 h 46"/>
                <a:gd name="T14" fmla="*/ 5 w 58"/>
                <a:gd name="T15" fmla="*/ 58 h 46"/>
                <a:gd name="T16" fmla="*/ 5 w 58"/>
                <a:gd name="T17" fmla="*/ 62 h 46"/>
                <a:gd name="T18" fmla="*/ 12 w 58"/>
                <a:gd name="T19" fmla="*/ 56 h 46"/>
                <a:gd name="T20" fmla="*/ 13 w 58"/>
                <a:gd name="T21" fmla="*/ 44 h 46"/>
                <a:gd name="T22" fmla="*/ 13 w 58"/>
                <a:gd name="T23" fmla="*/ 42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9" name="Oval 38">
              <a:extLst>
                <a:ext uri="{FF2B5EF4-FFF2-40B4-BE49-F238E27FC236}">
                  <a16:creationId xmlns:a16="http://schemas.microsoft.com/office/drawing/2014/main" id="{DEE82819-45E4-654C-8481-63F9088D5175}"/>
                </a:ext>
              </a:extLst>
            </p:cNvPr>
            <p:cNvSpPr>
              <a:spLocks noChangeArrowheads="1"/>
            </p:cNvSpPr>
            <p:nvPr/>
          </p:nvSpPr>
          <p:spPr bwMode="auto">
            <a:xfrm>
              <a:off x="4135" y="3317"/>
              <a:ext cx="29" cy="27"/>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4131" name="Line 39">
              <a:extLst>
                <a:ext uri="{FF2B5EF4-FFF2-40B4-BE49-F238E27FC236}">
                  <a16:creationId xmlns:a16="http://schemas.microsoft.com/office/drawing/2014/main" id="{BA3D1EC2-400F-654B-9E32-EDDC13B2FA62}"/>
                </a:ext>
              </a:extLst>
            </p:cNvPr>
            <p:cNvSpPr>
              <a:spLocks noChangeShapeType="1"/>
            </p:cNvSpPr>
            <p:nvPr/>
          </p:nvSpPr>
          <p:spPr bwMode="auto">
            <a:xfrm>
              <a:off x="3396" y="3252"/>
              <a:ext cx="390" cy="8"/>
            </a:xfrm>
            <a:prstGeom prst="line">
              <a:avLst/>
            </a:prstGeom>
            <a:noFill/>
            <a:ln w="50800">
              <a:solidFill>
                <a:schemeClr val="accent1"/>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4132" name="Line 40">
              <a:extLst>
                <a:ext uri="{FF2B5EF4-FFF2-40B4-BE49-F238E27FC236}">
                  <a16:creationId xmlns:a16="http://schemas.microsoft.com/office/drawing/2014/main" id="{0048C71F-73ED-B34C-8DA9-6BCCB8A34509}"/>
                </a:ext>
              </a:extLst>
            </p:cNvPr>
            <p:cNvSpPr>
              <a:spLocks noChangeShapeType="1"/>
            </p:cNvSpPr>
            <p:nvPr/>
          </p:nvSpPr>
          <p:spPr bwMode="auto">
            <a:xfrm flipV="1">
              <a:off x="3332" y="3339"/>
              <a:ext cx="448" cy="38"/>
            </a:xfrm>
            <a:prstGeom prst="line">
              <a:avLst/>
            </a:prstGeom>
            <a:noFill/>
            <a:ln w="50800">
              <a:solidFill>
                <a:srgbClr val="00FF00"/>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grpSp>
          <p:nvGrpSpPr>
            <p:cNvPr id="19492" name="Group 41">
              <a:extLst>
                <a:ext uri="{FF2B5EF4-FFF2-40B4-BE49-F238E27FC236}">
                  <a16:creationId xmlns:a16="http://schemas.microsoft.com/office/drawing/2014/main" id="{49C41193-8E07-E04F-8B97-94DEB8E4AA40}"/>
                </a:ext>
              </a:extLst>
            </p:cNvPr>
            <p:cNvGrpSpPr>
              <a:grpSpLocks/>
            </p:cNvGrpSpPr>
            <p:nvPr/>
          </p:nvGrpSpPr>
          <p:grpSpPr bwMode="auto">
            <a:xfrm>
              <a:off x="2005" y="3089"/>
              <a:ext cx="1068" cy="365"/>
              <a:chOff x="2186" y="3014"/>
              <a:chExt cx="1325" cy="408"/>
            </a:xfrm>
          </p:grpSpPr>
          <p:sp>
            <p:nvSpPr>
              <p:cNvPr id="4155" name="AutoShape 42">
                <a:extLst>
                  <a:ext uri="{FF2B5EF4-FFF2-40B4-BE49-F238E27FC236}">
                    <a16:creationId xmlns:a16="http://schemas.microsoft.com/office/drawing/2014/main" id="{9BD4E0E6-5BB5-AE42-A7EE-8A20FB1ECA85}"/>
                  </a:ext>
                </a:extLst>
              </p:cNvPr>
              <p:cNvSpPr>
                <a:spLocks noChangeArrowheads="1"/>
              </p:cNvSpPr>
              <p:nvPr/>
            </p:nvSpPr>
            <p:spPr bwMode="auto">
              <a:xfrm>
                <a:off x="2186" y="3014"/>
                <a:ext cx="1325" cy="408"/>
              </a:xfrm>
              <a:prstGeom prst="roundRect">
                <a:avLst>
                  <a:gd name="adj" fmla="val 12495"/>
                </a:avLst>
              </a:prstGeom>
              <a:solidFill>
                <a:srgbClr val="3365FB"/>
              </a:solidFill>
              <a:ln>
                <a:noFill/>
              </a:ln>
              <a:effectLst>
                <a:outerShdw blurRad="63500" dist="107763" dir="2700000" algn="ctr" rotWithShape="0">
                  <a:schemeClr val="bg2">
                    <a:alpha val="74998"/>
                  </a:schemeClr>
                </a:outerShdw>
              </a:effectLst>
              <a:extLst>
                <a:ext uri="{91240B29-F687-4f45-9708-019B960494DF}"/>
              </a:extLst>
            </p:spPr>
            <p:txBody>
              <a:bodyPr wrap="none" anchor="ctr"/>
              <a:lstStyle/>
              <a:p>
                <a:pPr eaLnBrk="1" hangingPunct="1">
                  <a:defRPr/>
                </a:pPr>
                <a:endParaRPr lang="en-US">
                  <a:latin typeface="Arial" charset="0"/>
                  <a:ea typeface="ＭＳ Ｐゴシック" charset="0"/>
                </a:endParaRPr>
              </a:p>
            </p:txBody>
          </p:sp>
          <p:sp>
            <p:nvSpPr>
              <p:cNvPr id="4156" name="Rectangle 43">
                <a:extLst>
                  <a:ext uri="{FF2B5EF4-FFF2-40B4-BE49-F238E27FC236}">
                    <a16:creationId xmlns:a16="http://schemas.microsoft.com/office/drawing/2014/main" id="{0498DEA2-BB35-D142-8A9F-7A5B58224BA3}"/>
                  </a:ext>
                </a:extLst>
              </p:cNvPr>
              <p:cNvSpPr>
                <a:spLocks noChangeArrowheads="1"/>
              </p:cNvSpPr>
              <p:nvPr/>
            </p:nvSpPr>
            <p:spPr bwMode="auto">
              <a:xfrm>
                <a:off x="2412" y="3032"/>
                <a:ext cx="907" cy="187"/>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1700" b="1">
                    <a:solidFill>
                      <a:srgbClr val="FFFF00"/>
                    </a:solidFill>
                  </a:rPr>
                  <a:t>Fluorescence</a:t>
                </a:r>
              </a:p>
            </p:txBody>
          </p:sp>
          <p:sp>
            <p:nvSpPr>
              <p:cNvPr id="4157" name="Rectangle 44">
                <a:extLst>
                  <a:ext uri="{FF2B5EF4-FFF2-40B4-BE49-F238E27FC236}">
                    <a16:creationId xmlns:a16="http://schemas.microsoft.com/office/drawing/2014/main" id="{94316A73-0750-6948-86AC-64FE5F891091}"/>
                  </a:ext>
                </a:extLst>
              </p:cNvPr>
              <p:cNvSpPr>
                <a:spLocks noChangeArrowheads="1"/>
              </p:cNvSpPr>
              <p:nvPr/>
            </p:nvSpPr>
            <p:spPr bwMode="auto">
              <a:xfrm>
                <a:off x="2557" y="3146"/>
                <a:ext cx="533" cy="187"/>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1700" b="1">
                    <a:solidFill>
                      <a:srgbClr val="FFFF00"/>
                    </a:solidFill>
                  </a:rPr>
                  <a:t>signals</a:t>
                </a:r>
              </a:p>
            </p:txBody>
          </p:sp>
        </p:grpSp>
        <p:grpSp>
          <p:nvGrpSpPr>
            <p:cNvPr id="19493" name="Group 45">
              <a:extLst>
                <a:ext uri="{FF2B5EF4-FFF2-40B4-BE49-F238E27FC236}">
                  <a16:creationId xmlns:a16="http://schemas.microsoft.com/office/drawing/2014/main" id="{5D8C7F2C-6744-714A-A42F-AD72FADFC63A}"/>
                </a:ext>
              </a:extLst>
            </p:cNvPr>
            <p:cNvGrpSpPr>
              <a:grpSpLocks/>
            </p:cNvGrpSpPr>
            <p:nvPr/>
          </p:nvGrpSpPr>
          <p:grpSpPr bwMode="auto">
            <a:xfrm>
              <a:off x="2290" y="3725"/>
              <a:ext cx="1117" cy="364"/>
              <a:chOff x="2500" y="3621"/>
              <a:chExt cx="1397" cy="385"/>
            </a:xfrm>
          </p:grpSpPr>
          <p:sp>
            <p:nvSpPr>
              <p:cNvPr id="4152" name="AutoShape 46">
                <a:extLst>
                  <a:ext uri="{FF2B5EF4-FFF2-40B4-BE49-F238E27FC236}">
                    <a16:creationId xmlns:a16="http://schemas.microsoft.com/office/drawing/2014/main" id="{03A5D314-F1D5-1744-A680-FDAE8203763A}"/>
                  </a:ext>
                </a:extLst>
              </p:cNvPr>
              <p:cNvSpPr>
                <a:spLocks noChangeArrowheads="1"/>
              </p:cNvSpPr>
              <p:nvPr/>
            </p:nvSpPr>
            <p:spPr bwMode="auto">
              <a:xfrm>
                <a:off x="2500" y="3621"/>
                <a:ext cx="1397" cy="385"/>
              </a:xfrm>
              <a:prstGeom prst="roundRect">
                <a:avLst>
                  <a:gd name="adj" fmla="val 12495"/>
                </a:avLst>
              </a:prstGeom>
              <a:solidFill>
                <a:srgbClr val="3365FB"/>
              </a:solidFill>
              <a:ln>
                <a:noFill/>
              </a:ln>
              <a:effectLst>
                <a:outerShdw blurRad="63500" dist="107763" dir="2700000" algn="ctr" rotWithShape="0">
                  <a:schemeClr val="bg2">
                    <a:alpha val="74998"/>
                  </a:schemeClr>
                </a:outerShdw>
              </a:effectLst>
              <a:extLst>
                <a:ext uri="{91240B29-F687-4f45-9708-019B960494DF}"/>
              </a:extLst>
            </p:spPr>
            <p:txBody>
              <a:bodyPr wrap="none" anchor="ctr"/>
              <a:lstStyle/>
              <a:p>
                <a:pPr eaLnBrk="1" hangingPunct="1">
                  <a:defRPr/>
                </a:pPr>
                <a:endParaRPr lang="en-US">
                  <a:latin typeface="Arial" charset="0"/>
                  <a:ea typeface="ＭＳ Ｐゴシック" charset="0"/>
                </a:endParaRPr>
              </a:p>
            </p:txBody>
          </p:sp>
          <p:sp>
            <p:nvSpPr>
              <p:cNvPr id="5167" name="Rectangle 47">
                <a:extLst>
                  <a:ext uri="{FF2B5EF4-FFF2-40B4-BE49-F238E27FC236}">
                    <a16:creationId xmlns:a16="http://schemas.microsoft.com/office/drawing/2014/main" id="{A99DE7A5-1733-8F46-95D8-3ED7A454F6F3}"/>
                  </a:ext>
                </a:extLst>
              </p:cNvPr>
              <p:cNvSpPr>
                <a:spLocks noChangeArrowheads="1"/>
              </p:cNvSpPr>
              <p:nvPr/>
            </p:nvSpPr>
            <p:spPr bwMode="auto">
              <a:xfrm>
                <a:off x="2637" y="3648"/>
                <a:ext cx="811" cy="17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p>
                <a:pPr defTabSz="1276350">
                  <a:defRPr/>
                </a:pPr>
                <a:r>
                  <a:rPr lang="en-US" sz="1700" b="1" dirty="0">
                    <a:solidFill>
                      <a:srgbClr val="FFFF00"/>
                    </a:solidFill>
                  </a:rPr>
                  <a:t>Focused</a:t>
                </a:r>
                <a:r>
                  <a:rPr lang="en-US" sz="1700" b="1" dirty="0">
                    <a:solidFill>
                      <a:srgbClr val="FFFF00"/>
                    </a:solidFill>
                    <a:effectLst>
                      <a:outerShdw blurRad="38100" dist="38100" dir="2700000" algn="tl">
                        <a:srgbClr val="C0C0C0"/>
                      </a:outerShdw>
                    </a:effectLst>
                  </a:rPr>
                  <a:t> </a:t>
                </a:r>
                <a:r>
                  <a:rPr lang="en-US" sz="1700" b="1" dirty="0">
                    <a:solidFill>
                      <a:srgbClr val="FFFF00"/>
                    </a:solidFill>
                  </a:rPr>
                  <a:t>laser</a:t>
                </a:r>
              </a:p>
            </p:txBody>
          </p:sp>
          <p:sp>
            <p:nvSpPr>
              <p:cNvPr id="4154" name="Rectangle 48">
                <a:extLst>
                  <a:ext uri="{FF2B5EF4-FFF2-40B4-BE49-F238E27FC236}">
                    <a16:creationId xmlns:a16="http://schemas.microsoft.com/office/drawing/2014/main" id="{66D06BF8-3C08-8E41-ABF1-04ADA581CC24}"/>
                  </a:ext>
                </a:extLst>
              </p:cNvPr>
              <p:cNvSpPr>
                <a:spLocks noChangeArrowheads="1"/>
              </p:cNvSpPr>
              <p:nvPr/>
            </p:nvSpPr>
            <p:spPr bwMode="auto">
              <a:xfrm>
                <a:off x="2932" y="3757"/>
                <a:ext cx="626" cy="179"/>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1700" b="1">
                    <a:solidFill>
                      <a:srgbClr val="FFFF00"/>
                    </a:solidFill>
                  </a:rPr>
                  <a:t>beam</a:t>
                </a:r>
              </a:p>
            </p:txBody>
          </p:sp>
        </p:grpSp>
        <p:sp>
          <p:nvSpPr>
            <p:cNvPr id="4135" name="Rectangle 49">
              <a:extLst>
                <a:ext uri="{FF2B5EF4-FFF2-40B4-BE49-F238E27FC236}">
                  <a16:creationId xmlns:a16="http://schemas.microsoft.com/office/drawing/2014/main" id="{78E1C8D6-EB63-F045-87FD-F4CCEB651BA8}"/>
                </a:ext>
              </a:extLst>
            </p:cNvPr>
            <p:cNvSpPr>
              <a:spLocks noChangeArrowheads="1"/>
            </p:cNvSpPr>
            <p:nvPr/>
          </p:nvSpPr>
          <p:spPr bwMode="auto">
            <a:xfrm>
              <a:off x="4735" y="1812"/>
              <a:ext cx="461" cy="324"/>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1900" b="1">
                  <a:solidFill>
                    <a:schemeClr val="tx2"/>
                  </a:solidFill>
                </a:rPr>
                <a:t>Sheath</a:t>
              </a:r>
            </a:p>
            <a:p>
              <a:pPr>
                <a:defRPr/>
              </a:pPr>
              <a:r>
                <a:rPr lang="en-US" altLang="en-US" sz="1900" b="1">
                  <a:solidFill>
                    <a:schemeClr val="tx2"/>
                  </a:solidFill>
                </a:rPr>
                <a:t>  fluid</a:t>
              </a:r>
            </a:p>
          </p:txBody>
        </p:sp>
        <p:sp>
          <p:nvSpPr>
            <p:cNvPr id="19495" name="Arc 50">
              <a:extLst>
                <a:ext uri="{FF2B5EF4-FFF2-40B4-BE49-F238E27FC236}">
                  <a16:creationId xmlns:a16="http://schemas.microsoft.com/office/drawing/2014/main" id="{C5B9DC45-8E70-444B-B445-68F3DCAE1834}"/>
                </a:ext>
              </a:extLst>
            </p:cNvPr>
            <p:cNvSpPr>
              <a:spLocks/>
            </p:cNvSpPr>
            <p:nvPr/>
          </p:nvSpPr>
          <p:spPr bwMode="auto">
            <a:xfrm>
              <a:off x="4279" y="2242"/>
              <a:ext cx="693" cy="10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78"/>
                  </a:moveTo>
                  <a:cubicBezTo>
                    <a:pt x="12" y="9668"/>
                    <a:pt x="9661" y="16"/>
                    <a:pt x="21571" y="0"/>
                  </a:cubicBezTo>
                </a:path>
                <a:path w="21600" h="21600" stroke="0" extrusionOk="0">
                  <a:moveTo>
                    <a:pt x="0" y="21578"/>
                  </a:moveTo>
                  <a:cubicBezTo>
                    <a:pt x="12" y="9668"/>
                    <a:pt x="9661" y="16"/>
                    <a:pt x="21571" y="0"/>
                  </a:cubicBezTo>
                  <a:lnTo>
                    <a:pt x="21600" y="21600"/>
                  </a:lnTo>
                  <a:lnTo>
                    <a:pt x="0" y="21578"/>
                  </a:lnTo>
                  <a:close/>
                </a:path>
              </a:pathLst>
            </a:custGeom>
            <a:noFill/>
            <a:ln w="25400" cap="rnd">
              <a:solidFill>
                <a:schemeClr val="bg2"/>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6" name="Arc 51">
              <a:extLst>
                <a:ext uri="{FF2B5EF4-FFF2-40B4-BE49-F238E27FC236}">
                  <a16:creationId xmlns:a16="http://schemas.microsoft.com/office/drawing/2014/main" id="{6C0AA5C6-D12F-6D45-A404-A6DF107ADD01}"/>
                </a:ext>
              </a:extLst>
            </p:cNvPr>
            <p:cNvSpPr>
              <a:spLocks/>
            </p:cNvSpPr>
            <p:nvPr/>
          </p:nvSpPr>
          <p:spPr bwMode="auto">
            <a:xfrm>
              <a:off x="3840" y="2784"/>
              <a:ext cx="140" cy="481"/>
            </a:xfrm>
            <a:custGeom>
              <a:avLst/>
              <a:gdLst>
                <a:gd name="T0" fmla="*/ 0 w 21743"/>
                <a:gd name="T1" fmla="*/ 0 h 21600"/>
                <a:gd name="T2" fmla="*/ 0 w 21743"/>
                <a:gd name="T3" fmla="*/ 0 h 21600"/>
                <a:gd name="T4" fmla="*/ 0 w 21743"/>
                <a:gd name="T5" fmla="*/ 0 h 21600"/>
                <a:gd name="T6" fmla="*/ 0 60000 65536"/>
                <a:gd name="T7" fmla="*/ 0 60000 65536"/>
                <a:gd name="T8" fmla="*/ 0 60000 65536"/>
              </a:gdLst>
              <a:ahLst/>
              <a:cxnLst>
                <a:cxn ang="T6">
                  <a:pos x="T0" y="T1"/>
                </a:cxn>
                <a:cxn ang="T7">
                  <a:pos x="T2" y="T3"/>
                </a:cxn>
                <a:cxn ang="T8">
                  <a:pos x="T4" y="T5"/>
                </a:cxn>
              </a:cxnLst>
              <a:rect l="0" t="0" r="r" b="b"/>
              <a:pathLst>
                <a:path w="21743" h="21600" fill="none" extrusionOk="0">
                  <a:moveTo>
                    <a:pt x="0" y="0"/>
                  </a:moveTo>
                  <a:cubicBezTo>
                    <a:pt x="47" y="0"/>
                    <a:pt x="95" y="-1"/>
                    <a:pt x="143" y="0"/>
                  </a:cubicBezTo>
                  <a:cubicBezTo>
                    <a:pt x="12072" y="0"/>
                    <a:pt x="21743" y="9670"/>
                    <a:pt x="21743" y="21600"/>
                  </a:cubicBezTo>
                </a:path>
                <a:path w="21743" h="21600" stroke="0" extrusionOk="0">
                  <a:moveTo>
                    <a:pt x="0" y="0"/>
                  </a:moveTo>
                  <a:cubicBezTo>
                    <a:pt x="47" y="0"/>
                    <a:pt x="95" y="-1"/>
                    <a:pt x="143" y="0"/>
                  </a:cubicBezTo>
                  <a:cubicBezTo>
                    <a:pt x="12072" y="0"/>
                    <a:pt x="21743" y="9670"/>
                    <a:pt x="21743" y="21600"/>
                  </a:cubicBezTo>
                  <a:lnTo>
                    <a:pt x="143" y="21600"/>
                  </a:lnTo>
                  <a:lnTo>
                    <a:pt x="0" y="0"/>
                  </a:lnTo>
                  <a:close/>
                </a:path>
              </a:pathLst>
            </a:custGeom>
            <a:noFill/>
            <a:ln w="25400" cap="rnd">
              <a:solidFill>
                <a:schemeClr val="bg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 name="Line 52">
              <a:extLst>
                <a:ext uri="{FF2B5EF4-FFF2-40B4-BE49-F238E27FC236}">
                  <a16:creationId xmlns:a16="http://schemas.microsoft.com/office/drawing/2014/main" id="{E18ECB7A-968B-EF41-BE01-03055152881A}"/>
                </a:ext>
              </a:extLst>
            </p:cNvPr>
            <p:cNvSpPr>
              <a:spLocks noChangeShapeType="1"/>
            </p:cNvSpPr>
            <p:nvPr/>
          </p:nvSpPr>
          <p:spPr bwMode="auto">
            <a:xfrm>
              <a:off x="4988" y="2238"/>
              <a:ext cx="197" cy="0"/>
            </a:xfrm>
            <a:prstGeom prst="line">
              <a:avLst/>
            </a:prstGeom>
            <a:noFill/>
            <a:ln w="25400">
              <a:solidFill>
                <a:srgbClr val="000000"/>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grpSp>
          <p:nvGrpSpPr>
            <p:cNvPr id="19498" name="Group 53">
              <a:extLst>
                <a:ext uri="{FF2B5EF4-FFF2-40B4-BE49-F238E27FC236}">
                  <a16:creationId xmlns:a16="http://schemas.microsoft.com/office/drawing/2014/main" id="{997683ED-933A-1C43-90A9-405871D7ABCB}"/>
                </a:ext>
              </a:extLst>
            </p:cNvPr>
            <p:cNvGrpSpPr>
              <a:grpSpLocks/>
            </p:cNvGrpSpPr>
            <p:nvPr/>
          </p:nvGrpSpPr>
          <p:grpSpPr bwMode="auto">
            <a:xfrm>
              <a:off x="4302" y="2431"/>
              <a:ext cx="66" cy="65"/>
              <a:chOff x="4515" y="2600"/>
              <a:chExt cx="71" cy="63"/>
            </a:xfrm>
          </p:grpSpPr>
          <p:sp>
            <p:nvSpPr>
              <p:cNvPr id="19509" name="Freeform 54" descr="Wide upward diagonal">
                <a:extLst>
                  <a:ext uri="{FF2B5EF4-FFF2-40B4-BE49-F238E27FC236}">
                    <a16:creationId xmlns:a16="http://schemas.microsoft.com/office/drawing/2014/main" id="{72E9A8C3-E9F5-5D40-AD20-C4680E01715C}"/>
                  </a:ext>
                </a:extLst>
              </p:cNvPr>
              <p:cNvSpPr>
                <a:spLocks/>
              </p:cNvSpPr>
              <p:nvPr/>
            </p:nvSpPr>
            <p:spPr bwMode="auto">
              <a:xfrm>
                <a:off x="4515" y="2600"/>
                <a:ext cx="71" cy="63"/>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10" name="Freeform 55">
                <a:extLst>
                  <a:ext uri="{FF2B5EF4-FFF2-40B4-BE49-F238E27FC236}">
                    <a16:creationId xmlns:a16="http://schemas.microsoft.com/office/drawing/2014/main" id="{7838BBB4-1D44-9943-80F6-125A6C2C3010}"/>
                  </a:ext>
                </a:extLst>
              </p:cNvPr>
              <p:cNvSpPr>
                <a:spLocks/>
              </p:cNvSpPr>
              <p:nvPr/>
            </p:nvSpPr>
            <p:spPr bwMode="auto">
              <a:xfrm>
                <a:off x="4524" y="2621"/>
                <a:ext cx="49" cy="35"/>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99" name="Group 56">
              <a:extLst>
                <a:ext uri="{FF2B5EF4-FFF2-40B4-BE49-F238E27FC236}">
                  <a16:creationId xmlns:a16="http://schemas.microsoft.com/office/drawing/2014/main" id="{1A8136A7-63DA-634F-A70D-3D5A5959487B}"/>
                </a:ext>
              </a:extLst>
            </p:cNvPr>
            <p:cNvGrpSpPr>
              <a:grpSpLocks/>
            </p:cNvGrpSpPr>
            <p:nvPr/>
          </p:nvGrpSpPr>
          <p:grpSpPr bwMode="auto">
            <a:xfrm>
              <a:off x="4128" y="2448"/>
              <a:ext cx="66" cy="65"/>
              <a:chOff x="4515" y="2600"/>
              <a:chExt cx="71" cy="63"/>
            </a:xfrm>
          </p:grpSpPr>
          <p:sp>
            <p:nvSpPr>
              <p:cNvPr id="19507" name="Freeform 57" descr="Wide upward diagonal">
                <a:extLst>
                  <a:ext uri="{FF2B5EF4-FFF2-40B4-BE49-F238E27FC236}">
                    <a16:creationId xmlns:a16="http://schemas.microsoft.com/office/drawing/2014/main" id="{7F6D1878-1FA7-0F41-956A-777C2956B9CB}"/>
                  </a:ext>
                </a:extLst>
              </p:cNvPr>
              <p:cNvSpPr>
                <a:spLocks/>
              </p:cNvSpPr>
              <p:nvPr/>
            </p:nvSpPr>
            <p:spPr bwMode="auto">
              <a:xfrm>
                <a:off x="4515" y="2600"/>
                <a:ext cx="71" cy="63"/>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8" name="Freeform 58">
                <a:extLst>
                  <a:ext uri="{FF2B5EF4-FFF2-40B4-BE49-F238E27FC236}">
                    <a16:creationId xmlns:a16="http://schemas.microsoft.com/office/drawing/2014/main" id="{49BAFBC2-1B4B-A748-9C3A-7B770EE97A7F}"/>
                  </a:ext>
                </a:extLst>
              </p:cNvPr>
              <p:cNvSpPr>
                <a:spLocks/>
              </p:cNvSpPr>
              <p:nvPr/>
            </p:nvSpPr>
            <p:spPr bwMode="auto">
              <a:xfrm>
                <a:off x="4524" y="2621"/>
                <a:ext cx="49" cy="35"/>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00" name="Group 59">
              <a:extLst>
                <a:ext uri="{FF2B5EF4-FFF2-40B4-BE49-F238E27FC236}">
                  <a16:creationId xmlns:a16="http://schemas.microsoft.com/office/drawing/2014/main" id="{F81E39A1-5C0F-1B41-8630-6CE85DBD9DFC}"/>
                </a:ext>
              </a:extLst>
            </p:cNvPr>
            <p:cNvGrpSpPr>
              <a:grpSpLocks/>
            </p:cNvGrpSpPr>
            <p:nvPr/>
          </p:nvGrpSpPr>
          <p:grpSpPr bwMode="auto">
            <a:xfrm>
              <a:off x="3840" y="2448"/>
              <a:ext cx="66" cy="65"/>
              <a:chOff x="4515" y="2600"/>
              <a:chExt cx="71" cy="63"/>
            </a:xfrm>
          </p:grpSpPr>
          <p:sp>
            <p:nvSpPr>
              <p:cNvPr id="19505" name="Freeform 60" descr="Wide upward diagonal">
                <a:extLst>
                  <a:ext uri="{FF2B5EF4-FFF2-40B4-BE49-F238E27FC236}">
                    <a16:creationId xmlns:a16="http://schemas.microsoft.com/office/drawing/2014/main" id="{B46A802B-CD05-BA48-89EB-94D0A2EC3708}"/>
                  </a:ext>
                </a:extLst>
              </p:cNvPr>
              <p:cNvSpPr>
                <a:spLocks/>
              </p:cNvSpPr>
              <p:nvPr/>
            </p:nvSpPr>
            <p:spPr bwMode="auto">
              <a:xfrm>
                <a:off x="4515" y="2600"/>
                <a:ext cx="71" cy="63"/>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6" name="Freeform 61">
                <a:extLst>
                  <a:ext uri="{FF2B5EF4-FFF2-40B4-BE49-F238E27FC236}">
                    <a16:creationId xmlns:a16="http://schemas.microsoft.com/office/drawing/2014/main" id="{25D09A2A-2E23-DF4D-A5A7-C3A682AE4EAC}"/>
                  </a:ext>
                </a:extLst>
              </p:cNvPr>
              <p:cNvSpPr>
                <a:spLocks/>
              </p:cNvSpPr>
              <p:nvPr/>
            </p:nvSpPr>
            <p:spPr bwMode="auto">
              <a:xfrm>
                <a:off x="4524" y="2621"/>
                <a:ext cx="49" cy="35"/>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01" name="Group 62">
              <a:extLst>
                <a:ext uri="{FF2B5EF4-FFF2-40B4-BE49-F238E27FC236}">
                  <a16:creationId xmlns:a16="http://schemas.microsoft.com/office/drawing/2014/main" id="{9A27ECBB-583B-7C4A-9A26-C622BD264567}"/>
                </a:ext>
              </a:extLst>
            </p:cNvPr>
            <p:cNvGrpSpPr>
              <a:grpSpLocks/>
            </p:cNvGrpSpPr>
            <p:nvPr/>
          </p:nvGrpSpPr>
          <p:grpSpPr bwMode="auto">
            <a:xfrm>
              <a:off x="3984" y="2496"/>
              <a:ext cx="66" cy="65"/>
              <a:chOff x="4515" y="2600"/>
              <a:chExt cx="71" cy="63"/>
            </a:xfrm>
          </p:grpSpPr>
          <p:sp>
            <p:nvSpPr>
              <p:cNvPr id="19503" name="Freeform 63" descr="Wide upward diagonal">
                <a:extLst>
                  <a:ext uri="{FF2B5EF4-FFF2-40B4-BE49-F238E27FC236}">
                    <a16:creationId xmlns:a16="http://schemas.microsoft.com/office/drawing/2014/main" id="{F2FE1EDA-E70F-5841-B2C9-E6550784C376}"/>
                  </a:ext>
                </a:extLst>
              </p:cNvPr>
              <p:cNvSpPr>
                <a:spLocks/>
              </p:cNvSpPr>
              <p:nvPr/>
            </p:nvSpPr>
            <p:spPr bwMode="auto">
              <a:xfrm>
                <a:off x="4515" y="2600"/>
                <a:ext cx="71" cy="63"/>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4" name="Freeform 64">
                <a:extLst>
                  <a:ext uri="{FF2B5EF4-FFF2-40B4-BE49-F238E27FC236}">
                    <a16:creationId xmlns:a16="http://schemas.microsoft.com/office/drawing/2014/main" id="{B364F2C0-0E85-8D4E-90B6-4C73215502B4}"/>
                  </a:ext>
                </a:extLst>
              </p:cNvPr>
              <p:cNvSpPr>
                <a:spLocks/>
              </p:cNvSpPr>
              <p:nvPr/>
            </p:nvSpPr>
            <p:spPr bwMode="auto">
              <a:xfrm>
                <a:off x="4524" y="2621"/>
                <a:ext cx="49" cy="35"/>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02" name="Freeform 65">
              <a:extLst>
                <a:ext uri="{FF2B5EF4-FFF2-40B4-BE49-F238E27FC236}">
                  <a16:creationId xmlns:a16="http://schemas.microsoft.com/office/drawing/2014/main" id="{C8E220AE-937D-B443-A0AE-26A21DB97208}"/>
                </a:ext>
              </a:extLst>
            </p:cNvPr>
            <p:cNvSpPr>
              <a:spLocks/>
            </p:cNvSpPr>
            <p:nvPr/>
          </p:nvSpPr>
          <p:spPr bwMode="auto">
            <a:xfrm>
              <a:off x="3808" y="2340"/>
              <a:ext cx="623" cy="291"/>
            </a:xfrm>
            <a:custGeom>
              <a:avLst/>
              <a:gdLst>
                <a:gd name="T0" fmla="*/ 0 w 679"/>
                <a:gd name="T1" fmla="*/ 14 h 284"/>
                <a:gd name="T2" fmla="*/ 0 w 679"/>
                <a:gd name="T3" fmla="*/ 224 h 284"/>
                <a:gd name="T4" fmla="*/ 28 w 679"/>
                <a:gd name="T5" fmla="*/ 427 h 284"/>
                <a:gd name="T6" fmla="*/ 133 w 679"/>
                <a:gd name="T7" fmla="*/ 426 h 284"/>
                <a:gd name="T8" fmla="*/ 157 w 679"/>
                <a:gd name="T9" fmla="*/ 209 h 284"/>
                <a:gd name="T10" fmla="*/ 157 w 679"/>
                <a:gd name="T11" fmla="*/ 20 h 284"/>
                <a:gd name="T12" fmla="*/ 123 w 679"/>
                <a:gd name="T13" fmla="*/ 0 h 284"/>
                <a:gd name="T14" fmla="*/ 92 w 679"/>
                <a:gd name="T15" fmla="*/ 79 h 284"/>
                <a:gd name="T16" fmla="*/ 56 w 679"/>
                <a:gd name="T17" fmla="*/ 44 h 284"/>
                <a:gd name="T18" fmla="*/ 30 w 679"/>
                <a:gd name="T19" fmla="*/ 63 h 284"/>
                <a:gd name="T20" fmla="*/ 0 w 679"/>
                <a:gd name="T21" fmla="*/ 14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9" h="284">
                  <a:moveTo>
                    <a:pt x="0" y="14"/>
                  </a:moveTo>
                  <a:lnTo>
                    <a:pt x="0" y="148"/>
                  </a:lnTo>
                  <a:lnTo>
                    <a:pt x="120" y="283"/>
                  </a:lnTo>
                  <a:lnTo>
                    <a:pt x="576" y="282"/>
                  </a:lnTo>
                  <a:lnTo>
                    <a:pt x="678" y="138"/>
                  </a:lnTo>
                  <a:lnTo>
                    <a:pt x="678" y="20"/>
                  </a:lnTo>
                  <a:lnTo>
                    <a:pt x="530" y="0"/>
                  </a:lnTo>
                  <a:lnTo>
                    <a:pt x="401" y="53"/>
                  </a:lnTo>
                  <a:lnTo>
                    <a:pt x="243" y="27"/>
                  </a:lnTo>
                  <a:lnTo>
                    <a:pt x="128" y="45"/>
                  </a:lnTo>
                  <a:lnTo>
                    <a:pt x="0" y="14"/>
                  </a:lnTo>
                </a:path>
              </a:pathLst>
            </a:custGeom>
            <a:gradFill rotWithShape="0">
              <a:gsLst>
                <a:gs pos="0">
                  <a:srgbClr val="A5A5A5"/>
                </a:gs>
                <a:gs pos="100000">
                  <a:srgbClr val="CECECE"/>
                </a:gs>
              </a:gsLst>
              <a:path path="rect">
                <a:fillToRect l="50000" t="50000" r="50000" b="5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4196287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Date Placeholder 3">
            <a:extLst>
              <a:ext uri="{FF2B5EF4-FFF2-40B4-BE49-F238E27FC236}">
                <a16:creationId xmlns:a16="http://schemas.microsoft.com/office/drawing/2014/main" id="{9DBC6897-71C6-2142-871B-E28753DBF1A6}"/>
              </a:ext>
            </a:extLst>
          </p:cNvPr>
          <p:cNvSpPr>
            <a:spLocks noGrp="1"/>
          </p:cNvSpPr>
          <p:nvPr>
            <p:ph type="dt" sz="quarter" idx="10"/>
          </p:nvPr>
        </p:nvSpPr>
        <p:spPr>
          <a:xfrm>
            <a:off x="1907349" y="608906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EE61364-FD3D-4C42-8513-DD96E85FF4F4}" type="datetime12">
              <a:rPr lang="en-US" altLang="en-US" sz="1400"/>
              <a:pPr>
                <a:spcBef>
                  <a:spcPct val="0"/>
                </a:spcBef>
                <a:buFontTx/>
                <a:buNone/>
              </a:pPr>
              <a:t>9:13 AM</a:t>
            </a:fld>
            <a:endParaRPr lang="en-US" altLang="en-US" sz="1400"/>
          </a:p>
        </p:txBody>
      </p:sp>
      <p:sp>
        <p:nvSpPr>
          <p:cNvPr id="31747" name="Rectangle 2">
            <a:extLst>
              <a:ext uri="{FF2B5EF4-FFF2-40B4-BE49-F238E27FC236}">
                <a16:creationId xmlns:a16="http://schemas.microsoft.com/office/drawing/2014/main" id="{9ADAE267-3B83-7147-9D8F-99577496C8BE}"/>
              </a:ext>
            </a:extLst>
          </p:cNvPr>
          <p:cNvSpPr>
            <a:spLocks noGrp="1" noChangeArrowheads="1"/>
          </p:cNvSpPr>
          <p:nvPr>
            <p:ph type="title"/>
          </p:nvPr>
        </p:nvSpPr>
        <p:spPr>
          <a:xfrm>
            <a:off x="1524000" y="0"/>
            <a:ext cx="8229600" cy="685800"/>
          </a:xfrm>
          <a:extLst>
            <a:ext uri="{91240B29-F687-4f45-9708-019B960494DF}"/>
          </a:extLst>
        </p:spPr>
        <p:txBody>
          <a:bodyPr vert="horz" lIns="88900" tIns="44450" rIns="88900" bIns="44450" rtlCol="0" anchor="b">
            <a:noAutofit/>
          </a:bodyPr>
          <a:lstStyle/>
          <a:p>
            <a:pPr defTabSz="887413">
              <a:defRPr/>
            </a:pPr>
            <a:r>
              <a:rPr lang="en-US" altLang="en-US">
                <a:ea typeface="+mj-ea"/>
                <a:cs typeface="+mj-cs"/>
              </a:rPr>
              <a:t>Hydrodynamically focused fluidics</a:t>
            </a:r>
          </a:p>
        </p:txBody>
      </p:sp>
      <p:sp>
        <p:nvSpPr>
          <p:cNvPr id="74755" name="Freeform 3">
            <a:extLst>
              <a:ext uri="{FF2B5EF4-FFF2-40B4-BE49-F238E27FC236}">
                <a16:creationId xmlns:a16="http://schemas.microsoft.com/office/drawing/2014/main" id="{048C01E2-D89F-6A49-9ABE-34FC6733009F}"/>
              </a:ext>
            </a:extLst>
          </p:cNvPr>
          <p:cNvSpPr>
            <a:spLocks/>
          </p:cNvSpPr>
          <p:nvPr/>
        </p:nvSpPr>
        <p:spPr bwMode="auto">
          <a:xfrm>
            <a:off x="7120699" y="1474201"/>
            <a:ext cx="2698750" cy="2530475"/>
          </a:xfrm>
          <a:custGeom>
            <a:avLst/>
            <a:gdLst>
              <a:gd name="T0" fmla="*/ 2147483646 w 1008"/>
              <a:gd name="T1" fmla="*/ 2147483646 h 814"/>
              <a:gd name="T2" fmla="*/ 2147483646 w 1008"/>
              <a:gd name="T3" fmla="*/ 2147483646 h 814"/>
              <a:gd name="T4" fmla="*/ 2147483646 w 1008"/>
              <a:gd name="T5" fmla="*/ 2147483646 h 814"/>
              <a:gd name="T6" fmla="*/ 2147483646 w 1008"/>
              <a:gd name="T7" fmla="*/ 2147483646 h 814"/>
              <a:gd name="T8" fmla="*/ 2147483646 w 1008"/>
              <a:gd name="T9" fmla="*/ 2147483646 h 814"/>
              <a:gd name="T10" fmla="*/ 2147483646 w 1008"/>
              <a:gd name="T11" fmla="*/ 2147483646 h 814"/>
              <a:gd name="T12" fmla="*/ 2147483646 w 1008"/>
              <a:gd name="T13" fmla="*/ 2147483646 h 814"/>
              <a:gd name="T14" fmla="*/ 2147483646 w 1008"/>
              <a:gd name="T15" fmla="*/ 2147483646 h 814"/>
              <a:gd name="T16" fmla="*/ 2147483646 w 1008"/>
              <a:gd name="T17" fmla="*/ 0 h 814"/>
              <a:gd name="T18" fmla="*/ 2147483646 w 1008"/>
              <a:gd name="T19" fmla="*/ 2147483646 h 814"/>
              <a:gd name="T20" fmla="*/ 0 w 1008"/>
              <a:gd name="T21" fmla="*/ 2147483646 h 814"/>
              <a:gd name="T22" fmla="*/ 2147483646 w 1008"/>
              <a:gd name="T23" fmla="*/ 2147483646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814">
                <a:moveTo>
                  <a:pt x="39" y="813"/>
                </a:moveTo>
                <a:lnTo>
                  <a:pt x="988" y="232"/>
                </a:lnTo>
                <a:lnTo>
                  <a:pt x="1007" y="165"/>
                </a:lnTo>
                <a:lnTo>
                  <a:pt x="979" y="134"/>
                </a:lnTo>
                <a:lnTo>
                  <a:pt x="996" y="92"/>
                </a:lnTo>
                <a:lnTo>
                  <a:pt x="974" y="89"/>
                </a:lnTo>
                <a:lnTo>
                  <a:pt x="965" y="87"/>
                </a:lnTo>
                <a:lnTo>
                  <a:pt x="968" y="53"/>
                </a:lnTo>
                <a:lnTo>
                  <a:pt x="976" y="0"/>
                </a:lnTo>
                <a:lnTo>
                  <a:pt x="361" y="550"/>
                </a:lnTo>
                <a:lnTo>
                  <a:pt x="0" y="791"/>
                </a:lnTo>
                <a:lnTo>
                  <a:pt x="39" y="813"/>
                </a:lnTo>
              </a:path>
            </a:pathLst>
          </a:custGeom>
          <a:solidFill>
            <a:srgbClr val="00A9E0"/>
          </a:solidFill>
          <a:ln w="76200" cap="rnd" cmpd="sng">
            <a:solidFill>
              <a:srgbClr val="00A9E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6" name="Freeform 4" descr="Large confetti">
            <a:extLst>
              <a:ext uri="{FF2B5EF4-FFF2-40B4-BE49-F238E27FC236}">
                <a16:creationId xmlns:a16="http://schemas.microsoft.com/office/drawing/2014/main" id="{77EEE747-3FD8-6F4B-9DA7-79E2F2705AB9}"/>
              </a:ext>
            </a:extLst>
          </p:cNvPr>
          <p:cNvSpPr>
            <a:spLocks/>
          </p:cNvSpPr>
          <p:nvPr/>
        </p:nvSpPr>
        <p:spPr bwMode="auto">
          <a:xfrm>
            <a:off x="5260150" y="1104313"/>
            <a:ext cx="3292475" cy="4270375"/>
          </a:xfrm>
          <a:custGeom>
            <a:avLst/>
            <a:gdLst>
              <a:gd name="T0" fmla="*/ 2147483646 w 1230"/>
              <a:gd name="T1" fmla="*/ 2147483646 h 1375"/>
              <a:gd name="T2" fmla="*/ 2147483646 w 1230"/>
              <a:gd name="T3" fmla="*/ 0 h 1375"/>
              <a:gd name="T4" fmla="*/ 2147483646 w 1230"/>
              <a:gd name="T5" fmla="*/ 2147483646 h 1375"/>
              <a:gd name="T6" fmla="*/ 2147483646 w 1230"/>
              <a:gd name="T7" fmla="*/ 2147483646 h 1375"/>
              <a:gd name="T8" fmla="*/ 2147483646 w 1230"/>
              <a:gd name="T9" fmla="*/ 2147483646 h 1375"/>
              <a:gd name="T10" fmla="*/ 2147483646 w 1230"/>
              <a:gd name="T11" fmla="*/ 2147483646 h 1375"/>
              <a:gd name="T12" fmla="*/ 2147483646 w 1230"/>
              <a:gd name="T13" fmla="*/ 2147483646 h 1375"/>
              <a:gd name="T14" fmla="*/ 2147483646 w 1230"/>
              <a:gd name="T15" fmla="*/ 2147483646 h 1375"/>
              <a:gd name="T16" fmla="*/ 2147483646 w 1230"/>
              <a:gd name="T17" fmla="*/ 2147483646 h 1375"/>
              <a:gd name="T18" fmla="*/ 2147483646 w 1230"/>
              <a:gd name="T19" fmla="*/ 2147483646 h 1375"/>
              <a:gd name="T20" fmla="*/ 2147483646 w 1230"/>
              <a:gd name="T21" fmla="*/ 2147483646 h 1375"/>
              <a:gd name="T22" fmla="*/ 2147483646 w 1230"/>
              <a:gd name="T23" fmla="*/ 2147483646 h 1375"/>
              <a:gd name="T24" fmla="*/ 2147483646 w 1230"/>
              <a:gd name="T25" fmla="*/ 2147483646 h 1375"/>
              <a:gd name="T26" fmla="*/ 2147483646 w 1230"/>
              <a:gd name="T27" fmla="*/ 2147483646 h 1375"/>
              <a:gd name="T28" fmla="*/ 2147483646 w 1230"/>
              <a:gd name="T29" fmla="*/ 2147483646 h 1375"/>
              <a:gd name="T30" fmla="*/ 2147483646 w 1230"/>
              <a:gd name="T31" fmla="*/ 2147483646 h 1375"/>
              <a:gd name="T32" fmla="*/ 0 w 1230"/>
              <a:gd name="T33" fmla="*/ 2147483646 h 1375"/>
              <a:gd name="T34" fmla="*/ 2147483646 w 1230"/>
              <a:gd name="T35" fmla="*/ 2147483646 h 1375"/>
              <a:gd name="T36" fmla="*/ 2147483646 w 1230"/>
              <a:gd name="T37" fmla="*/ 2147483646 h 1375"/>
              <a:gd name="T38" fmla="*/ 2147483646 w 1230"/>
              <a:gd name="T39" fmla="*/ 2147483646 h 1375"/>
              <a:gd name="T40" fmla="*/ 2147483646 w 1230"/>
              <a:gd name="T41" fmla="*/ 2147483646 h 1375"/>
              <a:gd name="T42" fmla="*/ 2147483646 w 1230"/>
              <a:gd name="T43" fmla="*/ 2147483646 h 1375"/>
              <a:gd name="T44" fmla="*/ 2147483646 w 1230"/>
              <a:gd name="T45" fmla="*/ 2147483646 h 1375"/>
              <a:gd name="T46" fmla="*/ 2147483646 w 1230"/>
              <a:gd name="T47" fmla="*/ 2147483646 h 13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30" h="1375">
                <a:moveTo>
                  <a:pt x="910" y="36"/>
                </a:moveTo>
                <a:lnTo>
                  <a:pt x="1046" y="0"/>
                </a:lnTo>
                <a:lnTo>
                  <a:pt x="1221" y="86"/>
                </a:lnTo>
                <a:lnTo>
                  <a:pt x="1229" y="356"/>
                </a:lnTo>
                <a:lnTo>
                  <a:pt x="894" y="804"/>
                </a:lnTo>
                <a:lnTo>
                  <a:pt x="891" y="1358"/>
                </a:lnTo>
                <a:lnTo>
                  <a:pt x="753" y="1345"/>
                </a:lnTo>
                <a:lnTo>
                  <a:pt x="736" y="1347"/>
                </a:lnTo>
                <a:lnTo>
                  <a:pt x="649" y="1374"/>
                </a:lnTo>
                <a:lnTo>
                  <a:pt x="532" y="1330"/>
                </a:lnTo>
                <a:lnTo>
                  <a:pt x="529" y="1318"/>
                </a:lnTo>
                <a:lnTo>
                  <a:pt x="531" y="1325"/>
                </a:lnTo>
                <a:lnTo>
                  <a:pt x="537" y="1332"/>
                </a:lnTo>
                <a:lnTo>
                  <a:pt x="453" y="1358"/>
                </a:lnTo>
                <a:lnTo>
                  <a:pt x="352" y="1339"/>
                </a:lnTo>
                <a:lnTo>
                  <a:pt x="349" y="795"/>
                </a:lnTo>
                <a:lnTo>
                  <a:pt x="0" y="338"/>
                </a:lnTo>
                <a:lnTo>
                  <a:pt x="18" y="90"/>
                </a:lnTo>
                <a:lnTo>
                  <a:pt x="131" y="14"/>
                </a:lnTo>
                <a:lnTo>
                  <a:pt x="220" y="22"/>
                </a:lnTo>
                <a:lnTo>
                  <a:pt x="267" y="9"/>
                </a:lnTo>
                <a:lnTo>
                  <a:pt x="355" y="59"/>
                </a:lnTo>
                <a:lnTo>
                  <a:pt x="601" y="86"/>
                </a:lnTo>
                <a:lnTo>
                  <a:pt x="910" y="36"/>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7" name="Freeform 5">
            <a:extLst>
              <a:ext uri="{FF2B5EF4-FFF2-40B4-BE49-F238E27FC236}">
                <a16:creationId xmlns:a16="http://schemas.microsoft.com/office/drawing/2014/main" id="{FB05F91E-EE4B-2B46-B281-64D13C9A3D73}"/>
              </a:ext>
            </a:extLst>
          </p:cNvPr>
          <p:cNvSpPr>
            <a:spLocks/>
          </p:cNvSpPr>
          <p:nvPr/>
        </p:nvSpPr>
        <p:spPr bwMode="auto">
          <a:xfrm>
            <a:off x="5058537" y="1137651"/>
            <a:ext cx="1122362" cy="3360737"/>
          </a:xfrm>
          <a:custGeom>
            <a:avLst/>
            <a:gdLst>
              <a:gd name="T0" fmla="*/ 2147483646 w 420"/>
              <a:gd name="T1" fmla="*/ 2147483646 h 1081"/>
              <a:gd name="T2" fmla="*/ 2147483646 w 420"/>
              <a:gd name="T3" fmla="*/ 2147483646 h 1081"/>
              <a:gd name="T4" fmla="*/ 2147483646 w 420"/>
              <a:gd name="T5" fmla="*/ 2147483646 h 1081"/>
              <a:gd name="T6" fmla="*/ 2147483646 w 420"/>
              <a:gd name="T7" fmla="*/ 2147483646 h 1081"/>
              <a:gd name="T8" fmla="*/ 2147483646 w 420"/>
              <a:gd name="T9" fmla="*/ 2147483646 h 1081"/>
              <a:gd name="T10" fmla="*/ 2147483646 w 420"/>
              <a:gd name="T11" fmla="*/ 2147483646 h 1081"/>
              <a:gd name="T12" fmla="*/ 2147483646 w 420"/>
              <a:gd name="T13" fmla="*/ 2147483646 h 1081"/>
              <a:gd name="T14" fmla="*/ 2147483646 w 420"/>
              <a:gd name="T15" fmla="*/ 2147483646 h 1081"/>
              <a:gd name="T16" fmla="*/ 2147483646 w 420"/>
              <a:gd name="T17" fmla="*/ 2147483646 h 1081"/>
              <a:gd name="T18" fmla="*/ 2147483646 w 420"/>
              <a:gd name="T19" fmla="*/ 2147483646 h 1081"/>
              <a:gd name="T20" fmla="*/ 2147483646 w 420"/>
              <a:gd name="T21" fmla="*/ 2147483646 h 1081"/>
              <a:gd name="T22" fmla="*/ 0 w 420"/>
              <a:gd name="T23" fmla="*/ 2147483646 h 1081"/>
              <a:gd name="T24" fmla="*/ 0 w 420"/>
              <a:gd name="T25" fmla="*/ 0 h 1081"/>
              <a:gd name="T26" fmla="*/ 2147483646 w 420"/>
              <a:gd name="T27" fmla="*/ 2147483646 h 10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1081">
                <a:moveTo>
                  <a:pt x="105" y="86"/>
                </a:moveTo>
                <a:lnTo>
                  <a:pt x="105" y="342"/>
                </a:lnTo>
                <a:lnTo>
                  <a:pt x="419" y="774"/>
                </a:lnTo>
                <a:lnTo>
                  <a:pt x="419" y="1080"/>
                </a:lnTo>
                <a:lnTo>
                  <a:pt x="398" y="1076"/>
                </a:lnTo>
                <a:lnTo>
                  <a:pt x="361" y="1076"/>
                </a:lnTo>
                <a:lnTo>
                  <a:pt x="356" y="1071"/>
                </a:lnTo>
                <a:lnTo>
                  <a:pt x="330" y="1058"/>
                </a:lnTo>
                <a:lnTo>
                  <a:pt x="319" y="1040"/>
                </a:lnTo>
                <a:lnTo>
                  <a:pt x="309" y="1017"/>
                </a:lnTo>
                <a:lnTo>
                  <a:pt x="309" y="770"/>
                </a:lnTo>
                <a:lnTo>
                  <a:pt x="0" y="342"/>
                </a:lnTo>
                <a:lnTo>
                  <a:pt x="0" y="0"/>
                </a:lnTo>
                <a:lnTo>
                  <a:pt x="26" y="14"/>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8" name="Freeform 6">
            <a:extLst>
              <a:ext uri="{FF2B5EF4-FFF2-40B4-BE49-F238E27FC236}">
                <a16:creationId xmlns:a16="http://schemas.microsoft.com/office/drawing/2014/main" id="{31457058-9EC3-BB4B-99D2-39438F23B67C}"/>
              </a:ext>
            </a:extLst>
          </p:cNvPr>
          <p:cNvSpPr>
            <a:spLocks/>
          </p:cNvSpPr>
          <p:nvPr/>
        </p:nvSpPr>
        <p:spPr bwMode="auto">
          <a:xfrm>
            <a:off x="5128388" y="1137651"/>
            <a:ext cx="212725" cy="242887"/>
          </a:xfrm>
          <a:custGeom>
            <a:avLst/>
            <a:gdLst>
              <a:gd name="T0" fmla="*/ 0 w 80"/>
              <a:gd name="T1" fmla="*/ 0 h 78"/>
              <a:gd name="T2" fmla="*/ 2147483646 w 80"/>
              <a:gd name="T3" fmla="*/ 2147483646 h 78"/>
              <a:gd name="T4" fmla="*/ 2147483646 w 80"/>
              <a:gd name="T5" fmla="*/ 2147483646 h 78"/>
              <a:gd name="T6" fmla="*/ 2147483646 w 80"/>
              <a:gd name="T7" fmla="*/ 2147483646 h 78"/>
              <a:gd name="T8" fmla="*/ 2147483646 w 80"/>
              <a:gd name="T9" fmla="*/ 2147483646 h 78"/>
              <a:gd name="T10" fmla="*/ 2147483646 w 80"/>
              <a:gd name="T11" fmla="*/ 2147483646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78">
                <a:moveTo>
                  <a:pt x="0" y="0"/>
                </a:moveTo>
                <a:lnTo>
                  <a:pt x="26" y="36"/>
                </a:lnTo>
                <a:lnTo>
                  <a:pt x="42" y="41"/>
                </a:lnTo>
                <a:lnTo>
                  <a:pt x="58" y="50"/>
                </a:lnTo>
                <a:lnTo>
                  <a:pt x="68" y="63"/>
                </a:lnTo>
                <a:lnTo>
                  <a:pt x="79" y="77"/>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Freeform 7">
            <a:extLst>
              <a:ext uri="{FF2B5EF4-FFF2-40B4-BE49-F238E27FC236}">
                <a16:creationId xmlns:a16="http://schemas.microsoft.com/office/drawing/2014/main" id="{F289439E-FFA7-9D45-B47C-D6FB7FDE0B02}"/>
              </a:ext>
            </a:extLst>
          </p:cNvPr>
          <p:cNvSpPr>
            <a:spLocks/>
          </p:cNvSpPr>
          <p:nvPr/>
        </p:nvSpPr>
        <p:spPr bwMode="auto">
          <a:xfrm>
            <a:off x="7619174" y="1137651"/>
            <a:ext cx="1123950" cy="3360737"/>
          </a:xfrm>
          <a:custGeom>
            <a:avLst/>
            <a:gdLst>
              <a:gd name="T0" fmla="*/ 2147483646 w 420"/>
              <a:gd name="T1" fmla="*/ 2147483646 h 1081"/>
              <a:gd name="T2" fmla="*/ 2147483646 w 420"/>
              <a:gd name="T3" fmla="*/ 2147483646 h 1081"/>
              <a:gd name="T4" fmla="*/ 0 w 420"/>
              <a:gd name="T5" fmla="*/ 2147483646 h 1081"/>
              <a:gd name="T6" fmla="*/ 0 w 420"/>
              <a:gd name="T7" fmla="*/ 2147483646 h 1081"/>
              <a:gd name="T8" fmla="*/ 2147483646 w 420"/>
              <a:gd name="T9" fmla="*/ 2147483646 h 1081"/>
              <a:gd name="T10" fmla="*/ 2147483646 w 420"/>
              <a:gd name="T11" fmla="*/ 2147483646 h 1081"/>
              <a:gd name="T12" fmla="*/ 2147483646 w 420"/>
              <a:gd name="T13" fmla="*/ 2147483646 h 1081"/>
              <a:gd name="T14" fmla="*/ 2147483646 w 420"/>
              <a:gd name="T15" fmla="*/ 2147483646 h 1081"/>
              <a:gd name="T16" fmla="*/ 2147483646 w 420"/>
              <a:gd name="T17" fmla="*/ 2147483646 h 1081"/>
              <a:gd name="T18" fmla="*/ 2147483646 w 420"/>
              <a:gd name="T19" fmla="*/ 2147483646 h 1081"/>
              <a:gd name="T20" fmla="*/ 2147483646 w 420"/>
              <a:gd name="T21" fmla="*/ 2147483646 h 1081"/>
              <a:gd name="T22" fmla="*/ 2147483646 w 420"/>
              <a:gd name="T23" fmla="*/ 2147483646 h 1081"/>
              <a:gd name="T24" fmla="*/ 2147483646 w 420"/>
              <a:gd name="T25" fmla="*/ 0 h 1081"/>
              <a:gd name="T26" fmla="*/ 2147483646 w 420"/>
              <a:gd name="T27" fmla="*/ 2147483646 h 10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1081">
                <a:moveTo>
                  <a:pt x="314" y="86"/>
                </a:moveTo>
                <a:lnTo>
                  <a:pt x="314" y="342"/>
                </a:lnTo>
                <a:lnTo>
                  <a:pt x="0" y="774"/>
                </a:lnTo>
                <a:lnTo>
                  <a:pt x="0" y="1080"/>
                </a:lnTo>
                <a:lnTo>
                  <a:pt x="21" y="1076"/>
                </a:lnTo>
                <a:lnTo>
                  <a:pt x="58" y="1076"/>
                </a:lnTo>
                <a:lnTo>
                  <a:pt x="63" y="1071"/>
                </a:lnTo>
                <a:lnTo>
                  <a:pt x="89" y="1058"/>
                </a:lnTo>
                <a:lnTo>
                  <a:pt x="100" y="1040"/>
                </a:lnTo>
                <a:lnTo>
                  <a:pt x="110" y="1017"/>
                </a:lnTo>
                <a:lnTo>
                  <a:pt x="110" y="770"/>
                </a:lnTo>
                <a:lnTo>
                  <a:pt x="419" y="342"/>
                </a:lnTo>
                <a:lnTo>
                  <a:pt x="419" y="0"/>
                </a:lnTo>
                <a:lnTo>
                  <a:pt x="393" y="14"/>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 name="Freeform 8">
            <a:extLst>
              <a:ext uri="{FF2B5EF4-FFF2-40B4-BE49-F238E27FC236}">
                <a16:creationId xmlns:a16="http://schemas.microsoft.com/office/drawing/2014/main" id="{7DADF733-F7B6-874E-A0F4-5DEC9188C4F1}"/>
              </a:ext>
            </a:extLst>
          </p:cNvPr>
          <p:cNvSpPr>
            <a:spLocks/>
          </p:cNvSpPr>
          <p:nvPr/>
        </p:nvSpPr>
        <p:spPr bwMode="auto">
          <a:xfrm>
            <a:off x="8458962" y="1137651"/>
            <a:ext cx="215900" cy="242887"/>
          </a:xfrm>
          <a:custGeom>
            <a:avLst/>
            <a:gdLst>
              <a:gd name="T0" fmla="*/ 2147483646 w 81"/>
              <a:gd name="T1" fmla="*/ 0 h 78"/>
              <a:gd name="T2" fmla="*/ 2147483646 w 81"/>
              <a:gd name="T3" fmla="*/ 2147483646 h 78"/>
              <a:gd name="T4" fmla="*/ 2147483646 w 81"/>
              <a:gd name="T5" fmla="*/ 2147483646 h 78"/>
              <a:gd name="T6" fmla="*/ 2147483646 w 81"/>
              <a:gd name="T7" fmla="*/ 2147483646 h 78"/>
              <a:gd name="T8" fmla="*/ 2147483646 w 81"/>
              <a:gd name="T9" fmla="*/ 2147483646 h 78"/>
              <a:gd name="T10" fmla="*/ 0 w 81"/>
              <a:gd name="T11" fmla="*/ 2147483646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78">
                <a:moveTo>
                  <a:pt x="80" y="0"/>
                </a:moveTo>
                <a:lnTo>
                  <a:pt x="53" y="36"/>
                </a:lnTo>
                <a:lnTo>
                  <a:pt x="37" y="41"/>
                </a:lnTo>
                <a:lnTo>
                  <a:pt x="21" y="50"/>
                </a:lnTo>
                <a:lnTo>
                  <a:pt x="11" y="63"/>
                </a:lnTo>
                <a:lnTo>
                  <a:pt x="0" y="77"/>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1" name="Freeform 9" descr="Dashed vertical">
            <a:extLst>
              <a:ext uri="{FF2B5EF4-FFF2-40B4-BE49-F238E27FC236}">
                <a16:creationId xmlns:a16="http://schemas.microsoft.com/office/drawing/2014/main" id="{0228FAB5-9CF4-0441-8215-F5AA9A012BC3}"/>
              </a:ext>
            </a:extLst>
          </p:cNvPr>
          <p:cNvSpPr>
            <a:spLocks/>
          </p:cNvSpPr>
          <p:nvPr/>
        </p:nvSpPr>
        <p:spPr bwMode="auto">
          <a:xfrm>
            <a:off x="6350763" y="2018713"/>
            <a:ext cx="598487" cy="3406775"/>
          </a:xfrm>
          <a:custGeom>
            <a:avLst/>
            <a:gdLst>
              <a:gd name="T0" fmla="*/ 0 w 224"/>
              <a:gd name="T1" fmla="*/ 0 h 1097"/>
              <a:gd name="T2" fmla="*/ 2147483646 w 224"/>
              <a:gd name="T3" fmla="*/ 2147483646 h 1097"/>
              <a:gd name="T4" fmla="*/ 2147483646 w 224"/>
              <a:gd name="T5" fmla="*/ 2147483646 h 1097"/>
              <a:gd name="T6" fmla="*/ 2147483646 w 224"/>
              <a:gd name="T7" fmla="*/ 2147483646 h 1097"/>
              <a:gd name="T8" fmla="*/ 2147483646 w 224"/>
              <a:gd name="T9" fmla="*/ 2147483646 h 1097"/>
              <a:gd name="T10" fmla="*/ 2147483646 w 224"/>
              <a:gd name="T11" fmla="*/ 2147483646 h 1097"/>
              <a:gd name="T12" fmla="*/ 2147483646 w 224"/>
              <a:gd name="T13" fmla="*/ 2147483646 h 1097"/>
              <a:gd name="T14" fmla="*/ 2147483646 w 224"/>
              <a:gd name="T15" fmla="*/ 2147483646 h 1097"/>
              <a:gd name="T16" fmla="*/ 2147483646 w 224"/>
              <a:gd name="T17" fmla="*/ 2147483646 h 1097"/>
              <a:gd name="T18" fmla="*/ 2147483646 w 224"/>
              <a:gd name="T19" fmla="*/ 2147483646 h 1097"/>
              <a:gd name="T20" fmla="*/ 2147483646 w 224"/>
              <a:gd name="T21" fmla="*/ 2147483646 h 1097"/>
              <a:gd name="T22" fmla="*/ 2147483646 w 224"/>
              <a:gd name="T23" fmla="*/ 2147483646 h 1097"/>
              <a:gd name="T24" fmla="*/ 2147483646 w 224"/>
              <a:gd name="T25" fmla="*/ 2147483646 h 1097"/>
              <a:gd name="T26" fmla="*/ 2147483646 w 224"/>
              <a:gd name="T27" fmla="*/ 2147483646 h 1097"/>
              <a:gd name="T28" fmla="*/ 2147483646 w 224"/>
              <a:gd name="T29" fmla="*/ 2147483646 h 1097"/>
              <a:gd name="T30" fmla="*/ 2147483646 w 224"/>
              <a:gd name="T31" fmla="*/ 2147483646 h 1097"/>
              <a:gd name="T32" fmla="*/ 2147483646 w 224"/>
              <a:gd name="T33" fmla="*/ 2147483646 h 1097"/>
              <a:gd name="T34" fmla="*/ 2147483646 w 224"/>
              <a:gd name="T35" fmla="*/ 2147483646 h 1097"/>
              <a:gd name="T36" fmla="*/ 2147483646 w 224"/>
              <a:gd name="T37" fmla="*/ 2147483646 h 1097"/>
              <a:gd name="T38" fmla="*/ 2147483646 w 224"/>
              <a:gd name="T39" fmla="*/ 2147483646 h 1097"/>
              <a:gd name="T40" fmla="*/ 2147483646 w 224"/>
              <a:gd name="T41" fmla="*/ 2147483646 h 1097"/>
              <a:gd name="T42" fmla="*/ 2147483646 w 224"/>
              <a:gd name="T43" fmla="*/ 2147483646 h 1097"/>
              <a:gd name="T44" fmla="*/ 2147483646 w 224"/>
              <a:gd name="T45" fmla="*/ 2147483646 h 1097"/>
              <a:gd name="T46" fmla="*/ 2147483646 w 224"/>
              <a:gd name="T47" fmla="*/ 2147483646 h 1097"/>
              <a:gd name="T48" fmla="*/ 2147483646 w 224"/>
              <a:gd name="T49" fmla="*/ 2147483646 h 1097"/>
              <a:gd name="T50" fmla="*/ 2147483646 w 224"/>
              <a:gd name="T51" fmla="*/ 2147483646 h 1097"/>
              <a:gd name="T52" fmla="*/ 2147483646 w 224"/>
              <a:gd name="T53" fmla="*/ 2147483646 h 1097"/>
              <a:gd name="T54" fmla="*/ 2147483646 w 224"/>
              <a:gd name="T55" fmla="*/ 2147483646 h 1097"/>
              <a:gd name="T56" fmla="*/ 2147483646 w 224"/>
              <a:gd name="T57" fmla="*/ 2147483646 h 1097"/>
              <a:gd name="T58" fmla="*/ 2147483646 w 224"/>
              <a:gd name="T59" fmla="*/ 2147483646 h 1097"/>
              <a:gd name="T60" fmla="*/ 2147483646 w 224"/>
              <a:gd name="T61" fmla="*/ 2147483646 h 1097"/>
              <a:gd name="T62" fmla="*/ 2147483646 w 224"/>
              <a:gd name="T63" fmla="*/ 2147483646 h 1097"/>
              <a:gd name="T64" fmla="*/ 2147483646 w 224"/>
              <a:gd name="T65" fmla="*/ 2147483646 h 1097"/>
              <a:gd name="T66" fmla="*/ 2147483646 w 224"/>
              <a:gd name="T67" fmla="*/ 2147483646 h 1097"/>
              <a:gd name="T68" fmla="*/ 2147483646 w 224"/>
              <a:gd name="T69" fmla="*/ 2147483646 h 1097"/>
              <a:gd name="T70" fmla="*/ 0 w 224"/>
              <a:gd name="T71" fmla="*/ 0 h 10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4" h="1097">
                <a:moveTo>
                  <a:pt x="0" y="0"/>
                </a:moveTo>
                <a:lnTo>
                  <a:pt x="18" y="40"/>
                </a:lnTo>
                <a:lnTo>
                  <a:pt x="41" y="76"/>
                </a:lnTo>
                <a:lnTo>
                  <a:pt x="60" y="103"/>
                </a:lnTo>
                <a:lnTo>
                  <a:pt x="87" y="127"/>
                </a:lnTo>
                <a:lnTo>
                  <a:pt x="103" y="142"/>
                </a:lnTo>
                <a:lnTo>
                  <a:pt x="120" y="158"/>
                </a:lnTo>
                <a:lnTo>
                  <a:pt x="131" y="171"/>
                </a:lnTo>
                <a:lnTo>
                  <a:pt x="144" y="188"/>
                </a:lnTo>
                <a:lnTo>
                  <a:pt x="154" y="215"/>
                </a:lnTo>
                <a:lnTo>
                  <a:pt x="155" y="231"/>
                </a:lnTo>
                <a:lnTo>
                  <a:pt x="159" y="262"/>
                </a:lnTo>
                <a:lnTo>
                  <a:pt x="159" y="282"/>
                </a:lnTo>
                <a:lnTo>
                  <a:pt x="159" y="295"/>
                </a:lnTo>
                <a:lnTo>
                  <a:pt x="162" y="1069"/>
                </a:lnTo>
                <a:lnTo>
                  <a:pt x="223" y="1096"/>
                </a:lnTo>
                <a:lnTo>
                  <a:pt x="218" y="814"/>
                </a:lnTo>
                <a:lnTo>
                  <a:pt x="218" y="658"/>
                </a:lnTo>
                <a:lnTo>
                  <a:pt x="210" y="500"/>
                </a:lnTo>
                <a:lnTo>
                  <a:pt x="206" y="451"/>
                </a:lnTo>
                <a:lnTo>
                  <a:pt x="215" y="483"/>
                </a:lnTo>
                <a:lnTo>
                  <a:pt x="218" y="425"/>
                </a:lnTo>
                <a:lnTo>
                  <a:pt x="211" y="411"/>
                </a:lnTo>
                <a:lnTo>
                  <a:pt x="207" y="402"/>
                </a:lnTo>
                <a:lnTo>
                  <a:pt x="211" y="242"/>
                </a:lnTo>
                <a:lnTo>
                  <a:pt x="211" y="212"/>
                </a:lnTo>
                <a:lnTo>
                  <a:pt x="213" y="183"/>
                </a:lnTo>
                <a:lnTo>
                  <a:pt x="209" y="129"/>
                </a:lnTo>
                <a:lnTo>
                  <a:pt x="209" y="75"/>
                </a:lnTo>
                <a:lnTo>
                  <a:pt x="213" y="55"/>
                </a:lnTo>
                <a:lnTo>
                  <a:pt x="214" y="37"/>
                </a:lnTo>
                <a:lnTo>
                  <a:pt x="214" y="16"/>
                </a:lnTo>
                <a:lnTo>
                  <a:pt x="219" y="11"/>
                </a:lnTo>
                <a:lnTo>
                  <a:pt x="221" y="8"/>
                </a:lnTo>
                <a:lnTo>
                  <a:pt x="221" y="1"/>
                </a:lnTo>
                <a:lnTo>
                  <a:pt x="0"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2" name="Freeform 10" descr="Dashed vertical">
            <a:extLst>
              <a:ext uri="{FF2B5EF4-FFF2-40B4-BE49-F238E27FC236}">
                <a16:creationId xmlns:a16="http://schemas.microsoft.com/office/drawing/2014/main" id="{FB92AAF8-187E-2A47-BBBC-C81B0BB16B5E}"/>
              </a:ext>
            </a:extLst>
          </p:cNvPr>
          <p:cNvSpPr>
            <a:spLocks/>
          </p:cNvSpPr>
          <p:nvPr/>
        </p:nvSpPr>
        <p:spPr bwMode="auto">
          <a:xfrm>
            <a:off x="6873049" y="2018713"/>
            <a:ext cx="592138" cy="3413125"/>
          </a:xfrm>
          <a:custGeom>
            <a:avLst/>
            <a:gdLst>
              <a:gd name="T0" fmla="*/ 2147483646 w 222"/>
              <a:gd name="T1" fmla="*/ 0 h 1099"/>
              <a:gd name="T2" fmla="*/ 2147483646 w 222"/>
              <a:gd name="T3" fmla="*/ 2147483646 h 1099"/>
              <a:gd name="T4" fmla="*/ 2147483646 w 222"/>
              <a:gd name="T5" fmla="*/ 2147483646 h 1099"/>
              <a:gd name="T6" fmla="*/ 2147483646 w 222"/>
              <a:gd name="T7" fmla="*/ 2147483646 h 1099"/>
              <a:gd name="T8" fmla="*/ 2147483646 w 222"/>
              <a:gd name="T9" fmla="*/ 2147483646 h 1099"/>
              <a:gd name="T10" fmla="*/ 2147483646 w 222"/>
              <a:gd name="T11" fmla="*/ 2147483646 h 1099"/>
              <a:gd name="T12" fmla="*/ 2147483646 w 222"/>
              <a:gd name="T13" fmla="*/ 2147483646 h 1099"/>
              <a:gd name="T14" fmla="*/ 2147483646 w 222"/>
              <a:gd name="T15" fmla="*/ 2147483646 h 1099"/>
              <a:gd name="T16" fmla="*/ 2147483646 w 222"/>
              <a:gd name="T17" fmla="*/ 2147483646 h 1099"/>
              <a:gd name="T18" fmla="*/ 2147483646 w 222"/>
              <a:gd name="T19" fmla="*/ 2147483646 h 1099"/>
              <a:gd name="T20" fmla="*/ 2147483646 w 222"/>
              <a:gd name="T21" fmla="*/ 2147483646 h 1099"/>
              <a:gd name="T22" fmla="*/ 2147483646 w 222"/>
              <a:gd name="T23" fmla="*/ 2147483646 h 1099"/>
              <a:gd name="T24" fmla="*/ 2147483646 w 222"/>
              <a:gd name="T25" fmla="*/ 2147483646 h 1099"/>
              <a:gd name="T26" fmla="*/ 2147483646 w 222"/>
              <a:gd name="T27" fmla="*/ 2147483646 h 1099"/>
              <a:gd name="T28" fmla="*/ 2147483646 w 222"/>
              <a:gd name="T29" fmla="*/ 2147483646 h 1099"/>
              <a:gd name="T30" fmla="*/ 2147483646 w 222"/>
              <a:gd name="T31" fmla="*/ 2147483646 h 1099"/>
              <a:gd name="T32" fmla="*/ 2147483646 w 222"/>
              <a:gd name="T33" fmla="*/ 2147483646 h 1099"/>
              <a:gd name="T34" fmla="*/ 2147483646 w 222"/>
              <a:gd name="T35" fmla="*/ 2147483646 h 1099"/>
              <a:gd name="T36" fmla="*/ 2147483646 w 222"/>
              <a:gd name="T37" fmla="*/ 2147483646 h 1099"/>
              <a:gd name="T38" fmla="*/ 2147483646 w 222"/>
              <a:gd name="T39" fmla="*/ 2147483646 h 1099"/>
              <a:gd name="T40" fmla="*/ 2147483646 w 222"/>
              <a:gd name="T41" fmla="*/ 2147483646 h 1099"/>
              <a:gd name="T42" fmla="*/ 2147483646 w 222"/>
              <a:gd name="T43" fmla="*/ 2147483646 h 1099"/>
              <a:gd name="T44" fmla="*/ 2147483646 w 222"/>
              <a:gd name="T45" fmla="*/ 2147483646 h 1099"/>
              <a:gd name="T46" fmla="*/ 2147483646 w 222"/>
              <a:gd name="T47" fmla="*/ 2147483646 h 1099"/>
              <a:gd name="T48" fmla="*/ 2147483646 w 222"/>
              <a:gd name="T49" fmla="*/ 2147483646 h 1099"/>
              <a:gd name="T50" fmla="*/ 2147483646 w 222"/>
              <a:gd name="T51" fmla="*/ 2147483646 h 1099"/>
              <a:gd name="T52" fmla="*/ 2147483646 w 222"/>
              <a:gd name="T53" fmla="*/ 2147483646 h 1099"/>
              <a:gd name="T54" fmla="*/ 2147483646 w 222"/>
              <a:gd name="T55" fmla="*/ 2147483646 h 1099"/>
              <a:gd name="T56" fmla="*/ 2147483646 w 222"/>
              <a:gd name="T57" fmla="*/ 2147483646 h 1099"/>
              <a:gd name="T58" fmla="*/ 2147483646 w 222"/>
              <a:gd name="T59" fmla="*/ 2147483646 h 1099"/>
              <a:gd name="T60" fmla="*/ 2147483646 w 222"/>
              <a:gd name="T61" fmla="*/ 2147483646 h 1099"/>
              <a:gd name="T62" fmla="*/ 2147483646 w 222"/>
              <a:gd name="T63" fmla="*/ 2147483646 h 1099"/>
              <a:gd name="T64" fmla="*/ 2147483646 w 222"/>
              <a:gd name="T65" fmla="*/ 2147483646 h 1099"/>
              <a:gd name="T66" fmla="*/ 0 w 222"/>
              <a:gd name="T67" fmla="*/ 2147483646 h 1099"/>
              <a:gd name="T68" fmla="*/ 0 w 222"/>
              <a:gd name="T69" fmla="*/ 2147483646 h 1099"/>
              <a:gd name="T70" fmla="*/ 2147483646 w 222"/>
              <a:gd name="T71" fmla="*/ 0 h 10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2" h="1099">
                <a:moveTo>
                  <a:pt x="221" y="0"/>
                </a:moveTo>
                <a:lnTo>
                  <a:pt x="203" y="40"/>
                </a:lnTo>
                <a:lnTo>
                  <a:pt x="180" y="76"/>
                </a:lnTo>
                <a:lnTo>
                  <a:pt x="161" y="103"/>
                </a:lnTo>
                <a:lnTo>
                  <a:pt x="133" y="127"/>
                </a:lnTo>
                <a:lnTo>
                  <a:pt x="118" y="142"/>
                </a:lnTo>
                <a:lnTo>
                  <a:pt x="101" y="157"/>
                </a:lnTo>
                <a:lnTo>
                  <a:pt x="90" y="171"/>
                </a:lnTo>
                <a:lnTo>
                  <a:pt x="77" y="188"/>
                </a:lnTo>
                <a:lnTo>
                  <a:pt x="67" y="215"/>
                </a:lnTo>
                <a:lnTo>
                  <a:pt x="65" y="231"/>
                </a:lnTo>
                <a:lnTo>
                  <a:pt x="61" y="262"/>
                </a:lnTo>
                <a:lnTo>
                  <a:pt x="61" y="281"/>
                </a:lnTo>
                <a:lnTo>
                  <a:pt x="61" y="295"/>
                </a:lnTo>
                <a:lnTo>
                  <a:pt x="61" y="1089"/>
                </a:lnTo>
                <a:lnTo>
                  <a:pt x="35" y="1098"/>
                </a:lnTo>
                <a:lnTo>
                  <a:pt x="4" y="1089"/>
                </a:lnTo>
                <a:lnTo>
                  <a:pt x="5" y="689"/>
                </a:lnTo>
                <a:lnTo>
                  <a:pt x="18" y="597"/>
                </a:lnTo>
                <a:lnTo>
                  <a:pt x="19" y="637"/>
                </a:lnTo>
                <a:lnTo>
                  <a:pt x="24" y="598"/>
                </a:lnTo>
                <a:lnTo>
                  <a:pt x="7" y="1041"/>
                </a:lnTo>
                <a:lnTo>
                  <a:pt x="14" y="593"/>
                </a:lnTo>
                <a:lnTo>
                  <a:pt x="3" y="623"/>
                </a:lnTo>
                <a:lnTo>
                  <a:pt x="9" y="242"/>
                </a:lnTo>
                <a:lnTo>
                  <a:pt x="9" y="211"/>
                </a:lnTo>
                <a:lnTo>
                  <a:pt x="8" y="183"/>
                </a:lnTo>
                <a:lnTo>
                  <a:pt x="12" y="129"/>
                </a:lnTo>
                <a:lnTo>
                  <a:pt x="12" y="75"/>
                </a:lnTo>
                <a:lnTo>
                  <a:pt x="8" y="55"/>
                </a:lnTo>
                <a:lnTo>
                  <a:pt x="6" y="37"/>
                </a:lnTo>
                <a:lnTo>
                  <a:pt x="6" y="16"/>
                </a:lnTo>
                <a:lnTo>
                  <a:pt x="1" y="11"/>
                </a:lnTo>
                <a:lnTo>
                  <a:pt x="0" y="8"/>
                </a:lnTo>
                <a:lnTo>
                  <a:pt x="0" y="1"/>
                </a:lnTo>
                <a:lnTo>
                  <a:pt x="221"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3" name="Freeform 11" descr="Wide upward diagonal">
            <a:extLst>
              <a:ext uri="{FF2B5EF4-FFF2-40B4-BE49-F238E27FC236}">
                <a16:creationId xmlns:a16="http://schemas.microsoft.com/office/drawing/2014/main" id="{130FF71A-4173-DC47-BEA5-38895C9EDB17}"/>
              </a:ext>
            </a:extLst>
          </p:cNvPr>
          <p:cNvSpPr>
            <a:spLocks/>
          </p:cNvSpPr>
          <p:nvPr/>
        </p:nvSpPr>
        <p:spPr bwMode="auto">
          <a:xfrm>
            <a:off x="6825425" y="3623675"/>
            <a:ext cx="193675" cy="196850"/>
          </a:xfrm>
          <a:custGeom>
            <a:avLst/>
            <a:gdLst>
              <a:gd name="T0" fmla="*/ 2147483646 w 72"/>
              <a:gd name="T1" fmla="*/ 2147483646 h 63"/>
              <a:gd name="T2" fmla="*/ 2147483646 w 72"/>
              <a:gd name="T3" fmla="*/ 2147483646 h 63"/>
              <a:gd name="T4" fmla="*/ 2147483646 w 72"/>
              <a:gd name="T5" fmla="*/ 0 h 63"/>
              <a:gd name="T6" fmla="*/ 2147483646 w 72"/>
              <a:gd name="T7" fmla="*/ 0 h 63"/>
              <a:gd name="T8" fmla="*/ 2147483646 w 72"/>
              <a:gd name="T9" fmla="*/ 2147483646 h 63"/>
              <a:gd name="T10" fmla="*/ 0 w 72"/>
              <a:gd name="T11" fmla="*/ 2147483646 h 63"/>
              <a:gd name="T12" fmla="*/ 0 w 72"/>
              <a:gd name="T13" fmla="*/ 2147483646 h 63"/>
              <a:gd name="T14" fmla="*/ 2147483646 w 72"/>
              <a:gd name="T15" fmla="*/ 2147483646 h 63"/>
              <a:gd name="T16" fmla="*/ 2147483646 w 72"/>
              <a:gd name="T17" fmla="*/ 2147483646 h 63"/>
              <a:gd name="T18" fmla="*/ 2147483646 w 72"/>
              <a:gd name="T19" fmla="*/ 2147483646 h 63"/>
              <a:gd name="T20" fmla="*/ 2147483646 w 72"/>
              <a:gd name="T21" fmla="*/ 2147483646 h 63"/>
              <a:gd name="T22" fmla="*/ 2147483646 w 72"/>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3">
                <a:moveTo>
                  <a:pt x="71" y="35"/>
                </a:moveTo>
                <a:lnTo>
                  <a:pt x="67" y="12"/>
                </a:lnTo>
                <a:lnTo>
                  <a:pt x="49" y="0"/>
                </a:lnTo>
                <a:lnTo>
                  <a:pt x="29" y="0"/>
                </a:lnTo>
                <a:lnTo>
                  <a:pt x="11" y="6"/>
                </a:lnTo>
                <a:lnTo>
                  <a:pt x="0" y="21"/>
                </a:lnTo>
                <a:lnTo>
                  <a:pt x="0" y="39"/>
                </a:lnTo>
                <a:lnTo>
                  <a:pt x="9" y="56"/>
                </a:lnTo>
                <a:lnTo>
                  <a:pt x="29" y="62"/>
                </a:lnTo>
                <a:lnTo>
                  <a:pt x="64" y="54"/>
                </a:lnTo>
                <a:lnTo>
                  <a:pt x="71" y="37"/>
                </a:lnTo>
                <a:lnTo>
                  <a:pt x="71"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4" name="Freeform 12">
            <a:extLst>
              <a:ext uri="{FF2B5EF4-FFF2-40B4-BE49-F238E27FC236}">
                <a16:creationId xmlns:a16="http://schemas.microsoft.com/office/drawing/2014/main" id="{DA02DA5D-10FC-DF42-9AB6-C00D44FA6B21}"/>
              </a:ext>
            </a:extLst>
          </p:cNvPr>
          <p:cNvSpPr>
            <a:spLocks/>
          </p:cNvSpPr>
          <p:nvPr/>
        </p:nvSpPr>
        <p:spPr bwMode="auto">
          <a:xfrm>
            <a:off x="6849237" y="3690351"/>
            <a:ext cx="131762" cy="109537"/>
          </a:xfrm>
          <a:custGeom>
            <a:avLst/>
            <a:gdLst>
              <a:gd name="T0" fmla="*/ 2147483646 w 49"/>
              <a:gd name="T1" fmla="*/ 2147483646 h 35"/>
              <a:gd name="T2" fmla="*/ 2147483646 w 49"/>
              <a:gd name="T3" fmla="*/ 2147483646 h 35"/>
              <a:gd name="T4" fmla="*/ 2147483646 w 49"/>
              <a:gd name="T5" fmla="*/ 2147483646 h 35"/>
              <a:gd name="T6" fmla="*/ 2147483646 w 49"/>
              <a:gd name="T7" fmla="*/ 2147483646 h 35"/>
              <a:gd name="T8" fmla="*/ 2147483646 w 49"/>
              <a:gd name="T9" fmla="*/ 2147483646 h 35"/>
              <a:gd name="T10" fmla="*/ 2147483646 w 49"/>
              <a:gd name="T11" fmla="*/ 2147483646 h 35"/>
              <a:gd name="T12" fmla="*/ 2147483646 w 49"/>
              <a:gd name="T13" fmla="*/ 2147483646 h 35"/>
              <a:gd name="T14" fmla="*/ 2147483646 w 49"/>
              <a:gd name="T15" fmla="*/ 0 h 35"/>
              <a:gd name="T16" fmla="*/ 2147483646 w 49"/>
              <a:gd name="T17" fmla="*/ 0 h 35"/>
              <a:gd name="T18" fmla="*/ 2147483646 w 49"/>
              <a:gd name="T19" fmla="*/ 2147483646 h 35"/>
              <a:gd name="T20" fmla="*/ 2147483646 w 49"/>
              <a:gd name="T21" fmla="*/ 2147483646 h 35"/>
              <a:gd name="T22" fmla="*/ 2147483646 w 49"/>
              <a:gd name="T23" fmla="*/ 2147483646 h 35"/>
              <a:gd name="T24" fmla="*/ 2147483646 w 49"/>
              <a:gd name="T25" fmla="*/ 2147483646 h 35"/>
              <a:gd name="T26" fmla="*/ 2147483646 w 49"/>
              <a:gd name="T27" fmla="*/ 2147483646 h 35"/>
              <a:gd name="T28" fmla="*/ 2147483646 w 49"/>
              <a:gd name="T29" fmla="*/ 2147483646 h 35"/>
              <a:gd name="T30" fmla="*/ 2147483646 w 49"/>
              <a:gd name="T31" fmla="*/ 2147483646 h 35"/>
              <a:gd name="T32" fmla="*/ 2147483646 w 49"/>
              <a:gd name="T33" fmla="*/ 2147483646 h 35"/>
              <a:gd name="T34" fmla="*/ 0 w 49"/>
              <a:gd name="T35" fmla="*/ 2147483646 h 35"/>
              <a:gd name="T36" fmla="*/ 2147483646 w 49"/>
              <a:gd name="T37" fmla="*/ 2147483646 h 35"/>
              <a:gd name="T38" fmla="*/ 2147483646 w 49"/>
              <a:gd name="T39" fmla="*/ 214748364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5" name="Freeform 13" descr="Wide upward diagonal">
            <a:extLst>
              <a:ext uri="{FF2B5EF4-FFF2-40B4-BE49-F238E27FC236}">
                <a16:creationId xmlns:a16="http://schemas.microsoft.com/office/drawing/2014/main" id="{A53D887C-491A-134A-BD13-69482571343F}"/>
              </a:ext>
            </a:extLst>
          </p:cNvPr>
          <p:cNvSpPr>
            <a:spLocks/>
          </p:cNvSpPr>
          <p:nvPr/>
        </p:nvSpPr>
        <p:spPr bwMode="auto">
          <a:xfrm>
            <a:off x="6842888" y="4606337"/>
            <a:ext cx="173037" cy="217488"/>
          </a:xfrm>
          <a:custGeom>
            <a:avLst/>
            <a:gdLst>
              <a:gd name="T0" fmla="*/ 2147483646 w 65"/>
              <a:gd name="T1" fmla="*/ 2147483646 h 70"/>
              <a:gd name="T2" fmla="*/ 2147483646 w 65"/>
              <a:gd name="T3" fmla="*/ 2147483646 h 70"/>
              <a:gd name="T4" fmla="*/ 2147483646 w 65"/>
              <a:gd name="T5" fmla="*/ 0 h 70"/>
              <a:gd name="T6" fmla="*/ 2147483646 w 65"/>
              <a:gd name="T7" fmla="*/ 0 h 70"/>
              <a:gd name="T8" fmla="*/ 2147483646 w 65"/>
              <a:gd name="T9" fmla="*/ 2147483646 h 70"/>
              <a:gd name="T10" fmla="*/ 0 w 65"/>
              <a:gd name="T11" fmla="*/ 2147483646 h 70"/>
              <a:gd name="T12" fmla="*/ 0 w 65"/>
              <a:gd name="T13" fmla="*/ 2147483646 h 70"/>
              <a:gd name="T14" fmla="*/ 2147483646 w 65"/>
              <a:gd name="T15" fmla="*/ 2147483646 h 70"/>
              <a:gd name="T16" fmla="*/ 2147483646 w 65"/>
              <a:gd name="T17" fmla="*/ 2147483646 h 70"/>
              <a:gd name="T18" fmla="*/ 2147483646 w 65"/>
              <a:gd name="T19" fmla="*/ 2147483646 h 70"/>
              <a:gd name="T20" fmla="*/ 2147483646 w 65"/>
              <a:gd name="T21" fmla="*/ 2147483646 h 70"/>
              <a:gd name="T22" fmla="*/ 2147483646 w 65"/>
              <a:gd name="T23" fmla="*/ 2147483646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70">
                <a:moveTo>
                  <a:pt x="64" y="39"/>
                </a:moveTo>
                <a:lnTo>
                  <a:pt x="61" y="14"/>
                </a:lnTo>
                <a:lnTo>
                  <a:pt x="44" y="0"/>
                </a:lnTo>
                <a:lnTo>
                  <a:pt x="26" y="0"/>
                </a:lnTo>
                <a:lnTo>
                  <a:pt x="10" y="7"/>
                </a:lnTo>
                <a:lnTo>
                  <a:pt x="0" y="23"/>
                </a:lnTo>
                <a:lnTo>
                  <a:pt x="0" y="44"/>
                </a:lnTo>
                <a:lnTo>
                  <a:pt x="8" y="62"/>
                </a:lnTo>
                <a:lnTo>
                  <a:pt x="26" y="69"/>
                </a:lnTo>
                <a:lnTo>
                  <a:pt x="57" y="60"/>
                </a:lnTo>
                <a:lnTo>
                  <a:pt x="64" y="41"/>
                </a:lnTo>
                <a:lnTo>
                  <a:pt x="64" y="3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Freeform 14">
            <a:extLst>
              <a:ext uri="{FF2B5EF4-FFF2-40B4-BE49-F238E27FC236}">
                <a16:creationId xmlns:a16="http://schemas.microsoft.com/office/drawing/2014/main" id="{DA48F525-6CFE-5B4E-8010-B84F3D8CEADF}"/>
              </a:ext>
            </a:extLst>
          </p:cNvPr>
          <p:cNvSpPr>
            <a:spLocks/>
          </p:cNvSpPr>
          <p:nvPr/>
        </p:nvSpPr>
        <p:spPr bwMode="auto">
          <a:xfrm>
            <a:off x="6915913" y="4612687"/>
            <a:ext cx="65087" cy="203200"/>
          </a:xfrm>
          <a:custGeom>
            <a:avLst/>
            <a:gdLst>
              <a:gd name="T0" fmla="*/ 2147483646 w 25"/>
              <a:gd name="T1" fmla="*/ 0 h 65"/>
              <a:gd name="T2" fmla="*/ 2147483646 w 25"/>
              <a:gd name="T3" fmla="*/ 2147483646 h 65"/>
              <a:gd name="T4" fmla="*/ 2147483646 w 25"/>
              <a:gd name="T5" fmla="*/ 2147483646 h 65"/>
              <a:gd name="T6" fmla="*/ 2147483646 w 25"/>
              <a:gd name="T7" fmla="*/ 2147483646 h 65"/>
              <a:gd name="T8" fmla="*/ 2147483646 w 25"/>
              <a:gd name="T9" fmla="*/ 2147483646 h 65"/>
              <a:gd name="T10" fmla="*/ 2147483646 w 25"/>
              <a:gd name="T11" fmla="*/ 2147483646 h 65"/>
              <a:gd name="T12" fmla="*/ 0 w 25"/>
              <a:gd name="T13" fmla="*/ 2147483646 h 65"/>
              <a:gd name="T14" fmla="*/ 0 w 25"/>
              <a:gd name="T15" fmla="*/ 2147483646 h 65"/>
              <a:gd name="T16" fmla="*/ 0 w 25"/>
              <a:gd name="T17" fmla="*/ 2147483646 h 65"/>
              <a:gd name="T18" fmla="*/ 2147483646 w 25"/>
              <a:gd name="T19" fmla="*/ 2147483646 h 65"/>
              <a:gd name="T20" fmla="*/ 0 w 25"/>
              <a:gd name="T21" fmla="*/ 2147483646 h 65"/>
              <a:gd name="T22" fmla="*/ 0 w 25"/>
              <a:gd name="T23" fmla="*/ 0 h 65"/>
              <a:gd name="T24" fmla="*/ 0 w 25"/>
              <a:gd name="T25" fmla="*/ 0 h 65"/>
              <a:gd name="T26" fmla="*/ 2147483646 w 25"/>
              <a:gd name="T27" fmla="*/ 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65">
                <a:moveTo>
                  <a:pt x="12" y="0"/>
                </a:moveTo>
                <a:lnTo>
                  <a:pt x="24" y="16"/>
                </a:lnTo>
                <a:lnTo>
                  <a:pt x="24" y="32"/>
                </a:lnTo>
                <a:lnTo>
                  <a:pt x="24" y="48"/>
                </a:lnTo>
                <a:lnTo>
                  <a:pt x="12" y="64"/>
                </a:lnTo>
                <a:lnTo>
                  <a:pt x="0" y="64"/>
                </a:lnTo>
                <a:lnTo>
                  <a:pt x="0" y="48"/>
                </a:lnTo>
                <a:lnTo>
                  <a:pt x="12" y="32"/>
                </a:lnTo>
                <a:lnTo>
                  <a:pt x="0" y="32"/>
                </a:lnTo>
                <a:lnTo>
                  <a:pt x="0" y="0"/>
                </a:lnTo>
                <a:lnTo>
                  <a:pt x="12"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 name="Freeform 15" descr="Wide upward diagonal">
            <a:extLst>
              <a:ext uri="{FF2B5EF4-FFF2-40B4-BE49-F238E27FC236}">
                <a16:creationId xmlns:a16="http://schemas.microsoft.com/office/drawing/2014/main" id="{9F407699-038D-4C43-92A5-CAA5968AC730}"/>
              </a:ext>
            </a:extLst>
          </p:cNvPr>
          <p:cNvSpPr>
            <a:spLocks/>
          </p:cNvSpPr>
          <p:nvPr/>
        </p:nvSpPr>
        <p:spPr bwMode="auto">
          <a:xfrm>
            <a:off x="6914324" y="2129837"/>
            <a:ext cx="192088" cy="196850"/>
          </a:xfrm>
          <a:custGeom>
            <a:avLst/>
            <a:gdLst>
              <a:gd name="T0" fmla="*/ 2147483646 w 71"/>
              <a:gd name="T1" fmla="*/ 2147483646 h 63"/>
              <a:gd name="T2" fmla="*/ 2147483646 w 71"/>
              <a:gd name="T3" fmla="*/ 2147483646 h 63"/>
              <a:gd name="T4" fmla="*/ 2147483646 w 71"/>
              <a:gd name="T5" fmla="*/ 0 h 63"/>
              <a:gd name="T6" fmla="*/ 2147483646 w 71"/>
              <a:gd name="T7" fmla="*/ 0 h 63"/>
              <a:gd name="T8" fmla="*/ 2147483646 w 71"/>
              <a:gd name="T9" fmla="*/ 2147483646 h 63"/>
              <a:gd name="T10" fmla="*/ 0 w 71"/>
              <a:gd name="T11" fmla="*/ 2147483646 h 63"/>
              <a:gd name="T12" fmla="*/ 0 w 71"/>
              <a:gd name="T13" fmla="*/ 2147483646 h 63"/>
              <a:gd name="T14" fmla="*/ 2147483646 w 71"/>
              <a:gd name="T15" fmla="*/ 2147483646 h 63"/>
              <a:gd name="T16" fmla="*/ 2147483646 w 71"/>
              <a:gd name="T17" fmla="*/ 2147483646 h 63"/>
              <a:gd name="T18" fmla="*/ 2147483646 w 71"/>
              <a:gd name="T19" fmla="*/ 2147483646 h 63"/>
              <a:gd name="T20" fmla="*/ 2147483646 w 71"/>
              <a:gd name="T21" fmla="*/ 2147483646 h 63"/>
              <a:gd name="T22" fmla="*/ 2147483646 w 71"/>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8" name="Freeform 16">
            <a:extLst>
              <a:ext uri="{FF2B5EF4-FFF2-40B4-BE49-F238E27FC236}">
                <a16:creationId xmlns:a16="http://schemas.microsoft.com/office/drawing/2014/main" id="{38FD065A-86FE-1A4A-B90A-2ADC4C1F8E4D}"/>
              </a:ext>
            </a:extLst>
          </p:cNvPr>
          <p:cNvSpPr>
            <a:spLocks/>
          </p:cNvSpPr>
          <p:nvPr/>
        </p:nvSpPr>
        <p:spPr bwMode="auto">
          <a:xfrm>
            <a:off x="6936549" y="2196512"/>
            <a:ext cx="134938" cy="109538"/>
          </a:xfrm>
          <a:custGeom>
            <a:avLst/>
            <a:gdLst>
              <a:gd name="T0" fmla="*/ 2147483646 w 49"/>
              <a:gd name="T1" fmla="*/ 2147483646 h 35"/>
              <a:gd name="T2" fmla="*/ 2147483646 w 49"/>
              <a:gd name="T3" fmla="*/ 2147483646 h 35"/>
              <a:gd name="T4" fmla="*/ 2147483646 w 49"/>
              <a:gd name="T5" fmla="*/ 2147483646 h 35"/>
              <a:gd name="T6" fmla="*/ 2147483646 w 49"/>
              <a:gd name="T7" fmla="*/ 2147483646 h 35"/>
              <a:gd name="T8" fmla="*/ 2147483646 w 49"/>
              <a:gd name="T9" fmla="*/ 2147483646 h 35"/>
              <a:gd name="T10" fmla="*/ 2147483646 w 49"/>
              <a:gd name="T11" fmla="*/ 2147483646 h 35"/>
              <a:gd name="T12" fmla="*/ 2147483646 w 49"/>
              <a:gd name="T13" fmla="*/ 2147483646 h 35"/>
              <a:gd name="T14" fmla="*/ 2147483646 w 49"/>
              <a:gd name="T15" fmla="*/ 0 h 35"/>
              <a:gd name="T16" fmla="*/ 2147483646 w 49"/>
              <a:gd name="T17" fmla="*/ 0 h 35"/>
              <a:gd name="T18" fmla="*/ 2147483646 w 49"/>
              <a:gd name="T19" fmla="*/ 2147483646 h 35"/>
              <a:gd name="T20" fmla="*/ 2147483646 w 49"/>
              <a:gd name="T21" fmla="*/ 2147483646 h 35"/>
              <a:gd name="T22" fmla="*/ 2147483646 w 49"/>
              <a:gd name="T23" fmla="*/ 2147483646 h 35"/>
              <a:gd name="T24" fmla="*/ 2147483646 w 49"/>
              <a:gd name="T25" fmla="*/ 2147483646 h 35"/>
              <a:gd name="T26" fmla="*/ 2147483646 w 49"/>
              <a:gd name="T27" fmla="*/ 2147483646 h 35"/>
              <a:gd name="T28" fmla="*/ 2147483646 w 49"/>
              <a:gd name="T29" fmla="*/ 2147483646 h 35"/>
              <a:gd name="T30" fmla="*/ 2147483646 w 49"/>
              <a:gd name="T31" fmla="*/ 2147483646 h 35"/>
              <a:gd name="T32" fmla="*/ 2147483646 w 49"/>
              <a:gd name="T33" fmla="*/ 2147483646 h 35"/>
              <a:gd name="T34" fmla="*/ 0 w 49"/>
              <a:gd name="T35" fmla="*/ 2147483646 h 35"/>
              <a:gd name="T36" fmla="*/ 2147483646 w 49"/>
              <a:gd name="T37" fmla="*/ 2147483646 h 35"/>
              <a:gd name="T38" fmla="*/ 2147483646 w 49"/>
              <a:gd name="T39" fmla="*/ 214748364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9" name="Freeform 17" descr="Wide upward diagonal">
            <a:extLst>
              <a:ext uri="{FF2B5EF4-FFF2-40B4-BE49-F238E27FC236}">
                <a16:creationId xmlns:a16="http://schemas.microsoft.com/office/drawing/2014/main" id="{DE4BAC66-A0A2-7B4F-BF56-3E41716D2ED1}"/>
              </a:ext>
            </a:extLst>
          </p:cNvPr>
          <p:cNvSpPr>
            <a:spLocks/>
          </p:cNvSpPr>
          <p:nvPr/>
        </p:nvSpPr>
        <p:spPr bwMode="auto">
          <a:xfrm>
            <a:off x="6838124" y="3199813"/>
            <a:ext cx="153988" cy="136525"/>
          </a:xfrm>
          <a:custGeom>
            <a:avLst/>
            <a:gdLst>
              <a:gd name="T0" fmla="*/ 2147483646 w 58"/>
              <a:gd name="T1" fmla="*/ 2147483646 h 44"/>
              <a:gd name="T2" fmla="*/ 2147483646 w 58"/>
              <a:gd name="T3" fmla="*/ 2147483646 h 44"/>
              <a:gd name="T4" fmla="*/ 2147483646 w 58"/>
              <a:gd name="T5" fmla="*/ 0 h 44"/>
              <a:gd name="T6" fmla="*/ 2147483646 w 58"/>
              <a:gd name="T7" fmla="*/ 0 h 44"/>
              <a:gd name="T8" fmla="*/ 2147483646 w 58"/>
              <a:gd name="T9" fmla="*/ 2147483646 h 44"/>
              <a:gd name="T10" fmla="*/ 0 w 58"/>
              <a:gd name="T11" fmla="*/ 2147483646 h 44"/>
              <a:gd name="T12" fmla="*/ 0 w 58"/>
              <a:gd name="T13" fmla="*/ 2147483646 h 44"/>
              <a:gd name="T14" fmla="*/ 2147483646 w 58"/>
              <a:gd name="T15" fmla="*/ 2147483646 h 44"/>
              <a:gd name="T16" fmla="*/ 2147483646 w 58"/>
              <a:gd name="T17" fmla="*/ 2147483646 h 44"/>
              <a:gd name="T18" fmla="*/ 2147483646 w 58"/>
              <a:gd name="T19" fmla="*/ 2147483646 h 44"/>
              <a:gd name="T20" fmla="*/ 2147483646 w 58"/>
              <a:gd name="T21" fmla="*/ 2147483646 h 44"/>
              <a:gd name="T22" fmla="*/ 2147483646 w 58"/>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4">
                <a:moveTo>
                  <a:pt x="57" y="24"/>
                </a:moveTo>
                <a:lnTo>
                  <a:pt x="54" y="9"/>
                </a:lnTo>
                <a:lnTo>
                  <a:pt x="40" y="0"/>
                </a:lnTo>
                <a:lnTo>
                  <a:pt x="23" y="0"/>
                </a:lnTo>
                <a:lnTo>
                  <a:pt x="9" y="4"/>
                </a:lnTo>
                <a:lnTo>
                  <a:pt x="0" y="14"/>
                </a:lnTo>
                <a:lnTo>
                  <a:pt x="0" y="27"/>
                </a:lnTo>
                <a:lnTo>
                  <a:pt x="7" y="39"/>
                </a:lnTo>
                <a:lnTo>
                  <a:pt x="23" y="43"/>
                </a:lnTo>
                <a:lnTo>
                  <a:pt x="51" y="37"/>
                </a:lnTo>
                <a:lnTo>
                  <a:pt x="57" y="26"/>
                </a:lnTo>
                <a:lnTo>
                  <a:pt x="57" y="24"/>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0" name="Oval 18">
            <a:extLst>
              <a:ext uri="{FF2B5EF4-FFF2-40B4-BE49-F238E27FC236}">
                <a16:creationId xmlns:a16="http://schemas.microsoft.com/office/drawing/2014/main" id="{3616E2EA-534E-B648-949C-DAC322CA6DC2}"/>
              </a:ext>
            </a:extLst>
          </p:cNvPr>
          <p:cNvSpPr>
            <a:spLocks noChangeArrowheads="1"/>
          </p:cNvSpPr>
          <p:nvPr/>
        </p:nvSpPr>
        <p:spPr bwMode="auto">
          <a:xfrm>
            <a:off x="6893688" y="3245850"/>
            <a:ext cx="84137" cy="76200"/>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4771" name="Freeform 19" descr="Wide upward diagonal">
            <a:extLst>
              <a:ext uri="{FF2B5EF4-FFF2-40B4-BE49-F238E27FC236}">
                <a16:creationId xmlns:a16="http://schemas.microsoft.com/office/drawing/2014/main" id="{7D065BDD-AFF7-8542-9DC8-F46912729ED3}"/>
              </a:ext>
            </a:extLst>
          </p:cNvPr>
          <p:cNvSpPr>
            <a:spLocks/>
          </p:cNvSpPr>
          <p:nvPr/>
        </p:nvSpPr>
        <p:spPr bwMode="auto">
          <a:xfrm>
            <a:off x="6817488" y="2868025"/>
            <a:ext cx="192087" cy="196850"/>
          </a:xfrm>
          <a:custGeom>
            <a:avLst/>
            <a:gdLst>
              <a:gd name="T0" fmla="*/ 2147483646 w 72"/>
              <a:gd name="T1" fmla="*/ 2147483646 h 64"/>
              <a:gd name="T2" fmla="*/ 2147483646 w 72"/>
              <a:gd name="T3" fmla="*/ 2147483646 h 64"/>
              <a:gd name="T4" fmla="*/ 2147483646 w 72"/>
              <a:gd name="T5" fmla="*/ 0 h 64"/>
              <a:gd name="T6" fmla="*/ 2147483646 w 72"/>
              <a:gd name="T7" fmla="*/ 0 h 64"/>
              <a:gd name="T8" fmla="*/ 2147483646 w 72"/>
              <a:gd name="T9" fmla="*/ 2147483646 h 64"/>
              <a:gd name="T10" fmla="*/ 0 w 72"/>
              <a:gd name="T11" fmla="*/ 2147483646 h 64"/>
              <a:gd name="T12" fmla="*/ 0 w 72"/>
              <a:gd name="T13" fmla="*/ 2147483646 h 64"/>
              <a:gd name="T14" fmla="*/ 2147483646 w 72"/>
              <a:gd name="T15" fmla="*/ 2147483646 h 64"/>
              <a:gd name="T16" fmla="*/ 2147483646 w 72"/>
              <a:gd name="T17" fmla="*/ 2147483646 h 64"/>
              <a:gd name="T18" fmla="*/ 2147483646 w 72"/>
              <a:gd name="T19" fmla="*/ 2147483646 h 64"/>
              <a:gd name="T20" fmla="*/ 2147483646 w 72"/>
              <a:gd name="T21" fmla="*/ 2147483646 h 64"/>
              <a:gd name="T22" fmla="*/ 2147483646 w 72"/>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4">
                <a:moveTo>
                  <a:pt x="71" y="36"/>
                </a:moveTo>
                <a:lnTo>
                  <a:pt x="67" y="13"/>
                </a:lnTo>
                <a:lnTo>
                  <a:pt x="49" y="0"/>
                </a:lnTo>
                <a:lnTo>
                  <a:pt x="29" y="0"/>
                </a:lnTo>
                <a:lnTo>
                  <a:pt x="11" y="6"/>
                </a:lnTo>
                <a:lnTo>
                  <a:pt x="0" y="21"/>
                </a:lnTo>
                <a:lnTo>
                  <a:pt x="0" y="40"/>
                </a:lnTo>
                <a:lnTo>
                  <a:pt x="9" y="57"/>
                </a:lnTo>
                <a:lnTo>
                  <a:pt x="29" y="63"/>
                </a:lnTo>
                <a:lnTo>
                  <a:pt x="64" y="54"/>
                </a:lnTo>
                <a:lnTo>
                  <a:pt x="71" y="38"/>
                </a:lnTo>
                <a:lnTo>
                  <a:pt x="71" y="36"/>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2" name="Freeform 20">
            <a:extLst>
              <a:ext uri="{FF2B5EF4-FFF2-40B4-BE49-F238E27FC236}">
                <a16:creationId xmlns:a16="http://schemas.microsoft.com/office/drawing/2014/main" id="{6D9E990F-2BB1-1249-97A9-7EB32BC8280E}"/>
              </a:ext>
            </a:extLst>
          </p:cNvPr>
          <p:cNvSpPr>
            <a:spLocks/>
          </p:cNvSpPr>
          <p:nvPr/>
        </p:nvSpPr>
        <p:spPr bwMode="auto">
          <a:xfrm>
            <a:off x="6841299" y="2937876"/>
            <a:ext cx="127000" cy="104775"/>
          </a:xfrm>
          <a:custGeom>
            <a:avLst/>
            <a:gdLst>
              <a:gd name="T0" fmla="*/ 2147483646 w 48"/>
              <a:gd name="T1" fmla="*/ 2147483646 h 34"/>
              <a:gd name="T2" fmla="*/ 2147483646 w 48"/>
              <a:gd name="T3" fmla="*/ 2147483646 h 34"/>
              <a:gd name="T4" fmla="*/ 2147483646 w 48"/>
              <a:gd name="T5" fmla="*/ 2147483646 h 34"/>
              <a:gd name="T6" fmla="*/ 2147483646 w 48"/>
              <a:gd name="T7" fmla="*/ 2147483646 h 34"/>
              <a:gd name="T8" fmla="*/ 2147483646 w 48"/>
              <a:gd name="T9" fmla="*/ 2147483646 h 34"/>
              <a:gd name="T10" fmla="*/ 2147483646 w 48"/>
              <a:gd name="T11" fmla="*/ 2147483646 h 34"/>
              <a:gd name="T12" fmla="*/ 2147483646 w 48"/>
              <a:gd name="T13" fmla="*/ 2147483646 h 34"/>
              <a:gd name="T14" fmla="*/ 2147483646 w 48"/>
              <a:gd name="T15" fmla="*/ 0 h 34"/>
              <a:gd name="T16" fmla="*/ 2147483646 w 48"/>
              <a:gd name="T17" fmla="*/ 0 h 34"/>
              <a:gd name="T18" fmla="*/ 2147483646 w 48"/>
              <a:gd name="T19" fmla="*/ 2147483646 h 34"/>
              <a:gd name="T20" fmla="*/ 2147483646 w 48"/>
              <a:gd name="T21" fmla="*/ 2147483646 h 34"/>
              <a:gd name="T22" fmla="*/ 2147483646 w 48"/>
              <a:gd name="T23" fmla="*/ 2147483646 h 34"/>
              <a:gd name="T24" fmla="*/ 2147483646 w 48"/>
              <a:gd name="T25" fmla="*/ 2147483646 h 34"/>
              <a:gd name="T26" fmla="*/ 2147483646 w 48"/>
              <a:gd name="T27" fmla="*/ 2147483646 h 34"/>
              <a:gd name="T28" fmla="*/ 2147483646 w 48"/>
              <a:gd name="T29" fmla="*/ 2147483646 h 34"/>
              <a:gd name="T30" fmla="*/ 2147483646 w 48"/>
              <a:gd name="T31" fmla="*/ 2147483646 h 34"/>
              <a:gd name="T32" fmla="*/ 2147483646 w 48"/>
              <a:gd name="T33" fmla="*/ 2147483646 h 34"/>
              <a:gd name="T34" fmla="*/ 0 w 48"/>
              <a:gd name="T35" fmla="*/ 2147483646 h 34"/>
              <a:gd name="T36" fmla="*/ 2147483646 w 48"/>
              <a:gd name="T37" fmla="*/ 2147483646 h 34"/>
              <a:gd name="T38" fmla="*/ 2147483646 w 48"/>
              <a:gd name="T39" fmla="*/ 2147483646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34">
                <a:moveTo>
                  <a:pt x="19" y="33"/>
                </a:moveTo>
                <a:lnTo>
                  <a:pt x="26" y="31"/>
                </a:lnTo>
                <a:lnTo>
                  <a:pt x="33" y="25"/>
                </a:lnTo>
                <a:lnTo>
                  <a:pt x="47" y="25"/>
                </a:lnTo>
                <a:lnTo>
                  <a:pt x="47" y="17"/>
                </a:lnTo>
                <a:lnTo>
                  <a:pt x="47" y="8"/>
                </a:lnTo>
                <a:lnTo>
                  <a:pt x="47" y="0"/>
                </a:lnTo>
                <a:lnTo>
                  <a:pt x="33" y="0"/>
                </a:lnTo>
                <a:lnTo>
                  <a:pt x="19" y="8"/>
                </a:lnTo>
                <a:lnTo>
                  <a:pt x="33" y="11"/>
                </a:lnTo>
                <a:lnTo>
                  <a:pt x="47" y="17"/>
                </a:lnTo>
                <a:lnTo>
                  <a:pt x="33" y="25"/>
                </a:lnTo>
                <a:lnTo>
                  <a:pt x="19" y="25"/>
                </a:lnTo>
                <a:lnTo>
                  <a:pt x="5" y="25"/>
                </a:lnTo>
                <a:lnTo>
                  <a:pt x="0" y="29"/>
                </a:lnTo>
                <a:lnTo>
                  <a:pt x="3" y="32"/>
                </a:lnTo>
                <a:lnTo>
                  <a:pt x="19" y="33"/>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3" name="Freeform 21" descr="Wide upward diagonal">
            <a:extLst>
              <a:ext uri="{FF2B5EF4-FFF2-40B4-BE49-F238E27FC236}">
                <a16:creationId xmlns:a16="http://schemas.microsoft.com/office/drawing/2014/main" id="{9D8F557E-CF88-DE4C-BB74-3FA3842B13B5}"/>
              </a:ext>
            </a:extLst>
          </p:cNvPr>
          <p:cNvSpPr>
            <a:spLocks/>
          </p:cNvSpPr>
          <p:nvPr/>
        </p:nvSpPr>
        <p:spPr bwMode="auto">
          <a:xfrm>
            <a:off x="6849237" y="4987337"/>
            <a:ext cx="157162" cy="139700"/>
          </a:xfrm>
          <a:custGeom>
            <a:avLst/>
            <a:gdLst>
              <a:gd name="T0" fmla="*/ 2147483646 w 58"/>
              <a:gd name="T1" fmla="*/ 2147483646 h 45"/>
              <a:gd name="T2" fmla="*/ 2147483646 w 58"/>
              <a:gd name="T3" fmla="*/ 2147483646 h 45"/>
              <a:gd name="T4" fmla="*/ 2147483646 w 58"/>
              <a:gd name="T5" fmla="*/ 0 h 45"/>
              <a:gd name="T6" fmla="*/ 2147483646 w 58"/>
              <a:gd name="T7" fmla="*/ 0 h 45"/>
              <a:gd name="T8" fmla="*/ 2147483646 w 58"/>
              <a:gd name="T9" fmla="*/ 2147483646 h 45"/>
              <a:gd name="T10" fmla="*/ 0 w 58"/>
              <a:gd name="T11" fmla="*/ 2147483646 h 45"/>
              <a:gd name="T12" fmla="*/ 0 w 58"/>
              <a:gd name="T13" fmla="*/ 2147483646 h 45"/>
              <a:gd name="T14" fmla="*/ 2147483646 w 58"/>
              <a:gd name="T15" fmla="*/ 2147483646 h 45"/>
              <a:gd name="T16" fmla="*/ 2147483646 w 58"/>
              <a:gd name="T17" fmla="*/ 2147483646 h 45"/>
              <a:gd name="T18" fmla="*/ 2147483646 w 58"/>
              <a:gd name="T19" fmla="*/ 2147483646 h 45"/>
              <a:gd name="T20" fmla="*/ 2147483646 w 58"/>
              <a:gd name="T21" fmla="*/ 2147483646 h 45"/>
              <a:gd name="T22" fmla="*/ 2147483646 w 58"/>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4" name="Oval 22">
            <a:extLst>
              <a:ext uri="{FF2B5EF4-FFF2-40B4-BE49-F238E27FC236}">
                <a16:creationId xmlns:a16="http://schemas.microsoft.com/office/drawing/2014/main" id="{C7058B5D-1839-524F-B6E0-91B962987FB4}"/>
              </a:ext>
            </a:extLst>
          </p:cNvPr>
          <p:cNvSpPr>
            <a:spLocks noChangeArrowheads="1"/>
          </p:cNvSpPr>
          <p:nvPr/>
        </p:nvSpPr>
        <p:spPr bwMode="auto">
          <a:xfrm>
            <a:off x="6907974" y="5030200"/>
            <a:ext cx="84138" cy="80962"/>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4775" name="Freeform 23" descr="Wide upward diagonal">
            <a:extLst>
              <a:ext uri="{FF2B5EF4-FFF2-40B4-BE49-F238E27FC236}">
                <a16:creationId xmlns:a16="http://schemas.microsoft.com/office/drawing/2014/main" id="{186BB9C6-DAC3-124A-A064-ED7222FF73C7}"/>
              </a:ext>
            </a:extLst>
          </p:cNvPr>
          <p:cNvSpPr>
            <a:spLocks/>
          </p:cNvSpPr>
          <p:nvPr/>
        </p:nvSpPr>
        <p:spPr bwMode="auto">
          <a:xfrm>
            <a:off x="6838124" y="2414001"/>
            <a:ext cx="153988" cy="142875"/>
          </a:xfrm>
          <a:custGeom>
            <a:avLst/>
            <a:gdLst>
              <a:gd name="T0" fmla="*/ 2147483646 w 58"/>
              <a:gd name="T1" fmla="*/ 2147483646 h 46"/>
              <a:gd name="T2" fmla="*/ 2147483646 w 58"/>
              <a:gd name="T3" fmla="*/ 2147483646 h 46"/>
              <a:gd name="T4" fmla="*/ 2147483646 w 58"/>
              <a:gd name="T5" fmla="*/ 0 h 46"/>
              <a:gd name="T6" fmla="*/ 2147483646 w 58"/>
              <a:gd name="T7" fmla="*/ 0 h 46"/>
              <a:gd name="T8" fmla="*/ 2147483646 w 58"/>
              <a:gd name="T9" fmla="*/ 2147483646 h 46"/>
              <a:gd name="T10" fmla="*/ 0 w 58"/>
              <a:gd name="T11" fmla="*/ 2147483646 h 46"/>
              <a:gd name="T12" fmla="*/ 0 w 58"/>
              <a:gd name="T13" fmla="*/ 2147483646 h 46"/>
              <a:gd name="T14" fmla="*/ 2147483646 w 58"/>
              <a:gd name="T15" fmla="*/ 2147483646 h 46"/>
              <a:gd name="T16" fmla="*/ 2147483646 w 58"/>
              <a:gd name="T17" fmla="*/ 2147483646 h 46"/>
              <a:gd name="T18" fmla="*/ 2147483646 w 58"/>
              <a:gd name="T19" fmla="*/ 2147483646 h 46"/>
              <a:gd name="T20" fmla="*/ 2147483646 w 58"/>
              <a:gd name="T21" fmla="*/ 2147483646 h 46"/>
              <a:gd name="T22" fmla="*/ 2147483646 w 58"/>
              <a:gd name="T23" fmla="*/ 21474836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6" name="Oval 24">
            <a:extLst>
              <a:ext uri="{FF2B5EF4-FFF2-40B4-BE49-F238E27FC236}">
                <a16:creationId xmlns:a16="http://schemas.microsoft.com/office/drawing/2014/main" id="{7BB27299-D83C-3A45-9815-0AF5066CC561}"/>
              </a:ext>
            </a:extLst>
          </p:cNvPr>
          <p:cNvSpPr>
            <a:spLocks noChangeArrowheads="1"/>
          </p:cNvSpPr>
          <p:nvPr/>
        </p:nvSpPr>
        <p:spPr bwMode="auto">
          <a:xfrm>
            <a:off x="6893688" y="2463212"/>
            <a:ext cx="84137" cy="77788"/>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4777" name="Freeform 25" descr="Wide upward diagonal">
            <a:extLst>
              <a:ext uri="{FF2B5EF4-FFF2-40B4-BE49-F238E27FC236}">
                <a16:creationId xmlns:a16="http://schemas.microsoft.com/office/drawing/2014/main" id="{2C8AC398-D136-7945-ABC2-2EBED893176C}"/>
              </a:ext>
            </a:extLst>
          </p:cNvPr>
          <p:cNvSpPr>
            <a:spLocks/>
          </p:cNvSpPr>
          <p:nvPr/>
        </p:nvSpPr>
        <p:spPr bwMode="auto">
          <a:xfrm>
            <a:off x="7141338" y="2033000"/>
            <a:ext cx="153987" cy="146050"/>
          </a:xfrm>
          <a:custGeom>
            <a:avLst/>
            <a:gdLst>
              <a:gd name="T0" fmla="*/ 2147483646 w 58"/>
              <a:gd name="T1" fmla="*/ 2147483646 h 46"/>
              <a:gd name="T2" fmla="*/ 2147483646 w 58"/>
              <a:gd name="T3" fmla="*/ 2147483646 h 46"/>
              <a:gd name="T4" fmla="*/ 2147483646 w 58"/>
              <a:gd name="T5" fmla="*/ 0 h 46"/>
              <a:gd name="T6" fmla="*/ 2147483646 w 58"/>
              <a:gd name="T7" fmla="*/ 0 h 46"/>
              <a:gd name="T8" fmla="*/ 2147483646 w 58"/>
              <a:gd name="T9" fmla="*/ 2147483646 h 46"/>
              <a:gd name="T10" fmla="*/ 0 w 58"/>
              <a:gd name="T11" fmla="*/ 2147483646 h 46"/>
              <a:gd name="T12" fmla="*/ 0 w 58"/>
              <a:gd name="T13" fmla="*/ 2147483646 h 46"/>
              <a:gd name="T14" fmla="*/ 2147483646 w 58"/>
              <a:gd name="T15" fmla="*/ 2147483646 h 46"/>
              <a:gd name="T16" fmla="*/ 2147483646 w 58"/>
              <a:gd name="T17" fmla="*/ 2147483646 h 46"/>
              <a:gd name="T18" fmla="*/ 2147483646 w 58"/>
              <a:gd name="T19" fmla="*/ 2147483646 h 46"/>
              <a:gd name="T20" fmla="*/ 2147483646 w 58"/>
              <a:gd name="T21" fmla="*/ 2147483646 h 46"/>
              <a:gd name="T22" fmla="*/ 2147483646 w 58"/>
              <a:gd name="T23" fmla="*/ 21474836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8" name="Oval 26">
            <a:extLst>
              <a:ext uri="{FF2B5EF4-FFF2-40B4-BE49-F238E27FC236}">
                <a16:creationId xmlns:a16="http://schemas.microsoft.com/office/drawing/2014/main" id="{DD960B6C-C195-5A46-9ED6-6057E9D4F03F}"/>
              </a:ext>
            </a:extLst>
          </p:cNvPr>
          <p:cNvSpPr>
            <a:spLocks noChangeArrowheads="1"/>
          </p:cNvSpPr>
          <p:nvPr/>
        </p:nvSpPr>
        <p:spPr bwMode="auto">
          <a:xfrm>
            <a:off x="7200075" y="2079037"/>
            <a:ext cx="80963" cy="84138"/>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4779" name="Freeform 27" descr="Wide upward diagonal">
            <a:extLst>
              <a:ext uri="{FF2B5EF4-FFF2-40B4-BE49-F238E27FC236}">
                <a16:creationId xmlns:a16="http://schemas.microsoft.com/office/drawing/2014/main" id="{A485F329-EE8D-064A-B989-736538052F65}"/>
              </a:ext>
            </a:extLst>
          </p:cNvPr>
          <p:cNvSpPr>
            <a:spLocks/>
          </p:cNvSpPr>
          <p:nvPr/>
        </p:nvSpPr>
        <p:spPr bwMode="auto">
          <a:xfrm>
            <a:off x="6633338" y="2039351"/>
            <a:ext cx="155575" cy="142875"/>
          </a:xfrm>
          <a:custGeom>
            <a:avLst/>
            <a:gdLst>
              <a:gd name="T0" fmla="*/ 2147483646 w 58"/>
              <a:gd name="T1" fmla="*/ 2147483646 h 45"/>
              <a:gd name="T2" fmla="*/ 2147483646 w 58"/>
              <a:gd name="T3" fmla="*/ 2147483646 h 45"/>
              <a:gd name="T4" fmla="*/ 2147483646 w 58"/>
              <a:gd name="T5" fmla="*/ 0 h 45"/>
              <a:gd name="T6" fmla="*/ 2147483646 w 58"/>
              <a:gd name="T7" fmla="*/ 0 h 45"/>
              <a:gd name="T8" fmla="*/ 2147483646 w 58"/>
              <a:gd name="T9" fmla="*/ 2147483646 h 45"/>
              <a:gd name="T10" fmla="*/ 0 w 58"/>
              <a:gd name="T11" fmla="*/ 2147483646 h 45"/>
              <a:gd name="T12" fmla="*/ 0 w 58"/>
              <a:gd name="T13" fmla="*/ 2147483646 h 45"/>
              <a:gd name="T14" fmla="*/ 2147483646 w 58"/>
              <a:gd name="T15" fmla="*/ 2147483646 h 45"/>
              <a:gd name="T16" fmla="*/ 2147483646 w 58"/>
              <a:gd name="T17" fmla="*/ 2147483646 h 45"/>
              <a:gd name="T18" fmla="*/ 2147483646 w 58"/>
              <a:gd name="T19" fmla="*/ 2147483646 h 45"/>
              <a:gd name="T20" fmla="*/ 2147483646 w 58"/>
              <a:gd name="T21" fmla="*/ 2147483646 h 45"/>
              <a:gd name="T22" fmla="*/ 2147483646 w 58"/>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0" name="Oval 28">
            <a:extLst>
              <a:ext uri="{FF2B5EF4-FFF2-40B4-BE49-F238E27FC236}">
                <a16:creationId xmlns:a16="http://schemas.microsoft.com/office/drawing/2014/main" id="{40C0CC10-740F-0545-96ED-B227F9FEB25C}"/>
              </a:ext>
            </a:extLst>
          </p:cNvPr>
          <p:cNvSpPr>
            <a:spLocks noChangeArrowheads="1"/>
          </p:cNvSpPr>
          <p:nvPr/>
        </p:nvSpPr>
        <p:spPr bwMode="auto">
          <a:xfrm>
            <a:off x="6695249" y="2090150"/>
            <a:ext cx="77788" cy="76200"/>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4781" name="Freeform 29" descr="Wide upward diagonal">
            <a:extLst>
              <a:ext uri="{FF2B5EF4-FFF2-40B4-BE49-F238E27FC236}">
                <a16:creationId xmlns:a16="http://schemas.microsoft.com/office/drawing/2014/main" id="{CB904E7B-36F1-084C-9909-977B556FA910}"/>
              </a:ext>
            </a:extLst>
          </p:cNvPr>
          <p:cNvSpPr>
            <a:spLocks/>
          </p:cNvSpPr>
          <p:nvPr/>
        </p:nvSpPr>
        <p:spPr bwMode="auto">
          <a:xfrm>
            <a:off x="6838124" y="5254038"/>
            <a:ext cx="153988" cy="144463"/>
          </a:xfrm>
          <a:custGeom>
            <a:avLst/>
            <a:gdLst>
              <a:gd name="T0" fmla="*/ 2147483646 w 58"/>
              <a:gd name="T1" fmla="*/ 2147483646 h 47"/>
              <a:gd name="T2" fmla="*/ 2147483646 w 58"/>
              <a:gd name="T3" fmla="*/ 2147483646 h 47"/>
              <a:gd name="T4" fmla="*/ 2147483646 w 58"/>
              <a:gd name="T5" fmla="*/ 0 h 47"/>
              <a:gd name="T6" fmla="*/ 2147483646 w 58"/>
              <a:gd name="T7" fmla="*/ 0 h 47"/>
              <a:gd name="T8" fmla="*/ 2147483646 w 58"/>
              <a:gd name="T9" fmla="*/ 2147483646 h 47"/>
              <a:gd name="T10" fmla="*/ 0 w 58"/>
              <a:gd name="T11" fmla="*/ 2147483646 h 47"/>
              <a:gd name="T12" fmla="*/ 0 w 58"/>
              <a:gd name="T13" fmla="*/ 2147483646 h 47"/>
              <a:gd name="T14" fmla="*/ 2147483646 w 58"/>
              <a:gd name="T15" fmla="*/ 2147483646 h 47"/>
              <a:gd name="T16" fmla="*/ 2147483646 w 58"/>
              <a:gd name="T17" fmla="*/ 2147483646 h 47"/>
              <a:gd name="T18" fmla="*/ 2147483646 w 58"/>
              <a:gd name="T19" fmla="*/ 2147483646 h 47"/>
              <a:gd name="T20" fmla="*/ 2147483646 w 58"/>
              <a:gd name="T21" fmla="*/ 2147483646 h 47"/>
              <a:gd name="T22" fmla="*/ 2147483646 w 58"/>
              <a:gd name="T23" fmla="*/ 2147483646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7">
                <a:moveTo>
                  <a:pt x="57" y="26"/>
                </a:moveTo>
                <a:lnTo>
                  <a:pt x="54" y="9"/>
                </a:lnTo>
                <a:lnTo>
                  <a:pt x="40" y="0"/>
                </a:lnTo>
                <a:lnTo>
                  <a:pt x="23" y="0"/>
                </a:lnTo>
                <a:lnTo>
                  <a:pt x="9" y="5"/>
                </a:lnTo>
                <a:lnTo>
                  <a:pt x="0" y="15"/>
                </a:lnTo>
                <a:lnTo>
                  <a:pt x="0" y="29"/>
                </a:lnTo>
                <a:lnTo>
                  <a:pt x="7" y="41"/>
                </a:lnTo>
                <a:lnTo>
                  <a:pt x="23" y="46"/>
                </a:lnTo>
                <a:lnTo>
                  <a:pt x="51" y="40"/>
                </a:lnTo>
                <a:lnTo>
                  <a:pt x="57" y="28"/>
                </a:lnTo>
                <a:lnTo>
                  <a:pt x="57" y="26"/>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2" name="Oval 30">
            <a:extLst>
              <a:ext uri="{FF2B5EF4-FFF2-40B4-BE49-F238E27FC236}">
                <a16:creationId xmlns:a16="http://schemas.microsoft.com/office/drawing/2014/main" id="{0D5C2933-5E8A-EB44-9E35-DE68DCD7D29B}"/>
              </a:ext>
            </a:extLst>
          </p:cNvPr>
          <p:cNvSpPr>
            <a:spLocks noChangeArrowheads="1"/>
          </p:cNvSpPr>
          <p:nvPr/>
        </p:nvSpPr>
        <p:spPr bwMode="auto">
          <a:xfrm>
            <a:off x="6893688" y="5301662"/>
            <a:ext cx="84137" cy="82550"/>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4783" name="Freeform 31">
            <a:extLst>
              <a:ext uri="{FF2B5EF4-FFF2-40B4-BE49-F238E27FC236}">
                <a16:creationId xmlns:a16="http://schemas.microsoft.com/office/drawing/2014/main" id="{CC8E0A28-E627-B64F-91F4-0FE3A33B9557}"/>
              </a:ext>
            </a:extLst>
          </p:cNvPr>
          <p:cNvSpPr>
            <a:spLocks/>
          </p:cNvSpPr>
          <p:nvPr/>
        </p:nvSpPr>
        <p:spPr bwMode="auto">
          <a:xfrm>
            <a:off x="4655313" y="4098338"/>
            <a:ext cx="2351087" cy="1228725"/>
          </a:xfrm>
          <a:custGeom>
            <a:avLst/>
            <a:gdLst>
              <a:gd name="T0" fmla="*/ 0 w 878"/>
              <a:gd name="T1" fmla="*/ 2147483646 h 395"/>
              <a:gd name="T2" fmla="*/ 2147483646 w 878"/>
              <a:gd name="T3" fmla="*/ 0 h 395"/>
              <a:gd name="T4" fmla="*/ 2147483646 w 878"/>
              <a:gd name="T5" fmla="*/ 2147483646 h 395"/>
              <a:gd name="T6" fmla="*/ 2147483646 w 878"/>
              <a:gd name="T7" fmla="*/ 2147483646 h 395"/>
              <a:gd name="T8" fmla="*/ 2147483646 w 878"/>
              <a:gd name="T9" fmla="*/ 2147483646 h 395"/>
              <a:gd name="T10" fmla="*/ 2147483646 w 878"/>
              <a:gd name="T11" fmla="*/ 2147483646 h 395"/>
              <a:gd name="T12" fmla="*/ 2147483646 w 878"/>
              <a:gd name="T13" fmla="*/ 2147483646 h 395"/>
              <a:gd name="T14" fmla="*/ 2147483646 w 878"/>
              <a:gd name="T15" fmla="*/ 2147483646 h 395"/>
              <a:gd name="T16" fmla="*/ 2147483646 w 878"/>
              <a:gd name="T17" fmla="*/ 2147483646 h 395"/>
              <a:gd name="T18" fmla="*/ 2147483646 w 878"/>
              <a:gd name="T19" fmla="*/ 2147483646 h 395"/>
              <a:gd name="T20" fmla="*/ 2147483646 w 878"/>
              <a:gd name="T21" fmla="*/ 2147483646 h 395"/>
              <a:gd name="T22" fmla="*/ 2147483646 w 878"/>
              <a:gd name="T23" fmla="*/ 2147483646 h 395"/>
              <a:gd name="T24" fmla="*/ 2147483646 w 878"/>
              <a:gd name="T25" fmla="*/ 2147483646 h 395"/>
              <a:gd name="T26" fmla="*/ 0 w 878"/>
              <a:gd name="T27" fmla="*/ 2147483646 h 3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8" h="395">
                <a:moveTo>
                  <a:pt x="0" y="352"/>
                </a:moveTo>
                <a:lnTo>
                  <a:pt x="813" y="0"/>
                </a:lnTo>
                <a:lnTo>
                  <a:pt x="819" y="20"/>
                </a:lnTo>
                <a:lnTo>
                  <a:pt x="849" y="28"/>
                </a:lnTo>
                <a:lnTo>
                  <a:pt x="869" y="22"/>
                </a:lnTo>
                <a:lnTo>
                  <a:pt x="877" y="22"/>
                </a:lnTo>
                <a:lnTo>
                  <a:pt x="394" y="346"/>
                </a:lnTo>
                <a:lnTo>
                  <a:pt x="333" y="369"/>
                </a:lnTo>
                <a:lnTo>
                  <a:pt x="336" y="324"/>
                </a:lnTo>
                <a:lnTo>
                  <a:pt x="230" y="394"/>
                </a:lnTo>
                <a:lnTo>
                  <a:pt x="258" y="324"/>
                </a:lnTo>
                <a:lnTo>
                  <a:pt x="191" y="341"/>
                </a:lnTo>
                <a:lnTo>
                  <a:pt x="200" y="330"/>
                </a:lnTo>
                <a:lnTo>
                  <a:pt x="0" y="352"/>
                </a:lnTo>
              </a:path>
            </a:pathLst>
          </a:custGeom>
          <a:solidFill>
            <a:srgbClr val="00A9E0"/>
          </a:solidFill>
          <a:ln>
            <a:noFill/>
          </a:ln>
          <a:effectLst/>
          <a:extLst>
            <a:ext uri="{91240B29-F687-4F45-9708-019B960494DF}">
              <a14:hiddenLine xmlns:a14="http://schemas.microsoft.com/office/drawing/2010/main" w="762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4" name="Freeform 32" descr="Wide upward diagonal">
            <a:extLst>
              <a:ext uri="{FF2B5EF4-FFF2-40B4-BE49-F238E27FC236}">
                <a16:creationId xmlns:a16="http://schemas.microsoft.com/office/drawing/2014/main" id="{8C355EDE-508A-754B-A8A9-2B24BD068082}"/>
              </a:ext>
            </a:extLst>
          </p:cNvPr>
          <p:cNvSpPr>
            <a:spLocks/>
          </p:cNvSpPr>
          <p:nvPr/>
        </p:nvSpPr>
        <p:spPr bwMode="auto">
          <a:xfrm>
            <a:off x="6838124" y="4038013"/>
            <a:ext cx="153988" cy="142875"/>
          </a:xfrm>
          <a:custGeom>
            <a:avLst/>
            <a:gdLst>
              <a:gd name="T0" fmla="*/ 2147483646 w 58"/>
              <a:gd name="T1" fmla="*/ 2147483646 h 46"/>
              <a:gd name="T2" fmla="*/ 2147483646 w 58"/>
              <a:gd name="T3" fmla="*/ 2147483646 h 46"/>
              <a:gd name="T4" fmla="*/ 2147483646 w 58"/>
              <a:gd name="T5" fmla="*/ 0 h 46"/>
              <a:gd name="T6" fmla="*/ 2147483646 w 58"/>
              <a:gd name="T7" fmla="*/ 0 h 46"/>
              <a:gd name="T8" fmla="*/ 2147483646 w 58"/>
              <a:gd name="T9" fmla="*/ 2147483646 h 46"/>
              <a:gd name="T10" fmla="*/ 0 w 58"/>
              <a:gd name="T11" fmla="*/ 2147483646 h 46"/>
              <a:gd name="T12" fmla="*/ 0 w 58"/>
              <a:gd name="T13" fmla="*/ 2147483646 h 46"/>
              <a:gd name="T14" fmla="*/ 2147483646 w 58"/>
              <a:gd name="T15" fmla="*/ 2147483646 h 46"/>
              <a:gd name="T16" fmla="*/ 2147483646 w 58"/>
              <a:gd name="T17" fmla="*/ 2147483646 h 46"/>
              <a:gd name="T18" fmla="*/ 2147483646 w 58"/>
              <a:gd name="T19" fmla="*/ 2147483646 h 46"/>
              <a:gd name="T20" fmla="*/ 2147483646 w 58"/>
              <a:gd name="T21" fmla="*/ 2147483646 h 46"/>
              <a:gd name="T22" fmla="*/ 2147483646 w 58"/>
              <a:gd name="T23" fmla="*/ 21474836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5" name="Oval 33">
            <a:extLst>
              <a:ext uri="{FF2B5EF4-FFF2-40B4-BE49-F238E27FC236}">
                <a16:creationId xmlns:a16="http://schemas.microsoft.com/office/drawing/2014/main" id="{CEF118FE-1726-8C4A-BDA1-59661C1F5A7B}"/>
              </a:ext>
            </a:extLst>
          </p:cNvPr>
          <p:cNvSpPr>
            <a:spLocks noChangeArrowheads="1"/>
          </p:cNvSpPr>
          <p:nvPr/>
        </p:nvSpPr>
        <p:spPr bwMode="auto">
          <a:xfrm>
            <a:off x="6893688" y="4084050"/>
            <a:ext cx="84137" cy="80962"/>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1779" name="Line 34">
            <a:extLst>
              <a:ext uri="{FF2B5EF4-FFF2-40B4-BE49-F238E27FC236}">
                <a16:creationId xmlns:a16="http://schemas.microsoft.com/office/drawing/2014/main" id="{D67E4DED-9FAD-9E4E-8107-B326DB9CB45E}"/>
              </a:ext>
            </a:extLst>
          </p:cNvPr>
          <p:cNvSpPr>
            <a:spLocks noChangeShapeType="1"/>
          </p:cNvSpPr>
          <p:nvPr/>
        </p:nvSpPr>
        <p:spPr bwMode="auto">
          <a:xfrm>
            <a:off x="4737862" y="3887200"/>
            <a:ext cx="1136650" cy="23812"/>
          </a:xfrm>
          <a:prstGeom prst="line">
            <a:avLst/>
          </a:prstGeom>
          <a:noFill/>
          <a:ln w="50800">
            <a:solidFill>
              <a:schemeClr val="accent1"/>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1780" name="Line 35">
            <a:extLst>
              <a:ext uri="{FF2B5EF4-FFF2-40B4-BE49-F238E27FC236}">
                <a16:creationId xmlns:a16="http://schemas.microsoft.com/office/drawing/2014/main" id="{B66AD8A5-1532-5E46-90F6-FA928C3AAC64}"/>
              </a:ext>
            </a:extLst>
          </p:cNvPr>
          <p:cNvSpPr>
            <a:spLocks noChangeShapeType="1"/>
          </p:cNvSpPr>
          <p:nvPr/>
        </p:nvSpPr>
        <p:spPr bwMode="auto">
          <a:xfrm flipV="1">
            <a:off x="4550537" y="4150725"/>
            <a:ext cx="1306512" cy="114300"/>
          </a:xfrm>
          <a:prstGeom prst="line">
            <a:avLst/>
          </a:prstGeom>
          <a:noFill/>
          <a:ln w="50800">
            <a:solidFill>
              <a:srgbClr val="00FF00"/>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grpSp>
        <p:nvGrpSpPr>
          <p:cNvPr id="74788" name="Group 36">
            <a:extLst>
              <a:ext uri="{FF2B5EF4-FFF2-40B4-BE49-F238E27FC236}">
                <a16:creationId xmlns:a16="http://schemas.microsoft.com/office/drawing/2014/main" id="{8DB62C55-4428-CC40-BBE2-8E575CE98049}"/>
              </a:ext>
            </a:extLst>
          </p:cNvPr>
          <p:cNvGrpSpPr>
            <a:grpSpLocks/>
          </p:cNvGrpSpPr>
          <p:nvPr/>
        </p:nvGrpSpPr>
        <p:grpSpPr bwMode="auto">
          <a:xfrm>
            <a:off x="6873049" y="1455150"/>
            <a:ext cx="192088" cy="196850"/>
            <a:chOff x="2696" y="1085"/>
            <a:chExt cx="121" cy="124"/>
          </a:xfrm>
        </p:grpSpPr>
        <p:sp>
          <p:nvSpPr>
            <p:cNvPr id="74819" name="Freeform 37" descr="Wide upward diagonal">
              <a:extLst>
                <a:ext uri="{FF2B5EF4-FFF2-40B4-BE49-F238E27FC236}">
                  <a16:creationId xmlns:a16="http://schemas.microsoft.com/office/drawing/2014/main" id="{6BDE112B-1800-0E4C-9189-CDB7B46FB9FB}"/>
                </a:ext>
              </a:extLst>
            </p:cNvPr>
            <p:cNvSpPr>
              <a:spLocks/>
            </p:cNvSpPr>
            <p:nvPr/>
          </p:nvSpPr>
          <p:spPr bwMode="auto">
            <a:xfrm>
              <a:off x="2696"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20" name="Freeform 38">
              <a:extLst>
                <a:ext uri="{FF2B5EF4-FFF2-40B4-BE49-F238E27FC236}">
                  <a16:creationId xmlns:a16="http://schemas.microsoft.com/office/drawing/2014/main" id="{C4AE7C5D-7BED-A94C-83D9-3F352BAA744B}"/>
                </a:ext>
              </a:extLst>
            </p:cNvPr>
            <p:cNvSpPr>
              <a:spLocks/>
            </p:cNvSpPr>
            <p:nvPr/>
          </p:nvSpPr>
          <p:spPr bwMode="auto">
            <a:xfrm>
              <a:off x="2710"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789" name="Group 39">
            <a:extLst>
              <a:ext uri="{FF2B5EF4-FFF2-40B4-BE49-F238E27FC236}">
                <a16:creationId xmlns:a16="http://schemas.microsoft.com/office/drawing/2014/main" id="{F5644FF8-F910-C84B-B015-F569902CA4EB}"/>
              </a:ext>
            </a:extLst>
          </p:cNvPr>
          <p:cNvGrpSpPr>
            <a:grpSpLocks/>
          </p:cNvGrpSpPr>
          <p:nvPr/>
        </p:nvGrpSpPr>
        <p:grpSpPr bwMode="auto">
          <a:xfrm>
            <a:off x="6033263" y="1455150"/>
            <a:ext cx="192087" cy="196850"/>
            <a:chOff x="2167" y="1085"/>
            <a:chExt cx="121" cy="124"/>
          </a:xfrm>
        </p:grpSpPr>
        <p:sp>
          <p:nvSpPr>
            <p:cNvPr id="74817" name="Freeform 40" descr="Wide upward diagonal">
              <a:extLst>
                <a:ext uri="{FF2B5EF4-FFF2-40B4-BE49-F238E27FC236}">
                  <a16:creationId xmlns:a16="http://schemas.microsoft.com/office/drawing/2014/main" id="{41412D81-4EB0-F244-A99A-93C826894819}"/>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18" name="Freeform 41">
              <a:extLst>
                <a:ext uri="{FF2B5EF4-FFF2-40B4-BE49-F238E27FC236}">
                  <a16:creationId xmlns:a16="http://schemas.microsoft.com/office/drawing/2014/main" id="{5D59461A-CD5C-A041-852F-C085DC876980}"/>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790" name="Group 42">
            <a:extLst>
              <a:ext uri="{FF2B5EF4-FFF2-40B4-BE49-F238E27FC236}">
                <a16:creationId xmlns:a16="http://schemas.microsoft.com/office/drawing/2014/main" id="{4373C10E-292F-E144-A0C3-69894A1B8DD4}"/>
              </a:ext>
            </a:extLst>
          </p:cNvPr>
          <p:cNvGrpSpPr>
            <a:grpSpLocks/>
          </p:cNvGrpSpPr>
          <p:nvPr/>
        </p:nvGrpSpPr>
        <p:grpSpPr bwMode="auto">
          <a:xfrm>
            <a:off x="6452363" y="1601200"/>
            <a:ext cx="103187" cy="188912"/>
            <a:chOff x="2431" y="1177"/>
            <a:chExt cx="121" cy="124"/>
          </a:xfrm>
        </p:grpSpPr>
        <p:sp>
          <p:nvSpPr>
            <p:cNvPr id="74815" name="Freeform 43" descr="Wide upward diagonal">
              <a:extLst>
                <a:ext uri="{FF2B5EF4-FFF2-40B4-BE49-F238E27FC236}">
                  <a16:creationId xmlns:a16="http://schemas.microsoft.com/office/drawing/2014/main" id="{482B53A2-8F30-FB42-BE95-11A8BBE3D6A0}"/>
                </a:ext>
              </a:extLst>
            </p:cNvPr>
            <p:cNvSpPr>
              <a:spLocks/>
            </p:cNvSpPr>
            <p:nvPr/>
          </p:nvSpPr>
          <p:spPr bwMode="auto">
            <a:xfrm>
              <a:off x="2431" y="1177"/>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16" name="Freeform 44">
              <a:extLst>
                <a:ext uri="{FF2B5EF4-FFF2-40B4-BE49-F238E27FC236}">
                  <a16:creationId xmlns:a16="http://schemas.microsoft.com/office/drawing/2014/main" id="{21F1E478-6EC4-2647-969C-1A5AE86B27F3}"/>
                </a:ext>
              </a:extLst>
            </p:cNvPr>
            <p:cNvSpPr>
              <a:spLocks/>
            </p:cNvSpPr>
            <p:nvPr/>
          </p:nvSpPr>
          <p:spPr bwMode="auto">
            <a:xfrm>
              <a:off x="2446" y="1219"/>
              <a:ext cx="84" cy="68"/>
            </a:xfrm>
            <a:custGeom>
              <a:avLst/>
              <a:gdLst>
                <a:gd name="T0" fmla="*/ 187435 w 49"/>
                <a:gd name="T1" fmla="*/ 2718776 h 35"/>
                <a:gd name="T2" fmla="*/ 255094 w 49"/>
                <a:gd name="T3" fmla="*/ 2545533 h 35"/>
                <a:gd name="T4" fmla="*/ 321317 w 49"/>
                <a:gd name="T5" fmla="*/ 2097582 h 35"/>
                <a:gd name="T6" fmla="*/ 458117 w 49"/>
                <a:gd name="T7" fmla="*/ 2097582 h 35"/>
                <a:gd name="T8" fmla="*/ 458117 w 49"/>
                <a:gd name="T9" fmla="*/ 1353291 h 35"/>
                <a:gd name="T10" fmla="*/ 458117 w 49"/>
                <a:gd name="T11" fmla="*/ 1353291 h 35"/>
                <a:gd name="T12" fmla="*/ 458117 w 49"/>
                <a:gd name="T13" fmla="*/ 696547 h 35"/>
                <a:gd name="T14" fmla="*/ 458117 w 49"/>
                <a:gd name="T15" fmla="*/ 0 h 35"/>
                <a:gd name="T16" fmla="*/ 321317 w 49"/>
                <a:gd name="T17" fmla="*/ 0 h 35"/>
                <a:gd name="T18" fmla="*/ 187435 w 49"/>
                <a:gd name="T19" fmla="*/ 696547 h 35"/>
                <a:gd name="T20" fmla="*/ 321317 w 49"/>
                <a:gd name="T21" fmla="*/ 871331 h 35"/>
                <a:gd name="T22" fmla="*/ 458117 w 49"/>
                <a:gd name="T23" fmla="*/ 1353291 h 35"/>
                <a:gd name="T24" fmla="*/ 458117 w 49"/>
                <a:gd name="T25" fmla="*/ 1353291 h 35"/>
                <a:gd name="T26" fmla="*/ 321317 w 49"/>
                <a:gd name="T27" fmla="*/ 2097582 h 35"/>
                <a:gd name="T28" fmla="*/ 187435 w 49"/>
                <a:gd name="T29" fmla="*/ 2097582 h 35"/>
                <a:gd name="T30" fmla="*/ 49462 w 49"/>
                <a:gd name="T31" fmla="*/ 2097582 h 35"/>
                <a:gd name="T32" fmla="*/ 49462 w 49"/>
                <a:gd name="T33" fmla="*/ 2097582 h 35"/>
                <a:gd name="T34" fmla="*/ 0 w 49"/>
                <a:gd name="T35" fmla="*/ 2401669 h 35"/>
                <a:gd name="T36" fmla="*/ 39900 w 49"/>
                <a:gd name="T37" fmla="*/ 2629251 h 35"/>
                <a:gd name="T38" fmla="*/ 187435 w 49"/>
                <a:gd name="T39" fmla="*/ 271877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791" name="Group 45">
            <a:extLst>
              <a:ext uri="{FF2B5EF4-FFF2-40B4-BE49-F238E27FC236}">
                <a16:creationId xmlns:a16="http://schemas.microsoft.com/office/drawing/2014/main" id="{8701F118-DDA7-3B49-8758-AAF9EAA34355}"/>
              </a:ext>
            </a:extLst>
          </p:cNvPr>
          <p:cNvGrpSpPr>
            <a:grpSpLocks/>
          </p:cNvGrpSpPr>
          <p:nvPr/>
        </p:nvGrpSpPr>
        <p:grpSpPr bwMode="auto">
          <a:xfrm>
            <a:off x="7393750" y="1485312"/>
            <a:ext cx="250825" cy="304800"/>
            <a:chOff x="3922" y="768"/>
            <a:chExt cx="158" cy="192"/>
          </a:xfrm>
        </p:grpSpPr>
        <p:sp>
          <p:nvSpPr>
            <p:cNvPr id="74813" name="Freeform 46" descr="Wide upward diagonal">
              <a:extLst>
                <a:ext uri="{FF2B5EF4-FFF2-40B4-BE49-F238E27FC236}">
                  <a16:creationId xmlns:a16="http://schemas.microsoft.com/office/drawing/2014/main" id="{DC105E77-8D7A-C94E-80C5-DCFBC0CB2E7A}"/>
                </a:ext>
              </a:extLst>
            </p:cNvPr>
            <p:cNvSpPr>
              <a:spLocks/>
            </p:cNvSpPr>
            <p:nvPr/>
          </p:nvSpPr>
          <p:spPr bwMode="auto">
            <a:xfrm>
              <a:off x="3922" y="768"/>
              <a:ext cx="158" cy="192"/>
            </a:xfrm>
            <a:custGeom>
              <a:avLst/>
              <a:gdLst>
                <a:gd name="T0" fmla="*/ 56391250 w 71"/>
                <a:gd name="T1" fmla="*/ 2147483646 h 63"/>
                <a:gd name="T2" fmla="*/ 53999455 w 71"/>
                <a:gd name="T3" fmla="*/ 2050533790 h 63"/>
                <a:gd name="T4" fmla="*/ 38701306 w 71"/>
                <a:gd name="T5" fmla="*/ 0 h 63"/>
                <a:gd name="T6" fmla="*/ 23601459 w 71"/>
                <a:gd name="T7" fmla="*/ 0 h 63"/>
                <a:gd name="T8" fmla="*/ 8628798 w 71"/>
                <a:gd name="T9" fmla="*/ 1001423479 h 63"/>
                <a:gd name="T10" fmla="*/ 0 w 71"/>
                <a:gd name="T11" fmla="*/ 2147483646 h 63"/>
                <a:gd name="T12" fmla="*/ 0 w 71"/>
                <a:gd name="T13" fmla="*/ 2147483646 h 63"/>
                <a:gd name="T14" fmla="*/ 7318240 w 71"/>
                <a:gd name="T15" fmla="*/ 2147483646 h 63"/>
                <a:gd name="T16" fmla="*/ 23601459 w 71"/>
                <a:gd name="T17" fmla="*/ 2147483646 h 63"/>
                <a:gd name="T18" fmla="*/ 50677583 w 71"/>
                <a:gd name="T19" fmla="*/ 2147483646 h 63"/>
                <a:gd name="T20" fmla="*/ 56391250 w 71"/>
                <a:gd name="T21" fmla="*/ 2147483646 h 63"/>
                <a:gd name="T22" fmla="*/ 56391250 w 71"/>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14" name="Freeform 47">
              <a:extLst>
                <a:ext uri="{FF2B5EF4-FFF2-40B4-BE49-F238E27FC236}">
                  <a16:creationId xmlns:a16="http://schemas.microsoft.com/office/drawing/2014/main" id="{CB8FB636-B737-B447-84A0-8EDFAAB99915}"/>
                </a:ext>
              </a:extLst>
            </p:cNvPr>
            <p:cNvSpPr>
              <a:spLocks/>
            </p:cNvSpPr>
            <p:nvPr/>
          </p:nvSpPr>
          <p:spPr bwMode="auto">
            <a:xfrm>
              <a:off x="3936" y="816"/>
              <a:ext cx="96" cy="109"/>
            </a:xfrm>
            <a:custGeom>
              <a:avLst/>
              <a:gdLst>
                <a:gd name="T0" fmla="*/ 1829482 w 49"/>
                <a:gd name="T1" fmla="*/ 2147483646 h 35"/>
                <a:gd name="T2" fmla="*/ 2506979 w 49"/>
                <a:gd name="T3" fmla="*/ 2147483646 h 35"/>
                <a:gd name="T4" fmla="*/ 3156823 w 49"/>
                <a:gd name="T5" fmla="*/ 2147483646 h 35"/>
                <a:gd name="T6" fmla="*/ 4417800 w 49"/>
                <a:gd name="T7" fmla="*/ 2147483646 h 35"/>
                <a:gd name="T8" fmla="*/ 4417800 w 49"/>
                <a:gd name="T9" fmla="*/ 2147483646 h 35"/>
                <a:gd name="T10" fmla="*/ 4417800 w 49"/>
                <a:gd name="T11" fmla="*/ 2147483646 h 35"/>
                <a:gd name="T12" fmla="*/ 4417800 w 49"/>
                <a:gd name="T13" fmla="*/ 2147483646 h 35"/>
                <a:gd name="T14" fmla="*/ 4417800 w 49"/>
                <a:gd name="T15" fmla="*/ 0 h 35"/>
                <a:gd name="T16" fmla="*/ 3156823 w 49"/>
                <a:gd name="T17" fmla="*/ 0 h 35"/>
                <a:gd name="T18" fmla="*/ 1829482 w 49"/>
                <a:gd name="T19" fmla="*/ 2147483646 h 35"/>
                <a:gd name="T20" fmla="*/ 3156823 w 49"/>
                <a:gd name="T21" fmla="*/ 2147483646 h 35"/>
                <a:gd name="T22" fmla="*/ 4417800 w 49"/>
                <a:gd name="T23" fmla="*/ 2147483646 h 35"/>
                <a:gd name="T24" fmla="*/ 4417800 w 49"/>
                <a:gd name="T25" fmla="*/ 2147483646 h 35"/>
                <a:gd name="T26" fmla="*/ 3156823 w 49"/>
                <a:gd name="T27" fmla="*/ 2147483646 h 35"/>
                <a:gd name="T28" fmla="*/ 1829482 w 49"/>
                <a:gd name="T29" fmla="*/ 2147483646 h 35"/>
                <a:gd name="T30" fmla="*/ 476626 w 49"/>
                <a:gd name="T31" fmla="*/ 2147483646 h 35"/>
                <a:gd name="T32" fmla="*/ 476626 w 49"/>
                <a:gd name="T33" fmla="*/ 2147483646 h 35"/>
                <a:gd name="T34" fmla="*/ 0 w 49"/>
                <a:gd name="T35" fmla="*/ 2147483646 h 35"/>
                <a:gd name="T36" fmla="*/ 383130 w 49"/>
                <a:gd name="T37" fmla="*/ 2147483646 h 35"/>
                <a:gd name="T38" fmla="*/ 1829482 w 49"/>
                <a:gd name="T39" fmla="*/ 214748364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792" name="Freeform 48">
            <a:extLst>
              <a:ext uri="{FF2B5EF4-FFF2-40B4-BE49-F238E27FC236}">
                <a16:creationId xmlns:a16="http://schemas.microsoft.com/office/drawing/2014/main" id="{1CA77A26-DFEB-2A4E-A186-F6737ED86991}"/>
              </a:ext>
            </a:extLst>
          </p:cNvPr>
          <p:cNvSpPr>
            <a:spLocks/>
          </p:cNvSpPr>
          <p:nvPr/>
        </p:nvSpPr>
        <p:spPr bwMode="auto">
          <a:xfrm>
            <a:off x="5945949" y="1256713"/>
            <a:ext cx="1817688" cy="879475"/>
          </a:xfrm>
          <a:custGeom>
            <a:avLst/>
            <a:gdLst>
              <a:gd name="T0" fmla="*/ 0 w 679"/>
              <a:gd name="T1" fmla="*/ 2147483646 h 284"/>
              <a:gd name="T2" fmla="*/ 0 w 679"/>
              <a:gd name="T3" fmla="*/ 2147483646 h 284"/>
              <a:gd name="T4" fmla="*/ 2147483646 w 679"/>
              <a:gd name="T5" fmla="*/ 2147483646 h 284"/>
              <a:gd name="T6" fmla="*/ 2147483646 w 679"/>
              <a:gd name="T7" fmla="*/ 2147483646 h 284"/>
              <a:gd name="T8" fmla="*/ 2147483646 w 679"/>
              <a:gd name="T9" fmla="*/ 2147483646 h 284"/>
              <a:gd name="T10" fmla="*/ 2147483646 w 679"/>
              <a:gd name="T11" fmla="*/ 2147483646 h 284"/>
              <a:gd name="T12" fmla="*/ 2147483646 w 679"/>
              <a:gd name="T13" fmla="*/ 0 h 284"/>
              <a:gd name="T14" fmla="*/ 2147483646 w 679"/>
              <a:gd name="T15" fmla="*/ 2147483646 h 284"/>
              <a:gd name="T16" fmla="*/ 2147483646 w 679"/>
              <a:gd name="T17" fmla="*/ 2147483646 h 284"/>
              <a:gd name="T18" fmla="*/ 2147483646 w 679"/>
              <a:gd name="T19" fmla="*/ 2147483646 h 284"/>
              <a:gd name="T20" fmla="*/ 0 w 679"/>
              <a:gd name="T21" fmla="*/ 2147483646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9" h="284">
                <a:moveTo>
                  <a:pt x="0" y="14"/>
                </a:moveTo>
                <a:lnTo>
                  <a:pt x="0" y="148"/>
                </a:lnTo>
                <a:lnTo>
                  <a:pt x="120" y="283"/>
                </a:lnTo>
                <a:lnTo>
                  <a:pt x="576" y="282"/>
                </a:lnTo>
                <a:lnTo>
                  <a:pt x="678" y="138"/>
                </a:lnTo>
                <a:lnTo>
                  <a:pt x="678" y="20"/>
                </a:lnTo>
                <a:lnTo>
                  <a:pt x="530" y="0"/>
                </a:lnTo>
                <a:lnTo>
                  <a:pt x="401" y="53"/>
                </a:lnTo>
                <a:lnTo>
                  <a:pt x="243" y="27"/>
                </a:lnTo>
                <a:lnTo>
                  <a:pt x="128" y="45"/>
                </a:lnTo>
                <a:lnTo>
                  <a:pt x="0" y="14"/>
                </a:lnTo>
              </a:path>
            </a:pathLst>
          </a:custGeom>
          <a:gradFill rotWithShape="0">
            <a:gsLst>
              <a:gs pos="0">
                <a:srgbClr val="A5A5A5"/>
              </a:gs>
              <a:gs pos="100000">
                <a:srgbClr val="CECECE"/>
              </a:gs>
            </a:gsLst>
            <a:path path="rect">
              <a:fillToRect l="50000" t="50000" r="50000" b="5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93" name="Rectangle 49">
            <a:extLst>
              <a:ext uri="{FF2B5EF4-FFF2-40B4-BE49-F238E27FC236}">
                <a16:creationId xmlns:a16="http://schemas.microsoft.com/office/drawing/2014/main" id="{8E1F2F0D-9354-AB44-9149-39F7750ADA78}"/>
              </a:ext>
            </a:extLst>
          </p:cNvPr>
          <p:cNvSpPr>
            <a:spLocks noChangeArrowheads="1"/>
          </p:cNvSpPr>
          <p:nvPr/>
        </p:nvSpPr>
        <p:spPr bwMode="auto">
          <a:xfrm>
            <a:off x="5869749" y="5904912"/>
            <a:ext cx="2133600" cy="377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74794" name="Group 50">
            <a:extLst>
              <a:ext uri="{FF2B5EF4-FFF2-40B4-BE49-F238E27FC236}">
                <a16:creationId xmlns:a16="http://schemas.microsoft.com/office/drawing/2014/main" id="{8B9DC7E4-A1E7-FA4B-AC43-5AC6A2BA5B97}"/>
              </a:ext>
            </a:extLst>
          </p:cNvPr>
          <p:cNvGrpSpPr>
            <a:grpSpLocks/>
          </p:cNvGrpSpPr>
          <p:nvPr/>
        </p:nvGrpSpPr>
        <p:grpSpPr bwMode="auto">
          <a:xfrm>
            <a:off x="3278949" y="3985625"/>
            <a:ext cx="192088" cy="196850"/>
            <a:chOff x="2167" y="1085"/>
            <a:chExt cx="121" cy="124"/>
          </a:xfrm>
        </p:grpSpPr>
        <p:sp>
          <p:nvSpPr>
            <p:cNvPr id="74811" name="Freeform 51" descr="Wide upward diagonal">
              <a:extLst>
                <a:ext uri="{FF2B5EF4-FFF2-40B4-BE49-F238E27FC236}">
                  <a16:creationId xmlns:a16="http://schemas.microsoft.com/office/drawing/2014/main" id="{5D0F16D5-57D5-3247-AA11-C8A6AF95E4DB}"/>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12" name="Freeform 52">
              <a:extLst>
                <a:ext uri="{FF2B5EF4-FFF2-40B4-BE49-F238E27FC236}">
                  <a16:creationId xmlns:a16="http://schemas.microsoft.com/office/drawing/2014/main" id="{FCD578AD-4AD7-AE4D-BA1C-82157CCACF26}"/>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795" name="Group 53">
            <a:extLst>
              <a:ext uri="{FF2B5EF4-FFF2-40B4-BE49-F238E27FC236}">
                <a16:creationId xmlns:a16="http://schemas.microsoft.com/office/drawing/2014/main" id="{FBC96B70-2D00-E642-9C1C-2AECF532C45E}"/>
              </a:ext>
            </a:extLst>
          </p:cNvPr>
          <p:cNvGrpSpPr>
            <a:grpSpLocks/>
          </p:cNvGrpSpPr>
          <p:nvPr/>
        </p:nvGrpSpPr>
        <p:grpSpPr bwMode="auto">
          <a:xfrm>
            <a:off x="3202749" y="3991975"/>
            <a:ext cx="192088" cy="196850"/>
            <a:chOff x="2167" y="1085"/>
            <a:chExt cx="121" cy="124"/>
          </a:xfrm>
        </p:grpSpPr>
        <p:sp>
          <p:nvSpPr>
            <p:cNvPr id="74809" name="Freeform 54" descr="Wide upward diagonal">
              <a:extLst>
                <a:ext uri="{FF2B5EF4-FFF2-40B4-BE49-F238E27FC236}">
                  <a16:creationId xmlns:a16="http://schemas.microsoft.com/office/drawing/2014/main" id="{673A3AD1-CE4A-2642-9ABC-911E625DEEB0}"/>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10" name="Freeform 55">
              <a:extLst>
                <a:ext uri="{FF2B5EF4-FFF2-40B4-BE49-F238E27FC236}">
                  <a16:creationId xmlns:a16="http://schemas.microsoft.com/office/drawing/2014/main" id="{C1A0B0CA-EE14-5344-92B0-B63A66582F45}"/>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89" name="Line 56">
            <a:extLst>
              <a:ext uri="{FF2B5EF4-FFF2-40B4-BE49-F238E27FC236}">
                <a16:creationId xmlns:a16="http://schemas.microsoft.com/office/drawing/2014/main" id="{E5F9B0B9-AD8D-DE4C-8AB9-FEE726212092}"/>
              </a:ext>
            </a:extLst>
          </p:cNvPr>
          <p:cNvSpPr>
            <a:spLocks noChangeShapeType="1"/>
          </p:cNvSpPr>
          <p:nvPr/>
        </p:nvSpPr>
        <p:spPr bwMode="auto">
          <a:xfrm>
            <a:off x="3355149" y="3237912"/>
            <a:ext cx="0" cy="16764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1" hangingPunct="1">
              <a:defRPr/>
            </a:pPr>
            <a:endParaRPr lang="en-US">
              <a:latin typeface="Arial" charset="0"/>
            </a:endParaRPr>
          </a:p>
        </p:txBody>
      </p:sp>
      <p:sp>
        <p:nvSpPr>
          <p:cNvPr id="31790" name="Line 57">
            <a:extLst>
              <a:ext uri="{FF2B5EF4-FFF2-40B4-BE49-F238E27FC236}">
                <a16:creationId xmlns:a16="http://schemas.microsoft.com/office/drawing/2014/main" id="{FC3023F8-E258-4C47-823A-A67220BB60F2}"/>
              </a:ext>
            </a:extLst>
          </p:cNvPr>
          <p:cNvSpPr>
            <a:spLocks noChangeShapeType="1"/>
          </p:cNvSpPr>
          <p:nvPr/>
        </p:nvSpPr>
        <p:spPr bwMode="auto">
          <a:xfrm>
            <a:off x="3507549" y="3161712"/>
            <a:ext cx="0" cy="16764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1" hangingPunct="1">
              <a:defRPr/>
            </a:pPr>
            <a:endParaRPr lang="en-US">
              <a:latin typeface="Arial" charset="0"/>
            </a:endParaRPr>
          </a:p>
        </p:txBody>
      </p:sp>
      <p:sp>
        <p:nvSpPr>
          <p:cNvPr id="31791" name="Line 58">
            <a:extLst>
              <a:ext uri="{FF2B5EF4-FFF2-40B4-BE49-F238E27FC236}">
                <a16:creationId xmlns:a16="http://schemas.microsoft.com/office/drawing/2014/main" id="{7EEBF0C7-A17F-B649-83D6-7E9160666E92}"/>
              </a:ext>
            </a:extLst>
          </p:cNvPr>
          <p:cNvSpPr>
            <a:spLocks noChangeShapeType="1"/>
          </p:cNvSpPr>
          <p:nvPr/>
        </p:nvSpPr>
        <p:spPr bwMode="auto">
          <a:xfrm>
            <a:off x="3583749" y="2963275"/>
            <a:ext cx="1066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hangingPunct="1">
              <a:defRPr/>
            </a:pPr>
            <a:endParaRPr lang="en-US">
              <a:latin typeface="Arial" charset="0"/>
            </a:endParaRPr>
          </a:p>
        </p:txBody>
      </p:sp>
      <p:sp>
        <p:nvSpPr>
          <p:cNvPr id="31792" name="Line 59">
            <a:extLst>
              <a:ext uri="{FF2B5EF4-FFF2-40B4-BE49-F238E27FC236}">
                <a16:creationId xmlns:a16="http://schemas.microsoft.com/office/drawing/2014/main" id="{A859D226-521C-C24C-8158-D1CC42B8AF79}"/>
              </a:ext>
            </a:extLst>
          </p:cNvPr>
          <p:cNvSpPr>
            <a:spLocks noChangeShapeType="1"/>
          </p:cNvSpPr>
          <p:nvPr/>
        </p:nvSpPr>
        <p:spPr bwMode="auto">
          <a:xfrm flipV="1">
            <a:off x="3583749" y="1896475"/>
            <a:ext cx="0" cy="10668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hangingPunct="1">
              <a:defRPr/>
            </a:pPr>
            <a:endParaRPr lang="en-US">
              <a:latin typeface="Arial" charset="0"/>
            </a:endParaRPr>
          </a:p>
        </p:txBody>
      </p:sp>
      <p:sp>
        <p:nvSpPr>
          <p:cNvPr id="33852" name="Freeform 60">
            <a:extLst>
              <a:ext uri="{FF2B5EF4-FFF2-40B4-BE49-F238E27FC236}">
                <a16:creationId xmlns:a16="http://schemas.microsoft.com/office/drawing/2014/main" id="{F2A0C474-D086-A747-8FE0-5B928435562C}"/>
              </a:ext>
            </a:extLst>
          </p:cNvPr>
          <p:cNvSpPr>
            <a:spLocks/>
          </p:cNvSpPr>
          <p:nvPr/>
        </p:nvSpPr>
        <p:spPr bwMode="auto">
          <a:xfrm>
            <a:off x="3786950" y="2256838"/>
            <a:ext cx="436563" cy="701675"/>
          </a:xfrm>
          <a:custGeom>
            <a:avLst/>
            <a:gdLst>
              <a:gd name="T0" fmla="*/ 0 w 275"/>
              <a:gd name="T1" fmla="*/ 2147483646 h 442"/>
              <a:gd name="T2" fmla="*/ 2147483646 w 275"/>
              <a:gd name="T3" fmla="*/ 2147483646 h 442"/>
              <a:gd name="T4" fmla="*/ 2147483646 w 275"/>
              <a:gd name="T5" fmla="*/ 2147483646 h 442"/>
              <a:gd name="T6" fmla="*/ 2147483646 w 275"/>
              <a:gd name="T7" fmla="*/ 0 h 442"/>
              <a:gd name="T8" fmla="*/ 2147483646 w 275"/>
              <a:gd name="T9" fmla="*/ 2147483646 h 442"/>
              <a:gd name="T10" fmla="*/ 2147483646 w 275"/>
              <a:gd name="T11" fmla="*/ 2147483646 h 442"/>
              <a:gd name="T12" fmla="*/ 2147483646 w 275"/>
              <a:gd name="T13" fmla="*/ 2147483646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442">
                <a:moveTo>
                  <a:pt x="0" y="435"/>
                </a:moveTo>
                <a:cubicBezTo>
                  <a:pt x="47" y="420"/>
                  <a:pt x="43" y="374"/>
                  <a:pt x="51" y="333"/>
                </a:cubicBezTo>
                <a:cubicBezTo>
                  <a:pt x="61" y="284"/>
                  <a:pt x="69" y="235"/>
                  <a:pt x="77" y="186"/>
                </a:cubicBezTo>
                <a:cubicBezTo>
                  <a:pt x="81" y="129"/>
                  <a:pt x="66" y="25"/>
                  <a:pt x="134" y="0"/>
                </a:cubicBezTo>
                <a:cubicBezTo>
                  <a:pt x="154" y="29"/>
                  <a:pt x="161" y="63"/>
                  <a:pt x="173" y="96"/>
                </a:cubicBezTo>
                <a:cubicBezTo>
                  <a:pt x="187" y="186"/>
                  <a:pt x="206" y="274"/>
                  <a:pt x="218" y="365"/>
                </a:cubicBezTo>
                <a:cubicBezTo>
                  <a:pt x="223" y="403"/>
                  <a:pt x="227" y="442"/>
                  <a:pt x="275" y="442"/>
                </a:cubicBezTo>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3" name="Freeform 61">
            <a:extLst>
              <a:ext uri="{FF2B5EF4-FFF2-40B4-BE49-F238E27FC236}">
                <a16:creationId xmlns:a16="http://schemas.microsoft.com/office/drawing/2014/main" id="{5EF2A218-0C53-114D-B2DC-2DFEF9012A6C}"/>
              </a:ext>
            </a:extLst>
          </p:cNvPr>
          <p:cNvSpPr>
            <a:spLocks/>
          </p:cNvSpPr>
          <p:nvPr/>
        </p:nvSpPr>
        <p:spPr bwMode="auto">
          <a:xfrm>
            <a:off x="3802825" y="2582276"/>
            <a:ext cx="409575" cy="376237"/>
          </a:xfrm>
          <a:custGeom>
            <a:avLst/>
            <a:gdLst>
              <a:gd name="T0" fmla="*/ 0 w 275"/>
              <a:gd name="T1" fmla="*/ 2147483646 h 442"/>
              <a:gd name="T2" fmla="*/ 2147483646 w 275"/>
              <a:gd name="T3" fmla="*/ 2147483646 h 442"/>
              <a:gd name="T4" fmla="*/ 2147483646 w 275"/>
              <a:gd name="T5" fmla="*/ 2147483646 h 442"/>
              <a:gd name="T6" fmla="*/ 2147483646 w 275"/>
              <a:gd name="T7" fmla="*/ 0 h 442"/>
              <a:gd name="T8" fmla="*/ 2147483646 w 275"/>
              <a:gd name="T9" fmla="*/ 2147483646 h 442"/>
              <a:gd name="T10" fmla="*/ 2147483646 w 275"/>
              <a:gd name="T11" fmla="*/ 2147483646 h 442"/>
              <a:gd name="T12" fmla="*/ 2147483646 w 275"/>
              <a:gd name="T13" fmla="*/ 2147483646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442">
                <a:moveTo>
                  <a:pt x="0" y="435"/>
                </a:moveTo>
                <a:cubicBezTo>
                  <a:pt x="47" y="420"/>
                  <a:pt x="43" y="374"/>
                  <a:pt x="51" y="333"/>
                </a:cubicBezTo>
                <a:cubicBezTo>
                  <a:pt x="61" y="284"/>
                  <a:pt x="69" y="235"/>
                  <a:pt x="77" y="186"/>
                </a:cubicBezTo>
                <a:cubicBezTo>
                  <a:pt x="81" y="129"/>
                  <a:pt x="66" y="25"/>
                  <a:pt x="134" y="0"/>
                </a:cubicBezTo>
                <a:cubicBezTo>
                  <a:pt x="154" y="29"/>
                  <a:pt x="161" y="63"/>
                  <a:pt x="173" y="96"/>
                </a:cubicBezTo>
                <a:cubicBezTo>
                  <a:pt x="187" y="186"/>
                  <a:pt x="206" y="274"/>
                  <a:pt x="218" y="365"/>
                </a:cubicBezTo>
                <a:cubicBezTo>
                  <a:pt x="223" y="403"/>
                  <a:pt x="227" y="442"/>
                  <a:pt x="275" y="442"/>
                </a:cubicBezTo>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4802" name="Group 62">
            <a:extLst>
              <a:ext uri="{FF2B5EF4-FFF2-40B4-BE49-F238E27FC236}">
                <a16:creationId xmlns:a16="http://schemas.microsoft.com/office/drawing/2014/main" id="{02B013F3-6AD1-994E-9A55-25ABB4C061A3}"/>
              </a:ext>
            </a:extLst>
          </p:cNvPr>
          <p:cNvGrpSpPr>
            <a:grpSpLocks/>
          </p:cNvGrpSpPr>
          <p:nvPr/>
        </p:nvGrpSpPr>
        <p:grpSpPr bwMode="auto">
          <a:xfrm>
            <a:off x="3278949" y="1561512"/>
            <a:ext cx="192088" cy="196850"/>
            <a:chOff x="2167" y="1085"/>
            <a:chExt cx="121" cy="124"/>
          </a:xfrm>
        </p:grpSpPr>
        <p:sp>
          <p:nvSpPr>
            <p:cNvPr id="74807" name="Freeform 63" descr="Wide upward diagonal">
              <a:extLst>
                <a:ext uri="{FF2B5EF4-FFF2-40B4-BE49-F238E27FC236}">
                  <a16:creationId xmlns:a16="http://schemas.microsoft.com/office/drawing/2014/main" id="{AE908272-423C-EA45-A2EC-BB2E6AD3BFCA}"/>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08" name="Freeform 64">
              <a:extLst>
                <a:ext uri="{FF2B5EF4-FFF2-40B4-BE49-F238E27FC236}">
                  <a16:creationId xmlns:a16="http://schemas.microsoft.com/office/drawing/2014/main" id="{C5F0FCC5-67C0-1F4A-9CA3-A2B7F3C2F634}"/>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803" name="Group 65">
            <a:extLst>
              <a:ext uri="{FF2B5EF4-FFF2-40B4-BE49-F238E27FC236}">
                <a16:creationId xmlns:a16="http://schemas.microsoft.com/office/drawing/2014/main" id="{C0F2A217-A99E-BB48-935F-F3CE0B14B4C2}"/>
              </a:ext>
            </a:extLst>
          </p:cNvPr>
          <p:cNvGrpSpPr>
            <a:grpSpLocks/>
          </p:cNvGrpSpPr>
          <p:nvPr/>
        </p:nvGrpSpPr>
        <p:grpSpPr bwMode="auto">
          <a:xfrm>
            <a:off x="3278949" y="1591675"/>
            <a:ext cx="192088" cy="196850"/>
            <a:chOff x="2167" y="1085"/>
            <a:chExt cx="121" cy="124"/>
          </a:xfrm>
        </p:grpSpPr>
        <p:sp>
          <p:nvSpPr>
            <p:cNvPr id="74805" name="Freeform 66" descr="Wide upward diagonal">
              <a:extLst>
                <a:ext uri="{FF2B5EF4-FFF2-40B4-BE49-F238E27FC236}">
                  <a16:creationId xmlns:a16="http://schemas.microsoft.com/office/drawing/2014/main" id="{EE74ED10-3258-D049-A96C-A8CD3E483647}"/>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06" name="Freeform 67">
              <a:extLst>
                <a:ext uri="{FF2B5EF4-FFF2-40B4-BE49-F238E27FC236}">
                  <a16:creationId xmlns:a16="http://schemas.microsoft.com/office/drawing/2014/main" id="{6D90C32C-FE5C-B64D-AC1E-DD92B88C3477}"/>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804" name="Oval 68">
            <a:extLst>
              <a:ext uri="{FF2B5EF4-FFF2-40B4-BE49-F238E27FC236}">
                <a16:creationId xmlns:a16="http://schemas.microsoft.com/office/drawing/2014/main" id="{DFFDE574-6C61-524A-B476-1EC399C1516D}"/>
              </a:ext>
            </a:extLst>
          </p:cNvPr>
          <p:cNvSpPr>
            <a:spLocks noChangeArrowheads="1"/>
          </p:cNvSpPr>
          <p:nvPr/>
        </p:nvSpPr>
        <p:spPr bwMode="auto">
          <a:xfrm>
            <a:off x="3088449" y="3953876"/>
            <a:ext cx="685800" cy="350837"/>
          </a:xfrm>
          <a:prstGeom prst="ellipse">
            <a:avLst/>
          </a:pr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962465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nodeType="afterEffect">
                                  <p:stCondLst>
                                    <p:cond delay="0"/>
                                  </p:stCondLst>
                                  <p:childTnLst>
                                    <p:set>
                                      <p:cBhvr>
                                        <p:cTn id="6" dur="75">
                                          <p:stCondLst>
                                            <p:cond delay="0"/>
                                          </p:stCondLst>
                                        </p:cTn>
                                        <p:tgtEl>
                                          <p:spTgt spid="33853"/>
                                        </p:tgtEl>
                                        <p:attrNameLst>
                                          <p:attrName>style.visibility</p:attrName>
                                        </p:attrNameLst>
                                      </p:cBhvr>
                                      <p:to>
                                        <p:strVal val="visible"/>
                                      </p:to>
                                    </p:set>
                                  </p:childTnLst>
                                </p:cTn>
                              </p:par>
                            </p:childTnLst>
                          </p:cTn>
                        </p:par>
                        <p:par>
                          <p:cTn id="7" fill="hold" nodeType="afterGroup">
                            <p:stCondLst>
                              <p:cond delay="75"/>
                            </p:stCondLst>
                            <p:childTnLst>
                              <p:par>
                                <p:cTn id="8" presetID="11" presetClass="entr" presetSubtype="0" fill="hold" nodeType="afterEffect">
                                  <p:stCondLst>
                                    <p:cond delay="0"/>
                                  </p:stCondLst>
                                  <p:childTnLst>
                                    <p:set>
                                      <p:cBhvr>
                                        <p:cTn id="9" dur="75">
                                          <p:stCondLst>
                                            <p:cond delay="0"/>
                                          </p:stCondLst>
                                        </p:cTn>
                                        <p:tgtEl>
                                          <p:spTgt spid="33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Date Placeholder 3">
            <a:extLst>
              <a:ext uri="{FF2B5EF4-FFF2-40B4-BE49-F238E27FC236}">
                <a16:creationId xmlns:a16="http://schemas.microsoft.com/office/drawing/2014/main" id="{43FE09B4-1F1A-F940-A131-27DA84F67CB0}"/>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9A8FF2D-8231-604A-A637-0F1895934E2A}" type="datetime12">
              <a:rPr lang="en-US" altLang="en-US" sz="1400"/>
              <a:pPr>
                <a:spcBef>
                  <a:spcPct val="0"/>
                </a:spcBef>
                <a:buFontTx/>
                <a:buNone/>
              </a:pPr>
              <a:t>9:13 AM</a:t>
            </a:fld>
            <a:endParaRPr lang="en-US" altLang="en-US" sz="1400"/>
          </a:p>
        </p:txBody>
      </p:sp>
      <p:grpSp>
        <p:nvGrpSpPr>
          <p:cNvPr id="34818" name="Group 2">
            <a:extLst>
              <a:ext uri="{FF2B5EF4-FFF2-40B4-BE49-F238E27FC236}">
                <a16:creationId xmlns:a16="http://schemas.microsoft.com/office/drawing/2014/main" id="{932A4BA5-0F70-B548-90CD-3D96F0D9C2B3}"/>
              </a:ext>
            </a:extLst>
          </p:cNvPr>
          <p:cNvGrpSpPr>
            <a:grpSpLocks/>
          </p:cNvGrpSpPr>
          <p:nvPr/>
        </p:nvGrpSpPr>
        <p:grpSpPr bwMode="auto">
          <a:xfrm>
            <a:off x="2824164" y="4229100"/>
            <a:ext cx="192087" cy="196850"/>
            <a:chOff x="2167" y="1085"/>
            <a:chExt cx="121" cy="124"/>
          </a:xfrm>
        </p:grpSpPr>
        <p:sp>
          <p:nvSpPr>
            <p:cNvPr id="76877" name="Freeform 3" descr="Wide upward diagonal">
              <a:extLst>
                <a:ext uri="{FF2B5EF4-FFF2-40B4-BE49-F238E27FC236}">
                  <a16:creationId xmlns:a16="http://schemas.microsoft.com/office/drawing/2014/main" id="{D51DA43C-05A2-974B-AE66-23C1C75207FB}"/>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78" name="Freeform 4">
              <a:extLst>
                <a:ext uri="{FF2B5EF4-FFF2-40B4-BE49-F238E27FC236}">
                  <a16:creationId xmlns:a16="http://schemas.microsoft.com/office/drawing/2014/main" id="{909468DD-CABF-BF4A-88B6-000DE2EE59BD}"/>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72" name="Rectangle 5">
            <a:extLst>
              <a:ext uri="{FF2B5EF4-FFF2-40B4-BE49-F238E27FC236}">
                <a16:creationId xmlns:a16="http://schemas.microsoft.com/office/drawing/2014/main" id="{FDBA7155-8C36-2D46-98E2-B601AC751FE7}"/>
              </a:ext>
            </a:extLst>
          </p:cNvPr>
          <p:cNvSpPr>
            <a:spLocks noGrp="1" noChangeArrowheads="1"/>
          </p:cNvSpPr>
          <p:nvPr>
            <p:ph type="title"/>
          </p:nvPr>
        </p:nvSpPr>
        <p:spPr>
          <a:xfrm>
            <a:off x="1524000" y="1"/>
            <a:ext cx="7391400" cy="595313"/>
          </a:xfrm>
          <a:extLst>
            <a:ext uri="{91240B29-F687-4f45-9708-019B960494DF}"/>
          </a:extLst>
        </p:spPr>
        <p:txBody>
          <a:bodyPr vert="horz" lIns="88900" tIns="44450" rIns="88900" bIns="44450" rtlCol="0" anchor="b">
            <a:noAutofit/>
          </a:bodyPr>
          <a:lstStyle/>
          <a:p>
            <a:pPr defTabSz="887413">
              <a:defRPr/>
            </a:pPr>
            <a:r>
              <a:rPr lang="en-US" altLang="en-US">
                <a:ea typeface="+mj-ea"/>
                <a:cs typeface="+mj-cs"/>
              </a:rPr>
              <a:t>Hydrodynamically focused fluidics</a:t>
            </a:r>
          </a:p>
        </p:txBody>
      </p:sp>
      <p:sp>
        <p:nvSpPr>
          <p:cNvPr id="76804" name="Freeform 6">
            <a:extLst>
              <a:ext uri="{FF2B5EF4-FFF2-40B4-BE49-F238E27FC236}">
                <a16:creationId xmlns:a16="http://schemas.microsoft.com/office/drawing/2014/main" id="{FB850E9C-B11E-F24E-90FE-978161878D08}"/>
              </a:ext>
            </a:extLst>
          </p:cNvPr>
          <p:cNvSpPr>
            <a:spLocks/>
          </p:cNvSpPr>
          <p:nvPr/>
        </p:nvSpPr>
        <p:spPr bwMode="auto">
          <a:xfrm>
            <a:off x="6051550" y="1741489"/>
            <a:ext cx="2698750" cy="2530475"/>
          </a:xfrm>
          <a:custGeom>
            <a:avLst/>
            <a:gdLst>
              <a:gd name="T0" fmla="*/ 2147483646 w 1008"/>
              <a:gd name="T1" fmla="*/ 2147483646 h 814"/>
              <a:gd name="T2" fmla="*/ 2147483646 w 1008"/>
              <a:gd name="T3" fmla="*/ 2147483646 h 814"/>
              <a:gd name="T4" fmla="*/ 2147483646 w 1008"/>
              <a:gd name="T5" fmla="*/ 2147483646 h 814"/>
              <a:gd name="T6" fmla="*/ 2147483646 w 1008"/>
              <a:gd name="T7" fmla="*/ 2147483646 h 814"/>
              <a:gd name="T8" fmla="*/ 2147483646 w 1008"/>
              <a:gd name="T9" fmla="*/ 2147483646 h 814"/>
              <a:gd name="T10" fmla="*/ 2147483646 w 1008"/>
              <a:gd name="T11" fmla="*/ 2147483646 h 814"/>
              <a:gd name="T12" fmla="*/ 2147483646 w 1008"/>
              <a:gd name="T13" fmla="*/ 2147483646 h 814"/>
              <a:gd name="T14" fmla="*/ 2147483646 w 1008"/>
              <a:gd name="T15" fmla="*/ 2147483646 h 814"/>
              <a:gd name="T16" fmla="*/ 2147483646 w 1008"/>
              <a:gd name="T17" fmla="*/ 0 h 814"/>
              <a:gd name="T18" fmla="*/ 2147483646 w 1008"/>
              <a:gd name="T19" fmla="*/ 2147483646 h 814"/>
              <a:gd name="T20" fmla="*/ 0 w 1008"/>
              <a:gd name="T21" fmla="*/ 2147483646 h 814"/>
              <a:gd name="T22" fmla="*/ 2147483646 w 1008"/>
              <a:gd name="T23" fmla="*/ 2147483646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814">
                <a:moveTo>
                  <a:pt x="39" y="813"/>
                </a:moveTo>
                <a:lnTo>
                  <a:pt x="988" y="232"/>
                </a:lnTo>
                <a:lnTo>
                  <a:pt x="1007" y="165"/>
                </a:lnTo>
                <a:lnTo>
                  <a:pt x="979" y="134"/>
                </a:lnTo>
                <a:lnTo>
                  <a:pt x="996" y="92"/>
                </a:lnTo>
                <a:lnTo>
                  <a:pt x="974" y="89"/>
                </a:lnTo>
                <a:lnTo>
                  <a:pt x="965" y="87"/>
                </a:lnTo>
                <a:lnTo>
                  <a:pt x="968" y="53"/>
                </a:lnTo>
                <a:lnTo>
                  <a:pt x="976" y="0"/>
                </a:lnTo>
                <a:lnTo>
                  <a:pt x="361" y="550"/>
                </a:lnTo>
                <a:lnTo>
                  <a:pt x="0" y="791"/>
                </a:lnTo>
                <a:lnTo>
                  <a:pt x="39" y="813"/>
                </a:lnTo>
              </a:path>
            </a:pathLst>
          </a:custGeom>
          <a:solidFill>
            <a:srgbClr val="00A9E0"/>
          </a:solidFill>
          <a:ln w="76200" cap="rnd" cmpd="sng">
            <a:solidFill>
              <a:srgbClr val="00A9E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5" name="Freeform 7" descr="Large confetti">
            <a:extLst>
              <a:ext uri="{FF2B5EF4-FFF2-40B4-BE49-F238E27FC236}">
                <a16:creationId xmlns:a16="http://schemas.microsoft.com/office/drawing/2014/main" id="{9338503A-BED9-A048-9D09-636523C3D3B9}"/>
              </a:ext>
            </a:extLst>
          </p:cNvPr>
          <p:cNvSpPr>
            <a:spLocks/>
          </p:cNvSpPr>
          <p:nvPr/>
        </p:nvSpPr>
        <p:spPr bwMode="auto">
          <a:xfrm>
            <a:off x="4191001" y="1371601"/>
            <a:ext cx="3292475" cy="4270375"/>
          </a:xfrm>
          <a:custGeom>
            <a:avLst/>
            <a:gdLst>
              <a:gd name="T0" fmla="*/ 2147483646 w 1230"/>
              <a:gd name="T1" fmla="*/ 2147483646 h 1375"/>
              <a:gd name="T2" fmla="*/ 2147483646 w 1230"/>
              <a:gd name="T3" fmla="*/ 0 h 1375"/>
              <a:gd name="T4" fmla="*/ 2147483646 w 1230"/>
              <a:gd name="T5" fmla="*/ 2147483646 h 1375"/>
              <a:gd name="T6" fmla="*/ 2147483646 w 1230"/>
              <a:gd name="T7" fmla="*/ 2147483646 h 1375"/>
              <a:gd name="T8" fmla="*/ 2147483646 w 1230"/>
              <a:gd name="T9" fmla="*/ 2147483646 h 1375"/>
              <a:gd name="T10" fmla="*/ 2147483646 w 1230"/>
              <a:gd name="T11" fmla="*/ 2147483646 h 1375"/>
              <a:gd name="T12" fmla="*/ 2147483646 w 1230"/>
              <a:gd name="T13" fmla="*/ 2147483646 h 1375"/>
              <a:gd name="T14" fmla="*/ 2147483646 w 1230"/>
              <a:gd name="T15" fmla="*/ 2147483646 h 1375"/>
              <a:gd name="T16" fmla="*/ 2147483646 w 1230"/>
              <a:gd name="T17" fmla="*/ 2147483646 h 1375"/>
              <a:gd name="T18" fmla="*/ 2147483646 w 1230"/>
              <a:gd name="T19" fmla="*/ 2147483646 h 1375"/>
              <a:gd name="T20" fmla="*/ 2147483646 w 1230"/>
              <a:gd name="T21" fmla="*/ 2147483646 h 1375"/>
              <a:gd name="T22" fmla="*/ 2147483646 w 1230"/>
              <a:gd name="T23" fmla="*/ 2147483646 h 1375"/>
              <a:gd name="T24" fmla="*/ 2147483646 w 1230"/>
              <a:gd name="T25" fmla="*/ 2147483646 h 1375"/>
              <a:gd name="T26" fmla="*/ 2147483646 w 1230"/>
              <a:gd name="T27" fmla="*/ 2147483646 h 1375"/>
              <a:gd name="T28" fmla="*/ 2147483646 w 1230"/>
              <a:gd name="T29" fmla="*/ 2147483646 h 1375"/>
              <a:gd name="T30" fmla="*/ 2147483646 w 1230"/>
              <a:gd name="T31" fmla="*/ 2147483646 h 1375"/>
              <a:gd name="T32" fmla="*/ 0 w 1230"/>
              <a:gd name="T33" fmla="*/ 2147483646 h 1375"/>
              <a:gd name="T34" fmla="*/ 2147483646 w 1230"/>
              <a:gd name="T35" fmla="*/ 2147483646 h 1375"/>
              <a:gd name="T36" fmla="*/ 2147483646 w 1230"/>
              <a:gd name="T37" fmla="*/ 2147483646 h 1375"/>
              <a:gd name="T38" fmla="*/ 2147483646 w 1230"/>
              <a:gd name="T39" fmla="*/ 2147483646 h 1375"/>
              <a:gd name="T40" fmla="*/ 2147483646 w 1230"/>
              <a:gd name="T41" fmla="*/ 2147483646 h 1375"/>
              <a:gd name="T42" fmla="*/ 2147483646 w 1230"/>
              <a:gd name="T43" fmla="*/ 2147483646 h 1375"/>
              <a:gd name="T44" fmla="*/ 2147483646 w 1230"/>
              <a:gd name="T45" fmla="*/ 2147483646 h 1375"/>
              <a:gd name="T46" fmla="*/ 2147483646 w 1230"/>
              <a:gd name="T47" fmla="*/ 2147483646 h 13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30" h="1375">
                <a:moveTo>
                  <a:pt x="910" y="36"/>
                </a:moveTo>
                <a:lnTo>
                  <a:pt x="1046" y="0"/>
                </a:lnTo>
                <a:lnTo>
                  <a:pt x="1221" y="86"/>
                </a:lnTo>
                <a:lnTo>
                  <a:pt x="1229" y="356"/>
                </a:lnTo>
                <a:lnTo>
                  <a:pt x="894" y="804"/>
                </a:lnTo>
                <a:lnTo>
                  <a:pt x="891" y="1358"/>
                </a:lnTo>
                <a:lnTo>
                  <a:pt x="753" y="1345"/>
                </a:lnTo>
                <a:lnTo>
                  <a:pt x="736" y="1347"/>
                </a:lnTo>
                <a:lnTo>
                  <a:pt x="649" y="1374"/>
                </a:lnTo>
                <a:lnTo>
                  <a:pt x="532" y="1330"/>
                </a:lnTo>
                <a:lnTo>
                  <a:pt x="529" y="1318"/>
                </a:lnTo>
                <a:lnTo>
                  <a:pt x="531" y="1325"/>
                </a:lnTo>
                <a:lnTo>
                  <a:pt x="537" y="1332"/>
                </a:lnTo>
                <a:lnTo>
                  <a:pt x="453" y="1358"/>
                </a:lnTo>
                <a:lnTo>
                  <a:pt x="352" y="1339"/>
                </a:lnTo>
                <a:lnTo>
                  <a:pt x="349" y="795"/>
                </a:lnTo>
                <a:lnTo>
                  <a:pt x="0" y="338"/>
                </a:lnTo>
                <a:lnTo>
                  <a:pt x="18" y="90"/>
                </a:lnTo>
                <a:lnTo>
                  <a:pt x="131" y="14"/>
                </a:lnTo>
                <a:lnTo>
                  <a:pt x="220" y="22"/>
                </a:lnTo>
                <a:lnTo>
                  <a:pt x="267" y="9"/>
                </a:lnTo>
                <a:lnTo>
                  <a:pt x="355" y="59"/>
                </a:lnTo>
                <a:lnTo>
                  <a:pt x="601" y="86"/>
                </a:lnTo>
                <a:lnTo>
                  <a:pt x="910" y="36"/>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6" name="Freeform 8">
            <a:extLst>
              <a:ext uri="{FF2B5EF4-FFF2-40B4-BE49-F238E27FC236}">
                <a16:creationId xmlns:a16="http://schemas.microsoft.com/office/drawing/2014/main" id="{47482E90-66B9-9945-A68E-94916FA0CA13}"/>
              </a:ext>
            </a:extLst>
          </p:cNvPr>
          <p:cNvSpPr>
            <a:spLocks/>
          </p:cNvSpPr>
          <p:nvPr/>
        </p:nvSpPr>
        <p:spPr bwMode="auto">
          <a:xfrm>
            <a:off x="3989388" y="1404939"/>
            <a:ext cx="1122362" cy="3360737"/>
          </a:xfrm>
          <a:custGeom>
            <a:avLst/>
            <a:gdLst>
              <a:gd name="T0" fmla="*/ 2147483646 w 420"/>
              <a:gd name="T1" fmla="*/ 2147483646 h 1081"/>
              <a:gd name="T2" fmla="*/ 2147483646 w 420"/>
              <a:gd name="T3" fmla="*/ 2147483646 h 1081"/>
              <a:gd name="T4" fmla="*/ 2147483646 w 420"/>
              <a:gd name="T5" fmla="*/ 2147483646 h 1081"/>
              <a:gd name="T6" fmla="*/ 2147483646 w 420"/>
              <a:gd name="T7" fmla="*/ 2147483646 h 1081"/>
              <a:gd name="T8" fmla="*/ 2147483646 w 420"/>
              <a:gd name="T9" fmla="*/ 2147483646 h 1081"/>
              <a:gd name="T10" fmla="*/ 2147483646 w 420"/>
              <a:gd name="T11" fmla="*/ 2147483646 h 1081"/>
              <a:gd name="T12" fmla="*/ 2147483646 w 420"/>
              <a:gd name="T13" fmla="*/ 2147483646 h 1081"/>
              <a:gd name="T14" fmla="*/ 2147483646 w 420"/>
              <a:gd name="T15" fmla="*/ 2147483646 h 1081"/>
              <a:gd name="T16" fmla="*/ 2147483646 w 420"/>
              <a:gd name="T17" fmla="*/ 2147483646 h 1081"/>
              <a:gd name="T18" fmla="*/ 2147483646 w 420"/>
              <a:gd name="T19" fmla="*/ 2147483646 h 1081"/>
              <a:gd name="T20" fmla="*/ 2147483646 w 420"/>
              <a:gd name="T21" fmla="*/ 2147483646 h 1081"/>
              <a:gd name="T22" fmla="*/ 0 w 420"/>
              <a:gd name="T23" fmla="*/ 2147483646 h 1081"/>
              <a:gd name="T24" fmla="*/ 0 w 420"/>
              <a:gd name="T25" fmla="*/ 0 h 1081"/>
              <a:gd name="T26" fmla="*/ 2147483646 w 420"/>
              <a:gd name="T27" fmla="*/ 2147483646 h 10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1081">
                <a:moveTo>
                  <a:pt x="105" y="86"/>
                </a:moveTo>
                <a:lnTo>
                  <a:pt x="105" y="342"/>
                </a:lnTo>
                <a:lnTo>
                  <a:pt x="419" y="774"/>
                </a:lnTo>
                <a:lnTo>
                  <a:pt x="419" y="1080"/>
                </a:lnTo>
                <a:lnTo>
                  <a:pt x="398" y="1076"/>
                </a:lnTo>
                <a:lnTo>
                  <a:pt x="361" y="1076"/>
                </a:lnTo>
                <a:lnTo>
                  <a:pt x="356" y="1071"/>
                </a:lnTo>
                <a:lnTo>
                  <a:pt x="330" y="1058"/>
                </a:lnTo>
                <a:lnTo>
                  <a:pt x="319" y="1040"/>
                </a:lnTo>
                <a:lnTo>
                  <a:pt x="309" y="1017"/>
                </a:lnTo>
                <a:lnTo>
                  <a:pt x="309" y="770"/>
                </a:lnTo>
                <a:lnTo>
                  <a:pt x="0" y="342"/>
                </a:lnTo>
                <a:lnTo>
                  <a:pt x="0" y="0"/>
                </a:lnTo>
                <a:lnTo>
                  <a:pt x="26" y="14"/>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7" name="Freeform 9">
            <a:extLst>
              <a:ext uri="{FF2B5EF4-FFF2-40B4-BE49-F238E27FC236}">
                <a16:creationId xmlns:a16="http://schemas.microsoft.com/office/drawing/2014/main" id="{EBF5E433-2DC8-CF43-9558-9A811CB76122}"/>
              </a:ext>
            </a:extLst>
          </p:cNvPr>
          <p:cNvSpPr>
            <a:spLocks/>
          </p:cNvSpPr>
          <p:nvPr/>
        </p:nvSpPr>
        <p:spPr bwMode="auto">
          <a:xfrm>
            <a:off x="4059239" y="1404939"/>
            <a:ext cx="212725" cy="242887"/>
          </a:xfrm>
          <a:custGeom>
            <a:avLst/>
            <a:gdLst>
              <a:gd name="T0" fmla="*/ 0 w 80"/>
              <a:gd name="T1" fmla="*/ 0 h 78"/>
              <a:gd name="T2" fmla="*/ 2147483646 w 80"/>
              <a:gd name="T3" fmla="*/ 2147483646 h 78"/>
              <a:gd name="T4" fmla="*/ 2147483646 w 80"/>
              <a:gd name="T5" fmla="*/ 2147483646 h 78"/>
              <a:gd name="T6" fmla="*/ 2147483646 w 80"/>
              <a:gd name="T7" fmla="*/ 2147483646 h 78"/>
              <a:gd name="T8" fmla="*/ 2147483646 w 80"/>
              <a:gd name="T9" fmla="*/ 2147483646 h 78"/>
              <a:gd name="T10" fmla="*/ 2147483646 w 80"/>
              <a:gd name="T11" fmla="*/ 2147483646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78">
                <a:moveTo>
                  <a:pt x="0" y="0"/>
                </a:moveTo>
                <a:lnTo>
                  <a:pt x="26" y="36"/>
                </a:lnTo>
                <a:lnTo>
                  <a:pt x="42" y="41"/>
                </a:lnTo>
                <a:lnTo>
                  <a:pt x="58" y="50"/>
                </a:lnTo>
                <a:lnTo>
                  <a:pt x="68" y="63"/>
                </a:lnTo>
                <a:lnTo>
                  <a:pt x="79" y="77"/>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8" name="Freeform 10">
            <a:extLst>
              <a:ext uri="{FF2B5EF4-FFF2-40B4-BE49-F238E27FC236}">
                <a16:creationId xmlns:a16="http://schemas.microsoft.com/office/drawing/2014/main" id="{C2DB4779-D4EC-0F42-A2E4-9570D8E5CCB8}"/>
              </a:ext>
            </a:extLst>
          </p:cNvPr>
          <p:cNvSpPr>
            <a:spLocks/>
          </p:cNvSpPr>
          <p:nvPr/>
        </p:nvSpPr>
        <p:spPr bwMode="auto">
          <a:xfrm>
            <a:off x="6550025" y="1404939"/>
            <a:ext cx="1123950" cy="3360737"/>
          </a:xfrm>
          <a:custGeom>
            <a:avLst/>
            <a:gdLst>
              <a:gd name="T0" fmla="*/ 2147483646 w 420"/>
              <a:gd name="T1" fmla="*/ 2147483646 h 1081"/>
              <a:gd name="T2" fmla="*/ 2147483646 w 420"/>
              <a:gd name="T3" fmla="*/ 2147483646 h 1081"/>
              <a:gd name="T4" fmla="*/ 0 w 420"/>
              <a:gd name="T5" fmla="*/ 2147483646 h 1081"/>
              <a:gd name="T6" fmla="*/ 0 w 420"/>
              <a:gd name="T7" fmla="*/ 2147483646 h 1081"/>
              <a:gd name="T8" fmla="*/ 2147483646 w 420"/>
              <a:gd name="T9" fmla="*/ 2147483646 h 1081"/>
              <a:gd name="T10" fmla="*/ 2147483646 w 420"/>
              <a:gd name="T11" fmla="*/ 2147483646 h 1081"/>
              <a:gd name="T12" fmla="*/ 2147483646 w 420"/>
              <a:gd name="T13" fmla="*/ 2147483646 h 1081"/>
              <a:gd name="T14" fmla="*/ 2147483646 w 420"/>
              <a:gd name="T15" fmla="*/ 2147483646 h 1081"/>
              <a:gd name="T16" fmla="*/ 2147483646 w 420"/>
              <a:gd name="T17" fmla="*/ 2147483646 h 1081"/>
              <a:gd name="T18" fmla="*/ 2147483646 w 420"/>
              <a:gd name="T19" fmla="*/ 2147483646 h 1081"/>
              <a:gd name="T20" fmla="*/ 2147483646 w 420"/>
              <a:gd name="T21" fmla="*/ 2147483646 h 1081"/>
              <a:gd name="T22" fmla="*/ 2147483646 w 420"/>
              <a:gd name="T23" fmla="*/ 2147483646 h 1081"/>
              <a:gd name="T24" fmla="*/ 2147483646 w 420"/>
              <a:gd name="T25" fmla="*/ 0 h 1081"/>
              <a:gd name="T26" fmla="*/ 2147483646 w 420"/>
              <a:gd name="T27" fmla="*/ 2147483646 h 10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1081">
                <a:moveTo>
                  <a:pt x="314" y="86"/>
                </a:moveTo>
                <a:lnTo>
                  <a:pt x="314" y="342"/>
                </a:lnTo>
                <a:lnTo>
                  <a:pt x="0" y="774"/>
                </a:lnTo>
                <a:lnTo>
                  <a:pt x="0" y="1080"/>
                </a:lnTo>
                <a:lnTo>
                  <a:pt x="21" y="1076"/>
                </a:lnTo>
                <a:lnTo>
                  <a:pt x="58" y="1076"/>
                </a:lnTo>
                <a:lnTo>
                  <a:pt x="63" y="1071"/>
                </a:lnTo>
                <a:lnTo>
                  <a:pt x="89" y="1058"/>
                </a:lnTo>
                <a:lnTo>
                  <a:pt x="100" y="1040"/>
                </a:lnTo>
                <a:lnTo>
                  <a:pt x="110" y="1017"/>
                </a:lnTo>
                <a:lnTo>
                  <a:pt x="110" y="770"/>
                </a:lnTo>
                <a:lnTo>
                  <a:pt x="419" y="342"/>
                </a:lnTo>
                <a:lnTo>
                  <a:pt x="419" y="0"/>
                </a:lnTo>
                <a:lnTo>
                  <a:pt x="393" y="14"/>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9" name="Freeform 11">
            <a:extLst>
              <a:ext uri="{FF2B5EF4-FFF2-40B4-BE49-F238E27FC236}">
                <a16:creationId xmlns:a16="http://schemas.microsoft.com/office/drawing/2014/main" id="{F6D1572A-64AD-BE4E-BCB1-F433C45E4A1B}"/>
              </a:ext>
            </a:extLst>
          </p:cNvPr>
          <p:cNvSpPr>
            <a:spLocks/>
          </p:cNvSpPr>
          <p:nvPr/>
        </p:nvSpPr>
        <p:spPr bwMode="auto">
          <a:xfrm>
            <a:off x="7389813" y="1404939"/>
            <a:ext cx="215900" cy="242887"/>
          </a:xfrm>
          <a:custGeom>
            <a:avLst/>
            <a:gdLst>
              <a:gd name="T0" fmla="*/ 2147483646 w 81"/>
              <a:gd name="T1" fmla="*/ 0 h 78"/>
              <a:gd name="T2" fmla="*/ 2147483646 w 81"/>
              <a:gd name="T3" fmla="*/ 2147483646 h 78"/>
              <a:gd name="T4" fmla="*/ 2147483646 w 81"/>
              <a:gd name="T5" fmla="*/ 2147483646 h 78"/>
              <a:gd name="T6" fmla="*/ 2147483646 w 81"/>
              <a:gd name="T7" fmla="*/ 2147483646 h 78"/>
              <a:gd name="T8" fmla="*/ 2147483646 w 81"/>
              <a:gd name="T9" fmla="*/ 2147483646 h 78"/>
              <a:gd name="T10" fmla="*/ 0 w 81"/>
              <a:gd name="T11" fmla="*/ 2147483646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78">
                <a:moveTo>
                  <a:pt x="80" y="0"/>
                </a:moveTo>
                <a:lnTo>
                  <a:pt x="53" y="36"/>
                </a:lnTo>
                <a:lnTo>
                  <a:pt x="37" y="41"/>
                </a:lnTo>
                <a:lnTo>
                  <a:pt x="21" y="50"/>
                </a:lnTo>
                <a:lnTo>
                  <a:pt x="11" y="63"/>
                </a:lnTo>
                <a:lnTo>
                  <a:pt x="0" y="77"/>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0" name="Freeform 12" descr="Dashed vertical">
            <a:extLst>
              <a:ext uri="{FF2B5EF4-FFF2-40B4-BE49-F238E27FC236}">
                <a16:creationId xmlns:a16="http://schemas.microsoft.com/office/drawing/2014/main" id="{4A8A9B4F-1EE8-934E-8D09-79E669EB51F6}"/>
              </a:ext>
            </a:extLst>
          </p:cNvPr>
          <p:cNvSpPr>
            <a:spLocks/>
          </p:cNvSpPr>
          <p:nvPr/>
        </p:nvSpPr>
        <p:spPr bwMode="auto">
          <a:xfrm>
            <a:off x="5181600" y="2362201"/>
            <a:ext cx="774700" cy="3432175"/>
          </a:xfrm>
          <a:custGeom>
            <a:avLst/>
            <a:gdLst>
              <a:gd name="T0" fmla="*/ 0 w 488"/>
              <a:gd name="T1" fmla="*/ 0 h 2162"/>
              <a:gd name="T2" fmla="*/ 2147483646 w 488"/>
              <a:gd name="T3" fmla="*/ 2147483646 h 2162"/>
              <a:gd name="T4" fmla="*/ 2147483646 w 488"/>
              <a:gd name="T5" fmla="*/ 2147483646 h 2162"/>
              <a:gd name="T6" fmla="*/ 2147483646 w 488"/>
              <a:gd name="T7" fmla="*/ 2147483646 h 2162"/>
              <a:gd name="T8" fmla="*/ 2147483646 w 488"/>
              <a:gd name="T9" fmla="*/ 2147483646 h 2162"/>
              <a:gd name="T10" fmla="*/ 2147483646 w 488"/>
              <a:gd name="T11" fmla="*/ 2147483646 h 2162"/>
              <a:gd name="T12" fmla="*/ 2147483646 w 488"/>
              <a:gd name="T13" fmla="*/ 2147483646 h 2162"/>
              <a:gd name="T14" fmla="*/ 2147483646 w 488"/>
              <a:gd name="T15" fmla="*/ 2147483646 h 2162"/>
              <a:gd name="T16" fmla="*/ 2147483646 w 488"/>
              <a:gd name="T17" fmla="*/ 2147483646 h 2162"/>
              <a:gd name="T18" fmla="*/ 2147483646 w 488"/>
              <a:gd name="T19" fmla="*/ 2147483646 h 2162"/>
              <a:gd name="T20" fmla="*/ 2147483646 w 488"/>
              <a:gd name="T21" fmla="*/ 2147483646 h 2162"/>
              <a:gd name="T22" fmla="*/ 2147483646 w 488"/>
              <a:gd name="T23" fmla="*/ 2147483646 h 2162"/>
              <a:gd name="T24" fmla="*/ 2147483646 w 488"/>
              <a:gd name="T25" fmla="*/ 2147483646 h 2162"/>
              <a:gd name="T26" fmla="*/ 2147483646 w 488"/>
              <a:gd name="T27" fmla="*/ 2147483646 h 2162"/>
              <a:gd name="T28" fmla="*/ 2147483646 w 488"/>
              <a:gd name="T29" fmla="*/ 2147483646 h 2162"/>
              <a:gd name="T30" fmla="*/ 2147483646 w 488"/>
              <a:gd name="T31" fmla="*/ 2147483646 h 2162"/>
              <a:gd name="T32" fmla="*/ 2147483646 w 488"/>
              <a:gd name="T33" fmla="*/ 2147483646 h 2162"/>
              <a:gd name="T34" fmla="*/ 2147483646 w 488"/>
              <a:gd name="T35" fmla="*/ 2147483646 h 2162"/>
              <a:gd name="T36" fmla="*/ 2147483646 w 488"/>
              <a:gd name="T37" fmla="*/ 2147483646 h 2162"/>
              <a:gd name="T38" fmla="*/ 2147483646 w 488"/>
              <a:gd name="T39" fmla="*/ 2147483646 h 2162"/>
              <a:gd name="T40" fmla="*/ 2147483646 w 488"/>
              <a:gd name="T41" fmla="*/ 2147483646 h 2162"/>
              <a:gd name="T42" fmla="*/ 2147483646 w 488"/>
              <a:gd name="T43" fmla="*/ 2147483646 h 2162"/>
              <a:gd name="T44" fmla="*/ 2147483646 w 488"/>
              <a:gd name="T45" fmla="*/ 2147483646 h 2162"/>
              <a:gd name="T46" fmla="*/ 2147483646 w 488"/>
              <a:gd name="T47" fmla="*/ 2147483646 h 2162"/>
              <a:gd name="T48" fmla="*/ 2147483646 w 488"/>
              <a:gd name="T49" fmla="*/ 2147483646 h 2162"/>
              <a:gd name="T50" fmla="*/ 2147483646 w 488"/>
              <a:gd name="T51" fmla="*/ 2147483646 h 2162"/>
              <a:gd name="T52" fmla="*/ 2147483646 w 488"/>
              <a:gd name="T53" fmla="*/ 2147483646 h 2162"/>
              <a:gd name="T54" fmla="*/ 2147483646 w 488"/>
              <a:gd name="T55" fmla="*/ 2147483646 h 2162"/>
              <a:gd name="T56" fmla="*/ 2147483646 w 488"/>
              <a:gd name="T57" fmla="*/ 2147483646 h 2162"/>
              <a:gd name="T58" fmla="*/ 2147483646 w 488"/>
              <a:gd name="T59" fmla="*/ 2147483646 h 2162"/>
              <a:gd name="T60" fmla="*/ 2147483646 w 488"/>
              <a:gd name="T61" fmla="*/ 2147483646 h 2162"/>
              <a:gd name="T62" fmla="*/ 2147483646 w 488"/>
              <a:gd name="T63" fmla="*/ 2147483646 h 2162"/>
              <a:gd name="T64" fmla="*/ 2147483646 w 488"/>
              <a:gd name="T65" fmla="*/ 2147483646 h 2162"/>
              <a:gd name="T66" fmla="*/ 2147483646 w 488"/>
              <a:gd name="T67" fmla="*/ 2147483646 h 2162"/>
              <a:gd name="T68" fmla="*/ 2147483646 w 488"/>
              <a:gd name="T69" fmla="*/ 2147483646 h 2162"/>
              <a:gd name="T70" fmla="*/ 2147483646 w 488"/>
              <a:gd name="T71" fmla="*/ 2147483646 h 2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8" h="2162">
                <a:moveTo>
                  <a:pt x="0" y="0"/>
                </a:moveTo>
                <a:lnTo>
                  <a:pt x="51" y="80"/>
                </a:lnTo>
                <a:lnTo>
                  <a:pt x="66" y="138"/>
                </a:lnTo>
                <a:lnTo>
                  <a:pt x="80" y="200"/>
                </a:lnTo>
                <a:lnTo>
                  <a:pt x="117" y="255"/>
                </a:lnTo>
                <a:lnTo>
                  <a:pt x="141" y="296"/>
                </a:lnTo>
                <a:lnTo>
                  <a:pt x="153" y="327"/>
                </a:lnTo>
                <a:lnTo>
                  <a:pt x="189" y="353"/>
                </a:lnTo>
                <a:lnTo>
                  <a:pt x="231" y="386"/>
                </a:lnTo>
                <a:lnTo>
                  <a:pt x="264" y="439"/>
                </a:lnTo>
                <a:lnTo>
                  <a:pt x="267" y="470"/>
                </a:lnTo>
                <a:lnTo>
                  <a:pt x="280" y="531"/>
                </a:lnTo>
                <a:lnTo>
                  <a:pt x="280" y="570"/>
                </a:lnTo>
                <a:lnTo>
                  <a:pt x="280" y="595"/>
                </a:lnTo>
                <a:lnTo>
                  <a:pt x="290" y="2109"/>
                </a:lnTo>
                <a:lnTo>
                  <a:pt x="488" y="2162"/>
                </a:lnTo>
                <a:lnTo>
                  <a:pt x="472" y="1610"/>
                </a:lnTo>
                <a:lnTo>
                  <a:pt x="472" y="1305"/>
                </a:lnTo>
                <a:lnTo>
                  <a:pt x="446" y="996"/>
                </a:lnTo>
                <a:lnTo>
                  <a:pt x="433" y="900"/>
                </a:lnTo>
                <a:lnTo>
                  <a:pt x="462" y="963"/>
                </a:lnTo>
                <a:lnTo>
                  <a:pt x="472" y="849"/>
                </a:lnTo>
                <a:lnTo>
                  <a:pt x="449" y="822"/>
                </a:lnTo>
                <a:lnTo>
                  <a:pt x="436" y="804"/>
                </a:lnTo>
                <a:lnTo>
                  <a:pt x="449" y="491"/>
                </a:lnTo>
                <a:lnTo>
                  <a:pt x="449" y="433"/>
                </a:lnTo>
                <a:lnTo>
                  <a:pt x="455" y="376"/>
                </a:lnTo>
                <a:lnTo>
                  <a:pt x="442" y="270"/>
                </a:lnTo>
                <a:lnTo>
                  <a:pt x="442" y="165"/>
                </a:lnTo>
                <a:lnTo>
                  <a:pt x="455" y="126"/>
                </a:lnTo>
                <a:lnTo>
                  <a:pt x="459" y="90"/>
                </a:lnTo>
                <a:lnTo>
                  <a:pt x="459" y="49"/>
                </a:lnTo>
                <a:lnTo>
                  <a:pt x="475" y="40"/>
                </a:lnTo>
                <a:lnTo>
                  <a:pt x="481" y="34"/>
                </a:lnTo>
                <a:lnTo>
                  <a:pt x="481" y="20"/>
                </a:lnTo>
                <a:lnTo>
                  <a:pt x="7" y="36"/>
                </a:ln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1" name="Freeform 13" descr="Dashed vertical">
            <a:extLst>
              <a:ext uri="{FF2B5EF4-FFF2-40B4-BE49-F238E27FC236}">
                <a16:creationId xmlns:a16="http://schemas.microsoft.com/office/drawing/2014/main" id="{A0F1F754-E8AD-DC43-8FCD-434EA2C59503}"/>
              </a:ext>
            </a:extLst>
          </p:cNvPr>
          <p:cNvSpPr>
            <a:spLocks/>
          </p:cNvSpPr>
          <p:nvPr/>
        </p:nvSpPr>
        <p:spPr bwMode="auto">
          <a:xfrm>
            <a:off x="5791201" y="2362201"/>
            <a:ext cx="631825" cy="3406775"/>
          </a:xfrm>
          <a:custGeom>
            <a:avLst/>
            <a:gdLst>
              <a:gd name="T0" fmla="*/ 2147483646 w 398"/>
              <a:gd name="T1" fmla="*/ 2147483646 h 2146"/>
              <a:gd name="T2" fmla="*/ 2147483646 w 398"/>
              <a:gd name="T3" fmla="*/ 2147483646 h 2146"/>
              <a:gd name="T4" fmla="*/ 2147483646 w 398"/>
              <a:gd name="T5" fmla="*/ 2147483646 h 2146"/>
              <a:gd name="T6" fmla="*/ 2147483646 w 398"/>
              <a:gd name="T7" fmla="*/ 2147483646 h 2146"/>
              <a:gd name="T8" fmla="*/ 2147483646 w 398"/>
              <a:gd name="T9" fmla="*/ 2147483646 h 2146"/>
              <a:gd name="T10" fmla="*/ 2147483646 w 398"/>
              <a:gd name="T11" fmla="*/ 2147483646 h 2146"/>
              <a:gd name="T12" fmla="*/ 2147483646 w 398"/>
              <a:gd name="T13" fmla="*/ 2147483646 h 2146"/>
              <a:gd name="T14" fmla="*/ 2147483646 w 398"/>
              <a:gd name="T15" fmla="*/ 2147483646 h 2146"/>
              <a:gd name="T16" fmla="*/ 2147483646 w 398"/>
              <a:gd name="T17" fmla="*/ 2147483646 h 2146"/>
              <a:gd name="T18" fmla="*/ 2147483646 w 398"/>
              <a:gd name="T19" fmla="*/ 2147483646 h 2146"/>
              <a:gd name="T20" fmla="*/ 2147483646 w 398"/>
              <a:gd name="T21" fmla="*/ 2147483646 h 2146"/>
              <a:gd name="T22" fmla="*/ 2147483646 w 398"/>
              <a:gd name="T23" fmla="*/ 2147483646 h 2146"/>
              <a:gd name="T24" fmla="*/ 2147483646 w 398"/>
              <a:gd name="T25" fmla="*/ 2147483646 h 2146"/>
              <a:gd name="T26" fmla="*/ 2147483646 w 398"/>
              <a:gd name="T27" fmla="*/ 2147483646 h 2146"/>
              <a:gd name="T28" fmla="*/ 2147483646 w 398"/>
              <a:gd name="T29" fmla="*/ 2147483646 h 2146"/>
              <a:gd name="T30" fmla="*/ 2147483646 w 398"/>
              <a:gd name="T31" fmla="*/ 2147483646 h 2146"/>
              <a:gd name="T32" fmla="*/ 2147483646 w 398"/>
              <a:gd name="T33" fmla="*/ 2147483646 h 2146"/>
              <a:gd name="T34" fmla="*/ 2147483646 w 398"/>
              <a:gd name="T35" fmla="*/ 2147483646 h 2146"/>
              <a:gd name="T36" fmla="*/ 2147483646 w 398"/>
              <a:gd name="T37" fmla="*/ 2147483646 h 2146"/>
              <a:gd name="T38" fmla="*/ 2147483646 w 398"/>
              <a:gd name="T39" fmla="*/ 2147483646 h 2146"/>
              <a:gd name="T40" fmla="*/ 2147483646 w 398"/>
              <a:gd name="T41" fmla="*/ 2147483646 h 2146"/>
              <a:gd name="T42" fmla="*/ 2147483646 w 398"/>
              <a:gd name="T43" fmla="*/ 2147483646 h 2146"/>
              <a:gd name="T44" fmla="*/ 2147483646 w 398"/>
              <a:gd name="T45" fmla="*/ 2147483646 h 2146"/>
              <a:gd name="T46" fmla="*/ 2147483646 w 398"/>
              <a:gd name="T47" fmla="*/ 2147483646 h 2146"/>
              <a:gd name="T48" fmla="*/ 2147483646 w 398"/>
              <a:gd name="T49" fmla="*/ 2147483646 h 2146"/>
              <a:gd name="T50" fmla="*/ 2147483646 w 398"/>
              <a:gd name="T51" fmla="*/ 2147483646 h 2146"/>
              <a:gd name="T52" fmla="*/ 2147483646 w 398"/>
              <a:gd name="T53" fmla="*/ 2147483646 h 2146"/>
              <a:gd name="T54" fmla="*/ 2147483646 w 398"/>
              <a:gd name="T55" fmla="*/ 2147483646 h 2146"/>
              <a:gd name="T56" fmla="*/ 2147483646 w 398"/>
              <a:gd name="T57" fmla="*/ 2147483646 h 2146"/>
              <a:gd name="T58" fmla="*/ 2147483646 w 398"/>
              <a:gd name="T59" fmla="*/ 2147483646 h 2146"/>
              <a:gd name="T60" fmla="*/ 2147483646 w 398"/>
              <a:gd name="T61" fmla="*/ 2147483646 h 2146"/>
              <a:gd name="T62" fmla="*/ 2147483646 w 398"/>
              <a:gd name="T63" fmla="*/ 2147483646 h 2146"/>
              <a:gd name="T64" fmla="*/ 2147483646 w 398"/>
              <a:gd name="T65" fmla="*/ 2147483646 h 2146"/>
              <a:gd name="T66" fmla="*/ 0 w 398"/>
              <a:gd name="T67" fmla="*/ 2147483646 h 2146"/>
              <a:gd name="T68" fmla="*/ 0 w 398"/>
              <a:gd name="T69" fmla="*/ 0 h 2146"/>
              <a:gd name="T70" fmla="*/ 2147483646 w 398"/>
              <a:gd name="T71" fmla="*/ 2147483646 h 21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8" h="2146">
                <a:moveTo>
                  <a:pt x="395" y="62"/>
                </a:moveTo>
                <a:lnTo>
                  <a:pt x="398" y="91"/>
                </a:lnTo>
                <a:lnTo>
                  <a:pt x="389" y="113"/>
                </a:lnTo>
                <a:lnTo>
                  <a:pt x="379" y="142"/>
                </a:lnTo>
                <a:lnTo>
                  <a:pt x="366" y="177"/>
                </a:lnTo>
                <a:lnTo>
                  <a:pt x="334" y="225"/>
                </a:lnTo>
                <a:lnTo>
                  <a:pt x="312" y="270"/>
                </a:lnTo>
                <a:lnTo>
                  <a:pt x="296" y="302"/>
                </a:lnTo>
                <a:lnTo>
                  <a:pt x="264" y="366"/>
                </a:lnTo>
                <a:lnTo>
                  <a:pt x="229" y="419"/>
                </a:lnTo>
                <a:lnTo>
                  <a:pt x="223" y="450"/>
                </a:lnTo>
                <a:lnTo>
                  <a:pt x="209" y="511"/>
                </a:lnTo>
                <a:lnTo>
                  <a:pt x="209" y="548"/>
                </a:lnTo>
                <a:lnTo>
                  <a:pt x="209" y="575"/>
                </a:lnTo>
                <a:lnTo>
                  <a:pt x="209" y="2128"/>
                </a:lnTo>
                <a:lnTo>
                  <a:pt x="120" y="2146"/>
                </a:lnTo>
                <a:lnTo>
                  <a:pt x="14" y="2128"/>
                </a:lnTo>
                <a:lnTo>
                  <a:pt x="17" y="1346"/>
                </a:lnTo>
                <a:lnTo>
                  <a:pt x="62" y="1166"/>
                </a:lnTo>
                <a:lnTo>
                  <a:pt x="65" y="1244"/>
                </a:lnTo>
                <a:lnTo>
                  <a:pt x="82" y="1168"/>
                </a:lnTo>
                <a:lnTo>
                  <a:pt x="24" y="2035"/>
                </a:lnTo>
                <a:lnTo>
                  <a:pt x="48" y="1158"/>
                </a:lnTo>
                <a:lnTo>
                  <a:pt x="10" y="1217"/>
                </a:lnTo>
                <a:lnTo>
                  <a:pt x="31" y="471"/>
                </a:lnTo>
                <a:lnTo>
                  <a:pt x="31" y="411"/>
                </a:lnTo>
                <a:lnTo>
                  <a:pt x="27" y="356"/>
                </a:lnTo>
                <a:lnTo>
                  <a:pt x="41" y="250"/>
                </a:lnTo>
                <a:lnTo>
                  <a:pt x="41" y="145"/>
                </a:lnTo>
                <a:lnTo>
                  <a:pt x="27" y="106"/>
                </a:lnTo>
                <a:lnTo>
                  <a:pt x="21" y="70"/>
                </a:lnTo>
                <a:lnTo>
                  <a:pt x="21" y="29"/>
                </a:lnTo>
                <a:lnTo>
                  <a:pt x="3" y="20"/>
                </a:lnTo>
                <a:lnTo>
                  <a:pt x="0" y="14"/>
                </a:lnTo>
                <a:lnTo>
                  <a:pt x="0" y="0"/>
                </a:lnTo>
                <a:lnTo>
                  <a:pt x="398" y="14"/>
                </a:ln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2" name="Freeform 14" descr="Wide upward diagonal">
            <a:extLst>
              <a:ext uri="{FF2B5EF4-FFF2-40B4-BE49-F238E27FC236}">
                <a16:creationId xmlns:a16="http://schemas.microsoft.com/office/drawing/2014/main" id="{54878B69-E5E9-7C4C-A284-A08498B9B64C}"/>
              </a:ext>
            </a:extLst>
          </p:cNvPr>
          <p:cNvSpPr>
            <a:spLocks/>
          </p:cNvSpPr>
          <p:nvPr/>
        </p:nvSpPr>
        <p:spPr bwMode="auto">
          <a:xfrm>
            <a:off x="5756276" y="3890963"/>
            <a:ext cx="193675" cy="196850"/>
          </a:xfrm>
          <a:custGeom>
            <a:avLst/>
            <a:gdLst>
              <a:gd name="T0" fmla="*/ 2147483646 w 72"/>
              <a:gd name="T1" fmla="*/ 2147483646 h 63"/>
              <a:gd name="T2" fmla="*/ 2147483646 w 72"/>
              <a:gd name="T3" fmla="*/ 2147483646 h 63"/>
              <a:gd name="T4" fmla="*/ 2147483646 w 72"/>
              <a:gd name="T5" fmla="*/ 0 h 63"/>
              <a:gd name="T6" fmla="*/ 2147483646 w 72"/>
              <a:gd name="T7" fmla="*/ 0 h 63"/>
              <a:gd name="T8" fmla="*/ 2147483646 w 72"/>
              <a:gd name="T9" fmla="*/ 2147483646 h 63"/>
              <a:gd name="T10" fmla="*/ 0 w 72"/>
              <a:gd name="T11" fmla="*/ 2147483646 h 63"/>
              <a:gd name="T12" fmla="*/ 0 w 72"/>
              <a:gd name="T13" fmla="*/ 2147483646 h 63"/>
              <a:gd name="T14" fmla="*/ 2147483646 w 72"/>
              <a:gd name="T15" fmla="*/ 2147483646 h 63"/>
              <a:gd name="T16" fmla="*/ 2147483646 w 72"/>
              <a:gd name="T17" fmla="*/ 2147483646 h 63"/>
              <a:gd name="T18" fmla="*/ 2147483646 w 72"/>
              <a:gd name="T19" fmla="*/ 2147483646 h 63"/>
              <a:gd name="T20" fmla="*/ 2147483646 w 72"/>
              <a:gd name="T21" fmla="*/ 2147483646 h 63"/>
              <a:gd name="T22" fmla="*/ 2147483646 w 72"/>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3">
                <a:moveTo>
                  <a:pt x="71" y="35"/>
                </a:moveTo>
                <a:lnTo>
                  <a:pt x="67" y="12"/>
                </a:lnTo>
                <a:lnTo>
                  <a:pt x="49" y="0"/>
                </a:lnTo>
                <a:lnTo>
                  <a:pt x="29" y="0"/>
                </a:lnTo>
                <a:lnTo>
                  <a:pt x="11" y="6"/>
                </a:lnTo>
                <a:lnTo>
                  <a:pt x="0" y="21"/>
                </a:lnTo>
                <a:lnTo>
                  <a:pt x="0" y="39"/>
                </a:lnTo>
                <a:lnTo>
                  <a:pt x="9" y="56"/>
                </a:lnTo>
                <a:lnTo>
                  <a:pt x="29" y="62"/>
                </a:lnTo>
                <a:lnTo>
                  <a:pt x="64" y="54"/>
                </a:lnTo>
                <a:lnTo>
                  <a:pt x="71" y="37"/>
                </a:lnTo>
                <a:lnTo>
                  <a:pt x="71"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3" name="Freeform 15">
            <a:extLst>
              <a:ext uri="{FF2B5EF4-FFF2-40B4-BE49-F238E27FC236}">
                <a16:creationId xmlns:a16="http://schemas.microsoft.com/office/drawing/2014/main" id="{41077452-4B5C-134B-B388-CA3095D1366A}"/>
              </a:ext>
            </a:extLst>
          </p:cNvPr>
          <p:cNvSpPr>
            <a:spLocks/>
          </p:cNvSpPr>
          <p:nvPr/>
        </p:nvSpPr>
        <p:spPr bwMode="auto">
          <a:xfrm>
            <a:off x="5780088" y="3957639"/>
            <a:ext cx="131762" cy="109537"/>
          </a:xfrm>
          <a:custGeom>
            <a:avLst/>
            <a:gdLst>
              <a:gd name="T0" fmla="*/ 2147483646 w 49"/>
              <a:gd name="T1" fmla="*/ 2147483646 h 35"/>
              <a:gd name="T2" fmla="*/ 2147483646 w 49"/>
              <a:gd name="T3" fmla="*/ 2147483646 h 35"/>
              <a:gd name="T4" fmla="*/ 2147483646 w 49"/>
              <a:gd name="T5" fmla="*/ 2147483646 h 35"/>
              <a:gd name="T6" fmla="*/ 2147483646 w 49"/>
              <a:gd name="T7" fmla="*/ 2147483646 h 35"/>
              <a:gd name="T8" fmla="*/ 2147483646 w 49"/>
              <a:gd name="T9" fmla="*/ 2147483646 h 35"/>
              <a:gd name="T10" fmla="*/ 2147483646 w 49"/>
              <a:gd name="T11" fmla="*/ 2147483646 h 35"/>
              <a:gd name="T12" fmla="*/ 2147483646 w 49"/>
              <a:gd name="T13" fmla="*/ 2147483646 h 35"/>
              <a:gd name="T14" fmla="*/ 2147483646 w 49"/>
              <a:gd name="T15" fmla="*/ 0 h 35"/>
              <a:gd name="T16" fmla="*/ 2147483646 w 49"/>
              <a:gd name="T17" fmla="*/ 0 h 35"/>
              <a:gd name="T18" fmla="*/ 2147483646 w 49"/>
              <a:gd name="T19" fmla="*/ 2147483646 h 35"/>
              <a:gd name="T20" fmla="*/ 2147483646 w 49"/>
              <a:gd name="T21" fmla="*/ 2147483646 h 35"/>
              <a:gd name="T22" fmla="*/ 2147483646 w 49"/>
              <a:gd name="T23" fmla="*/ 2147483646 h 35"/>
              <a:gd name="T24" fmla="*/ 2147483646 w 49"/>
              <a:gd name="T25" fmla="*/ 2147483646 h 35"/>
              <a:gd name="T26" fmla="*/ 2147483646 w 49"/>
              <a:gd name="T27" fmla="*/ 2147483646 h 35"/>
              <a:gd name="T28" fmla="*/ 2147483646 w 49"/>
              <a:gd name="T29" fmla="*/ 2147483646 h 35"/>
              <a:gd name="T30" fmla="*/ 2147483646 w 49"/>
              <a:gd name="T31" fmla="*/ 2147483646 h 35"/>
              <a:gd name="T32" fmla="*/ 2147483646 w 49"/>
              <a:gd name="T33" fmla="*/ 2147483646 h 35"/>
              <a:gd name="T34" fmla="*/ 0 w 49"/>
              <a:gd name="T35" fmla="*/ 2147483646 h 35"/>
              <a:gd name="T36" fmla="*/ 2147483646 w 49"/>
              <a:gd name="T37" fmla="*/ 2147483646 h 35"/>
              <a:gd name="T38" fmla="*/ 2147483646 w 49"/>
              <a:gd name="T39" fmla="*/ 214748364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4" name="Freeform 16" descr="Wide upward diagonal">
            <a:extLst>
              <a:ext uri="{FF2B5EF4-FFF2-40B4-BE49-F238E27FC236}">
                <a16:creationId xmlns:a16="http://schemas.microsoft.com/office/drawing/2014/main" id="{1095A6C2-8F3E-A146-A28E-2F81C9810591}"/>
              </a:ext>
            </a:extLst>
          </p:cNvPr>
          <p:cNvSpPr>
            <a:spLocks/>
          </p:cNvSpPr>
          <p:nvPr/>
        </p:nvSpPr>
        <p:spPr bwMode="auto">
          <a:xfrm>
            <a:off x="5773739" y="4873625"/>
            <a:ext cx="173037" cy="217488"/>
          </a:xfrm>
          <a:custGeom>
            <a:avLst/>
            <a:gdLst>
              <a:gd name="T0" fmla="*/ 2147483646 w 65"/>
              <a:gd name="T1" fmla="*/ 2147483646 h 70"/>
              <a:gd name="T2" fmla="*/ 2147483646 w 65"/>
              <a:gd name="T3" fmla="*/ 2147483646 h 70"/>
              <a:gd name="T4" fmla="*/ 2147483646 w 65"/>
              <a:gd name="T5" fmla="*/ 0 h 70"/>
              <a:gd name="T6" fmla="*/ 2147483646 w 65"/>
              <a:gd name="T7" fmla="*/ 0 h 70"/>
              <a:gd name="T8" fmla="*/ 2147483646 w 65"/>
              <a:gd name="T9" fmla="*/ 2147483646 h 70"/>
              <a:gd name="T10" fmla="*/ 0 w 65"/>
              <a:gd name="T11" fmla="*/ 2147483646 h 70"/>
              <a:gd name="T12" fmla="*/ 0 w 65"/>
              <a:gd name="T13" fmla="*/ 2147483646 h 70"/>
              <a:gd name="T14" fmla="*/ 2147483646 w 65"/>
              <a:gd name="T15" fmla="*/ 2147483646 h 70"/>
              <a:gd name="T16" fmla="*/ 2147483646 w 65"/>
              <a:gd name="T17" fmla="*/ 2147483646 h 70"/>
              <a:gd name="T18" fmla="*/ 2147483646 w 65"/>
              <a:gd name="T19" fmla="*/ 2147483646 h 70"/>
              <a:gd name="T20" fmla="*/ 2147483646 w 65"/>
              <a:gd name="T21" fmla="*/ 2147483646 h 70"/>
              <a:gd name="T22" fmla="*/ 2147483646 w 65"/>
              <a:gd name="T23" fmla="*/ 2147483646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70">
                <a:moveTo>
                  <a:pt x="64" y="39"/>
                </a:moveTo>
                <a:lnTo>
                  <a:pt x="61" y="14"/>
                </a:lnTo>
                <a:lnTo>
                  <a:pt x="44" y="0"/>
                </a:lnTo>
                <a:lnTo>
                  <a:pt x="26" y="0"/>
                </a:lnTo>
                <a:lnTo>
                  <a:pt x="10" y="7"/>
                </a:lnTo>
                <a:lnTo>
                  <a:pt x="0" y="23"/>
                </a:lnTo>
                <a:lnTo>
                  <a:pt x="0" y="44"/>
                </a:lnTo>
                <a:lnTo>
                  <a:pt x="8" y="62"/>
                </a:lnTo>
                <a:lnTo>
                  <a:pt x="26" y="69"/>
                </a:lnTo>
                <a:lnTo>
                  <a:pt x="57" y="60"/>
                </a:lnTo>
                <a:lnTo>
                  <a:pt x="64" y="41"/>
                </a:lnTo>
                <a:lnTo>
                  <a:pt x="64" y="39"/>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5" name="Freeform 17">
            <a:extLst>
              <a:ext uri="{FF2B5EF4-FFF2-40B4-BE49-F238E27FC236}">
                <a16:creationId xmlns:a16="http://schemas.microsoft.com/office/drawing/2014/main" id="{734E51B4-2E52-8143-96AA-FB8AC3803125}"/>
              </a:ext>
            </a:extLst>
          </p:cNvPr>
          <p:cNvSpPr>
            <a:spLocks/>
          </p:cNvSpPr>
          <p:nvPr/>
        </p:nvSpPr>
        <p:spPr bwMode="auto">
          <a:xfrm>
            <a:off x="5846764" y="4879975"/>
            <a:ext cx="65087" cy="203200"/>
          </a:xfrm>
          <a:custGeom>
            <a:avLst/>
            <a:gdLst>
              <a:gd name="T0" fmla="*/ 2147483646 w 25"/>
              <a:gd name="T1" fmla="*/ 0 h 65"/>
              <a:gd name="T2" fmla="*/ 2147483646 w 25"/>
              <a:gd name="T3" fmla="*/ 2147483646 h 65"/>
              <a:gd name="T4" fmla="*/ 2147483646 w 25"/>
              <a:gd name="T5" fmla="*/ 2147483646 h 65"/>
              <a:gd name="T6" fmla="*/ 2147483646 w 25"/>
              <a:gd name="T7" fmla="*/ 2147483646 h 65"/>
              <a:gd name="T8" fmla="*/ 2147483646 w 25"/>
              <a:gd name="T9" fmla="*/ 2147483646 h 65"/>
              <a:gd name="T10" fmla="*/ 2147483646 w 25"/>
              <a:gd name="T11" fmla="*/ 2147483646 h 65"/>
              <a:gd name="T12" fmla="*/ 0 w 25"/>
              <a:gd name="T13" fmla="*/ 2147483646 h 65"/>
              <a:gd name="T14" fmla="*/ 0 w 25"/>
              <a:gd name="T15" fmla="*/ 2147483646 h 65"/>
              <a:gd name="T16" fmla="*/ 0 w 25"/>
              <a:gd name="T17" fmla="*/ 2147483646 h 65"/>
              <a:gd name="T18" fmla="*/ 2147483646 w 25"/>
              <a:gd name="T19" fmla="*/ 2147483646 h 65"/>
              <a:gd name="T20" fmla="*/ 0 w 25"/>
              <a:gd name="T21" fmla="*/ 2147483646 h 65"/>
              <a:gd name="T22" fmla="*/ 0 w 25"/>
              <a:gd name="T23" fmla="*/ 0 h 65"/>
              <a:gd name="T24" fmla="*/ 0 w 25"/>
              <a:gd name="T25" fmla="*/ 0 h 65"/>
              <a:gd name="T26" fmla="*/ 2147483646 w 25"/>
              <a:gd name="T27" fmla="*/ 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65">
                <a:moveTo>
                  <a:pt x="12" y="0"/>
                </a:moveTo>
                <a:lnTo>
                  <a:pt x="24" y="16"/>
                </a:lnTo>
                <a:lnTo>
                  <a:pt x="24" y="32"/>
                </a:lnTo>
                <a:lnTo>
                  <a:pt x="24" y="48"/>
                </a:lnTo>
                <a:lnTo>
                  <a:pt x="12" y="64"/>
                </a:lnTo>
                <a:lnTo>
                  <a:pt x="0" y="64"/>
                </a:lnTo>
                <a:lnTo>
                  <a:pt x="0" y="48"/>
                </a:lnTo>
                <a:lnTo>
                  <a:pt x="12" y="32"/>
                </a:lnTo>
                <a:lnTo>
                  <a:pt x="0" y="32"/>
                </a:lnTo>
                <a:lnTo>
                  <a:pt x="0" y="0"/>
                </a:lnTo>
                <a:lnTo>
                  <a:pt x="12"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6" name="Freeform 18" descr="Wide upward diagonal">
            <a:extLst>
              <a:ext uri="{FF2B5EF4-FFF2-40B4-BE49-F238E27FC236}">
                <a16:creationId xmlns:a16="http://schemas.microsoft.com/office/drawing/2014/main" id="{226AAE02-54E6-884A-8057-6745D437D6D7}"/>
              </a:ext>
            </a:extLst>
          </p:cNvPr>
          <p:cNvSpPr>
            <a:spLocks/>
          </p:cNvSpPr>
          <p:nvPr/>
        </p:nvSpPr>
        <p:spPr bwMode="auto">
          <a:xfrm>
            <a:off x="5845175" y="2397125"/>
            <a:ext cx="192088" cy="196850"/>
          </a:xfrm>
          <a:custGeom>
            <a:avLst/>
            <a:gdLst>
              <a:gd name="T0" fmla="*/ 2147483646 w 71"/>
              <a:gd name="T1" fmla="*/ 2147483646 h 63"/>
              <a:gd name="T2" fmla="*/ 2147483646 w 71"/>
              <a:gd name="T3" fmla="*/ 2147483646 h 63"/>
              <a:gd name="T4" fmla="*/ 2147483646 w 71"/>
              <a:gd name="T5" fmla="*/ 0 h 63"/>
              <a:gd name="T6" fmla="*/ 2147483646 w 71"/>
              <a:gd name="T7" fmla="*/ 0 h 63"/>
              <a:gd name="T8" fmla="*/ 2147483646 w 71"/>
              <a:gd name="T9" fmla="*/ 2147483646 h 63"/>
              <a:gd name="T10" fmla="*/ 0 w 71"/>
              <a:gd name="T11" fmla="*/ 2147483646 h 63"/>
              <a:gd name="T12" fmla="*/ 0 w 71"/>
              <a:gd name="T13" fmla="*/ 2147483646 h 63"/>
              <a:gd name="T14" fmla="*/ 2147483646 w 71"/>
              <a:gd name="T15" fmla="*/ 2147483646 h 63"/>
              <a:gd name="T16" fmla="*/ 2147483646 w 71"/>
              <a:gd name="T17" fmla="*/ 2147483646 h 63"/>
              <a:gd name="T18" fmla="*/ 2147483646 w 71"/>
              <a:gd name="T19" fmla="*/ 2147483646 h 63"/>
              <a:gd name="T20" fmla="*/ 2147483646 w 71"/>
              <a:gd name="T21" fmla="*/ 2147483646 h 63"/>
              <a:gd name="T22" fmla="*/ 2147483646 w 71"/>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7" name="Freeform 19">
            <a:extLst>
              <a:ext uri="{FF2B5EF4-FFF2-40B4-BE49-F238E27FC236}">
                <a16:creationId xmlns:a16="http://schemas.microsoft.com/office/drawing/2014/main" id="{E8DC9A47-881E-FE41-8D56-EDED6F648CC0}"/>
              </a:ext>
            </a:extLst>
          </p:cNvPr>
          <p:cNvSpPr>
            <a:spLocks/>
          </p:cNvSpPr>
          <p:nvPr/>
        </p:nvSpPr>
        <p:spPr bwMode="auto">
          <a:xfrm>
            <a:off x="5867400" y="2463800"/>
            <a:ext cx="134938" cy="109538"/>
          </a:xfrm>
          <a:custGeom>
            <a:avLst/>
            <a:gdLst>
              <a:gd name="T0" fmla="*/ 2147483646 w 49"/>
              <a:gd name="T1" fmla="*/ 2147483646 h 35"/>
              <a:gd name="T2" fmla="*/ 2147483646 w 49"/>
              <a:gd name="T3" fmla="*/ 2147483646 h 35"/>
              <a:gd name="T4" fmla="*/ 2147483646 w 49"/>
              <a:gd name="T5" fmla="*/ 2147483646 h 35"/>
              <a:gd name="T6" fmla="*/ 2147483646 w 49"/>
              <a:gd name="T7" fmla="*/ 2147483646 h 35"/>
              <a:gd name="T8" fmla="*/ 2147483646 w 49"/>
              <a:gd name="T9" fmla="*/ 2147483646 h 35"/>
              <a:gd name="T10" fmla="*/ 2147483646 w 49"/>
              <a:gd name="T11" fmla="*/ 2147483646 h 35"/>
              <a:gd name="T12" fmla="*/ 2147483646 w 49"/>
              <a:gd name="T13" fmla="*/ 2147483646 h 35"/>
              <a:gd name="T14" fmla="*/ 2147483646 w 49"/>
              <a:gd name="T15" fmla="*/ 0 h 35"/>
              <a:gd name="T16" fmla="*/ 2147483646 w 49"/>
              <a:gd name="T17" fmla="*/ 0 h 35"/>
              <a:gd name="T18" fmla="*/ 2147483646 w 49"/>
              <a:gd name="T19" fmla="*/ 2147483646 h 35"/>
              <a:gd name="T20" fmla="*/ 2147483646 w 49"/>
              <a:gd name="T21" fmla="*/ 2147483646 h 35"/>
              <a:gd name="T22" fmla="*/ 2147483646 w 49"/>
              <a:gd name="T23" fmla="*/ 2147483646 h 35"/>
              <a:gd name="T24" fmla="*/ 2147483646 w 49"/>
              <a:gd name="T25" fmla="*/ 2147483646 h 35"/>
              <a:gd name="T26" fmla="*/ 2147483646 w 49"/>
              <a:gd name="T27" fmla="*/ 2147483646 h 35"/>
              <a:gd name="T28" fmla="*/ 2147483646 w 49"/>
              <a:gd name="T29" fmla="*/ 2147483646 h 35"/>
              <a:gd name="T30" fmla="*/ 2147483646 w 49"/>
              <a:gd name="T31" fmla="*/ 2147483646 h 35"/>
              <a:gd name="T32" fmla="*/ 2147483646 w 49"/>
              <a:gd name="T33" fmla="*/ 2147483646 h 35"/>
              <a:gd name="T34" fmla="*/ 0 w 49"/>
              <a:gd name="T35" fmla="*/ 2147483646 h 35"/>
              <a:gd name="T36" fmla="*/ 2147483646 w 49"/>
              <a:gd name="T37" fmla="*/ 2147483646 h 35"/>
              <a:gd name="T38" fmla="*/ 2147483646 w 49"/>
              <a:gd name="T39" fmla="*/ 214748364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8" name="Freeform 20" descr="Wide upward diagonal">
            <a:extLst>
              <a:ext uri="{FF2B5EF4-FFF2-40B4-BE49-F238E27FC236}">
                <a16:creationId xmlns:a16="http://schemas.microsoft.com/office/drawing/2014/main" id="{4F650A7A-1E80-E842-8D72-916C2602EF00}"/>
              </a:ext>
            </a:extLst>
          </p:cNvPr>
          <p:cNvSpPr>
            <a:spLocks/>
          </p:cNvSpPr>
          <p:nvPr/>
        </p:nvSpPr>
        <p:spPr bwMode="auto">
          <a:xfrm>
            <a:off x="5768975" y="3467101"/>
            <a:ext cx="153988" cy="136525"/>
          </a:xfrm>
          <a:custGeom>
            <a:avLst/>
            <a:gdLst>
              <a:gd name="T0" fmla="*/ 2147483646 w 58"/>
              <a:gd name="T1" fmla="*/ 2147483646 h 44"/>
              <a:gd name="T2" fmla="*/ 2147483646 w 58"/>
              <a:gd name="T3" fmla="*/ 2147483646 h 44"/>
              <a:gd name="T4" fmla="*/ 2147483646 w 58"/>
              <a:gd name="T5" fmla="*/ 0 h 44"/>
              <a:gd name="T6" fmla="*/ 2147483646 w 58"/>
              <a:gd name="T7" fmla="*/ 0 h 44"/>
              <a:gd name="T8" fmla="*/ 2147483646 w 58"/>
              <a:gd name="T9" fmla="*/ 2147483646 h 44"/>
              <a:gd name="T10" fmla="*/ 0 w 58"/>
              <a:gd name="T11" fmla="*/ 2147483646 h 44"/>
              <a:gd name="T12" fmla="*/ 0 w 58"/>
              <a:gd name="T13" fmla="*/ 2147483646 h 44"/>
              <a:gd name="T14" fmla="*/ 2147483646 w 58"/>
              <a:gd name="T15" fmla="*/ 2147483646 h 44"/>
              <a:gd name="T16" fmla="*/ 2147483646 w 58"/>
              <a:gd name="T17" fmla="*/ 2147483646 h 44"/>
              <a:gd name="T18" fmla="*/ 2147483646 w 58"/>
              <a:gd name="T19" fmla="*/ 2147483646 h 44"/>
              <a:gd name="T20" fmla="*/ 2147483646 w 58"/>
              <a:gd name="T21" fmla="*/ 2147483646 h 44"/>
              <a:gd name="T22" fmla="*/ 2147483646 w 58"/>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4">
                <a:moveTo>
                  <a:pt x="57" y="24"/>
                </a:moveTo>
                <a:lnTo>
                  <a:pt x="54" y="9"/>
                </a:lnTo>
                <a:lnTo>
                  <a:pt x="40" y="0"/>
                </a:lnTo>
                <a:lnTo>
                  <a:pt x="23" y="0"/>
                </a:lnTo>
                <a:lnTo>
                  <a:pt x="9" y="4"/>
                </a:lnTo>
                <a:lnTo>
                  <a:pt x="0" y="14"/>
                </a:lnTo>
                <a:lnTo>
                  <a:pt x="0" y="27"/>
                </a:lnTo>
                <a:lnTo>
                  <a:pt x="7" y="39"/>
                </a:lnTo>
                <a:lnTo>
                  <a:pt x="23" y="43"/>
                </a:lnTo>
                <a:lnTo>
                  <a:pt x="51" y="37"/>
                </a:lnTo>
                <a:lnTo>
                  <a:pt x="57" y="26"/>
                </a:lnTo>
                <a:lnTo>
                  <a:pt x="57" y="24"/>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9" name="Oval 21">
            <a:extLst>
              <a:ext uri="{FF2B5EF4-FFF2-40B4-BE49-F238E27FC236}">
                <a16:creationId xmlns:a16="http://schemas.microsoft.com/office/drawing/2014/main" id="{8FF55674-11D0-6143-845C-58858CF04830}"/>
              </a:ext>
            </a:extLst>
          </p:cNvPr>
          <p:cNvSpPr>
            <a:spLocks noChangeArrowheads="1"/>
          </p:cNvSpPr>
          <p:nvPr/>
        </p:nvSpPr>
        <p:spPr bwMode="auto">
          <a:xfrm>
            <a:off x="5824539" y="3513138"/>
            <a:ext cx="84137" cy="76200"/>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6820" name="Freeform 22" descr="Wide upward diagonal">
            <a:extLst>
              <a:ext uri="{FF2B5EF4-FFF2-40B4-BE49-F238E27FC236}">
                <a16:creationId xmlns:a16="http://schemas.microsoft.com/office/drawing/2014/main" id="{D043822F-6B32-0C46-AC30-BA381250EB6C}"/>
              </a:ext>
            </a:extLst>
          </p:cNvPr>
          <p:cNvSpPr>
            <a:spLocks/>
          </p:cNvSpPr>
          <p:nvPr/>
        </p:nvSpPr>
        <p:spPr bwMode="auto">
          <a:xfrm>
            <a:off x="5748339" y="3135313"/>
            <a:ext cx="192087" cy="196850"/>
          </a:xfrm>
          <a:custGeom>
            <a:avLst/>
            <a:gdLst>
              <a:gd name="T0" fmla="*/ 2147483646 w 72"/>
              <a:gd name="T1" fmla="*/ 2147483646 h 64"/>
              <a:gd name="T2" fmla="*/ 2147483646 w 72"/>
              <a:gd name="T3" fmla="*/ 2147483646 h 64"/>
              <a:gd name="T4" fmla="*/ 2147483646 w 72"/>
              <a:gd name="T5" fmla="*/ 0 h 64"/>
              <a:gd name="T6" fmla="*/ 2147483646 w 72"/>
              <a:gd name="T7" fmla="*/ 0 h 64"/>
              <a:gd name="T8" fmla="*/ 2147483646 w 72"/>
              <a:gd name="T9" fmla="*/ 2147483646 h 64"/>
              <a:gd name="T10" fmla="*/ 0 w 72"/>
              <a:gd name="T11" fmla="*/ 2147483646 h 64"/>
              <a:gd name="T12" fmla="*/ 0 w 72"/>
              <a:gd name="T13" fmla="*/ 2147483646 h 64"/>
              <a:gd name="T14" fmla="*/ 2147483646 w 72"/>
              <a:gd name="T15" fmla="*/ 2147483646 h 64"/>
              <a:gd name="T16" fmla="*/ 2147483646 w 72"/>
              <a:gd name="T17" fmla="*/ 2147483646 h 64"/>
              <a:gd name="T18" fmla="*/ 2147483646 w 72"/>
              <a:gd name="T19" fmla="*/ 2147483646 h 64"/>
              <a:gd name="T20" fmla="*/ 2147483646 w 72"/>
              <a:gd name="T21" fmla="*/ 2147483646 h 64"/>
              <a:gd name="T22" fmla="*/ 2147483646 w 72"/>
              <a:gd name="T23" fmla="*/ 214748364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4">
                <a:moveTo>
                  <a:pt x="71" y="36"/>
                </a:moveTo>
                <a:lnTo>
                  <a:pt x="67" y="13"/>
                </a:lnTo>
                <a:lnTo>
                  <a:pt x="49" y="0"/>
                </a:lnTo>
                <a:lnTo>
                  <a:pt x="29" y="0"/>
                </a:lnTo>
                <a:lnTo>
                  <a:pt x="11" y="6"/>
                </a:lnTo>
                <a:lnTo>
                  <a:pt x="0" y="21"/>
                </a:lnTo>
                <a:lnTo>
                  <a:pt x="0" y="40"/>
                </a:lnTo>
                <a:lnTo>
                  <a:pt x="9" y="57"/>
                </a:lnTo>
                <a:lnTo>
                  <a:pt x="29" y="63"/>
                </a:lnTo>
                <a:lnTo>
                  <a:pt x="64" y="54"/>
                </a:lnTo>
                <a:lnTo>
                  <a:pt x="71" y="38"/>
                </a:lnTo>
                <a:lnTo>
                  <a:pt x="71" y="36"/>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1" name="Freeform 23">
            <a:extLst>
              <a:ext uri="{FF2B5EF4-FFF2-40B4-BE49-F238E27FC236}">
                <a16:creationId xmlns:a16="http://schemas.microsoft.com/office/drawing/2014/main" id="{DE399434-9B44-0445-9107-51891FB45070}"/>
              </a:ext>
            </a:extLst>
          </p:cNvPr>
          <p:cNvSpPr>
            <a:spLocks/>
          </p:cNvSpPr>
          <p:nvPr/>
        </p:nvSpPr>
        <p:spPr bwMode="auto">
          <a:xfrm>
            <a:off x="5772150" y="3205164"/>
            <a:ext cx="127000" cy="104775"/>
          </a:xfrm>
          <a:custGeom>
            <a:avLst/>
            <a:gdLst>
              <a:gd name="T0" fmla="*/ 2147483646 w 48"/>
              <a:gd name="T1" fmla="*/ 2147483646 h 34"/>
              <a:gd name="T2" fmla="*/ 2147483646 w 48"/>
              <a:gd name="T3" fmla="*/ 2147483646 h 34"/>
              <a:gd name="T4" fmla="*/ 2147483646 w 48"/>
              <a:gd name="T5" fmla="*/ 2147483646 h 34"/>
              <a:gd name="T6" fmla="*/ 2147483646 w 48"/>
              <a:gd name="T7" fmla="*/ 2147483646 h 34"/>
              <a:gd name="T8" fmla="*/ 2147483646 w 48"/>
              <a:gd name="T9" fmla="*/ 2147483646 h 34"/>
              <a:gd name="T10" fmla="*/ 2147483646 w 48"/>
              <a:gd name="T11" fmla="*/ 2147483646 h 34"/>
              <a:gd name="T12" fmla="*/ 2147483646 w 48"/>
              <a:gd name="T13" fmla="*/ 2147483646 h 34"/>
              <a:gd name="T14" fmla="*/ 2147483646 w 48"/>
              <a:gd name="T15" fmla="*/ 0 h 34"/>
              <a:gd name="T16" fmla="*/ 2147483646 w 48"/>
              <a:gd name="T17" fmla="*/ 0 h 34"/>
              <a:gd name="T18" fmla="*/ 2147483646 w 48"/>
              <a:gd name="T19" fmla="*/ 2147483646 h 34"/>
              <a:gd name="T20" fmla="*/ 2147483646 w 48"/>
              <a:gd name="T21" fmla="*/ 2147483646 h 34"/>
              <a:gd name="T22" fmla="*/ 2147483646 w 48"/>
              <a:gd name="T23" fmla="*/ 2147483646 h 34"/>
              <a:gd name="T24" fmla="*/ 2147483646 w 48"/>
              <a:gd name="T25" fmla="*/ 2147483646 h 34"/>
              <a:gd name="T26" fmla="*/ 2147483646 w 48"/>
              <a:gd name="T27" fmla="*/ 2147483646 h 34"/>
              <a:gd name="T28" fmla="*/ 2147483646 w 48"/>
              <a:gd name="T29" fmla="*/ 2147483646 h 34"/>
              <a:gd name="T30" fmla="*/ 2147483646 w 48"/>
              <a:gd name="T31" fmla="*/ 2147483646 h 34"/>
              <a:gd name="T32" fmla="*/ 2147483646 w 48"/>
              <a:gd name="T33" fmla="*/ 2147483646 h 34"/>
              <a:gd name="T34" fmla="*/ 0 w 48"/>
              <a:gd name="T35" fmla="*/ 2147483646 h 34"/>
              <a:gd name="T36" fmla="*/ 2147483646 w 48"/>
              <a:gd name="T37" fmla="*/ 2147483646 h 34"/>
              <a:gd name="T38" fmla="*/ 2147483646 w 48"/>
              <a:gd name="T39" fmla="*/ 2147483646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34">
                <a:moveTo>
                  <a:pt x="19" y="33"/>
                </a:moveTo>
                <a:lnTo>
                  <a:pt x="26" y="31"/>
                </a:lnTo>
                <a:lnTo>
                  <a:pt x="33" y="25"/>
                </a:lnTo>
                <a:lnTo>
                  <a:pt x="47" y="25"/>
                </a:lnTo>
                <a:lnTo>
                  <a:pt x="47" y="17"/>
                </a:lnTo>
                <a:lnTo>
                  <a:pt x="47" y="8"/>
                </a:lnTo>
                <a:lnTo>
                  <a:pt x="47" y="0"/>
                </a:lnTo>
                <a:lnTo>
                  <a:pt x="33" y="0"/>
                </a:lnTo>
                <a:lnTo>
                  <a:pt x="19" y="8"/>
                </a:lnTo>
                <a:lnTo>
                  <a:pt x="33" y="11"/>
                </a:lnTo>
                <a:lnTo>
                  <a:pt x="47" y="17"/>
                </a:lnTo>
                <a:lnTo>
                  <a:pt x="33" y="25"/>
                </a:lnTo>
                <a:lnTo>
                  <a:pt x="19" y="25"/>
                </a:lnTo>
                <a:lnTo>
                  <a:pt x="5" y="25"/>
                </a:lnTo>
                <a:lnTo>
                  <a:pt x="0" y="29"/>
                </a:lnTo>
                <a:lnTo>
                  <a:pt x="3" y="32"/>
                </a:lnTo>
                <a:lnTo>
                  <a:pt x="19" y="33"/>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2" name="Freeform 24" descr="Wide upward diagonal">
            <a:extLst>
              <a:ext uri="{FF2B5EF4-FFF2-40B4-BE49-F238E27FC236}">
                <a16:creationId xmlns:a16="http://schemas.microsoft.com/office/drawing/2014/main" id="{2F36136D-26D4-194D-8243-BC3AE2872D2E}"/>
              </a:ext>
            </a:extLst>
          </p:cNvPr>
          <p:cNvSpPr>
            <a:spLocks/>
          </p:cNvSpPr>
          <p:nvPr/>
        </p:nvSpPr>
        <p:spPr bwMode="auto">
          <a:xfrm>
            <a:off x="5780088" y="5254625"/>
            <a:ext cx="157162" cy="139700"/>
          </a:xfrm>
          <a:custGeom>
            <a:avLst/>
            <a:gdLst>
              <a:gd name="T0" fmla="*/ 2147483646 w 58"/>
              <a:gd name="T1" fmla="*/ 2147483646 h 45"/>
              <a:gd name="T2" fmla="*/ 2147483646 w 58"/>
              <a:gd name="T3" fmla="*/ 2147483646 h 45"/>
              <a:gd name="T4" fmla="*/ 2147483646 w 58"/>
              <a:gd name="T5" fmla="*/ 0 h 45"/>
              <a:gd name="T6" fmla="*/ 2147483646 w 58"/>
              <a:gd name="T7" fmla="*/ 0 h 45"/>
              <a:gd name="T8" fmla="*/ 2147483646 w 58"/>
              <a:gd name="T9" fmla="*/ 2147483646 h 45"/>
              <a:gd name="T10" fmla="*/ 0 w 58"/>
              <a:gd name="T11" fmla="*/ 2147483646 h 45"/>
              <a:gd name="T12" fmla="*/ 0 w 58"/>
              <a:gd name="T13" fmla="*/ 2147483646 h 45"/>
              <a:gd name="T14" fmla="*/ 2147483646 w 58"/>
              <a:gd name="T15" fmla="*/ 2147483646 h 45"/>
              <a:gd name="T16" fmla="*/ 2147483646 w 58"/>
              <a:gd name="T17" fmla="*/ 2147483646 h 45"/>
              <a:gd name="T18" fmla="*/ 2147483646 w 58"/>
              <a:gd name="T19" fmla="*/ 2147483646 h 45"/>
              <a:gd name="T20" fmla="*/ 2147483646 w 58"/>
              <a:gd name="T21" fmla="*/ 2147483646 h 45"/>
              <a:gd name="T22" fmla="*/ 2147483646 w 58"/>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3" name="Oval 25">
            <a:extLst>
              <a:ext uri="{FF2B5EF4-FFF2-40B4-BE49-F238E27FC236}">
                <a16:creationId xmlns:a16="http://schemas.microsoft.com/office/drawing/2014/main" id="{D344B4EB-941B-AD4D-9119-58F2AB0CDDC6}"/>
              </a:ext>
            </a:extLst>
          </p:cNvPr>
          <p:cNvSpPr>
            <a:spLocks noChangeArrowheads="1"/>
          </p:cNvSpPr>
          <p:nvPr/>
        </p:nvSpPr>
        <p:spPr bwMode="auto">
          <a:xfrm>
            <a:off x="5838825" y="5297488"/>
            <a:ext cx="84138" cy="80962"/>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6824" name="Freeform 26" descr="Wide upward diagonal">
            <a:extLst>
              <a:ext uri="{FF2B5EF4-FFF2-40B4-BE49-F238E27FC236}">
                <a16:creationId xmlns:a16="http://schemas.microsoft.com/office/drawing/2014/main" id="{A93A6D10-0537-6845-8A45-D2A3AE10EA9D}"/>
              </a:ext>
            </a:extLst>
          </p:cNvPr>
          <p:cNvSpPr>
            <a:spLocks/>
          </p:cNvSpPr>
          <p:nvPr/>
        </p:nvSpPr>
        <p:spPr bwMode="auto">
          <a:xfrm>
            <a:off x="5768975" y="2681289"/>
            <a:ext cx="153988" cy="142875"/>
          </a:xfrm>
          <a:custGeom>
            <a:avLst/>
            <a:gdLst>
              <a:gd name="T0" fmla="*/ 2147483646 w 58"/>
              <a:gd name="T1" fmla="*/ 2147483646 h 46"/>
              <a:gd name="T2" fmla="*/ 2147483646 w 58"/>
              <a:gd name="T3" fmla="*/ 2147483646 h 46"/>
              <a:gd name="T4" fmla="*/ 2147483646 w 58"/>
              <a:gd name="T5" fmla="*/ 0 h 46"/>
              <a:gd name="T6" fmla="*/ 2147483646 w 58"/>
              <a:gd name="T7" fmla="*/ 0 h 46"/>
              <a:gd name="T8" fmla="*/ 2147483646 w 58"/>
              <a:gd name="T9" fmla="*/ 2147483646 h 46"/>
              <a:gd name="T10" fmla="*/ 0 w 58"/>
              <a:gd name="T11" fmla="*/ 2147483646 h 46"/>
              <a:gd name="T12" fmla="*/ 0 w 58"/>
              <a:gd name="T13" fmla="*/ 2147483646 h 46"/>
              <a:gd name="T14" fmla="*/ 2147483646 w 58"/>
              <a:gd name="T15" fmla="*/ 2147483646 h 46"/>
              <a:gd name="T16" fmla="*/ 2147483646 w 58"/>
              <a:gd name="T17" fmla="*/ 2147483646 h 46"/>
              <a:gd name="T18" fmla="*/ 2147483646 w 58"/>
              <a:gd name="T19" fmla="*/ 2147483646 h 46"/>
              <a:gd name="T20" fmla="*/ 2147483646 w 58"/>
              <a:gd name="T21" fmla="*/ 2147483646 h 46"/>
              <a:gd name="T22" fmla="*/ 2147483646 w 58"/>
              <a:gd name="T23" fmla="*/ 21474836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5" name="Oval 27">
            <a:extLst>
              <a:ext uri="{FF2B5EF4-FFF2-40B4-BE49-F238E27FC236}">
                <a16:creationId xmlns:a16="http://schemas.microsoft.com/office/drawing/2014/main" id="{2964BD59-0FFC-4A49-83A6-27B46D26AD9D}"/>
              </a:ext>
            </a:extLst>
          </p:cNvPr>
          <p:cNvSpPr>
            <a:spLocks noChangeArrowheads="1"/>
          </p:cNvSpPr>
          <p:nvPr/>
        </p:nvSpPr>
        <p:spPr bwMode="auto">
          <a:xfrm>
            <a:off x="5824539" y="2730500"/>
            <a:ext cx="84137" cy="77788"/>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6826" name="Freeform 28" descr="Wide upward diagonal">
            <a:extLst>
              <a:ext uri="{FF2B5EF4-FFF2-40B4-BE49-F238E27FC236}">
                <a16:creationId xmlns:a16="http://schemas.microsoft.com/office/drawing/2014/main" id="{00257425-1EB5-814C-9B2E-ED05B89226CF}"/>
              </a:ext>
            </a:extLst>
          </p:cNvPr>
          <p:cNvSpPr>
            <a:spLocks/>
          </p:cNvSpPr>
          <p:nvPr/>
        </p:nvSpPr>
        <p:spPr bwMode="auto">
          <a:xfrm>
            <a:off x="6072189" y="2300288"/>
            <a:ext cx="153987" cy="146050"/>
          </a:xfrm>
          <a:custGeom>
            <a:avLst/>
            <a:gdLst>
              <a:gd name="T0" fmla="*/ 2147483646 w 58"/>
              <a:gd name="T1" fmla="*/ 2147483646 h 46"/>
              <a:gd name="T2" fmla="*/ 2147483646 w 58"/>
              <a:gd name="T3" fmla="*/ 2147483646 h 46"/>
              <a:gd name="T4" fmla="*/ 2147483646 w 58"/>
              <a:gd name="T5" fmla="*/ 0 h 46"/>
              <a:gd name="T6" fmla="*/ 2147483646 w 58"/>
              <a:gd name="T7" fmla="*/ 0 h 46"/>
              <a:gd name="T8" fmla="*/ 2147483646 w 58"/>
              <a:gd name="T9" fmla="*/ 2147483646 h 46"/>
              <a:gd name="T10" fmla="*/ 0 w 58"/>
              <a:gd name="T11" fmla="*/ 2147483646 h 46"/>
              <a:gd name="T12" fmla="*/ 0 w 58"/>
              <a:gd name="T13" fmla="*/ 2147483646 h 46"/>
              <a:gd name="T14" fmla="*/ 2147483646 w 58"/>
              <a:gd name="T15" fmla="*/ 2147483646 h 46"/>
              <a:gd name="T16" fmla="*/ 2147483646 w 58"/>
              <a:gd name="T17" fmla="*/ 2147483646 h 46"/>
              <a:gd name="T18" fmla="*/ 2147483646 w 58"/>
              <a:gd name="T19" fmla="*/ 2147483646 h 46"/>
              <a:gd name="T20" fmla="*/ 2147483646 w 58"/>
              <a:gd name="T21" fmla="*/ 2147483646 h 46"/>
              <a:gd name="T22" fmla="*/ 2147483646 w 58"/>
              <a:gd name="T23" fmla="*/ 21474836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7" name="Oval 29">
            <a:extLst>
              <a:ext uri="{FF2B5EF4-FFF2-40B4-BE49-F238E27FC236}">
                <a16:creationId xmlns:a16="http://schemas.microsoft.com/office/drawing/2014/main" id="{7399BE33-EE43-574E-AF56-3EE0889FE119}"/>
              </a:ext>
            </a:extLst>
          </p:cNvPr>
          <p:cNvSpPr>
            <a:spLocks noChangeArrowheads="1"/>
          </p:cNvSpPr>
          <p:nvPr/>
        </p:nvSpPr>
        <p:spPr bwMode="auto">
          <a:xfrm>
            <a:off x="6130926" y="2346325"/>
            <a:ext cx="80963" cy="84138"/>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6828" name="Freeform 30" descr="Wide upward diagonal">
            <a:extLst>
              <a:ext uri="{FF2B5EF4-FFF2-40B4-BE49-F238E27FC236}">
                <a16:creationId xmlns:a16="http://schemas.microsoft.com/office/drawing/2014/main" id="{B9A25C52-44F2-3640-88E3-82F613F1589F}"/>
              </a:ext>
            </a:extLst>
          </p:cNvPr>
          <p:cNvSpPr>
            <a:spLocks/>
          </p:cNvSpPr>
          <p:nvPr/>
        </p:nvSpPr>
        <p:spPr bwMode="auto">
          <a:xfrm>
            <a:off x="5564189" y="2306639"/>
            <a:ext cx="155575" cy="142875"/>
          </a:xfrm>
          <a:custGeom>
            <a:avLst/>
            <a:gdLst>
              <a:gd name="T0" fmla="*/ 2147483646 w 58"/>
              <a:gd name="T1" fmla="*/ 2147483646 h 45"/>
              <a:gd name="T2" fmla="*/ 2147483646 w 58"/>
              <a:gd name="T3" fmla="*/ 2147483646 h 45"/>
              <a:gd name="T4" fmla="*/ 2147483646 w 58"/>
              <a:gd name="T5" fmla="*/ 0 h 45"/>
              <a:gd name="T6" fmla="*/ 2147483646 w 58"/>
              <a:gd name="T7" fmla="*/ 0 h 45"/>
              <a:gd name="T8" fmla="*/ 2147483646 w 58"/>
              <a:gd name="T9" fmla="*/ 2147483646 h 45"/>
              <a:gd name="T10" fmla="*/ 0 w 58"/>
              <a:gd name="T11" fmla="*/ 2147483646 h 45"/>
              <a:gd name="T12" fmla="*/ 0 w 58"/>
              <a:gd name="T13" fmla="*/ 2147483646 h 45"/>
              <a:gd name="T14" fmla="*/ 2147483646 w 58"/>
              <a:gd name="T15" fmla="*/ 2147483646 h 45"/>
              <a:gd name="T16" fmla="*/ 2147483646 w 58"/>
              <a:gd name="T17" fmla="*/ 2147483646 h 45"/>
              <a:gd name="T18" fmla="*/ 2147483646 w 58"/>
              <a:gd name="T19" fmla="*/ 2147483646 h 45"/>
              <a:gd name="T20" fmla="*/ 2147483646 w 58"/>
              <a:gd name="T21" fmla="*/ 2147483646 h 45"/>
              <a:gd name="T22" fmla="*/ 2147483646 w 58"/>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9" name="Oval 31">
            <a:extLst>
              <a:ext uri="{FF2B5EF4-FFF2-40B4-BE49-F238E27FC236}">
                <a16:creationId xmlns:a16="http://schemas.microsoft.com/office/drawing/2014/main" id="{B9BFB6A8-F3C9-7E4D-94CB-560732D46116}"/>
              </a:ext>
            </a:extLst>
          </p:cNvPr>
          <p:cNvSpPr>
            <a:spLocks noChangeArrowheads="1"/>
          </p:cNvSpPr>
          <p:nvPr/>
        </p:nvSpPr>
        <p:spPr bwMode="auto">
          <a:xfrm>
            <a:off x="5626100" y="2357438"/>
            <a:ext cx="77788" cy="76200"/>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6830" name="Freeform 32" descr="Wide upward diagonal">
            <a:extLst>
              <a:ext uri="{FF2B5EF4-FFF2-40B4-BE49-F238E27FC236}">
                <a16:creationId xmlns:a16="http://schemas.microsoft.com/office/drawing/2014/main" id="{4345242E-8DF1-C441-885E-930CCAA39D64}"/>
              </a:ext>
            </a:extLst>
          </p:cNvPr>
          <p:cNvSpPr>
            <a:spLocks/>
          </p:cNvSpPr>
          <p:nvPr/>
        </p:nvSpPr>
        <p:spPr bwMode="auto">
          <a:xfrm>
            <a:off x="5768975" y="5521326"/>
            <a:ext cx="153988" cy="144463"/>
          </a:xfrm>
          <a:custGeom>
            <a:avLst/>
            <a:gdLst>
              <a:gd name="T0" fmla="*/ 2147483646 w 58"/>
              <a:gd name="T1" fmla="*/ 2147483646 h 47"/>
              <a:gd name="T2" fmla="*/ 2147483646 w 58"/>
              <a:gd name="T3" fmla="*/ 2147483646 h 47"/>
              <a:gd name="T4" fmla="*/ 2147483646 w 58"/>
              <a:gd name="T5" fmla="*/ 0 h 47"/>
              <a:gd name="T6" fmla="*/ 2147483646 w 58"/>
              <a:gd name="T7" fmla="*/ 0 h 47"/>
              <a:gd name="T8" fmla="*/ 2147483646 w 58"/>
              <a:gd name="T9" fmla="*/ 2147483646 h 47"/>
              <a:gd name="T10" fmla="*/ 0 w 58"/>
              <a:gd name="T11" fmla="*/ 2147483646 h 47"/>
              <a:gd name="T12" fmla="*/ 0 w 58"/>
              <a:gd name="T13" fmla="*/ 2147483646 h 47"/>
              <a:gd name="T14" fmla="*/ 2147483646 w 58"/>
              <a:gd name="T15" fmla="*/ 2147483646 h 47"/>
              <a:gd name="T16" fmla="*/ 2147483646 w 58"/>
              <a:gd name="T17" fmla="*/ 2147483646 h 47"/>
              <a:gd name="T18" fmla="*/ 2147483646 w 58"/>
              <a:gd name="T19" fmla="*/ 2147483646 h 47"/>
              <a:gd name="T20" fmla="*/ 2147483646 w 58"/>
              <a:gd name="T21" fmla="*/ 2147483646 h 47"/>
              <a:gd name="T22" fmla="*/ 2147483646 w 58"/>
              <a:gd name="T23" fmla="*/ 2147483646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7">
                <a:moveTo>
                  <a:pt x="57" y="26"/>
                </a:moveTo>
                <a:lnTo>
                  <a:pt x="54" y="9"/>
                </a:lnTo>
                <a:lnTo>
                  <a:pt x="40" y="0"/>
                </a:lnTo>
                <a:lnTo>
                  <a:pt x="23" y="0"/>
                </a:lnTo>
                <a:lnTo>
                  <a:pt x="9" y="5"/>
                </a:lnTo>
                <a:lnTo>
                  <a:pt x="0" y="15"/>
                </a:lnTo>
                <a:lnTo>
                  <a:pt x="0" y="29"/>
                </a:lnTo>
                <a:lnTo>
                  <a:pt x="7" y="41"/>
                </a:lnTo>
                <a:lnTo>
                  <a:pt x="23" y="46"/>
                </a:lnTo>
                <a:lnTo>
                  <a:pt x="51" y="40"/>
                </a:lnTo>
                <a:lnTo>
                  <a:pt x="57" y="28"/>
                </a:lnTo>
                <a:lnTo>
                  <a:pt x="57" y="26"/>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1" name="Oval 33">
            <a:extLst>
              <a:ext uri="{FF2B5EF4-FFF2-40B4-BE49-F238E27FC236}">
                <a16:creationId xmlns:a16="http://schemas.microsoft.com/office/drawing/2014/main" id="{AEFA8DD8-6154-5A44-BAE8-DEAA5F4B339B}"/>
              </a:ext>
            </a:extLst>
          </p:cNvPr>
          <p:cNvSpPr>
            <a:spLocks noChangeArrowheads="1"/>
          </p:cNvSpPr>
          <p:nvPr/>
        </p:nvSpPr>
        <p:spPr bwMode="auto">
          <a:xfrm>
            <a:off x="5824539" y="5568950"/>
            <a:ext cx="84137" cy="82550"/>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6832" name="Freeform 34">
            <a:extLst>
              <a:ext uri="{FF2B5EF4-FFF2-40B4-BE49-F238E27FC236}">
                <a16:creationId xmlns:a16="http://schemas.microsoft.com/office/drawing/2014/main" id="{412CC7F5-A43F-D347-85F7-21031A4DCD68}"/>
              </a:ext>
            </a:extLst>
          </p:cNvPr>
          <p:cNvSpPr>
            <a:spLocks/>
          </p:cNvSpPr>
          <p:nvPr/>
        </p:nvSpPr>
        <p:spPr bwMode="auto">
          <a:xfrm>
            <a:off x="3586164" y="4365626"/>
            <a:ext cx="2351087" cy="1228725"/>
          </a:xfrm>
          <a:custGeom>
            <a:avLst/>
            <a:gdLst>
              <a:gd name="T0" fmla="*/ 0 w 878"/>
              <a:gd name="T1" fmla="*/ 2147483646 h 395"/>
              <a:gd name="T2" fmla="*/ 2147483646 w 878"/>
              <a:gd name="T3" fmla="*/ 0 h 395"/>
              <a:gd name="T4" fmla="*/ 2147483646 w 878"/>
              <a:gd name="T5" fmla="*/ 2147483646 h 395"/>
              <a:gd name="T6" fmla="*/ 2147483646 w 878"/>
              <a:gd name="T7" fmla="*/ 2147483646 h 395"/>
              <a:gd name="T8" fmla="*/ 2147483646 w 878"/>
              <a:gd name="T9" fmla="*/ 2147483646 h 395"/>
              <a:gd name="T10" fmla="*/ 2147483646 w 878"/>
              <a:gd name="T11" fmla="*/ 2147483646 h 395"/>
              <a:gd name="T12" fmla="*/ 2147483646 w 878"/>
              <a:gd name="T13" fmla="*/ 2147483646 h 395"/>
              <a:gd name="T14" fmla="*/ 2147483646 w 878"/>
              <a:gd name="T15" fmla="*/ 2147483646 h 395"/>
              <a:gd name="T16" fmla="*/ 2147483646 w 878"/>
              <a:gd name="T17" fmla="*/ 2147483646 h 395"/>
              <a:gd name="T18" fmla="*/ 2147483646 w 878"/>
              <a:gd name="T19" fmla="*/ 2147483646 h 395"/>
              <a:gd name="T20" fmla="*/ 2147483646 w 878"/>
              <a:gd name="T21" fmla="*/ 2147483646 h 395"/>
              <a:gd name="T22" fmla="*/ 2147483646 w 878"/>
              <a:gd name="T23" fmla="*/ 2147483646 h 395"/>
              <a:gd name="T24" fmla="*/ 2147483646 w 878"/>
              <a:gd name="T25" fmla="*/ 2147483646 h 395"/>
              <a:gd name="T26" fmla="*/ 0 w 878"/>
              <a:gd name="T27" fmla="*/ 2147483646 h 3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8" h="395">
                <a:moveTo>
                  <a:pt x="0" y="352"/>
                </a:moveTo>
                <a:lnTo>
                  <a:pt x="813" y="0"/>
                </a:lnTo>
                <a:lnTo>
                  <a:pt x="819" y="20"/>
                </a:lnTo>
                <a:lnTo>
                  <a:pt x="849" y="28"/>
                </a:lnTo>
                <a:lnTo>
                  <a:pt x="869" y="22"/>
                </a:lnTo>
                <a:lnTo>
                  <a:pt x="877" y="22"/>
                </a:lnTo>
                <a:lnTo>
                  <a:pt x="394" y="346"/>
                </a:lnTo>
                <a:lnTo>
                  <a:pt x="333" y="369"/>
                </a:lnTo>
                <a:lnTo>
                  <a:pt x="336" y="324"/>
                </a:lnTo>
                <a:lnTo>
                  <a:pt x="230" y="394"/>
                </a:lnTo>
                <a:lnTo>
                  <a:pt x="258" y="324"/>
                </a:lnTo>
                <a:lnTo>
                  <a:pt x="191" y="341"/>
                </a:lnTo>
                <a:lnTo>
                  <a:pt x="200" y="330"/>
                </a:lnTo>
                <a:lnTo>
                  <a:pt x="0" y="352"/>
                </a:lnTo>
              </a:path>
            </a:pathLst>
          </a:custGeom>
          <a:solidFill>
            <a:srgbClr val="00A9E0"/>
          </a:solidFill>
          <a:ln>
            <a:noFill/>
          </a:ln>
          <a:effectLst/>
          <a:extLst>
            <a:ext uri="{91240B29-F687-4F45-9708-019B960494DF}">
              <a14:hiddenLine xmlns:a14="http://schemas.microsoft.com/office/drawing/2010/main" w="762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3" name="Freeform 35" descr="Wide upward diagonal">
            <a:extLst>
              <a:ext uri="{FF2B5EF4-FFF2-40B4-BE49-F238E27FC236}">
                <a16:creationId xmlns:a16="http://schemas.microsoft.com/office/drawing/2014/main" id="{3F788EFD-AA1E-1345-BBA3-C357F7036FAC}"/>
              </a:ext>
            </a:extLst>
          </p:cNvPr>
          <p:cNvSpPr>
            <a:spLocks/>
          </p:cNvSpPr>
          <p:nvPr/>
        </p:nvSpPr>
        <p:spPr bwMode="auto">
          <a:xfrm>
            <a:off x="5768975" y="4305301"/>
            <a:ext cx="153988" cy="142875"/>
          </a:xfrm>
          <a:custGeom>
            <a:avLst/>
            <a:gdLst>
              <a:gd name="T0" fmla="*/ 2147483646 w 58"/>
              <a:gd name="T1" fmla="*/ 2147483646 h 46"/>
              <a:gd name="T2" fmla="*/ 2147483646 w 58"/>
              <a:gd name="T3" fmla="*/ 2147483646 h 46"/>
              <a:gd name="T4" fmla="*/ 2147483646 w 58"/>
              <a:gd name="T5" fmla="*/ 0 h 46"/>
              <a:gd name="T6" fmla="*/ 2147483646 w 58"/>
              <a:gd name="T7" fmla="*/ 0 h 46"/>
              <a:gd name="T8" fmla="*/ 2147483646 w 58"/>
              <a:gd name="T9" fmla="*/ 2147483646 h 46"/>
              <a:gd name="T10" fmla="*/ 0 w 58"/>
              <a:gd name="T11" fmla="*/ 2147483646 h 46"/>
              <a:gd name="T12" fmla="*/ 0 w 58"/>
              <a:gd name="T13" fmla="*/ 2147483646 h 46"/>
              <a:gd name="T14" fmla="*/ 2147483646 w 58"/>
              <a:gd name="T15" fmla="*/ 2147483646 h 46"/>
              <a:gd name="T16" fmla="*/ 2147483646 w 58"/>
              <a:gd name="T17" fmla="*/ 2147483646 h 46"/>
              <a:gd name="T18" fmla="*/ 2147483646 w 58"/>
              <a:gd name="T19" fmla="*/ 2147483646 h 46"/>
              <a:gd name="T20" fmla="*/ 2147483646 w 58"/>
              <a:gd name="T21" fmla="*/ 2147483646 h 46"/>
              <a:gd name="T22" fmla="*/ 2147483646 w 58"/>
              <a:gd name="T23" fmla="*/ 21474836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4" name="Oval 36">
            <a:extLst>
              <a:ext uri="{FF2B5EF4-FFF2-40B4-BE49-F238E27FC236}">
                <a16:creationId xmlns:a16="http://schemas.microsoft.com/office/drawing/2014/main" id="{63589C76-C75A-5743-8C7B-75A4AA6390A2}"/>
              </a:ext>
            </a:extLst>
          </p:cNvPr>
          <p:cNvSpPr>
            <a:spLocks noChangeArrowheads="1"/>
          </p:cNvSpPr>
          <p:nvPr/>
        </p:nvSpPr>
        <p:spPr bwMode="auto">
          <a:xfrm>
            <a:off x="5824539" y="4351338"/>
            <a:ext cx="84137" cy="80962"/>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2804" name="Line 37">
            <a:extLst>
              <a:ext uri="{FF2B5EF4-FFF2-40B4-BE49-F238E27FC236}">
                <a16:creationId xmlns:a16="http://schemas.microsoft.com/office/drawing/2014/main" id="{AA42C957-F367-6743-A9FA-1B1765B2D4B3}"/>
              </a:ext>
            </a:extLst>
          </p:cNvPr>
          <p:cNvSpPr>
            <a:spLocks noChangeShapeType="1"/>
          </p:cNvSpPr>
          <p:nvPr/>
        </p:nvSpPr>
        <p:spPr bwMode="auto">
          <a:xfrm>
            <a:off x="3668713" y="4154488"/>
            <a:ext cx="1136650" cy="23812"/>
          </a:xfrm>
          <a:prstGeom prst="line">
            <a:avLst/>
          </a:prstGeom>
          <a:noFill/>
          <a:ln w="50800">
            <a:solidFill>
              <a:schemeClr val="accent1"/>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2805" name="Line 38">
            <a:extLst>
              <a:ext uri="{FF2B5EF4-FFF2-40B4-BE49-F238E27FC236}">
                <a16:creationId xmlns:a16="http://schemas.microsoft.com/office/drawing/2014/main" id="{89DE1A79-2A03-7841-8ECC-ABAC45B1475C}"/>
              </a:ext>
            </a:extLst>
          </p:cNvPr>
          <p:cNvSpPr>
            <a:spLocks noChangeShapeType="1"/>
          </p:cNvSpPr>
          <p:nvPr/>
        </p:nvSpPr>
        <p:spPr bwMode="auto">
          <a:xfrm flipV="1">
            <a:off x="3481388" y="4418013"/>
            <a:ext cx="1306512" cy="114300"/>
          </a:xfrm>
          <a:prstGeom prst="line">
            <a:avLst/>
          </a:prstGeom>
          <a:noFill/>
          <a:ln w="50800">
            <a:solidFill>
              <a:srgbClr val="00FF00"/>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grpSp>
        <p:nvGrpSpPr>
          <p:cNvPr id="34855" name="Group 39">
            <a:extLst>
              <a:ext uri="{FF2B5EF4-FFF2-40B4-BE49-F238E27FC236}">
                <a16:creationId xmlns:a16="http://schemas.microsoft.com/office/drawing/2014/main" id="{FB33FFE1-4F05-B64C-879E-73C27CE53D87}"/>
              </a:ext>
            </a:extLst>
          </p:cNvPr>
          <p:cNvGrpSpPr>
            <a:grpSpLocks/>
          </p:cNvGrpSpPr>
          <p:nvPr/>
        </p:nvGrpSpPr>
        <p:grpSpPr bwMode="auto">
          <a:xfrm>
            <a:off x="5803900" y="1722438"/>
            <a:ext cx="192088" cy="196850"/>
            <a:chOff x="2696" y="1085"/>
            <a:chExt cx="121" cy="124"/>
          </a:xfrm>
        </p:grpSpPr>
        <p:sp>
          <p:nvSpPr>
            <p:cNvPr id="76875" name="Freeform 40" descr="Wide upward diagonal">
              <a:extLst>
                <a:ext uri="{FF2B5EF4-FFF2-40B4-BE49-F238E27FC236}">
                  <a16:creationId xmlns:a16="http://schemas.microsoft.com/office/drawing/2014/main" id="{222614B5-CDF0-E84C-9DE0-7F09A251B55F}"/>
                </a:ext>
              </a:extLst>
            </p:cNvPr>
            <p:cNvSpPr>
              <a:spLocks/>
            </p:cNvSpPr>
            <p:nvPr/>
          </p:nvSpPr>
          <p:spPr bwMode="auto">
            <a:xfrm>
              <a:off x="2696"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76" name="Freeform 41">
              <a:extLst>
                <a:ext uri="{FF2B5EF4-FFF2-40B4-BE49-F238E27FC236}">
                  <a16:creationId xmlns:a16="http://schemas.microsoft.com/office/drawing/2014/main" id="{C242C90A-DB3C-2541-B2BE-3AE73A45828E}"/>
                </a:ext>
              </a:extLst>
            </p:cNvPr>
            <p:cNvSpPr>
              <a:spLocks/>
            </p:cNvSpPr>
            <p:nvPr/>
          </p:nvSpPr>
          <p:spPr bwMode="auto">
            <a:xfrm>
              <a:off x="2710"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8" name="Group 42">
            <a:extLst>
              <a:ext uri="{FF2B5EF4-FFF2-40B4-BE49-F238E27FC236}">
                <a16:creationId xmlns:a16="http://schemas.microsoft.com/office/drawing/2014/main" id="{26689AEC-F50C-D44B-8BD6-2DDD733EFD53}"/>
              </a:ext>
            </a:extLst>
          </p:cNvPr>
          <p:cNvGrpSpPr>
            <a:grpSpLocks/>
          </p:cNvGrpSpPr>
          <p:nvPr/>
        </p:nvGrpSpPr>
        <p:grpSpPr bwMode="auto">
          <a:xfrm>
            <a:off x="4964114" y="1722438"/>
            <a:ext cx="192087" cy="196850"/>
            <a:chOff x="2167" y="1085"/>
            <a:chExt cx="121" cy="124"/>
          </a:xfrm>
        </p:grpSpPr>
        <p:sp>
          <p:nvSpPr>
            <p:cNvPr id="76873" name="Freeform 43" descr="Wide upward diagonal">
              <a:extLst>
                <a:ext uri="{FF2B5EF4-FFF2-40B4-BE49-F238E27FC236}">
                  <a16:creationId xmlns:a16="http://schemas.microsoft.com/office/drawing/2014/main" id="{6E7D7BC8-B95D-2D44-BF83-F3F2F6F0B58D}"/>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74" name="Freeform 44">
              <a:extLst>
                <a:ext uri="{FF2B5EF4-FFF2-40B4-BE49-F238E27FC236}">
                  <a16:creationId xmlns:a16="http://schemas.microsoft.com/office/drawing/2014/main" id="{564A723B-F60C-8C4B-987C-36D9F822AB0C}"/>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61" name="Group 45">
            <a:extLst>
              <a:ext uri="{FF2B5EF4-FFF2-40B4-BE49-F238E27FC236}">
                <a16:creationId xmlns:a16="http://schemas.microsoft.com/office/drawing/2014/main" id="{5E0924E0-669D-A34F-9314-02378EA2DFA9}"/>
              </a:ext>
            </a:extLst>
          </p:cNvPr>
          <p:cNvGrpSpPr>
            <a:grpSpLocks/>
          </p:cNvGrpSpPr>
          <p:nvPr/>
        </p:nvGrpSpPr>
        <p:grpSpPr bwMode="auto">
          <a:xfrm>
            <a:off x="5383214" y="1868488"/>
            <a:ext cx="103187" cy="188912"/>
            <a:chOff x="2431" y="1177"/>
            <a:chExt cx="121" cy="124"/>
          </a:xfrm>
        </p:grpSpPr>
        <p:sp>
          <p:nvSpPr>
            <p:cNvPr id="76871" name="Freeform 46" descr="Wide upward diagonal">
              <a:extLst>
                <a:ext uri="{FF2B5EF4-FFF2-40B4-BE49-F238E27FC236}">
                  <a16:creationId xmlns:a16="http://schemas.microsoft.com/office/drawing/2014/main" id="{3B13D0F2-D74B-BA41-A962-57492183298A}"/>
                </a:ext>
              </a:extLst>
            </p:cNvPr>
            <p:cNvSpPr>
              <a:spLocks/>
            </p:cNvSpPr>
            <p:nvPr/>
          </p:nvSpPr>
          <p:spPr bwMode="auto">
            <a:xfrm>
              <a:off x="2431" y="1177"/>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72" name="Freeform 47">
              <a:extLst>
                <a:ext uri="{FF2B5EF4-FFF2-40B4-BE49-F238E27FC236}">
                  <a16:creationId xmlns:a16="http://schemas.microsoft.com/office/drawing/2014/main" id="{002B9CC9-0B31-DC46-B039-5627F66BED8B}"/>
                </a:ext>
              </a:extLst>
            </p:cNvPr>
            <p:cNvSpPr>
              <a:spLocks/>
            </p:cNvSpPr>
            <p:nvPr/>
          </p:nvSpPr>
          <p:spPr bwMode="auto">
            <a:xfrm>
              <a:off x="2446" y="1219"/>
              <a:ext cx="84" cy="68"/>
            </a:xfrm>
            <a:custGeom>
              <a:avLst/>
              <a:gdLst>
                <a:gd name="T0" fmla="*/ 187435 w 49"/>
                <a:gd name="T1" fmla="*/ 2718776 h 35"/>
                <a:gd name="T2" fmla="*/ 255094 w 49"/>
                <a:gd name="T3" fmla="*/ 2545533 h 35"/>
                <a:gd name="T4" fmla="*/ 321317 w 49"/>
                <a:gd name="T5" fmla="*/ 2097582 h 35"/>
                <a:gd name="T6" fmla="*/ 458117 w 49"/>
                <a:gd name="T7" fmla="*/ 2097582 h 35"/>
                <a:gd name="T8" fmla="*/ 458117 w 49"/>
                <a:gd name="T9" fmla="*/ 1353291 h 35"/>
                <a:gd name="T10" fmla="*/ 458117 w 49"/>
                <a:gd name="T11" fmla="*/ 1353291 h 35"/>
                <a:gd name="T12" fmla="*/ 458117 w 49"/>
                <a:gd name="T13" fmla="*/ 696547 h 35"/>
                <a:gd name="T14" fmla="*/ 458117 w 49"/>
                <a:gd name="T15" fmla="*/ 0 h 35"/>
                <a:gd name="T16" fmla="*/ 321317 w 49"/>
                <a:gd name="T17" fmla="*/ 0 h 35"/>
                <a:gd name="T18" fmla="*/ 187435 w 49"/>
                <a:gd name="T19" fmla="*/ 696547 h 35"/>
                <a:gd name="T20" fmla="*/ 321317 w 49"/>
                <a:gd name="T21" fmla="*/ 871331 h 35"/>
                <a:gd name="T22" fmla="*/ 458117 w 49"/>
                <a:gd name="T23" fmla="*/ 1353291 h 35"/>
                <a:gd name="T24" fmla="*/ 458117 w 49"/>
                <a:gd name="T25" fmla="*/ 1353291 h 35"/>
                <a:gd name="T26" fmla="*/ 321317 w 49"/>
                <a:gd name="T27" fmla="*/ 2097582 h 35"/>
                <a:gd name="T28" fmla="*/ 187435 w 49"/>
                <a:gd name="T29" fmla="*/ 2097582 h 35"/>
                <a:gd name="T30" fmla="*/ 49462 w 49"/>
                <a:gd name="T31" fmla="*/ 2097582 h 35"/>
                <a:gd name="T32" fmla="*/ 49462 w 49"/>
                <a:gd name="T33" fmla="*/ 2097582 h 35"/>
                <a:gd name="T34" fmla="*/ 0 w 49"/>
                <a:gd name="T35" fmla="*/ 2401669 h 35"/>
                <a:gd name="T36" fmla="*/ 39900 w 49"/>
                <a:gd name="T37" fmla="*/ 2629251 h 35"/>
                <a:gd name="T38" fmla="*/ 187435 w 49"/>
                <a:gd name="T39" fmla="*/ 271877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64" name="Group 48">
            <a:extLst>
              <a:ext uri="{FF2B5EF4-FFF2-40B4-BE49-F238E27FC236}">
                <a16:creationId xmlns:a16="http://schemas.microsoft.com/office/drawing/2014/main" id="{A441894C-D24B-5A40-8DE9-FD7E836DE1A9}"/>
              </a:ext>
            </a:extLst>
          </p:cNvPr>
          <p:cNvGrpSpPr>
            <a:grpSpLocks/>
          </p:cNvGrpSpPr>
          <p:nvPr/>
        </p:nvGrpSpPr>
        <p:grpSpPr bwMode="auto">
          <a:xfrm>
            <a:off x="6324601" y="1752600"/>
            <a:ext cx="250825" cy="304800"/>
            <a:chOff x="3922" y="768"/>
            <a:chExt cx="158" cy="192"/>
          </a:xfrm>
        </p:grpSpPr>
        <p:sp>
          <p:nvSpPr>
            <p:cNvPr id="76869" name="Freeform 49" descr="Wide upward diagonal">
              <a:extLst>
                <a:ext uri="{FF2B5EF4-FFF2-40B4-BE49-F238E27FC236}">
                  <a16:creationId xmlns:a16="http://schemas.microsoft.com/office/drawing/2014/main" id="{2C969442-7358-5E49-A9D8-0A8C9561ACFE}"/>
                </a:ext>
              </a:extLst>
            </p:cNvPr>
            <p:cNvSpPr>
              <a:spLocks/>
            </p:cNvSpPr>
            <p:nvPr/>
          </p:nvSpPr>
          <p:spPr bwMode="auto">
            <a:xfrm>
              <a:off x="3922" y="768"/>
              <a:ext cx="158" cy="192"/>
            </a:xfrm>
            <a:custGeom>
              <a:avLst/>
              <a:gdLst>
                <a:gd name="T0" fmla="*/ 56391250 w 71"/>
                <a:gd name="T1" fmla="*/ 2147483646 h 63"/>
                <a:gd name="T2" fmla="*/ 53999455 w 71"/>
                <a:gd name="T3" fmla="*/ 2050533790 h 63"/>
                <a:gd name="T4" fmla="*/ 38701306 w 71"/>
                <a:gd name="T5" fmla="*/ 0 h 63"/>
                <a:gd name="T6" fmla="*/ 23601459 w 71"/>
                <a:gd name="T7" fmla="*/ 0 h 63"/>
                <a:gd name="T8" fmla="*/ 8628798 w 71"/>
                <a:gd name="T9" fmla="*/ 1001423479 h 63"/>
                <a:gd name="T10" fmla="*/ 0 w 71"/>
                <a:gd name="T11" fmla="*/ 2147483646 h 63"/>
                <a:gd name="T12" fmla="*/ 0 w 71"/>
                <a:gd name="T13" fmla="*/ 2147483646 h 63"/>
                <a:gd name="T14" fmla="*/ 7318240 w 71"/>
                <a:gd name="T15" fmla="*/ 2147483646 h 63"/>
                <a:gd name="T16" fmla="*/ 23601459 w 71"/>
                <a:gd name="T17" fmla="*/ 2147483646 h 63"/>
                <a:gd name="T18" fmla="*/ 50677583 w 71"/>
                <a:gd name="T19" fmla="*/ 2147483646 h 63"/>
                <a:gd name="T20" fmla="*/ 56391250 w 71"/>
                <a:gd name="T21" fmla="*/ 2147483646 h 63"/>
                <a:gd name="T22" fmla="*/ 56391250 w 71"/>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70" name="Freeform 50">
              <a:extLst>
                <a:ext uri="{FF2B5EF4-FFF2-40B4-BE49-F238E27FC236}">
                  <a16:creationId xmlns:a16="http://schemas.microsoft.com/office/drawing/2014/main" id="{2FB673D9-7384-1F46-AD16-D2FE0E3112F4}"/>
                </a:ext>
              </a:extLst>
            </p:cNvPr>
            <p:cNvSpPr>
              <a:spLocks/>
            </p:cNvSpPr>
            <p:nvPr/>
          </p:nvSpPr>
          <p:spPr bwMode="auto">
            <a:xfrm>
              <a:off x="3936" y="816"/>
              <a:ext cx="96" cy="109"/>
            </a:xfrm>
            <a:custGeom>
              <a:avLst/>
              <a:gdLst>
                <a:gd name="T0" fmla="*/ 1829482 w 49"/>
                <a:gd name="T1" fmla="*/ 2147483646 h 35"/>
                <a:gd name="T2" fmla="*/ 2506979 w 49"/>
                <a:gd name="T3" fmla="*/ 2147483646 h 35"/>
                <a:gd name="T4" fmla="*/ 3156823 w 49"/>
                <a:gd name="T5" fmla="*/ 2147483646 h 35"/>
                <a:gd name="T6" fmla="*/ 4417800 w 49"/>
                <a:gd name="T7" fmla="*/ 2147483646 h 35"/>
                <a:gd name="T8" fmla="*/ 4417800 w 49"/>
                <a:gd name="T9" fmla="*/ 2147483646 h 35"/>
                <a:gd name="T10" fmla="*/ 4417800 w 49"/>
                <a:gd name="T11" fmla="*/ 2147483646 h 35"/>
                <a:gd name="T12" fmla="*/ 4417800 w 49"/>
                <a:gd name="T13" fmla="*/ 2147483646 h 35"/>
                <a:gd name="T14" fmla="*/ 4417800 w 49"/>
                <a:gd name="T15" fmla="*/ 0 h 35"/>
                <a:gd name="T16" fmla="*/ 3156823 w 49"/>
                <a:gd name="T17" fmla="*/ 0 h 35"/>
                <a:gd name="T18" fmla="*/ 1829482 w 49"/>
                <a:gd name="T19" fmla="*/ 2147483646 h 35"/>
                <a:gd name="T20" fmla="*/ 3156823 w 49"/>
                <a:gd name="T21" fmla="*/ 2147483646 h 35"/>
                <a:gd name="T22" fmla="*/ 4417800 w 49"/>
                <a:gd name="T23" fmla="*/ 2147483646 h 35"/>
                <a:gd name="T24" fmla="*/ 4417800 w 49"/>
                <a:gd name="T25" fmla="*/ 2147483646 h 35"/>
                <a:gd name="T26" fmla="*/ 3156823 w 49"/>
                <a:gd name="T27" fmla="*/ 2147483646 h 35"/>
                <a:gd name="T28" fmla="*/ 1829482 w 49"/>
                <a:gd name="T29" fmla="*/ 2147483646 h 35"/>
                <a:gd name="T30" fmla="*/ 476626 w 49"/>
                <a:gd name="T31" fmla="*/ 2147483646 h 35"/>
                <a:gd name="T32" fmla="*/ 476626 w 49"/>
                <a:gd name="T33" fmla="*/ 2147483646 h 35"/>
                <a:gd name="T34" fmla="*/ 0 w 49"/>
                <a:gd name="T35" fmla="*/ 2147483646 h 35"/>
                <a:gd name="T36" fmla="*/ 383130 w 49"/>
                <a:gd name="T37" fmla="*/ 2147483646 h 35"/>
                <a:gd name="T38" fmla="*/ 1829482 w 49"/>
                <a:gd name="T39" fmla="*/ 214748364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41" name="Freeform 51">
            <a:extLst>
              <a:ext uri="{FF2B5EF4-FFF2-40B4-BE49-F238E27FC236}">
                <a16:creationId xmlns:a16="http://schemas.microsoft.com/office/drawing/2014/main" id="{D8B84236-44F1-244C-B078-8EB63A8DD407}"/>
              </a:ext>
            </a:extLst>
          </p:cNvPr>
          <p:cNvSpPr>
            <a:spLocks/>
          </p:cNvSpPr>
          <p:nvPr/>
        </p:nvSpPr>
        <p:spPr bwMode="auto">
          <a:xfrm>
            <a:off x="4876800" y="1524001"/>
            <a:ext cx="1817688" cy="879475"/>
          </a:xfrm>
          <a:custGeom>
            <a:avLst/>
            <a:gdLst>
              <a:gd name="T0" fmla="*/ 0 w 679"/>
              <a:gd name="T1" fmla="*/ 2147483646 h 284"/>
              <a:gd name="T2" fmla="*/ 0 w 679"/>
              <a:gd name="T3" fmla="*/ 2147483646 h 284"/>
              <a:gd name="T4" fmla="*/ 2147483646 w 679"/>
              <a:gd name="T5" fmla="*/ 2147483646 h 284"/>
              <a:gd name="T6" fmla="*/ 2147483646 w 679"/>
              <a:gd name="T7" fmla="*/ 2147483646 h 284"/>
              <a:gd name="T8" fmla="*/ 2147483646 w 679"/>
              <a:gd name="T9" fmla="*/ 2147483646 h 284"/>
              <a:gd name="T10" fmla="*/ 2147483646 w 679"/>
              <a:gd name="T11" fmla="*/ 2147483646 h 284"/>
              <a:gd name="T12" fmla="*/ 2147483646 w 679"/>
              <a:gd name="T13" fmla="*/ 0 h 284"/>
              <a:gd name="T14" fmla="*/ 2147483646 w 679"/>
              <a:gd name="T15" fmla="*/ 2147483646 h 284"/>
              <a:gd name="T16" fmla="*/ 2147483646 w 679"/>
              <a:gd name="T17" fmla="*/ 2147483646 h 284"/>
              <a:gd name="T18" fmla="*/ 2147483646 w 679"/>
              <a:gd name="T19" fmla="*/ 2147483646 h 284"/>
              <a:gd name="T20" fmla="*/ 0 w 679"/>
              <a:gd name="T21" fmla="*/ 2147483646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9" h="284">
                <a:moveTo>
                  <a:pt x="0" y="14"/>
                </a:moveTo>
                <a:lnTo>
                  <a:pt x="0" y="148"/>
                </a:lnTo>
                <a:lnTo>
                  <a:pt x="120" y="283"/>
                </a:lnTo>
                <a:lnTo>
                  <a:pt x="576" y="282"/>
                </a:lnTo>
                <a:lnTo>
                  <a:pt x="678" y="138"/>
                </a:lnTo>
                <a:lnTo>
                  <a:pt x="678" y="20"/>
                </a:lnTo>
                <a:lnTo>
                  <a:pt x="530" y="0"/>
                </a:lnTo>
                <a:lnTo>
                  <a:pt x="401" y="53"/>
                </a:lnTo>
                <a:lnTo>
                  <a:pt x="243" y="27"/>
                </a:lnTo>
                <a:lnTo>
                  <a:pt x="128" y="45"/>
                </a:lnTo>
                <a:lnTo>
                  <a:pt x="0" y="14"/>
                </a:lnTo>
              </a:path>
            </a:pathLst>
          </a:custGeom>
          <a:gradFill rotWithShape="0">
            <a:gsLst>
              <a:gs pos="0">
                <a:srgbClr val="A5A5A5"/>
              </a:gs>
              <a:gs pos="100000">
                <a:srgbClr val="CECECE"/>
              </a:gs>
            </a:gsLst>
            <a:path path="rect">
              <a:fillToRect l="50000" t="50000" r="50000" b="5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42" name="Rectangle 52">
            <a:extLst>
              <a:ext uri="{FF2B5EF4-FFF2-40B4-BE49-F238E27FC236}">
                <a16:creationId xmlns:a16="http://schemas.microsoft.com/office/drawing/2014/main" id="{A7ABDA17-E2D7-9449-9DAC-AA39FF616BAE}"/>
              </a:ext>
            </a:extLst>
          </p:cNvPr>
          <p:cNvSpPr>
            <a:spLocks noChangeArrowheads="1"/>
          </p:cNvSpPr>
          <p:nvPr/>
        </p:nvSpPr>
        <p:spPr bwMode="auto">
          <a:xfrm>
            <a:off x="4800600" y="6172200"/>
            <a:ext cx="2133600" cy="201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2812" name="Text Box 53">
            <a:extLst>
              <a:ext uri="{FF2B5EF4-FFF2-40B4-BE49-F238E27FC236}">
                <a16:creationId xmlns:a16="http://schemas.microsoft.com/office/drawing/2014/main" id="{7134F242-AE09-1F4B-AC71-F4E8639CBDEE}"/>
              </a:ext>
            </a:extLst>
          </p:cNvPr>
          <p:cNvSpPr txBox="1">
            <a:spLocks noChangeArrowheads="1"/>
          </p:cNvSpPr>
          <p:nvPr/>
        </p:nvSpPr>
        <p:spPr bwMode="auto">
          <a:xfrm>
            <a:off x="6911976" y="4921250"/>
            <a:ext cx="3529013" cy="120015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defRPr/>
            </a:pPr>
            <a:r>
              <a:rPr lang="en-US" altLang="en-US" sz="2400">
                <a:latin typeface="Times New Roman" charset="0"/>
              </a:rPr>
              <a:t> Increase sample pressure:</a:t>
            </a:r>
          </a:p>
          <a:p>
            <a:pPr>
              <a:buFontTx/>
              <a:buChar char="•"/>
              <a:defRPr/>
            </a:pPr>
            <a:r>
              <a:rPr lang="en-US" altLang="en-US" sz="2400">
                <a:latin typeface="Times New Roman" charset="0"/>
              </a:rPr>
              <a:t> Widen Core</a:t>
            </a:r>
          </a:p>
          <a:p>
            <a:pPr>
              <a:buFontTx/>
              <a:buChar char="•"/>
              <a:defRPr/>
            </a:pPr>
            <a:r>
              <a:rPr lang="en-US" altLang="en-US" sz="2400">
                <a:latin typeface="Times New Roman" charset="0"/>
              </a:rPr>
              <a:t> Increase turbulence</a:t>
            </a:r>
          </a:p>
        </p:txBody>
      </p:sp>
      <p:grpSp>
        <p:nvGrpSpPr>
          <p:cNvPr id="76844" name="Group 54">
            <a:extLst>
              <a:ext uri="{FF2B5EF4-FFF2-40B4-BE49-F238E27FC236}">
                <a16:creationId xmlns:a16="http://schemas.microsoft.com/office/drawing/2014/main" id="{93DB8B6B-33E8-4A40-B0FA-1B0D80D3CDC8}"/>
              </a:ext>
            </a:extLst>
          </p:cNvPr>
          <p:cNvGrpSpPr>
            <a:grpSpLocks/>
          </p:cNvGrpSpPr>
          <p:nvPr/>
        </p:nvGrpSpPr>
        <p:grpSpPr bwMode="auto">
          <a:xfrm>
            <a:off x="2590800" y="4252913"/>
            <a:ext cx="192088" cy="196850"/>
            <a:chOff x="2167" y="1085"/>
            <a:chExt cx="121" cy="124"/>
          </a:xfrm>
        </p:grpSpPr>
        <p:sp>
          <p:nvSpPr>
            <p:cNvPr id="76867" name="Freeform 55" descr="Wide upward diagonal">
              <a:extLst>
                <a:ext uri="{FF2B5EF4-FFF2-40B4-BE49-F238E27FC236}">
                  <a16:creationId xmlns:a16="http://schemas.microsoft.com/office/drawing/2014/main" id="{B80A44AC-C734-7C46-8450-431445FABA12}"/>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68" name="Freeform 56">
              <a:extLst>
                <a:ext uri="{FF2B5EF4-FFF2-40B4-BE49-F238E27FC236}">
                  <a16:creationId xmlns:a16="http://schemas.microsoft.com/office/drawing/2014/main" id="{82F53623-1A3E-5C46-BB01-1B4E1C5760BB}"/>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845" name="Group 57">
            <a:extLst>
              <a:ext uri="{FF2B5EF4-FFF2-40B4-BE49-F238E27FC236}">
                <a16:creationId xmlns:a16="http://schemas.microsoft.com/office/drawing/2014/main" id="{103E5414-8FC1-FE4D-9978-39BB7514D42F}"/>
              </a:ext>
            </a:extLst>
          </p:cNvPr>
          <p:cNvGrpSpPr>
            <a:grpSpLocks/>
          </p:cNvGrpSpPr>
          <p:nvPr/>
        </p:nvGrpSpPr>
        <p:grpSpPr bwMode="auto">
          <a:xfrm>
            <a:off x="2514600" y="4259263"/>
            <a:ext cx="192088" cy="196850"/>
            <a:chOff x="2167" y="1085"/>
            <a:chExt cx="121" cy="124"/>
          </a:xfrm>
        </p:grpSpPr>
        <p:sp>
          <p:nvSpPr>
            <p:cNvPr id="76865" name="Freeform 58" descr="Wide upward diagonal">
              <a:extLst>
                <a:ext uri="{FF2B5EF4-FFF2-40B4-BE49-F238E27FC236}">
                  <a16:creationId xmlns:a16="http://schemas.microsoft.com/office/drawing/2014/main" id="{453EC14D-B088-F54D-A679-6318CF117D50}"/>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66" name="Freeform 59">
              <a:extLst>
                <a:ext uri="{FF2B5EF4-FFF2-40B4-BE49-F238E27FC236}">
                  <a16:creationId xmlns:a16="http://schemas.microsoft.com/office/drawing/2014/main" id="{15DB0CBF-901E-0744-9DB9-4F969437195F}"/>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815" name="Line 60">
            <a:extLst>
              <a:ext uri="{FF2B5EF4-FFF2-40B4-BE49-F238E27FC236}">
                <a16:creationId xmlns:a16="http://schemas.microsoft.com/office/drawing/2014/main" id="{192293F5-6C9B-F842-88AB-9EA55D82007C}"/>
              </a:ext>
            </a:extLst>
          </p:cNvPr>
          <p:cNvSpPr>
            <a:spLocks noChangeShapeType="1"/>
          </p:cNvSpPr>
          <p:nvPr/>
        </p:nvSpPr>
        <p:spPr bwMode="auto">
          <a:xfrm>
            <a:off x="2514600" y="3459163"/>
            <a:ext cx="0" cy="16764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1" hangingPunct="1">
              <a:defRPr/>
            </a:pPr>
            <a:endParaRPr lang="en-US">
              <a:latin typeface="Arial" charset="0"/>
            </a:endParaRPr>
          </a:p>
        </p:txBody>
      </p:sp>
      <p:sp>
        <p:nvSpPr>
          <p:cNvPr id="32816" name="Line 61">
            <a:extLst>
              <a:ext uri="{FF2B5EF4-FFF2-40B4-BE49-F238E27FC236}">
                <a16:creationId xmlns:a16="http://schemas.microsoft.com/office/drawing/2014/main" id="{55897BEF-3CDA-A149-AE9F-E216007B98C2}"/>
              </a:ext>
            </a:extLst>
          </p:cNvPr>
          <p:cNvSpPr>
            <a:spLocks noChangeShapeType="1"/>
          </p:cNvSpPr>
          <p:nvPr/>
        </p:nvSpPr>
        <p:spPr bwMode="auto">
          <a:xfrm>
            <a:off x="2971800" y="3459163"/>
            <a:ext cx="0" cy="16764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1" hangingPunct="1">
              <a:defRPr/>
            </a:pPr>
            <a:endParaRPr lang="en-US">
              <a:latin typeface="Arial" charset="0"/>
            </a:endParaRPr>
          </a:p>
        </p:txBody>
      </p:sp>
      <p:sp>
        <p:nvSpPr>
          <p:cNvPr id="32817" name="Line 62">
            <a:extLst>
              <a:ext uri="{FF2B5EF4-FFF2-40B4-BE49-F238E27FC236}">
                <a16:creationId xmlns:a16="http://schemas.microsoft.com/office/drawing/2014/main" id="{0684EADC-9525-E54A-BEAA-F8856BCD8456}"/>
              </a:ext>
            </a:extLst>
          </p:cNvPr>
          <p:cNvSpPr>
            <a:spLocks noChangeShapeType="1"/>
          </p:cNvSpPr>
          <p:nvPr/>
        </p:nvSpPr>
        <p:spPr bwMode="auto">
          <a:xfrm>
            <a:off x="2895600" y="3230563"/>
            <a:ext cx="1066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hangingPunct="1">
              <a:defRPr/>
            </a:pPr>
            <a:endParaRPr lang="en-US">
              <a:latin typeface="Arial" charset="0"/>
            </a:endParaRPr>
          </a:p>
        </p:txBody>
      </p:sp>
      <p:sp>
        <p:nvSpPr>
          <p:cNvPr id="32818" name="Line 63">
            <a:extLst>
              <a:ext uri="{FF2B5EF4-FFF2-40B4-BE49-F238E27FC236}">
                <a16:creationId xmlns:a16="http://schemas.microsoft.com/office/drawing/2014/main" id="{10B60AD7-7E2F-6445-9462-FB56A7CDE378}"/>
              </a:ext>
            </a:extLst>
          </p:cNvPr>
          <p:cNvSpPr>
            <a:spLocks noChangeShapeType="1"/>
          </p:cNvSpPr>
          <p:nvPr/>
        </p:nvSpPr>
        <p:spPr bwMode="auto">
          <a:xfrm flipV="1">
            <a:off x="2895600" y="2163763"/>
            <a:ext cx="0" cy="10668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hangingPunct="1">
              <a:defRPr/>
            </a:pPr>
            <a:endParaRPr lang="en-US">
              <a:latin typeface="Arial" charset="0"/>
            </a:endParaRPr>
          </a:p>
        </p:txBody>
      </p:sp>
      <p:sp>
        <p:nvSpPr>
          <p:cNvPr id="34880" name="Freeform 64">
            <a:extLst>
              <a:ext uri="{FF2B5EF4-FFF2-40B4-BE49-F238E27FC236}">
                <a16:creationId xmlns:a16="http://schemas.microsoft.com/office/drawing/2014/main" id="{35840E83-6C3C-E341-9101-5DCDF0C47682}"/>
              </a:ext>
            </a:extLst>
          </p:cNvPr>
          <p:cNvSpPr>
            <a:spLocks/>
          </p:cNvSpPr>
          <p:nvPr/>
        </p:nvSpPr>
        <p:spPr bwMode="auto">
          <a:xfrm>
            <a:off x="3098801" y="2524126"/>
            <a:ext cx="436563" cy="701675"/>
          </a:xfrm>
          <a:custGeom>
            <a:avLst/>
            <a:gdLst>
              <a:gd name="T0" fmla="*/ 0 w 275"/>
              <a:gd name="T1" fmla="*/ 2147483646 h 442"/>
              <a:gd name="T2" fmla="*/ 2147483646 w 275"/>
              <a:gd name="T3" fmla="*/ 2147483646 h 442"/>
              <a:gd name="T4" fmla="*/ 2147483646 w 275"/>
              <a:gd name="T5" fmla="*/ 2147483646 h 442"/>
              <a:gd name="T6" fmla="*/ 2147483646 w 275"/>
              <a:gd name="T7" fmla="*/ 0 h 442"/>
              <a:gd name="T8" fmla="*/ 2147483646 w 275"/>
              <a:gd name="T9" fmla="*/ 2147483646 h 442"/>
              <a:gd name="T10" fmla="*/ 2147483646 w 275"/>
              <a:gd name="T11" fmla="*/ 2147483646 h 442"/>
              <a:gd name="T12" fmla="*/ 2147483646 w 275"/>
              <a:gd name="T13" fmla="*/ 2147483646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442">
                <a:moveTo>
                  <a:pt x="0" y="435"/>
                </a:moveTo>
                <a:cubicBezTo>
                  <a:pt x="47" y="420"/>
                  <a:pt x="43" y="374"/>
                  <a:pt x="51" y="333"/>
                </a:cubicBezTo>
                <a:cubicBezTo>
                  <a:pt x="61" y="284"/>
                  <a:pt x="69" y="235"/>
                  <a:pt x="77" y="186"/>
                </a:cubicBezTo>
                <a:cubicBezTo>
                  <a:pt x="81" y="129"/>
                  <a:pt x="66" y="25"/>
                  <a:pt x="134" y="0"/>
                </a:cubicBezTo>
                <a:cubicBezTo>
                  <a:pt x="154" y="29"/>
                  <a:pt x="161" y="63"/>
                  <a:pt x="173" y="96"/>
                </a:cubicBezTo>
                <a:cubicBezTo>
                  <a:pt x="187" y="186"/>
                  <a:pt x="206" y="274"/>
                  <a:pt x="218" y="365"/>
                </a:cubicBezTo>
                <a:cubicBezTo>
                  <a:pt x="223" y="403"/>
                  <a:pt x="227" y="442"/>
                  <a:pt x="275" y="442"/>
                </a:cubicBezTo>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1" name="Freeform 65">
            <a:extLst>
              <a:ext uri="{FF2B5EF4-FFF2-40B4-BE49-F238E27FC236}">
                <a16:creationId xmlns:a16="http://schemas.microsoft.com/office/drawing/2014/main" id="{9558A5C2-AEDF-644B-826A-17DE1499806F}"/>
              </a:ext>
            </a:extLst>
          </p:cNvPr>
          <p:cNvSpPr>
            <a:spLocks/>
          </p:cNvSpPr>
          <p:nvPr/>
        </p:nvSpPr>
        <p:spPr bwMode="auto">
          <a:xfrm>
            <a:off x="3114676" y="2849564"/>
            <a:ext cx="409575" cy="376237"/>
          </a:xfrm>
          <a:custGeom>
            <a:avLst/>
            <a:gdLst>
              <a:gd name="T0" fmla="*/ 0 w 275"/>
              <a:gd name="T1" fmla="*/ 2147483646 h 442"/>
              <a:gd name="T2" fmla="*/ 2147483646 w 275"/>
              <a:gd name="T3" fmla="*/ 2147483646 h 442"/>
              <a:gd name="T4" fmla="*/ 2147483646 w 275"/>
              <a:gd name="T5" fmla="*/ 2147483646 h 442"/>
              <a:gd name="T6" fmla="*/ 2147483646 w 275"/>
              <a:gd name="T7" fmla="*/ 0 h 442"/>
              <a:gd name="T8" fmla="*/ 2147483646 w 275"/>
              <a:gd name="T9" fmla="*/ 2147483646 h 442"/>
              <a:gd name="T10" fmla="*/ 2147483646 w 275"/>
              <a:gd name="T11" fmla="*/ 2147483646 h 442"/>
              <a:gd name="T12" fmla="*/ 2147483646 w 275"/>
              <a:gd name="T13" fmla="*/ 2147483646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442">
                <a:moveTo>
                  <a:pt x="0" y="435"/>
                </a:moveTo>
                <a:cubicBezTo>
                  <a:pt x="47" y="420"/>
                  <a:pt x="43" y="374"/>
                  <a:pt x="51" y="333"/>
                </a:cubicBezTo>
                <a:cubicBezTo>
                  <a:pt x="61" y="284"/>
                  <a:pt x="69" y="235"/>
                  <a:pt x="77" y="186"/>
                </a:cubicBezTo>
                <a:cubicBezTo>
                  <a:pt x="81" y="129"/>
                  <a:pt x="66" y="25"/>
                  <a:pt x="134" y="0"/>
                </a:cubicBezTo>
                <a:cubicBezTo>
                  <a:pt x="154" y="29"/>
                  <a:pt x="161" y="63"/>
                  <a:pt x="173" y="96"/>
                </a:cubicBezTo>
                <a:cubicBezTo>
                  <a:pt x="187" y="186"/>
                  <a:pt x="206" y="274"/>
                  <a:pt x="218" y="365"/>
                </a:cubicBezTo>
                <a:cubicBezTo>
                  <a:pt x="223" y="403"/>
                  <a:pt x="227" y="442"/>
                  <a:pt x="275" y="442"/>
                </a:cubicBezTo>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882" name="Group 66">
            <a:extLst>
              <a:ext uri="{FF2B5EF4-FFF2-40B4-BE49-F238E27FC236}">
                <a16:creationId xmlns:a16="http://schemas.microsoft.com/office/drawing/2014/main" id="{B06AAAFD-6A67-BF49-94F2-09B8049DE3C2}"/>
              </a:ext>
            </a:extLst>
          </p:cNvPr>
          <p:cNvGrpSpPr>
            <a:grpSpLocks/>
          </p:cNvGrpSpPr>
          <p:nvPr/>
        </p:nvGrpSpPr>
        <p:grpSpPr bwMode="auto">
          <a:xfrm>
            <a:off x="2590800" y="1828800"/>
            <a:ext cx="192088" cy="196850"/>
            <a:chOff x="2167" y="1085"/>
            <a:chExt cx="121" cy="124"/>
          </a:xfrm>
        </p:grpSpPr>
        <p:sp>
          <p:nvSpPr>
            <p:cNvPr id="76863" name="Freeform 67" descr="Wide upward diagonal">
              <a:extLst>
                <a:ext uri="{FF2B5EF4-FFF2-40B4-BE49-F238E27FC236}">
                  <a16:creationId xmlns:a16="http://schemas.microsoft.com/office/drawing/2014/main" id="{2974C146-182A-B84D-ACEA-ADB55D27ED85}"/>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64" name="Freeform 68">
              <a:extLst>
                <a:ext uri="{FF2B5EF4-FFF2-40B4-BE49-F238E27FC236}">
                  <a16:creationId xmlns:a16="http://schemas.microsoft.com/office/drawing/2014/main" id="{82725A28-43A1-0844-9221-7909E6B7F6FC}"/>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85" name="Group 69">
            <a:extLst>
              <a:ext uri="{FF2B5EF4-FFF2-40B4-BE49-F238E27FC236}">
                <a16:creationId xmlns:a16="http://schemas.microsoft.com/office/drawing/2014/main" id="{79D8E312-8A90-4241-893B-997DC90B9F9C}"/>
              </a:ext>
            </a:extLst>
          </p:cNvPr>
          <p:cNvGrpSpPr>
            <a:grpSpLocks/>
          </p:cNvGrpSpPr>
          <p:nvPr/>
        </p:nvGrpSpPr>
        <p:grpSpPr bwMode="auto">
          <a:xfrm>
            <a:off x="2743200" y="1828800"/>
            <a:ext cx="192088" cy="196850"/>
            <a:chOff x="2167" y="1085"/>
            <a:chExt cx="121" cy="124"/>
          </a:xfrm>
        </p:grpSpPr>
        <p:sp>
          <p:nvSpPr>
            <p:cNvPr id="76861" name="Freeform 70" descr="Wide upward diagonal">
              <a:extLst>
                <a:ext uri="{FF2B5EF4-FFF2-40B4-BE49-F238E27FC236}">
                  <a16:creationId xmlns:a16="http://schemas.microsoft.com/office/drawing/2014/main" id="{2E8B6481-2D69-AE41-B2D9-5EEB2A7C88A4}"/>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62" name="Freeform 71">
              <a:extLst>
                <a:ext uri="{FF2B5EF4-FFF2-40B4-BE49-F238E27FC236}">
                  <a16:creationId xmlns:a16="http://schemas.microsoft.com/office/drawing/2014/main" id="{7CB4ABCC-775F-2840-B3C8-4753772CB8C1}"/>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88" name="Group 72">
            <a:extLst>
              <a:ext uri="{FF2B5EF4-FFF2-40B4-BE49-F238E27FC236}">
                <a16:creationId xmlns:a16="http://schemas.microsoft.com/office/drawing/2014/main" id="{97BA8E9F-6E1F-A94C-BAA9-34834AD0A205}"/>
              </a:ext>
            </a:extLst>
          </p:cNvPr>
          <p:cNvGrpSpPr>
            <a:grpSpLocks/>
          </p:cNvGrpSpPr>
          <p:nvPr/>
        </p:nvGrpSpPr>
        <p:grpSpPr bwMode="auto">
          <a:xfrm>
            <a:off x="2627314" y="4298950"/>
            <a:ext cx="192087" cy="196850"/>
            <a:chOff x="2167" y="1085"/>
            <a:chExt cx="121" cy="124"/>
          </a:xfrm>
        </p:grpSpPr>
        <p:sp>
          <p:nvSpPr>
            <p:cNvPr id="76859" name="Freeform 73" descr="Wide upward diagonal">
              <a:extLst>
                <a:ext uri="{FF2B5EF4-FFF2-40B4-BE49-F238E27FC236}">
                  <a16:creationId xmlns:a16="http://schemas.microsoft.com/office/drawing/2014/main" id="{C21752E5-8A06-9F40-9DDF-47ED39E3DC06}"/>
                </a:ext>
              </a:extLst>
            </p:cNvPr>
            <p:cNvSpPr>
              <a:spLocks/>
            </p:cNvSpPr>
            <p:nvPr/>
          </p:nvSpPr>
          <p:spPr bwMode="auto">
            <a:xfrm>
              <a:off x="2167" y="1085"/>
              <a:ext cx="121" cy="124"/>
            </a:xfrm>
            <a:custGeom>
              <a:avLst/>
              <a:gdLst>
                <a:gd name="T0" fmla="*/ 603328 w 71"/>
                <a:gd name="T1" fmla="*/ 3504996 h 63"/>
                <a:gd name="T2" fmla="*/ 577020 w 71"/>
                <a:gd name="T3" fmla="*/ 1217365 h 63"/>
                <a:gd name="T4" fmla="*/ 416690 w 71"/>
                <a:gd name="T5" fmla="*/ 0 h 63"/>
                <a:gd name="T6" fmla="*/ 249678 w 71"/>
                <a:gd name="T7" fmla="*/ 0 h 63"/>
                <a:gd name="T8" fmla="*/ 96065 w 71"/>
                <a:gd name="T9" fmla="*/ 618500 h 63"/>
                <a:gd name="T10" fmla="*/ 0 w 71"/>
                <a:gd name="T11" fmla="*/ 2081930 h 63"/>
                <a:gd name="T12" fmla="*/ 0 w 71"/>
                <a:gd name="T13" fmla="*/ 3917642 h 63"/>
                <a:gd name="T14" fmla="*/ 76855 w 71"/>
                <a:gd name="T15" fmla="*/ 5589131 h 63"/>
                <a:gd name="T16" fmla="*/ 249678 w 71"/>
                <a:gd name="T17" fmla="*/ 6183185 h 63"/>
                <a:gd name="T18" fmla="*/ 540190 w 71"/>
                <a:gd name="T19" fmla="*/ 5381305 h 63"/>
                <a:gd name="T20" fmla="*/ 603328 w 71"/>
                <a:gd name="T21" fmla="*/ 3705012 h 63"/>
                <a:gd name="T22" fmla="*/ 603328 w 71"/>
                <a:gd name="T23" fmla="*/ 350499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blipFill dpi="0" rotWithShape="0">
              <a:blip r:embed="rId3"/>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60" name="Freeform 74">
              <a:extLst>
                <a:ext uri="{FF2B5EF4-FFF2-40B4-BE49-F238E27FC236}">
                  <a16:creationId xmlns:a16="http://schemas.microsoft.com/office/drawing/2014/main" id="{77BC2B68-56F8-5E46-A959-6510D0165543}"/>
                </a:ext>
              </a:extLst>
            </p:cNvPr>
            <p:cNvSpPr>
              <a:spLocks/>
            </p:cNvSpPr>
            <p:nvPr/>
          </p:nvSpPr>
          <p:spPr bwMode="auto">
            <a:xfrm>
              <a:off x="2181" y="1127"/>
              <a:ext cx="85" cy="69"/>
            </a:xfrm>
            <a:custGeom>
              <a:avLst/>
              <a:gdLst>
                <a:gd name="T0" fmla="*/ 236701 w 49"/>
                <a:gd name="T1" fmla="*/ 3484340 h 35"/>
                <a:gd name="T2" fmla="*/ 317060 w 49"/>
                <a:gd name="T3" fmla="*/ 3267795 h 35"/>
                <a:gd name="T4" fmla="*/ 395975 w 49"/>
                <a:gd name="T5" fmla="*/ 2663755 h 35"/>
                <a:gd name="T6" fmla="*/ 559132 w 49"/>
                <a:gd name="T7" fmla="*/ 2663755 h 35"/>
                <a:gd name="T8" fmla="*/ 559132 w 49"/>
                <a:gd name="T9" fmla="*/ 1767419 h 35"/>
                <a:gd name="T10" fmla="*/ 559132 w 49"/>
                <a:gd name="T11" fmla="*/ 1767419 h 35"/>
                <a:gd name="T12" fmla="*/ 559132 w 49"/>
                <a:gd name="T13" fmla="*/ 922877 h 35"/>
                <a:gd name="T14" fmla="*/ 559132 w 49"/>
                <a:gd name="T15" fmla="*/ 0 h 35"/>
                <a:gd name="T16" fmla="*/ 395975 w 49"/>
                <a:gd name="T17" fmla="*/ 0 h 35"/>
                <a:gd name="T18" fmla="*/ 236701 w 49"/>
                <a:gd name="T19" fmla="*/ 922877 h 35"/>
                <a:gd name="T20" fmla="*/ 395975 w 49"/>
                <a:gd name="T21" fmla="*/ 1141264 h 35"/>
                <a:gd name="T22" fmla="*/ 559132 w 49"/>
                <a:gd name="T23" fmla="*/ 1767419 h 35"/>
                <a:gd name="T24" fmla="*/ 559132 w 49"/>
                <a:gd name="T25" fmla="*/ 1767419 h 35"/>
                <a:gd name="T26" fmla="*/ 395975 w 49"/>
                <a:gd name="T27" fmla="*/ 2663755 h 35"/>
                <a:gd name="T28" fmla="*/ 236701 w 49"/>
                <a:gd name="T29" fmla="*/ 2663755 h 35"/>
                <a:gd name="T30" fmla="*/ 62907 w 49"/>
                <a:gd name="T31" fmla="*/ 2663755 h 35"/>
                <a:gd name="T32" fmla="*/ 62907 w 49"/>
                <a:gd name="T33" fmla="*/ 2663755 h 35"/>
                <a:gd name="T34" fmla="*/ 0 w 49"/>
                <a:gd name="T35" fmla="*/ 3064440 h 35"/>
                <a:gd name="T36" fmla="*/ 46070 w 49"/>
                <a:gd name="T37" fmla="*/ 3377485 h 35"/>
                <a:gd name="T38" fmla="*/ 236701 w 49"/>
                <a:gd name="T39" fmla="*/ 348434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55" name="Oval 75">
            <a:extLst>
              <a:ext uri="{FF2B5EF4-FFF2-40B4-BE49-F238E27FC236}">
                <a16:creationId xmlns:a16="http://schemas.microsoft.com/office/drawing/2014/main" id="{30AAF9EE-EB85-DB43-8396-88A508701D45}"/>
              </a:ext>
            </a:extLst>
          </p:cNvPr>
          <p:cNvSpPr>
            <a:spLocks noChangeArrowheads="1"/>
          </p:cNvSpPr>
          <p:nvPr/>
        </p:nvSpPr>
        <p:spPr bwMode="auto">
          <a:xfrm>
            <a:off x="2438400" y="4114800"/>
            <a:ext cx="609600" cy="381000"/>
          </a:xfrm>
          <a:prstGeom prst="ellipse">
            <a:avLst/>
          </a:pr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76856" name="Rectangle 76">
            <a:extLst>
              <a:ext uri="{FF2B5EF4-FFF2-40B4-BE49-F238E27FC236}">
                <a16:creationId xmlns:a16="http://schemas.microsoft.com/office/drawing/2014/main" id="{ACFD1CC4-8C20-4741-B5FE-587D5551EDC5}"/>
              </a:ext>
            </a:extLst>
          </p:cNvPr>
          <p:cNvSpPr>
            <a:spLocks noChangeArrowheads="1"/>
          </p:cNvSpPr>
          <p:nvPr/>
        </p:nvSpPr>
        <p:spPr bwMode="auto">
          <a:xfrm>
            <a:off x="2057400" y="5562600"/>
            <a:ext cx="1219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2826" name="Text Box 77">
            <a:extLst>
              <a:ext uri="{FF2B5EF4-FFF2-40B4-BE49-F238E27FC236}">
                <a16:creationId xmlns:a16="http://schemas.microsoft.com/office/drawing/2014/main" id="{351077B1-338F-5146-86AD-53A5CB0E0D48}"/>
              </a:ext>
            </a:extLst>
          </p:cNvPr>
          <p:cNvSpPr txBox="1">
            <a:spLocks noChangeArrowheads="1"/>
          </p:cNvSpPr>
          <p:nvPr/>
        </p:nvSpPr>
        <p:spPr bwMode="auto">
          <a:xfrm>
            <a:off x="3032125" y="3200401"/>
            <a:ext cx="508000" cy="2444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000">
                <a:latin typeface="Times New Roman" charset="0"/>
              </a:rPr>
              <a:t>Signal</a:t>
            </a:r>
          </a:p>
        </p:txBody>
      </p:sp>
      <p:sp>
        <p:nvSpPr>
          <p:cNvPr id="76858" name="Rectangle 78">
            <a:extLst>
              <a:ext uri="{FF2B5EF4-FFF2-40B4-BE49-F238E27FC236}">
                <a16:creationId xmlns:a16="http://schemas.microsoft.com/office/drawing/2014/main" id="{03CFCE48-07EF-8F4D-BF66-C861B39678FE}"/>
              </a:ext>
            </a:extLst>
          </p:cNvPr>
          <p:cNvSpPr>
            <a:spLocks noChangeArrowheads="1"/>
          </p:cNvSpPr>
          <p:nvPr/>
        </p:nvSpPr>
        <p:spPr bwMode="auto">
          <a:xfrm>
            <a:off x="2133600" y="1724025"/>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4039443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94444E-6 7.40741E-7 C 0.00538 0.00231 0.00695 0.00579 0.01146 0.00995 C 0.0125 0.01088 0.01406 0.01088 0.01528 0.0118 C 0.01788 0.01389 0.02292 0.01852 0.02292 0.01875 C 0.02552 0.0294 0.03195 0.03403 0.03802 0.04213 C 0.04288 0.04861 0.04688 0.05579 0.0533 0.05903 C 0.06111 0.07477 0.06979 0.08958 0.08108 0.10116 C 0.08698 0.11227 0.08663 0.09491 0.08872 0.12639 C 0.09358 0.18079 0.05972 0.19097 0.06198 0.2456 C 0.06389 0.34977 0.10868 0.42083 0.10573 0.52523 C 0.10625 0.54537 0.09254 0.64305 0.09254 0.66319 C 0.09254 0.67176 0.08993 0.68125 0.08993 0.69028 " pathEditMode="relative" rAng="0" ptsTypes="ffffffffffff">
                                      <p:cBhvr>
                                        <p:cTn id="6" dur="2000" fill="hold"/>
                                        <p:tgtEl>
                                          <p:spTgt spid="34858"/>
                                        </p:tgtEl>
                                        <p:attrNameLst>
                                          <p:attrName>ppt_x</p:attrName>
                                          <p:attrName>ppt_y</p:attrName>
                                        </p:attrNameLst>
                                      </p:cBhvr>
                                      <p:rCtr x="5434" y="34514"/>
                                    </p:animMotion>
                                  </p:childTnLst>
                                </p:cTn>
                              </p:par>
                            </p:childTnLst>
                          </p:cTn>
                        </p:par>
                        <p:par>
                          <p:cTn id="7" fill="hold" nodeType="afterGroup">
                            <p:stCondLst>
                              <p:cond delay="2000"/>
                            </p:stCondLst>
                            <p:childTnLst>
                              <p:par>
                                <p:cTn id="8" presetID="0" presetClass="path" presetSubtype="0" accel="50000" decel="50000" fill="hold" nodeType="afterEffect">
                                  <p:stCondLst>
                                    <p:cond delay="0"/>
                                  </p:stCondLst>
                                  <p:childTnLst>
                                    <p:animMotion origin="layout" path="M 0.00138 2.22222E-6 C -0.00869 0.01018 -0.00938 0.04328 -0.0158 0.05833 C -0.02049 0.06921 -0.05764 0.08426 -0.06441 0.09352 C -0.07292 0.10254 -0.0658 0.10741 -0.06702 0.11319 C -0.06945 0.11828 -0.08664 0.13796 -0.08803 0.14352 C -0.08733 0.15972 -0.05105 0.15278 -0.04914 0.16852 C -0.0474 0.18426 -0.08577 0.21458 -0.08455 0.24352 C -0.08334 0.27245 -0.04167 0.31342 -0.0415 0.34166 C -0.04132 0.35301 -0.08455 0.40162 -0.08386 0.41296 C -0.08334 0.42083 -0.06997 0.44143 -0.06997 0.44166 C -0.06875 0.47014 -0.03959 0.48333 -0.04219 0.51203 C -0.04167 0.56828 -0.05938 0.5919 -0.05938 0.64815 C -0.05938 0.66134 -0.06198 0.67384 -0.06198 0.68703 " pathEditMode="relative" rAng="0" ptsTypes="ffffffaffffff">
                                      <p:cBhvr>
                                        <p:cTn id="9" dur="2000" fill="hold"/>
                                        <p:tgtEl>
                                          <p:spTgt spid="34864"/>
                                        </p:tgtEl>
                                        <p:attrNameLst>
                                          <p:attrName>ppt_x</p:attrName>
                                          <p:attrName>ppt_y</p:attrName>
                                        </p:attrNameLst>
                                      </p:cBhvr>
                                      <p:rCtr x="-4479" y="34352"/>
                                    </p:animMotion>
                                  </p:childTnLst>
                                </p:cTn>
                              </p:par>
                            </p:childTnLst>
                          </p:cTn>
                        </p:par>
                        <p:par>
                          <p:cTn id="10" fill="hold" nodeType="afterGroup">
                            <p:stCondLst>
                              <p:cond delay="4000"/>
                            </p:stCondLst>
                            <p:childTnLst>
                              <p:par>
                                <p:cTn id="11" presetID="0" presetClass="path" presetSubtype="0" accel="50000" decel="50000" fill="hold" nodeType="afterEffect">
                                  <p:stCondLst>
                                    <p:cond delay="0"/>
                                  </p:stCondLst>
                                  <p:childTnLst>
                                    <p:animMotion origin="layout" path="M -2.22222E-6 7.40741E-7 C -0.00104 0.01505 -0.00972 0.03241 -0.01111 0.04745 C -0.01007 0.09259 0.01025 0.12847 0.00903 0.17245 C 0.0099 0.23611 -0.02118 0.29305 -0.0243 0.35671 C -0.02482 0.41134 0.00903 0.47523 0.00834 0.52986 C 0.00781 0.56366 -0.01059 0.58611 -0.00364 0.61944 C -0.00208 0.64167 0.00139 0.66111 0.00139 0.68356 " pathEditMode="relative" rAng="0" ptsTypes="fffffff">
                                      <p:cBhvr>
                                        <p:cTn id="12" dur="2000" fill="hold"/>
                                        <p:tgtEl>
                                          <p:spTgt spid="34855"/>
                                        </p:tgtEl>
                                        <p:attrNameLst>
                                          <p:attrName>ppt_x</p:attrName>
                                          <p:attrName>ppt_y</p:attrName>
                                        </p:attrNameLst>
                                      </p:cBhvr>
                                      <p:rCtr x="-729" y="34167"/>
                                    </p:animMotion>
                                  </p:childTnLst>
                                </p:cTn>
                              </p:par>
                            </p:childTnLst>
                          </p:cTn>
                        </p:par>
                        <p:par>
                          <p:cTn id="13" fill="hold" nodeType="afterGroup">
                            <p:stCondLst>
                              <p:cond delay="6000"/>
                            </p:stCondLst>
                            <p:childTnLst>
                              <p:par>
                                <p:cTn id="14" presetID="0" presetClass="path" presetSubtype="0" accel="50000" decel="50000" fill="hold" nodeType="afterEffect">
                                  <p:stCondLst>
                                    <p:cond delay="0"/>
                                  </p:stCondLst>
                                  <p:childTnLst>
                                    <p:animMotion origin="layout" path="M -4.16667E-6 -1.11111E-6 C 0.00105 0.00787 0.00174 0.01227 0.00504 0.01875 C 0.00695 0.02616 0.00973 0.03333 0.01389 0.03889 C 0.01893 0.05995 0.05886 0.09838 0.06407 0.12037 C 0.06702 0.18889 0.01337 0.2456 0.01893 0.31389 C 0.02153 0.43241 0.05174 0.53542 0.05174 0.65833 " pathEditMode="relative" rAng="0" ptsTypes="ffffff">
                                      <p:cBhvr>
                                        <p:cTn id="15" dur="2000" fill="hold"/>
                                        <p:tgtEl>
                                          <p:spTgt spid="34861"/>
                                        </p:tgtEl>
                                        <p:attrNameLst>
                                          <p:attrName>ppt_x</p:attrName>
                                          <p:attrName>ppt_y</p:attrName>
                                        </p:attrNameLst>
                                      </p:cBhvr>
                                      <p:rCtr x="3351" y="32917"/>
                                    </p:animMotion>
                                  </p:childTnLst>
                                </p:cTn>
                              </p:par>
                            </p:childTnLst>
                          </p:cTn>
                        </p:par>
                        <p:par>
                          <p:cTn id="16" fill="hold" nodeType="afterGroup">
                            <p:stCondLst>
                              <p:cond delay="8000"/>
                            </p:stCondLst>
                            <p:childTnLst>
                              <p:par>
                                <p:cTn id="17" presetID="0" presetClass="path" presetSubtype="0" accel="50000" decel="50000" fill="hold" nodeType="afterEffect">
                                  <p:stCondLst>
                                    <p:cond delay="0"/>
                                  </p:stCondLst>
                                  <p:childTnLst>
                                    <p:animMotion origin="layout" path="M -0.0033 0.00116 C -0.00278 0.03426 0.01511 0.09607 0.02066 0.13056 C 0.02257 0.18009 -0.01753 0.22222 -0.01267 0.2713 C -0.01198 0.28611 -0.00035 0.29491 -0.00035 0.30972 C -0.00035 0.31528 0.00677 0.32107 0.00677 0.3213 C 0.00538 0.37986 0.00469 0.3044 0.00399 0.36019 " pathEditMode="relative" rAng="0" ptsTypes="ffffff">
                                      <p:cBhvr>
                                        <p:cTn id="18" dur="2000" fill="hold"/>
                                        <p:tgtEl>
                                          <p:spTgt spid="34882"/>
                                        </p:tgtEl>
                                        <p:attrNameLst>
                                          <p:attrName>ppt_x</p:attrName>
                                          <p:attrName>ppt_y</p:attrName>
                                        </p:attrNameLst>
                                      </p:cBhvr>
                                      <p:rCtr x="573" y="18935"/>
                                    </p:animMotion>
                                  </p:childTnLst>
                                </p:cTn>
                              </p:par>
                            </p:childTnLst>
                          </p:cTn>
                        </p:par>
                        <p:par>
                          <p:cTn id="19" fill="hold" nodeType="afterGroup">
                            <p:stCondLst>
                              <p:cond delay="10000"/>
                            </p:stCondLst>
                            <p:childTnLst>
                              <p:par>
                                <p:cTn id="20" presetID="11" presetClass="entr" presetSubtype="0" fill="hold" nodeType="afterEffect">
                                  <p:stCondLst>
                                    <p:cond delay="0"/>
                                  </p:stCondLst>
                                  <p:childTnLst>
                                    <p:set>
                                      <p:cBhvr>
                                        <p:cTn id="21" dur="2000">
                                          <p:stCondLst>
                                            <p:cond delay="0"/>
                                          </p:stCondLst>
                                        </p:cTn>
                                        <p:tgtEl>
                                          <p:spTgt spid="34880"/>
                                        </p:tgtEl>
                                        <p:attrNameLst>
                                          <p:attrName>style.visibility</p:attrName>
                                        </p:attrNameLst>
                                      </p:cBhvr>
                                      <p:to>
                                        <p:strVal val="visible"/>
                                      </p:to>
                                    </p:set>
                                  </p:childTnLst>
                                </p:cTn>
                              </p:par>
                            </p:childTnLst>
                          </p:cTn>
                        </p:par>
                        <p:par>
                          <p:cTn id="22" fill="hold" nodeType="afterGroup">
                            <p:stCondLst>
                              <p:cond delay="12000"/>
                            </p:stCondLst>
                            <p:childTnLst>
                              <p:par>
                                <p:cTn id="23" presetID="0" presetClass="path" presetSubtype="0" accel="50000" decel="50000" fill="hold" nodeType="afterEffect">
                                  <p:stCondLst>
                                    <p:cond delay="0"/>
                                  </p:stCondLst>
                                  <p:childTnLst>
                                    <p:animMotion origin="layout" path="M 3.61111E-6 -3.7037E-6 C 0.00052 0.03311 -0.00105 0.07662 0.00451 0.11111 C 0.00642 0.16065 -0.00035 0.12315 0.00451 0.17223 C 0.00503 0.21343 0.00295 0.22662 0.00225 0.24329 " pathEditMode="relative" rAng="0" ptsTypes="ffff">
                                      <p:cBhvr>
                                        <p:cTn id="24" dur="1000" fill="hold"/>
                                        <p:tgtEl>
                                          <p:spTgt spid="34888"/>
                                        </p:tgtEl>
                                        <p:attrNameLst>
                                          <p:attrName>ppt_x</p:attrName>
                                          <p:attrName>ppt_y</p:attrName>
                                        </p:attrNameLst>
                                      </p:cBhvr>
                                      <p:rCtr x="260" y="12153"/>
                                    </p:animMotion>
                                  </p:childTnLst>
                                </p:cTn>
                              </p:par>
                            </p:childTnLst>
                          </p:cTn>
                        </p:par>
                        <p:par>
                          <p:cTn id="25" fill="hold" nodeType="afterGroup">
                            <p:stCondLst>
                              <p:cond delay="13000"/>
                            </p:stCondLst>
                            <p:childTnLst>
                              <p:par>
                                <p:cTn id="26" presetID="0" presetClass="path" presetSubtype="0" accel="50000" decel="50000" fill="hold" nodeType="afterEffect">
                                  <p:stCondLst>
                                    <p:cond delay="0"/>
                                  </p:stCondLst>
                                  <p:childTnLst>
                                    <p:animMotion origin="layout" path="M 0.0 1.48148E-6 C -0.00885 0.01574 -0.00781 0.0331 -0.01111 0.05185 C -0.01215 0.06643 -0.02812 0.09699 -0.02934 0.11157 C -0.02899 0.12546 -0.00174 0.19421 0.00399 0.21528 C 0.00851 0.26065 0.01059 0.32037 0.00955 0.34861 " pathEditMode="relative" rAng="0" ptsTypes="fffff">
                                      <p:cBhvr>
                                        <p:cTn id="27" dur="2000" fill="hold"/>
                                        <p:tgtEl>
                                          <p:spTgt spid="34885"/>
                                        </p:tgtEl>
                                        <p:attrNameLst>
                                          <p:attrName>ppt_x</p:attrName>
                                          <p:attrName>ppt_y</p:attrName>
                                        </p:attrNameLst>
                                      </p:cBhvr>
                                      <p:rCtr x="-938" y="17431"/>
                                    </p:animMotion>
                                  </p:childTnLst>
                                </p:cTn>
                              </p:par>
                            </p:childTnLst>
                          </p:cTn>
                        </p:par>
                        <p:par>
                          <p:cTn id="28" fill="hold" nodeType="afterGroup">
                            <p:stCondLst>
                              <p:cond delay="15000"/>
                            </p:stCondLst>
                            <p:childTnLst>
                              <p:par>
                                <p:cTn id="29" presetID="11" presetClass="entr" presetSubtype="0" fill="hold" nodeType="afterEffect">
                                  <p:stCondLst>
                                    <p:cond delay="0"/>
                                  </p:stCondLst>
                                  <p:childTnLst>
                                    <p:set>
                                      <p:cBhvr>
                                        <p:cTn id="30" dur="2000">
                                          <p:stCondLst>
                                            <p:cond delay="0"/>
                                          </p:stCondLst>
                                        </p:cTn>
                                        <p:tgtEl>
                                          <p:spTgt spid="34881"/>
                                        </p:tgtEl>
                                        <p:attrNameLst>
                                          <p:attrName>style.visibility</p:attrName>
                                        </p:attrNameLst>
                                      </p:cBhvr>
                                      <p:to>
                                        <p:strVal val="visible"/>
                                      </p:to>
                                    </p:set>
                                  </p:childTnLst>
                                </p:cTn>
                              </p:par>
                            </p:childTnLst>
                          </p:cTn>
                        </p:par>
                        <p:par>
                          <p:cTn id="31" fill="hold" nodeType="afterGroup">
                            <p:stCondLst>
                              <p:cond delay="17000"/>
                            </p:stCondLst>
                            <p:childTnLst>
                              <p:par>
                                <p:cTn id="32" presetID="0" presetClass="path" presetSubtype="0" accel="50000" decel="50000" fill="hold" nodeType="afterEffect">
                                  <p:stCondLst>
                                    <p:cond delay="0"/>
                                  </p:stCondLst>
                                  <p:childTnLst>
                                    <p:animMotion origin="layout" path="M 3.61111E-6 4.07407E-6 C -0.00886 0.01574 -0.00782 0.0331 -0.01111 0.05185 C -0.01216 0.06643 -0.01441 0.08009 -0.01563 0.09467 C -0.01528 0.10856 -0.01789 0.14629 -0.01216 0.16736 C -0.01146 0.20856 -0.00955 0.20416 -0.00938 0.23426 C -0.0092 0.24791 -0.01025 0.22546 -0.01059 0.24907 " pathEditMode="relative" rAng="0" ptsTypes="ffffaf">
                                      <p:cBhvr>
                                        <p:cTn id="33" dur="1000" fill="hold"/>
                                        <p:tgtEl>
                                          <p:spTgt spid="34818"/>
                                        </p:tgtEl>
                                        <p:attrNameLst>
                                          <p:attrName>ppt_x</p:attrName>
                                          <p:attrName>ppt_y</p:attrName>
                                        </p:attrNameLst>
                                      </p:cBhvr>
                                      <p:rCtr x="-903" y="1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Date Placeholder 3">
            <a:extLst>
              <a:ext uri="{FF2B5EF4-FFF2-40B4-BE49-F238E27FC236}">
                <a16:creationId xmlns:a16="http://schemas.microsoft.com/office/drawing/2014/main" id="{728F5C6F-F930-7042-AEB3-5814A5142DC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9605FBE-F3C7-CC4B-80D7-775DC51C1B82}" type="datetime12">
              <a:rPr lang="en-US" altLang="en-US" sz="1400"/>
              <a:pPr>
                <a:spcBef>
                  <a:spcPct val="0"/>
                </a:spcBef>
                <a:buFontTx/>
                <a:buNone/>
              </a:pPr>
              <a:t>9:13 AM</a:t>
            </a:fld>
            <a:endParaRPr lang="en-US" altLang="en-US" sz="1400"/>
          </a:p>
        </p:txBody>
      </p:sp>
      <p:sp>
        <p:nvSpPr>
          <p:cNvPr id="33795" name="Rectangle 2">
            <a:extLst>
              <a:ext uri="{FF2B5EF4-FFF2-40B4-BE49-F238E27FC236}">
                <a16:creationId xmlns:a16="http://schemas.microsoft.com/office/drawing/2014/main" id="{0D1443DF-129E-0445-A491-64574F294F79}"/>
              </a:ext>
            </a:extLst>
          </p:cNvPr>
          <p:cNvSpPr>
            <a:spLocks noGrp="1" noChangeArrowheads="1"/>
          </p:cNvSpPr>
          <p:nvPr>
            <p:ph type="title"/>
          </p:nvPr>
        </p:nvSpPr>
        <p:spPr>
          <a:xfrm>
            <a:off x="1524000" y="0"/>
            <a:ext cx="6324600" cy="800100"/>
          </a:xfrm>
          <a:extLst>
            <a:ext uri="{91240B29-F687-4f45-9708-019B960494DF}"/>
          </a:extLst>
        </p:spPr>
        <p:txBody>
          <a:bodyPr vert="horz" lIns="90488" tIns="44450" rIns="90488" bIns="44450" rtlCol="0" anchor="ctr">
            <a:noAutofit/>
          </a:bodyPr>
          <a:lstStyle/>
          <a:p>
            <a:pPr eaLnBrk="1" hangingPunct="1">
              <a:defRPr/>
            </a:pPr>
            <a:r>
              <a:rPr lang="en-US" altLang="en-US">
                <a:ea typeface="+mj-ea"/>
                <a:cs typeface="+mj-cs"/>
              </a:rPr>
              <a:t>Hydrodynamic Systems</a:t>
            </a:r>
          </a:p>
        </p:txBody>
      </p:sp>
      <p:sp>
        <p:nvSpPr>
          <p:cNvPr id="78851" name="Rectangle 3">
            <a:extLst>
              <a:ext uri="{FF2B5EF4-FFF2-40B4-BE49-F238E27FC236}">
                <a16:creationId xmlns:a16="http://schemas.microsoft.com/office/drawing/2014/main" id="{C3BD9352-69B4-0A46-9A6F-091FF059848E}"/>
              </a:ext>
            </a:extLst>
          </p:cNvPr>
          <p:cNvSpPr>
            <a:spLocks noChangeArrowheads="1"/>
          </p:cNvSpPr>
          <p:nvPr/>
        </p:nvSpPr>
        <p:spPr bwMode="auto">
          <a:xfrm>
            <a:off x="9988551" y="6556376"/>
            <a:ext cx="4286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3797" name="Rectangle 4">
            <a:extLst>
              <a:ext uri="{FF2B5EF4-FFF2-40B4-BE49-F238E27FC236}">
                <a16:creationId xmlns:a16="http://schemas.microsoft.com/office/drawing/2014/main" id="{9B03C35B-0671-434F-88FB-55DCC80E94D2}"/>
              </a:ext>
            </a:extLst>
          </p:cNvPr>
          <p:cNvSpPr>
            <a:spLocks noChangeArrowheads="1"/>
          </p:cNvSpPr>
          <p:nvPr/>
        </p:nvSpPr>
        <p:spPr bwMode="auto">
          <a:xfrm>
            <a:off x="2133601" y="1420814"/>
            <a:ext cx="2574925" cy="1290097"/>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3900" b="1">
                <a:solidFill>
                  <a:schemeClr val="tx2"/>
                </a:solidFill>
              </a:rPr>
              <a:t>Flow Chamber</a:t>
            </a:r>
          </a:p>
        </p:txBody>
      </p:sp>
      <p:sp>
        <p:nvSpPr>
          <p:cNvPr id="78853" name="Freeform 5">
            <a:extLst>
              <a:ext uri="{FF2B5EF4-FFF2-40B4-BE49-F238E27FC236}">
                <a16:creationId xmlns:a16="http://schemas.microsoft.com/office/drawing/2014/main" id="{6DB61C76-F181-D646-81C7-035C1F771615}"/>
              </a:ext>
            </a:extLst>
          </p:cNvPr>
          <p:cNvSpPr>
            <a:spLocks/>
          </p:cNvSpPr>
          <p:nvPr/>
        </p:nvSpPr>
        <p:spPr bwMode="auto">
          <a:xfrm>
            <a:off x="7339014" y="1995489"/>
            <a:ext cx="3024187" cy="2536825"/>
          </a:xfrm>
          <a:custGeom>
            <a:avLst/>
            <a:gdLst>
              <a:gd name="T0" fmla="*/ 2147483646 w 2143"/>
              <a:gd name="T1" fmla="*/ 2147483646 h 1598"/>
              <a:gd name="T2" fmla="*/ 2147483646 w 2143"/>
              <a:gd name="T3" fmla="*/ 2147483646 h 1598"/>
              <a:gd name="T4" fmla="*/ 2147483646 w 2143"/>
              <a:gd name="T5" fmla="*/ 2147483646 h 1598"/>
              <a:gd name="T6" fmla="*/ 2147483646 w 2143"/>
              <a:gd name="T7" fmla="*/ 2147483646 h 1598"/>
              <a:gd name="T8" fmla="*/ 2147483646 w 2143"/>
              <a:gd name="T9" fmla="*/ 2147483646 h 1598"/>
              <a:gd name="T10" fmla="*/ 2147483646 w 2143"/>
              <a:gd name="T11" fmla="*/ 2147483646 h 1598"/>
              <a:gd name="T12" fmla="*/ 2147483646 w 2143"/>
              <a:gd name="T13" fmla="*/ 2147483646 h 1598"/>
              <a:gd name="T14" fmla="*/ 2147483646 w 2143"/>
              <a:gd name="T15" fmla="*/ 2147483646 h 1598"/>
              <a:gd name="T16" fmla="*/ 2147483646 w 2143"/>
              <a:gd name="T17" fmla="*/ 0 h 1598"/>
              <a:gd name="T18" fmla="*/ 2147483646 w 2143"/>
              <a:gd name="T19" fmla="*/ 2147483646 h 1598"/>
              <a:gd name="T20" fmla="*/ 0 w 2143"/>
              <a:gd name="T21" fmla="*/ 2147483646 h 1598"/>
              <a:gd name="T22" fmla="*/ 2147483646 w 2143"/>
              <a:gd name="T23" fmla="*/ 2147483646 h 1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43" h="1598">
                <a:moveTo>
                  <a:pt x="83" y="1597"/>
                </a:moveTo>
                <a:lnTo>
                  <a:pt x="2101" y="456"/>
                </a:lnTo>
                <a:lnTo>
                  <a:pt x="2142" y="324"/>
                </a:lnTo>
                <a:lnTo>
                  <a:pt x="2083" y="263"/>
                </a:lnTo>
                <a:lnTo>
                  <a:pt x="2118" y="181"/>
                </a:lnTo>
                <a:lnTo>
                  <a:pt x="2071" y="176"/>
                </a:lnTo>
                <a:lnTo>
                  <a:pt x="2053" y="170"/>
                </a:lnTo>
                <a:lnTo>
                  <a:pt x="2059" y="104"/>
                </a:lnTo>
                <a:lnTo>
                  <a:pt x="2077" y="0"/>
                </a:lnTo>
                <a:lnTo>
                  <a:pt x="767" y="1081"/>
                </a:lnTo>
                <a:lnTo>
                  <a:pt x="0" y="1553"/>
                </a:lnTo>
                <a:lnTo>
                  <a:pt x="83" y="1597"/>
                </a:lnTo>
              </a:path>
            </a:pathLst>
          </a:custGeom>
          <a:solidFill>
            <a:srgbClr val="00A9E0"/>
          </a:solidFill>
          <a:ln w="76200" cap="rnd" cmpd="sng">
            <a:solidFill>
              <a:srgbClr val="00A9E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4" name="Freeform 6" descr="Zig zag">
            <a:extLst>
              <a:ext uri="{FF2B5EF4-FFF2-40B4-BE49-F238E27FC236}">
                <a16:creationId xmlns:a16="http://schemas.microsoft.com/office/drawing/2014/main" id="{F37DCBA9-A36C-534A-9C20-3868FECC06D4}"/>
              </a:ext>
            </a:extLst>
          </p:cNvPr>
          <p:cNvSpPr>
            <a:spLocks/>
          </p:cNvSpPr>
          <p:nvPr/>
        </p:nvSpPr>
        <p:spPr bwMode="auto">
          <a:xfrm>
            <a:off x="5230813" y="1684339"/>
            <a:ext cx="3689350" cy="4281487"/>
          </a:xfrm>
          <a:custGeom>
            <a:avLst/>
            <a:gdLst>
              <a:gd name="T0" fmla="*/ 2147483646 w 2615"/>
              <a:gd name="T1" fmla="*/ 2147483646 h 2697"/>
              <a:gd name="T2" fmla="*/ 2147483646 w 2615"/>
              <a:gd name="T3" fmla="*/ 0 h 2697"/>
              <a:gd name="T4" fmla="*/ 2147483646 w 2615"/>
              <a:gd name="T5" fmla="*/ 2147483646 h 2697"/>
              <a:gd name="T6" fmla="*/ 2147483646 w 2615"/>
              <a:gd name="T7" fmla="*/ 2147483646 h 2697"/>
              <a:gd name="T8" fmla="*/ 2147483646 w 2615"/>
              <a:gd name="T9" fmla="*/ 2147483646 h 2697"/>
              <a:gd name="T10" fmla="*/ 2147483646 w 2615"/>
              <a:gd name="T11" fmla="*/ 2147483646 h 2697"/>
              <a:gd name="T12" fmla="*/ 2147483646 w 2615"/>
              <a:gd name="T13" fmla="*/ 2147483646 h 2697"/>
              <a:gd name="T14" fmla="*/ 2147483646 w 2615"/>
              <a:gd name="T15" fmla="*/ 2147483646 h 2697"/>
              <a:gd name="T16" fmla="*/ 2147483646 w 2615"/>
              <a:gd name="T17" fmla="*/ 2147483646 h 2697"/>
              <a:gd name="T18" fmla="*/ 2147483646 w 2615"/>
              <a:gd name="T19" fmla="*/ 2147483646 h 2697"/>
              <a:gd name="T20" fmla="*/ 2147483646 w 2615"/>
              <a:gd name="T21" fmla="*/ 2147483646 h 2697"/>
              <a:gd name="T22" fmla="*/ 2147483646 w 2615"/>
              <a:gd name="T23" fmla="*/ 2147483646 h 2697"/>
              <a:gd name="T24" fmla="*/ 2147483646 w 2615"/>
              <a:gd name="T25" fmla="*/ 2147483646 h 2697"/>
              <a:gd name="T26" fmla="*/ 2147483646 w 2615"/>
              <a:gd name="T27" fmla="*/ 2147483646 h 2697"/>
              <a:gd name="T28" fmla="*/ 2147483646 w 2615"/>
              <a:gd name="T29" fmla="*/ 2147483646 h 2697"/>
              <a:gd name="T30" fmla="*/ 2147483646 w 2615"/>
              <a:gd name="T31" fmla="*/ 2147483646 h 2697"/>
              <a:gd name="T32" fmla="*/ 0 w 2615"/>
              <a:gd name="T33" fmla="*/ 2147483646 h 2697"/>
              <a:gd name="T34" fmla="*/ 2147483646 w 2615"/>
              <a:gd name="T35" fmla="*/ 2147483646 h 2697"/>
              <a:gd name="T36" fmla="*/ 2147483646 w 2615"/>
              <a:gd name="T37" fmla="*/ 2147483646 h 2697"/>
              <a:gd name="T38" fmla="*/ 2147483646 w 2615"/>
              <a:gd name="T39" fmla="*/ 2147483646 h 2697"/>
              <a:gd name="T40" fmla="*/ 2147483646 w 2615"/>
              <a:gd name="T41" fmla="*/ 2147483646 h 2697"/>
              <a:gd name="T42" fmla="*/ 2147483646 w 2615"/>
              <a:gd name="T43" fmla="*/ 2147483646 h 2697"/>
              <a:gd name="T44" fmla="*/ 2147483646 w 2615"/>
              <a:gd name="T45" fmla="*/ 2147483646 h 2697"/>
              <a:gd name="T46" fmla="*/ 2147483646 w 2615"/>
              <a:gd name="T47" fmla="*/ 2147483646 h 26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15" h="2697">
                <a:moveTo>
                  <a:pt x="1936" y="70"/>
                </a:moveTo>
                <a:lnTo>
                  <a:pt x="2225" y="0"/>
                </a:lnTo>
                <a:lnTo>
                  <a:pt x="2597" y="168"/>
                </a:lnTo>
                <a:lnTo>
                  <a:pt x="2614" y="698"/>
                </a:lnTo>
                <a:lnTo>
                  <a:pt x="1902" y="1577"/>
                </a:lnTo>
                <a:lnTo>
                  <a:pt x="1894" y="2665"/>
                </a:lnTo>
                <a:lnTo>
                  <a:pt x="1601" y="2638"/>
                </a:lnTo>
                <a:lnTo>
                  <a:pt x="1565" y="2643"/>
                </a:lnTo>
                <a:lnTo>
                  <a:pt x="1381" y="2696"/>
                </a:lnTo>
                <a:lnTo>
                  <a:pt x="1133" y="2610"/>
                </a:lnTo>
                <a:lnTo>
                  <a:pt x="1125" y="2585"/>
                </a:lnTo>
                <a:lnTo>
                  <a:pt x="1130" y="2599"/>
                </a:lnTo>
                <a:lnTo>
                  <a:pt x="1141" y="2614"/>
                </a:lnTo>
                <a:lnTo>
                  <a:pt x="963" y="2664"/>
                </a:lnTo>
                <a:lnTo>
                  <a:pt x="748" y="2627"/>
                </a:lnTo>
                <a:lnTo>
                  <a:pt x="742" y="1561"/>
                </a:lnTo>
                <a:lnTo>
                  <a:pt x="0" y="663"/>
                </a:lnTo>
                <a:lnTo>
                  <a:pt x="39" y="176"/>
                </a:lnTo>
                <a:lnTo>
                  <a:pt x="278" y="27"/>
                </a:lnTo>
                <a:lnTo>
                  <a:pt x="467" y="44"/>
                </a:lnTo>
                <a:lnTo>
                  <a:pt x="567" y="17"/>
                </a:lnTo>
                <a:lnTo>
                  <a:pt x="756" y="115"/>
                </a:lnTo>
                <a:lnTo>
                  <a:pt x="1279" y="168"/>
                </a:lnTo>
                <a:lnTo>
                  <a:pt x="1936" y="70"/>
                </a:lnTo>
              </a:path>
            </a:pathLst>
          </a:custGeom>
          <a:blipFill dpi="0" rotWithShape="0">
            <a:blip r:embed="rId3"/>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8855" name="Group 7">
            <a:extLst>
              <a:ext uri="{FF2B5EF4-FFF2-40B4-BE49-F238E27FC236}">
                <a16:creationId xmlns:a16="http://schemas.microsoft.com/office/drawing/2014/main" id="{8BB1BAF3-FBA2-CF4E-A372-5311A2967178}"/>
              </a:ext>
            </a:extLst>
          </p:cNvPr>
          <p:cNvGrpSpPr>
            <a:grpSpLocks/>
          </p:cNvGrpSpPr>
          <p:nvPr/>
        </p:nvGrpSpPr>
        <p:grpSpPr bwMode="auto">
          <a:xfrm>
            <a:off x="5026025" y="1655763"/>
            <a:ext cx="4129088" cy="3370262"/>
            <a:chOff x="2325" y="1234"/>
            <a:chExt cx="2927" cy="2123"/>
          </a:xfrm>
        </p:grpSpPr>
        <p:grpSp>
          <p:nvGrpSpPr>
            <p:cNvPr id="78896" name="Group 8">
              <a:extLst>
                <a:ext uri="{FF2B5EF4-FFF2-40B4-BE49-F238E27FC236}">
                  <a16:creationId xmlns:a16="http://schemas.microsoft.com/office/drawing/2014/main" id="{E85B73D0-B715-1A4D-A487-6ED302A4E566}"/>
                </a:ext>
              </a:extLst>
            </p:cNvPr>
            <p:cNvGrpSpPr>
              <a:grpSpLocks/>
            </p:cNvGrpSpPr>
            <p:nvPr/>
          </p:nvGrpSpPr>
          <p:grpSpPr bwMode="auto">
            <a:xfrm>
              <a:off x="2325" y="1234"/>
              <a:ext cx="892" cy="2123"/>
              <a:chOff x="2325" y="1234"/>
              <a:chExt cx="892" cy="2123"/>
            </a:xfrm>
          </p:grpSpPr>
          <p:sp>
            <p:nvSpPr>
              <p:cNvPr id="78900" name="Freeform 9">
                <a:extLst>
                  <a:ext uri="{FF2B5EF4-FFF2-40B4-BE49-F238E27FC236}">
                    <a16:creationId xmlns:a16="http://schemas.microsoft.com/office/drawing/2014/main" id="{533678D0-7EB6-C54F-8F0E-B8A16995C17D}"/>
                  </a:ext>
                </a:extLst>
              </p:cNvPr>
              <p:cNvSpPr>
                <a:spLocks/>
              </p:cNvSpPr>
              <p:nvPr/>
            </p:nvSpPr>
            <p:spPr bwMode="auto">
              <a:xfrm>
                <a:off x="2325" y="1234"/>
                <a:ext cx="892" cy="2123"/>
              </a:xfrm>
              <a:custGeom>
                <a:avLst/>
                <a:gdLst>
                  <a:gd name="T0" fmla="*/ 223 w 892"/>
                  <a:gd name="T1" fmla="*/ 168 h 2123"/>
                  <a:gd name="T2" fmla="*/ 223 w 892"/>
                  <a:gd name="T3" fmla="*/ 672 h 2123"/>
                  <a:gd name="T4" fmla="*/ 891 w 892"/>
                  <a:gd name="T5" fmla="*/ 1521 h 2123"/>
                  <a:gd name="T6" fmla="*/ 891 w 892"/>
                  <a:gd name="T7" fmla="*/ 2122 h 2123"/>
                  <a:gd name="T8" fmla="*/ 846 w 892"/>
                  <a:gd name="T9" fmla="*/ 2113 h 2123"/>
                  <a:gd name="T10" fmla="*/ 768 w 892"/>
                  <a:gd name="T11" fmla="*/ 2113 h 2123"/>
                  <a:gd name="T12" fmla="*/ 757 w 892"/>
                  <a:gd name="T13" fmla="*/ 2104 h 2123"/>
                  <a:gd name="T14" fmla="*/ 702 w 892"/>
                  <a:gd name="T15" fmla="*/ 2078 h 2123"/>
                  <a:gd name="T16" fmla="*/ 679 w 892"/>
                  <a:gd name="T17" fmla="*/ 2042 h 2123"/>
                  <a:gd name="T18" fmla="*/ 657 w 892"/>
                  <a:gd name="T19" fmla="*/ 1998 h 2123"/>
                  <a:gd name="T20" fmla="*/ 657 w 892"/>
                  <a:gd name="T21" fmla="*/ 1512 h 2123"/>
                  <a:gd name="T22" fmla="*/ 0 w 892"/>
                  <a:gd name="T23" fmla="*/ 672 h 2123"/>
                  <a:gd name="T24" fmla="*/ 0 w 892"/>
                  <a:gd name="T25" fmla="*/ 0 h 2123"/>
                  <a:gd name="T26" fmla="*/ 56 w 892"/>
                  <a:gd name="T27" fmla="*/ 27 h 2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2" h="2123">
                    <a:moveTo>
                      <a:pt x="223" y="168"/>
                    </a:moveTo>
                    <a:lnTo>
                      <a:pt x="223" y="672"/>
                    </a:lnTo>
                    <a:lnTo>
                      <a:pt x="891" y="1521"/>
                    </a:lnTo>
                    <a:lnTo>
                      <a:pt x="891" y="2122"/>
                    </a:lnTo>
                    <a:lnTo>
                      <a:pt x="846" y="2113"/>
                    </a:lnTo>
                    <a:lnTo>
                      <a:pt x="768" y="2113"/>
                    </a:lnTo>
                    <a:lnTo>
                      <a:pt x="757" y="2104"/>
                    </a:lnTo>
                    <a:lnTo>
                      <a:pt x="702" y="2078"/>
                    </a:lnTo>
                    <a:lnTo>
                      <a:pt x="679" y="2042"/>
                    </a:lnTo>
                    <a:lnTo>
                      <a:pt x="657" y="1998"/>
                    </a:lnTo>
                    <a:lnTo>
                      <a:pt x="657" y="1512"/>
                    </a:lnTo>
                    <a:lnTo>
                      <a:pt x="0" y="672"/>
                    </a:lnTo>
                    <a:lnTo>
                      <a:pt x="0" y="0"/>
                    </a:lnTo>
                    <a:lnTo>
                      <a:pt x="56" y="27"/>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01" name="Freeform 10">
                <a:extLst>
                  <a:ext uri="{FF2B5EF4-FFF2-40B4-BE49-F238E27FC236}">
                    <a16:creationId xmlns:a16="http://schemas.microsoft.com/office/drawing/2014/main" id="{6BED5034-B5AD-7B43-963B-51AD6D1FFEAA}"/>
                  </a:ext>
                </a:extLst>
              </p:cNvPr>
              <p:cNvSpPr>
                <a:spLocks/>
              </p:cNvSpPr>
              <p:nvPr/>
            </p:nvSpPr>
            <p:spPr bwMode="auto">
              <a:xfrm>
                <a:off x="2380" y="1234"/>
                <a:ext cx="168" cy="152"/>
              </a:xfrm>
              <a:custGeom>
                <a:avLst/>
                <a:gdLst>
                  <a:gd name="T0" fmla="*/ 0 w 168"/>
                  <a:gd name="T1" fmla="*/ 0 h 152"/>
                  <a:gd name="T2" fmla="*/ 56 w 168"/>
                  <a:gd name="T3" fmla="*/ 71 h 152"/>
                  <a:gd name="T4" fmla="*/ 89 w 168"/>
                  <a:gd name="T5" fmla="*/ 80 h 152"/>
                  <a:gd name="T6" fmla="*/ 122 w 168"/>
                  <a:gd name="T7" fmla="*/ 98 h 152"/>
                  <a:gd name="T8" fmla="*/ 145 w 168"/>
                  <a:gd name="T9" fmla="*/ 124 h 152"/>
                  <a:gd name="T10" fmla="*/ 167 w 168"/>
                  <a:gd name="T11" fmla="*/ 151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52">
                    <a:moveTo>
                      <a:pt x="0" y="0"/>
                    </a:moveTo>
                    <a:lnTo>
                      <a:pt x="56" y="71"/>
                    </a:lnTo>
                    <a:lnTo>
                      <a:pt x="89" y="80"/>
                    </a:lnTo>
                    <a:lnTo>
                      <a:pt x="122" y="98"/>
                    </a:lnTo>
                    <a:lnTo>
                      <a:pt x="145" y="124"/>
                    </a:lnTo>
                    <a:lnTo>
                      <a:pt x="167" y="151"/>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7" name="Group 11">
              <a:extLst>
                <a:ext uri="{FF2B5EF4-FFF2-40B4-BE49-F238E27FC236}">
                  <a16:creationId xmlns:a16="http://schemas.microsoft.com/office/drawing/2014/main" id="{ECAC6B6C-5D2D-C746-87A7-3C3EB7F6C6E6}"/>
                </a:ext>
              </a:extLst>
            </p:cNvPr>
            <p:cNvGrpSpPr>
              <a:grpSpLocks/>
            </p:cNvGrpSpPr>
            <p:nvPr/>
          </p:nvGrpSpPr>
          <p:grpSpPr bwMode="auto">
            <a:xfrm>
              <a:off x="4362" y="1234"/>
              <a:ext cx="890" cy="2123"/>
              <a:chOff x="4362" y="1234"/>
              <a:chExt cx="890" cy="2123"/>
            </a:xfrm>
          </p:grpSpPr>
          <p:sp>
            <p:nvSpPr>
              <p:cNvPr id="78898" name="Freeform 12">
                <a:extLst>
                  <a:ext uri="{FF2B5EF4-FFF2-40B4-BE49-F238E27FC236}">
                    <a16:creationId xmlns:a16="http://schemas.microsoft.com/office/drawing/2014/main" id="{FFF750A4-5D76-F743-A1F8-A0950F4789D8}"/>
                  </a:ext>
                </a:extLst>
              </p:cNvPr>
              <p:cNvSpPr>
                <a:spLocks/>
              </p:cNvSpPr>
              <p:nvPr/>
            </p:nvSpPr>
            <p:spPr bwMode="auto">
              <a:xfrm>
                <a:off x="4362" y="1234"/>
                <a:ext cx="890" cy="2123"/>
              </a:xfrm>
              <a:custGeom>
                <a:avLst/>
                <a:gdLst>
                  <a:gd name="T0" fmla="*/ 667 w 890"/>
                  <a:gd name="T1" fmla="*/ 168 h 2123"/>
                  <a:gd name="T2" fmla="*/ 667 w 890"/>
                  <a:gd name="T3" fmla="*/ 672 h 2123"/>
                  <a:gd name="T4" fmla="*/ 0 w 890"/>
                  <a:gd name="T5" fmla="*/ 1521 h 2123"/>
                  <a:gd name="T6" fmla="*/ 0 w 890"/>
                  <a:gd name="T7" fmla="*/ 2122 h 2123"/>
                  <a:gd name="T8" fmla="*/ 44 w 890"/>
                  <a:gd name="T9" fmla="*/ 2113 h 2123"/>
                  <a:gd name="T10" fmla="*/ 122 w 890"/>
                  <a:gd name="T11" fmla="*/ 2113 h 2123"/>
                  <a:gd name="T12" fmla="*/ 133 w 890"/>
                  <a:gd name="T13" fmla="*/ 2104 h 2123"/>
                  <a:gd name="T14" fmla="*/ 189 w 890"/>
                  <a:gd name="T15" fmla="*/ 2078 h 2123"/>
                  <a:gd name="T16" fmla="*/ 211 w 890"/>
                  <a:gd name="T17" fmla="*/ 2042 h 2123"/>
                  <a:gd name="T18" fmla="*/ 233 w 890"/>
                  <a:gd name="T19" fmla="*/ 1998 h 2123"/>
                  <a:gd name="T20" fmla="*/ 233 w 890"/>
                  <a:gd name="T21" fmla="*/ 1512 h 2123"/>
                  <a:gd name="T22" fmla="*/ 889 w 890"/>
                  <a:gd name="T23" fmla="*/ 672 h 2123"/>
                  <a:gd name="T24" fmla="*/ 889 w 890"/>
                  <a:gd name="T25" fmla="*/ 0 h 2123"/>
                  <a:gd name="T26" fmla="*/ 833 w 890"/>
                  <a:gd name="T27" fmla="*/ 27 h 2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0" h="2123">
                    <a:moveTo>
                      <a:pt x="667" y="168"/>
                    </a:moveTo>
                    <a:lnTo>
                      <a:pt x="667" y="672"/>
                    </a:lnTo>
                    <a:lnTo>
                      <a:pt x="0" y="1521"/>
                    </a:lnTo>
                    <a:lnTo>
                      <a:pt x="0" y="2122"/>
                    </a:lnTo>
                    <a:lnTo>
                      <a:pt x="44" y="2113"/>
                    </a:lnTo>
                    <a:lnTo>
                      <a:pt x="122" y="2113"/>
                    </a:lnTo>
                    <a:lnTo>
                      <a:pt x="133" y="2104"/>
                    </a:lnTo>
                    <a:lnTo>
                      <a:pt x="189" y="2078"/>
                    </a:lnTo>
                    <a:lnTo>
                      <a:pt x="211" y="2042"/>
                    </a:lnTo>
                    <a:lnTo>
                      <a:pt x="233" y="1998"/>
                    </a:lnTo>
                    <a:lnTo>
                      <a:pt x="233" y="1512"/>
                    </a:lnTo>
                    <a:lnTo>
                      <a:pt x="889" y="672"/>
                    </a:lnTo>
                    <a:lnTo>
                      <a:pt x="889" y="0"/>
                    </a:lnTo>
                    <a:lnTo>
                      <a:pt x="833" y="27"/>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99" name="Freeform 13">
                <a:extLst>
                  <a:ext uri="{FF2B5EF4-FFF2-40B4-BE49-F238E27FC236}">
                    <a16:creationId xmlns:a16="http://schemas.microsoft.com/office/drawing/2014/main" id="{94A59D7F-0E06-8644-8B2F-62E482368512}"/>
                  </a:ext>
                </a:extLst>
              </p:cNvPr>
              <p:cNvSpPr>
                <a:spLocks/>
              </p:cNvSpPr>
              <p:nvPr/>
            </p:nvSpPr>
            <p:spPr bwMode="auto">
              <a:xfrm>
                <a:off x="5029" y="1234"/>
                <a:ext cx="169" cy="152"/>
              </a:xfrm>
              <a:custGeom>
                <a:avLst/>
                <a:gdLst>
                  <a:gd name="T0" fmla="*/ 168 w 169"/>
                  <a:gd name="T1" fmla="*/ 0 h 152"/>
                  <a:gd name="T2" fmla="*/ 112 w 169"/>
                  <a:gd name="T3" fmla="*/ 71 h 152"/>
                  <a:gd name="T4" fmla="*/ 78 w 169"/>
                  <a:gd name="T5" fmla="*/ 80 h 152"/>
                  <a:gd name="T6" fmla="*/ 45 w 169"/>
                  <a:gd name="T7" fmla="*/ 98 h 152"/>
                  <a:gd name="T8" fmla="*/ 22 w 169"/>
                  <a:gd name="T9" fmla="*/ 124 h 152"/>
                  <a:gd name="T10" fmla="*/ 0 w 169"/>
                  <a:gd name="T11" fmla="*/ 151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 h="152">
                    <a:moveTo>
                      <a:pt x="168" y="0"/>
                    </a:moveTo>
                    <a:lnTo>
                      <a:pt x="112" y="71"/>
                    </a:lnTo>
                    <a:lnTo>
                      <a:pt x="78" y="80"/>
                    </a:lnTo>
                    <a:lnTo>
                      <a:pt x="45" y="98"/>
                    </a:lnTo>
                    <a:lnTo>
                      <a:pt x="22" y="124"/>
                    </a:lnTo>
                    <a:lnTo>
                      <a:pt x="0" y="151"/>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8856" name="Freeform 14" descr="Dashed vertical">
            <a:extLst>
              <a:ext uri="{FF2B5EF4-FFF2-40B4-BE49-F238E27FC236}">
                <a16:creationId xmlns:a16="http://schemas.microsoft.com/office/drawing/2014/main" id="{C12238CB-05F1-D84D-B98E-36E75872FDF0}"/>
              </a:ext>
            </a:extLst>
          </p:cNvPr>
          <p:cNvSpPr>
            <a:spLocks/>
          </p:cNvSpPr>
          <p:nvPr/>
        </p:nvSpPr>
        <p:spPr bwMode="auto">
          <a:xfrm>
            <a:off x="6473825" y="2540001"/>
            <a:ext cx="673100" cy="3413125"/>
          </a:xfrm>
          <a:custGeom>
            <a:avLst/>
            <a:gdLst>
              <a:gd name="T0" fmla="*/ 0 w 477"/>
              <a:gd name="T1" fmla="*/ 0 h 2150"/>
              <a:gd name="T2" fmla="*/ 2147483646 w 477"/>
              <a:gd name="T3" fmla="*/ 2147483646 h 2150"/>
              <a:gd name="T4" fmla="*/ 2147483646 w 477"/>
              <a:gd name="T5" fmla="*/ 2147483646 h 2150"/>
              <a:gd name="T6" fmla="*/ 2147483646 w 477"/>
              <a:gd name="T7" fmla="*/ 2147483646 h 2150"/>
              <a:gd name="T8" fmla="*/ 2147483646 w 477"/>
              <a:gd name="T9" fmla="*/ 2147483646 h 2150"/>
              <a:gd name="T10" fmla="*/ 2147483646 w 477"/>
              <a:gd name="T11" fmla="*/ 2147483646 h 2150"/>
              <a:gd name="T12" fmla="*/ 2147483646 w 477"/>
              <a:gd name="T13" fmla="*/ 2147483646 h 2150"/>
              <a:gd name="T14" fmla="*/ 2147483646 w 477"/>
              <a:gd name="T15" fmla="*/ 2147483646 h 2150"/>
              <a:gd name="T16" fmla="*/ 2147483646 w 477"/>
              <a:gd name="T17" fmla="*/ 2147483646 h 2150"/>
              <a:gd name="T18" fmla="*/ 2147483646 w 477"/>
              <a:gd name="T19" fmla="*/ 2147483646 h 2150"/>
              <a:gd name="T20" fmla="*/ 2147483646 w 477"/>
              <a:gd name="T21" fmla="*/ 2147483646 h 2150"/>
              <a:gd name="T22" fmla="*/ 2147483646 w 477"/>
              <a:gd name="T23" fmla="*/ 2147483646 h 2150"/>
              <a:gd name="T24" fmla="*/ 2147483646 w 477"/>
              <a:gd name="T25" fmla="*/ 2147483646 h 2150"/>
              <a:gd name="T26" fmla="*/ 2147483646 w 477"/>
              <a:gd name="T27" fmla="*/ 2147483646 h 2150"/>
              <a:gd name="T28" fmla="*/ 2147483646 w 477"/>
              <a:gd name="T29" fmla="*/ 2147483646 h 2150"/>
              <a:gd name="T30" fmla="*/ 2147483646 w 477"/>
              <a:gd name="T31" fmla="*/ 2147483646 h 2150"/>
              <a:gd name="T32" fmla="*/ 2147483646 w 477"/>
              <a:gd name="T33" fmla="*/ 2147483646 h 2150"/>
              <a:gd name="T34" fmla="*/ 2147483646 w 477"/>
              <a:gd name="T35" fmla="*/ 2147483646 h 2150"/>
              <a:gd name="T36" fmla="*/ 2147483646 w 477"/>
              <a:gd name="T37" fmla="*/ 2147483646 h 2150"/>
              <a:gd name="T38" fmla="*/ 2147483646 w 477"/>
              <a:gd name="T39" fmla="*/ 2147483646 h 2150"/>
              <a:gd name="T40" fmla="*/ 2147483646 w 477"/>
              <a:gd name="T41" fmla="*/ 2147483646 h 2150"/>
              <a:gd name="T42" fmla="*/ 2147483646 w 477"/>
              <a:gd name="T43" fmla="*/ 2147483646 h 2150"/>
              <a:gd name="T44" fmla="*/ 2147483646 w 477"/>
              <a:gd name="T45" fmla="*/ 2147483646 h 2150"/>
              <a:gd name="T46" fmla="*/ 2147483646 w 477"/>
              <a:gd name="T47" fmla="*/ 2147483646 h 2150"/>
              <a:gd name="T48" fmla="*/ 2147483646 w 477"/>
              <a:gd name="T49" fmla="*/ 2147483646 h 2150"/>
              <a:gd name="T50" fmla="*/ 2147483646 w 477"/>
              <a:gd name="T51" fmla="*/ 2147483646 h 2150"/>
              <a:gd name="T52" fmla="*/ 2147483646 w 477"/>
              <a:gd name="T53" fmla="*/ 2147483646 h 2150"/>
              <a:gd name="T54" fmla="*/ 2147483646 w 477"/>
              <a:gd name="T55" fmla="*/ 2147483646 h 2150"/>
              <a:gd name="T56" fmla="*/ 2147483646 w 477"/>
              <a:gd name="T57" fmla="*/ 2147483646 h 2150"/>
              <a:gd name="T58" fmla="*/ 2147483646 w 477"/>
              <a:gd name="T59" fmla="*/ 2147483646 h 2150"/>
              <a:gd name="T60" fmla="*/ 2147483646 w 477"/>
              <a:gd name="T61" fmla="*/ 2147483646 h 2150"/>
              <a:gd name="T62" fmla="*/ 2147483646 w 477"/>
              <a:gd name="T63" fmla="*/ 2147483646 h 2150"/>
              <a:gd name="T64" fmla="*/ 2147483646 w 477"/>
              <a:gd name="T65" fmla="*/ 2147483646 h 2150"/>
              <a:gd name="T66" fmla="*/ 2147483646 w 477"/>
              <a:gd name="T67" fmla="*/ 2147483646 h 2150"/>
              <a:gd name="T68" fmla="*/ 2147483646 w 477"/>
              <a:gd name="T69" fmla="*/ 2147483646 h 2150"/>
              <a:gd name="T70" fmla="*/ 0 w 477"/>
              <a:gd name="T71" fmla="*/ 0 h 2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7" h="2150">
                <a:moveTo>
                  <a:pt x="0" y="0"/>
                </a:moveTo>
                <a:lnTo>
                  <a:pt x="39" y="78"/>
                </a:lnTo>
                <a:lnTo>
                  <a:pt x="87" y="150"/>
                </a:lnTo>
                <a:lnTo>
                  <a:pt x="128" y="203"/>
                </a:lnTo>
                <a:lnTo>
                  <a:pt x="186" y="250"/>
                </a:lnTo>
                <a:lnTo>
                  <a:pt x="220" y="279"/>
                </a:lnTo>
                <a:lnTo>
                  <a:pt x="256" y="309"/>
                </a:lnTo>
                <a:lnTo>
                  <a:pt x="279" y="335"/>
                </a:lnTo>
                <a:lnTo>
                  <a:pt x="306" y="369"/>
                </a:lnTo>
                <a:lnTo>
                  <a:pt x="329" y="422"/>
                </a:lnTo>
                <a:lnTo>
                  <a:pt x="331" y="453"/>
                </a:lnTo>
                <a:lnTo>
                  <a:pt x="340" y="515"/>
                </a:lnTo>
                <a:lnTo>
                  <a:pt x="340" y="552"/>
                </a:lnTo>
                <a:lnTo>
                  <a:pt x="340" y="579"/>
                </a:lnTo>
                <a:lnTo>
                  <a:pt x="346" y="2096"/>
                </a:lnTo>
                <a:lnTo>
                  <a:pt x="476" y="2149"/>
                </a:lnTo>
                <a:lnTo>
                  <a:pt x="465" y="1596"/>
                </a:lnTo>
                <a:lnTo>
                  <a:pt x="465" y="1291"/>
                </a:lnTo>
                <a:lnTo>
                  <a:pt x="448" y="981"/>
                </a:lnTo>
                <a:lnTo>
                  <a:pt x="441" y="884"/>
                </a:lnTo>
                <a:lnTo>
                  <a:pt x="459" y="948"/>
                </a:lnTo>
                <a:lnTo>
                  <a:pt x="465" y="833"/>
                </a:lnTo>
                <a:lnTo>
                  <a:pt x="451" y="806"/>
                </a:lnTo>
                <a:lnTo>
                  <a:pt x="442" y="789"/>
                </a:lnTo>
                <a:lnTo>
                  <a:pt x="451" y="475"/>
                </a:lnTo>
                <a:lnTo>
                  <a:pt x="451" y="416"/>
                </a:lnTo>
                <a:lnTo>
                  <a:pt x="454" y="358"/>
                </a:lnTo>
                <a:lnTo>
                  <a:pt x="445" y="252"/>
                </a:lnTo>
                <a:lnTo>
                  <a:pt x="445" y="146"/>
                </a:lnTo>
                <a:lnTo>
                  <a:pt x="454" y="108"/>
                </a:lnTo>
                <a:lnTo>
                  <a:pt x="457" y="73"/>
                </a:lnTo>
                <a:lnTo>
                  <a:pt x="457" y="31"/>
                </a:lnTo>
                <a:lnTo>
                  <a:pt x="468" y="22"/>
                </a:lnTo>
                <a:lnTo>
                  <a:pt x="471" y="16"/>
                </a:lnTo>
                <a:lnTo>
                  <a:pt x="471" y="2"/>
                </a:lnTo>
                <a:lnTo>
                  <a:pt x="0"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7" name="Freeform 15" descr="Dashed vertical">
            <a:extLst>
              <a:ext uri="{FF2B5EF4-FFF2-40B4-BE49-F238E27FC236}">
                <a16:creationId xmlns:a16="http://schemas.microsoft.com/office/drawing/2014/main" id="{B6D921B7-2A55-7B49-B064-B15B6BA0CF98}"/>
              </a:ext>
            </a:extLst>
          </p:cNvPr>
          <p:cNvSpPr>
            <a:spLocks/>
          </p:cNvSpPr>
          <p:nvPr/>
        </p:nvSpPr>
        <p:spPr bwMode="auto">
          <a:xfrm>
            <a:off x="7061201" y="2540000"/>
            <a:ext cx="665163" cy="3422650"/>
          </a:xfrm>
          <a:custGeom>
            <a:avLst/>
            <a:gdLst>
              <a:gd name="T0" fmla="*/ 2147483646 w 471"/>
              <a:gd name="T1" fmla="*/ 0 h 2156"/>
              <a:gd name="T2" fmla="*/ 2147483646 w 471"/>
              <a:gd name="T3" fmla="*/ 2147483646 h 2156"/>
              <a:gd name="T4" fmla="*/ 2147483646 w 471"/>
              <a:gd name="T5" fmla="*/ 2147483646 h 2156"/>
              <a:gd name="T6" fmla="*/ 2147483646 w 471"/>
              <a:gd name="T7" fmla="*/ 2147483646 h 2156"/>
              <a:gd name="T8" fmla="*/ 2147483646 w 471"/>
              <a:gd name="T9" fmla="*/ 2147483646 h 2156"/>
              <a:gd name="T10" fmla="*/ 2147483646 w 471"/>
              <a:gd name="T11" fmla="*/ 2147483646 h 2156"/>
              <a:gd name="T12" fmla="*/ 2147483646 w 471"/>
              <a:gd name="T13" fmla="*/ 2147483646 h 2156"/>
              <a:gd name="T14" fmla="*/ 2147483646 w 471"/>
              <a:gd name="T15" fmla="*/ 2147483646 h 2156"/>
              <a:gd name="T16" fmla="*/ 2147483646 w 471"/>
              <a:gd name="T17" fmla="*/ 2147483646 h 2156"/>
              <a:gd name="T18" fmla="*/ 2147483646 w 471"/>
              <a:gd name="T19" fmla="*/ 2147483646 h 2156"/>
              <a:gd name="T20" fmla="*/ 2147483646 w 471"/>
              <a:gd name="T21" fmla="*/ 2147483646 h 2156"/>
              <a:gd name="T22" fmla="*/ 2147483646 w 471"/>
              <a:gd name="T23" fmla="*/ 2147483646 h 2156"/>
              <a:gd name="T24" fmla="*/ 2147483646 w 471"/>
              <a:gd name="T25" fmla="*/ 2147483646 h 2156"/>
              <a:gd name="T26" fmla="*/ 2147483646 w 471"/>
              <a:gd name="T27" fmla="*/ 2147483646 h 2156"/>
              <a:gd name="T28" fmla="*/ 2147483646 w 471"/>
              <a:gd name="T29" fmla="*/ 2147483646 h 2156"/>
              <a:gd name="T30" fmla="*/ 2147483646 w 471"/>
              <a:gd name="T31" fmla="*/ 2147483646 h 2156"/>
              <a:gd name="T32" fmla="*/ 2147483646 w 471"/>
              <a:gd name="T33" fmla="*/ 2147483646 h 2156"/>
              <a:gd name="T34" fmla="*/ 2147483646 w 471"/>
              <a:gd name="T35" fmla="*/ 2147483646 h 2156"/>
              <a:gd name="T36" fmla="*/ 2147483646 w 471"/>
              <a:gd name="T37" fmla="*/ 2147483646 h 2156"/>
              <a:gd name="T38" fmla="*/ 2147483646 w 471"/>
              <a:gd name="T39" fmla="*/ 2147483646 h 2156"/>
              <a:gd name="T40" fmla="*/ 2147483646 w 471"/>
              <a:gd name="T41" fmla="*/ 2147483646 h 2156"/>
              <a:gd name="T42" fmla="*/ 2147483646 w 471"/>
              <a:gd name="T43" fmla="*/ 2147483646 h 2156"/>
              <a:gd name="T44" fmla="*/ 2147483646 w 471"/>
              <a:gd name="T45" fmla="*/ 2147483646 h 2156"/>
              <a:gd name="T46" fmla="*/ 2147483646 w 471"/>
              <a:gd name="T47" fmla="*/ 2147483646 h 2156"/>
              <a:gd name="T48" fmla="*/ 2147483646 w 471"/>
              <a:gd name="T49" fmla="*/ 2147483646 h 2156"/>
              <a:gd name="T50" fmla="*/ 2147483646 w 471"/>
              <a:gd name="T51" fmla="*/ 2147483646 h 2156"/>
              <a:gd name="T52" fmla="*/ 2147483646 w 471"/>
              <a:gd name="T53" fmla="*/ 2147483646 h 2156"/>
              <a:gd name="T54" fmla="*/ 2147483646 w 471"/>
              <a:gd name="T55" fmla="*/ 2147483646 h 2156"/>
              <a:gd name="T56" fmla="*/ 2147483646 w 471"/>
              <a:gd name="T57" fmla="*/ 2147483646 h 2156"/>
              <a:gd name="T58" fmla="*/ 2147483646 w 471"/>
              <a:gd name="T59" fmla="*/ 2147483646 h 2156"/>
              <a:gd name="T60" fmla="*/ 2147483646 w 471"/>
              <a:gd name="T61" fmla="*/ 2147483646 h 2156"/>
              <a:gd name="T62" fmla="*/ 2147483646 w 471"/>
              <a:gd name="T63" fmla="*/ 2147483646 h 2156"/>
              <a:gd name="T64" fmla="*/ 2147483646 w 471"/>
              <a:gd name="T65" fmla="*/ 2147483646 h 2156"/>
              <a:gd name="T66" fmla="*/ 0 w 471"/>
              <a:gd name="T67" fmla="*/ 2147483646 h 2156"/>
              <a:gd name="T68" fmla="*/ 0 w 471"/>
              <a:gd name="T69" fmla="*/ 2147483646 h 2156"/>
              <a:gd name="T70" fmla="*/ 2147483646 w 471"/>
              <a:gd name="T71" fmla="*/ 0 h 2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1" h="2156">
                <a:moveTo>
                  <a:pt x="470" y="0"/>
                </a:moveTo>
                <a:lnTo>
                  <a:pt x="431" y="78"/>
                </a:lnTo>
                <a:lnTo>
                  <a:pt x="383" y="150"/>
                </a:lnTo>
                <a:lnTo>
                  <a:pt x="342" y="203"/>
                </a:lnTo>
                <a:lnTo>
                  <a:pt x="283" y="250"/>
                </a:lnTo>
                <a:lnTo>
                  <a:pt x="251" y="279"/>
                </a:lnTo>
                <a:lnTo>
                  <a:pt x="214" y="309"/>
                </a:lnTo>
                <a:lnTo>
                  <a:pt x="192" y="336"/>
                </a:lnTo>
                <a:lnTo>
                  <a:pt x="164" y="369"/>
                </a:lnTo>
                <a:lnTo>
                  <a:pt x="142" y="422"/>
                </a:lnTo>
                <a:lnTo>
                  <a:pt x="139" y="453"/>
                </a:lnTo>
                <a:lnTo>
                  <a:pt x="131" y="515"/>
                </a:lnTo>
                <a:lnTo>
                  <a:pt x="131" y="552"/>
                </a:lnTo>
                <a:lnTo>
                  <a:pt x="131" y="579"/>
                </a:lnTo>
                <a:lnTo>
                  <a:pt x="131" y="2137"/>
                </a:lnTo>
                <a:lnTo>
                  <a:pt x="74" y="2155"/>
                </a:lnTo>
                <a:lnTo>
                  <a:pt x="9" y="2138"/>
                </a:lnTo>
                <a:lnTo>
                  <a:pt x="11" y="1352"/>
                </a:lnTo>
                <a:lnTo>
                  <a:pt x="39" y="1171"/>
                </a:lnTo>
                <a:lnTo>
                  <a:pt x="41" y="1251"/>
                </a:lnTo>
                <a:lnTo>
                  <a:pt x="50" y="1174"/>
                </a:lnTo>
                <a:lnTo>
                  <a:pt x="16" y="2043"/>
                </a:lnTo>
                <a:lnTo>
                  <a:pt x="30" y="1165"/>
                </a:lnTo>
                <a:lnTo>
                  <a:pt x="6" y="1222"/>
                </a:lnTo>
                <a:lnTo>
                  <a:pt x="20" y="475"/>
                </a:lnTo>
                <a:lnTo>
                  <a:pt x="20" y="415"/>
                </a:lnTo>
                <a:lnTo>
                  <a:pt x="17" y="358"/>
                </a:lnTo>
                <a:lnTo>
                  <a:pt x="25" y="252"/>
                </a:lnTo>
                <a:lnTo>
                  <a:pt x="25" y="146"/>
                </a:lnTo>
                <a:lnTo>
                  <a:pt x="17" y="108"/>
                </a:lnTo>
                <a:lnTo>
                  <a:pt x="14" y="73"/>
                </a:lnTo>
                <a:lnTo>
                  <a:pt x="14" y="31"/>
                </a:lnTo>
                <a:lnTo>
                  <a:pt x="3" y="22"/>
                </a:lnTo>
                <a:lnTo>
                  <a:pt x="0" y="16"/>
                </a:lnTo>
                <a:lnTo>
                  <a:pt x="0" y="2"/>
                </a:lnTo>
                <a:lnTo>
                  <a:pt x="470"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8858" name="Group 16">
            <a:extLst>
              <a:ext uri="{FF2B5EF4-FFF2-40B4-BE49-F238E27FC236}">
                <a16:creationId xmlns:a16="http://schemas.microsoft.com/office/drawing/2014/main" id="{5CBF6F4F-9E3F-394F-B455-381109180AD1}"/>
              </a:ext>
            </a:extLst>
          </p:cNvPr>
          <p:cNvGrpSpPr>
            <a:grpSpLocks/>
          </p:cNvGrpSpPr>
          <p:nvPr/>
        </p:nvGrpSpPr>
        <p:grpSpPr bwMode="auto">
          <a:xfrm>
            <a:off x="7108826" y="2651125"/>
            <a:ext cx="212725" cy="196850"/>
            <a:chOff x="3801" y="1861"/>
            <a:chExt cx="151" cy="124"/>
          </a:xfrm>
        </p:grpSpPr>
        <p:sp>
          <p:nvSpPr>
            <p:cNvPr id="78894" name="Freeform 17" descr="Wide upward diagonal">
              <a:extLst>
                <a:ext uri="{FF2B5EF4-FFF2-40B4-BE49-F238E27FC236}">
                  <a16:creationId xmlns:a16="http://schemas.microsoft.com/office/drawing/2014/main" id="{922114DA-CA6E-6E4B-A9F0-E4687AA03674}"/>
                </a:ext>
              </a:extLst>
            </p:cNvPr>
            <p:cNvSpPr>
              <a:spLocks/>
            </p:cNvSpPr>
            <p:nvPr/>
          </p:nvSpPr>
          <p:spPr bwMode="auto">
            <a:xfrm>
              <a:off x="3801" y="1861"/>
              <a:ext cx="151" cy="124"/>
            </a:xfrm>
            <a:custGeom>
              <a:avLst/>
              <a:gdLst>
                <a:gd name="T0" fmla="*/ 150 w 151"/>
                <a:gd name="T1" fmla="*/ 69 h 124"/>
                <a:gd name="T2" fmla="*/ 143 w 151"/>
                <a:gd name="T3" fmla="*/ 25 h 124"/>
                <a:gd name="T4" fmla="*/ 104 w 151"/>
                <a:gd name="T5" fmla="*/ 0 h 124"/>
                <a:gd name="T6" fmla="*/ 61 w 151"/>
                <a:gd name="T7" fmla="*/ 0 h 124"/>
                <a:gd name="T8" fmla="*/ 23 w 151"/>
                <a:gd name="T9" fmla="*/ 12 h 124"/>
                <a:gd name="T10" fmla="*/ 0 w 151"/>
                <a:gd name="T11" fmla="*/ 41 h 124"/>
                <a:gd name="T12" fmla="*/ 0 w 151"/>
                <a:gd name="T13" fmla="*/ 78 h 124"/>
                <a:gd name="T14" fmla="*/ 19 w 151"/>
                <a:gd name="T15" fmla="*/ 110 h 124"/>
                <a:gd name="T16" fmla="*/ 61 w 151"/>
                <a:gd name="T17" fmla="*/ 123 h 124"/>
                <a:gd name="T18" fmla="*/ 135 w 151"/>
                <a:gd name="T19" fmla="*/ 106 h 124"/>
                <a:gd name="T20" fmla="*/ 150 w 151"/>
                <a:gd name="T21" fmla="*/ 74 h 124"/>
                <a:gd name="T22" fmla="*/ 150 w 151"/>
                <a:gd name="T23" fmla="*/ 69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24">
                  <a:moveTo>
                    <a:pt x="150" y="69"/>
                  </a:moveTo>
                  <a:lnTo>
                    <a:pt x="143" y="25"/>
                  </a:lnTo>
                  <a:lnTo>
                    <a:pt x="104" y="0"/>
                  </a:lnTo>
                  <a:lnTo>
                    <a:pt x="61" y="0"/>
                  </a:lnTo>
                  <a:lnTo>
                    <a:pt x="23" y="12"/>
                  </a:lnTo>
                  <a:lnTo>
                    <a:pt x="0" y="41"/>
                  </a:lnTo>
                  <a:lnTo>
                    <a:pt x="0" y="78"/>
                  </a:lnTo>
                  <a:lnTo>
                    <a:pt x="19" y="110"/>
                  </a:lnTo>
                  <a:lnTo>
                    <a:pt x="61" y="123"/>
                  </a:lnTo>
                  <a:lnTo>
                    <a:pt x="135" y="106"/>
                  </a:lnTo>
                  <a:lnTo>
                    <a:pt x="150" y="74"/>
                  </a:lnTo>
                  <a:lnTo>
                    <a:pt x="150" y="6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95" name="Freeform 18">
              <a:extLst>
                <a:ext uri="{FF2B5EF4-FFF2-40B4-BE49-F238E27FC236}">
                  <a16:creationId xmlns:a16="http://schemas.microsoft.com/office/drawing/2014/main" id="{F61588B9-B2A6-494F-BB5A-B8E1B8B8B6BA}"/>
                </a:ext>
              </a:extLst>
            </p:cNvPr>
            <p:cNvSpPr>
              <a:spLocks/>
            </p:cNvSpPr>
            <p:nvPr/>
          </p:nvSpPr>
          <p:spPr bwMode="auto">
            <a:xfrm>
              <a:off x="3820" y="1904"/>
              <a:ext cx="103" cy="67"/>
            </a:xfrm>
            <a:custGeom>
              <a:avLst/>
              <a:gdLst>
                <a:gd name="T0" fmla="*/ 42 w 103"/>
                <a:gd name="T1" fmla="*/ 66 h 67"/>
                <a:gd name="T2" fmla="*/ 57 w 103"/>
                <a:gd name="T3" fmla="*/ 62 h 67"/>
                <a:gd name="T4" fmla="*/ 72 w 103"/>
                <a:gd name="T5" fmla="*/ 50 h 67"/>
                <a:gd name="T6" fmla="*/ 102 w 103"/>
                <a:gd name="T7" fmla="*/ 50 h 67"/>
                <a:gd name="T8" fmla="*/ 102 w 103"/>
                <a:gd name="T9" fmla="*/ 33 h 67"/>
                <a:gd name="T10" fmla="*/ 102 w 103"/>
                <a:gd name="T11" fmla="*/ 33 h 67"/>
                <a:gd name="T12" fmla="*/ 102 w 103"/>
                <a:gd name="T13" fmla="*/ 17 h 67"/>
                <a:gd name="T14" fmla="*/ 102 w 103"/>
                <a:gd name="T15" fmla="*/ 0 h 67"/>
                <a:gd name="T16" fmla="*/ 72 w 103"/>
                <a:gd name="T17" fmla="*/ 0 h 67"/>
                <a:gd name="T18" fmla="*/ 42 w 103"/>
                <a:gd name="T19" fmla="*/ 17 h 67"/>
                <a:gd name="T20" fmla="*/ 72 w 103"/>
                <a:gd name="T21" fmla="*/ 22 h 67"/>
                <a:gd name="T22" fmla="*/ 102 w 103"/>
                <a:gd name="T23" fmla="*/ 33 h 67"/>
                <a:gd name="T24" fmla="*/ 102 w 103"/>
                <a:gd name="T25" fmla="*/ 33 h 67"/>
                <a:gd name="T26" fmla="*/ 72 w 103"/>
                <a:gd name="T27" fmla="*/ 50 h 67"/>
                <a:gd name="T28" fmla="*/ 42 w 103"/>
                <a:gd name="T29" fmla="*/ 50 h 67"/>
                <a:gd name="T30" fmla="*/ 11 w 103"/>
                <a:gd name="T31" fmla="*/ 50 h 67"/>
                <a:gd name="T32" fmla="*/ 11 w 103"/>
                <a:gd name="T33" fmla="*/ 50 h 67"/>
                <a:gd name="T34" fmla="*/ 0 w 103"/>
                <a:gd name="T35" fmla="*/ 58 h 67"/>
                <a:gd name="T36" fmla="*/ 8 w 103"/>
                <a:gd name="T37" fmla="*/ 64 h 67"/>
                <a:gd name="T38" fmla="*/ 42 w 103"/>
                <a:gd name="T39" fmla="*/ 66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3" h="67">
                  <a:moveTo>
                    <a:pt x="42" y="66"/>
                  </a:moveTo>
                  <a:lnTo>
                    <a:pt x="57" y="62"/>
                  </a:lnTo>
                  <a:lnTo>
                    <a:pt x="72" y="50"/>
                  </a:lnTo>
                  <a:lnTo>
                    <a:pt x="102" y="50"/>
                  </a:lnTo>
                  <a:lnTo>
                    <a:pt x="102" y="33"/>
                  </a:lnTo>
                  <a:lnTo>
                    <a:pt x="102" y="17"/>
                  </a:lnTo>
                  <a:lnTo>
                    <a:pt x="102" y="0"/>
                  </a:lnTo>
                  <a:lnTo>
                    <a:pt x="72" y="0"/>
                  </a:lnTo>
                  <a:lnTo>
                    <a:pt x="42" y="17"/>
                  </a:lnTo>
                  <a:lnTo>
                    <a:pt x="72" y="22"/>
                  </a:lnTo>
                  <a:lnTo>
                    <a:pt x="102" y="33"/>
                  </a:lnTo>
                  <a:lnTo>
                    <a:pt x="72" y="50"/>
                  </a:lnTo>
                  <a:lnTo>
                    <a:pt x="42" y="50"/>
                  </a:lnTo>
                  <a:lnTo>
                    <a:pt x="11" y="50"/>
                  </a:lnTo>
                  <a:lnTo>
                    <a:pt x="0" y="58"/>
                  </a:lnTo>
                  <a:lnTo>
                    <a:pt x="8" y="64"/>
                  </a:lnTo>
                  <a:lnTo>
                    <a:pt x="42" y="66"/>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59" name="Group 19">
            <a:extLst>
              <a:ext uri="{FF2B5EF4-FFF2-40B4-BE49-F238E27FC236}">
                <a16:creationId xmlns:a16="http://schemas.microsoft.com/office/drawing/2014/main" id="{5B897C82-FB6E-B54F-9CD8-D04B3EC36631}"/>
              </a:ext>
            </a:extLst>
          </p:cNvPr>
          <p:cNvGrpSpPr>
            <a:grpSpLocks/>
          </p:cNvGrpSpPr>
          <p:nvPr/>
        </p:nvGrpSpPr>
        <p:grpSpPr bwMode="auto">
          <a:xfrm>
            <a:off x="7021513" y="2936875"/>
            <a:ext cx="171450" cy="141288"/>
            <a:chOff x="3739" y="2041"/>
            <a:chExt cx="122" cy="89"/>
          </a:xfrm>
        </p:grpSpPr>
        <p:sp>
          <p:nvSpPr>
            <p:cNvPr id="78892" name="Freeform 20" descr="Wide upward diagonal">
              <a:extLst>
                <a:ext uri="{FF2B5EF4-FFF2-40B4-BE49-F238E27FC236}">
                  <a16:creationId xmlns:a16="http://schemas.microsoft.com/office/drawing/2014/main" id="{3CB141ED-4E67-2E45-BAF2-0F261D20C444}"/>
                </a:ext>
              </a:extLst>
            </p:cNvPr>
            <p:cNvSpPr>
              <a:spLocks/>
            </p:cNvSpPr>
            <p:nvPr/>
          </p:nvSpPr>
          <p:spPr bwMode="auto">
            <a:xfrm>
              <a:off x="3739" y="2041"/>
              <a:ext cx="122" cy="89"/>
            </a:xfrm>
            <a:custGeom>
              <a:avLst/>
              <a:gdLst>
                <a:gd name="T0" fmla="*/ 121 w 122"/>
                <a:gd name="T1" fmla="*/ 50 h 89"/>
                <a:gd name="T2" fmla="*/ 115 w 122"/>
                <a:gd name="T3" fmla="*/ 18 h 89"/>
                <a:gd name="T4" fmla="*/ 84 w 122"/>
                <a:gd name="T5" fmla="*/ 0 h 89"/>
                <a:gd name="T6" fmla="*/ 50 w 122"/>
                <a:gd name="T7" fmla="*/ 0 h 89"/>
                <a:gd name="T8" fmla="*/ 19 w 122"/>
                <a:gd name="T9" fmla="*/ 9 h 89"/>
                <a:gd name="T10" fmla="*/ 0 w 122"/>
                <a:gd name="T11" fmla="*/ 29 h 89"/>
                <a:gd name="T12" fmla="*/ 0 w 122"/>
                <a:gd name="T13" fmla="*/ 56 h 89"/>
                <a:gd name="T14" fmla="*/ 16 w 122"/>
                <a:gd name="T15" fmla="*/ 79 h 89"/>
                <a:gd name="T16" fmla="*/ 50 w 122"/>
                <a:gd name="T17" fmla="*/ 88 h 89"/>
                <a:gd name="T18" fmla="*/ 109 w 122"/>
                <a:gd name="T19" fmla="*/ 76 h 89"/>
                <a:gd name="T20" fmla="*/ 121 w 122"/>
                <a:gd name="T21" fmla="*/ 53 h 89"/>
                <a:gd name="T22" fmla="*/ 121 w 122"/>
                <a:gd name="T23" fmla="*/ 5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9">
                  <a:moveTo>
                    <a:pt x="121" y="50"/>
                  </a:moveTo>
                  <a:lnTo>
                    <a:pt x="115" y="18"/>
                  </a:lnTo>
                  <a:lnTo>
                    <a:pt x="84" y="0"/>
                  </a:lnTo>
                  <a:lnTo>
                    <a:pt x="50" y="0"/>
                  </a:lnTo>
                  <a:lnTo>
                    <a:pt x="19" y="9"/>
                  </a:lnTo>
                  <a:lnTo>
                    <a:pt x="0" y="29"/>
                  </a:lnTo>
                  <a:lnTo>
                    <a:pt x="0" y="56"/>
                  </a:lnTo>
                  <a:lnTo>
                    <a:pt x="16" y="79"/>
                  </a:lnTo>
                  <a:lnTo>
                    <a:pt x="50" y="88"/>
                  </a:lnTo>
                  <a:lnTo>
                    <a:pt x="109" y="76"/>
                  </a:lnTo>
                  <a:lnTo>
                    <a:pt x="121" y="53"/>
                  </a:lnTo>
                  <a:lnTo>
                    <a:pt x="121" y="50"/>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93" name="Oval 21">
              <a:extLst>
                <a:ext uri="{FF2B5EF4-FFF2-40B4-BE49-F238E27FC236}">
                  <a16:creationId xmlns:a16="http://schemas.microsoft.com/office/drawing/2014/main" id="{CDC4303C-60D7-4346-AF4B-3843F395C848}"/>
                </a:ext>
              </a:extLst>
            </p:cNvPr>
            <p:cNvSpPr>
              <a:spLocks noChangeArrowheads="1"/>
            </p:cNvSpPr>
            <p:nvPr/>
          </p:nvSpPr>
          <p:spPr bwMode="auto">
            <a:xfrm>
              <a:off x="3780" y="2067"/>
              <a:ext cx="77" cy="58"/>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grpSp>
        <p:nvGrpSpPr>
          <p:cNvPr id="78860" name="Group 22">
            <a:extLst>
              <a:ext uri="{FF2B5EF4-FFF2-40B4-BE49-F238E27FC236}">
                <a16:creationId xmlns:a16="http://schemas.microsoft.com/office/drawing/2014/main" id="{55F55534-9D09-D047-BA5C-2C8020854C35}"/>
              </a:ext>
            </a:extLst>
          </p:cNvPr>
          <p:cNvGrpSpPr>
            <a:grpSpLocks/>
          </p:cNvGrpSpPr>
          <p:nvPr/>
        </p:nvGrpSpPr>
        <p:grpSpPr bwMode="auto">
          <a:xfrm>
            <a:off x="7361238" y="2554288"/>
            <a:ext cx="171450" cy="139700"/>
            <a:chOff x="3980" y="1800"/>
            <a:chExt cx="122" cy="88"/>
          </a:xfrm>
        </p:grpSpPr>
        <p:sp>
          <p:nvSpPr>
            <p:cNvPr id="78890" name="Freeform 23" descr="Wide upward diagonal">
              <a:extLst>
                <a:ext uri="{FF2B5EF4-FFF2-40B4-BE49-F238E27FC236}">
                  <a16:creationId xmlns:a16="http://schemas.microsoft.com/office/drawing/2014/main" id="{D6537AFF-C6C9-C442-BC30-4244ED5B401F}"/>
                </a:ext>
              </a:extLst>
            </p:cNvPr>
            <p:cNvSpPr>
              <a:spLocks/>
            </p:cNvSpPr>
            <p:nvPr/>
          </p:nvSpPr>
          <p:spPr bwMode="auto">
            <a:xfrm>
              <a:off x="3980" y="1800"/>
              <a:ext cx="122" cy="88"/>
            </a:xfrm>
            <a:custGeom>
              <a:avLst/>
              <a:gdLst>
                <a:gd name="T0" fmla="*/ 121 w 122"/>
                <a:gd name="T1" fmla="*/ 49 h 88"/>
                <a:gd name="T2" fmla="*/ 115 w 122"/>
                <a:gd name="T3" fmla="*/ 17 h 88"/>
                <a:gd name="T4" fmla="*/ 84 w 122"/>
                <a:gd name="T5" fmla="*/ 0 h 88"/>
                <a:gd name="T6" fmla="*/ 50 w 122"/>
                <a:gd name="T7" fmla="*/ 0 h 88"/>
                <a:gd name="T8" fmla="*/ 19 w 122"/>
                <a:gd name="T9" fmla="*/ 9 h 88"/>
                <a:gd name="T10" fmla="*/ 0 w 122"/>
                <a:gd name="T11" fmla="*/ 29 h 88"/>
                <a:gd name="T12" fmla="*/ 0 w 122"/>
                <a:gd name="T13" fmla="*/ 55 h 88"/>
                <a:gd name="T14" fmla="*/ 16 w 122"/>
                <a:gd name="T15" fmla="*/ 78 h 88"/>
                <a:gd name="T16" fmla="*/ 50 w 122"/>
                <a:gd name="T17" fmla="*/ 87 h 88"/>
                <a:gd name="T18" fmla="*/ 109 w 122"/>
                <a:gd name="T19" fmla="*/ 75 h 88"/>
                <a:gd name="T20" fmla="*/ 121 w 122"/>
                <a:gd name="T21" fmla="*/ 52 h 88"/>
                <a:gd name="T22" fmla="*/ 121 w 122"/>
                <a:gd name="T23" fmla="*/ 49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8">
                  <a:moveTo>
                    <a:pt x="121" y="49"/>
                  </a:moveTo>
                  <a:lnTo>
                    <a:pt x="115" y="17"/>
                  </a:lnTo>
                  <a:lnTo>
                    <a:pt x="84" y="0"/>
                  </a:lnTo>
                  <a:lnTo>
                    <a:pt x="50" y="0"/>
                  </a:lnTo>
                  <a:lnTo>
                    <a:pt x="19" y="9"/>
                  </a:lnTo>
                  <a:lnTo>
                    <a:pt x="0" y="29"/>
                  </a:lnTo>
                  <a:lnTo>
                    <a:pt x="0" y="55"/>
                  </a:lnTo>
                  <a:lnTo>
                    <a:pt x="16" y="78"/>
                  </a:lnTo>
                  <a:lnTo>
                    <a:pt x="50" y="87"/>
                  </a:lnTo>
                  <a:lnTo>
                    <a:pt x="109" y="75"/>
                  </a:lnTo>
                  <a:lnTo>
                    <a:pt x="121" y="52"/>
                  </a:lnTo>
                  <a:lnTo>
                    <a:pt x="121" y="4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91" name="Oval 24">
              <a:extLst>
                <a:ext uri="{FF2B5EF4-FFF2-40B4-BE49-F238E27FC236}">
                  <a16:creationId xmlns:a16="http://schemas.microsoft.com/office/drawing/2014/main" id="{CE72B386-3DB8-2546-88FA-503FCE425F84}"/>
                </a:ext>
              </a:extLst>
            </p:cNvPr>
            <p:cNvSpPr>
              <a:spLocks noChangeArrowheads="1"/>
            </p:cNvSpPr>
            <p:nvPr/>
          </p:nvSpPr>
          <p:spPr bwMode="auto">
            <a:xfrm>
              <a:off x="4022" y="1826"/>
              <a:ext cx="76" cy="57"/>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grpSp>
        <p:nvGrpSpPr>
          <p:cNvPr id="78861" name="Group 25">
            <a:extLst>
              <a:ext uri="{FF2B5EF4-FFF2-40B4-BE49-F238E27FC236}">
                <a16:creationId xmlns:a16="http://schemas.microsoft.com/office/drawing/2014/main" id="{A7D5E103-5A74-F541-99D5-997DB85FB87F}"/>
              </a:ext>
            </a:extLst>
          </p:cNvPr>
          <p:cNvGrpSpPr>
            <a:grpSpLocks/>
          </p:cNvGrpSpPr>
          <p:nvPr/>
        </p:nvGrpSpPr>
        <p:grpSpPr bwMode="auto">
          <a:xfrm>
            <a:off x="6794500" y="2562225"/>
            <a:ext cx="173038" cy="139700"/>
            <a:chOff x="3579" y="1805"/>
            <a:chExt cx="122" cy="88"/>
          </a:xfrm>
        </p:grpSpPr>
        <p:sp>
          <p:nvSpPr>
            <p:cNvPr id="78888" name="Freeform 26" descr="Wide upward diagonal">
              <a:extLst>
                <a:ext uri="{FF2B5EF4-FFF2-40B4-BE49-F238E27FC236}">
                  <a16:creationId xmlns:a16="http://schemas.microsoft.com/office/drawing/2014/main" id="{7537B316-732B-0742-8DA3-7F719AD7F728}"/>
                </a:ext>
              </a:extLst>
            </p:cNvPr>
            <p:cNvSpPr>
              <a:spLocks/>
            </p:cNvSpPr>
            <p:nvPr/>
          </p:nvSpPr>
          <p:spPr bwMode="auto">
            <a:xfrm>
              <a:off x="3579" y="1805"/>
              <a:ext cx="122" cy="88"/>
            </a:xfrm>
            <a:custGeom>
              <a:avLst/>
              <a:gdLst>
                <a:gd name="T0" fmla="*/ 121 w 122"/>
                <a:gd name="T1" fmla="*/ 49 h 88"/>
                <a:gd name="T2" fmla="*/ 115 w 122"/>
                <a:gd name="T3" fmla="*/ 17 h 88"/>
                <a:gd name="T4" fmla="*/ 84 w 122"/>
                <a:gd name="T5" fmla="*/ 0 h 88"/>
                <a:gd name="T6" fmla="*/ 50 w 122"/>
                <a:gd name="T7" fmla="*/ 0 h 88"/>
                <a:gd name="T8" fmla="*/ 19 w 122"/>
                <a:gd name="T9" fmla="*/ 9 h 88"/>
                <a:gd name="T10" fmla="*/ 0 w 122"/>
                <a:gd name="T11" fmla="*/ 29 h 88"/>
                <a:gd name="T12" fmla="*/ 0 w 122"/>
                <a:gd name="T13" fmla="*/ 55 h 88"/>
                <a:gd name="T14" fmla="*/ 16 w 122"/>
                <a:gd name="T15" fmla="*/ 78 h 88"/>
                <a:gd name="T16" fmla="*/ 50 w 122"/>
                <a:gd name="T17" fmla="*/ 87 h 88"/>
                <a:gd name="T18" fmla="*/ 109 w 122"/>
                <a:gd name="T19" fmla="*/ 75 h 88"/>
                <a:gd name="T20" fmla="*/ 121 w 122"/>
                <a:gd name="T21" fmla="*/ 52 h 88"/>
                <a:gd name="T22" fmla="*/ 121 w 122"/>
                <a:gd name="T23" fmla="*/ 49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8">
                  <a:moveTo>
                    <a:pt x="121" y="49"/>
                  </a:moveTo>
                  <a:lnTo>
                    <a:pt x="115" y="17"/>
                  </a:lnTo>
                  <a:lnTo>
                    <a:pt x="84" y="0"/>
                  </a:lnTo>
                  <a:lnTo>
                    <a:pt x="50" y="0"/>
                  </a:lnTo>
                  <a:lnTo>
                    <a:pt x="19" y="9"/>
                  </a:lnTo>
                  <a:lnTo>
                    <a:pt x="0" y="29"/>
                  </a:lnTo>
                  <a:lnTo>
                    <a:pt x="0" y="55"/>
                  </a:lnTo>
                  <a:lnTo>
                    <a:pt x="16" y="78"/>
                  </a:lnTo>
                  <a:lnTo>
                    <a:pt x="50" y="87"/>
                  </a:lnTo>
                  <a:lnTo>
                    <a:pt x="109" y="75"/>
                  </a:lnTo>
                  <a:lnTo>
                    <a:pt x="121" y="52"/>
                  </a:lnTo>
                  <a:lnTo>
                    <a:pt x="121" y="4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9" name="Oval 27">
              <a:extLst>
                <a:ext uri="{FF2B5EF4-FFF2-40B4-BE49-F238E27FC236}">
                  <a16:creationId xmlns:a16="http://schemas.microsoft.com/office/drawing/2014/main" id="{6C85AA5B-2B5B-214E-B877-36B5655A4E78}"/>
                </a:ext>
              </a:extLst>
            </p:cNvPr>
            <p:cNvSpPr>
              <a:spLocks noChangeArrowheads="1"/>
            </p:cNvSpPr>
            <p:nvPr/>
          </p:nvSpPr>
          <p:spPr bwMode="auto">
            <a:xfrm>
              <a:off x="3622" y="1832"/>
              <a:ext cx="75" cy="56"/>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sp>
        <p:nvSpPr>
          <p:cNvPr id="78862" name="Freeform 28" descr="Wide upward diagonal">
            <a:extLst>
              <a:ext uri="{FF2B5EF4-FFF2-40B4-BE49-F238E27FC236}">
                <a16:creationId xmlns:a16="http://schemas.microsoft.com/office/drawing/2014/main" id="{3AD9884F-9915-9447-996D-87AE411C9ED2}"/>
              </a:ext>
            </a:extLst>
          </p:cNvPr>
          <p:cNvSpPr>
            <a:spLocks/>
          </p:cNvSpPr>
          <p:nvPr/>
        </p:nvSpPr>
        <p:spPr bwMode="auto">
          <a:xfrm>
            <a:off x="7007225" y="4954589"/>
            <a:ext cx="192088" cy="217487"/>
          </a:xfrm>
          <a:custGeom>
            <a:avLst/>
            <a:gdLst>
              <a:gd name="T0" fmla="*/ 2147483646 w 136"/>
              <a:gd name="T1" fmla="*/ 2147483646 h 137"/>
              <a:gd name="T2" fmla="*/ 2147483646 w 136"/>
              <a:gd name="T3" fmla="*/ 2147483646 h 137"/>
              <a:gd name="T4" fmla="*/ 2147483646 w 136"/>
              <a:gd name="T5" fmla="*/ 0 h 137"/>
              <a:gd name="T6" fmla="*/ 2147483646 w 136"/>
              <a:gd name="T7" fmla="*/ 0 h 137"/>
              <a:gd name="T8" fmla="*/ 2147483646 w 136"/>
              <a:gd name="T9" fmla="*/ 2147483646 h 137"/>
              <a:gd name="T10" fmla="*/ 0 w 136"/>
              <a:gd name="T11" fmla="*/ 2147483646 h 137"/>
              <a:gd name="T12" fmla="*/ 0 w 136"/>
              <a:gd name="T13" fmla="*/ 2147483646 h 137"/>
              <a:gd name="T14" fmla="*/ 2147483646 w 136"/>
              <a:gd name="T15" fmla="*/ 2147483646 h 137"/>
              <a:gd name="T16" fmla="*/ 2147483646 w 136"/>
              <a:gd name="T17" fmla="*/ 2147483646 h 137"/>
              <a:gd name="T18" fmla="*/ 2147483646 w 136"/>
              <a:gd name="T19" fmla="*/ 2147483646 h 137"/>
              <a:gd name="T20" fmla="*/ 2147483646 w 136"/>
              <a:gd name="T21" fmla="*/ 2147483646 h 137"/>
              <a:gd name="T22" fmla="*/ 2147483646 w 136"/>
              <a:gd name="T23" fmla="*/ 214748364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137">
                <a:moveTo>
                  <a:pt x="135" y="77"/>
                </a:moveTo>
                <a:lnTo>
                  <a:pt x="128" y="27"/>
                </a:lnTo>
                <a:lnTo>
                  <a:pt x="93" y="0"/>
                </a:lnTo>
                <a:lnTo>
                  <a:pt x="55" y="0"/>
                </a:lnTo>
                <a:lnTo>
                  <a:pt x="21" y="14"/>
                </a:lnTo>
                <a:lnTo>
                  <a:pt x="0" y="45"/>
                </a:lnTo>
                <a:lnTo>
                  <a:pt x="0" y="86"/>
                </a:lnTo>
                <a:lnTo>
                  <a:pt x="17" y="122"/>
                </a:lnTo>
                <a:lnTo>
                  <a:pt x="55" y="136"/>
                </a:lnTo>
                <a:lnTo>
                  <a:pt x="121" y="117"/>
                </a:lnTo>
                <a:lnTo>
                  <a:pt x="135" y="82"/>
                </a:lnTo>
                <a:lnTo>
                  <a:pt x="135" y="77"/>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3" name="Freeform 29">
            <a:extLst>
              <a:ext uri="{FF2B5EF4-FFF2-40B4-BE49-F238E27FC236}">
                <a16:creationId xmlns:a16="http://schemas.microsoft.com/office/drawing/2014/main" id="{01555E02-4DAA-0F46-82A9-C86C2812CC51}"/>
              </a:ext>
            </a:extLst>
          </p:cNvPr>
          <p:cNvSpPr>
            <a:spLocks/>
          </p:cNvSpPr>
          <p:nvPr/>
        </p:nvSpPr>
        <p:spPr bwMode="auto">
          <a:xfrm>
            <a:off x="7089776" y="4960938"/>
            <a:ext cx="73025" cy="201612"/>
          </a:xfrm>
          <a:custGeom>
            <a:avLst/>
            <a:gdLst>
              <a:gd name="T0" fmla="*/ 2147483646 w 52"/>
              <a:gd name="T1" fmla="*/ 0 h 127"/>
              <a:gd name="T2" fmla="*/ 2147483646 w 52"/>
              <a:gd name="T3" fmla="*/ 2147483646 h 127"/>
              <a:gd name="T4" fmla="*/ 2147483646 w 52"/>
              <a:gd name="T5" fmla="*/ 2147483646 h 127"/>
              <a:gd name="T6" fmla="*/ 2147483646 w 52"/>
              <a:gd name="T7" fmla="*/ 2147483646 h 127"/>
              <a:gd name="T8" fmla="*/ 2147483646 w 52"/>
              <a:gd name="T9" fmla="*/ 2147483646 h 127"/>
              <a:gd name="T10" fmla="*/ 2147483646 w 52"/>
              <a:gd name="T11" fmla="*/ 2147483646 h 127"/>
              <a:gd name="T12" fmla="*/ 0 w 52"/>
              <a:gd name="T13" fmla="*/ 2147483646 h 127"/>
              <a:gd name="T14" fmla="*/ 0 w 52"/>
              <a:gd name="T15" fmla="*/ 2147483646 h 127"/>
              <a:gd name="T16" fmla="*/ 0 w 52"/>
              <a:gd name="T17" fmla="*/ 2147483646 h 127"/>
              <a:gd name="T18" fmla="*/ 2147483646 w 52"/>
              <a:gd name="T19" fmla="*/ 2147483646 h 127"/>
              <a:gd name="T20" fmla="*/ 0 w 52"/>
              <a:gd name="T21" fmla="*/ 2147483646 h 127"/>
              <a:gd name="T22" fmla="*/ 0 w 52"/>
              <a:gd name="T23" fmla="*/ 0 h 127"/>
              <a:gd name="T24" fmla="*/ 0 w 52"/>
              <a:gd name="T25" fmla="*/ 0 h 127"/>
              <a:gd name="T26" fmla="*/ 2147483646 w 52"/>
              <a:gd name="T27" fmla="*/ 0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127">
                <a:moveTo>
                  <a:pt x="26" y="0"/>
                </a:moveTo>
                <a:lnTo>
                  <a:pt x="51" y="32"/>
                </a:lnTo>
                <a:lnTo>
                  <a:pt x="51" y="63"/>
                </a:lnTo>
                <a:lnTo>
                  <a:pt x="51" y="95"/>
                </a:lnTo>
                <a:lnTo>
                  <a:pt x="26" y="126"/>
                </a:lnTo>
                <a:lnTo>
                  <a:pt x="0" y="126"/>
                </a:lnTo>
                <a:lnTo>
                  <a:pt x="0" y="95"/>
                </a:lnTo>
                <a:lnTo>
                  <a:pt x="26" y="63"/>
                </a:lnTo>
                <a:lnTo>
                  <a:pt x="0" y="63"/>
                </a:lnTo>
                <a:lnTo>
                  <a:pt x="0" y="0"/>
                </a:lnTo>
                <a:lnTo>
                  <a:pt x="26"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4" name="Freeform 30" descr="Wide upward diagonal">
            <a:extLst>
              <a:ext uri="{FF2B5EF4-FFF2-40B4-BE49-F238E27FC236}">
                <a16:creationId xmlns:a16="http://schemas.microsoft.com/office/drawing/2014/main" id="{594EB6FF-5486-0343-849D-B5CE27D61EFD}"/>
              </a:ext>
            </a:extLst>
          </p:cNvPr>
          <p:cNvSpPr>
            <a:spLocks/>
          </p:cNvSpPr>
          <p:nvPr/>
        </p:nvSpPr>
        <p:spPr bwMode="auto">
          <a:xfrm>
            <a:off x="7016750" y="5337176"/>
            <a:ext cx="173038" cy="138113"/>
          </a:xfrm>
          <a:custGeom>
            <a:avLst/>
            <a:gdLst>
              <a:gd name="T0" fmla="*/ 2147483646 w 122"/>
              <a:gd name="T1" fmla="*/ 2147483646 h 87"/>
              <a:gd name="T2" fmla="*/ 2147483646 w 122"/>
              <a:gd name="T3" fmla="*/ 2147483646 h 87"/>
              <a:gd name="T4" fmla="*/ 2147483646 w 122"/>
              <a:gd name="T5" fmla="*/ 0 h 87"/>
              <a:gd name="T6" fmla="*/ 2147483646 w 122"/>
              <a:gd name="T7" fmla="*/ 0 h 87"/>
              <a:gd name="T8" fmla="*/ 2147483646 w 122"/>
              <a:gd name="T9" fmla="*/ 2147483646 h 87"/>
              <a:gd name="T10" fmla="*/ 0 w 122"/>
              <a:gd name="T11" fmla="*/ 2147483646 h 87"/>
              <a:gd name="T12" fmla="*/ 0 w 122"/>
              <a:gd name="T13" fmla="*/ 2147483646 h 87"/>
              <a:gd name="T14" fmla="*/ 2147483646 w 122"/>
              <a:gd name="T15" fmla="*/ 2147483646 h 87"/>
              <a:gd name="T16" fmla="*/ 2147483646 w 122"/>
              <a:gd name="T17" fmla="*/ 2147483646 h 87"/>
              <a:gd name="T18" fmla="*/ 2147483646 w 122"/>
              <a:gd name="T19" fmla="*/ 2147483646 h 87"/>
              <a:gd name="T20" fmla="*/ 2147483646 w 122"/>
              <a:gd name="T21" fmla="*/ 2147483646 h 87"/>
              <a:gd name="T22" fmla="*/ 2147483646 w 122"/>
              <a:gd name="T23" fmla="*/ 2147483646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7">
                <a:moveTo>
                  <a:pt x="121" y="49"/>
                </a:moveTo>
                <a:lnTo>
                  <a:pt x="115" y="17"/>
                </a:lnTo>
                <a:lnTo>
                  <a:pt x="84" y="0"/>
                </a:lnTo>
                <a:lnTo>
                  <a:pt x="50" y="0"/>
                </a:lnTo>
                <a:lnTo>
                  <a:pt x="19" y="8"/>
                </a:lnTo>
                <a:lnTo>
                  <a:pt x="0" y="29"/>
                </a:lnTo>
                <a:lnTo>
                  <a:pt x="0" y="54"/>
                </a:lnTo>
                <a:lnTo>
                  <a:pt x="16" y="78"/>
                </a:lnTo>
                <a:lnTo>
                  <a:pt x="50" y="86"/>
                </a:lnTo>
                <a:lnTo>
                  <a:pt x="109" y="75"/>
                </a:lnTo>
                <a:lnTo>
                  <a:pt x="121" y="51"/>
                </a:lnTo>
                <a:lnTo>
                  <a:pt x="121" y="4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5" name="Oval 31">
            <a:extLst>
              <a:ext uri="{FF2B5EF4-FFF2-40B4-BE49-F238E27FC236}">
                <a16:creationId xmlns:a16="http://schemas.microsoft.com/office/drawing/2014/main" id="{93A986C4-E453-1B48-B719-649D04C18AE0}"/>
              </a:ext>
            </a:extLst>
          </p:cNvPr>
          <p:cNvSpPr>
            <a:spLocks noChangeArrowheads="1"/>
          </p:cNvSpPr>
          <p:nvPr/>
        </p:nvSpPr>
        <p:spPr bwMode="auto">
          <a:xfrm>
            <a:off x="7075488" y="5376864"/>
            <a:ext cx="107950" cy="90487"/>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8866" name="Freeform 32" descr="Wide upward diagonal">
            <a:extLst>
              <a:ext uri="{FF2B5EF4-FFF2-40B4-BE49-F238E27FC236}">
                <a16:creationId xmlns:a16="http://schemas.microsoft.com/office/drawing/2014/main" id="{0A66F83C-CC41-4C41-B566-361EBB5C5AA4}"/>
              </a:ext>
            </a:extLst>
          </p:cNvPr>
          <p:cNvSpPr>
            <a:spLocks/>
          </p:cNvSpPr>
          <p:nvPr/>
        </p:nvSpPr>
        <p:spPr bwMode="auto">
          <a:xfrm>
            <a:off x="7002463" y="5624514"/>
            <a:ext cx="171450" cy="141287"/>
          </a:xfrm>
          <a:custGeom>
            <a:avLst/>
            <a:gdLst>
              <a:gd name="T0" fmla="*/ 2147483646 w 122"/>
              <a:gd name="T1" fmla="*/ 2147483646 h 89"/>
              <a:gd name="T2" fmla="*/ 2147483646 w 122"/>
              <a:gd name="T3" fmla="*/ 2147483646 h 89"/>
              <a:gd name="T4" fmla="*/ 2147483646 w 122"/>
              <a:gd name="T5" fmla="*/ 0 h 89"/>
              <a:gd name="T6" fmla="*/ 2147483646 w 122"/>
              <a:gd name="T7" fmla="*/ 0 h 89"/>
              <a:gd name="T8" fmla="*/ 2147483646 w 122"/>
              <a:gd name="T9" fmla="*/ 2147483646 h 89"/>
              <a:gd name="T10" fmla="*/ 0 w 122"/>
              <a:gd name="T11" fmla="*/ 2147483646 h 89"/>
              <a:gd name="T12" fmla="*/ 0 w 122"/>
              <a:gd name="T13" fmla="*/ 2147483646 h 89"/>
              <a:gd name="T14" fmla="*/ 2147483646 w 122"/>
              <a:gd name="T15" fmla="*/ 2147483646 h 89"/>
              <a:gd name="T16" fmla="*/ 2147483646 w 122"/>
              <a:gd name="T17" fmla="*/ 2147483646 h 89"/>
              <a:gd name="T18" fmla="*/ 2147483646 w 122"/>
              <a:gd name="T19" fmla="*/ 2147483646 h 89"/>
              <a:gd name="T20" fmla="*/ 2147483646 w 122"/>
              <a:gd name="T21" fmla="*/ 2147483646 h 89"/>
              <a:gd name="T22" fmla="*/ 2147483646 w 122"/>
              <a:gd name="T23" fmla="*/ 2147483646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9">
                <a:moveTo>
                  <a:pt x="121" y="50"/>
                </a:moveTo>
                <a:lnTo>
                  <a:pt x="115" y="18"/>
                </a:lnTo>
                <a:lnTo>
                  <a:pt x="84" y="0"/>
                </a:lnTo>
                <a:lnTo>
                  <a:pt x="50" y="0"/>
                </a:lnTo>
                <a:lnTo>
                  <a:pt x="19" y="9"/>
                </a:lnTo>
                <a:lnTo>
                  <a:pt x="0" y="29"/>
                </a:lnTo>
                <a:lnTo>
                  <a:pt x="0" y="56"/>
                </a:lnTo>
                <a:lnTo>
                  <a:pt x="16" y="79"/>
                </a:lnTo>
                <a:lnTo>
                  <a:pt x="50" y="88"/>
                </a:lnTo>
                <a:lnTo>
                  <a:pt x="109" y="76"/>
                </a:lnTo>
                <a:lnTo>
                  <a:pt x="121" y="53"/>
                </a:lnTo>
                <a:lnTo>
                  <a:pt x="121" y="50"/>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7" name="Oval 33">
            <a:extLst>
              <a:ext uri="{FF2B5EF4-FFF2-40B4-BE49-F238E27FC236}">
                <a16:creationId xmlns:a16="http://schemas.microsoft.com/office/drawing/2014/main" id="{3C1795B8-543C-9340-AAF2-59A482CA3F31}"/>
              </a:ext>
            </a:extLst>
          </p:cNvPr>
          <p:cNvSpPr>
            <a:spLocks noChangeArrowheads="1"/>
          </p:cNvSpPr>
          <p:nvPr/>
        </p:nvSpPr>
        <p:spPr bwMode="auto">
          <a:xfrm>
            <a:off x="7059613" y="5665789"/>
            <a:ext cx="107950" cy="92075"/>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8868" name="Freeform 34">
            <a:extLst>
              <a:ext uri="{FF2B5EF4-FFF2-40B4-BE49-F238E27FC236}">
                <a16:creationId xmlns:a16="http://schemas.microsoft.com/office/drawing/2014/main" id="{85984745-E75A-5342-95BE-621D645DB617}"/>
              </a:ext>
            </a:extLst>
          </p:cNvPr>
          <p:cNvSpPr>
            <a:spLocks/>
          </p:cNvSpPr>
          <p:nvPr/>
        </p:nvSpPr>
        <p:spPr bwMode="auto">
          <a:xfrm>
            <a:off x="4576764" y="4625976"/>
            <a:ext cx="2632075" cy="1230313"/>
          </a:xfrm>
          <a:custGeom>
            <a:avLst/>
            <a:gdLst>
              <a:gd name="T0" fmla="*/ 0 w 1865"/>
              <a:gd name="T1" fmla="*/ 2147483646 h 775"/>
              <a:gd name="T2" fmla="*/ 2147483646 w 1865"/>
              <a:gd name="T3" fmla="*/ 0 h 775"/>
              <a:gd name="T4" fmla="*/ 2147483646 w 1865"/>
              <a:gd name="T5" fmla="*/ 2147483646 h 775"/>
              <a:gd name="T6" fmla="*/ 2147483646 w 1865"/>
              <a:gd name="T7" fmla="*/ 2147483646 h 775"/>
              <a:gd name="T8" fmla="*/ 2147483646 w 1865"/>
              <a:gd name="T9" fmla="*/ 2147483646 h 775"/>
              <a:gd name="T10" fmla="*/ 2147483646 w 1865"/>
              <a:gd name="T11" fmla="*/ 2147483646 h 775"/>
              <a:gd name="T12" fmla="*/ 2147483646 w 1865"/>
              <a:gd name="T13" fmla="*/ 2147483646 h 775"/>
              <a:gd name="T14" fmla="*/ 2147483646 w 1865"/>
              <a:gd name="T15" fmla="*/ 2147483646 h 775"/>
              <a:gd name="T16" fmla="*/ 2147483646 w 1865"/>
              <a:gd name="T17" fmla="*/ 2147483646 h 775"/>
              <a:gd name="T18" fmla="*/ 2147483646 w 1865"/>
              <a:gd name="T19" fmla="*/ 2147483646 h 775"/>
              <a:gd name="T20" fmla="*/ 2147483646 w 1865"/>
              <a:gd name="T21" fmla="*/ 2147483646 h 775"/>
              <a:gd name="T22" fmla="*/ 2147483646 w 1865"/>
              <a:gd name="T23" fmla="*/ 2147483646 h 775"/>
              <a:gd name="T24" fmla="*/ 2147483646 w 1865"/>
              <a:gd name="T25" fmla="*/ 2147483646 h 775"/>
              <a:gd name="T26" fmla="*/ 0 w 1865"/>
              <a:gd name="T27" fmla="*/ 2147483646 h 7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65" h="775">
                <a:moveTo>
                  <a:pt x="0" y="692"/>
                </a:moveTo>
                <a:lnTo>
                  <a:pt x="1728" y="0"/>
                </a:lnTo>
                <a:lnTo>
                  <a:pt x="1740" y="38"/>
                </a:lnTo>
                <a:lnTo>
                  <a:pt x="1805" y="55"/>
                </a:lnTo>
                <a:lnTo>
                  <a:pt x="1846" y="44"/>
                </a:lnTo>
                <a:lnTo>
                  <a:pt x="1864" y="44"/>
                </a:lnTo>
                <a:lnTo>
                  <a:pt x="838" y="681"/>
                </a:lnTo>
                <a:lnTo>
                  <a:pt x="708" y="725"/>
                </a:lnTo>
                <a:lnTo>
                  <a:pt x="714" y="637"/>
                </a:lnTo>
                <a:lnTo>
                  <a:pt x="490" y="774"/>
                </a:lnTo>
                <a:lnTo>
                  <a:pt x="549" y="637"/>
                </a:lnTo>
                <a:lnTo>
                  <a:pt x="407" y="670"/>
                </a:lnTo>
                <a:lnTo>
                  <a:pt x="425" y="648"/>
                </a:lnTo>
                <a:lnTo>
                  <a:pt x="0" y="692"/>
                </a:lnTo>
              </a:path>
            </a:pathLst>
          </a:custGeom>
          <a:solidFill>
            <a:srgbClr val="00A9E0"/>
          </a:solidFill>
          <a:ln>
            <a:noFill/>
          </a:ln>
          <a:effectLst/>
          <a:extLst>
            <a:ext uri="{91240B29-F687-4F45-9708-019B960494DF}">
              <a14:hiddenLine xmlns:a14="http://schemas.microsoft.com/office/drawing/2010/main" w="762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9" name="Freeform 35" descr="Wide upward diagonal">
            <a:extLst>
              <a:ext uri="{FF2B5EF4-FFF2-40B4-BE49-F238E27FC236}">
                <a16:creationId xmlns:a16="http://schemas.microsoft.com/office/drawing/2014/main" id="{BB1B8070-913B-BF49-AE6A-876F0F75AA09}"/>
              </a:ext>
            </a:extLst>
          </p:cNvPr>
          <p:cNvSpPr>
            <a:spLocks/>
          </p:cNvSpPr>
          <p:nvPr/>
        </p:nvSpPr>
        <p:spPr bwMode="auto">
          <a:xfrm>
            <a:off x="7011988" y="4037013"/>
            <a:ext cx="214312" cy="196850"/>
          </a:xfrm>
          <a:custGeom>
            <a:avLst/>
            <a:gdLst>
              <a:gd name="T0" fmla="*/ 2147483646 w 152"/>
              <a:gd name="T1" fmla="*/ 2147483646 h 124"/>
              <a:gd name="T2" fmla="*/ 2147483646 w 152"/>
              <a:gd name="T3" fmla="*/ 2147483646 h 124"/>
              <a:gd name="T4" fmla="*/ 2147483646 w 152"/>
              <a:gd name="T5" fmla="*/ 0 h 124"/>
              <a:gd name="T6" fmla="*/ 2147483646 w 152"/>
              <a:gd name="T7" fmla="*/ 0 h 124"/>
              <a:gd name="T8" fmla="*/ 2147483646 w 152"/>
              <a:gd name="T9" fmla="*/ 2147483646 h 124"/>
              <a:gd name="T10" fmla="*/ 0 w 152"/>
              <a:gd name="T11" fmla="*/ 2147483646 h 124"/>
              <a:gd name="T12" fmla="*/ 0 w 152"/>
              <a:gd name="T13" fmla="*/ 2147483646 h 124"/>
              <a:gd name="T14" fmla="*/ 2147483646 w 152"/>
              <a:gd name="T15" fmla="*/ 2147483646 h 124"/>
              <a:gd name="T16" fmla="*/ 2147483646 w 152"/>
              <a:gd name="T17" fmla="*/ 2147483646 h 124"/>
              <a:gd name="T18" fmla="*/ 2147483646 w 152"/>
              <a:gd name="T19" fmla="*/ 2147483646 h 124"/>
              <a:gd name="T20" fmla="*/ 2147483646 w 152"/>
              <a:gd name="T21" fmla="*/ 2147483646 h 124"/>
              <a:gd name="T22" fmla="*/ 2147483646 w 152"/>
              <a:gd name="T23" fmla="*/ 214748364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 h="124">
                <a:moveTo>
                  <a:pt x="151" y="69"/>
                </a:moveTo>
                <a:lnTo>
                  <a:pt x="144" y="25"/>
                </a:lnTo>
                <a:lnTo>
                  <a:pt x="104" y="0"/>
                </a:lnTo>
                <a:lnTo>
                  <a:pt x="62" y="0"/>
                </a:lnTo>
                <a:lnTo>
                  <a:pt x="23" y="12"/>
                </a:lnTo>
                <a:lnTo>
                  <a:pt x="0" y="41"/>
                </a:lnTo>
                <a:lnTo>
                  <a:pt x="0" y="78"/>
                </a:lnTo>
                <a:lnTo>
                  <a:pt x="19" y="110"/>
                </a:lnTo>
                <a:lnTo>
                  <a:pt x="62" y="123"/>
                </a:lnTo>
                <a:lnTo>
                  <a:pt x="135" y="106"/>
                </a:lnTo>
                <a:lnTo>
                  <a:pt x="151" y="74"/>
                </a:lnTo>
                <a:lnTo>
                  <a:pt x="151" y="6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0" name="Freeform 36">
            <a:extLst>
              <a:ext uri="{FF2B5EF4-FFF2-40B4-BE49-F238E27FC236}">
                <a16:creationId xmlns:a16="http://schemas.microsoft.com/office/drawing/2014/main" id="{197C58D7-D4D6-C24B-BDE7-81866E9CA418}"/>
              </a:ext>
            </a:extLst>
          </p:cNvPr>
          <p:cNvSpPr>
            <a:spLocks/>
          </p:cNvSpPr>
          <p:nvPr/>
        </p:nvSpPr>
        <p:spPr bwMode="auto">
          <a:xfrm>
            <a:off x="7040564" y="4103688"/>
            <a:ext cx="142875" cy="107950"/>
          </a:xfrm>
          <a:custGeom>
            <a:avLst/>
            <a:gdLst>
              <a:gd name="T0" fmla="*/ 2147483646 w 102"/>
              <a:gd name="T1" fmla="*/ 2147483646 h 68"/>
              <a:gd name="T2" fmla="*/ 2147483646 w 102"/>
              <a:gd name="T3" fmla="*/ 2147483646 h 68"/>
              <a:gd name="T4" fmla="*/ 2147483646 w 102"/>
              <a:gd name="T5" fmla="*/ 2147483646 h 68"/>
              <a:gd name="T6" fmla="*/ 2147483646 w 102"/>
              <a:gd name="T7" fmla="*/ 2147483646 h 68"/>
              <a:gd name="T8" fmla="*/ 2147483646 w 102"/>
              <a:gd name="T9" fmla="*/ 2147483646 h 68"/>
              <a:gd name="T10" fmla="*/ 2147483646 w 102"/>
              <a:gd name="T11" fmla="*/ 2147483646 h 68"/>
              <a:gd name="T12" fmla="*/ 2147483646 w 102"/>
              <a:gd name="T13" fmla="*/ 2147483646 h 68"/>
              <a:gd name="T14" fmla="*/ 2147483646 w 102"/>
              <a:gd name="T15" fmla="*/ 0 h 68"/>
              <a:gd name="T16" fmla="*/ 2147483646 w 102"/>
              <a:gd name="T17" fmla="*/ 0 h 68"/>
              <a:gd name="T18" fmla="*/ 2147483646 w 102"/>
              <a:gd name="T19" fmla="*/ 2147483646 h 68"/>
              <a:gd name="T20" fmla="*/ 2147483646 w 102"/>
              <a:gd name="T21" fmla="*/ 2147483646 h 68"/>
              <a:gd name="T22" fmla="*/ 2147483646 w 102"/>
              <a:gd name="T23" fmla="*/ 2147483646 h 68"/>
              <a:gd name="T24" fmla="*/ 2147483646 w 102"/>
              <a:gd name="T25" fmla="*/ 2147483646 h 68"/>
              <a:gd name="T26" fmla="*/ 2147483646 w 102"/>
              <a:gd name="T27" fmla="*/ 2147483646 h 68"/>
              <a:gd name="T28" fmla="*/ 2147483646 w 102"/>
              <a:gd name="T29" fmla="*/ 2147483646 h 68"/>
              <a:gd name="T30" fmla="*/ 2147483646 w 102"/>
              <a:gd name="T31" fmla="*/ 2147483646 h 68"/>
              <a:gd name="T32" fmla="*/ 2147483646 w 102"/>
              <a:gd name="T33" fmla="*/ 2147483646 h 68"/>
              <a:gd name="T34" fmla="*/ 0 w 102"/>
              <a:gd name="T35" fmla="*/ 2147483646 h 68"/>
              <a:gd name="T36" fmla="*/ 2147483646 w 102"/>
              <a:gd name="T37" fmla="*/ 2147483646 h 68"/>
              <a:gd name="T38" fmla="*/ 2147483646 w 102"/>
              <a:gd name="T39" fmla="*/ 2147483646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 h="68">
                <a:moveTo>
                  <a:pt x="41" y="67"/>
                </a:moveTo>
                <a:lnTo>
                  <a:pt x="56" y="63"/>
                </a:lnTo>
                <a:lnTo>
                  <a:pt x="71" y="50"/>
                </a:lnTo>
                <a:lnTo>
                  <a:pt x="101" y="50"/>
                </a:lnTo>
                <a:lnTo>
                  <a:pt x="101" y="34"/>
                </a:lnTo>
                <a:lnTo>
                  <a:pt x="101" y="17"/>
                </a:lnTo>
                <a:lnTo>
                  <a:pt x="101" y="0"/>
                </a:lnTo>
                <a:lnTo>
                  <a:pt x="71" y="0"/>
                </a:lnTo>
                <a:lnTo>
                  <a:pt x="41" y="17"/>
                </a:lnTo>
                <a:lnTo>
                  <a:pt x="71" y="22"/>
                </a:lnTo>
                <a:lnTo>
                  <a:pt x="101" y="34"/>
                </a:lnTo>
                <a:lnTo>
                  <a:pt x="71" y="50"/>
                </a:lnTo>
                <a:lnTo>
                  <a:pt x="41" y="50"/>
                </a:lnTo>
                <a:lnTo>
                  <a:pt x="11" y="50"/>
                </a:lnTo>
                <a:lnTo>
                  <a:pt x="0" y="59"/>
                </a:lnTo>
                <a:lnTo>
                  <a:pt x="7" y="65"/>
                </a:lnTo>
                <a:lnTo>
                  <a:pt x="41" y="67"/>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1" name="Freeform 37" descr="Wide upward diagonal">
            <a:extLst>
              <a:ext uri="{FF2B5EF4-FFF2-40B4-BE49-F238E27FC236}">
                <a16:creationId xmlns:a16="http://schemas.microsoft.com/office/drawing/2014/main" id="{B3DF9216-D8FC-6841-87DB-0D01530D79A4}"/>
              </a:ext>
            </a:extLst>
          </p:cNvPr>
          <p:cNvSpPr>
            <a:spLocks/>
          </p:cNvSpPr>
          <p:nvPr/>
        </p:nvSpPr>
        <p:spPr bwMode="auto">
          <a:xfrm>
            <a:off x="7024688" y="3609976"/>
            <a:ext cx="171450" cy="138113"/>
          </a:xfrm>
          <a:custGeom>
            <a:avLst/>
            <a:gdLst>
              <a:gd name="T0" fmla="*/ 2147483646 w 122"/>
              <a:gd name="T1" fmla="*/ 2147483646 h 87"/>
              <a:gd name="T2" fmla="*/ 2147483646 w 122"/>
              <a:gd name="T3" fmla="*/ 2147483646 h 87"/>
              <a:gd name="T4" fmla="*/ 2147483646 w 122"/>
              <a:gd name="T5" fmla="*/ 0 h 87"/>
              <a:gd name="T6" fmla="*/ 2147483646 w 122"/>
              <a:gd name="T7" fmla="*/ 0 h 87"/>
              <a:gd name="T8" fmla="*/ 2147483646 w 122"/>
              <a:gd name="T9" fmla="*/ 2147483646 h 87"/>
              <a:gd name="T10" fmla="*/ 0 w 122"/>
              <a:gd name="T11" fmla="*/ 2147483646 h 87"/>
              <a:gd name="T12" fmla="*/ 0 w 122"/>
              <a:gd name="T13" fmla="*/ 2147483646 h 87"/>
              <a:gd name="T14" fmla="*/ 2147483646 w 122"/>
              <a:gd name="T15" fmla="*/ 2147483646 h 87"/>
              <a:gd name="T16" fmla="*/ 2147483646 w 122"/>
              <a:gd name="T17" fmla="*/ 2147483646 h 87"/>
              <a:gd name="T18" fmla="*/ 2147483646 w 122"/>
              <a:gd name="T19" fmla="*/ 2147483646 h 87"/>
              <a:gd name="T20" fmla="*/ 2147483646 w 122"/>
              <a:gd name="T21" fmla="*/ 2147483646 h 87"/>
              <a:gd name="T22" fmla="*/ 2147483646 w 122"/>
              <a:gd name="T23" fmla="*/ 2147483646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7">
                <a:moveTo>
                  <a:pt x="121" y="49"/>
                </a:moveTo>
                <a:lnTo>
                  <a:pt x="115" y="17"/>
                </a:lnTo>
                <a:lnTo>
                  <a:pt x="84" y="0"/>
                </a:lnTo>
                <a:lnTo>
                  <a:pt x="50" y="0"/>
                </a:lnTo>
                <a:lnTo>
                  <a:pt x="19" y="8"/>
                </a:lnTo>
                <a:lnTo>
                  <a:pt x="0" y="29"/>
                </a:lnTo>
                <a:lnTo>
                  <a:pt x="0" y="54"/>
                </a:lnTo>
                <a:lnTo>
                  <a:pt x="16" y="78"/>
                </a:lnTo>
                <a:lnTo>
                  <a:pt x="50" y="86"/>
                </a:lnTo>
                <a:lnTo>
                  <a:pt x="109" y="75"/>
                </a:lnTo>
                <a:lnTo>
                  <a:pt x="121" y="51"/>
                </a:lnTo>
                <a:lnTo>
                  <a:pt x="121" y="4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2" name="Oval 38">
            <a:extLst>
              <a:ext uri="{FF2B5EF4-FFF2-40B4-BE49-F238E27FC236}">
                <a16:creationId xmlns:a16="http://schemas.microsoft.com/office/drawing/2014/main" id="{42603AA9-BAC1-4940-8DE5-7D4F899B3E0E}"/>
              </a:ext>
            </a:extLst>
          </p:cNvPr>
          <p:cNvSpPr>
            <a:spLocks noChangeArrowheads="1"/>
          </p:cNvSpPr>
          <p:nvPr/>
        </p:nvSpPr>
        <p:spPr bwMode="auto">
          <a:xfrm>
            <a:off x="7081838" y="3649664"/>
            <a:ext cx="107950" cy="90487"/>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8873" name="Freeform 39">
            <a:extLst>
              <a:ext uri="{FF2B5EF4-FFF2-40B4-BE49-F238E27FC236}">
                <a16:creationId xmlns:a16="http://schemas.microsoft.com/office/drawing/2014/main" id="{3F3F3BDD-106B-F541-8A97-7155A93E5B3E}"/>
              </a:ext>
            </a:extLst>
          </p:cNvPr>
          <p:cNvSpPr>
            <a:spLocks/>
          </p:cNvSpPr>
          <p:nvPr/>
        </p:nvSpPr>
        <p:spPr bwMode="auto">
          <a:xfrm>
            <a:off x="7005638" y="4452939"/>
            <a:ext cx="171450" cy="141287"/>
          </a:xfrm>
          <a:custGeom>
            <a:avLst/>
            <a:gdLst>
              <a:gd name="T0" fmla="*/ 2147483646 w 122"/>
              <a:gd name="T1" fmla="*/ 2147483646 h 89"/>
              <a:gd name="T2" fmla="*/ 2147483646 w 122"/>
              <a:gd name="T3" fmla="*/ 2147483646 h 89"/>
              <a:gd name="T4" fmla="*/ 2147483646 w 122"/>
              <a:gd name="T5" fmla="*/ 0 h 89"/>
              <a:gd name="T6" fmla="*/ 2147483646 w 122"/>
              <a:gd name="T7" fmla="*/ 0 h 89"/>
              <a:gd name="T8" fmla="*/ 2147483646 w 122"/>
              <a:gd name="T9" fmla="*/ 2147483646 h 89"/>
              <a:gd name="T10" fmla="*/ 0 w 122"/>
              <a:gd name="T11" fmla="*/ 2147483646 h 89"/>
              <a:gd name="T12" fmla="*/ 0 w 122"/>
              <a:gd name="T13" fmla="*/ 2147483646 h 89"/>
              <a:gd name="T14" fmla="*/ 2147483646 w 122"/>
              <a:gd name="T15" fmla="*/ 2147483646 h 89"/>
              <a:gd name="T16" fmla="*/ 2147483646 w 122"/>
              <a:gd name="T17" fmla="*/ 2147483646 h 89"/>
              <a:gd name="T18" fmla="*/ 2147483646 w 122"/>
              <a:gd name="T19" fmla="*/ 2147483646 h 89"/>
              <a:gd name="T20" fmla="*/ 2147483646 w 122"/>
              <a:gd name="T21" fmla="*/ 2147483646 h 89"/>
              <a:gd name="T22" fmla="*/ 2147483646 w 122"/>
              <a:gd name="T23" fmla="*/ 2147483646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9">
                <a:moveTo>
                  <a:pt x="121" y="50"/>
                </a:moveTo>
                <a:lnTo>
                  <a:pt x="115" y="18"/>
                </a:lnTo>
                <a:lnTo>
                  <a:pt x="84" y="0"/>
                </a:lnTo>
                <a:lnTo>
                  <a:pt x="50" y="0"/>
                </a:lnTo>
                <a:lnTo>
                  <a:pt x="19" y="9"/>
                </a:lnTo>
                <a:lnTo>
                  <a:pt x="0" y="29"/>
                </a:lnTo>
                <a:lnTo>
                  <a:pt x="0" y="56"/>
                </a:lnTo>
                <a:lnTo>
                  <a:pt x="16" y="79"/>
                </a:lnTo>
                <a:lnTo>
                  <a:pt x="50" y="88"/>
                </a:lnTo>
                <a:lnTo>
                  <a:pt x="109" y="76"/>
                </a:lnTo>
                <a:lnTo>
                  <a:pt x="121" y="53"/>
                </a:lnTo>
                <a:lnTo>
                  <a:pt x="121" y="50"/>
                </a:lnTo>
              </a:path>
            </a:pathLst>
          </a:custGeom>
          <a:solidFill>
            <a:schemeClr val="tx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4" name="Oval 40">
            <a:extLst>
              <a:ext uri="{FF2B5EF4-FFF2-40B4-BE49-F238E27FC236}">
                <a16:creationId xmlns:a16="http://schemas.microsoft.com/office/drawing/2014/main" id="{A70B3CBA-E770-774A-ADDF-133509794227}"/>
              </a:ext>
            </a:extLst>
          </p:cNvPr>
          <p:cNvSpPr>
            <a:spLocks noChangeArrowheads="1"/>
          </p:cNvSpPr>
          <p:nvPr/>
        </p:nvSpPr>
        <p:spPr bwMode="auto">
          <a:xfrm>
            <a:off x="7062788" y="4494214"/>
            <a:ext cx="107950" cy="92075"/>
          </a:xfrm>
          <a:prstGeom prst="ellipse">
            <a:avLst/>
          </a:prstGeom>
          <a:solidFill>
            <a:schemeClr val="tx2"/>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8875" name="Freeform 41">
            <a:extLst>
              <a:ext uri="{FF2B5EF4-FFF2-40B4-BE49-F238E27FC236}">
                <a16:creationId xmlns:a16="http://schemas.microsoft.com/office/drawing/2014/main" id="{30DCEAA9-CAB2-E240-AE64-C44F033F98CE}"/>
              </a:ext>
            </a:extLst>
          </p:cNvPr>
          <p:cNvSpPr>
            <a:spLocks/>
          </p:cNvSpPr>
          <p:nvPr/>
        </p:nvSpPr>
        <p:spPr bwMode="auto">
          <a:xfrm>
            <a:off x="6030914" y="1238251"/>
            <a:ext cx="2047875" cy="1317625"/>
          </a:xfrm>
          <a:custGeom>
            <a:avLst/>
            <a:gdLst>
              <a:gd name="T0" fmla="*/ 0 w 1451"/>
              <a:gd name="T1" fmla="*/ 0 h 830"/>
              <a:gd name="T2" fmla="*/ 2147483646 w 1451"/>
              <a:gd name="T3" fmla="*/ 2147483646 h 830"/>
              <a:gd name="T4" fmla="*/ 2147483646 w 1451"/>
              <a:gd name="T5" fmla="*/ 2147483646 h 830"/>
              <a:gd name="T6" fmla="*/ 2147483646 w 1451"/>
              <a:gd name="T7" fmla="*/ 2147483646 h 830"/>
              <a:gd name="T8" fmla="*/ 2147483646 w 1451"/>
              <a:gd name="T9" fmla="*/ 2147483646 h 830"/>
              <a:gd name="T10" fmla="*/ 2147483646 w 1451"/>
              <a:gd name="T11" fmla="*/ 2147483646 h 830"/>
              <a:gd name="T12" fmla="*/ 2147483646 w 1451"/>
              <a:gd name="T13" fmla="*/ 2147483646 h 830"/>
              <a:gd name="T14" fmla="*/ 2147483646 w 1451"/>
              <a:gd name="T15" fmla="*/ 2147483646 h 830"/>
              <a:gd name="T16" fmla="*/ 2147483646 w 1451"/>
              <a:gd name="T17" fmla="*/ 2147483646 h 830"/>
              <a:gd name="T18" fmla="*/ 2147483646 w 1451"/>
              <a:gd name="T19" fmla="*/ 2147483646 h 830"/>
              <a:gd name="T20" fmla="*/ 0 w 1451"/>
              <a:gd name="T21" fmla="*/ 0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1" h="830">
                <a:moveTo>
                  <a:pt x="0" y="0"/>
                </a:moveTo>
                <a:lnTo>
                  <a:pt x="9" y="596"/>
                </a:lnTo>
                <a:lnTo>
                  <a:pt x="265" y="829"/>
                </a:lnTo>
                <a:lnTo>
                  <a:pt x="1233" y="827"/>
                </a:lnTo>
                <a:lnTo>
                  <a:pt x="1450" y="579"/>
                </a:lnTo>
                <a:lnTo>
                  <a:pt x="1440" y="56"/>
                </a:lnTo>
                <a:lnTo>
                  <a:pt x="1132" y="221"/>
                </a:lnTo>
                <a:lnTo>
                  <a:pt x="862" y="431"/>
                </a:lnTo>
                <a:lnTo>
                  <a:pt x="591" y="264"/>
                </a:lnTo>
                <a:lnTo>
                  <a:pt x="202" y="203"/>
                </a:lnTo>
                <a:lnTo>
                  <a:pt x="0" y="0"/>
                </a:lnTo>
              </a:path>
            </a:pathLst>
          </a:custGeom>
          <a:gradFill rotWithShape="0">
            <a:gsLst>
              <a:gs pos="0">
                <a:srgbClr val="A5A5A5"/>
              </a:gs>
              <a:gs pos="100000">
                <a:srgbClr val="CECECE"/>
              </a:gs>
            </a:gsLst>
            <a:path path="rect">
              <a:fillToRect l="50000" t="50000" r="50000" b="5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1" name="Rectangle 42">
            <a:extLst>
              <a:ext uri="{FF2B5EF4-FFF2-40B4-BE49-F238E27FC236}">
                <a16:creationId xmlns:a16="http://schemas.microsoft.com/office/drawing/2014/main" id="{EE0CB655-DE0C-BB4C-AAAC-B764834DE095}"/>
              </a:ext>
            </a:extLst>
          </p:cNvPr>
          <p:cNvSpPr>
            <a:spLocks noChangeArrowheads="1"/>
          </p:cNvSpPr>
          <p:nvPr/>
        </p:nvSpPr>
        <p:spPr bwMode="auto">
          <a:xfrm>
            <a:off x="6607176" y="990601"/>
            <a:ext cx="1311275" cy="790575"/>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t>Injector </a:t>
            </a:r>
          </a:p>
          <a:p>
            <a:pPr>
              <a:defRPr/>
            </a:pPr>
            <a:r>
              <a:rPr lang="en-US" altLang="en-US" sz="2300" b="1"/>
              <a:t>    Tip</a:t>
            </a:r>
          </a:p>
        </p:txBody>
      </p:sp>
      <p:sp>
        <p:nvSpPr>
          <p:cNvPr id="33822" name="Line 43">
            <a:extLst>
              <a:ext uri="{FF2B5EF4-FFF2-40B4-BE49-F238E27FC236}">
                <a16:creationId xmlns:a16="http://schemas.microsoft.com/office/drawing/2014/main" id="{09C8A87A-0BA0-6F41-B318-4ECB9A8AD3A5}"/>
              </a:ext>
            </a:extLst>
          </p:cNvPr>
          <p:cNvSpPr>
            <a:spLocks noChangeShapeType="1"/>
          </p:cNvSpPr>
          <p:nvPr/>
        </p:nvSpPr>
        <p:spPr bwMode="auto">
          <a:xfrm>
            <a:off x="5049839" y="4510088"/>
            <a:ext cx="1019175" cy="0"/>
          </a:xfrm>
          <a:prstGeom prst="line">
            <a:avLst/>
          </a:prstGeom>
          <a:noFill/>
          <a:ln w="50800">
            <a:solidFill>
              <a:schemeClr val="accent1"/>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3823" name="Line 44">
            <a:extLst>
              <a:ext uri="{FF2B5EF4-FFF2-40B4-BE49-F238E27FC236}">
                <a16:creationId xmlns:a16="http://schemas.microsoft.com/office/drawing/2014/main" id="{8DD32E55-E435-474B-B462-DC637B7B014C}"/>
              </a:ext>
            </a:extLst>
          </p:cNvPr>
          <p:cNvSpPr>
            <a:spLocks noChangeShapeType="1"/>
          </p:cNvSpPr>
          <p:nvPr/>
        </p:nvSpPr>
        <p:spPr bwMode="auto">
          <a:xfrm>
            <a:off x="5030788" y="4691063"/>
            <a:ext cx="1020762" cy="0"/>
          </a:xfrm>
          <a:prstGeom prst="line">
            <a:avLst/>
          </a:prstGeom>
          <a:noFill/>
          <a:ln w="50800">
            <a:solidFill>
              <a:srgbClr val="00FF00"/>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3824" name="Rectangle 45">
            <a:extLst>
              <a:ext uri="{FF2B5EF4-FFF2-40B4-BE49-F238E27FC236}">
                <a16:creationId xmlns:a16="http://schemas.microsoft.com/office/drawing/2014/main" id="{FA1C6B42-3E4C-0144-9F62-523EE8E18DD7}"/>
              </a:ext>
            </a:extLst>
          </p:cNvPr>
          <p:cNvSpPr>
            <a:spLocks noChangeArrowheads="1"/>
          </p:cNvSpPr>
          <p:nvPr/>
        </p:nvSpPr>
        <p:spPr bwMode="auto">
          <a:xfrm>
            <a:off x="3006726" y="4248150"/>
            <a:ext cx="2055813" cy="43973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solidFill>
                  <a:schemeClr val="tx2"/>
                </a:solidFill>
              </a:rPr>
              <a:t>Fluorescence</a:t>
            </a:r>
          </a:p>
        </p:txBody>
      </p:sp>
      <p:sp>
        <p:nvSpPr>
          <p:cNvPr id="33825" name="Rectangle 46">
            <a:extLst>
              <a:ext uri="{FF2B5EF4-FFF2-40B4-BE49-F238E27FC236}">
                <a16:creationId xmlns:a16="http://schemas.microsoft.com/office/drawing/2014/main" id="{3F6825E4-F6BF-F34F-9888-E47FEEE0D10F}"/>
              </a:ext>
            </a:extLst>
          </p:cNvPr>
          <p:cNvSpPr>
            <a:spLocks noChangeArrowheads="1"/>
          </p:cNvSpPr>
          <p:nvPr/>
        </p:nvSpPr>
        <p:spPr bwMode="auto">
          <a:xfrm>
            <a:off x="3594100" y="4530725"/>
            <a:ext cx="1181100" cy="43973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solidFill>
                  <a:schemeClr val="tx2"/>
                </a:solidFill>
              </a:rPr>
              <a:t>signals</a:t>
            </a:r>
          </a:p>
        </p:txBody>
      </p:sp>
      <p:sp>
        <p:nvSpPr>
          <p:cNvPr id="33826" name="AutoShape 47">
            <a:extLst>
              <a:ext uri="{FF2B5EF4-FFF2-40B4-BE49-F238E27FC236}">
                <a16:creationId xmlns:a16="http://schemas.microsoft.com/office/drawing/2014/main" id="{394A9C1F-67A6-3C49-AC8C-400DCD4E9395}"/>
              </a:ext>
            </a:extLst>
          </p:cNvPr>
          <p:cNvSpPr>
            <a:spLocks noChangeArrowheads="1"/>
          </p:cNvSpPr>
          <p:nvPr/>
        </p:nvSpPr>
        <p:spPr bwMode="auto">
          <a:xfrm>
            <a:off x="2749551" y="5291139"/>
            <a:ext cx="2398713" cy="638175"/>
          </a:xfrm>
          <a:prstGeom prst="roundRect">
            <a:avLst>
              <a:gd name="adj" fmla="val 12495"/>
            </a:avLst>
          </a:prstGeom>
          <a:solidFill>
            <a:srgbClr val="3365FB"/>
          </a:solidFill>
          <a:ln>
            <a:noFill/>
          </a:ln>
          <a:effectLst>
            <a:outerShdw blurRad="63500" dist="107763" dir="2700000" algn="ctr" rotWithShape="0">
              <a:schemeClr val="bg2">
                <a:alpha val="74998"/>
              </a:schemeClr>
            </a:outerShdw>
          </a:effectLst>
          <a:extLst>
            <a:ext uri="{91240B29-F687-4f45-9708-019B960494DF}"/>
          </a:extLst>
        </p:spPr>
        <p:txBody>
          <a:bodyPr wrap="none" anchor="ctr"/>
          <a:lstStyle/>
          <a:p>
            <a:pPr eaLnBrk="1" hangingPunct="1">
              <a:defRPr/>
            </a:pPr>
            <a:endParaRPr lang="en-US">
              <a:latin typeface="Arial" charset="0"/>
              <a:ea typeface="ＭＳ Ｐゴシック" charset="0"/>
            </a:endParaRPr>
          </a:p>
        </p:txBody>
      </p:sp>
      <p:sp>
        <p:nvSpPr>
          <p:cNvPr id="33827" name="Rectangle 48">
            <a:extLst>
              <a:ext uri="{FF2B5EF4-FFF2-40B4-BE49-F238E27FC236}">
                <a16:creationId xmlns:a16="http://schemas.microsoft.com/office/drawing/2014/main" id="{28CBF9D5-3B5D-EC4C-BABA-B564ACD33F22}"/>
              </a:ext>
            </a:extLst>
          </p:cNvPr>
          <p:cNvSpPr>
            <a:spLocks noChangeArrowheads="1"/>
          </p:cNvSpPr>
          <p:nvPr/>
        </p:nvSpPr>
        <p:spPr bwMode="auto">
          <a:xfrm>
            <a:off x="2830514" y="5292725"/>
            <a:ext cx="2136775" cy="43973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solidFill>
                  <a:srgbClr val="FFFF00"/>
                </a:solidFill>
              </a:rPr>
              <a:t>Focused laser</a:t>
            </a:r>
          </a:p>
        </p:txBody>
      </p:sp>
      <p:sp>
        <p:nvSpPr>
          <p:cNvPr id="33828" name="Rectangle 49">
            <a:extLst>
              <a:ext uri="{FF2B5EF4-FFF2-40B4-BE49-F238E27FC236}">
                <a16:creationId xmlns:a16="http://schemas.microsoft.com/office/drawing/2014/main" id="{CB1057D0-2A80-AE4B-AFEA-705D4F4D8999}"/>
              </a:ext>
            </a:extLst>
          </p:cNvPr>
          <p:cNvSpPr>
            <a:spLocks noChangeArrowheads="1"/>
          </p:cNvSpPr>
          <p:nvPr/>
        </p:nvSpPr>
        <p:spPr bwMode="auto">
          <a:xfrm>
            <a:off x="3965575" y="5557839"/>
            <a:ext cx="939800" cy="439737"/>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solidFill>
                  <a:srgbClr val="FFFF00"/>
                </a:solidFill>
              </a:rPr>
              <a:t>beam</a:t>
            </a:r>
          </a:p>
        </p:txBody>
      </p:sp>
      <p:sp>
        <p:nvSpPr>
          <p:cNvPr id="78884" name="Arc 50">
            <a:extLst>
              <a:ext uri="{FF2B5EF4-FFF2-40B4-BE49-F238E27FC236}">
                <a16:creationId xmlns:a16="http://schemas.microsoft.com/office/drawing/2014/main" id="{022C5E6C-ECCC-1E43-A885-0417C42B47DE}"/>
              </a:ext>
            </a:extLst>
          </p:cNvPr>
          <p:cNvSpPr>
            <a:spLocks/>
          </p:cNvSpPr>
          <p:nvPr/>
        </p:nvSpPr>
        <p:spPr bwMode="auto">
          <a:xfrm>
            <a:off x="7542213" y="2949576"/>
            <a:ext cx="506412" cy="1471613"/>
          </a:xfrm>
          <a:custGeom>
            <a:avLst/>
            <a:gdLst>
              <a:gd name="T0" fmla="*/ 0 w 21600"/>
              <a:gd name="T1" fmla="*/ 2147483646 h 21600"/>
              <a:gd name="T2" fmla="*/ 2147483646 w 21600"/>
              <a:gd name="T3" fmla="*/ 0 h 21600"/>
              <a:gd name="T4" fmla="*/ 2147483646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77"/>
                </a:moveTo>
                <a:cubicBezTo>
                  <a:pt x="12" y="9680"/>
                  <a:pt x="9643" y="33"/>
                  <a:pt x="21540" y="0"/>
                </a:cubicBezTo>
              </a:path>
              <a:path w="21600" h="21600" stroke="0" extrusionOk="0">
                <a:moveTo>
                  <a:pt x="0" y="21577"/>
                </a:moveTo>
                <a:cubicBezTo>
                  <a:pt x="12" y="9680"/>
                  <a:pt x="9643" y="33"/>
                  <a:pt x="21540" y="0"/>
                </a:cubicBezTo>
                <a:lnTo>
                  <a:pt x="21600" y="21600"/>
                </a:lnTo>
                <a:lnTo>
                  <a:pt x="0" y="21577"/>
                </a:lnTo>
                <a:close/>
              </a:path>
            </a:pathLst>
          </a:custGeom>
          <a:noFill/>
          <a:ln w="25400" cap="rnd">
            <a:solidFill>
              <a:schemeClr val="bg2"/>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5" name="Arc 51">
            <a:extLst>
              <a:ext uri="{FF2B5EF4-FFF2-40B4-BE49-F238E27FC236}">
                <a16:creationId xmlns:a16="http://schemas.microsoft.com/office/drawing/2014/main" id="{15783995-5499-7441-879E-D96D04873504}"/>
              </a:ext>
            </a:extLst>
          </p:cNvPr>
          <p:cNvSpPr>
            <a:spLocks/>
          </p:cNvSpPr>
          <p:nvPr/>
        </p:nvSpPr>
        <p:spPr bwMode="auto">
          <a:xfrm>
            <a:off x="6191250" y="2930526"/>
            <a:ext cx="469900" cy="1471613"/>
          </a:xfrm>
          <a:custGeom>
            <a:avLst/>
            <a:gdLst>
              <a:gd name="T0" fmla="*/ 0 w 21665"/>
              <a:gd name="T1" fmla="*/ 0 h 21600"/>
              <a:gd name="T2" fmla="*/ 2147483646 w 21665"/>
              <a:gd name="T3" fmla="*/ 2147483646 h 21600"/>
              <a:gd name="T4" fmla="*/ 2147483646 w 21665"/>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65" h="21600" fill="none" extrusionOk="0">
                <a:moveTo>
                  <a:pt x="0" y="0"/>
                </a:moveTo>
                <a:cubicBezTo>
                  <a:pt x="21" y="0"/>
                  <a:pt x="43" y="-1"/>
                  <a:pt x="65" y="0"/>
                </a:cubicBezTo>
                <a:cubicBezTo>
                  <a:pt x="11985" y="0"/>
                  <a:pt x="21652" y="9656"/>
                  <a:pt x="21664" y="21577"/>
                </a:cubicBezTo>
              </a:path>
              <a:path w="21665" h="21600" stroke="0" extrusionOk="0">
                <a:moveTo>
                  <a:pt x="0" y="0"/>
                </a:moveTo>
                <a:cubicBezTo>
                  <a:pt x="21" y="0"/>
                  <a:pt x="43" y="-1"/>
                  <a:pt x="65" y="0"/>
                </a:cubicBezTo>
                <a:cubicBezTo>
                  <a:pt x="11985" y="0"/>
                  <a:pt x="21652" y="9656"/>
                  <a:pt x="21664" y="21577"/>
                </a:cubicBezTo>
                <a:lnTo>
                  <a:pt x="65" y="21600"/>
                </a:lnTo>
                <a:lnTo>
                  <a:pt x="0" y="0"/>
                </a:lnTo>
                <a:close/>
              </a:path>
            </a:pathLst>
          </a:custGeom>
          <a:noFill/>
          <a:ln w="25400" cap="rnd">
            <a:solidFill>
              <a:schemeClr val="bg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6" name="AutoShape 52">
            <a:extLst>
              <a:ext uri="{FF2B5EF4-FFF2-40B4-BE49-F238E27FC236}">
                <a16:creationId xmlns:a16="http://schemas.microsoft.com/office/drawing/2014/main" id="{CA9C6739-2DB9-854E-B681-C580F7D8BADE}"/>
              </a:ext>
            </a:extLst>
          </p:cNvPr>
          <p:cNvSpPr>
            <a:spLocks noChangeArrowheads="1"/>
          </p:cNvSpPr>
          <p:nvPr/>
        </p:nvSpPr>
        <p:spPr bwMode="auto">
          <a:xfrm>
            <a:off x="7972425" y="2325689"/>
            <a:ext cx="685800" cy="542925"/>
          </a:xfrm>
          <a:prstGeom prst="roundRect">
            <a:avLst>
              <a:gd name="adj" fmla="val 12495"/>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3832" name="Rectangle 53">
            <a:extLst>
              <a:ext uri="{FF2B5EF4-FFF2-40B4-BE49-F238E27FC236}">
                <a16:creationId xmlns:a16="http://schemas.microsoft.com/office/drawing/2014/main" id="{25E4A53D-51F4-D049-8510-F69CDE57BCF3}"/>
              </a:ext>
            </a:extLst>
          </p:cNvPr>
          <p:cNvSpPr>
            <a:spLocks noChangeArrowheads="1"/>
          </p:cNvSpPr>
          <p:nvPr/>
        </p:nvSpPr>
        <p:spPr bwMode="auto">
          <a:xfrm>
            <a:off x="7945439" y="2308225"/>
            <a:ext cx="860425" cy="577850"/>
          </a:xfrm>
          <a:prstGeom prst="rect">
            <a:avLst/>
          </a:prstGeom>
          <a:solidFill>
            <a:schemeClr val="bg1"/>
          </a:solidFill>
          <a:ln>
            <a:noFill/>
          </a:ln>
          <a:effectLst/>
          <a:extLst>
            <a:ext uri="{91240B29-F687-4f45-9708-019B960494DF}"/>
            <a:ext uri="{AF507438-7753-43e0-B8FC-AC1667EBCBE1}"/>
          </a:extLst>
        </p:spPr>
        <p:txBody>
          <a:bodyPr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1600" b="1">
                <a:solidFill>
                  <a:schemeClr val="tx2"/>
                </a:solidFill>
              </a:rPr>
              <a:t>Sheath</a:t>
            </a:r>
          </a:p>
          <a:p>
            <a:pPr>
              <a:defRPr/>
            </a:pPr>
            <a:r>
              <a:rPr lang="en-US" altLang="en-US" sz="1600" b="1">
                <a:solidFill>
                  <a:schemeClr val="tx2"/>
                </a:solidFill>
              </a:rPr>
              <a:t>  fluid</a:t>
            </a:r>
          </a:p>
        </p:txBody>
      </p:sp>
    </p:spTree>
    <p:extLst>
      <p:ext uri="{BB962C8B-B14F-4D97-AF65-F5344CB8AC3E}">
        <p14:creationId xmlns:p14="http://schemas.microsoft.com/office/powerpoint/2010/main" val="34017875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Date Placeholder 3">
            <a:extLst>
              <a:ext uri="{FF2B5EF4-FFF2-40B4-BE49-F238E27FC236}">
                <a16:creationId xmlns:a16="http://schemas.microsoft.com/office/drawing/2014/main" id="{9F9714EE-1DA4-1C48-9504-A099DC9437A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79F03B6-DA71-8949-BD96-802F93B20BE0}" type="datetime12">
              <a:rPr lang="en-US" altLang="en-US" sz="1400"/>
              <a:pPr>
                <a:spcBef>
                  <a:spcPct val="0"/>
                </a:spcBef>
                <a:buFontTx/>
                <a:buNone/>
              </a:pPr>
              <a:t>9:13 AM</a:t>
            </a:fld>
            <a:endParaRPr lang="en-US" altLang="en-US" sz="1400"/>
          </a:p>
        </p:txBody>
      </p:sp>
      <p:sp>
        <p:nvSpPr>
          <p:cNvPr id="80898" name="Rectangle 2">
            <a:extLst>
              <a:ext uri="{FF2B5EF4-FFF2-40B4-BE49-F238E27FC236}">
                <a16:creationId xmlns:a16="http://schemas.microsoft.com/office/drawing/2014/main" id="{410AA4F2-69E1-5541-9748-8454F8746E08}"/>
              </a:ext>
            </a:extLst>
          </p:cNvPr>
          <p:cNvSpPr>
            <a:spLocks noGrp="1" noChangeArrowheads="1"/>
          </p:cNvSpPr>
          <p:nvPr>
            <p:ph type="title"/>
          </p:nvPr>
        </p:nvSpPr>
        <p:spPr>
          <a:xfrm>
            <a:off x="1524000" y="0"/>
            <a:ext cx="9144000" cy="800100"/>
          </a:xfrm>
        </p:spPr>
        <p:txBody>
          <a:bodyPr vert="horz" lIns="90488" tIns="44450" rIns="90488" bIns="44450" rtlCol="0" anchor="ctr">
            <a:noAutofit/>
          </a:bodyPr>
          <a:lstStyle/>
          <a:p>
            <a:pPr eaLnBrk="1" hangingPunct="1"/>
            <a:r>
              <a:rPr lang="en-US" altLang="en-US" sz="2800">
                <a:ea typeface="ＭＳ Ｐゴシック" panose="020B0600070205080204" pitchFamily="34" charset="-128"/>
              </a:rPr>
              <a:t>Hydrodynamic Systems – Increase Sample Pressure</a:t>
            </a:r>
          </a:p>
        </p:txBody>
      </p:sp>
      <p:sp>
        <p:nvSpPr>
          <p:cNvPr id="80899" name="Rectangle 3">
            <a:extLst>
              <a:ext uri="{FF2B5EF4-FFF2-40B4-BE49-F238E27FC236}">
                <a16:creationId xmlns:a16="http://schemas.microsoft.com/office/drawing/2014/main" id="{1F708231-2F86-FD42-B260-62D57A2AB121}"/>
              </a:ext>
            </a:extLst>
          </p:cNvPr>
          <p:cNvSpPr>
            <a:spLocks noChangeArrowheads="1"/>
          </p:cNvSpPr>
          <p:nvPr/>
        </p:nvSpPr>
        <p:spPr bwMode="auto">
          <a:xfrm>
            <a:off x="9988551" y="6556376"/>
            <a:ext cx="4286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4821" name="Rectangle 4">
            <a:extLst>
              <a:ext uri="{FF2B5EF4-FFF2-40B4-BE49-F238E27FC236}">
                <a16:creationId xmlns:a16="http://schemas.microsoft.com/office/drawing/2014/main" id="{E2F733E6-97D1-A64D-BC5A-2A28D28FD8AF}"/>
              </a:ext>
            </a:extLst>
          </p:cNvPr>
          <p:cNvSpPr>
            <a:spLocks noChangeArrowheads="1"/>
          </p:cNvSpPr>
          <p:nvPr/>
        </p:nvSpPr>
        <p:spPr bwMode="auto">
          <a:xfrm>
            <a:off x="2133601" y="1420814"/>
            <a:ext cx="2574925" cy="1290097"/>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3900" b="1">
                <a:solidFill>
                  <a:schemeClr val="tx2"/>
                </a:solidFill>
              </a:rPr>
              <a:t>Flow Chamber</a:t>
            </a:r>
          </a:p>
        </p:txBody>
      </p:sp>
      <p:sp>
        <p:nvSpPr>
          <p:cNvPr id="80901" name="Freeform 5">
            <a:extLst>
              <a:ext uri="{FF2B5EF4-FFF2-40B4-BE49-F238E27FC236}">
                <a16:creationId xmlns:a16="http://schemas.microsoft.com/office/drawing/2014/main" id="{78855B60-46B7-BF4A-A1DE-0BE2E4B8D767}"/>
              </a:ext>
            </a:extLst>
          </p:cNvPr>
          <p:cNvSpPr>
            <a:spLocks/>
          </p:cNvSpPr>
          <p:nvPr/>
        </p:nvSpPr>
        <p:spPr bwMode="auto">
          <a:xfrm>
            <a:off x="7339014" y="1995489"/>
            <a:ext cx="3024187" cy="2536825"/>
          </a:xfrm>
          <a:custGeom>
            <a:avLst/>
            <a:gdLst>
              <a:gd name="T0" fmla="*/ 2147483646 w 2143"/>
              <a:gd name="T1" fmla="*/ 2147483646 h 1598"/>
              <a:gd name="T2" fmla="*/ 2147483646 w 2143"/>
              <a:gd name="T3" fmla="*/ 2147483646 h 1598"/>
              <a:gd name="T4" fmla="*/ 2147483646 w 2143"/>
              <a:gd name="T5" fmla="*/ 2147483646 h 1598"/>
              <a:gd name="T6" fmla="*/ 2147483646 w 2143"/>
              <a:gd name="T7" fmla="*/ 2147483646 h 1598"/>
              <a:gd name="T8" fmla="*/ 2147483646 w 2143"/>
              <a:gd name="T9" fmla="*/ 2147483646 h 1598"/>
              <a:gd name="T10" fmla="*/ 2147483646 w 2143"/>
              <a:gd name="T11" fmla="*/ 2147483646 h 1598"/>
              <a:gd name="T12" fmla="*/ 2147483646 w 2143"/>
              <a:gd name="T13" fmla="*/ 2147483646 h 1598"/>
              <a:gd name="T14" fmla="*/ 2147483646 w 2143"/>
              <a:gd name="T15" fmla="*/ 2147483646 h 1598"/>
              <a:gd name="T16" fmla="*/ 2147483646 w 2143"/>
              <a:gd name="T17" fmla="*/ 0 h 1598"/>
              <a:gd name="T18" fmla="*/ 2147483646 w 2143"/>
              <a:gd name="T19" fmla="*/ 2147483646 h 1598"/>
              <a:gd name="T20" fmla="*/ 0 w 2143"/>
              <a:gd name="T21" fmla="*/ 2147483646 h 1598"/>
              <a:gd name="T22" fmla="*/ 2147483646 w 2143"/>
              <a:gd name="T23" fmla="*/ 2147483646 h 1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43" h="1598">
                <a:moveTo>
                  <a:pt x="83" y="1597"/>
                </a:moveTo>
                <a:lnTo>
                  <a:pt x="2101" y="456"/>
                </a:lnTo>
                <a:lnTo>
                  <a:pt x="2142" y="324"/>
                </a:lnTo>
                <a:lnTo>
                  <a:pt x="2083" y="263"/>
                </a:lnTo>
                <a:lnTo>
                  <a:pt x="2118" y="181"/>
                </a:lnTo>
                <a:lnTo>
                  <a:pt x="2071" y="176"/>
                </a:lnTo>
                <a:lnTo>
                  <a:pt x="2053" y="170"/>
                </a:lnTo>
                <a:lnTo>
                  <a:pt x="2059" y="104"/>
                </a:lnTo>
                <a:lnTo>
                  <a:pt x="2077" y="0"/>
                </a:lnTo>
                <a:lnTo>
                  <a:pt x="767" y="1081"/>
                </a:lnTo>
                <a:lnTo>
                  <a:pt x="0" y="1553"/>
                </a:lnTo>
                <a:lnTo>
                  <a:pt x="83" y="1597"/>
                </a:lnTo>
              </a:path>
            </a:pathLst>
          </a:custGeom>
          <a:solidFill>
            <a:srgbClr val="00A9E0"/>
          </a:solidFill>
          <a:ln w="76200" cap="rnd" cmpd="sng">
            <a:solidFill>
              <a:srgbClr val="00A9E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2" name="Freeform 6" descr="Zig zag">
            <a:extLst>
              <a:ext uri="{FF2B5EF4-FFF2-40B4-BE49-F238E27FC236}">
                <a16:creationId xmlns:a16="http://schemas.microsoft.com/office/drawing/2014/main" id="{81417ACF-74E6-6248-85C6-B77179409748}"/>
              </a:ext>
            </a:extLst>
          </p:cNvPr>
          <p:cNvSpPr>
            <a:spLocks/>
          </p:cNvSpPr>
          <p:nvPr/>
        </p:nvSpPr>
        <p:spPr bwMode="auto">
          <a:xfrm>
            <a:off x="5230813" y="1684339"/>
            <a:ext cx="3689350" cy="4281487"/>
          </a:xfrm>
          <a:custGeom>
            <a:avLst/>
            <a:gdLst>
              <a:gd name="T0" fmla="*/ 2147483646 w 2615"/>
              <a:gd name="T1" fmla="*/ 2147483646 h 2697"/>
              <a:gd name="T2" fmla="*/ 2147483646 w 2615"/>
              <a:gd name="T3" fmla="*/ 0 h 2697"/>
              <a:gd name="T4" fmla="*/ 2147483646 w 2615"/>
              <a:gd name="T5" fmla="*/ 2147483646 h 2697"/>
              <a:gd name="T6" fmla="*/ 2147483646 w 2615"/>
              <a:gd name="T7" fmla="*/ 2147483646 h 2697"/>
              <a:gd name="T8" fmla="*/ 2147483646 w 2615"/>
              <a:gd name="T9" fmla="*/ 2147483646 h 2697"/>
              <a:gd name="T10" fmla="*/ 2147483646 w 2615"/>
              <a:gd name="T11" fmla="*/ 2147483646 h 2697"/>
              <a:gd name="T12" fmla="*/ 2147483646 w 2615"/>
              <a:gd name="T13" fmla="*/ 2147483646 h 2697"/>
              <a:gd name="T14" fmla="*/ 2147483646 w 2615"/>
              <a:gd name="T15" fmla="*/ 2147483646 h 2697"/>
              <a:gd name="T16" fmla="*/ 2147483646 w 2615"/>
              <a:gd name="T17" fmla="*/ 2147483646 h 2697"/>
              <a:gd name="T18" fmla="*/ 2147483646 w 2615"/>
              <a:gd name="T19" fmla="*/ 2147483646 h 2697"/>
              <a:gd name="T20" fmla="*/ 2147483646 w 2615"/>
              <a:gd name="T21" fmla="*/ 2147483646 h 2697"/>
              <a:gd name="T22" fmla="*/ 2147483646 w 2615"/>
              <a:gd name="T23" fmla="*/ 2147483646 h 2697"/>
              <a:gd name="T24" fmla="*/ 2147483646 w 2615"/>
              <a:gd name="T25" fmla="*/ 2147483646 h 2697"/>
              <a:gd name="T26" fmla="*/ 2147483646 w 2615"/>
              <a:gd name="T27" fmla="*/ 2147483646 h 2697"/>
              <a:gd name="T28" fmla="*/ 2147483646 w 2615"/>
              <a:gd name="T29" fmla="*/ 2147483646 h 2697"/>
              <a:gd name="T30" fmla="*/ 2147483646 w 2615"/>
              <a:gd name="T31" fmla="*/ 2147483646 h 2697"/>
              <a:gd name="T32" fmla="*/ 0 w 2615"/>
              <a:gd name="T33" fmla="*/ 2147483646 h 2697"/>
              <a:gd name="T34" fmla="*/ 2147483646 w 2615"/>
              <a:gd name="T35" fmla="*/ 2147483646 h 2697"/>
              <a:gd name="T36" fmla="*/ 2147483646 w 2615"/>
              <a:gd name="T37" fmla="*/ 2147483646 h 2697"/>
              <a:gd name="T38" fmla="*/ 2147483646 w 2615"/>
              <a:gd name="T39" fmla="*/ 2147483646 h 2697"/>
              <a:gd name="T40" fmla="*/ 2147483646 w 2615"/>
              <a:gd name="T41" fmla="*/ 2147483646 h 2697"/>
              <a:gd name="T42" fmla="*/ 2147483646 w 2615"/>
              <a:gd name="T43" fmla="*/ 2147483646 h 2697"/>
              <a:gd name="T44" fmla="*/ 2147483646 w 2615"/>
              <a:gd name="T45" fmla="*/ 2147483646 h 2697"/>
              <a:gd name="T46" fmla="*/ 2147483646 w 2615"/>
              <a:gd name="T47" fmla="*/ 2147483646 h 26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15" h="2697">
                <a:moveTo>
                  <a:pt x="1936" y="70"/>
                </a:moveTo>
                <a:lnTo>
                  <a:pt x="2225" y="0"/>
                </a:lnTo>
                <a:lnTo>
                  <a:pt x="2597" y="168"/>
                </a:lnTo>
                <a:lnTo>
                  <a:pt x="2614" y="698"/>
                </a:lnTo>
                <a:lnTo>
                  <a:pt x="1902" y="1577"/>
                </a:lnTo>
                <a:lnTo>
                  <a:pt x="1894" y="2665"/>
                </a:lnTo>
                <a:lnTo>
                  <a:pt x="1601" y="2638"/>
                </a:lnTo>
                <a:lnTo>
                  <a:pt x="1565" y="2643"/>
                </a:lnTo>
                <a:lnTo>
                  <a:pt x="1381" y="2696"/>
                </a:lnTo>
                <a:lnTo>
                  <a:pt x="1133" y="2610"/>
                </a:lnTo>
                <a:lnTo>
                  <a:pt x="1125" y="2585"/>
                </a:lnTo>
                <a:lnTo>
                  <a:pt x="1130" y="2599"/>
                </a:lnTo>
                <a:lnTo>
                  <a:pt x="1141" y="2614"/>
                </a:lnTo>
                <a:lnTo>
                  <a:pt x="963" y="2664"/>
                </a:lnTo>
                <a:lnTo>
                  <a:pt x="748" y="2627"/>
                </a:lnTo>
                <a:lnTo>
                  <a:pt x="742" y="1561"/>
                </a:lnTo>
                <a:lnTo>
                  <a:pt x="0" y="663"/>
                </a:lnTo>
                <a:lnTo>
                  <a:pt x="39" y="176"/>
                </a:lnTo>
                <a:lnTo>
                  <a:pt x="278" y="27"/>
                </a:lnTo>
                <a:lnTo>
                  <a:pt x="467" y="44"/>
                </a:lnTo>
                <a:lnTo>
                  <a:pt x="567" y="17"/>
                </a:lnTo>
                <a:lnTo>
                  <a:pt x="756" y="115"/>
                </a:lnTo>
                <a:lnTo>
                  <a:pt x="1279" y="168"/>
                </a:lnTo>
                <a:lnTo>
                  <a:pt x="1936" y="70"/>
                </a:lnTo>
              </a:path>
            </a:pathLst>
          </a:custGeom>
          <a:blipFill dpi="0" rotWithShape="0">
            <a:blip r:embed="rId3"/>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3" name="Freeform 15" descr="Dashed vertical">
            <a:extLst>
              <a:ext uri="{FF2B5EF4-FFF2-40B4-BE49-F238E27FC236}">
                <a16:creationId xmlns:a16="http://schemas.microsoft.com/office/drawing/2014/main" id="{A4022A6D-E0B4-C246-95AB-5D9E0EC39572}"/>
              </a:ext>
            </a:extLst>
          </p:cNvPr>
          <p:cNvSpPr>
            <a:spLocks/>
          </p:cNvSpPr>
          <p:nvPr/>
        </p:nvSpPr>
        <p:spPr bwMode="auto">
          <a:xfrm>
            <a:off x="6858000" y="2520951"/>
            <a:ext cx="609600" cy="3394075"/>
          </a:xfrm>
          <a:custGeom>
            <a:avLst/>
            <a:gdLst>
              <a:gd name="T0" fmla="*/ 2147483646 w 10000"/>
              <a:gd name="T1" fmla="*/ 0 h 9922"/>
              <a:gd name="T2" fmla="*/ 2147483646 w 10000"/>
              <a:gd name="T3" fmla="*/ 2147483646 h 9922"/>
              <a:gd name="T4" fmla="*/ 2147483646 w 10000"/>
              <a:gd name="T5" fmla="*/ 2147483646 h 9922"/>
              <a:gd name="T6" fmla="*/ 2147483646 w 10000"/>
              <a:gd name="T7" fmla="*/ 2147483646 h 9922"/>
              <a:gd name="T8" fmla="*/ 2147483646 w 10000"/>
              <a:gd name="T9" fmla="*/ 2147483646 h 9922"/>
              <a:gd name="T10" fmla="*/ 2147483646 w 10000"/>
              <a:gd name="T11" fmla="*/ 2147483646 h 9922"/>
              <a:gd name="T12" fmla="*/ 2147483646 w 10000"/>
              <a:gd name="T13" fmla="*/ 2147483646 h 9922"/>
              <a:gd name="T14" fmla="*/ 2147483646 w 10000"/>
              <a:gd name="T15" fmla="*/ 2147483646 h 9922"/>
              <a:gd name="T16" fmla="*/ 2147483646 w 10000"/>
              <a:gd name="T17" fmla="*/ 2147483646 h 9922"/>
              <a:gd name="T18" fmla="*/ 2147483646 w 10000"/>
              <a:gd name="T19" fmla="*/ 2147483646 h 9922"/>
              <a:gd name="T20" fmla="*/ 2147483646 w 10000"/>
              <a:gd name="T21" fmla="*/ 2147483646 h 9922"/>
              <a:gd name="T22" fmla="*/ 2147483646 w 10000"/>
              <a:gd name="T23" fmla="*/ 2147483646 h 9922"/>
              <a:gd name="T24" fmla="*/ 2147483646 w 10000"/>
              <a:gd name="T25" fmla="*/ 2147483646 h 9922"/>
              <a:gd name="T26" fmla="*/ 2147483646 w 10000"/>
              <a:gd name="T27" fmla="*/ 2147483646 h 9922"/>
              <a:gd name="T28" fmla="*/ 2147483646 w 10000"/>
              <a:gd name="T29" fmla="*/ 2147483646 h 9922"/>
              <a:gd name="T30" fmla="*/ 2147483646 w 10000"/>
              <a:gd name="T31" fmla="*/ 2147483646 h 9922"/>
              <a:gd name="T32" fmla="*/ 2147483646 w 10000"/>
              <a:gd name="T33" fmla="*/ 2147483646 h 9922"/>
              <a:gd name="T34" fmla="*/ 2147483646 w 10000"/>
              <a:gd name="T35" fmla="*/ 2147483646 h 9922"/>
              <a:gd name="T36" fmla="*/ 2147483646 w 10000"/>
              <a:gd name="T37" fmla="*/ 2147483646 h 9922"/>
              <a:gd name="T38" fmla="*/ 2147483646 w 10000"/>
              <a:gd name="T39" fmla="*/ 2147483646 h 9922"/>
              <a:gd name="T40" fmla="*/ 2147483646 w 10000"/>
              <a:gd name="T41" fmla="*/ 2147483646 h 9922"/>
              <a:gd name="T42" fmla="*/ 2147483646 w 10000"/>
              <a:gd name="T43" fmla="*/ 2147483646 h 9922"/>
              <a:gd name="T44" fmla="*/ 0 w 10000"/>
              <a:gd name="T45" fmla="*/ 2147483646 h 9922"/>
              <a:gd name="T46" fmla="*/ 0 w 10000"/>
              <a:gd name="T47" fmla="*/ 2147483646 h 9922"/>
              <a:gd name="T48" fmla="*/ 2147483646 w 10000"/>
              <a:gd name="T49" fmla="*/ 0 h 99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00" h="9922">
                <a:moveTo>
                  <a:pt x="10000" y="0"/>
                </a:moveTo>
                <a:lnTo>
                  <a:pt x="9170" y="362"/>
                </a:lnTo>
                <a:lnTo>
                  <a:pt x="8149" y="696"/>
                </a:lnTo>
                <a:lnTo>
                  <a:pt x="7276" y="942"/>
                </a:lnTo>
                <a:lnTo>
                  <a:pt x="6763" y="9905"/>
                </a:lnTo>
                <a:lnTo>
                  <a:pt x="191" y="9922"/>
                </a:lnTo>
                <a:cubicBezTo>
                  <a:pt x="205" y="8706"/>
                  <a:pt x="220" y="7490"/>
                  <a:pt x="234" y="6274"/>
                </a:cubicBezTo>
                <a:lnTo>
                  <a:pt x="830" y="5434"/>
                </a:lnTo>
                <a:cubicBezTo>
                  <a:pt x="844" y="5558"/>
                  <a:pt x="858" y="5681"/>
                  <a:pt x="872" y="5805"/>
                </a:cubicBezTo>
                <a:lnTo>
                  <a:pt x="1064" y="5448"/>
                </a:lnTo>
                <a:lnTo>
                  <a:pt x="341" y="9481"/>
                </a:lnTo>
                <a:lnTo>
                  <a:pt x="638" y="5407"/>
                </a:lnTo>
                <a:lnTo>
                  <a:pt x="127" y="5671"/>
                </a:lnTo>
                <a:cubicBezTo>
                  <a:pt x="226" y="4515"/>
                  <a:pt x="327" y="3360"/>
                  <a:pt x="426" y="2204"/>
                </a:cubicBezTo>
                <a:lnTo>
                  <a:pt x="426" y="1926"/>
                </a:lnTo>
                <a:cubicBezTo>
                  <a:pt x="405" y="1838"/>
                  <a:pt x="383" y="1749"/>
                  <a:pt x="362" y="1661"/>
                </a:cubicBezTo>
                <a:cubicBezTo>
                  <a:pt x="419" y="1497"/>
                  <a:pt x="475" y="1334"/>
                  <a:pt x="532" y="1170"/>
                </a:cubicBezTo>
                <a:lnTo>
                  <a:pt x="532" y="677"/>
                </a:lnTo>
                <a:lnTo>
                  <a:pt x="362" y="501"/>
                </a:lnTo>
                <a:cubicBezTo>
                  <a:pt x="341" y="447"/>
                  <a:pt x="319" y="393"/>
                  <a:pt x="298" y="339"/>
                </a:cubicBezTo>
                <a:lnTo>
                  <a:pt x="298" y="144"/>
                </a:lnTo>
                <a:lnTo>
                  <a:pt x="64" y="102"/>
                </a:lnTo>
                <a:lnTo>
                  <a:pt x="0" y="74"/>
                </a:lnTo>
                <a:lnTo>
                  <a:pt x="0" y="9"/>
                </a:lnTo>
                <a:lnTo>
                  <a:pt x="10000"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0904" name="Group 7">
            <a:extLst>
              <a:ext uri="{FF2B5EF4-FFF2-40B4-BE49-F238E27FC236}">
                <a16:creationId xmlns:a16="http://schemas.microsoft.com/office/drawing/2014/main" id="{84FC5669-165C-1E4A-A050-74F08246E487}"/>
              </a:ext>
            </a:extLst>
          </p:cNvPr>
          <p:cNvGrpSpPr>
            <a:grpSpLocks/>
          </p:cNvGrpSpPr>
          <p:nvPr/>
        </p:nvGrpSpPr>
        <p:grpSpPr bwMode="auto">
          <a:xfrm>
            <a:off x="5026025" y="1655763"/>
            <a:ext cx="4129088" cy="3370262"/>
            <a:chOff x="2325" y="1234"/>
            <a:chExt cx="2927" cy="2123"/>
          </a:xfrm>
        </p:grpSpPr>
        <p:grpSp>
          <p:nvGrpSpPr>
            <p:cNvPr id="80946" name="Group 8">
              <a:extLst>
                <a:ext uri="{FF2B5EF4-FFF2-40B4-BE49-F238E27FC236}">
                  <a16:creationId xmlns:a16="http://schemas.microsoft.com/office/drawing/2014/main" id="{1662ADA2-F97D-1A4F-9A21-76F2B91FE913}"/>
                </a:ext>
              </a:extLst>
            </p:cNvPr>
            <p:cNvGrpSpPr>
              <a:grpSpLocks/>
            </p:cNvGrpSpPr>
            <p:nvPr/>
          </p:nvGrpSpPr>
          <p:grpSpPr bwMode="auto">
            <a:xfrm>
              <a:off x="2325" y="1234"/>
              <a:ext cx="892" cy="2123"/>
              <a:chOff x="2325" y="1234"/>
              <a:chExt cx="892" cy="2123"/>
            </a:xfrm>
          </p:grpSpPr>
          <p:sp>
            <p:nvSpPr>
              <p:cNvPr id="80950" name="Freeform 9">
                <a:extLst>
                  <a:ext uri="{FF2B5EF4-FFF2-40B4-BE49-F238E27FC236}">
                    <a16:creationId xmlns:a16="http://schemas.microsoft.com/office/drawing/2014/main" id="{B524C826-6CAE-654A-A674-38DA31C5FF2C}"/>
                  </a:ext>
                </a:extLst>
              </p:cNvPr>
              <p:cNvSpPr>
                <a:spLocks/>
              </p:cNvSpPr>
              <p:nvPr/>
            </p:nvSpPr>
            <p:spPr bwMode="auto">
              <a:xfrm>
                <a:off x="2325" y="1234"/>
                <a:ext cx="892" cy="2123"/>
              </a:xfrm>
              <a:custGeom>
                <a:avLst/>
                <a:gdLst>
                  <a:gd name="T0" fmla="*/ 223 w 892"/>
                  <a:gd name="T1" fmla="*/ 168 h 2123"/>
                  <a:gd name="T2" fmla="*/ 223 w 892"/>
                  <a:gd name="T3" fmla="*/ 672 h 2123"/>
                  <a:gd name="T4" fmla="*/ 891 w 892"/>
                  <a:gd name="T5" fmla="*/ 1521 h 2123"/>
                  <a:gd name="T6" fmla="*/ 891 w 892"/>
                  <a:gd name="T7" fmla="*/ 2122 h 2123"/>
                  <a:gd name="T8" fmla="*/ 846 w 892"/>
                  <a:gd name="T9" fmla="*/ 2113 h 2123"/>
                  <a:gd name="T10" fmla="*/ 768 w 892"/>
                  <a:gd name="T11" fmla="*/ 2113 h 2123"/>
                  <a:gd name="T12" fmla="*/ 757 w 892"/>
                  <a:gd name="T13" fmla="*/ 2104 h 2123"/>
                  <a:gd name="T14" fmla="*/ 702 w 892"/>
                  <a:gd name="T15" fmla="*/ 2078 h 2123"/>
                  <a:gd name="T16" fmla="*/ 679 w 892"/>
                  <a:gd name="T17" fmla="*/ 2042 h 2123"/>
                  <a:gd name="T18" fmla="*/ 657 w 892"/>
                  <a:gd name="T19" fmla="*/ 1998 h 2123"/>
                  <a:gd name="T20" fmla="*/ 657 w 892"/>
                  <a:gd name="T21" fmla="*/ 1512 h 2123"/>
                  <a:gd name="T22" fmla="*/ 0 w 892"/>
                  <a:gd name="T23" fmla="*/ 672 h 2123"/>
                  <a:gd name="T24" fmla="*/ 0 w 892"/>
                  <a:gd name="T25" fmla="*/ 0 h 2123"/>
                  <a:gd name="T26" fmla="*/ 56 w 892"/>
                  <a:gd name="T27" fmla="*/ 27 h 2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2" h="2123">
                    <a:moveTo>
                      <a:pt x="223" y="168"/>
                    </a:moveTo>
                    <a:lnTo>
                      <a:pt x="223" y="672"/>
                    </a:lnTo>
                    <a:lnTo>
                      <a:pt x="891" y="1521"/>
                    </a:lnTo>
                    <a:lnTo>
                      <a:pt x="891" y="2122"/>
                    </a:lnTo>
                    <a:lnTo>
                      <a:pt x="846" y="2113"/>
                    </a:lnTo>
                    <a:lnTo>
                      <a:pt x="768" y="2113"/>
                    </a:lnTo>
                    <a:lnTo>
                      <a:pt x="757" y="2104"/>
                    </a:lnTo>
                    <a:lnTo>
                      <a:pt x="702" y="2078"/>
                    </a:lnTo>
                    <a:lnTo>
                      <a:pt x="679" y="2042"/>
                    </a:lnTo>
                    <a:lnTo>
                      <a:pt x="657" y="1998"/>
                    </a:lnTo>
                    <a:lnTo>
                      <a:pt x="657" y="1512"/>
                    </a:lnTo>
                    <a:lnTo>
                      <a:pt x="0" y="672"/>
                    </a:lnTo>
                    <a:lnTo>
                      <a:pt x="0" y="0"/>
                    </a:lnTo>
                    <a:lnTo>
                      <a:pt x="56" y="27"/>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51" name="Freeform 10">
                <a:extLst>
                  <a:ext uri="{FF2B5EF4-FFF2-40B4-BE49-F238E27FC236}">
                    <a16:creationId xmlns:a16="http://schemas.microsoft.com/office/drawing/2014/main" id="{C3D3E97B-91FE-3340-9006-9EC6C9E2A9E4}"/>
                  </a:ext>
                </a:extLst>
              </p:cNvPr>
              <p:cNvSpPr>
                <a:spLocks/>
              </p:cNvSpPr>
              <p:nvPr/>
            </p:nvSpPr>
            <p:spPr bwMode="auto">
              <a:xfrm>
                <a:off x="2380" y="1234"/>
                <a:ext cx="168" cy="152"/>
              </a:xfrm>
              <a:custGeom>
                <a:avLst/>
                <a:gdLst>
                  <a:gd name="T0" fmla="*/ 0 w 168"/>
                  <a:gd name="T1" fmla="*/ 0 h 152"/>
                  <a:gd name="T2" fmla="*/ 56 w 168"/>
                  <a:gd name="T3" fmla="*/ 71 h 152"/>
                  <a:gd name="T4" fmla="*/ 89 w 168"/>
                  <a:gd name="T5" fmla="*/ 80 h 152"/>
                  <a:gd name="T6" fmla="*/ 122 w 168"/>
                  <a:gd name="T7" fmla="*/ 98 h 152"/>
                  <a:gd name="T8" fmla="*/ 145 w 168"/>
                  <a:gd name="T9" fmla="*/ 124 h 152"/>
                  <a:gd name="T10" fmla="*/ 167 w 168"/>
                  <a:gd name="T11" fmla="*/ 151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52">
                    <a:moveTo>
                      <a:pt x="0" y="0"/>
                    </a:moveTo>
                    <a:lnTo>
                      <a:pt x="56" y="71"/>
                    </a:lnTo>
                    <a:lnTo>
                      <a:pt x="89" y="80"/>
                    </a:lnTo>
                    <a:lnTo>
                      <a:pt x="122" y="98"/>
                    </a:lnTo>
                    <a:lnTo>
                      <a:pt x="145" y="124"/>
                    </a:lnTo>
                    <a:lnTo>
                      <a:pt x="167" y="151"/>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47" name="Group 11">
              <a:extLst>
                <a:ext uri="{FF2B5EF4-FFF2-40B4-BE49-F238E27FC236}">
                  <a16:creationId xmlns:a16="http://schemas.microsoft.com/office/drawing/2014/main" id="{437C9B05-F6D9-7F48-BEA1-D573F6303AFE}"/>
                </a:ext>
              </a:extLst>
            </p:cNvPr>
            <p:cNvGrpSpPr>
              <a:grpSpLocks/>
            </p:cNvGrpSpPr>
            <p:nvPr/>
          </p:nvGrpSpPr>
          <p:grpSpPr bwMode="auto">
            <a:xfrm>
              <a:off x="4362" y="1234"/>
              <a:ext cx="890" cy="2123"/>
              <a:chOff x="4362" y="1234"/>
              <a:chExt cx="890" cy="2123"/>
            </a:xfrm>
          </p:grpSpPr>
          <p:sp>
            <p:nvSpPr>
              <p:cNvPr id="80948" name="Freeform 12">
                <a:extLst>
                  <a:ext uri="{FF2B5EF4-FFF2-40B4-BE49-F238E27FC236}">
                    <a16:creationId xmlns:a16="http://schemas.microsoft.com/office/drawing/2014/main" id="{058CEC79-0A28-D745-9A71-54EA7515C2AC}"/>
                  </a:ext>
                </a:extLst>
              </p:cNvPr>
              <p:cNvSpPr>
                <a:spLocks/>
              </p:cNvSpPr>
              <p:nvPr/>
            </p:nvSpPr>
            <p:spPr bwMode="auto">
              <a:xfrm>
                <a:off x="4362" y="1234"/>
                <a:ext cx="890" cy="2123"/>
              </a:xfrm>
              <a:custGeom>
                <a:avLst/>
                <a:gdLst>
                  <a:gd name="T0" fmla="*/ 667 w 890"/>
                  <a:gd name="T1" fmla="*/ 168 h 2123"/>
                  <a:gd name="T2" fmla="*/ 667 w 890"/>
                  <a:gd name="T3" fmla="*/ 672 h 2123"/>
                  <a:gd name="T4" fmla="*/ 0 w 890"/>
                  <a:gd name="T5" fmla="*/ 1521 h 2123"/>
                  <a:gd name="T6" fmla="*/ 0 w 890"/>
                  <a:gd name="T7" fmla="*/ 2122 h 2123"/>
                  <a:gd name="T8" fmla="*/ 44 w 890"/>
                  <a:gd name="T9" fmla="*/ 2113 h 2123"/>
                  <a:gd name="T10" fmla="*/ 122 w 890"/>
                  <a:gd name="T11" fmla="*/ 2113 h 2123"/>
                  <a:gd name="T12" fmla="*/ 133 w 890"/>
                  <a:gd name="T13" fmla="*/ 2104 h 2123"/>
                  <a:gd name="T14" fmla="*/ 189 w 890"/>
                  <a:gd name="T15" fmla="*/ 2078 h 2123"/>
                  <a:gd name="T16" fmla="*/ 211 w 890"/>
                  <a:gd name="T17" fmla="*/ 2042 h 2123"/>
                  <a:gd name="T18" fmla="*/ 233 w 890"/>
                  <a:gd name="T19" fmla="*/ 1998 h 2123"/>
                  <a:gd name="T20" fmla="*/ 233 w 890"/>
                  <a:gd name="T21" fmla="*/ 1512 h 2123"/>
                  <a:gd name="T22" fmla="*/ 889 w 890"/>
                  <a:gd name="T23" fmla="*/ 672 h 2123"/>
                  <a:gd name="T24" fmla="*/ 889 w 890"/>
                  <a:gd name="T25" fmla="*/ 0 h 2123"/>
                  <a:gd name="T26" fmla="*/ 833 w 890"/>
                  <a:gd name="T27" fmla="*/ 27 h 2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0" h="2123">
                    <a:moveTo>
                      <a:pt x="667" y="168"/>
                    </a:moveTo>
                    <a:lnTo>
                      <a:pt x="667" y="672"/>
                    </a:lnTo>
                    <a:lnTo>
                      <a:pt x="0" y="1521"/>
                    </a:lnTo>
                    <a:lnTo>
                      <a:pt x="0" y="2122"/>
                    </a:lnTo>
                    <a:lnTo>
                      <a:pt x="44" y="2113"/>
                    </a:lnTo>
                    <a:lnTo>
                      <a:pt x="122" y="2113"/>
                    </a:lnTo>
                    <a:lnTo>
                      <a:pt x="133" y="2104"/>
                    </a:lnTo>
                    <a:lnTo>
                      <a:pt x="189" y="2078"/>
                    </a:lnTo>
                    <a:lnTo>
                      <a:pt x="211" y="2042"/>
                    </a:lnTo>
                    <a:lnTo>
                      <a:pt x="233" y="1998"/>
                    </a:lnTo>
                    <a:lnTo>
                      <a:pt x="233" y="1512"/>
                    </a:lnTo>
                    <a:lnTo>
                      <a:pt x="889" y="672"/>
                    </a:lnTo>
                    <a:lnTo>
                      <a:pt x="889" y="0"/>
                    </a:lnTo>
                    <a:lnTo>
                      <a:pt x="833" y="27"/>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49" name="Freeform 13">
                <a:extLst>
                  <a:ext uri="{FF2B5EF4-FFF2-40B4-BE49-F238E27FC236}">
                    <a16:creationId xmlns:a16="http://schemas.microsoft.com/office/drawing/2014/main" id="{A25FE5D2-8D66-4E4A-9770-4AF8E2F9D3F1}"/>
                  </a:ext>
                </a:extLst>
              </p:cNvPr>
              <p:cNvSpPr>
                <a:spLocks/>
              </p:cNvSpPr>
              <p:nvPr/>
            </p:nvSpPr>
            <p:spPr bwMode="auto">
              <a:xfrm>
                <a:off x="5029" y="1234"/>
                <a:ext cx="169" cy="152"/>
              </a:xfrm>
              <a:custGeom>
                <a:avLst/>
                <a:gdLst>
                  <a:gd name="T0" fmla="*/ 168 w 169"/>
                  <a:gd name="T1" fmla="*/ 0 h 152"/>
                  <a:gd name="T2" fmla="*/ 112 w 169"/>
                  <a:gd name="T3" fmla="*/ 71 h 152"/>
                  <a:gd name="T4" fmla="*/ 78 w 169"/>
                  <a:gd name="T5" fmla="*/ 80 h 152"/>
                  <a:gd name="T6" fmla="*/ 45 w 169"/>
                  <a:gd name="T7" fmla="*/ 98 h 152"/>
                  <a:gd name="T8" fmla="*/ 22 w 169"/>
                  <a:gd name="T9" fmla="*/ 124 h 152"/>
                  <a:gd name="T10" fmla="*/ 0 w 169"/>
                  <a:gd name="T11" fmla="*/ 151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 h="152">
                    <a:moveTo>
                      <a:pt x="168" y="0"/>
                    </a:moveTo>
                    <a:lnTo>
                      <a:pt x="112" y="71"/>
                    </a:lnTo>
                    <a:lnTo>
                      <a:pt x="78" y="80"/>
                    </a:lnTo>
                    <a:lnTo>
                      <a:pt x="45" y="98"/>
                    </a:lnTo>
                    <a:lnTo>
                      <a:pt x="22" y="124"/>
                    </a:lnTo>
                    <a:lnTo>
                      <a:pt x="0" y="151"/>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80905" name="Freeform 14" descr="Dashed vertical">
            <a:extLst>
              <a:ext uri="{FF2B5EF4-FFF2-40B4-BE49-F238E27FC236}">
                <a16:creationId xmlns:a16="http://schemas.microsoft.com/office/drawing/2014/main" id="{62D50CB8-40A0-A445-9852-774A8B4681B3}"/>
              </a:ext>
            </a:extLst>
          </p:cNvPr>
          <p:cNvSpPr>
            <a:spLocks/>
          </p:cNvSpPr>
          <p:nvPr/>
        </p:nvSpPr>
        <p:spPr bwMode="auto">
          <a:xfrm>
            <a:off x="6416676" y="2540001"/>
            <a:ext cx="517525" cy="3413125"/>
          </a:xfrm>
          <a:custGeom>
            <a:avLst/>
            <a:gdLst>
              <a:gd name="T0" fmla="*/ 0 w 477"/>
              <a:gd name="T1" fmla="*/ 0 h 2150"/>
              <a:gd name="T2" fmla="*/ 2147483646 w 477"/>
              <a:gd name="T3" fmla="*/ 2147483646 h 2150"/>
              <a:gd name="T4" fmla="*/ 2147483646 w 477"/>
              <a:gd name="T5" fmla="*/ 2147483646 h 2150"/>
              <a:gd name="T6" fmla="*/ 2147483646 w 477"/>
              <a:gd name="T7" fmla="*/ 2147483646 h 2150"/>
              <a:gd name="T8" fmla="*/ 2147483646 w 477"/>
              <a:gd name="T9" fmla="*/ 2147483646 h 2150"/>
              <a:gd name="T10" fmla="*/ 2147483646 w 477"/>
              <a:gd name="T11" fmla="*/ 2147483646 h 2150"/>
              <a:gd name="T12" fmla="*/ 2147483646 w 477"/>
              <a:gd name="T13" fmla="*/ 2147483646 h 2150"/>
              <a:gd name="T14" fmla="*/ 2147483646 w 477"/>
              <a:gd name="T15" fmla="*/ 2147483646 h 2150"/>
              <a:gd name="T16" fmla="*/ 2147483646 w 477"/>
              <a:gd name="T17" fmla="*/ 2147483646 h 2150"/>
              <a:gd name="T18" fmla="*/ 2147483646 w 477"/>
              <a:gd name="T19" fmla="*/ 2147483646 h 2150"/>
              <a:gd name="T20" fmla="*/ 2147483646 w 477"/>
              <a:gd name="T21" fmla="*/ 2147483646 h 2150"/>
              <a:gd name="T22" fmla="*/ 2147483646 w 477"/>
              <a:gd name="T23" fmla="*/ 2147483646 h 2150"/>
              <a:gd name="T24" fmla="*/ 2147483646 w 477"/>
              <a:gd name="T25" fmla="*/ 2147483646 h 2150"/>
              <a:gd name="T26" fmla="*/ 2147483646 w 477"/>
              <a:gd name="T27" fmla="*/ 2147483646 h 2150"/>
              <a:gd name="T28" fmla="*/ 2147483646 w 477"/>
              <a:gd name="T29" fmla="*/ 2147483646 h 2150"/>
              <a:gd name="T30" fmla="*/ 2147483646 w 477"/>
              <a:gd name="T31" fmla="*/ 2147483646 h 2150"/>
              <a:gd name="T32" fmla="*/ 2147483646 w 477"/>
              <a:gd name="T33" fmla="*/ 2147483646 h 2150"/>
              <a:gd name="T34" fmla="*/ 2147483646 w 477"/>
              <a:gd name="T35" fmla="*/ 2147483646 h 2150"/>
              <a:gd name="T36" fmla="*/ 2147483646 w 477"/>
              <a:gd name="T37" fmla="*/ 2147483646 h 2150"/>
              <a:gd name="T38" fmla="*/ 2147483646 w 477"/>
              <a:gd name="T39" fmla="*/ 2147483646 h 2150"/>
              <a:gd name="T40" fmla="*/ 2147483646 w 477"/>
              <a:gd name="T41" fmla="*/ 2147483646 h 2150"/>
              <a:gd name="T42" fmla="*/ 2147483646 w 477"/>
              <a:gd name="T43" fmla="*/ 2147483646 h 2150"/>
              <a:gd name="T44" fmla="*/ 2147483646 w 477"/>
              <a:gd name="T45" fmla="*/ 2147483646 h 2150"/>
              <a:gd name="T46" fmla="*/ 2147483646 w 477"/>
              <a:gd name="T47" fmla="*/ 2147483646 h 2150"/>
              <a:gd name="T48" fmla="*/ 2147483646 w 477"/>
              <a:gd name="T49" fmla="*/ 2147483646 h 2150"/>
              <a:gd name="T50" fmla="*/ 2147483646 w 477"/>
              <a:gd name="T51" fmla="*/ 2147483646 h 2150"/>
              <a:gd name="T52" fmla="*/ 2147483646 w 477"/>
              <a:gd name="T53" fmla="*/ 2147483646 h 2150"/>
              <a:gd name="T54" fmla="*/ 2147483646 w 477"/>
              <a:gd name="T55" fmla="*/ 2147483646 h 2150"/>
              <a:gd name="T56" fmla="*/ 2147483646 w 477"/>
              <a:gd name="T57" fmla="*/ 2147483646 h 2150"/>
              <a:gd name="T58" fmla="*/ 2147483646 w 477"/>
              <a:gd name="T59" fmla="*/ 2147483646 h 2150"/>
              <a:gd name="T60" fmla="*/ 2147483646 w 477"/>
              <a:gd name="T61" fmla="*/ 2147483646 h 2150"/>
              <a:gd name="T62" fmla="*/ 2147483646 w 477"/>
              <a:gd name="T63" fmla="*/ 2147483646 h 2150"/>
              <a:gd name="T64" fmla="*/ 2147483646 w 477"/>
              <a:gd name="T65" fmla="*/ 2147483646 h 2150"/>
              <a:gd name="T66" fmla="*/ 2147483646 w 477"/>
              <a:gd name="T67" fmla="*/ 2147483646 h 2150"/>
              <a:gd name="T68" fmla="*/ 2147483646 w 477"/>
              <a:gd name="T69" fmla="*/ 2147483646 h 2150"/>
              <a:gd name="T70" fmla="*/ 0 w 477"/>
              <a:gd name="T71" fmla="*/ 0 h 2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7" h="2150">
                <a:moveTo>
                  <a:pt x="0" y="0"/>
                </a:moveTo>
                <a:lnTo>
                  <a:pt x="39" y="78"/>
                </a:lnTo>
                <a:lnTo>
                  <a:pt x="87" y="150"/>
                </a:lnTo>
                <a:lnTo>
                  <a:pt x="128" y="203"/>
                </a:lnTo>
                <a:lnTo>
                  <a:pt x="186" y="250"/>
                </a:lnTo>
                <a:lnTo>
                  <a:pt x="220" y="279"/>
                </a:lnTo>
                <a:lnTo>
                  <a:pt x="256" y="309"/>
                </a:lnTo>
                <a:lnTo>
                  <a:pt x="279" y="335"/>
                </a:lnTo>
                <a:lnTo>
                  <a:pt x="306" y="369"/>
                </a:lnTo>
                <a:lnTo>
                  <a:pt x="329" y="422"/>
                </a:lnTo>
                <a:lnTo>
                  <a:pt x="331" y="453"/>
                </a:lnTo>
                <a:lnTo>
                  <a:pt x="340" y="515"/>
                </a:lnTo>
                <a:lnTo>
                  <a:pt x="340" y="552"/>
                </a:lnTo>
                <a:lnTo>
                  <a:pt x="340" y="579"/>
                </a:lnTo>
                <a:lnTo>
                  <a:pt x="346" y="2096"/>
                </a:lnTo>
                <a:lnTo>
                  <a:pt x="476" y="2149"/>
                </a:lnTo>
                <a:lnTo>
                  <a:pt x="465" y="1596"/>
                </a:lnTo>
                <a:lnTo>
                  <a:pt x="465" y="1291"/>
                </a:lnTo>
                <a:lnTo>
                  <a:pt x="448" y="981"/>
                </a:lnTo>
                <a:lnTo>
                  <a:pt x="441" y="884"/>
                </a:lnTo>
                <a:lnTo>
                  <a:pt x="459" y="948"/>
                </a:lnTo>
                <a:lnTo>
                  <a:pt x="465" y="833"/>
                </a:lnTo>
                <a:lnTo>
                  <a:pt x="451" y="806"/>
                </a:lnTo>
                <a:lnTo>
                  <a:pt x="442" y="789"/>
                </a:lnTo>
                <a:lnTo>
                  <a:pt x="451" y="475"/>
                </a:lnTo>
                <a:lnTo>
                  <a:pt x="451" y="416"/>
                </a:lnTo>
                <a:lnTo>
                  <a:pt x="454" y="358"/>
                </a:lnTo>
                <a:lnTo>
                  <a:pt x="445" y="252"/>
                </a:lnTo>
                <a:lnTo>
                  <a:pt x="445" y="146"/>
                </a:lnTo>
                <a:lnTo>
                  <a:pt x="454" y="108"/>
                </a:lnTo>
                <a:lnTo>
                  <a:pt x="457" y="73"/>
                </a:lnTo>
                <a:lnTo>
                  <a:pt x="457" y="31"/>
                </a:lnTo>
                <a:lnTo>
                  <a:pt x="468" y="22"/>
                </a:lnTo>
                <a:lnTo>
                  <a:pt x="471" y="16"/>
                </a:lnTo>
                <a:lnTo>
                  <a:pt x="471" y="2"/>
                </a:lnTo>
                <a:lnTo>
                  <a:pt x="0"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Freeform 15" descr="Dashed vertical">
            <a:extLst>
              <a:ext uri="{FF2B5EF4-FFF2-40B4-BE49-F238E27FC236}">
                <a16:creationId xmlns:a16="http://schemas.microsoft.com/office/drawing/2014/main" id="{A9EAEB25-514A-F24A-8E7D-81A8F09EB46E}"/>
              </a:ext>
            </a:extLst>
          </p:cNvPr>
          <p:cNvSpPr>
            <a:spLocks/>
          </p:cNvSpPr>
          <p:nvPr/>
        </p:nvSpPr>
        <p:spPr bwMode="auto">
          <a:xfrm>
            <a:off x="7239001" y="2540000"/>
            <a:ext cx="430213" cy="3422650"/>
          </a:xfrm>
          <a:custGeom>
            <a:avLst/>
            <a:gdLst>
              <a:gd name="T0" fmla="*/ 2147483646 w 471"/>
              <a:gd name="T1" fmla="*/ 0 h 2156"/>
              <a:gd name="T2" fmla="*/ 2147483646 w 471"/>
              <a:gd name="T3" fmla="*/ 2147483646 h 2156"/>
              <a:gd name="T4" fmla="*/ 2147483646 w 471"/>
              <a:gd name="T5" fmla="*/ 2147483646 h 2156"/>
              <a:gd name="T6" fmla="*/ 2147483646 w 471"/>
              <a:gd name="T7" fmla="*/ 2147483646 h 2156"/>
              <a:gd name="T8" fmla="*/ 2147483646 w 471"/>
              <a:gd name="T9" fmla="*/ 2147483646 h 2156"/>
              <a:gd name="T10" fmla="*/ 2147483646 w 471"/>
              <a:gd name="T11" fmla="*/ 2147483646 h 2156"/>
              <a:gd name="T12" fmla="*/ 2147483646 w 471"/>
              <a:gd name="T13" fmla="*/ 2147483646 h 2156"/>
              <a:gd name="T14" fmla="*/ 2147483646 w 471"/>
              <a:gd name="T15" fmla="*/ 2147483646 h 2156"/>
              <a:gd name="T16" fmla="*/ 2147483646 w 471"/>
              <a:gd name="T17" fmla="*/ 2147483646 h 2156"/>
              <a:gd name="T18" fmla="*/ 2147483646 w 471"/>
              <a:gd name="T19" fmla="*/ 2147483646 h 2156"/>
              <a:gd name="T20" fmla="*/ 2147483646 w 471"/>
              <a:gd name="T21" fmla="*/ 2147483646 h 2156"/>
              <a:gd name="T22" fmla="*/ 2147483646 w 471"/>
              <a:gd name="T23" fmla="*/ 2147483646 h 2156"/>
              <a:gd name="T24" fmla="*/ 2147483646 w 471"/>
              <a:gd name="T25" fmla="*/ 2147483646 h 2156"/>
              <a:gd name="T26" fmla="*/ 2147483646 w 471"/>
              <a:gd name="T27" fmla="*/ 2147483646 h 2156"/>
              <a:gd name="T28" fmla="*/ 2147483646 w 471"/>
              <a:gd name="T29" fmla="*/ 2147483646 h 2156"/>
              <a:gd name="T30" fmla="*/ 2147483646 w 471"/>
              <a:gd name="T31" fmla="*/ 2147483646 h 2156"/>
              <a:gd name="T32" fmla="*/ 2147483646 w 471"/>
              <a:gd name="T33" fmla="*/ 2147483646 h 2156"/>
              <a:gd name="T34" fmla="*/ 2147483646 w 471"/>
              <a:gd name="T35" fmla="*/ 2147483646 h 2156"/>
              <a:gd name="T36" fmla="*/ 2147483646 w 471"/>
              <a:gd name="T37" fmla="*/ 2147483646 h 2156"/>
              <a:gd name="T38" fmla="*/ 2147483646 w 471"/>
              <a:gd name="T39" fmla="*/ 2147483646 h 2156"/>
              <a:gd name="T40" fmla="*/ 2147483646 w 471"/>
              <a:gd name="T41" fmla="*/ 2147483646 h 2156"/>
              <a:gd name="T42" fmla="*/ 2147483646 w 471"/>
              <a:gd name="T43" fmla="*/ 2147483646 h 2156"/>
              <a:gd name="T44" fmla="*/ 2147483646 w 471"/>
              <a:gd name="T45" fmla="*/ 2147483646 h 2156"/>
              <a:gd name="T46" fmla="*/ 2147483646 w 471"/>
              <a:gd name="T47" fmla="*/ 2147483646 h 2156"/>
              <a:gd name="T48" fmla="*/ 2147483646 w 471"/>
              <a:gd name="T49" fmla="*/ 2147483646 h 2156"/>
              <a:gd name="T50" fmla="*/ 2147483646 w 471"/>
              <a:gd name="T51" fmla="*/ 2147483646 h 2156"/>
              <a:gd name="T52" fmla="*/ 2147483646 w 471"/>
              <a:gd name="T53" fmla="*/ 2147483646 h 2156"/>
              <a:gd name="T54" fmla="*/ 2147483646 w 471"/>
              <a:gd name="T55" fmla="*/ 2147483646 h 2156"/>
              <a:gd name="T56" fmla="*/ 2147483646 w 471"/>
              <a:gd name="T57" fmla="*/ 2147483646 h 2156"/>
              <a:gd name="T58" fmla="*/ 2147483646 w 471"/>
              <a:gd name="T59" fmla="*/ 2147483646 h 2156"/>
              <a:gd name="T60" fmla="*/ 2147483646 w 471"/>
              <a:gd name="T61" fmla="*/ 2147483646 h 2156"/>
              <a:gd name="T62" fmla="*/ 2147483646 w 471"/>
              <a:gd name="T63" fmla="*/ 2147483646 h 2156"/>
              <a:gd name="T64" fmla="*/ 2147483646 w 471"/>
              <a:gd name="T65" fmla="*/ 2147483646 h 2156"/>
              <a:gd name="T66" fmla="*/ 0 w 471"/>
              <a:gd name="T67" fmla="*/ 2147483646 h 2156"/>
              <a:gd name="T68" fmla="*/ 0 w 471"/>
              <a:gd name="T69" fmla="*/ 2147483646 h 2156"/>
              <a:gd name="T70" fmla="*/ 2147483646 w 471"/>
              <a:gd name="T71" fmla="*/ 0 h 2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1" h="2156">
                <a:moveTo>
                  <a:pt x="470" y="0"/>
                </a:moveTo>
                <a:lnTo>
                  <a:pt x="431" y="78"/>
                </a:lnTo>
                <a:lnTo>
                  <a:pt x="383" y="150"/>
                </a:lnTo>
                <a:lnTo>
                  <a:pt x="342" y="203"/>
                </a:lnTo>
                <a:lnTo>
                  <a:pt x="283" y="250"/>
                </a:lnTo>
                <a:lnTo>
                  <a:pt x="251" y="279"/>
                </a:lnTo>
                <a:lnTo>
                  <a:pt x="214" y="309"/>
                </a:lnTo>
                <a:lnTo>
                  <a:pt x="192" y="336"/>
                </a:lnTo>
                <a:lnTo>
                  <a:pt x="164" y="369"/>
                </a:lnTo>
                <a:lnTo>
                  <a:pt x="142" y="422"/>
                </a:lnTo>
                <a:lnTo>
                  <a:pt x="139" y="453"/>
                </a:lnTo>
                <a:lnTo>
                  <a:pt x="131" y="515"/>
                </a:lnTo>
                <a:lnTo>
                  <a:pt x="131" y="552"/>
                </a:lnTo>
                <a:lnTo>
                  <a:pt x="131" y="579"/>
                </a:lnTo>
                <a:lnTo>
                  <a:pt x="131" y="2137"/>
                </a:lnTo>
                <a:lnTo>
                  <a:pt x="74" y="2155"/>
                </a:lnTo>
                <a:lnTo>
                  <a:pt x="9" y="2138"/>
                </a:lnTo>
                <a:lnTo>
                  <a:pt x="11" y="1352"/>
                </a:lnTo>
                <a:lnTo>
                  <a:pt x="39" y="1171"/>
                </a:lnTo>
                <a:lnTo>
                  <a:pt x="41" y="1251"/>
                </a:lnTo>
                <a:lnTo>
                  <a:pt x="50" y="1174"/>
                </a:lnTo>
                <a:lnTo>
                  <a:pt x="16" y="2043"/>
                </a:lnTo>
                <a:lnTo>
                  <a:pt x="30" y="1165"/>
                </a:lnTo>
                <a:lnTo>
                  <a:pt x="6" y="1222"/>
                </a:lnTo>
                <a:lnTo>
                  <a:pt x="20" y="475"/>
                </a:lnTo>
                <a:lnTo>
                  <a:pt x="20" y="415"/>
                </a:lnTo>
                <a:lnTo>
                  <a:pt x="17" y="358"/>
                </a:lnTo>
                <a:lnTo>
                  <a:pt x="25" y="252"/>
                </a:lnTo>
                <a:lnTo>
                  <a:pt x="25" y="146"/>
                </a:lnTo>
                <a:lnTo>
                  <a:pt x="17" y="108"/>
                </a:lnTo>
                <a:lnTo>
                  <a:pt x="14" y="73"/>
                </a:lnTo>
                <a:lnTo>
                  <a:pt x="14" y="31"/>
                </a:lnTo>
                <a:lnTo>
                  <a:pt x="3" y="22"/>
                </a:lnTo>
                <a:lnTo>
                  <a:pt x="0" y="16"/>
                </a:lnTo>
                <a:lnTo>
                  <a:pt x="0" y="2"/>
                </a:lnTo>
                <a:lnTo>
                  <a:pt x="470" y="0"/>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0907" name="Group 16">
            <a:extLst>
              <a:ext uri="{FF2B5EF4-FFF2-40B4-BE49-F238E27FC236}">
                <a16:creationId xmlns:a16="http://schemas.microsoft.com/office/drawing/2014/main" id="{AA6AA267-9164-3043-813E-5E400A9FD3AF}"/>
              </a:ext>
            </a:extLst>
          </p:cNvPr>
          <p:cNvGrpSpPr>
            <a:grpSpLocks/>
          </p:cNvGrpSpPr>
          <p:nvPr/>
        </p:nvGrpSpPr>
        <p:grpSpPr bwMode="auto">
          <a:xfrm>
            <a:off x="7108826" y="2651125"/>
            <a:ext cx="212725" cy="196850"/>
            <a:chOff x="3801" y="1861"/>
            <a:chExt cx="151" cy="124"/>
          </a:xfrm>
        </p:grpSpPr>
        <p:sp>
          <p:nvSpPr>
            <p:cNvPr id="80944" name="Freeform 17" descr="Wide upward diagonal">
              <a:extLst>
                <a:ext uri="{FF2B5EF4-FFF2-40B4-BE49-F238E27FC236}">
                  <a16:creationId xmlns:a16="http://schemas.microsoft.com/office/drawing/2014/main" id="{6F76624C-D380-854A-8E11-0D9A22064C21}"/>
                </a:ext>
              </a:extLst>
            </p:cNvPr>
            <p:cNvSpPr>
              <a:spLocks/>
            </p:cNvSpPr>
            <p:nvPr/>
          </p:nvSpPr>
          <p:spPr bwMode="auto">
            <a:xfrm>
              <a:off x="3801" y="1861"/>
              <a:ext cx="151" cy="124"/>
            </a:xfrm>
            <a:custGeom>
              <a:avLst/>
              <a:gdLst>
                <a:gd name="T0" fmla="*/ 150 w 151"/>
                <a:gd name="T1" fmla="*/ 69 h 124"/>
                <a:gd name="T2" fmla="*/ 143 w 151"/>
                <a:gd name="T3" fmla="*/ 25 h 124"/>
                <a:gd name="T4" fmla="*/ 104 w 151"/>
                <a:gd name="T5" fmla="*/ 0 h 124"/>
                <a:gd name="T6" fmla="*/ 61 w 151"/>
                <a:gd name="T7" fmla="*/ 0 h 124"/>
                <a:gd name="T8" fmla="*/ 23 w 151"/>
                <a:gd name="T9" fmla="*/ 12 h 124"/>
                <a:gd name="T10" fmla="*/ 0 w 151"/>
                <a:gd name="T11" fmla="*/ 41 h 124"/>
                <a:gd name="T12" fmla="*/ 0 w 151"/>
                <a:gd name="T13" fmla="*/ 78 h 124"/>
                <a:gd name="T14" fmla="*/ 19 w 151"/>
                <a:gd name="T15" fmla="*/ 110 h 124"/>
                <a:gd name="T16" fmla="*/ 61 w 151"/>
                <a:gd name="T17" fmla="*/ 123 h 124"/>
                <a:gd name="T18" fmla="*/ 135 w 151"/>
                <a:gd name="T19" fmla="*/ 106 h 124"/>
                <a:gd name="T20" fmla="*/ 150 w 151"/>
                <a:gd name="T21" fmla="*/ 74 h 124"/>
                <a:gd name="T22" fmla="*/ 150 w 151"/>
                <a:gd name="T23" fmla="*/ 69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24">
                  <a:moveTo>
                    <a:pt x="150" y="69"/>
                  </a:moveTo>
                  <a:lnTo>
                    <a:pt x="143" y="25"/>
                  </a:lnTo>
                  <a:lnTo>
                    <a:pt x="104" y="0"/>
                  </a:lnTo>
                  <a:lnTo>
                    <a:pt x="61" y="0"/>
                  </a:lnTo>
                  <a:lnTo>
                    <a:pt x="23" y="12"/>
                  </a:lnTo>
                  <a:lnTo>
                    <a:pt x="0" y="41"/>
                  </a:lnTo>
                  <a:lnTo>
                    <a:pt x="0" y="78"/>
                  </a:lnTo>
                  <a:lnTo>
                    <a:pt x="19" y="110"/>
                  </a:lnTo>
                  <a:lnTo>
                    <a:pt x="61" y="123"/>
                  </a:lnTo>
                  <a:lnTo>
                    <a:pt x="135" y="106"/>
                  </a:lnTo>
                  <a:lnTo>
                    <a:pt x="150" y="74"/>
                  </a:lnTo>
                  <a:lnTo>
                    <a:pt x="150" y="6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45" name="Freeform 18">
              <a:extLst>
                <a:ext uri="{FF2B5EF4-FFF2-40B4-BE49-F238E27FC236}">
                  <a16:creationId xmlns:a16="http://schemas.microsoft.com/office/drawing/2014/main" id="{C9F265FB-B044-5D44-B3DB-F315A673EB61}"/>
                </a:ext>
              </a:extLst>
            </p:cNvPr>
            <p:cNvSpPr>
              <a:spLocks/>
            </p:cNvSpPr>
            <p:nvPr/>
          </p:nvSpPr>
          <p:spPr bwMode="auto">
            <a:xfrm>
              <a:off x="3820" y="1904"/>
              <a:ext cx="103" cy="67"/>
            </a:xfrm>
            <a:custGeom>
              <a:avLst/>
              <a:gdLst>
                <a:gd name="T0" fmla="*/ 42 w 103"/>
                <a:gd name="T1" fmla="*/ 66 h 67"/>
                <a:gd name="T2" fmla="*/ 57 w 103"/>
                <a:gd name="T3" fmla="*/ 62 h 67"/>
                <a:gd name="T4" fmla="*/ 72 w 103"/>
                <a:gd name="T5" fmla="*/ 50 h 67"/>
                <a:gd name="T6" fmla="*/ 102 w 103"/>
                <a:gd name="T7" fmla="*/ 50 h 67"/>
                <a:gd name="T8" fmla="*/ 102 w 103"/>
                <a:gd name="T9" fmla="*/ 33 h 67"/>
                <a:gd name="T10" fmla="*/ 102 w 103"/>
                <a:gd name="T11" fmla="*/ 33 h 67"/>
                <a:gd name="T12" fmla="*/ 102 w 103"/>
                <a:gd name="T13" fmla="*/ 17 h 67"/>
                <a:gd name="T14" fmla="*/ 102 w 103"/>
                <a:gd name="T15" fmla="*/ 0 h 67"/>
                <a:gd name="T16" fmla="*/ 72 w 103"/>
                <a:gd name="T17" fmla="*/ 0 h 67"/>
                <a:gd name="T18" fmla="*/ 42 w 103"/>
                <a:gd name="T19" fmla="*/ 17 h 67"/>
                <a:gd name="T20" fmla="*/ 72 w 103"/>
                <a:gd name="T21" fmla="*/ 22 h 67"/>
                <a:gd name="T22" fmla="*/ 102 w 103"/>
                <a:gd name="T23" fmla="*/ 33 h 67"/>
                <a:gd name="T24" fmla="*/ 102 w 103"/>
                <a:gd name="T25" fmla="*/ 33 h 67"/>
                <a:gd name="T26" fmla="*/ 72 w 103"/>
                <a:gd name="T27" fmla="*/ 50 h 67"/>
                <a:gd name="T28" fmla="*/ 42 w 103"/>
                <a:gd name="T29" fmla="*/ 50 h 67"/>
                <a:gd name="T30" fmla="*/ 11 w 103"/>
                <a:gd name="T31" fmla="*/ 50 h 67"/>
                <a:gd name="T32" fmla="*/ 11 w 103"/>
                <a:gd name="T33" fmla="*/ 50 h 67"/>
                <a:gd name="T34" fmla="*/ 0 w 103"/>
                <a:gd name="T35" fmla="*/ 58 h 67"/>
                <a:gd name="T36" fmla="*/ 8 w 103"/>
                <a:gd name="T37" fmla="*/ 64 h 67"/>
                <a:gd name="T38" fmla="*/ 42 w 103"/>
                <a:gd name="T39" fmla="*/ 66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3" h="67">
                  <a:moveTo>
                    <a:pt x="42" y="66"/>
                  </a:moveTo>
                  <a:lnTo>
                    <a:pt x="57" y="62"/>
                  </a:lnTo>
                  <a:lnTo>
                    <a:pt x="72" y="50"/>
                  </a:lnTo>
                  <a:lnTo>
                    <a:pt x="102" y="50"/>
                  </a:lnTo>
                  <a:lnTo>
                    <a:pt x="102" y="33"/>
                  </a:lnTo>
                  <a:lnTo>
                    <a:pt x="102" y="17"/>
                  </a:lnTo>
                  <a:lnTo>
                    <a:pt x="102" y="0"/>
                  </a:lnTo>
                  <a:lnTo>
                    <a:pt x="72" y="0"/>
                  </a:lnTo>
                  <a:lnTo>
                    <a:pt x="42" y="17"/>
                  </a:lnTo>
                  <a:lnTo>
                    <a:pt x="72" y="22"/>
                  </a:lnTo>
                  <a:lnTo>
                    <a:pt x="102" y="33"/>
                  </a:lnTo>
                  <a:lnTo>
                    <a:pt x="72" y="50"/>
                  </a:lnTo>
                  <a:lnTo>
                    <a:pt x="42" y="50"/>
                  </a:lnTo>
                  <a:lnTo>
                    <a:pt x="11" y="50"/>
                  </a:lnTo>
                  <a:lnTo>
                    <a:pt x="0" y="58"/>
                  </a:lnTo>
                  <a:lnTo>
                    <a:pt x="8" y="64"/>
                  </a:lnTo>
                  <a:lnTo>
                    <a:pt x="42" y="66"/>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08" name="Group 19">
            <a:extLst>
              <a:ext uri="{FF2B5EF4-FFF2-40B4-BE49-F238E27FC236}">
                <a16:creationId xmlns:a16="http://schemas.microsoft.com/office/drawing/2014/main" id="{79B43291-6CF7-014B-9A29-C20D4BF12105}"/>
              </a:ext>
            </a:extLst>
          </p:cNvPr>
          <p:cNvGrpSpPr>
            <a:grpSpLocks/>
          </p:cNvGrpSpPr>
          <p:nvPr/>
        </p:nvGrpSpPr>
        <p:grpSpPr bwMode="auto">
          <a:xfrm>
            <a:off x="7021513" y="2936875"/>
            <a:ext cx="171450" cy="141288"/>
            <a:chOff x="3739" y="2041"/>
            <a:chExt cx="122" cy="89"/>
          </a:xfrm>
        </p:grpSpPr>
        <p:sp>
          <p:nvSpPr>
            <p:cNvPr id="80942" name="Freeform 20" descr="Wide upward diagonal">
              <a:extLst>
                <a:ext uri="{FF2B5EF4-FFF2-40B4-BE49-F238E27FC236}">
                  <a16:creationId xmlns:a16="http://schemas.microsoft.com/office/drawing/2014/main" id="{56062858-DC74-6F42-A399-5044C390749D}"/>
                </a:ext>
              </a:extLst>
            </p:cNvPr>
            <p:cNvSpPr>
              <a:spLocks/>
            </p:cNvSpPr>
            <p:nvPr/>
          </p:nvSpPr>
          <p:spPr bwMode="auto">
            <a:xfrm>
              <a:off x="3739" y="2041"/>
              <a:ext cx="122" cy="89"/>
            </a:xfrm>
            <a:custGeom>
              <a:avLst/>
              <a:gdLst>
                <a:gd name="T0" fmla="*/ 121 w 122"/>
                <a:gd name="T1" fmla="*/ 50 h 89"/>
                <a:gd name="T2" fmla="*/ 115 w 122"/>
                <a:gd name="T3" fmla="*/ 18 h 89"/>
                <a:gd name="T4" fmla="*/ 84 w 122"/>
                <a:gd name="T5" fmla="*/ 0 h 89"/>
                <a:gd name="T6" fmla="*/ 50 w 122"/>
                <a:gd name="T7" fmla="*/ 0 h 89"/>
                <a:gd name="T8" fmla="*/ 19 w 122"/>
                <a:gd name="T9" fmla="*/ 9 h 89"/>
                <a:gd name="T10" fmla="*/ 0 w 122"/>
                <a:gd name="T11" fmla="*/ 29 h 89"/>
                <a:gd name="T12" fmla="*/ 0 w 122"/>
                <a:gd name="T13" fmla="*/ 56 h 89"/>
                <a:gd name="T14" fmla="*/ 16 w 122"/>
                <a:gd name="T15" fmla="*/ 79 h 89"/>
                <a:gd name="T16" fmla="*/ 50 w 122"/>
                <a:gd name="T17" fmla="*/ 88 h 89"/>
                <a:gd name="T18" fmla="*/ 109 w 122"/>
                <a:gd name="T19" fmla="*/ 76 h 89"/>
                <a:gd name="T20" fmla="*/ 121 w 122"/>
                <a:gd name="T21" fmla="*/ 53 h 89"/>
                <a:gd name="T22" fmla="*/ 121 w 122"/>
                <a:gd name="T23" fmla="*/ 5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9">
                  <a:moveTo>
                    <a:pt x="121" y="50"/>
                  </a:moveTo>
                  <a:lnTo>
                    <a:pt x="115" y="18"/>
                  </a:lnTo>
                  <a:lnTo>
                    <a:pt x="84" y="0"/>
                  </a:lnTo>
                  <a:lnTo>
                    <a:pt x="50" y="0"/>
                  </a:lnTo>
                  <a:lnTo>
                    <a:pt x="19" y="9"/>
                  </a:lnTo>
                  <a:lnTo>
                    <a:pt x="0" y="29"/>
                  </a:lnTo>
                  <a:lnTo>
                    <a:pt x="0" y="56"/>
                  </a:lnTo>
                  <a:lnTo>
                    <a:pt x="16" y="79"/>
                  </a:lnTo>
                  <a:lnTo>
                    <a:pt x="50" y="88"/>
                  </a:lnTo>
                  <a:lnTo>
                    <a:pt x="109" y="76"/>
                  </a:lnTo>
                  <a:lnTo>
                    <a:pt x="121" y="53"/>
                  </a:lnTo>
                  <a:lnTo>
                    <a:pt x="121" y="50"/>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43" name="Oval 21">
              <a:extLst>
                <a:ext uri="{FF2B5EF4-FFF2-40B4-BE49-F238E27FC236}">
                  <a16:creationId xmlns:a16="http://schemas.microsoft.com/office/drawing/2014/main" id="{3FF89B4E-A77E-2D4C-98A5-1CFF5DEACC64}"/>
                </a:ext>
              </a:extLst>
            </p:cNvPr>
            <p:cNvSpPr>
              <a:spLocks noChangeArrowheads="1"/>
            </p:cNvSpPr>
            <p:nvPr/>
          </p:nvSpPr>
          <p:spPr bwMode="auto">
            <a:xfrm>
              <a:off x="3780" y="2067"/>
              <a:ext cx="77" cy="58"/>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grpSp>
        <p:nvGrpSpPr>
          <p:cNvPr id="80909" name="Group 22">
            <a:extLst>
              <a:ext uri="{FF2B5EF4-FFF2-40B4-BE49-F238E27FC236}">
                <a16:creationId xmlns:a16="http://schemas.microsoft.com/office/drawing/2014/main" id="{09A9343D-7483-1A42-B88D-43AE688DD68D}"/>
              </a:ext>
            </a:extLst>
          </p:cNvPr>
          <p:cNvGrpSpPr>
            <a:grpSpLocks/>
          </p:cNvGrpSpPr>
          <p:nvPr/>
        </p:nvGrpSpPr>
        <p:grpSpPr bwMode="auto">
          <a:xfrm>
            <a:off x="7361238" y="2554288"/>
            <a:ext cx="171450" cy="139700"/>
            <a:chOff x="3980" y="1800"/>
            <a:chExt cx="122" cy="88"/>
          </a:xfrm>
        </p:grpSpPr>
        <p:sp>
          <p:nvSpPr>
            <p:cNvPr id="80940" name="Freeform 23" descr="Wide upward diagonal">
              <a:extLst>
                <a:ext uri="{FF2B5EF4-FFF2-40B4-BE49-F238E27FC236}">
                  <a16:creationId xmlns:a16="http://schemas.microsoft.com/office/drawing/2014/main" id="{8AFE3B38-5EE0-274B-98D6-5A4A15FE41D9}"/>
                </a:ext>
              </a:extLst>
            </p:cNvPr>
            <p:cNvSpPr>
              <a:spLocks/>
            </p:cNvSpPr>
            <p:nvPr/>
          </p:nvSpPr>
          <p:spPr bwMode="auto">
            <a:xfrm>
              <a:off x="3980" y="1800"/>
              <a:ext cx="122" cy="88"/>
            </a:xfrm>
            <a:custGeom>
              <a:avLst/>
              <a:gdLst>
                <a:gd name="T0" fmla="*/ 121 w 122"/>
                <a:gd name="T1" fmla="*/ 49 h 88"/>
                <a:gd name="T2" fmla="*/ 115 w 122"/>
                <a:gd name="T3" fmla="*/ 17 h 88"/>
                <a:gd name="T4" fmla="*/ 84 w 122"/>
                <a:gd name="T5" fmla="*/ 0 h 88"/>
                <a:gd name="T6" fmla="*/ 50 w 122"/>
                <a:gd name="T7" fmla="*/ 0 h 88"/>
                <a:gd name="T8" fmla="*/ 19 w 122"/>
                <a:gd name="T9" fmla="*/ 9 h 88"/>
                <a:gd name="T10" fmla="*/ 0 w 122"/>
                <a:gd name="T11" fmla="*/ 29 h 88"/>
                <a:gd name="T12" fmla="*/ 0 w 122"/>
                <a:gd name="T13" fmla="*/ 55 h 88"/>
                <a:gd name="T14" fmla="*/ 16 w 122"/>
                <a:gd name="T15" fmla="*/ 78 h 88"/>
                <a:gd name="T16" fmla="*/ 50 w 122"/>
                <a:gd name="T17" fmla="*/ 87 h 88"/>
                <a:gd name="T18" fmla="*/ 109 w 122"/>
                <a:gd name="T19" fmla="*/ 75 h 88"/>
                <a:gd name="T20" fmla="*/ 121 w 122"/>
                <a:gd name="T21" fmla="*/ 52 h 88"/>
                <a:gd name="T22" fmla="*/ 121 w 122"/>
                <a:gd name="T23" fmla="*/ 49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8">
                  <a:moveTo>
                    <a:pt x="121" y="49"/>
                  </a:moveTo>
                  <a:lnTo>
                    <a:pt x="115" y="17"/>
                  </a:lnTo>
                  <a:lnTo>
                    <a:pt x="84" y="0"/>
                  </a:lnTo>
                  <a:lnTo>
                    <a:pt x="50" y="0"/>
                  </a:lnTo>
                  <a:lnTo>
                    <a:pt x="19" y="9"/>
                  </a:lnTo>
                  <a:lnTo>
                    <a:pt x="0" y="29"/>
                  </a:lnTo>
                  <a:lnTo>
                    <a:pt x="0" y="55"/>
                  </a:lnTo>
                  <a:lnTo>
                    <a:pt x="16" y="78"/>
                  </a:lnTo>
                  <a:lnTo>
                    <a:pt x="50" y="87"/>
                  </a:lnTo>
                  <a:lnTo>
                    <a:pt x="109" y="75"/>
                  </a:lnTo>
                  <a:lnTo>
                    <a:pt x="121" y="52"/>
                  </a:lnTo>
                  <a:lnTo>
                    <a:pt x="121" y="4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41" name="Oval 24">
              <a:extLst>
                <a:ext uri="{FF2B5EF4-FFF2-40B4-BE49-F238E27FC236}">
                  <a16:creationId xmlns:a16="http://schemas.microsoft.com/office/drawing/2014/main" id="{DE50082A-FDF5-B344-BCD4-CC6B713F4C0E}"/>
                </a:ext>
              </a:extLst>
            </p:cNvPr>
            <p:cNvSpPr>
              <a:spLocks noChangeArrowheads="1"/>
            </p:cNvSpPr>
            <p:nvPr/>
          </p:nvSpPr>
          <p:spPr bwMode="auto">
            <a:xfrm>
              <a:off x="4022" y="1826"/>
              <a:ext cx="76" cy="57"/>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grpSp>
        <p:nvGrpSpPr>
          <p:cNvPr id="80910" name="Group 25">
            <a:extLst>
              <a:ext uri="{FF2B5EF4-FFF2-40B4-BE49-F238E27FC236}">
                <a16:creationId xmlns:a16="http://schemas.microsoft.com/office/drawing/2014/main" id="{C784D33F-4436-3E4B-9B83-435BA3B9029E}"/>
              </a:ext>
            </a:extLst>
          </p:cNvPr>
          <p:cNvGrpSpPr>
            <a:grpSpLocks/>
          </p:cNvGrpSpPr>
          <p:nvPr/>
        </p:nvGrpSpPr>
        <p:grpSpPr bwMode="auto">
          <a:xfrm>
            <a:off x="6794500" y="2562225"/>
            <a:ext cx="173038" cy="139700"/>
            <a:chOff x="3579" y="1805"/>
            <a:chExt cx="122" cy="88"/>
          </a:xfrm>
        </p:grpSpPr>
        <p:sp>
          <p:nvSpPr>
            <p:cNvPr id="80938" name="Freeform 26" descr="Wide upward diagonal">
              <a:extLst>
                <a:ext uri="{FF2B5EF4-FFF2-40B4-BE49-F238E27FC236}">
                  <a16:creationId xmlns:a16="http://schemas.microsoft.com/office/drawing/2014/main" id="{21D821AD-ACDA-BE47-8538-0160EF2B6B2E}"/>
                </a:ext>
              </a:extLst>
            </p:cNvPr>
            <p:cNvSpPr>
              <a:spLocks/>
            </p:cNvSpPr>
            <p:nvPr/>
          </p:nvSpPr>
          <p:spPr bwMode="auto">
            <a:xfrm>
              <a:off x="3579" y="1805"/>
              <a:ext cx="122" cy="88"/>
            </a:xfrm>
            <a:custGeom>
              <a:avLst/>
              <a:gdLst>
                <a:gd name="T0" fmla="*/ 121 w 122"/>
                <a:gd name="T1" fmla="*/ 49 h 88"/>
                <a:gd name="T2" fmla="*/ 115 w 122"/>
                <a:gd name="T3" fmla="*/ 17 h 88"/>
                <a:gd name="T4" fmla="*/ 84 w 122"/>
                <a:gd name="T5" fmla="*/ 0 h 88"/>
                <a:gd name="T6" fmla="*/ 50 w 122"/>
                <a:gd name="T7" fmla="*/ 0 h 88"/>
                <a:gd name="T8" fmla="*/ 19 w 122"/>
                <a:gd name="T9" fmla="*/ 9 h 88"/>
                <a:gd name="T10" fmla="*/ 0 w 122"/>
                <a:gd name="T11" fmla="*/ 29 h 88"/>
                <a:gd name="T12" fmla="*/ 0 w 122"/>
                <a:gd name="T13" fmla="*/ 55 h 88"/>
                <a:gd name="T14" fmla="*/ 16 w 122"/>
                <a:gd name="T15" fmla="*/ 78 h 88"/>
                <a:gd name="T16" fmla="*/ 50 w 122"/>
                <a:gd name="T17" fmla="*/ 87 h 88"/>
                <a:gd name="T18" fmla="*/ 109 w 122"/>
                <a:gd name="T19" fmla="*/ 75 h 88"/>
                <a:gd name="T20" fmla="*/ 121 w 122"/>
                <a:gd name="T21" fmla="*/ 52 h 88"/>
                <a:gd name="T22" fmla="*/ 121 w 122"/>
                <a:gd name="T23" fmla="*/ 49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8">
                  <a:moveTo>
                    <a:pt x="121" y="49"/>
                  </a:moveTo>
                  <a:lnTo>
                    <a:pt x="115" y="17"/>
                  </a:lnTo>
                  <a:lnTo>
                    <a:pt x="84" y="0"/>
                  </a:lnTo>
                  <a:lnTo>
                    <a:pt x="50" y="0"/>
                  </a:lnTo>
                  <a:lnTo>
                    <a:pt x="19" y="9"/>
                  </a:lnTo>
                  <a:lnTo>
                    <a:pt x="0" y="29"/>
                  </a:lnTo>
                  <a:lnTo>
                    <a:pt x="0" y="55"/>
                  </a:lnTo>
                  <a:lnTo>
                    <a:pt x="16" y="78"/>
                  </a:lnTo>
                  <a:lnTo>
                    <a:pt x="50" y="87"/>
                  </a:lnTo>
                  <a:lnTo>
                    <a:pt x="109" y="75"/>
                  </a:lnTo>
                  <a:lnTo>
                    <a:pt x="121" y="52"/>
                  </a:lnTo>
                  <a:lnTo>
                    <a:pt x="121" y="4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39" name="Oval 27">
              <a:extLst>
                <a:ext uri="{FF2B5EF4-FFF2-40B4-BE49-F238E27FC236}">
                  <a16:creationId xmlns:a16="http://schemas.microsoft.com/office/drawing/2014/main" id="{F4BEB43A-5DF7-3F46-8400-5CEDB431450B}"/>
                </a:ext>
              </a:extLst>
            </p:cNvPr>
            <p:cNvSpPr>
              <a:spLocks noChangeArrowheads="1"/>
            </p:cNvSpPr>
            <p:nvPr/>
          </p:nvSpPr>
          <p:spPr bwMode="auto">
            <a:xfrm>
              <a:off x="3622" y="1832"/>
              <a:ext cx="75" cy="56"/>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sp>
        <p:nvSpPr>
          <p:cNvPr id="80911" name="Freeform 28" descr="Wide upward diagonal">
            <a:extLst>
              <a:ext uri="{FF2B5EF4-FFF2-40B4-BE49-F238E27FC236}">
                <a16:creationId xmlns:a16="http://schemas.microsoft.com/office/drawing/2014/main" id="{8417B2EB-B87D-9743-9D62-10DAF961632A}"/>
              </a:ext>
            </a:extLst>
          </p:cNvPr>
          <p:cNvSpPr>
            <a:spLocks/>
          </p:cNvSpPr>
          <p:nvPr/>
        </p:nvSpPr>
        <p:spPr bwMode="auto">
          <a:xfrm>
            <a:off x="7007225" y="4954589"/>
            <a:ext cx="192088" cy="217487"/>
          </a:xfrm>
          <a:custGeom>
            <a:avLst/>
            <a:gdLst>
              <a:gd name="T0" fmla="*/ 2147483646 w 136"/>
              <a:gd name="T1" fmla="*/ 2147483646 h 137"/>
              <a:gd name="T2" fmla="*/ 2147483646 w 136"/>
              <a:gd name="T3" fmla="*/ 2147483646 h 137"/>
              <a:gd name="T4" fmla="*/ 2147483646 w 136"/>
              <a:gd name="T5" fmla="*/ 0 h 137"/>
              <a:gd name="T6" fmla="*/ 2147483646 w 136"/>
              <a:gd name="T7" fmla="*/ 0 h 137"/>
              <a:gd name="T8" fmla="*/ 2147483646 w 136"/>
              <a:gd name="T9" fmla="*/ 2147483646 h 137"/>
              <a:gd name="T10" fmla="*/ 0 w 136"/>
              <a:gd name="T11" fmla="*/ 2147483646 h 137"/>
              <a:gd name="T12" fmla="*/ 0 w 136"/>
              <a:gd name="T13" fmla="*/ 2147483646 h 137"/>
              <a:gd name="T14" fmla="*/ 2147483646 w 136"/>
              <a:gd name="T15" fmla="*/ 2147483646 h 137"/>
              <a:gd name="T16" fmla="*/ 2147483646 w 136"/>
              <a:gd name="T17" fmla="*/ 2147483646 h 137"/>
              <a:gd name="T18" fmla="*/ 2147483646 w 136"/>
              <a:gd name="T19" fmla="*/ 2147483646 h 137"/>
              <a:gd name="T20" fmla="*/ 2147483646 w 136"/>
              <a:gd name="T21" fmla="*/ 2147483646 h 137"/>
              <a:gd name="T22" fmla="*/ 2147483646 w 136"/>
              <a:gd name="T23" fmla="*/ 214748364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137">
                <a:moveTo>
                  <a:pt x="135" y="77"/>
                </a:moveTo>
                <a:lnTo>
                  <a:pt x="128" y="27"/>
                </a:lnTo>
                <a:lnTo>
                  <a:pt x="93" y="0"/>
                </a:lnTo>
                <a:lnTo>
                  <a:pt x="55" y="0"/>
                </a:lnTo>
                <a:lnTo>
                  <a:pt x="21" y="14"/>
                </a:lnTo>
                <a:lnTo>
                  <a:pt x="0" y="45"/>
                </a:lnTo>
                <a:lnTo>
                  <a:pt x="0" y="86"/>
                </a:lnTo>
                <a:lnTo>
                  <a:pt x="17" y="122"/>
                </a:lnTo>
                <a:lnTo>
                  <a:pt x="55" y="136"/>
                </a:lnTo>
                <a:lnTo>
                  <a:pt x="121" y="117"/>
                </a:lnTo>
                <a:lnTo>
                  <a:pt x="135" y="82"/>
                </a:lnTo>
                <a:lnTo>
                  <a:pt x="135" y="77"/>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Freeform 29">
            <a:extLst>
              <a:ext uri="{FF2B5EF4-FFF2-40B4-BE49-F238E27FC236}">
                <a16:creationId xmlns:a16="http://schemas.microsoft.com/office/drawing/2014/main" id="{8A61ADC6-7AD2-3543-8105-13FD91812A15}"/>
              </a:ext>
            </a:extLst>
          </p:cNvPr>
          <p:cNvSpPr>
            <a:spLocks/>
          </p:cNvSpPr>
          <p:nvPr/>
        </p:nvSpPr>
        <p:spPr bwMode="auto">
          <a:xfrm>
            <a:off x="7089776" y="4960938"/>
            <a:ext cx="73025" cy="201612"/>
          </a:xfrm>
          <a:custGeom>
            <a:avLst/>
            <a:gdLst>
              <a:gd name="T0" fmla="*/ 2147483646 w 52"/>
              <a:gd name="T1" fmla="*/ 0 h 127"/>
              <a:gd name="T2" fmla="*/ 2147483646 w 52"/>
              <a:gd name="T3" fmla="*/ 2147483646 h 127"/>
              <a:gd name="T4" fmla="*/ 2147483646 w 52"/>
              <a:gd name="T5" fmla="*/ 2147483646 h 127"/>
              <a:gd name="T6" fmla="*/ 2147483646 w 52"/>
              <a:gd name="T7" fmla="*/ 2147483646 h 127"/>
              <a:gd name="T8" fmla="*/ 2147483646 w 52"/>
              <a:gd name="T9" fmla="*/ 2147483646 h 127"/>
              <a:gd name="T10" fmla="*/ 2147483646 w 52"/>
              <a:gd name="T11" fmla="*/ 2147483646 h 127"/>
              <a:gd name="T12" fmla="*/ 0 w 52"/>
              <a:gd name="T13" fmla="*/ 2147483646 h 127"/>
              <a:gd name="T14" fmla="*/ 0 w 52"/>
              <a:gd name="T15" fmla="*/ 2147483646 h 127"/>
              <a:gd name="T16" fmla="*/ 0 w 52"/>
              <a:gd name="T17" fmla="*/ 2147483646 h 127"/>
              <a:gd name="T18" fmla="*/ 2147483646 w 52"/>
              <a:gd name="T19" fmla="*/ 2147483646 h 127"/>
              <a:gd name="T20" fmla="*/ 0 w 52"/>
              <a:gd name="T21" fmla="*/ 2147483646 h 127"/>
              <a:gd name="T22" fmla="*/ 0 w 52"/>
              <a:gd name="T23" fmla="*/ 0 h 127"/>
              <a:gd name="T24" fmla="*/ 0 w 52"/>
              <a:gd name="T25" fmla="*/ 0 h 127"/>
              <a:gd name="T26" fmla="*/ 2147483646 w 52"/>
              <a:gd name="T27" fmla="*/ 0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127">
                <a:moveTo>
                  <a:pt x="26" y="0"/>
                </a:moveTo>
                <a:lnTo>
                  <a:pt x="51" y="32"/>
                </a:lnTo>
                <a:lnTo>
                  <a:pt x="51" y="63"/>
                </a:lnTo>
                <a:lnTo>
                  <a:pt x="51" y="95"/>
                </a:lnTo>
                <a:lnTo>
                  <a:pt x="26" y="126"/>
                </a:lnTo>
                <a:lnTo>
                  <a:pt x="0" y="126"/>
                </a:lnTo>
                <a:lnTo>
                  <a:pt x="0" y="95"/>
                </a:lnTo>
                <a:lnTo>
                  <a:pt x="26" y="63"/>
                </a:lnTo>
                <a:lnTo>
                  <a:pt x="0" y="63"/>
                </a:lnTo>
                <a:lnTo>
                  <a:pt x="0" y="0"/>
                </a:lnTo>
                <a:lnTo>
                  <a:pt x="26"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Freeform 30" descr="Wide upward diagonal">
            <a:extLst>
              <a:ext uri="{FF2B5EF4-FFF2-40B4-BE49-F238E27FC236}">
                <a16:creationId xmlns:a16="http://schemas.microsoft.com/office/drawing/2014/main" id="{A5B0A572-F4CF-CD4C-9F0E-D50A88F3E6C5}"/>
              </a:ext>
            </a:extLst>
          </p:cNvPr>
          <p:cNvSpPr>
            <a:spLocks/>
          </p:cNvSpPr>
          <p:nvPr/>
        </p:nvSpPr>
        <p:spPr bwMode="auto">
          <a:xfrm>
            <a:off x="7142164" y="5337176"/>
            <a:ext cx="173037" cy="138113"/>
          </a:xfrm>
          <a:custGeom>
            <a:avLst/>
            <a:gdLst>
              <a:gd name="T0" fmla="*/ 2147483646 w 122"/>
              <a:gd name="T1" fmla="*/ 2147483646 h 87"/>
              <a:gd name="T2" fmla="*/ 2147483646 w 122"/>
              <a:gd name="T3" fmla="*/ 2147483646 h 87"/>
              <a:gd name="T4" fmla="*/ 2147483646 w 122"/>
              <a:gd name="T5" fmla="*/ 0 h 87"/>
              <a:gd name="T6" fmla="*/ 2147483646 w 122"/>
              <a:gd name="T7" fmla="*/ 0 h 87"/>
              <a:gd name="T8" fmla="*/ 2147483646 w 122"/>
              <a:gd name="T9" fmla="*/ 2147483646 h 87"/>
              <a:gd name="T10" fmla="*/ 0 w 122"/>
              <a:gd name="T11" fmla="*/ 2147483646 h 87"/>
              <a:gd name="T12" fmla="*/ 0 w 122"/>
              <a:gd name="T13" fmla="*/ 2147483646 h 87"/>
              <a:gd name="T14" fmla="*/ 2147483646 w 122"/>
              <a:gd name="T15" fmla="*/ 2147483646 h 87"/>
              <a:gd name="T16" fmla="*/ 2147483646 w 122"/>
              <a:gd name="T17" fmla="*/ 2147483646 h 87"/>
              <a:gd name="T18" fmla="*/ 2147483646 w 122"/>
              <a:gd name="T19" fmla="*/ 2147483646 h 87"/>
              <a:gd name="T20" fmla="*/ 2147483646 w 122"/>
              <a:gd name="T21" fmla="*/ 2147483646 h 87"/>
              <a:gd name="T22" fmla="*/ 2147483646 w 122"/>
              <a:gd name="T23" fmla="*/ 2147483646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7">
                <a:moveTo>
                  <a:pt x="121" y="49"/>
                </a:moveTo>
                <a:lnTo>
                  <a:pt x="115" y="17"/>
                </a:lnTo>
                <a:lnTo>
                  <a:pt x="84" y="0"/>
                </a:lnTo>
                <a:lnTo>
                  <a:pt x="50" y="0"/>
                </a:lnTo>
                <a:lnTo>
                  <a:pt x="19" y="8"/>
                </a:lnTo>
                <a:lnTo>
                  <a:pt x="0" y="29"/>
                </a:lnTo>
                <a:lnTo>
                  <a:pt x="0" y="54"/>
                </a:lnTo>
                <a:lnTo>
                  <a:pt x="16" y="78"/>
                </a:lnTo>
                <a:lnTo>
                  <a:pt x="50" y="86"/>
                </a:lnTo>
                <a:lnTo>
                  <a:pt x="109" y="75"/>
                </a:lnTo>
                <a:lnTo>
                  <a:pt x="121" y="51"/>
                </a:lnTo>
                <a:lnTo>
                  <a:pt x="121" y="4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Oval 31">
            <a:extLst>
              <a:ext uri="{FF2B5EF4-FFF2-40B4-BE49-F238E27FC236}">
                <a16:creationId xmlns:a16="http://schemas.microsoft.com/office/drawing/2014/main" id="{4B1033FA-0DAD-C044-9F1E-C980D895CEA1}"/>
              </a:ext>
            </a:extLst>
          </p:cNvPr>
          <p:cNvSpPr>
            <a:spLocks noChangeArrowheads="1"/>
          </p:cNvSpPr>
          <p:nvPr/>
        </p:nvSpPr>
        <p:spPr bwMode="auto">
          <a:xfrm>
            <a:off x="7200900" y="5376864"/>
            <a:ext cx="107950" cy="90487"/>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80915" name="Freeform 32" descr="Wide upward diagonal">
            <a:extLst>
              <a:ext uri="{FF2B5EF4-FFF2-40B4-BE49-F238E27FC236}">
                <a16:creationId xmlns:a16="http://schemas.microsoft.com/office/drawing/2014/main" id="{E57D1596-E021-4442-A6D4-42F85FB224A0}"/>
              </a:ext>
            </a:extLst>
          </p:cNvPr>
          <p:cNvSpPr>
            <a:spLocks/>
          </p:cNvSpPr>
          <p:nvPr/>
        </p:nvSpPr>
        <p:spPr bwMode="auto">
          <a:xfrm>
            <a:off x="7002463" y="5624514"/>
            <a:ext cx="171450" cy="141287"/>
          </a:xfrm>
          <a:custGeom>
            <a:avLst/>
            <a:gdLst>
              <a:gd name="T0" fmla="*/ 2147483646 w 122"/>
              <a:gd name="T1" fmla="*/ 2147483646 h 89"/>
              <a:gd name="T2" fmla="*/ 2147483646 w 122"/>
              <a:gd name="T3" fmla="*/ 2147483646 h 89"/>
              <a:gd name="T4" fmla="*/ 2147483646 w 122"/>
              <a:gd name="T5" fmla="*/ 0 h 89"/>
              <a:gd name="T6" fmla="*/ 2147483646 w 122"/>
              <a:gd name="T7" fmla="*/ 0 h 89"/>
              <a:gd name="T8" fmla="*/ 2147483646 w 122"/>
              <a:gd name="T9" fmla="*/ 2147483646 h 89"/>
              <a:gd name="T10" fmla="*/ 0 w 122"/>
              <a:gd name="T11" fmla="*/ 2147483646 h 89"/>
              <a:gd name="T12" fmla="*/ 0 w 122"/>
              <a:gd name="T13" fmla="*/ 2147483646 h 89"/>
              <a:gd name="T14" fmla="*/ 2147483646 w 122"/>
              <a:gd name="T15" fmla="*/ 2147483646 h 89"/>
              <a:gd name="T16" fmla="*/ 2147483646 w 122"/>
              <a:gd name="T17" fmla="*/ 2147483646 h 89"/>
              <a:gd name="T18" fmla="*/ 2147483646 w 122"/>
              <a:gd name="T19" fmla="*/ 2147483646 h 89"/>
              <a:gd name="T20" fmla="*/ 2147483646 w 122"/>
              <a:gd name="T21" fmla="*/ 2147483646 h 89"/>
              <a:gd name="T22" fmla="*/ 2147483646 w 122"/>
              <a:gd name="T23" fmla="*/ 2147483646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9">
                <a:moveTo>
                  <a:pt x="121" y="50"/>
                </a:moveTo>
                <a:lnTo>
                  <a:pt x="115" y="18"/>
                </a:lnTo>
                <a:lnTo>
                  <a:pt x="84" y="0"/>
                </a:lnTo>
                <a:lnTo>
                  <a:pt x="50" y="0"/>
                </a:lnTo>
                <a:lnTo>
                  <a:pt x="19" y="9"/>
                </a:lnTo>
                <a:lnTo>
                  <a:pt x="0" y="29"/>
                </a:lnTo>
                <a:lnTo>
                  <a:pt x="0" y="56"/>
                </a:lnTo>
                <a:lnTo>
                  <a:pt x="16" y="79"/>
                </a:lnTo>
                <a:lnTo>
                  <a:pt x="50" y="88"/>
                </a:lnTo>
                <a:lnTo>
                  <a:pt x="109" y="76"/>
                </a:lnTo>
                <a:lnTo>
                  <a:pt x="121" y="53"/>
                </a:lnTo>
                <a:lnTo>
                  <a:pt x="121" y="50"/>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6" name="Oval 33">
            <a:extLst>
              <a:ext uri="{FF2B5EF4-FFF2-40B4-BE49-F238E27FC236}">
                <a16:creationId xmlns:a16="http://schemas.microsoft.com/office/drawing/2014/main" id="{BC5AB5D4-2280-954F-94F2-EDD5CD42193A}"/>
              </a:ext>
            </a:extLst>
          </p:cNvPr>
          <p:cNvSpPr>
            <a:spLocks noChangeArrowheads="1"/>
          </p:cNvSpPr>
          <p:nvPr/>
        </p:nvSpPr>
        <p:spPr bwMode="auto">
          <a:xfrm>
            <a:off x="7059613" y="5665789"/>
            <a:ext cx="107950" cy="92075"/>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80917" name="Freeform 34">
            <a:extLst>
              <a:ext uri="{FF2B5EF4-FFF2-40B4-BE49-F238E27FC236}">
                <a16:creationId xmlns:a16="http://schemas.microsoft.com/office/drawing/2014/main" id="{0F8B5559-4385-0448-8813-15DEB6723D68}"/>
              </a:ext>
            </a:extLst>
          </p:cNvPr>
          <p:cNvSpPr>
            <a:spLocks/>
          </p:cNvSpPr>
          <p:nvPr/>
        </p:nvSpPr>
        <p:spPr bwMode="auto">
          <a:xfrm>
            <a:off x="4576764" y="4625976"/>
            <a:ext cx="2632075" cy="1230313"/>
          </a:xfrm>
          <a:custGeom>
            <a:avLst/>
            <a:gdLst>
              <a:gd name="T0" fmla="*/ 0 w 1865"/>
              <a:gd name="T1" fmla="*/ 2147483646 h 775"/>
              <a:gd name="T2" fmla="*/ 2147483646 w 1865"/>
              <a:gd name="T3" fmla="*/ 0 h 775"/>
              <a:gd name="T4" fmla="*/ 2147483646 w 1865"/>
              <a:gd name="T5" fmla="*/ 2147483646 h 775"/>
              <a:gd name="T6" fmla="*/ 2147483646 w 1865"/>
              <a:gd name="T7" fmla="*/ 2147483646 h 775"/>
              <a:gd name="T8" fmla="*/ 2147483646 w 1865"/>
              <a:gd name="T9" fmla="*/ 2147483646 h 775"/>
              <a:gd name="T10" fmla="*/ 2147483646 w 1865"/>
              <a:gd name="T11" fmla="*/ 2147483646 h 775"/>
              <a:gd name="T12" fmla="*/ 2147483646 w 1865"/>
              <a:gd name="T13" fmla="*/ 2147483646 h 775"/>
              <a:gd name="T14" fmla="*/ 2147483646 w 1865"/>
              <a:gd name="T15" fmla="*/ 2147483646 h 775"/>
              <a:gd name="T16" fmla="*/ 2147483646 w 1865"/>
              <a:gd name="T17" fmla="*/ 2147483646 h 775"/>
              <a:gd name="T18" fmla="*/ 2147483646 w 1865"/>
              <a:gd name="T19" fmla="*/ 2147483646 h 775"/>
              <a:gd name="T20" fmla="*/ 2147483646 w 1865"/>
              <a:gd name="T21" fmla="*/ 2147483646 h 775"/>
              <a:gd name="T22" fmla="*/ 2147483646 w 1865"/>
              <a:gd name="T23" fmla="*/ 2147483646 h 775"/>
              <a:gd name="T24" fmla="*/ 2147483646 w 1865"/>
              <a:gd name="T25" fmla="*/ 2147483646 h 775"/>
              <a:gd name="T26" fmla="*/ 0 w 1865"/>
              <a:gd name="T27" fmla="*/ 2147483646 h 7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65" h="775">
                <a:moveTo>
                  <a:pt x="0" y="692"/>
                </a:moveTo>
                <a:lnTo>
                  <a:pt x="1728" y="0"/>
                </a:lnTo>
                <a:lnTo>
                  <a:pt x="1740" y="38"/>
                </a:lnTo>
                <a:lnTo>
                  <a:pt x="1805" y="55"/>
                </a:lnTo>
                <a:lnTo>
                  <a:pt x="1846" y="44"/>
                </a:lnTo>
                <a:lnTo>
                  <a:pt x="1864" y="44"/>
                </a:lnTo>
                <a:lnTo>
                  <a:pt x="838" y="681"/>
                </a:lnTo>
                <a:lnTo>
                  <a:pt x="708" y="725"/>
                </a:lnTo>
                <a:lnTo>
                  <a:pt x="714" y="637"/>
                </a:lnTo>
                <a:lnTo>
                  <a:pt x="490" y="774"/>
                </a:lnTo>
                <a:lnTo>
                  <a:pt x="549" y="637"/>
                </a:lnTo>
                <a:lnTo>
                  <a:pt x="407" y="670"/>
                </a:lnTo>
                <a:lnTo>
                  <a:pt x="425" y="648"/>
                </a:lnTo>
                <a:lnTo>
                  <a:pt x="0" y="692"/>
                </a:lnTo>
              </a:path>
            </a:pathLst>
          </a:custGeom>
          <a:solidFill>
            <a:srgbClr val="00A9E0"/>
          </a:solidFill>
          <a:ln>
            <a:noFill/>
          </a:ln>
          <a:effectLst/>
          <a:extLst>
            <a:ext uri="{91240B29-F687-4F45-9708-019B960494DF}">
              <a14:hiddenLine xmlns:a14="http://schemas.microsoft.com/office/drawing/2010/main" w="762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8" name="Freeform 35" descr="Wide upward diagonal">
            <a:extLst>
              <a:ext uri="{FF2B5EF4-FFF2-40B4-BE49-F238E27FC236}">
                <a16:creationId xmlns:a16="http://schemas.microsoft.com/office/drawing/2014/main" id="{08348413-770A-4D4E-ABD6-286000E7064B}"/>
              </a:ext>
            </a:extLst>
          </p:cNvPr>
          <p:cNvSpPr>
            <a:spLocks/>
          </p:cNvSpPr>
          <p:nvPr/>
        </p:nvSpPr>
        <p:spPr bwMode="auto">
          <a:xfrm>
            <a:off x="6872288" y="4037013"/>
            <a:ext cx="214312" cy="196850"/>
          </a:xfrm>
          <a:custGeom>
            <a:avLst/>
            <a:gdLst>
              <a:gd name="T0" fmla="*/ 2147483646 w 152"/>
              <a:gd name="T1" fmla="*/ 2147483646 h 124"/>
              <a:gd name="T2" fmla="*/ 2147483646 w 152"/>
              <a:gd name="T3" fmla="*/ 2147483646 h 124"/>
              <a:gd name="T4" fmla="*/ 2147483646 w 152"/>
              <a:gd name="T5" fmla="*/ 0 h 124"/>
              <a:gd name="T6" fmla="*/ 2147483646 w 152"/>
              <a:gd name="T7" fmla="*/ 0 h 124"/>
              <a:gd name="T8" fmla="*/ 2147483646 w 152"/>
              <a:gd name="T9" fmla="*/ 2147483646 h 124"/>
              <a:gd name="T10" fmla="*/ 0 w 152"/>
              <a:gd name="T11" fmla="*/ 2147483646 h 124"/>
              <a:gd name="T12" fmla="*/ 0 w 152"/>
              <a:gd name="T13" fmla="*/ 2147483646 h 124"/>
              <a:gd name="T14" fmla="*/ 2147483646 w 152"/>
              <a:gd name="T15" fmla="*/ 2147483646 h 124"/>
              <a:gd name="T16" fmla="*/ 2147483646 w 152"/>
              <a:gd name="T17" fmla="*/ 2147483646 h 124"/>
              <a:gd name="T18" fmla="*/ 2147483646 w 152"/>
              <a:gd name="T19" fmla="*/ 2147483646 h 124"/>
              <a:gd name="T20" fmla="*/ 2147483646 w 152"/>
              <a:gd name="T21" fmla="*/ 2147483646 h 124"/>
              <a:gd name="T22" fmla="*/ 2147483646 w 152"/>
              <a:gd name="T23" fmla="*/ 214748364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 h="124">
                <a:moveTo>
                  <a:pt x="151" y="69"/>
                </a:moveTo>
                <a:lnTo>
                  <a:pt x="144" y="25"/>
                </a:lnTo>
                <a:lnTo>
                  <a:pt x="104" y="0"/>
                </a:lnTo>
                <a:lnTo>
                  <a:pt x="62" y="0"/>
                </a:lnTo>
                <a:lnTo>
                  <a:pt x="23" y="12"/>
                </a:lnTo>
                <a:lnTo>
                  <a:pt x="0" y="41"/>
                </a:lnTo>
                <a:lnTo>
                  <a:pt x="0" y="78"/>
                </a:lnTo>
                <a:lnTo>
                  <a:pt x="19" y="110"/>
                </a:lnTo>
                <a:lnTo>
                  <a:pt x="62" y="123"/>
                </a:lnTo>
                <a:lnTo>
                  <a:pt x="135" y="106"/>
                </a:lnTo>
                <a:lnTo>
                  <a:pt x="151" y="74"/>
                </a:lnTo>
                <a:lnTo>
                  <a:pt x="151" y="6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9" name="Freeform 36">
            <a:extLst>
              <a:ext uri="{FF2B5EF4-FFF2-40B4-BE49-F238E27FC236}">
                <a16:creationId xmlns:a16="http://schemas.microsoft.com/office/drawing/2014/main" id="{338EFEEB-9C44-8F41-9E39-46B70693089B}"/>
              </a:ext>
            </a:extLst>
          </p:cNvPr>
          <p:cNvSpPr>
            <a:spLocks/>
          </p:cNvSpPr>
          <p:nvPr/>
        </p:nvSpPr>
        <p:spPr bwMode="auto">
          <a:xfrm>
            <a:off x="6900864" y="4103688"/>
            <a:ext cx="142875" cy="107950"/>
          </a:xfrm>
          <a:custGeom>
            <a:avLst/>
            <a:gdLst>
              <a:gd name="T0" fmla="*/ 2147483646 w 102"/>
              <a:gd name="T1" fmla="*/ 2147483646 h 68"/>
              <a:gd name="T2" fmla="*/ 2147483646 w 102"/>
              <a:gd name="T3" fmla="*/ 2147483646 h 68"/>
              <a:gd name="T4" fmla="*/ 2147483646 w 102"/>
              <a:gd name="T5" fmla="*/ 2147483646 h 68"/>
              <a:gd name="T6" fmla="*/ 2147483646 w 102"/>
              <a:gd name="T7" fmla="*/ 2147483646 h 68"/>
              <a:gd name="T8" fmla="*/ 2147483646 w 102"/>
              <a:gd name="T9" fmla="*/ 2147483646 h 68"/>
              <a:gd name="T10" fmla="*/ 2147483646 w 102"/>
              <a:gd name="T11" fmla="*/ 2147483646 h 68"/>
              <a:gd name="T12" fmla="*/ 2147483646 w 102"/>
              <a:gd name="T13" fmla="*/ 2147483646 h 68"/>
              <a:gd name="T14" fmla="*/ 2147483646 w 102"/>
              <a:gd name="T15" fmla="*/ 0 h 68"/>
              <a:gd name="T16" fmla="*/ 2147483646 w 102"/>
              <a:gd name="T17" fmla="*/ 0 h 68"/>
              <a:gd name="T18" fmla="*/ 2147483646 w 102"/>
              <a:gd name="T19" fmla="*/ 2147483646 h 68"/>
              <a:gd name="T20" fmla="*/ 2147483646 w 102"/>
              <a:gd name="T21" fmla="*/ 2147483646 h 68"/>
              <a:gd name="T22" fmla="*/ 2147483646 w 102"/>
              <a:gd name="T23" fmla="*/ 2147483646 h 68"/>
              <a:gd name="T24" fmla="*/ 2147483646 w 102"/>
              <a:gd name="T25" fmla="*/ 2147483646 h 68"/>
              <a:gd name="T26" fmla="*/ 2147483646 w 102"/>
              <a:gd name="T27" fmla="*/ 2147483646 h 68"/>
              <a:gd name="T28" fmla="*/ 2147483646 w 102"/>
              <a:gd name="T29" fmla="*/ 2147483646 h 68"/>
              <a:gd name="T30" fmla="*/ 2147483646 w 102"/>
              <a:gd name="T31" fmla="*/ 2147483646 h 68"/>
              <a:gd name="T32" fmla="*/ 2147483646 w 102"/>
              <a:gd name="T33" fmla="*/ 2147483646 h 68"/>
              <a:gd name="T34" fmla="*/ 0 w 102"/>
              <a:gd name="T35" fmla="*/ 2147483646 h 68"/>
              <a:gd name="T36" fmla="*/ 2147483646 w 102"/>
              <a:gd name="T37" fmla="*/ 2147483646 h 68"/>
              <a:gd name="T38" fmla="*/ 2147483646 w 102"/>
              <a:gd name="T39" fmla="*/ 2147483646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 h="68">
                <a:moveTo>
                  <a:pt x="41" y="67"/>
                </a:moveTo>
                <a:lnTo>
                  <a:pt x="56" y="63"/>
                </a:lnTo>
                <a:lnTo>
                  <a:pt x="71" y="50"/>
                </a:lnTo>
                <a:lnTo>
                  <a:pt x="101" y="50"/>
                </a:lnTo>
                <a:lnTo>
                  <a:pt x="101" y="34"/>
                </a:lnTo>
                <a:lnTo>
                  <a:pt x="101" y="17"/>
                </a:lnTo>
                <a:lnTo>
                  <a:pt x="101" y="0"/>
                </a:lnTo>
                <a:lnTo>
                  <a:pt x="71" y="0"/>
                </a:lnTo>
                <a:lnTo>
                  <a:pt x="41" y="17"/>
                </a:lnTo>
                <a:lnTo>
                  <a:pt x="71" y="22"/>
                </a:lnTo>
                <a:lnTo>
                  <a:pt x="101" y="34"/>
                </a:lnTo>
                <a:lnTo>
                  <a:pt x="71" y="50"/>
                </a:lnTo>
                <a:lnTo>
                  <a:pt x="41" y="50"/>
                </a:lnTo>
                <a:lnTo>
                  <a:pt x="11" y="50"/>
                </a:lnTo>
                <a:lnTo>
                  <a:pt x="0" y="59"/>
                </a:lnTo>
                <a:lnTo>
                  <a:pt x="7" y="65"/>
                </a:lnTo>
                <a:lnTo>
                  <a:pt x="41" y="67"/>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0" name="Freeform 37" descr="Wide upward diagonal">
            <a:extLst>
              <a:ext uri="{FF2B5EF4-FFF2-40B4-BE49-F238E27FC236}">
                <a16:creationId xmlns:a16="http://schemas.microsoft.com/office/drawing/2014/main" id="{C34B9F77-5A09-754B-A606-5B5F6B8894C9}"/>
              </a:ext>
            </a:extLst>
          </p:cNvPr>
          <p:cNvSpPr>
            <a:spLocks/>
          </p:cNvSpPr>
          <p:nvPr/>
        </p:nvSpPr>
        <p:spPr bwMode="auto">
          <a:xfrm>
            <a:off x="7067550" y="3609976"/>
            <a:ext cx="171450" cy="138113"/>
          </a:xfrm>
          <a:custGeom>
            <a:avLst/>
            <a:gdLst>
              <a:gd name="T0" fmla="*/ 2147483646 w 122"/>
              <a:gd name="T1" fmla="*/ 2147483646 h 87"/>
              <a:gd name="T2" fmla="*/ 2147483646 w 122"/>
              <a:gd name="T3" fmla="*/ 2147483646 h 87"/>
              <a:gd name="T4" fmla="*/ 2147483646 w 122"/>
              <a:gd name="T5" fmla="*/ 0 h 87"/>
              <a:gd name="T6" fmla="*/ 2147483646 w 122"/>
              <a:gd name="T7" fmla="*/ 0 h 87"/>
              <a:gd name="T8" fmla="*/ 2147483646 w 122"/>
              <a:gd name="T9" fmla="*/ 2147483646 h 87"/>
              <a:gd name="T10" fmla="*/ 0 w 122"/>
              <a:gd name="T11" fmla="*/ 2147483646 h 87"/>
              <a:gd name="T12" fmla="*/ 0 w 122"/>
              <a:gd name="T13" fmla="*/ 2147483646 h 87"/>
              <a:gd name="T14" fmla="*/ 2147483646 w 122"/>
              <a:gd name="T15" fmla="*/ 2147483646 h 87"/>
              <a:gd name="T16" fmla="*/ 2147483646 w 122"/>
              <a:gd name="T17" fmla="*/ 2147483646 h 87"/>
              <a:gd name="T18" fmla="*/ 2147483646 w 122"/>
              <a:gd name="T19" fmla="*/ 2147483646 h 87"/>
              <a:gd name="T20" fmla="*/ 2147483646 w 122"/>
              <a:gd name="T21" fmla="*/ 2147483646 h 87"/>
              <a:gd name="T22" fmla="*/ 2147483646 w 122"/>
              <a:gd name="T23" fmla="*/ 2147483646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7">
                <a:moveTo>
                  <a:pt x="121" y="49"/>
                </a:moveTo>
                <a:lnTo>
                  <a:pt x="115" y="17"/>
                </a:lnTo>
                <a:lnTo>
                  <a:pt x="84" y="0"/>
                </a:lnTo>
                <a:lnTo>
                  <a:pt x="50" y="0"/>
                </a:lnTo>
                <a:lnTo>
                  <a:pt x="19" y="8"/>
                </a:lnTo>
                <a:lnTo>
                  <a:pt x="0" y="29"/>
                </a:lnTo>
                <a:lnTo>
                  <a:pt x="0" y="54"/>
                </a:lnTo>
                <a:lnTo>
                  <a:pt x="16" y="78"/>
                </a:lnTo>
                <a:lnTo>
                  <a:pt x="50" y="86"/>
                </a:lnTo>
                <a:lnTo>
                  <a:pt x="109" y="75"/>
                </a:lnTo>
                <a:lnTo>
                  <a:pt x="121" y="51"/>
                </a:lnTo>
                <a:lnTo>
                  <a:pt x="121" y="49"/>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1" name="Oval 38">
            <a:extLst>
              <a:ext uri="{FF2B5EF4-FFF2-40B4-BE49-F238E27FC236}">
                <a16:creationId xmlns:a16="http://schemas.microsoft.com/office/drawing/2014/main" id="{C3E7C886-CE04-D84D-9C24-0464A2D1480E}"/>
              </a:ext>
            </a:extLst>
          </p:cNvPr>
          <p:cNvSpPr>
            <a:spLocks noChangeArrowheads="1"/>
          </p:cNvSpPr>
          <p:nvPr/>
        </p:nvSpPr>
        <p:spPr bwMode="auto">
          <a:xfrm>
            <a:off x="7124700" y="3649664"/>
            <a:ext cx="107950" cy="90487"/>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80922" name="Freeform 39">
            <a:extLst>
              <a:ext uri="{FF2B5EF4-FFF2-40B4-BE49-F238E27FC236}">
                <a16:creationId xmlns:a16="http://schemas.microsoft.com/office/drawing/2014/main" id="{F13CD1CF-F429-6E4C-9502-F4FE5AB3F9A1}"/>
              </a:ext>
            </a:extLst>
          </p:cNvPr>
          <p:cNvSpPr>
            <a:spLocks/>
          </p:cNvSpPr>
          <p:nvPr/>
        </p:nvSpPr>
        <p:spPr bwMode="auto">
          <a:xfrm>
            <a:off x="7005638" y="4452939"/>
            <a:ext cx="171450" cy="141287"/>
          </a:xfrm>
          <a:custGeom>
            <a:avLst/>
            <a:gdLst>
              <a:gd name="T0" fmla="*/ 2147483646 w 122"/>
              <a:gd name="T1" fmla="*/ 2147483646 h 89"/>
              <a:gd name="T2" fmla="*/ 2147483646 w 122"/>
              <a:gd name="T3" fmla="*/ 2147483646 h 89"/>
              <a:gd name="T4" fmla="*/ 2147483646 w 122"/>
              <a:gd name="T5" fmla="*/ 0 h 89"/>
              <a:gd name="T6" fmla="*/ 2147483646 w 122"/>
              <a:gd name="T7" fmla="*/ 0 h 89"/>
              <a:gd name="T8" fmla="*/ 2147483646 w 122"/>
              <a:gd name="T9" fmla="*/ 2147483646 h 89"/>
              <a:gd name="T10" fmla="*/ 0 w 122"/>
              <a:gd name="T11" fmla="*/ 2147483646 h 89"/>
              <a:gd name="T12" fmla="*/ 0 w 122"/>
              <a:gd name="T13" fmla="*/ 2147483646 h 89"/>
              <a:gd name="T14" fmla="*/ 2147483646 w 122"/>
              <a:gd name="T15" fmla="*/ 2147483646 h 89"/>
              <a:gd name="T16" fmla="*/ 2147483646 w 122"/>
              <a:gd name="T17" fmla="*/ 2147483646 h 89"/>
              <a:gd name="T18" fmla="*/ 2147483646 w 122"/>
              <a:gd name="T19" fmla="*/ 2147483646 h 89"/>
              <a:gd name="T20" fmla="*/ 2147483646 w 122"/>
              <a:gd name="T21" fmla="*/ 2147483646 h 89"/>
              <a:gd name="T22" fmla="*/ 2147483646 w 122"/>
              <a:gd name="T23" fmla="*/ 2147483646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89">
                <a:moveTo>
                  <a:pt x="121" y="50"/>
                </a:moveTo>
                <a:lnTo>
                  <a:pt x="115" y="18"/>
                </a:lnTo>
                <a:lnTo>
                  <a:pt x="84" y="0"/>
                </a:lnTo>
                <a:lnTo>
                  <a:pt x="50" y="0"/>
                </a:lnTo>
                <a:lnTo>
                  <a:pt x="19" y="9"/>
                </a:lnTo>
                <a:lnTo>
                  <a:pt x="0" y="29"/>
                </a:lnTo>
                <a:lnTo>
                  <a:pt x="0" y="56"/>
                </a:lnTo>
                <a:lnTo>
                  <a:pt x="16" y="79"/>
                </a:lnTo>
                <a:lnTo>
                  <a:pt x="50" y="88"/>
                </a:lnTo>
                <a:lnTo>
                  <a:pt x="109" y="76"/>
                </a:lnTo>
                <a:lnTo>
                  <a:pt x="121" y="53"/>
                </a:lnTo>
                <a:lnTo>
                  <a:pt x="121" y="50"/>
                </a:lnTo>
              </a:path>
            </a:pathLst>
          </a:custGeom>
          <a:solidFill>
            <a:schemeClr val="tx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3" name="Oval 40">
            <a:extLst>
              <a:ext uri="{FF2B5EF4-FFF2-40B4-BE49-F238E27FC236}">
                <a16:creationId xmlns:a16="http://schemas.microsoft.com/office/drawing/2014/main" id="{185FAA4E-2098-0640-BB50-9C38A2A974C5}"/>
              </a:ext>
            </a:extLst>
          </p:cNvPr>
          <p:cNvSpPr>
            <a:spLocks noChangeArrowheads="1"/>
          </p:cNvSpPr>
          <p:nvPr/>
        </p:nvSpPr>
        <p:spPr bwMode="auto">
          <a:xfrm>
            <a:off x="7062788" y="4494214"/>
            <a:ext cx="107950" cy="92075"/>
          </a:xfrm>
          <a:prstGeom prst="ellipse">
            <a:avLst/>
          </a:prstGeom>
          <a:solidFill>
            <a:schemeClr val="tx2"/>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80924" name="Freeform 41">
            <a:extLst>
              <a:ext uri="{FF2B5EF4-FFF2-40B4-BE49-F238E27FC236}">
                <a16:creationId xmlns:a16="http://schemas.microsoft.com/office/drawing/2014/main" id="{2E8B94B2-B654-8F4C-9E84-DC10C7B6662B}"/>
              </a:ext>
            </a:extLst>
          </p:cNvPr>
          <p:cNvSpPr>
            <a:spLocks/>
          </p:cNvSpPr>
          <p:nvPr/>
        </p:nvSpPr>
        <p:spPr bwMode="auto">
          <a:xfrm>
            <a:off x="6030914" y="1238251"/>
            <a:ext cx="2047875" cy="1317625"/>
          </a:xfrm>
          <a:custGeom>
            <a:avLst/>
            <a:gdLst>
              <a:gd name="T0" fmla="*/ 0 w 1451"/>
              <a:gd name="T1" fmla="*/ 0 h 830"/>
              <a:gd name="T2" fmla="*/ 2147483646 w 1451"/>
              <a:gd name="T3" fmla="*/ 2147483646 h 830"/>
              <a:gd name="T4" fmla="*/ 2147483646 w 1451"/>
              <a:gd name="T5" fmla="*/ 2147483646 h 830"/>
              <a:gd name="T6" fmla="*/ 2147483646 w 1451"/>
              <a:gd name="T7" fmla="*/ 2147483646 h 830"/>
              <a:gd name="T8" fmla="*/ 2147483646 w 1451"/>
              <a:gd name="T9" fmla="*/ 2147483646 h 830"/>
              <a:gd name="T10" fmla="*/ 2147483646 w 1451"/>
              <a:gd name="T11" fmla="*/ 2147483646 h 830"/>
              <a:gd name="T12" fmla="*/ 2147483646 w 1451"/>
              <a:gd name="T13" fmla="*/ 2147483646 h 830"/>
              <a:gd name="T14" fmla="*/ 2147483646 w 1451"/>
              <a:gd name="T15" fmla="*/ 2147483646 h 830"/>
              <a:gd name="T16" fmla="*/ 2147483646 w 1451"/>
              <a:gd name="T17" fmla="*/ 2147483646 h 830"/>
              <a:gd name="T18" fmla="*/ 2147483646 w 1451"/>
              <a:gd name="T19" fmla="*/ 2147483646 h 830"/>
              <a:gd name="T20" fmla="*/ 0 w 1451"/>
              <a:gd name="T21" fmla="*/ 0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1" h="830">
                <a:moveTo>
                  <a:pt x="0" y="0"/>
                </a:moveTo>
                <a:lnTo>
                  <a:pt x="9" y="596"/>
                </a:lnTo>
                <a:lnTo>
                  <a:pt x="265" y="829"/>
                </a:lnTo>
                <a:lnTo>
                  <a:pt x="1233" y="827"/>
                </a:lnTo>
                <a:lnTo>
                  <a:pt x="1450" y="579"/>
                </a:lnTo>
                <a:lnTo>
                  <a:pt x="1440" y="56"/>
                </a:lnTo>
                <a:lnTo>
                  <a:pt x="1132" y="221"/>
                </a:lnTo>
                <a:lnTo>
                  <a:pt x="862" y="431"/>
                </a:lnTo>
                <a:lnTo>
                  <a:pt x="591" y="264"/>
                </a:lnTo>
                <a:lnTo>
                  <a:pt x="202" y="203"/>
                </a:lnTo>
                <a:lnTo>
                  <a:pt x="0" y="0"/>
                </a:lnTo>
              </a:path>
            </a:pathLst>
          </a:custGeom>
          <a:gradFill rotWithShape="0">
            <a:gsLst>
              <a:gs pos="0">
                <a:srgbClr val="A5A5A5"/>
              </a:gs>
              <a:gs pos="100000">
                <a:srgbClr val="CECECE"/>
              </a:gs>
            </a:gsLst>
            <a:path path="rect">
              <a:fillToRect l="50000" t="50000" r="50000" b="5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Rectangle 42">
            <a:extLst>
              <a:ext uri="{FF2B5EF4-FFF2-40B4-BE49-F238E27FC236}">
                <a16:creationId xmlns:a16="http://schemas.microsoft.com/office/drawing/2014/main" id="{D4563B58-0ED3-334C-8A1F-456BF00D2CA5}"/>
              </a:ext>
            </a:extLst>
          </p:cNvPr>
          <p:cNvSpPr>
            <a:spLocks noChangeArrowheads="1"/>
          </p:cNvSpPr>
          <p:nvPr/>
        </p:nvSpPr>
        <p:spPr bwMode="auto">
          <a:xfrm>
            <a:off x="6607176" y="990601"/>
            <a:ext cx="1311275" cy="790575"/>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t>Injector </a:t>
            </a:r>
          </a:p>
          <a:p>
            <a:pPr>
              <a:defRPr/>
            </a:pPr>
            <a:r>
              <a:rPr lang="en-US" altLang="en-US" sz="2300" b="1"/>
              <a:t>    Tip</a:t>
            </a:r>
          </a:p>
        </p:txBody>
      </p:sp>
      <p:sp>
        <p:nvSpPr>
          <p:cNvPr id="34847" name="Line 43">
            <a:extLst>
              <a:ext uri="{FF2B5EF4-FFF2-40B4-BE49-F238E27FC236}">
                <a16:creationId xmlns:a16="http://schemas.microsoft.com/office/drawing/2014/main" id="{439DFD2C-0C0A-D645-8B67-5DED5D16701C}"/>
              </a:ext>
            </a:extLst>
          </p:cNvPr>
          <p:cNvSpPr>
            <a:spLocks noChangeShapeType="1"/>
          </p:cNvSpPr>
          <p:nvPr/>
        </p:nvSpPr>
        <p:spPr bwMode="auto">
          <a:xfrm>
            <a:off x="5049839" y="4510088"/>
            <a:ext cx="1019175" cy="0"/>
          </a:xfrm>
          <a:prstGeom prst="line">
            <a:avLst/>
          </a:prstGeom>
          <a:noFill/>
          <a:ln w="50800">
            <a:solidFill>
              <a:schemeClr val="accent1"/>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4848" name="Line 44">
            <a:extLst>
              <a:ext uri="{FF2B5EF4-FFF2-40B4-BE49-F238E27FC236}">
                <a16:creationId xmlns:a16="http://schemas.microsoft.com/office/drawing/2014/main" id="{011F6BBF-DC7A-CF4E-BB68-D4BA4DBF4434}"/>
              </a:ext>
            </a:extLst>
          </p:cNvPr>
          <p:cNvSpPr>
            <a:spLocks noChangeShapeType="1"/>
          </p:cNvSpPr>
          <p:nvPr/>
        </p:nvSpPr>
        <p:spPr bwMode="auto">
          <a:xfrm>
            <a:off x="5030788" y="4691063"/>
            <a:ext cx="1020762" cy="0"/>
          </a:xfrm>
          <a:prstGeom prst="line">
            <a:avLst/>
          </a:prstGeom>
          <a:noFill/>
          <a:ln w="50800">
            <a:solidFill>
              <a:srgbClr val="00FF00"/>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4849" name="Rectangle 45">
            <a:extLst>
              <a:ext uri="{FF2B5EF4-FFF2-40B4-BE49-F238E27FC236}">
                <a16:creationId xmlns:a16="http://schemas.microsoft.com/office/drawing/2014/main" id="{9D65043E-9322-4045-8693-29825F9DF581}"/>
              </a:ext>
            </a:extLst>
          </p:cNvPr>
          <p:cNvSpPr>
            <a:spLocks noChangeArrowheads="1"/>
          </p:cNvSpPr>
          <p:nvPr/>
        </p:nvSpPr>
        <p:spPr bwMode="auto">
          <a:xfrm>
            <a:off x="3006726" y="4248150"/>
            <a:ext cx="2055813" cy="43973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solidFill>
                  <a:schemeClr val="tx2"/>
                </a:solidFill>
              </a:rPr>
              <a:t>Fluorescence</a:t>
            </a:r>
          </a:p>
        </p:txBody>
      </p:sp>
      <p:sp>
        <p:nvSpPr>
          <p:cNvPr id="34850" name="Rectangle 46">
            <a:extLst>
              <a:ext uri="{FF2B5EF4-FFF2-40B4-BE49-F238E27FC236}">
                <a16:creationId xmlns:a16="http://schemas.microsoft.com/office/drawing/2014/main" id="{D0A0123A-B27B-F045-92A2-90268D8A6D63}"/>
              </a:ext>
            </a:extLst>
          </p:cNvPr>
          <p:cNvSpPr>
            <a:spLocks noChangeArrowheads="1"/>
          </p:cNvSpPr>
          <p:nvPr/>
        </p:nvSpPr>
        <p:spPr bwMode="auto">
          <a:xfrm>
            <a:off x="3594100" y="4530725"/>
            <a:ext cx="1181100" cy="43973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solidFill>
                  <a:schemeClr val="tx2"/>
                </a:solidFill>
              </a:rPr>
              <a:t>signals</a:t>
            </a:r>
          </a:p>
        </p:txBody>
      </p:sp>
      <p:sp>
        <p:nvSpPr>
          <p:cNvPr id="34851" name="AutoShape 47">
            <a:extLst>
              <a:ext uri="{FF2B5EF4-FFF2-40B4-BE49-F238E27FC236}">
                <a16:creationId xmlns:a16="http://schemas.microsoft.com/office/drawing/2014/main" id="{CD632A57-CFB6-0F42-8163-2CE9BF710227}"/>
              </a:ext>
            </a:extLst>
          </p:cNvPr>
          <p:cNvSpPr>
            <a:spLocks noChangeArrowheads="1"/>
          </p:cNvSpPr>
          <p:nvPr/>
        </p:nvSpPr>
        <p:spPr bwMode="auto">
          <a:xfrm>
            <a:off x="2749551" y="5291139"/>
            <a:ext cx="2398713" cy="638175"/>
          </a:xfrm>
          <a:prstGeom prst="roundRect">
            <a:avLst>
              <a:gd name="adj" fmla="val 12495"/>
            </a:avLst>
          </a:prstGeom>
          <a:solidFill>
            <a:srgbClr val="3365FB"/>
          </a:solidFill>
          <a:ln>
            <a:noFill/>
          </a:ln>
          <a:effectLst>
            <a:outerShdw blurRad="63500" dist="107763" dir="2700000" algn="ctr" rotWithShape="0">
              <a:schemeClr val="bg2">
                <a:alpha val="74998"/>
              </a:schemeClr>
            </a:outerShdw>
          </a:effectLst>
          <a:extLst>
            <a:ext uri="{91240B29-F687-4f45-9708-019B960494DF}"/>
          </a:extLst>
        </p:spPr>
        <p:txBody>
          <a:bodyPr wrap="none" anchor="ctr"/>
          <a:lstStyle/>
          <a:p>
            <a:pPr eaLnBrk="1" hangingPunct="1">
              <a:defRPr/>
            </a:pPr>
            <a:endParaRPr lang="en-US">
              <a:latin typeface="Arial" charset="0"/>
              <a:ea typeface="ＭＳ Ｐゴシック" charset="0"/>
            </a:endParaRPr>
          </a:p>
        </p:txBody>
      </p:sp>
      <p:sp>
        <p:nvSpPr>
          <p:cNvPr id="34852" name="Rectangle 48">
            <a:extLst>
              <a:ext uri="{FF2B5EF4-FFF2-40B4-BE49-F238E27FC236}">
                <a16:creationId xmlns:a16="http://schemas.microsoft.com/office/drawing/2014/main" id="{A7EB1A32-2664-E14D-848C-C3C3827A9EB2}"/>
              </a:ext>
            </a:extLst>
          </p:cNvPr>
          <p:cNvSpPr>
            <a:spLocks noChangeArrowheads="1"/>
          </p:cNvSpPr>
          <p:nvPr/>
        </p:nvSpPr>
        <p:spPr bwMode="auto">
          <a:xfrm>
            <a:off x="2830514" y="5292725"/>
            <a:ext cx="2136775" cy="43973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solidFill>
                  <a:srgbClr val="FFFF00"/>
                </a:solidFill>
              </a:rPr>
              <a:t>Focused laser</a:t>
            </a:r>
          </a:p>
        </p:txBody>
      </p:sp>
      <p:sp>
        <p:nvSpPr>
          <p:cNvPr id="34853" name="Rectangle 49">
            <a:extLst>
              <a:ext uri="{FF2B5EF4-FFF2-40B4-BE49-F238E27FC236}">
                <a16:creationId xmlns:a16="http://schemas.microsoft.com/office/drawing/2014/main" id="{84C92374-43A5-CA4C-9695-21C91DA0F564}"/>
              </a:ext>
            </a:extLst>
          </p:cNvPr>
          <p:cNvSpPr>
            <a:spLocks noChangeArrowheads="1"/>
          </p:cNvSpPr>
          <p:nvPr/>
        </p:nvSpPr>
        <p:spPr bwMode="auto">
          <a:xfrm>
            <a:off x="3965575" y="5557839"/>
            <a:ext cx="939800" cy="439737"/>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2300" b="1">
                <a:solidFill>
                  <a:srgbClr val="FFFF00"/>
                </a:solidFill>
              </a:rPr>
              <a:t>beam</a:t>
            </a:r>
          </a:p>
        </p:txBody>
      </p:sp>
      <p:sp>
        <p:nvSpPr>
          <p:cNvPr id="80933" name="Arc 50">
            <a:extLst>
              <a:ext uri="{FF2B5EF4-FFF2-40B4-BE49-F238E27FC236}">
                <a16:creationId xmlns:a16="http://schemas.microsoft.com/office/drawing/2014/main" id="{2C4C2929-C35C-6344-AEEB-5C6D41AB9DBC}"/>
              </a:ext>
            </a:extLst>
          </p:cNvPr>
          <p:cNvSpPr>
            <a:spLocks/>
          </p:cNvSpPr>
          <p:nvPr/>
        </p:nvSpPr>
        <p:spPr bwMode="auto">
          <a:xfrm>
            <a:off x="7542213" y="2949576"/>
            <a:ext cx="506412" cy="1471613"/>
          </a:xfrm>
          <a:custGeom>
            <a:avLst/>
            <a:gdLst>
              <a:gd name="T0" fmla="*/ 0 w 21600"/>
              <a:gd name="T1" fmla="*/ 2147483646 h 21600"/>
              <a:gd name="T2" fmla="*/ 2147483646 w 21600"/>
              <a:gd name="T3" fmla="*/ 0 h 21600"/>
              <a:gd name="T4" fmla="*/ 2147483646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77"/>
                </a:moveTo>
                <a:cubicBezTo>
                  <a:pt x="12" y="9680"/>
                  <a:pt x="9643" y="33"/>
                  <a:pt x="21540" y="0"/>
                </a:cubicBezTo>
              </a:path>
              <a:path w="21600" h="21600" stroke="0" extrusionOk="0">
                <a:moveTo>
                  <a:pt x="0" y="21577"/>
                </a:moveTo>
                <a:cubicBezTo>
                  <a:pt x="12" y="9680"/>
                  <a:pt x="9643" y="33"/>
                  <a:pt x="21540" y="0"/>
                </a:cubicBezTo>
                <a:lnTo>
                  <a:pt x="21600" y="21600"/>
                </a:lnTo>
                <a:lnTo>
                  <a:pt x="0" y="21577"/>
                </a:lnTo>
                <a:close/>
              </a:path>
            </a:pathLst>
          </a:custGeom>
          <a:noFill/>
          <a:ln w="25400" cap="rnd">
            <a:solidFill>
              <a:schemeClr val="bg2"/>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4" name="Arc 51">
            <a:extLst>
              <a:ext uri="{FF2B5EF4-FFF2-40B4-BE49-F238E27FC236}">
                <a16:creationId xmlns:a16="http://schemas.microsoft.com/office/drawing/2014/main" id="{BE0A0B50-6E12-5D40-BAF7-6AEE9179FCB4}"/>
              </a:ext>
            </a:extLst>
          </p:cNvPr>
          <p:cNvSpPr>
            <a:spLocks/>
          </p:cNvSpPr>
          <p:nvPr/>
        </p:nvSpPr>
        <p:spPr bwMode="auto">
          <a:xfrm>
            <a:off x="6191250" y="2930526"/>
            <a:ext cx="469900" cy="1471613"/>
          </a:xfrm>
          <a:custGeom>
            <a:avLst/>
            <a:gdLst>
              <a:gd name="T0" fmla="*/ 0 w 21665"/>
              <a:gd name="T1" fmla="*/ 0 h 21600"/>
              <a:gd name="T2" fmla="*/ 2147483646 w 21665"/>
              <a:gd name="T3" fmla="*/ 2147483646 h 21600"/>
              <a:gd name="T4" fmla="*/ 2147483646 w 21665"/>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65" h="21600" fill="none" extrusionOk="0">
                <a:moveTo>
                  <a:pt x="0" y="0"/>
                </a:moveTo>
                <a:cubicBezTo>
                  <a:pt x="21" y="0"/>
                  <a:pt x="43" y="-1"/>
                  <a:pt x="65" y="0"/>
                </a:cubicBezTo>
                <a:cubicBezTo>
                  <a:pt x="11985" y="0"/>
                  <a:pt x="21652" y="9656"/>
                  <a:pt x="21664" y="21577"/>
                </a:cubicBezTo>
              </a:path>
              <a:path w="21665" h="21600" stroke="0" extrusionOk="0">
                <a:moveTo>
                  <a:pt x="0" y="0"/>
                </a:moveTo>
                <a:cubicBezTo>
                  <a:pt x="21" y="0"/>
                  <a:pt x="43" y="-1"/>
                  <a:pt x="65" y="0"/>
                </a:cubicBezTo>
                <a:cubicBezTo>
                  <a:pt x="11985" y="0"/>
                  <a:pt x="21652" y="9656"/>
                  <a:pt x="21664" y="21577"/>
                </a:cubicBezTo>
                <a:lnTo>
                  <a:pt x="65" y="21600"/>
                </a:lnTo>
                <a:lnTo>
                  <a:pt x="0" y="0"/>
                </a:lnTo>
                <a:close/>
              </a:path>
            </a:pathLst>
          </a:custGeom>
          <a:noFill/>
          <a:ln w="25400" cap="rnd">
            <a:solidFill>
              <a:schemeClr val="bg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5" name="AutoShape 52">
            <a:extLst>
              <a:ext uri="{FF2B5EF4-FFF2-40B4-BE49-F238E27FC236}">
                <a16:creationId xmlns:a16="http://schemas.microsoft.com/office/drawing/2014/main" id="{BE18AF97-12FE-B048-A604-D1B14B787D4F}"/>
              </a:ext>
            </a:extLst>
          </p:cNvPr>
          <p:cNvSpPr>
            <a:spLocks noChangeArrowheads="1"/>
          </p:cNvSpPr>
          <p:nvPr/>
        </p:nvSpPr>
        <p:spPr bwMode="auto">
          <a:xfrm>
            <a:off x="7972425" y="2325689"/>
            <a:ext cx="685800" cy="542925"/>
          </a:xfrm>
          <a:prstGeom prst="roundRect">
            <a:avLst>
              <a:gd name="adj" fmla="val 12495"/>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4857" name="Rectangle 53">
            <a:extLst>
              <a:ext uri="{FF2B5EF4-FFF2-40B4-BE49-F238E27FC236}">
                <a16:creationId xmlns:a16="http://schemas.microsoft.com/office/drawing/2014/main" id="{1FCA6C87-7E28-6E48-BDB0-BE9E7ADF36FD}"/>
              </a:ext>
            </a:extLst>
          </p:cNvPr>
          <p:cNvSpPr>
            <a:spLocks noChangeArrowheads="1"/>
          </p:cNvSpPr>
          <p:nvPr/>
        </p:nvSpPr>
        <p:spPr bwMode="auto">
          <a:xfrm>
            <a:off x="7945439" y="2308225"/>
            <a:ext cx="860425" cy="577850"/>
          </a:xfrm>
          <a:prstGeom prst="rect">
            <a:avLst/>
          </a:prstGeom>
          <a:solidFill>
            <a:schemeClr val="bg1"/>
          </a:solidFill>
          <a:ln>
            <a:noFill/>
          </a:ln>
          <a:effectLst/>
          <a:extLst>
            <a:ext uri="{91240B29-F687-4f45-9708-019B960494DF}"/>
            <a:ext uri="{AF507438-7753-43e0-B8FC-AC1667EBCBE1}"/>
          </a:extLst>
        </p:spPr>
        <p:txBody>
          <a:bodyPr lIns="88900" tIns="44450" rIns="88900" bIns="44450">
            <a:spAutoFit/>
          </a:bodyPr>
          <a:lstStyle>
            <a:lvl1pPr defTabSz="1276350" eaLnBrk="0" hangingPunct="0">
              <a:defRPr>
                <a:solidFill>
                  <a:schemeClr val="tx1"/>
                </a:solidFill>
                <a:latin typeface="Arial" charset="0"/>
              </a:defRPr>
            </a:lvl1pPr>
            <a:lvl2pPr marL="742950" indent="-285750" defTabSz="1276350" eaLnBrk="0" hangingPunct="0">
              <a:defRPr>
                <a:solidFill>
                  <a:schemeClr val="tx1"/>
                </a:solidFill>
                <a:latin typeface="Arial" charset="0"/>
              </a:defRPr>
            </a:lvl2pPr>
            <a:lvl3pPr marL="1143000" indent="-228600" defTabSz="1276350" eaLnBrk="0" hangingPunct="0">
              <a:defRPr>
                <a:solidFill>
                  <a:schemeClr val="tx1"/>
                </a:solidFill>
                <a:latin typeface="Arial" charset="0"/>
              </a:defRPr>
            </a:lvl3pPr>
            <a:lvl4pPr marL="1600200" indent="-228600" defTabSz="1276350" eaLnBrk="0" hangingPunct="0">
              <a:defRPr>
                <a:solidFill>
                  <a:schemeClr val="tx1"/>
                </a:solidFill>
                <a:latin typeface="Arial" charset="0"/>
              </a:defRPr>
            </a:lvl4pPr>
            <a:lvl5pPr marL="2057400" indent="-228600" defTabSz="1276350" eaLnBrk="0" hangingPunct="0">
              <a:defRPr>
                <a:solidFill>
                  <a:schemeClr val="tx1"/>
                </a:solidFill>
                <a:latin typeface="Arial" charset="0"/>
              </a:defRPr>
            </a:lvl5pPr>
            <a:lvl6pPr marL="2514600" indent="-228600" defTabSz="1276350" eaLnBrk="0" fontAlgn="base" hangingPunct="0">
              <a:spcBef>
                <a:spcPct val="0"/>
              </a:spcBef>
              <a:spcAft>
                <a:spcPct val="0"/>
              </a:spcAft>
              <a:defRPr>
                <a:solidFill>
                  <a:schemeClr val="tx1"/>
                </a:solidFill>
                <a:latin typeface="Arial" charset="0"/>
              </a:defRPr>
            </a:lvl6pPr>
            <a:lvl7pPr marL="2971800" indent="-228600" defTabSz="1276350" eaLnBrk="0" fontAlgn="base" hangingPunct="0">
              <a:spcBef>
                <a:spcPct val="0"/>
              </a:spcBef>
              <a:spcAft>
                <a:spcPct val="0"/>
              </a:spcAft>
              <a:defRPr>
                <a:solidFill>
                  <a:schemeClr val="tx1"/>
                </a:solidFill>
                <a:latin typeface="Arial" charset="0"/>
              </a:defRPr>
            </a:lvl7pPr>
            <a:lvl8pPr marL="3429000" indent="-228600" defTabSz="1276350" eaLnBrk="0" fontAlgn="base" hangingPunct="0">
              <a:spcBef>
                <a:spcPct val="0"/>
              </a:spcBef>
              <a:spcAft>
                <a:spcPct val="0"/>
              </a:spcAft>
              <a:defRPr>
                <a:solidFill>
                  <a:schemeClr val="tx1"/>
                </a:solidFill>
                <a:latin typeface="Arial" charset="0"/>
              </a:defRPr>
            </a:lvl8pPr>
            <a:lvl9pPr marL="3886200" indent="-228600" defTabSz="1276350" eaLnBrk="0" fontAlgn="base" hangingPunct="0">
              <a:spcBef>
                <a:spcPct val="0"/>
              </a:spcBef>
              <a:spcAft>
                <a:spcPct val="0"/>
              </a:spcAft>
              <a:defRPr>
                <a:solidFill>
                  <a:schemeClr val="tx1"/>
                </a:solidFill>
                <a:latin typeface="Arial" charset="0"/>
              </a:defRPr>
            </a:lvl9pPr>
          </a:lstStyle>
          <a:p>
            <a:pPr>
              <a:defRPr/>
            </a:pPr>
            <a:r>
              <a:rPr lang="en-US" altLang="en-US" sz="1600" b="1">
                <a:solidFill>
                  <a:schemeClr val="tx2"/>
                </a:solidFill>
              </a:rPr>
              <a:t>Sheath</a:t>
            </a:r>
          </a:p>
          <a:p>
            <a:pPr>
              <a:defRPr/>
            </a:pPr>
            <a:r>
              <a:rPr lang="en-US" altLang="en-US" sz="1600" b="1">
                <a:solidFill>
                  <a:schemeClr val="tx2"/>
                </a:solidFill>
              </a:rPr>
              <a:t>  fluid</a:t>
            </a:r>
          </a:p>
        </p:txBody>
      </p:sp>
      <p:sp>
        <p:nvSpPr>
          <p:cNvPr id="34858" name="Text Box 53">
            <a:extLst>
              <a:ext uri="{FF2B5EF4-FFF2-40B4-BE49-F238E27FC236}">
                <a16:creationId xmlns:a16="http://schemas.microsoft.com/office/drawing/2014/main" id="{DFFBA0DE-2092-0E40-9D76-907EF5820E19}"/>
              </a:ext>
            </a:extLst>
          </p:cNvPr>
          <p:cNvSpPr txBox="1">
            <a:spLocks noChangeArrowheads="1"/>
          </p:cNvSpPr>
          <p:nvPr/>
        </p:nvSpPr>
        <p:spPr bwMode="auto">
          <a:xfrm>
            <a:off x="7772400" y="5651500"/>
            <a:ext cx="2967038" cy="10160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defRPr/>
            </a:pPr>
            <a:r>
              <a:rPr lang="en-US" altLang="en-US" sz="2000">
                <a:latin typeface="Times New Roman" charset="0"/>
              </a:rPr>
              <a:t> Increase sample pressure:</a:t>
            </a:r>
          </a:p>
          <a:p>
            <a:pPr>
              <a:buFontTx/>
              <a:buChar char="•"/>
              <a:defRPr/>
            </a:pPr>
            <a:r>
              <a:rPr lang="en-US" altLang="en-US" sz="2000">
                <a:latin typeface="Times New Roman" charset="0"/>
              </a:rPr>
              <a:t> Widen Core</a:t>
            </a:r>
          </a:p>
          <a:p>
            <a:pPr>
              <a:buFontTx/>
              <a:buChar char="•"/>
              <a:defRPr/>
            </a:pPr>
            <a:r>
              <a:rPr lang="en-US" altLang="en-US" sz="2000">
                <a:latin typeface="Times New Roman" charset="0"/>
              </a:rPr>
              <a:t> Increase turbulence</a:t>
            </a:r>
          </a:p>
        </p:txBody>
      </p:sp>
    </p:spTree>
    <p:extLst>
      <p:ext uri="{BB962C8B-B14F-4D97-AF65-F5344CB8AC3E}">
        <p14:creationId xmlns:p14="http://schemas.microsoft.com/office/powerpoint/2010/main" val="338623157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B56DEC-F2CA-064D-99B1-0D790618E136}"/>
              </a:ext>
            </a:extLst>
          </p:cNvPr>
          <p:cNvSpPr>
            <a:spLocks noGrp="1"/>
          </p:cNvSpPr>
          <p:nvPr>
            <p:ph idx="1"/>
          </p:nvPr>
        </p:nvSpPr>
        <p:spPr/>
        <p:txBody>
          <a:bodyPr/>
          <a:lstStyle/>
          <a:p>
            <a:pPr>
              <a:defRPr/>
            </a:pPr>
            <a:endParaRPr lang="en-US">
              <a:cs typeface="+mn-cs"/>
            </a:endParaRPr>
          </a:p>
        </p:txBody>
      </p:sp>
      <p:pic>
        <p:nvPicPr>
          <p:cNvPr id="82946" name="Picture 2">
            <a:extLst>
              <a:ext uri="{FF2B5EF4-FFF2-40B4-BE49-F238E27FC236}">
                <a16:creationId xmlns:a16="http://schemas.microsoft.com/office/drawing/2014/main" id="{AB0DAF4A-5297-4C49-B5C0-F84F7E9C7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8138"/>
            <a:ext cx="6961188"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7" name="Rectangle 3">
            <a:extLst>
              <a:ext uri="{FF2B5EF4-FFF2-40B4-BE49-F238E27FC236}">
                <a16:creationId xmlns:a16="http://schemas.microsoft.com/office/drawing/2014/main" id="{486BE2B7-A596-644B-BC9A-C72CBF774144}"/>
              </a:ext>
            </a:extLst>
          </p:cNvPr>
          <p:cNvSpPr>
            <a:spLocks noChangeArrowheads="1"/>
          </p:cNvSpPr>
          <p:nvPr/>
        </p:nvSpPr>
        <p:spPr bwMode="auto">
          <a:xfrm>
            <a:off x="3276600" y="5715001"/>
            <a:ext cx="723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t>http://www.smallprecisiontools.com/products-and-solutions/fine-ceramics-solutions/introduction-in-ceramic-technologies/?oid=697&amp;lang=en</a:t>
            </a:r>
          </a:p>
        </p:txBody>
      </p:sp>
      <p:sp>
        <p:nvSpPr>
          <p:cNvPr id="2" name="Title 1">
            <a:extLst>
              <a:ext uri="{FF2B5EF4-FFF2-40B4-BE49-F238E27FC236}">
                <a16:creationId xmlns:a16="http://schemas.microsoft.com/office/drawing/2014/main" id="{73F9F855-F98A-0243-94A8-A4126644DCA6}"/>
              </a:ext>
            </a:extLst>
          </p:cNvPr>
          <p:cNvSpPr>
            <a:spLocks noGrp="1"/>
          </p:cNvSpPr>
          <p:nvPr>
            <p:ph type="title"/>
          </p:nvPr>
        </p:nvSpPr>
        <p:spPr>
          <a:xfrm>
            <a:off x="1905000" y="0"/>
            <a:ext cx="8229600" cy="338138"/>
          </a:xfrm>
        </p:spPr>
        <p:txBody>
          <a:bodyPr/>
          <a:lstStyle/>
          <a:p>
            <a:pPr>
              <a:defRPr/>
            </a:pPr>
            <a:r>
              <a:rPr lang="en-US" sz="2400" dirty="0">
                <a:cs typeface="+mj-cs"/>
              </a:rPr>
              <a:t>Example </a:t>
            </a:r>
            <a:r>
              <a:rPr lang="en-US" sz="2400">
                <a:cs typeface="+mj-cs"/>
              </a:rPr>
              <a:t>of manufacturer of chambers</a:t>
            </a:r>
            <a:endParaRPr lang="en-US" sz="2400" dirty="0">
              <a:cs typeface="+mj-cs"/>
            </a:endParaRPr>
          </a:p>
        </p:txBody>
      </p:sp>
    </p:spTree>
    <p:extLst>
      <p:ext uri="{BB962C8B-B14F-4D97-AF65-F5344CB8AC3E}">
        <p14:creationId xmlns:p14="http://schemas.microsoft.com/office/powerpoint/2010/main" val="2701437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8D2D-D8BD-7B45-A6BC-68491BB3295C}"/>
              </a:ext>
            </a:extLst>
          </p:cNvPr>
          <p:cNvSpPr>
            <a:spLocks noGrp="1"/>
          </p:cNvSpPr>
          <p:nvPr>
            <p:ph type="title"/>
          </p:nvPr>
        </p:nvSpPr>
        <p:spPr>
          <a:xfrm>
            <a:off x="1219200" y="228601"/>
            <a:ext cx="5943600" cy="563563"/>
          </a:xfrm>
        </p:spPr>
        <p:txBody>
          <a:bodyPr/>
          <a:lstStyle/>
          <a:p>
            <a:pPr>
              <a:defRPr/>
            </a:pPr>
            <a:r>
              <a:rPr lang="en-US" dirty="0">
                <a:cs typeface="+mj-cs"/>
              </a:rPr>
              <a:t>Inside a flow chamber</a:t>
            </a:r>
          </a:p>
        </p:txBody>
      </p:sp>
      <p:sp>
        <p:nvSpPr>
          <p:cNvPr id="3" name="Content Placeholder 2">
            <a:extLst>
              <a:ext uri="{FF2B5EF4-FFF2-40B4-BE49-F238E27FC236}">
                <a16:creationId xmlns:a16="http://schemas.microsoft.com/office/drawing/2014/main" id="{9902EC37-76DE-FF43-ADB9-AB4A1962F3FD}"/>
              </a:ext>
            </a:extLst>
          </p:cNvPr>
          <p:cNvSpPr>
            <a:spLocks noGrp="1"/>
          </p:cNvSpPr>
          <p:nvPr>
            <p:ph idx="1"/>
          </p:nvPr>
        </p:nvSpPr>
        <p:spPr/>
        <p:txBody>
          <a:bodyPr/>
          <a:lstStyle/>
          <a:p>
            <a:pPr>
              <a:defRPr/>
            </a:pPr>
            <a:endParaRPr lang="en-US">
              <a:cs typeface="+mn-cs"/>
            </a:endParaRPr>
          </a:p>
        </p:txBody>
      </p:sp>
      <p:pic>
        <p:nvPicPr>
          <p:cNvPr id="84995" name="Picture 2" descr="C:\Users\jpr\Dropbox\Dropbox\Legals - Trans ova genetics\images of tip\IMG_0318.JPG">
            <a:extLst>
              <a:ext uri="{FF2B5EF4-FFF2-40B4-BE49-F238E27FC236}">
                <a16:creationId xmlns:a16="http://schemas.microsoft.com/office/drawing/2014/main" id="{A57382BC-3E28-D94D-9CC5-D8209431F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014" y="3315696"/>
            <a:ext cx="286861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descr="C:\Users\jpr\Dropbox\Dropbox\Legals - Trans ova genetics\images of tip\IMG_0337.JPG">
            <a:extLst>
              <a:ext uri="{FF2B5EF4-FFF2-40B4-BE49-F238E27FC236}">
                <a16:creationId xmlns:a16="http://schemas.microsoft.com/office/drawing/2014/main" id="{F6E647A3-3288-0141-A259-CD46BE70A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405" y="775696"/>
            <a:ext cx="38544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2">
            <a:extLst>
              <a:ext uri="{FF2B5EF4-FFF2-40B4-BE49-F238E27FC236}">
                <a16:creationId xmlns:a16="http://schemas.microsoft.com/office/drawing/2014/main" id="{8418FAEA-6132-0C40-A31F-3E1720F28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3141" y="2819117"/>
            <a:ext cx="30480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Box 3">
            <a:extLst>
              <a:ext uri="{FF2B5EF4-FFF2-40B4-BE49-F238E27FC236}">
                <a16:creationId xmlns:a16="http://schemas.microsoft.com/office/drawing/2014/main" id="{87F8228C-6702-E748-8C06-0793C232ACEB}"/>
              </a:ext>
            </a:extLst>
          </p:cNvPr>
          <p:cNvSpPr txBox="1">
            <a:spLocks noChangeArrowheads="1"/>
          </p:cNvSpPr>
          <p:nvPr/>
        </p:nvSpPr>
        <p:spPr bwMode="auto">
          <a:xfrm>
            <a:off x="1981201" y="6645275"/>
            <a:ext cx="88553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t>http://www.smallprecisiontools.com/products-and-solutions/fine-ceramics-solutions/introduction-in-ceramic-technologies/?oid=697&amp;lang=en</a:t>
            </a:r>
          </a:p>
        </p:txBody>
      </p:sp>
      <p:sp>
        <p:nvSpPr>
          <p:cNvPr id="84999" name="TextBox 3">
            <a:extLst>
              <a:ext uri="{FF2B5EF4-FFF2-40B4-BE49-F238E27FC236}">
                <a16:creationId xmlns:a16="http://schemas.microsoft.com/office/drawing/2014/main" id="{04B9A4C2-5F87-0844-9D50-C884A3B8E934}"/>
              </a:ext>
            </a:extLst>
          </p:cNvPr>
          <p:cNvSpPr txBox="1">
            <a:spLocks noChangeArrowheads="1"/>
          </p:cNvSpPr>
          <p:nvPr/>
        </p:nvSpPr>
        <p:spPr bwMode="auto">
          <a:xfrm>
            <a:off x="6587951" y="2045696"/>
            <a:ext cx="3890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dirty="0"/>
              <a:t>A 3D reconstruction from a flow chamber</a:t>
            </a:r>
          </a:p>
        </p:txBody>
      </p:sp>
    </p:spTree>
    <p:extLst>
      <p:ext uri="{BB962C8B-B14F-4D97-AF65-F5344CB8AC3E}">
        <p14:creationId xmlns:p14="http://schemas.microsoft.com/office/powerpoint/2010/main" val="2321081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DC55-376C-8747-BB95-E1DDD5F4CBC5}"/>
              </a:ext>
            </a:extLst>
          </p:cNvPr>
          <p:cNvSpPr>
            <a:spLocks noGrp="1"/>
          </p:cNvSpPr>
          <p:nvPr>
            <p:ph type="title"/>
          </p:nvPr>
        </p:nvSpPr>
        <p:spPr>
          <a:xfrm>
            <a:off x="668978" y="359118"/>
            <a:ext cx="10515600" cy="455271"/>
          </a:xfrm>
        </p:spPr>
        <p:txBody>
          <a:bodyPr/>
          <a:lstStyle/>
          <a:p>
            <a:pPr>
              <a:defRPr/>
            </a:pPr>
            <a:r>
              <a:rPr lang="en-US" sz="2800" dirty="0">
                <a:cs typeface="+mj-cs"/>
              </a:rPr>
              <a:t>Different chambers can have variable internal shapes </a:t>
            </a:r>
          </a:p>
        </p:txBody>
      </p:sp>
      <p:sp>
        <p:nvSpPr>
          <p:cNvPr id="3" name="Content Placeholder 2">
            <a:extLst>
              <a:ext uri="{FF2B5EF4-FFF2-40B4-BE49-F238E27FC236}">
                <a16:creationId xmlns:a16="http://schemas.microsoft.com/office/drawing/2014/main" id="{C19EAA64-893E-5A4D-ABD9-DB17FCCEB2F1}"/>
              </a:ext>
            </a:extLst>
          </p:cNvPr>
          <p:cNvSpPr>
            <a:spLocks noGrp="1"/>
          </p:cNvSpPr>
          <p:nvPr>
            <p:ph idx="1"/>
          </p:nvPr>
        </p:nvSpPr>
        <p:spPr/>
        <p:txBody>
          <a:bodyPr/>
          <a:lstStyle/>
          <a:p>
            <a:pPr>
              <a:defRPr/>
            </a:pPr>
            <a:endParaRPr lang="en-US">
              <a:cs typeface="+mn-cs"/>
            </a:endParaRPr>
          </a:p>
        </p:txBody>
      </p:sp>
      <p:pic>
        <p:nvPicPr>
          <p:cNvPr id="87043" name="Picture 2" descr="T:\JPR\CT scans\nice images\Shot0001.jpg">
            <a:extLst>
              <a:ext uri="{FF2B5EF4-FFF2-40B4-BE49-F238E27FC236}">
                <a16:creationId xmlns:a16="http://schemas.microsoft.com/office/drawing/2014/main" id="{FE29C315-95FC-0548-9AD0-24F47A686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3276600"/>
            <a:ext cx="41814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2">
            <a:extLst>
              <a:ext uri="{FF2B5EF4-FFF2-40B4-BE49-F238E27FC236}">
                <a16:creationId xmlns:a16="http://schemas.microsoft.com/office/drawing/2014/main" id="{B2A76D3F-DABE-DD4B-B699-F663FA229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020" t="7729" r="29468" b="7632"/>
          <a:stretch>
            <a:fillRect/>
          </a:stretch>
        </p:blipFill>
        <p:spPr bwMode="auto">
          <a:xfrm rot="5400000">
            <a:off x="3128801" y="-41464"/>
            <a:ext cx="207327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4" descr="C:\Users\jpr\Dropbox\Dropbox\Legals - Trans ova genetics\images of tip\IMG_0337.JPG">
            <a:extLst>
              <a:ext uri="{FF2B5EF4-FFF2-40B4-BE49-F238E27FC236}">
                <a16:creationId xmlns:a16="http://schemas.microsoft.com/office/drawing/2014/main" id="{227FE9CA-A847-3444-83A4-8BBAD09B8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75034" y="1042209"/>
            <a:ext cx="39989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Box 3">
            <a:extLst>
              <a:ext uri="{FF2B5EF4-FFF2-40B4-BE49-F238E27FC236}">
                <a16:creationId xmlns:a16="http://schemas.microsoft.com/office/drawing/2014/main" id="{B6E18B62-588F-BF45-BD43-0EFCE50EB4FD}"/>
              </a:ext>
            </a:extLst>
          </p:cNvPr>
          <p:cNvSpPr txBox="1">
            <a:spLocks noChangeArrowheads="1"/>
          </p:cNvSpPr>
          <p:nvPr/>
        </p:nvSpPr>
        <p:spPr bwMode="auto">
          <a:xfrm>
            <a:off x="8761828" y="3029243"/>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Solid Nozzle</a:t>
            </a:r>
          </a:p>
        </p:txBody>
      </p:sp>
      <p:sp>
        <p:nvSpPr>
          <p:cNvPr id="87047" name="TextBox 7">
            <a:extLst>
              <a:ext uri="{FF2B5EF4-FFF2-40B4-BE49-F238E27FC236}">
                <a16:creationId xmlns:a16="http://schemas.microsoft.com/office/drawing/2014/main" id="{46EE4895-058B-A341-AE7C-37F3419902D7}"/>
              </a:ext>
            </a:extLst>
          </p:cNvPr>
          <p:cNvSpPr txBox="1">
            <a:spLocks noChangeArrowheads="1"/>
          </p:cNvSpPr>
          <p:nvPr/>
        </p:nvSpPr>
        <p:spPr bwMode="auto">
          <a:xfrm>
            <a:off x="1676401" y="4202113"/>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Nozzle</a:t>
            </a:r>
          </a:p>
        </p:txBody>
      </p:sp>
      <p:pic>
        <p:nvPicPr>
          <p:cNvPr id="87048" name="Content Placeholder 4">
            <a:extLst>
              <a:ext uri="{FF2B5EF4-FFF2-40B4-BE49-F238E27FC236}">
                <a16:creationId xmlns:a16="http://schemas.microsoft.com/office/drawing/2014/main" id="{128D39C0-27DD-3044-B2AF-289ECCAF7D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79153" y="3362618"/>
            <a:ext cx="2628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TextBox 5">
            <a:extLst>
              <a:ext uri="{FF2B5EF4-FFF2-40B4-BE49-F238E27FC236}">
                <a16:creationId xmlns:a16="http://schemas.microsoft.com/office/drawing/2014/main" id="{C142C07E-5449-B948-A74D-48E4FEE77F7F}"/>
              </a:ext>
            </a:extLst>
          </p:cNvPr>
          <p:cNvSpPr txBox="1">
            <a:spLocks noChangeArrowheads="1"/>
          </p:cNvSpPr>
          <p:nvPr/>
        </p:nvSpPr>
        <p:spPr bwMode="auto">
          <a:xfrm>
            <a:off x="8056979" y="5467644"/>
            <a:ext cx="2684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50-250 microns</a:t>
            </a:r>
          </a:p>
        </p:txBody>
      </p:sp>
      <p:cxnSp>
        <p:nvCxnSpPr>
          <p:cNvPr id="11" name="Straight Connector 10">
            <a:extLst>
              <a:ext uri="{FF2B5EF4-FFF2-40B4-BE49-F238E27FC236}">
                <a16:creationId xmlns:a16="http://schemas.microsoft.com/office/drawing/2014/main" id="{DC7DC78E-C919-3647-A56C-4560F50E5397}"/>
              </a:ext>
            </a:extLst>
          </p:cNvPr>
          <p:cNvCxnSpPr>
            <a:stCxn id="87049" idx="1"/>
          </p:cNvCxnSpPr>
          <p:nvPr/>
        </p:nvCxnSpPr>
        <p:spPr>
          <a:xfrm flipV="1">
            <a:off x="8056979" y="4858043"/>
            <a:ext cx="835025" cy="8397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43C131-A6D9-2241-9AB0-10755217530C}"/>
              </a:ext>
            </a:extLst>
          </p:cNvPr>
          <p:cNvCxnSpPr/>
          <p:nvPr/>
        </p:nvCxnSpPr>
        <p:spPr>
          <a:xfrm>
            <a:off x="9066628" y="4858043"/>
            <a:ext cx="1143000" cy="838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228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Date Placeholder 3">
            <a:extLst>
              <a:ext uri="{FF2B5EF4-FFF2-40B4-BE49-F238E27FC236}">
                <a16:creationId xmlns:a16="http://schemas.microsoft.com/office/drawing/2014/main" id="{DD017C3C-4DB6-E643-8DA0-00C0CC06FCA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783CF93-8E9F-3A4B-B95B-CADA8CDB7ACF}" type="datetime12">
              <a:rPr lang="en-US" altLang="en-US" sz="1400"/>
              <a:pPr>
                <a:spcBef>
                  <a:spcPct val="0"/>
                </a:spcBef>
                <a:buFontTx/>
                <a:buNone/>
              </a:pPr>
              <a:t>9:13 AM</a:t>
            </a:fld>
            <a:endParaRPr lang="en-US" altLang="en-US" sz="1400"/>
          </a:p>
        </p:txBody>
      </p:sp>
      <p:sp>
        <p:nvSpPr>
          <p:cNvPr id="36867" name="Rectangle 2">
            <a:extLst>
              <a:ext uri="{FF2B5EF4-FFF2-40B4-BE49-F238E27FC236}">
                <a16:creationId xmlns:a16="http://schemas.microsoft.com/office/drawing/2014/main" id="{BFC643C4-F6B8-D140-BBF6-364B1251FC53}"/>
              </a:ext>
            </a:extLst>
          </p:cNvPr>
          <p:cNvSpPr>
            <a:spLocks noGrp="1" noChangeArrowheads="1"/>
          </p:cNvSpPr>
          <p:nvPr>
            <p:ph type="title"/>
          </p:nvPr>
        </p:nvSpPr>
        <p:spPr>
          <a:xfrm>
            <a:off x="1524000" y="0"/>
            <a:ext cx="7772400" cy="914400"/>
          </a:xfrm>
        </p:spPr>
        <p:txBody>
          <a:bodyPr/>
          <a:lstStyle/>
          <a:p>
            <a:pPr eaLnBrk="1" hangingPunct="1">
              <a:defRPr/>
            </a:pPr>
            <a:r>
              <a:rPr lang="en-US" altLang="en-US">
                <a:ea typeface="+mj-ea"/>
                <a:cs typeface="+mj-cs"/>
              </a:rPr>
              <a:t>Flow chamber blockage</a:t>
            </a:r>
          </a:p>
        </p:txBody>
      </p:sp>
      <p:sp>
        <p:nvSpPr>
          <p:cNvPr id="36868" name="Rectangle 3">
            <a:extLst>
              <a:ext uri="{FF2B5EF4-FFF2-40B4-BE49-F238E27FC236}">
                <a16:creationId xmlns:a16="http://schemas.microsoft.com/office/drawing/2014/main" id="{C86A109D-AE4B-7846-85AA-EFFC3B01FEF4}"/>
              </a:ext>
            </a:extLst>
          </p:cNvPr>
          <p:cNvSpPr>
            <a:spLocks noGrp="1" noChangeArrowheads="1"/>
          </p:cNvSpPr>
          <p:nvPr>
            <p:ph type="body" idx="1"/>
          </p:nvPr>
        </p:nvSpPr>
        <p:spPr/>
        <p:txBody>
          <a:bodyPr/>
          <a:lstStyle/>
          <a:p>
            <a:pPr eaLnBrk="1" hangingPunct="1">
              <a:defRPr/>
            </a:pPr>
            <a:endParaRPr lang="en-US">
              <a:cs typeface="+mn-cs"/>
            </a:endParaRPr>
          </a:p>
        </p:txBody>
      </p:sp>
      <p:pic>
        <p:nvPicPr>
          <p:cNvPr id="91140" name="Picture 4" descr="hair2">
            <a:extLst>
              <a:ext uri="{FF2B5EF4-FFF2-40B4-BE49-F238E27FC236}">
                <a16:creationId xmlns:a16="http://schemas.microsoft.com/office/drawing/2014/main" id="{B1A0440D-5756-AB44-92C3-27C94F500F9F}"/>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600201" y="1790700"/>
            <a:ext cx="3629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fcell2">
            <a:extLst>
              <a:ext uri="{FF2B5EF4-FFF2-40B4-BE49-F238E27FC236}">
                <a16:creationId xmlns:a16="http://schemas.microsoft.com/office/drawing/2014/main" id="{2F9FDAD5-AF6C-844C-A5BF-8E6AF0B599B0}"/>
              </a:ext>
            </a:extLst>
          </p:cNvPr>
          <p:cNvPicPr>
            <a:picLocks noChangeAspect="1" noChangeArrowheads="1"/>
          </p:cNvPicPr>
          <p:nvPr/>
        </p:nvPicPr>
        <p:blipFill>
          <a:blip r:embed="rId4">
            <a:lum bright="28000" contrast="-20000"/>
            <a:extLst>
              <a:ext uri="{28A0092B-C50C-407E-A947-70E740481C1C}">
                <a14:useLocalDpi xmlns:a14="http://schemas.microsoft.com/office/drawing/2010/main" val="0"/>
              </a:ext>
            </a:extLst>
          </a:blip>
          <a:srcRect/>
          <a:stretch>
            <a:fillRect/>
          </a:stretch>
        </p:blipFill>
        <p:spPr bwMode="auto">
          <a:xfrm>
            <a:off x="6553200" y="1295400"/>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6">
            <a:extLst>
              <a:ext uri="{FF2B5EF4-FFF2-40B4-BE49-F238E27FC236}">
                <a16:creationId xmlns:a16="http://schemas.microsoft.com/office/drawing/2014/main" id="{04CD1A2E-28B0-8249-B84D-722D33A4FCB7}"/>
              </a:ext>
            </a:extLst>
          </p:cNvPr>
          <p:cNvSpPr txBox="1">
            <a:spLocks noChangeArrowheads="1"/>
          </p:cNvSpPr>
          <p:nvPr/>
        </p:nvSpPr>
        <p:spPr bwMode="auto">
          <a:xfrm>
            <a:off x="6019800" y="5334001"/>
            <a:ext cx="6172200" cy="830997"/>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dirty="0">
                <a:latin typeface="Times New Roman" charset="0"/>
              </a:rPr>
              <a:t>A human hair blocks the flow cell channel. Complete disruption of the flow results.</a:t>
            </a:r>
          </a:p>
        </p:txBody>
      </p:sp>
      <p:sp>
        <p:nvSpPr>
          <p:cNvPr id="36872" name="Text Box 7">
            <a:extLst>
              <a:ext uri="{FF2B5EF4-FFF2-40B4-BE49-F238E27FC236}">
                <a16:creationId xmlns:a16="http://schemas.microsoft.com/office/drawing/2014/main" id="{E2BEC2A8-7085-3C40-A9E8-C3379EFEFD23}"/>
              </a:ext>
            </a:extLst>
          </p:cNvPr>
          <p:cNvSpPr txBox="1">
            <a:spLocks noChangeArrowheads="1"/>
          </p:cNvSpPr>
          <p:nvPr/>
        </p:nvSpPr>
        <p:spPr bwMode="auto">
          <a:xfrm>
            <a:off x="8153401" y="6435725"/>
            <a:ext cx="1325563" cy="2301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a:t>Photos: J. P Robinson</a:t>
            </a:r>
          </a:p>
        </p:txBody>
      </p:sp>
      <p:cxnSp>
        <p:nvCxnSpPr>
          <p:cNvPr id="3" name="Straight Arrow Connector 2">
            <a:extLst>
              <a:ext uri="{FF2B5EF4-FFF2-40B4-BE49-F238E27FC236}">
                <a16:creationId xmlns:a16="http://schemas.microsoft.com/office/drawing/2014/main" id="{F15433C5-63A0-7949-8CE8-D30539AF633D}"/>
              </a:ext>
            </a:extLst>
          </p:cNvPr>
          <p:cNvCxnSpPr/>
          <p:nvPr/>
        </p:nvCxnSpPr>
        <p:spPr>
          <a:xfrm flipH="1" flipV="1">
            <a:off x="3276600" y="4191000"/>
            <a:ext cx="289560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1145" name="Picture 4" descr="hole3">
            <a:extLst>
              <a:ext uri="{FF2B5EF4-FFF2-40B4-BE49-F238E27FC236}">
                <a16:creationId xmlns:a16="http://schemas.microsoft.com/office/drawing/2014/main" id="{2457B253-EF09-1A45-8BE9-E3F6D73E6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990600"/>
            <a:ext cx="238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A3273246-1BFE-454F-BCDD-DA71594B87D7}"/>
              </a:ext>
            </a:extLst>
          </p:cNvPr>
          <p:cNvCxnSpPr/>
          <p:nvPr/>
        </p:nvCxnSpPr>
        <p:spPr>
          <a:xfrm flipV="1">
            <a:off x="3414714" y="2133600"/>
            <a:ext cx="1690687" cy="129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44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Date Placeholder 3">
            <a:extLst>
              <a:ext uri="{FF2B5EF4-FFF2-40B4-BE49-F238E27FC236}">
                <a16:creationId xmlns:a16="http://schemas.microsoft.com/office/drawing/2014/main" id="{39DE3B90-A660-8D4A-88B6-7208287E795D}"/>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9B9F3CB-86BB-FF4B-948A-4B1D637A4A1F}" type="datetime12">
              <a:rPr lang="en-US" altLang="en-US" sz="1400"/>
              <a:pPr>
                <a:spcBef>
                  <a:spcPct val="0"/>
                </a:spcBef>
                <a:buFontTx/>
                <a:buNone/>
              </a:pPr>
              <a:t>9:13 AM</a:t>
            </a:fld>
            <a:endParaRPr lang="en-US" altLang="en-US" sz="1400"/>
          </a:p>
        </p:txBody>
      </p:sp>
      <p:sp>
        <p:nvSpPr>
          <p:cNvPr id="35843" name="Rectangle 2">
            <a:extLst>
              <a:ext uri="{FF2B5EF4-FFF2-40B4-BE49-F238E27FC236}">
                <a16:creationId xmlns:a16="http://schemas.microsoft.com/office/drawing/2014/main" id="{146AD3A8-54AF-D749-BD53-1BEC6F98045E}"/>
              </a:ext>
            </a:extLst>
          </p:cNvPr>
          <p:cNvSpPr>
            <a:spLocks noGrp="1" noChangeArrowheads="1"/>
          </p:cNvSpPr>
          <p:nvPr>
            <p:ph type="title"/>
          </p:nvPr>
        </p:nvSpPr>
        <p:spPr>
          <a:xfrm>
            <a:off x="970671" y="193675"/>
            <a:ext cx="11221329" cy="685800"/>
          </a:xfrm>
        </p:spPr>
        <p:txBody>
          <a:bodyPr/>
          <a:lstStyle/>
          <a:p>
            <a:pPr eaLnBrk="1" hangingPunct="1">
              <a:defRPr/>
            </a:pPr>
            <a:r>
              <a:rPr lang="en-US" altLang="en-US" dirty="0">
                <a:ea typeface="+mj-ea"/>
                <a:cs typeface="+mj-cs"/>
              </a:rPr>
              <a:t>What happens when the channel is blocked?</a:t>
            </a:r>
          </a:p>
        </p:txBody>
      </p:sp>
      <p:sp>
        <p:nvSpPr>
          <p:cNvPr id="35844" name="Rectangle 3">
            <a:extLst>
              <a:ext uri="{FF2B5EF4-FFF2-40B4-BE49-F238E27FC236}">
                <a16:creationId xmlns:a16="http://schemas.microsoft.com/office/drawing/2014/main" id="{CFB3F8FA-9D00-1345-92A1-F28503901F26}"/>
              </a:ext>
            </a:extLst>
          </p:cNvPr>
          <p:cNvSpPr>
            <a:spLocks noGrp="1" noChangeArrowheads="1"/>
          </p:cNvSpPr>
          <p:nvPr>
            <p:ph type="body" idx="1"/>
          </p:nvPr>
        </p:nvSpPr>
        <p:spPr/>
        <p:txBody>
          <a:bodyPr/>
          <a:lstStyle/>
          <a:p>
            <a:pPr eaLnBrk="1" hangingPunct="1">
              <a:defRPr/>
            </a:pPr>
            <a:endParaRPr lang="en-US">
              <a:cs typeface="+mn-cs"/>
            </a:endParaRPr>
          </a:p>
        </p:txBody>
      </p:sp>
      <p:pic>
        <p:nvPicPr>
          <p:cNvPr id="89092" name="Picture 4" descr="hole3">
            <a:extLst>
              <a:ext uri="{FF2B5EF4-FFF2-40B4-BE49-F238E27FC236}">
                <a16:creationId xmlns:a16="http://schemas.microsoft.com/office/drawing/2014/main" id="{4E5E6A34-D9E7-644C-98B4-402B64A41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hole1">
            <a:extLst>
              <a:ext uri="{FF2B5EF4-FFF2-40B4-BE49-F238E27FC236}">
                <a16:creationId xmlns:a16="http://schemas.microsoft.com/office/drawing/2014/main" id="{1E956E52-95A7-A14F-A92F-199BD409B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6764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6">
            <a:extLst>
              <a:ext uri="{FF2B5EF4-FFF2-40B4-BE49-F238E27FC236}">
                <a16:creationId xmlns:a16="http://schemas.microsoft.com/office/drawing/2014/main" id="{B3AFB6EE-6FD7-114F-9B9B-2A758C8523E8}"/>
              </a:ext>
            </a:extLst>
          </p:cNvPr>
          <p:cNvSpPr txBox="1">
            <a:spLocks noChangeArrowheads="1"/>
          </p:cNvSpPr>
          <p:nvPr/>
        </p:nvSpPr>
        <p:spPr bwMode="auto">
          <a:xfrm>
            <a:off x="8153400" y="6435725"/>
            <a:ext cx="1257300" cy="2286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a:t>Photo: J. P Robinson</a:t>
            </a:r>
          </a:p>
        </p:txBody>
      </p:sp>
    </p:spTree>
    <p:extLst>
      <p:ext uri="{BB962C8B-B14F-4D97-AF65-F5344CB8AC3E}">
        <p14:creationId xmlns:p14="http://schemas.microsoft.com/office/powerpoint/2010/main" val="3867604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8F5AF8E-826C-E143-AD56-3DA9915D2A57}"/>
              </a:ext>
            </a:extLst>
          </p:cNvPr>
          <p:cNvSpPr/>
          <p:nvPr/>
        </p:nvSpPr>
        <p:spPr>
          <a:xfrm>
            <a:off x="8343607" y="800686"/>
            <a:ext cx="338138" cy="147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endParaRPr>
          </a:p>
        </p:txBody>
      </p:sp>
      <p:sp>
        <p:nvSpPr>
          <p:cNvPr id="37891" name="Title 1">
            <a:extLst>
              <a:ext uri="{FF2B5EF4-FFF2-40B4-BE49-F238E27FC236}">
                <a16:creationId xmlns:a16="http://schemas.microsoft.com/office/drawing/2014/main" id="{F90B748A-AB62-4947-97BA-0859AD8C0B37}"/>
              </a:ext>
            </a:extLst>
          </p:cNvPr>
          <p:cNvSpPr>
            <a:spLocks noGrp="1"/>
          </p:cNvSpPr>
          <p:nvPr>
            <p:ph type="title"/>
          </p:nvPr>
        </p:nvSpPr>
        <p:spPr/>
        <p:txBody>
          <a:bodyPr/>
          <a:lstStyle/>
          <a:p>
            <a:pPr eaLnBrk="1" hangingPunct="1">
              <a:defRPr/>
            </a:pPr>
            <a:r>
              <a:rPr lang="en-US" altLang="en-US">
                <a:ea typeface="+mj-ea"/>
                <a:cs typeface="+mj-cs"/>
              </a:rPr>
              <a:t>Note about analyzers</a:t>
            </a:r>
          </a:p>
        </p:txBody>
      </p:sp>
      <p:sp>
        <p:nvSpPr>
          <p:cNvPr id="37892" name="Content Placeholder 2">
            <a:extLst>
              <a:ext uri="{FF2B5EF4-FFF2-40B4-BE49-F238E27FC236}">
                <a16:creationId xmlns:a16="http://schemas.microsoft.com/office/drawing/2014/main" id="{A175FC51-66A4-554F-9851-A07DC43DB726}"/>
              </a:ext>
            </a:extLst>
          </p:cNvPr>
          <p:cNvSpPr>
            <a:spLocks noGrp="1"/>
          </p:cNvSpPr>
          <p:nvPr>
            <p:ph idx="1"/>
          </p:nvPr>
        </p:nvSpPr>
        <p:spPr>
          <a:xfrm>
            <a:off x="1828800" y="1362075"/>
            <a:ext cx="4191000" cy="4700588"/>
          </a:xfrm>
        </p:spPr>
        <p:txBody>
          <a:bodyPr/>
          <a:lstStyle/>
          <a:p>
            <a:pPr eaLnBrk="1" hangingPunct="1">
              <a:defRPr/>
            </a:pPr>
            <a:r>
              <a:rPr lang="en-US" altLang="en-US" dirty="0">
                <a:cs typeface="+mn-cs"/>
              </a:rPr>
              <a:t>Analyzers typically run their flow chambers upside down!</a:t>
            </a:r>
          </a:p>
          <a:p>
            <a:pPr eaLnBrk="1" hangingPunct="1">
              <a:defRPr/>
            </a:pPr>
            <a:r>
              <a:rPr lang="en-US" altLang="en-US" dirty="0">
                <a:cs typeface="+mn-cs"/>
              </a:rPr>
              <a:t>This is to allow any bubbles to rise and not cause problems with the sample</a:t>
            </a:r>
          </a:p>
          <a:p>
            <a:pPr eaLnBrk="1" hangingPunct="1">
              <a:defRPr/>
            </a:pPr>
            <a:r>
              <a:rPr lang="en-US" altLang="en-US" dirty="0">
                <a:cs typeface="+mn-cs"/>
              </a:rPr>
              <a:t>Most are closed systems that are safer and have no open sample</a:t>
            </a:r>
          </a:p>
        </p:txBody>
      </p:sp>
      <p:sp>
        <p:nvSpPr>
          <p:cNvPr id="93188" name="Date Placeholder 3">
            <a:extLst>
              <a:ext uri="{FF2B5EF4-FFF2-40B4-BE49-F238E27FC236}">
                <a16:creationId xmlns:a16="http://schemas.microsoft.com/office/drawing/2014/main" id="{606789FE-3CBE-4041-9D05-704705406F0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FB454CF-F371-F74C-9579-3422D1C00ED0}" type="datetime12">
              <a:rPr lang="en-US" altLang="en-US" sz="1400"/>
              <a:pPr>
                <a:spcBef>
                  <a:spcPct val="0"/>
                </a:spcBef>
                <a:buFontTx/>
                <a:buNone/>
              </a:pPr>
              <a:t>9:13 AM</a:t>
            </a:fld>
            <a:endParaRPr lang="en-US" altLang="en-US" sz="1400"/>
          </a:p>
        </p:txBody>
      </p:sp>
      <p:grpSp>
        <p:nvGrpSpPr>
          <p:cNvPr id="93189" name="Group 36">
            <a:extLst>
              <a:ext uri="{FF2B5EF4-FFF2-40B4-BE49-F238E27FC236}">
                <a16:creationId xmlns:a16="http://schemas.microsoft.com/office/drawing/2014/main" id="{88860924-494E-0246-A71E-469529467ABC}"/>
              </a:ext>
            </a:extLst>
          </p:cNvPr>
          <p:cNvGrpSpPr>
            <a:grpSpLocks/>
          </p:cNvGrpSpPr>
          <p:nvPr/>
        </p:nvGrpSpPr>
        <p:grpSpPr bwMode="auto">
          <a:xfrm rot="10800000">
            <a:off x="6484645" y="894349"/>
            <a:ext cx="4682292" cy="5204933"/>
            <a:chOff x="1548646" y="1268892"/>
            <a:chExt cx="4682291" cy="5204933"/>
          </a:xfrm>
        </p:grpSpPr>
        <p:sp>
          <p:nvSpPr>
            <p:cNvPr id="93193" name="Rectangle 3" descr="Zig zag">
              <a:extLst>
                <a:ext uri="{FF2B5EF4-FFF2-40B4-BE49-F238E27FC236}">
                  <a16:creationId xmlns:a16="http://schemas.microsoft.com/office/drawing/2014/main" id="{258EC11C-4BEB-094B-A5BF-23A01703AEC1}"/>
                </a:ext>
              </a:extLst>
            </p:cNvPr>
            <p:cNvSpPr>
              <a:spLocks noChangeArrowheads="1"/>
            </p:cNvSpPr>
            <p:nvPr/>
          </p:nvSpPr>
          <p:spPr bwMode="auto">
            <a:xfrm>
              <a:off x="4038600" y="5100638"/>
              <a:ext cx="311150" cy="10906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93194" name="AutoShape 4">
              <a:extLst>
                <a:ext uri="{FF2B5EF4-FFF2-40B4-BE49-F238E27FC236}">
                  <a16:creationId xmlns:a16="http://schemas.microsoft.com/office/drawing/2014/main" id="{FD2D3D01-CF24-FB4C-A712-0F6B3AF2612A}"/>
                </a:ext>
              </a:extLst>
            </p:cNvPr>
            <p:cNvSpPr>
              <a:spLocks noChangeArrowheads="1"/>
            </p:cNvSpPr>
            <p:nvPr/>
          </p:nvSpPr>
          <p:spPr bwMode="auto">
            <a:xfrm>
              <a:off x="5265737" y="3919538"/>
              <a:ext cx="463550" cy="484187"/>
            </a:xfrm>
            <a:prstGeom prst="roundRect">
              <a:avLst>
                <a:gd name="adj" fmla="val 12495"/>
              </a:avLst>
            </a:prstGeom>
            <a:solidFill>
              <a:srgbClr val="A2C1F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7900" name="Line 5">
              <a:extLst>
                <a:ext uri="{FF2B5EF4-FFF2-40B4-BE49-F238E27FC236}">
                  <a16:creationId xmlns:a16="http://schemas.microsoft.com/office/drawing/2014/main" id="{CDCB9ABF-18C5-F94E-B61F-D2BBAD73D69E}"/>
                </a:ext>
              </a:extLst>
            </p:cNvPr>
            <p:cNvSpPr>
              <a:spLocks noChangeShapeType="1"/>
            </p:cNvSpPr>
            <p:nvPr/>
          </p:nvSpPr>
          <p:spPr bwMode="auto">
            <a:xfrm flipV="1">
              <a:off x="4511675" y="4087813"/>
              <a:ext cx="788987" cy="873125"/>
            </a:xfrm>
            <a:prstGeom prst="line">
              <a:avLst/>
            </a:prstGeom>
            <a:noFill/>
            <a:ln w="50800">
              <a:solidFill>
                <a:srgbClr val="FAFD00"/>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93196" name="Freeform 6">
              <a:extLst>
                <a:ext uri="{FF2B5EF4-FFF2-40B4-BE49-F238E27FC236}">
                  <a16:creationId xmlns:a16="http://schemas.microsoft.com/office/drawing/2014/main" id="{A5720F5D-CD42-BF41-8D66-2A882E5AEACB}"/>
                </a:ext>
              </a:extLst>
            </p:cNvPr>
            <p:cNvSpPr>
              <a:spLocks/>
            </p:cNvSpPr>
            <p:nvPr/>
          </p:nvSpPr>
          <p:spPr bwMode="auto">
            <a:xfrm>
              <a:off x="3621088" y="4000500"/>
              <a:ext cx="1236662" cy="1096963"/>
            </a:xfrm>
            <a:custGeom>
              <a:avLst/>
              <a:gdLst>
                <a:gd name="T0" fmla="*/ 0 w 876"/>
                <a:gd name="T1" fmla="*/ 2147483646 h 691"/>
                <a:gd name="T2" fmla="*/ 2147483646 w 876"/>
                <a:gd name="T3" fmla="*/ 2147483646 h 691"/>
                <a:gd name="T4" fmla="*/ 2147483646 w 876"/>
                <a:gd name="T5" fmla="*/ 2147483646 h 691"/>
                <a:gd name="T6" fmla="*/ 2147483646 w 8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6" h="691">
                  <a:moveTo>
                    <a:pt x="0" y="16"/>
                  </a:moveTo>
                  <a:lnTo>
                    <a:pt x="257" y="690"/>
                  </a:lnTo>
                  <a:lnTo>
                    <a:pt x="610" y="690"/>
                  </a:lnTo>
                  <a:lnTo>
                    <a:pt x="875" y="0"/>
                  </a:lnTo>
                </a:path>
              </a:pathLst>
            </a:custGeom>
            <a:solidFill>
              <a:schemeClr val="bg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 name="Rectangle 7">
              <a:extLst>
                <a:ext uri="{FF2B5EF4-FFF2-40B4-BE49-F238E27FC236}">
                  <a16:creationId xmlns:a16="http://schemas.microsoft.com/office/drawing/2014/main" id="{82414735-D05D-0A47-B363-6AAC11DEBD92}"/>
                </a:ext>
              </a:extLst>
            </p:cNvPr>
            <p:cNvSpPr>
              <a:spLocks noChangeArrowheads="1"/>
            </p:cNvSpPr>
            <p:nvPr/>
          </p:nvSpPr>
          <p:spPr bwMode="auto">
            <a:xfrm>
              <a:off x="3584576" y="2949575"/>
              <a:ext cx="1298575" cy="1108075"/>
            </a:xfrm>
            <a:prstGeom prst="rect">
              <a:avLst/>
            </a:prstGeom>
            <a:solidFill>
              <a:schemeClr val="folHlink"/>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93198" name="Rectangle 8">
              <a:extLst>
                <a:ext uri="{FF2B5EF4-FFF2-40B4-BE49-F238E27FC236}">
                  <a16:creationId xmlns:a16="http://schemas.microsoft.com/office/drawing/2014/main" id="{5311D6CD-7C19-7843-B6CA-E43B3F8148DD}"/>
                </a:ext>
              </a:extLst>
            </p:cNvPr>
            <p:cNvSpPr>
              <a:spLocks noChangeArrowheads="1"/>
            </p:cNvSpPr>
            <p:nvPr/>
          </p:nvSpPr>
          <p:spPr bwMode="auto">
            <a:xfrm>
              <a:off x="4078287" y="1830388"/>
              <a:ext cx="258763" cy="457200"/>
            </a:xfrm>
            <a:prstGeom prst="rect">
              <a:avLst/>
            </a:prstGeom>
            <a:gradFill rotWithShape="0">
              <a:gsLst>
                <a:gs pos="0">
                  <a:srgbClr val="BDBDBD"/>
                </a:gs>
                <a:gs pos="100000">
                  <a:srgbClr val="919191"/>
                </a:gs>
              </a:gsLst>
              <a:path path="shape">
                <a:fillToRect l="50000" t="50000" r="50000" b="50000"/>
              </a:path>
            </a:gra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93199" name="Freeform 9" descr="Light upward diagonal">
              <a:extLst>
                <a:ext uri="{FF2B5EF4-FFF2-40B4-BE49-F238E27FC236}">
                  <a16:creationId xmlns:a16="http://schemas.microsoft.com/office/drawing/2014/main" id="{F393E94C-DEC0-644A-9C6F-70D4AE664DC5}"/>
                </a:ext>
              </a:extLst>
            </p:cNvPr>
            <p:cNvSpPr>
              <a:spLocks/>
            </p:cNvSpPr>
            <p:nvPr/>
          </p:nvSpPr>
          <p:spPr bwMode="auto">
            <a:xfrm>
              <a:off x="4492625" y="1927225"/>
              <a:ext cx="736600" cy="393700"/>
            </a:xfrm>
            <a:custGeom>
              <a:avLst/>
              <a:gdLst>
                <a:gd name="T0" fmla="*/ 0 w 522"/>
                <a:gd name="T1" fmla="*/ 2147483646 h 248"/>
                <a:gd name="T2" fmla="*/ 0 w 522"/>
                <a:gd name="T3" fmla="*/ 0 h 248"/>
                <a:gd name="T4" fmla="*/ 2147483646 w 522"/>
                <a:gd name="T5" fmla="*/ 0 h 248"/>
                <a:gd name="T6" fmla="*/ 2147483646 w 522"/>
                <a:gd name="T7" fmla="*/ 2147483646 h 248"/>
                <a:gd name="T8" fmla="*/ 2147483646 w 522"/>
                <a:gd name="T9" fmla="*/ 2147483646 h 248"/>
                <a:gd name="T10" fmla="*/ 2147483646 w 522"/>
                <a:gd name="T11" fmla="*/ 2147483646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2" h="248">
                  <a:moveTo>
                    <a:pt x="0" y="231"/>
                  </a:moveTo>
                  <a:lnTo>
                    <a:pt x="0" y="0"/>
                  </a:lnTo>
                  <a:lnTo>
                    <a:pt x="521" y="0"/>
                  </a:lnTo>
                  <a:lnTo>
                    <a:pt x="521" y="72"/>
                  </a:lnTo>
                  <a:lnTo>
                    <a:pt x="176" y="72"/>
                  </a:lnTo>
                  <a:lnTo>
                    <a:pt x="176" y="247"/>
                  </a:lnTo>
                </a:path>
              </a:pathLst>
            </a:custGeom>
            <a:blipFill dpi="0" rotWithShape="0">
              <a:blip r:embed="rId4"/>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0" name="Rectangle 10">
              <a:extLst>
                <a:ext uri="{FF2B5EF4-FFF2-40B4-BE49-F238E27FC236}">
                  <a16:creationId xmlns:a16="http://schemas.microsoft.com/office/drawing/2014/main" id="{2324FAC0-6067-454D-8112-DE62C262D72B}"/>
                </a:ext>
              </a:extLst>
            </p:cNvPr>
            <p:cNvSpPr>
              <a:spLocks noChangeArrowheads="1"/>
            </p:cNvSpPr>
            <p:nvPr/>
          </p:nvSpPr>
          <p:spPr bwMode="auto">
            <a:xfrm>
              <a:off x="3548063" y="2251075"/>
              <a:ext cx="1389063" cy="495300"/>
            </a:xfrm>
            <a:prstGeom prst="rect">
              <a:avLst/>
            </a:prstGeom>
            <a:solidFill>
              <a:schemeClr val="folHlink"/>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93201" name="Freeform 11" descr="Zig zag">
              <a:extLst>
                <a:ext uri="{FF2B5EF4-FFF2-40B4-BE49-F238E27FC236}">
                  <a16:creationId xmlns:a16="http://schemas.microsoft.com/office/drawing/2014/main" id="{1855EFF9-0066-854E-8433-F56FEB956472}"/>
                </a:ext>
              </a:extLst>
            </p:cNvPr>
            <p:cNvSpPr>
              <a:spLocks/>
            </p:cNvSpPr>
            <p:nvPr/>
          </p:nvSpPr>
          <p:spPr bwMode="auto">
            <a:xfrm>
              <a:off x="3633788" y="2919413"/>
              <a:ext cx="1096962" cy="2178050"/>
            </a:xfrm>
            <a:custGeom>
              <a:avLst/>
              <a:gdLst>
                <a:gd name="T0" fmla="*/ 2147483646 w 778"/>
                <a:gd name="T1" fmla="*/ 2147483646 h 1372"/>
                <a:gd name="T2" fmla="*/ 2147483646 w 778"/>
                <a:gd name="T3" fmla="*/ 2147483646 h 1372"/>
                <a:gd name="T4" fmla="*/ 2147483646 w 778"/>
                <a:gd name="T5" fmla="*/ 2147483646 h 1372"/>
                <a:gd name="T6" fmla="*/ 2147483646 w 778"/>
                <a:gd name="T7" fmla="*/ 2147483646 h 1372"/>
                <a:gd name="T8" fmla="*/ 0 w 778"/>
                <a:gd name="T9" fmla="*/ 2147483646 h 1372"/>
                <a:gd name="T10" fmla="*/ 2147483646 w 778"/>
                <a:gd name="T11" fmla="*/ 2147483646 h 1372"/>
                <a:gd name="T12" fmla="*/ 2147483646 w 778"/>
                <a:gd name="T13" fmla="*/ 2147483646 h 1372"/>
                <a:gd name="T14" fmla="*/ 2147483646 w 778"/>
                <a:gd name="T15" fmla="*/ 2147483646 h 1372"/>
                <a:gd name="T16" fmla="*/ 2147483646 w 778"/>
                <a:gd name="T17" fmla="*/ 2147483646 h 1372"/>
                <a:gd name="T18" fmla="*/ 2147483646 w 778"/>
                <a:gd name="T19" fmla="*/ 2147483646 h 1372"/>
                <a:gd name="T20" fmla="*/ 2147483646 w 778"/>
                <a:gd name="T21" fmla="*/ 2147483646 h 1372"/>
                <a:gd name="T22" fmla="*/ 2147483646 w 778"/>
                <a:gd name="T23" fmla="*/ 2147483646 h 1372"/>
                <a:gd name="T24" fmla="*/ 2147483646 w 778"/>
                <a:gd name="T25" fmla="*/ 2147483646 h 1372"/>
                <a:gd name="T26" fmla="*/ 2147483646 w 778"/>
                <a:gd name="T27" fmla="*/ 2147483646 h 1372"/>
                <a:gd name="T28" fmla="*/ 2147483646 w 778"/>
                <a:gd name="T29" fmla="*/ 2147483646 h 1372"/>
                <a:gd name="T30" fmla="*/ 2147483646 w 778"/>
                <a:gd name="T31" fmla="*/ 2147483646 h 1372"/>
                <a:gd name="T32" fmla="*/ 2147483646 w 778"/>
                <a:gd name="T33" fmla="*/ 2147483646 h 1372"/>
                <a:gd name="T34" fmla="*/ 2147483646 w 778"/>
                <a:gd name="T35" fmla="*/ 2147483646 h 1372"/>
                <a:gd name="T36" fmla="*/ 2147483646 w 778"/>
                <a:gd name="T37" fmla="*/ 2147483646 h 1372"/>
                <a:gd name="T38" fmla="*/ 2147483646 w 778"/>
                <a:gd name="T39" fmla="*/ 2147483646 h 1372"/>
                <a:gd name="T40" fmla="*/ 2147483646 w 778"/>
                <a:gd name="T41" fmla="*/ 2147483646 h 1372"/>
                <a:gd name="T42" fmla="*/ 2147483646 w 778"/>
                <a:gd name="T43" fmla="*/ 2147483646 h 1372"/>
                <a:gd name="T44" fmla="*/ 2147483646 w 778"/>
                <a:gd name="T45" fmla="*/ 2147483646 h 1372"/>
                <a:gd name="T46" fmla="*/ 2147483646 w 778"/>
                <a:gd name="T47" fmla="*/ 2147483646 h 1372"/>
                <a:gd name="T48" fmla="*/ 2147483646 w 778"/>
                <a:gd name="T49" fmla="*/ 2147483646 h 1372"/>
                <a:gd name="T50" fmla="*/ 2147483646 w 778"/>
                <a:gd name="T51" fmla="*/ 2147483646 h 1372"/>
                <a:gd name="T52" fmla="*/ 2147483646 w 778"/>
                <a:gd name="T53" fmla="*/ 2147483646 h 1372"/>
                <a:gd name="T54" fmla="*/ 2147483646 w 778"/>
                <a:gd name="T55" fmla="*/ 2147483646 h 1372"/>
                <a:gd name="T56" fmla="*/ 2147483646 w 778"/>
                <a:gd name="T57" fmla="*/ 2147483646 h 1372"/>
                <a:gd name="T58" fmla="*/ 2147483646 w 778"/>
                <a:gd name="T59" fmla="*/ 2147483646 h 1372"/>
                <a:gd name="T60" fmla="*/ 2147483646 w 778"/>
                <a:gd name="T61" fmla="*/ 2147483646 h 1372"/>
                <a:gd name="T62" fmla="*/ 2147483646 w 778"/>
                <a:gd name="T63" fmla="*/ 2147483646 h 1372"/>
                <a:gd name="T64" fmla="*/ 2147483646 w 778"/>
                <a:gd name="T65" fmla="*/ 2147483646 h 1372"/>
                <a:gd name="T66" fmla="*/ 2147483646 w 778"/>
                <a:gd name="T67" fmla="*/ 2147483646 h 1372"/>
                <a:gd name="T68" fmla="*/ 2147483646 w 778"/>
                <a:gd name="T69" fmla="*/ 2147483646 h 1372"/>
                <a:gd name="T70" fmla="*/ 2147483646 w 778"/>
                <a:gd name="T71" fmla="*/ 2147483646 h 1372"/>
                <a:gd name="T72" fmla="*/ 2147483646 w 778"/>
                <a:gd name="T73" fmla="*/ 2147483646 h 1372"/>
                <a:gd name="T74" fmla="*/ 2147483646 w 778"/>
                <a:gd name="T75" fmla="*/ 2147483646 h 1372"/>
                <a:gd name="T76" fmla="*/ 2147483646 w 778"/>
                <a:gd name="T77" fmla="*/ 2147483646 h 1372"/>
                <a:gd name="T78" fmla="*/ 2147483646 w 778"/>
                <a:gd name="T79" fmla="*/ 2147483646 h 1372"/>
                <a:gd name="T80" fmla="*/ 2147483646 w 778"/>
                <a:gd name="T81" fmla="*/ 2147483646 h 1372"/>
                <a:gd name="T82" fmla="*/ 2147483646 w 778"/>
                <a:gd name="T83" fmla="*/ 2147483646 h 1372"/>
                <a:gd name="T84" fmla="*/ 2147483646 w 778"/>
                <a:gd name="T85" fmla="*/ 2147483646 h 1372"/>
                <a:gd name="T86" fmla="*/ 2147483646 w 778"/>
                <a:gd name="T87" fmla="*/ 2147483646 h 1372"/>
                <a:gd name="T88" fmla="*/ 2147483646 w 778"/>
                <a:gd name="T89" fmla="*/ 2147483646 h 1372"/>
                <a:gd name="T90" fmla="*/ 2147483646 w 778"/>
                <a:gd name="T91" fmla="*/ 2147483646 h 1372"/>
                <a:gd name="T92" fmla="*/ 2147483646 w 778"/>
                <a:gd name="T93" fmla="*/ 2147483646 h 1372"/>
                <a:gd name="T94" fmla="*/ 2147483646 w 778"/>
                <a:gd name="T95" fmla="*/ 2147483646 h 1372"/>
                <a:gd name="T96" fmla="*/ 2147483646 w 778"/>
                <a:gd name="T97" fmla="*/ 2147483646 h 1372"/>
                <a:gd name="T98" fmla="*/ 2147483646 w 778"/>
                <a:gd name="T99" fmla="*/ 2147483646 h 1372"/>
                <a:gd name="T100" fmla="*/ 2147483646 w 778"/>
                <a:gd name="T101" fmla="*/ 2147483646 h 1372"/>
                <a:gd name="T102" fmla="*/ 2147483646 w 778"/>
                <a:gd name="T103" fmla="*/ 2147483646 h 1372"/>
                <a:gd name="T104" fmla="*/ 2147483646 w 778"/>
                <a:gd name="T105" fmla="*/ 2147483646 h 1372"/>
                <a:gd name="T106" fmla="*/ 2147483646 w 778"/>
                <a:gd name="T107" fmla="*/ 2147483646 h 1372"/>
                <a:gd name="T108" fmla="*/ 2147483646 w 778"/>
                <a:gd name="T109" fmla="*/ 2147483646 h 1372"/>
                <a:gd name="T110" fmla="*/ 2147483646 w 778"/>
                <a:gd name="T111" fmla="*/ 2147483646 h 1372"/>
                <a:gd name="T112" fmla="*/ 2147483646 w 778"/>
                <a:gd name="T113" fmla="*/ 2147483646 h 1372"/>
                <a:gd name="T114" fmla="*/ 2147483646 w 778"/>
                <a:gd name="T115" fmla="*/ 0 h 1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78" h="1372">
                  <a:moveTo>
                    <a:pt x="184" y="0"/>
                  </a:moveTo>
                  <a:lnTo>
                    <a:pt x="176" y="24"/>
                  </a:lnTo>
                  <a:lnTo>
                    <a:pt x="168" y="64"/>
                  </a:lnTo>
                  <a:lnTo>
                    <a:pt x="136" y="96"/>
                  </a:lnTo>
                  <a:lnTo>
                    <a:pt x="104" y="120"/>
                  </a:lnTo>
                  <a:lnTo>
                    <a:pt x="72" y="144"/>
                  </a:lnTo>
                  <a:lnTo>
                    <a:pt x="40" y="160"/>
                  </a:lnTo>
                  <a:lnTo>
                    <a:pt x="24" y="184"/>
                  </a:lnTo>
                  <a:lnTo>
                    <a:pt x="0" y="208"/>
                  </a:lnTo>
                  <a:lnTo>
                    <a:pt x="0" y="241"/>
                  </a:lnTo>
                  <a:lnTo>
                    <a:pt x="0" y="273"/>
                  </a:lnTo>
                  <a:lnTo>
                    <a:pt x="8" y="297"/>
                  </a:lnTo>
                  <a:lnTo>
                    <a:pt x="24" y="321"/>
                  </a:lnTo>
                  <a:lnTo>
                    <a:pt x="56" y="345"/>
                  </a:lnTo>
                  <a:lnTo>
                    <a:pt x="72" y="369"/>
                  </a:lnTo>
                  <a:lnTo>
                    <a:pt x="96" y="377"/>
                  </a:lnTo>
                  <a:lnTo>
                    <a:pt x="112" y="401"/>
                  </a:lnTo>
                  <a:lnTo>
                    <a:pt x="136" y="425"/>
                  </a:lnTo>
                  <a:lnTo>
                    <a:pt x="160" y="449"/>
                  </a:lnTo>
                  <a:lnTo>
                    <a:pt x="168" y="473"/>
                  </a:lnTo>
                  <a:lnTo>
                    <a:pt x="184" y="497"/>
                  </a:lnTo>
                  <a:lnTo>
                    <a:pt x="184" y="521"/>
                  </a:lnTo>
                  <a:lnTo>
                    <a:pt x="192" y="553"/>
                  </a:lnTo>
                  <a:lnTo>
                    <a:pt x="192" y="577"/>
                  </a:lnTo>
                  <a:lnTo>
                    <a:pt x="192" y="601"/>
                  </a:lnTo>
                  <a:lnTo>
                    <a:pt x="192" y="625"/>
                  </a:lnTo>
                  <a:lnTo>
                    <a:pt x="192" y="657"/>
                  </a:lnTo>
                  <a:lnTo>
                    <a:pt x="192" y="681"/>
                  </a:lnTo>
                  <a:lnTo>
                    <a:pt x="192" y="706"/>
                  </a:lnTo>
                  <a:lnTo>
                    <a:pt x="192" y="738"/>
                  </a:lnTo>
                  <a:lnTo>
                    <a:pt x="192" y="762"/>
                  </a:lnTo>
                  <a:lnTo>
                    <a:pt x="192" y="786"/>
                  </a:lnTo>
                  <a:lnTo>
                    <a:pt x="192" y="818"/>
                  </a:lnTo>
                  <a:lnTo>
                    <a:pt x="208" y="850"/>
                  </a:lnTo>
                  <a:lnTo>
                    <a:pt x="232" y="882"/>
                  </a:lnTo>
                  <a:lnTo>
                    <a:pt x="256" y="906"/>
                  </a:lnTo>
                  <a:lnTo>
                    <a:pt x="280" y="914"/>
                  </a:lnTo>
                  <a:lnTo>
                    <a:pt x="312" y="938"/>
                  </a:lnTo>
                  <a:lnTo>
                    <a:pt x="328" y="962"/>
                  </a:lnTo>
                  <a:lnTo>
                    <a:pt x="344" y="986"/>
                  </a:lnTo>
                  <a:lnTo>
                    <a:pt x="352" y="1010"/>
                  </a:lnTo>
                  <a:lnTo>
                    <a:pt x="352" y="1042"/>
                  </a:lnTo>
                  <a:lnTo>
                    <a:pt x="360" y="1066"/>
                  </a:lnTo>
                  <a:lnTo>
                    <a:pt x="352" y="1090"/>
                  </a:lnTo>
                  <a:lnTo>
                    <a:pt x="344" y="1114"/>
                  </a:lnTo>
                  <a:lnTo>
                    <a:pt x="320" y="1138"/>
                  </a:lnTo>
                  <a:lnTo>
                    <a:pt x="312" y="1163"/>
                  </a:lnTo>
                  <a:lnTo>
                    <a:pt x="296" y="1187"/>
                  </a:lnTo>
                  <a:lnTo>
                    <a:pt x="296" y="1211"/>
                  </a:lnTo>
                  <a:lnTo>
                    <a:pt x="296" y="1235"/>
                  </a:lnTo>
                  <a:lnTo>
                    <a:pt x="296" y="1259"/>
                  </a:lnTo>
                  <a:lnTo>
                    <a:pt x="288" y="1283"/>
                  </a:lnTo>
                  <a:lnTo>
                    <a:pt x="312" y="1307"/>
                  </a:lnTo>
                  <a:lnTo>
                    <a:pt x="328" y="1371"/>
                  </a:lnTo>
                  <a:lnTo>
                    <a:pt x="350" y="1371"/>
                  </a:lnTo>
                  <a:lnTo>
                    <a:pt x="366" y="1371"/>
                  </a:lnTo>
                  <a:lnTo>
                    <a:pt x="393" y="1371"/>
                  </a:lnTo>
                  <a:lnTo>
                    <a:pt x="433" y="1371"/>
                  </a:lnTo>
                  <a:lnTo>
                    <a:pt x="449" y="1371"/>
                  </a:lnTo>
                  <a:lnTo>
                    <a:pt x="473" y="1371"/>
                  </a:lnTo>
                  <a:lnTo>
                    <a:pt x="497" y="1371"/>
                  </a:lnTo>
                  <a:lnTo>
                    <a:pt x="521" y="1371"/>
                  </a:lnTo>
                  <a:lnTo>
                    <a:pt x="525" y="1355"/>
                  </a:lnTo>
                  <a:lnTo>
                    <a:pt x="531" y="1337"/>
                  </a:lnTo>
                  <a:lnTo>
                    <a:pt x="537" y="1323"/>
                  </a:lnTo>
                  <a:lnTo>
                    <a:pt x="537" y="1299"/>
                  </a:lnTo>
                  <a:lnTo>
                    <a:pt x="537" y="1275"/>
                  </a:lnTo>
                  <a:lnTo>
                    <a:pt x="537" y="1251"/>
                  </a:lnTo>
                  <a:lnTo>
                    <a:pt x="537" y="1227"/>
                  </a:lnTo>
                  <a:lnTo>
                    <a:pt x="553" y="1203"/>
                  </a:lnTo>
                  <a:lnTo>
                    <a:pt x="577" y="1179"/>
                  </a:lnTo>
                  <a:lnTo>
                    <a:pt x="601" y="1155"/>
                  </a:lnTo>
                  <a:lnTo>
                    <a:pt x="609" y="1130"/>
                  </a:lnTo>
                  <a:lnTo>
                    <a:pt x="617" y="1106"/>
                  </a:lnTo>
                  <a:lnTo>
                    <a:pt x="609" y="1082"/>
                  </a:lnTo>
                  <a:lnTo>
                    <a:pt x="609" y="1050"/>
                  </a:lnTo>
                  <a:lnTo>
                    <a:pt x="609" y="1026"/>
                  </a:lnTo>
                  <a:lnTo>
                    <a:pt x="609" y="994"/>
                  </a:lnTo>
                  <a:lnTo>
                    <a:pt x="617" y="970"/>
                  </a:lnTo>
                  <a:lnTo>
                    <a:pt x="609" y="946"/>
                  </a:lnTo>
                  <a:lnTo>
                    <a:pt x="593" y="914"/>
                  </a:lnTo>
                  <a:lnTo>
                    <a:pt x="585" y="882"/>
                  </a:lnTo>
                  <a:lnTo>
                    <a:pt x="569" y="858"/>
                  </a:lnTo>
                  <a:lnTo>
                    <a:pt x="569" y="834"/>
                  </a:lnTo>
                  <a:lnTo>
                    <a:pt x="585" y="810"/>
                  </a:lnTo>
                  <a:lnTo>
                    <a:pt x="601" y="786"/>
                  </a:lnTo>
                  <a:lnTo>
                    <a:pt x="633" y="762"/>
                  </a:lnTo>
                  <a:lnTo>
                    <a:pt x="649" y="738"/>
                  </a:lnTo>
                  <a:lnTo>
                    <a:pt x="673" y="730"/>
                  </a:lnTo>
                  <a:lnTo>
                    <a:pt x="681" y="706"/>
                  </a:lnTo>
                  <a:lnTo>
                    <a:pt x="705" y="673"/>
                  </a:lnTo>
                  <a:lnTo>
                    <a:pt x="705" y="641"/>
                  </a:lnTo>
                  <a:lnTo>
                    <a:pt x="705" y="617"/>
                  </a:lnTo>
                  <a:lnTo>
                    <a:pt x="697" y="585"/>
                  </a:lnTo>
                  <a:lnTo>
                    <a:pt x="681" y="545"/>
                  </a:lnTo>
                  <a:lnTo>
                    <a:pt x="673" y="521"/>
                  </a:lnTo>
                  <a:lnTo>
                    <a:pt x="649" y="489"/>
                  </a:lnTo>
                  <a:lnTo>
                    <a:pt x="641" y="465"/>
                  </a:lnTo>
                  <a:lnTo>
                    <a:pt x="625" y="433"/>
                  </a:lnTo>
                  <a:lnTo>
                    <a:pt x="617" y="409"/>
                  </a:lnTo>
                  <a:lnTo>
                    <a:pt x="617" y="385"/>
                  </a:lnTo>
                  <a:lnTo>
                    <a:pt x="625" y="361"/>
                  </a:lnTo>
                  <a:lnTo>
                    <a:pt x="641" y="337"/>
                  </a:lnTo>
                  <a:lnTo>
                    <a:pt x="665" y="305"/>
                  </a:lnTo>
                  <a:lnTo>
                    <a:pt x="697" y="265"/>
                  </a:lnTo>
                  <a:lnTo>
                    <a:pt x="729" y="241"/>
                  </a:lnTo>
                  <a:lnTo>
                    <a:pt x="737" y="216"/>
                  </a:lnTo>
                  <a:lnTo>
                    <a:pt x="753" y="192"/>
                  </a:lnTo>
                  <a:lnTo>
                    <a:pt x="761" y="168"/>
                  </a:lnTo>
                  <a:lnTo>
                    <a:pt x="761" y="144"/>
                  </a:lnTo>
                  <a:lnTo>
                    <a:pt x="777" y="112"/>
                  </a:lnTo>
                  <a:lnTo>
                    <a:pt x="769" y="88"/>
                  </a:lnTo>
                  <a:lnTo>
                    <a:pt x="761" y="64"/>
                  </a:lnTo>
                  <a:lnTo>
                    <a:pt x="745" y="32"/>
                  </a:lnTo>
                  <a:lnTo>
                    <a:pt x="737" y="0"/>
                  </a:lnTo>
                  <a:lnTo>
                    <a:pt x="184" y="0"/>
                  </a:lnTo>
                </a:path>
              </a:pathLst>
            </a:custGeom>
            <a:blipFill dpi="0" rotWithShape="0">
              <a:blip r:embed="rId3"/>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2" name="Freeform 12">
              <a:extLst>
                <a:ext uri="{FF2B5EF4-FFF2-40B4-BE49-F238E27FC236}">
                  <a16:creationId xmlns:a16="http://schemas.microsoft.com/office/drawing/2014/main" id="{B9F002CA-BE29-3848-BB1D-AEF8F7106DF5}"/>
                </a:ext>
              </a:extLst>
            </p:cNvPr>
            <p:cNvSpPr>
              <a:spLocks/>
            </p:cNvSpPr>
            <p:nvPr/>
          </p:nvSpPr>
          <p:spPr bwMode="auto">
            <a:xfrm>
              <a:off x="4073525" y="2919413"/>
              <a:ext cx="274638" cy="1198562"/>
            </a:xfrm>
            <a:custGeom>
              <a:avLst/>
              <a:gdLst>
                <a:gd name="T0" fmla="*/ 0 w 194"/>
                <a:gd name="T1" fmla="*/ 0 h 755"/>
                <a:gd name="T2" fmla="*/ 0 w 194"/>
                <a:gd name="T3" fmla="*/ 2147483646 h 755"/>
                <a:gd name="T4" fmla="*/ 2147483646 w 194"/>
                <a:gd name="T5" fmla="*/ 2147483646 h 755"/>
                <a:gd name="T6" fmla="*/ 2147483646 w 194"/>
                <a:gd name="T7" fmla="*/ 2147483646 h 755"/>
                <a:gd name="T8" fmla="*/ 2147483646 w 194"/>
                <a:gd name="T9" fmla="*/ 2147483646 h 755"/>
                <a:gd name="T10" fmla="*/ 2147483646 w 194"/>
                <a:gd name="T11" fmla="*/ 0 h 7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755">
                  <a:moveTo>
                    <a:pt x="0" y="0"/>
                  </a:moveTo>
                  <a:lnTo>
                    <a:pt x="0" y="682"/>
                  </a:lnTo>
                  <a:lnTo>
                    <a:pt x="32" y="754"/>
                  </a:lnTo>
                  <a:lnTo>
                    <a:pt x="161" y="754"/>
                  </a:lnTo>
                  <a:lnTo>
                    <a:pt x="193" y="682"/>
                  </a:lnTo>
                  <a:lnTo>
                    <a:pt x="193" y="0"/>
                  </a:lnTo>
                </a:path>
              </a:pathLst>
            </a:custGeom>
            <a:gradFill rotWithShape="0">
              <a:gsLst>
                <a:gs pos="0">
                  <a:srgbClr val="BDBDBD"/>
                </a:gs>
                <a:gs pos="100000">
                  <a:srgbClr val="919191"/>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3" name="Rectangle 13">
              <a:extLst>
                <a:ext uri="{FF2B5EF4-FFF2-40B4-BE49-F238E27FC236}">
                  <a16:creationId xmlns:a16="http://schemas.microsoft.com/office/drawing/2014/main" id="{5F9CEABA-4C2F-D745-B349-BF9DAC756010}"/>
                </a:ext>
              </a:extLst>
            </p:cNvPr>
            <p:cNvSpPr>
              <a:spLocks noChangeArrowheads="1"/>
            </p:cNvSpPr>
            <p:nvPr/>
          </p:nvSpPr>
          <p:spPr bwMode="auto">
            <a:xfrm>
              <a:off x="3714751" y="2770188"/>
              <a:ext cx="1028700" cy="192087"/>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93204" name="Freeform 14" descr="Light upward diagonal">
              <a:extLst>
                <a:ext uri="{FF2B5EF4-FFF2-40B4-BE49-F238E27FC236}">
                  <a16:creationId xmlns:a16="http://schemas.microsoft.com/office/drawing/2014/main" id="{DDE6944A-9A91-A841-94AF-5623B9FD395B}"/>
                </a:ext>
              </a:extLst>
            </p:cNvPr>
            <p:cNvSpPr>
              <a:spLocks/>
            </p:cNvSpPr>
            <p:nvPr/>
          </p:nvSpPr>
          <p:spPr bwMode="auto">
            <a:xfrm>
              <a:off x="4684713" y="3427413"/>
              <a:ext cx="530225" cy="115887"/>
            </a:xfrm>
            <a:custGeom>
              <a:avLst/>
              <a:gdLst>
                <a:gd name="T0" fmla="*/ 2147483646 w 376"/>
                <a:gd name="T1" fmla="*/ 0 h 73"/>
                <a:gd name="T2" fmla="*/ 2147483646 w 376"/>
                <a:gd name="T3" fmla="*/ 0 h 73"/>
                <a:gd name="T4" fmla="*/ 2147483646 w 376"/>
                <a:gd name="T5" fmla="*/ 2147483646 h 73"/>
                <a:gd name="T6" fmla="*/ 0 w 376"/>
                <a:gd name="T7" fmla="*/ 2147483646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6" h="73">
                  <a:moveTo>
                    <a:pt x="80" y="0"/>
                  </a:moveTo>
                  <a:lnTo>
                    <a:pt x="375" y="0"/>
                  </a:lnTo>
                  <a:lnTo>
                    <a:pt x="375" y="72"/>
                  </a:lnTo>
                  <a:lnTo>
                    <a:pt x="0" y="72"/>
                  </a:lnTo>
                </a:path>
              </a:pathLst>
            </a:custGeom>
            <a:blipFill dpi="0" rotWithShape="0">
              <a:blip r:embed="rId4"/>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0" name="Rectangle 15">
              <a:extLst>
                <a:ext uri="{FF2B5EF4-FFF2-40B4-BE49-F238E27FC236}">
                  <a16:creationId xmlns:a16="http://schemas.microsoft.com/office/drawing/2014/main" id="{B4C4D8B0-1B78-F048-81F8-41AD7A86FEEB}"/>
                </a:ext>
              </a:extLst>
            </p:cNvPr>
            <p:cNvSpPr>
              <a:spLocks noChangeArrowheads="1"/>
            </p:cNvSpPr>
            <p:nvPr/>
          </p:nvSpPr>
          <p:spPr bwMode="auto">
            <a:xfrm rot="10800000">
              <a:off x="2436844" y="1268892"/>
              <a:ext cx="1638270" cy="475771"/>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300" b="1"/>
                <a:t>Sample in</a:t>
              </a:r>
            </a:p>
          </p:txBody>
        </p:sp>
        <p:sp>
          <p:nvSpPr>
            <p:cNvPr id="37911" name="Rectangle 16">
              <a:extLst>
                <a:ext uri="{FF2B5EF4-FFF2-40B4-BE49-F238E27FC236}">
                  <a16:creationId xmlns:a16="http://schemas.microsoft.com/office/drawing/2014/main" id="{57F78E0C-DB31-544F-B143-819EA5E29C33}"/>
                </a:ext>
              </a:extLst>
            </p:cNvPr>
            <p:cNvSpPr>
              <a:spLocks noChangeArrowheads="1"/>
            </p:cNvSpPr>
            <p:nvPr/>
          </p:nvSpPr>
          <p:spPr bwMode="auto">
            <a:xfrm rot="10800000">
              <a:off x="4454970" y="1469045"/>
              <a:ext cx="1102867" cy="429605"/>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Sheath</a:t>
              </a:r>
            </a:p>
          </p:txBody>
        </p:sp>
        <p:sp>
          <p:nvSpPr>
            <p:cNvPr id="37912" name="Rectangle 17">
              <a:extLst>
                <a:ext uri="{FF2B5EF4-FFF2-40B4-BE49-F238E27FC236}">
                  <a16:creationId xmlns:a16="http://schemas.microsoft.com/office/drawing/2014/main" id="{50A34292-E059-8A4B-A3F8-2F0AA439E150}"/>
                </a:ext>
              </a:extLst>
            </p:cNvPr>
            <p:cNvSpPr>
              <a:spLocks noChangeArrowheads="1"/>
            </p:cNvSpPr>
            <p:nvPr/>
          </p:nvSpPr>
          <p:spPr bwMode="auto">
            <a:xfrm rot="10800000">
              <a:off x="4829911" y="3069245"/>
              <a:ext cx="1401026" cy="429605"/>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Sheath in</a:t>
              </a:r>
            </a:p>
          </p:txBody>
        </p:sp>
        <p:sp>
          <p:nvSpPr>
            <p:cNvPr id="37913" name="Rectangle 18">
              <a:extLst>
                <a:ext uri="{FF2B5EF4-FFF2-40B4-BE49-F238E27FC236}">
                  <a16:creationId xmlns:a16="http://schemas.microsoft.com/office/drawing/2014/main" id="{5F03A7B3-59ED-944B-8B3C-D1D3E6C1D72D}"/>
                </a:ext>
              </a:extLst>
            </p:cNvPr>
            <p:cNvSpPr>
              <a:spLocks noChangeArrowheads="1"/>
            </p:cNvSpPr>
            <p:nvPr/>
          </p:nvSpPr>
          <p:spPr bwMode="auto">
            <a:xfrm rot="10800000">
              <a:off x="1548646" y="4791554"/>
              <a:ext cx="1883530" cy="475771"/>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300" b="1"/>
                <a:t>Laser beam</a:t>
              </a:r>
            </a:p>
          </p:txBody>
        </p:sp>
        <p:sp>
          <p:nvSpPr>
            <p:cNvPr id="37914" name="Line 19">
              <a:extLst>
                <a:ext uri="{FF2B5EF4-FFF2-40B4-BE49-F238E27FC236}">
                  <a16:creationId xmlns:a16="http://schemas.microsoft.com/office/drawing/2014/main" id="{521EEF30-3182-4C40-B622-46407902BE8B}"/>
                </a:ext>
              </a:extLst>
            </p:cNvPr>
            <p:cNvSpPr>
              <a:spLocks noChangeShapeType="1"/>
            </p:cNvSpPr>
            <p:nvPr/>
          </p:nvSpPr>
          <p:spPr bwMode="auto">
            <a:xfrm>
              <a:off x="3738563" y="2854325"/>
              <a:ext cx="1030288" cy="0"/>
            </a:xfrm>
            <a:prstGeom prst="line">
              <a:avLst/>
            </a:prstGeom>
            <a:noFill/>
            <a:ln w="25400">
              <a:solidFill>
                <a:schemeClr val="tx1"/>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7915" name="Line 21">
              <a:extLst>
                <a:ext uri="{FF2B5EF4-FFF2-40B4-BE49-F238E27FC236}">
                  <a16:creationId xmlns:a16="http://schemas.microsoft.com/office/drawing/2014/main" id="{7F9AE815-4D9F-F743-BB7A-A771675C90D7}"/>
                </a:ext>
              </a:extLst>
            </p:cNvPr>
            <p:cNvSpPr>
              <a:spLocks noChangeShapeType="1"/>
            </p:cNvSpPr>
            <p:nvPr/>
          </p:nvSpPr>
          <p:spPr bwMode="auto">
            <a:xfrm flipH="1">
              <a:off x="4876800" y="2608263"/>
              <a:ext cx="719137" cy="277812"/>
            </a:xfrm>
            <a:prstGeom prst="line">
              <a:avLst/>
            </a:prstGeom>
            <a:noFill/>
            <a:ln w="12700">
              <a:solidFill>
                <a:schemeClr val="tx1"/>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93211" name="AutoShape 22">
              <a:extLst>
                <a:ext uri="{FF2B5EF4-FFF2-40B4-BE49-F238E27FC236}">
                  <a16:creationId xmlns:a16="http://schemas.microsoft.com/office/drawing/2014/main" id="{DCBA3221-F15A-0547-977B-E7303BB15B02}"/>
                </a:ext>
              </a:extLst>
            </p:cNvPr>
            <p:cNvSpPr>
              <a:spLocks noChangeArrowheads="1"/>
            </p:cNvSpPr>
            <p:nvPr/>
          </p:nvSpPr>
          <p:spPr bwMode="auto">
            <a:xfrm>
              <a:off x="4873625" y="5078413"/>
              <a:ext cx="257175" cy="417512"/>
            </a:xfrm>
            <a:prstGeom prst="roundRect">
              <a:avLst>
                <a:gd name="adj" fmla="val 12495"/>
              </a:avLst>
            </a:prstGeom>
            <a:solidFill>
              <a:srgbClr val="A2C1F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7917" name="Line 23">
              <a:extLst>
                <a:ext uri="{FF2B5EF4-FFF2-40B4-BE49-F238E27FC236}">
                  <a16:creationId xmlns:a16="http://schemas.microsoft.com/office/drawing/2014/main" id="{0676595E-01EB-7242-9D78-A077FADB2463}"/>
                </a:ext>
              </a:extLst>
            </p:cNvPr>
            <p:cNvSpPr>
              <a:spLocks noChangeShapeType="1"/>
            </p:cNvSpPr>
            <p:nvPr/>
          </p:nvSpPr>
          <p:spPr bwMode="auto">
            <a:xfrm flipV="1">
              <a:off x="4597400" y="4030663"/>
              <a:ext cx="955675" cy="1042987"/>
            </a:xfrm>
            <a:prstGeom prst="line">
              <a:avLst/>
            </a:prstGeom>
            <a:noFill/>
            <a:ln w="50800">
              <a:solidFill>
                <a:schemeClr val="accent2"/>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7918" name="Line 24">
              <a:extLst>
                <a:ext uri="{FF2B5EF4-FFF2-40B4-BE49-F238E27FC236}">
                  <a16:creationId xmlns:a16="http://schemas.microsoft.com/office/drawing/2014/main" id="{8E8DDCC9-2E8B-E942-92C6-DEF76954B8C9}"/>
                </a:ext>
              </a:extLst>
            </p:cNvPr>
            <p:cNvSpPr>
              <a:spLocks noChangeShapeType="1"/>
            </p:cNvSpPr>
            <p:nvPr/>
          </p:nvSpPr>
          <p:spPr bwMode="auto">
            <a:xfrm flipV="1">
              <a:off x="4819650" y="4203700"/>
              <a:ext cx="820737" cy="869950"/>
            </a:xfrm>
            <a:prstGeom prst="line">
              <a:avLst/>
            </a:prstGeom>
            <a:noFill/>
            <a:ln w="50800">
              <a:solidFill>
                <a:schemeClr val="hlink"/>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7919" name="Line 27">
              <a:extLst>
                <a:ext uri="{FF2B5EF4-FFF2-40B4-BE49-F238E27FC236}">
                  <a16:creationId xmlns:a16="http://schemas.microsoft.com/office/drawing/2014/main" id="{EF610276-46E1-2240-86FF-002B2B413911}"/>
                </a:ext>
              </a:extLst>
            </p:cNvPr>
            <p:cNvSpPr>
              <a:spLocks noChangeShapeType="1"/>
            </p:cNvSpPr>
            <p:nvPr/>
          </p:nvSpPr>
          <p:spPr bwMode="auto">
            <a:xfrm>
              <a:off x="4003675" y="1473200"/>
              <a:ext cx="184150" cy="0"/>
            </a:xfrm>
            <a:prstGeom prst="line">
              <a:avLst/>
            </a:prstGeom>
            <a:noFill/>
            <a:ln w="12700">
              <a:solidFill>
                <a:schemeClr val="tx1"/>
              </a:solidFill>
              <a:round/>
              <a:headEn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7920" name="Line 28">
              <a:extLst>
                <a:ext uri="{FF2B5EF4-FFF2-40B4-BE49-F238E27FC236}">
                  <a16:creationId xmlns:a16="http://schemas.microsoft.com/office/drawing/2014/main" id="{179396EF-2302-394D-AD9D-E5C74A40577D}"/>
                </a:ext>
              </a:extLst>
            </p:cNvPr>
            <p:cNvSpPr>
              <a:spLocks noChangeShapeType="1"/>
            </p:cNvSpPr>
            <p:nvPr/>
          </p:nvSpPr>
          <p:spPr bwMode="auto">
            <a:xfrm flipH="1">
              <a:off x="4176712" y="1498600"/>
              <a:ext cx="22225" cy="303213"/>
            </a:xfrm>
            <a:prstGeom prst="line">
              <a:avLst/>
            </a:prstGeom>
            <a:noFill/>
            <a:ln w="12700">
              <a:solidFill>
                <a:schemeClr val="tx1"/>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93216" name="Rectangle 29">
              <a:extLst>
                <a:ext uri="{FF2B5EF4-FFF2-40B4-BE49-F238E27FC236}">
                  <a16:creationId xmlns:a16="http://schemas.microsoft.com/office/drawing/2014/main" id="{02CA429F-3149-CD45-80B5-E6C80629B295}"/>
                </a:ext>
              </a:extLst>
            </p:cNvPr>
            <p:cNvSpPr>
              <a:spLocks noChangeArrowheads="1"/>
            </p:cNvSpPr>
            <p:nvPr/>
          </p:nvSpPr>
          <p:spPr bwMode="auto">
            <a:xfrm>
              <a:off x="4206875" y="4162425"/>
              <a:ext cx="42862" cy="21986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7922" name="Rectangle 30">
              <a:extLst>
                <a:ext uri="{FF2B5EF4-FFF2-40B4-BE49-F238E27FC236}">
                  <a16:creationId xmlns:a16="http://schemas.microsoft.com/office/drawing/2014/main" id="{EAAA82F8-FF59-6B4C-AAD1-99E6BB902E42}"/>
                </a:ext>
              </a:extLst>
            </p:cNvPr>
            <p:cNvSpPr>
              <a:spLocks noChangeArrowheads="1"/>
            </p:cNvSpPr>
            <p:nvPr/>
          </p:nvSpPr>
          <p:spPr bwMode="auto">
            <a:xfrm rot="10800000">
              <a:off x="4756040" y="6044220"/>
              <a:ext cx="831960" cy="429605"/>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Core</a:t>
              </a:r>
            </a:p>
          </p:txBody>
        </p:sp>
        <p:sp>
          <p:nvSpPr>
            <p:cNvPr id="37923" name="Line 31">
              <a:extLst>
                <a:ext uri="{FF2B5EF4-FFF2-40B4-BE49-F238E27FC236}">
                  <a16:creationId xmlns:a16="http://schemas.microsoft.com/office/drawing/2014/main" id="{A01980B5-C76C-F241-AF5F-0FF45050E4A9}"/>
                </a:ext>
              </a:extLst>
            </p:cNvPr>
            <p:cNvSpPr>
              <a:spLocks noChangeShapeType="1"/>
            </p:cNvSpPr>
            <p:nvPr/>
          </p:nvSpPr>
          <p:spPr bwMode="auto">
            <a:xfrm>
              <a:off x="4311650" y="6259513"/>
              <a:ext cx="582612" cy="0"/>
            </a:xfrm>
            <a:prstGeom prst="line">
              <a:avLst/>
            </a:prstGeom>
            <a:noFill/>
            <a:ln w="12700">
              <a:solidFill>
                <a:schemeClr val="tx1"/>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7924" name="Rectangle 32">
              <a:extLst>
                <a:ext uri="{FF2B5EF4-FFF2-40B4-BE49-F238E27FC236}">
                  <a16:creationId xmlns:a16="http://schemas.microsoft.com/office/drawing/2014/main" id="{EEE22F20-7E2A-4F4E-AF80-55A2E66815F7}"/>
                </a:ext>
              </a:extLst>
            </p:cNvPr>
            <p:cNvSpPr>
              <a:spLocks noChangeArrowheads="1"/>
            </p:cNvSpPr>
            <p:nvPr/>
          </p:nvSpPr>
          <p:spPr bwMode="auto">
            <a:xfrm rot="10619770">
              <a:off x="1953642" y="5644660"/>
              <a:ext cx="1102867" cy="429605"/>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Sheath</a:t>
              </a:r>
            </a:p>
          </p:txBody>
        </p:sp>
        <p:sp>
          <p:nvSpPr>
            <p:cNvPr id="37925" name="Line 33">
              <a:extLst>
                <a:ext uri="{FF2B5EF4-FFF2-40B4-BE49-F238E27FC236}">
                  <a16:creationId xmlns:a16="http://schemas.microsoft.com/office/drawing/2014/main" id="{6705FD28-5558-AA40-8D3A-1CCAE8B33387}"/>
                </a:ext>
              </a:extLst>
            </p:cNvPr>
            <p:cNvSpPr>
              <a:spLocks noChangeShapeType="1"/>
            </p:cNvSpPr>
            <p:nvPr/>
          </p:nvSpPr>
          <p:spPr bwMode="auto">
            <a:xfrm>
              <a:off x="2903538" y="5881688"/>
              <a:ext cx="1133475" cy="0"/>
            </a:xfrm>
            <a:prstGeom prst="line">
              <a:avLst/>
            </a:prstGeom>
            <a:noFill/>
            <a:ln w="12700">
              <a:solidFill>
                <a:schemeClr val="tx1"/>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sp>
          <p:nvSpPr>
            <p:cNvPr id="37926" name="Line 34">
              <a:extLst>
                <a:ext uri="{FF2B5EF4-FFF2-40B4-BE49-F238E27FC236}">
                  <a16:creationId xmlns:a16="http://schemas.microsoft.com/office/drawing/2014/main" id="{B5F19CA4-1EAB-1443-BDB5-FCB1480E77D4}"/>
                </a:ext>
              </a:extLst>
            </p:cNvPr>
            <p:cNvSpPr>
              <a:spLocks noChangeShapeType="1"/>
            </p:cNvSpPr>
            <p:nvPr/>
          </p:nvSpPr>
          <p:spPr bwMode="auto">
            <a:xfrm flipH="1">
              <a:off x="1897063" y="5268913"/>
              <a:ext cx="2971799" cy="0"/>
            </a:xfrm>
            <a:prstGeom prst="line">
              <a:avLst/>
            </a:prstGeom>
            <a:noFill/>
            <a:ln w="57150">
              <a:solidFill>
                <a:srgbClr val="3399FF"/>
              </a:solidFill>
              <a:round/>
              <a:headEnd type="triangle" w="med" len="med"/>
              <a:tailEnd/>
            </a:ln>
            <a:effectLst/>
            <a:extLst>
              <a:ext uri="{909E8E84-426E-40dd-AFC4-6F175D3DCCD1}"/>
              <a:ext uri="{AF507438-7753-43e0-B8FC-AC1667EBCBE1}"/>
            </a:extLst>
          </p:spPr>
          <p:txBody>
            <a:bodyPr wrap="none" anchor="ctr"/>
            <a:lstStyle/>
            <a:p>
              <a:pPr eaLnBrk="1" hangingPunct="1">
                <a:defRPr/>
              </a:pPr>
              <a:endParaRPr lang="en-US">
                <a:latin typeface="Arial" charset="0"/>
              </a:endParaRPr>
            </a:p>
          </p:txBody>
        </p:sp>
      </p:grpSp>
      <p:sp>
        <p:nvSpPr>
          <p:cNvPr id="39" name="Freeform 38">
            <a:extLst>
              <a:ext uri="{FF2B5EF4-FFF2-40B4-BE49-F238E27FC236}">
                <a16:creationId xmlns:a16="http://schemas.microsoft.com/office/drawing/2014/main" id="{CA224DFC-248A-D442-8093-9A177606D27B}"/>
              </a:ext>
            </a:extLst>
          </p:cNvPr>
          <p:cNvSpPr/>
          <p:nvPr/>
        </p:nvSpPr>
        <p:spPr>
          <a:xfrm>
            <a:off x="8349958" y="264111"/>
            <a:ext cx="1628775" cy="525463"/>
          </a:xfrm>
          <a:custGeom>
            <a:avLst/>
            <a:gdLst>
              <a:gd name="connsiteX0" fmla="*/ 22736 w 1318136"/>
              <a:gd name="connsiteY0" fmla="*/ 517635 h 517635"/>
              <a:gd name="connsiteX1" fmla="*/ 175136 w 1318136"/>
              <a:gd name="connsiteY1" fmla="*/ 6007 h 517635"/>
              <a:gd name="connsiteX2" fmla="*/ 1318136 w 1318136"/>
              <a:gd name="connsiteY2" fmla="*/ 223721 h 517635"/>
              <a:gd name="connsiteX3" fmla="*/ 1318136 w 1318136"/>
              <a:gd name="connsiteY3" fmla="*/ 223721 h 517635"/>
              <a:gd name="connsiteX0" fmla="*/ 22736 w 1622936"/>
              <a:gd name="connsiteY0" fmla="*/ 518171 h 518171"/>
              <a:gd name="connsiteX1" fmla="*/ 175136 w 1622936"/>
              <a:gd name="connsiteY1" fmla="*/ 6543 h 518171"/>
              <a:gd name="connsiteX2" fmla="*/ 1318136 w 1622936"/>
              <a:gd name="connsiteY2" fmla="*/ 224257 h 518171"/>
              <a:gd name="connsiteX3" fmla="*/ 1622936 w 1622936"/>
              <a:gd name="connsiteY3" fmla="*/ 158943 h 518171"/>
              <a:gd name="connsiteX0" fmla="*/ 28526 w 1628726"/>
              <a:gd name="connsiteY0" fmla="*/ 525817 h 525817"/>
              <a:gd name="connsiteX1" fmla="*/ 180926 w 1628726"/>
              <a:gd name="connsiteY1" fmla="*/ 14189 h 525817"/>
              <a:gd name="connsiteX2" fmla="*/ 1454554 w 1628726"/>
              <a:gd name="connsiteY2" fmla="*/ 144817 h 525817"/>
              <a:gd name="connsiteX3" fmla="*/ 1628726 w 1628726"/>
              <a:gd name="connsiteY3" fmla="*/ 166589 h 525817"/>
            </a:gdLst>
            <a:ahLst/>
            <a:cxnLst>
              <a:cxn ang="0">
                <a:pos x="connsiteX0" y="connsiteY0"/>
              </a:cxn>
              <a:cxn ang="0">
                <a:pos x="connsiteX1" y="connsiteY1"/>
              </a:cxn>
              <a:cxn ang="0">
                <a:pos x="connsiteX2" y="connsiteY2"/>
              </a:cxn>
              <a:cxn ang="0">
                <a:pos x="connsiteX3" y="connsiteY3"/>
              </a:cxn>
            </a:cxnLst>
            <a:rect l="l" t="t" r="r" b="b"/>
            <a:pathLst>
              <a:path w="1628726" h="525817">
                <a:moveTo>
                  <a:pt x="28526" y="525817"/>
                </a:moveTo>
                <a:cubicBezTo>
                  <a:pt x="-3224" y="294496"/>
                  <a:pt x="-56745" y="77689"/>
                  <a:pt x="180926" y="14189"/>
                </a:cubicBezTo>
                <a:cubicBezTo>
                  <a:pt x="418597" y="-49311"/>
                  <a:pt x="1213254" y="119417"/>
                  <a:pt x="1454554" y="144817"/>
                </a:cubicBezTo>
                <a:cubicBezTo>
                  <a:pt x="1695854" y="170217"/>
                  <a:pt x="1527126" y="188360"/>
                  <a:pt x="1628726" y="16658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0" name="Freeform 39">
            <a:extLst>
              <a:ext uri="{FF2B5EF4-FFF2-40B4-BE49-F238E27FC236}">
                <a16:creationId xmlns:a16="http://schemas.microsoft.com/office/drawing/2014/main" id="{B5E25845-A32D-9748-A439-19BADDCED544}"/>
              </a:ext>
            </a:extLst>
          </p:cNvPr>
          <p:cNvSpPr/>
          <p:nvPr/>
        </p:nvSpPr>
        <p:spPr>
          <a:xfrm>
            <a:off x="8632532" y="424449"/>
            <a:ext cx="1193800" cy="376237"/>
          </a:xfrm>
          <a:custGeom>
            <a:avLst/>
            <a:gdLst>
              <a:gd name="connsiteX0" fmla="*/ 22736 w 1318136"/>
              <a:gd name="connsiteY0" fmla="*/ 517635 h 517635"/>
              <a:gd name="connsiteX1" fmla="*/ 175136 w 1318136"/>
              <a:gd name="connsiteY1" fmla="*/ 6007 h 517635"/>
              <a:gd name="connsiteX2" fmla="*/ 1318136 w 1318136"/>
              <a:gd name="connsiteY2" fmla="*/ 223721 h 517635"/>
              <a:gd name="connsiteX3" fmla="*/ 1318136 w 1318136"/>
              <a:gd name="connsiteY3" fmla="*/ 223721 h 517635"/>
            </a:gdLst>
            <a:ahLst/>
            <a:cxnLst>
              <a:cxn ang="0">
                <a:pos x="connsiteX0" y="connsiteY0"/>
              </a:cxn>
              <a:cxn ang="0">
                <a:pos x="connsiteX1" y="connsiteY1"/>
              </a:cxn>
              <a:cxn ang="0">
                <a:pos x="connsiteX2" y="connsiteY2"/>
              </a:cxn>
              <a:cxn ang="0">
                <a:pos x="connsiteX3" y="connsiteY3"/>
              </a:cxn>
            </a:cxnLst>
            <a:rect l="l" t="t" r="r" b="b"/>
            <a:pathLst>
              <a:path w="1318136" h="517635">
                <a:moveTo>
                  <a:pt x="22736" y="517635"/>
                </a:moveTo>
                <a:cubicBezTo>
                  <a:pt x="-9014" y="286314"/>
                  <a:pt x="-40764" y="54993"/>
                  <a:pt x="175136" y="6007"/>
                </a:cubicBezTo>
                <a:cubicBezTo>
                  <a:pt x="391036" y="-42979"/>
                  <a:pt x="1318136" y="223721"/>
                  <a:pt x="1318136" y="223721"/>
                </a:cubicBezTo>
                <a:lnTo>
                  <a:pt x="1318136" y="223721"/>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7897" name="Rectangle 30">
            <a:extLst>
              <a:ext uri="{FF2B5EF4-FFF2-40B4-BE49-F238E27FC236}">
                <a16:creationId xmlns:a16="http://schemas.microsoft.com/office/drawing/2014/main" id="{0B48B2E1-7BDC-3643-957B-AFA7EE82D3E7}"/>
              </a:ext>
            </a:extLst>
          </p:cNvPr>
          <p:cNvSpPr>
            <a:spLocks noChangeArrowheads="1"/>
          </p:cNvSpPr>
          <p:nvPr/>
        </p:nvSpPr>
        <p:spPr bwMode="auto">
          <a:xfrm>
            <a:off x="8934157" y="495885"/>
            <a:ext cx="2084388" cy="736600"/>
          </a:xfrm>
          <a:prstGeom prst="rect">
            <a:avLst/>
          </a:prstGeom>
          <a:noFill/>
          <a:ln>
            <a:noFill/>
          </a:ln>
          <a:effectLst/>
          <a:extLst>
            <a:ext uri="{909E8E84-426E-40dd-AFC4-6F175D3DCCD1}"/>
            <a:ext uri="{91240B29-F687-4f45-9708-019B960494DF}"/>
            <a:ext uri="{AF507438-7753-43e0-B8FC-AC1667EBCBE1}"/>
          </a:extLst>
        </p:spPr>
        <p:txBody>
          <a:bodyPr wrap="none" lIns="122238" tIns="60325" rIns="122238" bIns="60325">
            <a:spAutoFit/>
          </a:bodyPr>
          <a:lstStyle>
            <a:lvl1pPr defTabSz="1036638" eaLnBrk="0" hangingPunct="0">
              <a:defRPr>
                <a:solidFill>
                  <a:schemeClr val="tx1"/>
                </a:solidFill>
                <a:latin typeface="Arial" charset="0"/>
              </a:defRPr>
            </a:lvl1pPr>
            <a:lvl2pPr marL="742950" indent="-285750" defTabSz="1036638" eaLnBrk="0" hangingPunct="0">
              <a:defRPr>
                <a:solidFill>
                  <a:schemeClr val="tx1"/>
                </a:solidFill>
                <a:latin typeface="Arial" charset="0"/>
              </a:defRPr>
            </a:lvl2pPr>
            <a:lvl3pPr marL="1143000" indent="-228600" defTabSz="1036638" eaLnBrk="0" hangingPunct="0">
              <a:defRPr>
                <a:solidFill>
                  <a:schemeClr val="tx1"/>
                </a:solidFill>
                <a:latin typeface="Arial" charset="0"/>
              </a:defRPr>
            </a:lvl3pPr>
            <a:lvl4pPr marL="1600200" indent="-228600" defTabSz="1036638" eaLnBrk="0" hangingPunct="0">
              <a:defRPr>
                <a:solidFill>
                  <a:schemeClr val="tx1"/>
                </a:solidFill>
                <a:latin typeface="Arial" charset="0"/>
              </a:defRPr>
            </a:lvl4pPr>
            <a:lvl5pPr marL="2057400" indent="-228600" defTabSz="1036638" eaLnBrk="0" hangingPunct="0">
              <a:defRPr>
                <a:solidFill>
                  <a:schemeClr val="tx1"/>
                </a:solidFill>
                <a:latin typeface="Arial" charset="0"/>
              </a:defRPr>
            </a:lvl5pPr>
            <a:lvl6pPr marL="2514600" indent="-228600" defTabSz="1036638" eaLnBrk="0" fontAlgn="base" hangingPunct="0">
              <a:spcBef>
                <a:spcPct val="0"/>
              </a:spcBef>
              <a:spcAft>
                <a:spcPct val="0"/>
              </a:spcAft>
              <a:defRPr>
                <a:solidFill>
                  <a:schemeClr val="tx1"/>
                </a:solidFill>
                <a:latin typeface="Arial" charset="0"/>
              </a:defRPr>
            </a:lvl6pPr>
            <a:lvl7pPr marL="2971800" indent="-228600" defTabSz="1036638" eaLnBrk="0" fontAlgn="base" hangingPunct="0">
              <a:spcBef>
                <a:spcPct val="0"/>
              </a:spcBef>
              <a:spcAft>
                <a:spcPct val="0"/>
              </a:spcAft>
              <a:defRPr>
                <a:solidFill>
                  <a:schemeClr val="tx1"/>
                </a:solidFill>
                <a:latin typeface="Arial" charset="0"/>
              </a:defRPr>
            </a:lvl7pPr>
            <a:lvl8pPr marL="3429000" indent="-228600" defTabSz="1036638" eaLnBrk="0" fontAlgn="base" hangingPunct="0">
              <a:spcBef>
                <a:spcPct val="0"/>
              </a:spcBef>
              <a:spcAft>
                <a:spcPct val="0"/>
              </a:spcAft>
              <a:defRPr>
                <a:solidFill>
                  <a:schemeClr val="tx1"/>
                </a:solidFill>
                <a:latin typeface="Arial" charset="0"/>
              </a:defRPr>
            </a:lvl8pPr>
            <a:lvl9pPr marL="3886200" indent="-228600" defTabSz="1036638" eaLnBrk="0" fontAlgn="base" hangingPunct="0">
              <a:spcBef>
                <a:spcPct val="0"/>
              </a:spcBef>
              <a:spcAft>
                <a:spcPct val="0"/>
              </a:spcAft>
              <a:defRPr>
                <a:solidFill>
                  <a:schemeClr val="tx1"/>
                </a:solidFill>
                <a:latin typeface="Arial" charset="0"/>
              </a:defRPr>
            </a:lvl9pPr>
          </a:lstStyle>
          <a:p>
            <a:pPr>
              <a:defRPr/>
            </a:pPr>
            <a:r>
              <a:rPr lang="en-US" altLang="en-US" sz="2000" b="1"/>
              <a:t>Closed tube</a:t>
            </a:r>
          </a:p>
          <a:p>
            <a:pPr>
              <a:defRPr/>
            </a:pPr>
            <a:r>
              <a:rPr lang="en-US" altLang="en-US" sz="2000" b="1"/>
              <a:t>Carrying waste</a:t>
            </a:r>
          </a:p>
        </p:txBody>
      </p:sp>
    </p:spTree>
    <p:extLst>
      <p:ext uri="{BB962C8B-B14F-4D97-AF65-F5344CB8AC3E}">
        <p14:creationId xmlns:p14="http://schemas.microsoft.com/office/powerpoint/2010/main" val="221047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a:extLst>
              <a:ext uri="{FF2B5EF4-FFF2-40B4-BE49-F238E27FC236}">
                <a16:creationId xmlns:a16="http://schemas.microsoft.com/office/drawing/2014/main" id="{AA243667-FFDF-6C46-8848-6A2706B7555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E334062-16A7-324E-BF0E-BE048BD5D2D2}" type="datetime12">
              <a:rPr lang="en-US" altLang="en-US" sz="1400"/>
              <a:pPr>
                <a:spcBef>
                  <a:spcPct val="0"/>
                </a:spcBef>
                <a:buFontTx/>
                <a:buNone/>
              </a:pPr>
              <a:t>9:13 AM</a:t>
            </a:fld>
            <a:endParaRPr lang="en-US" altLang="en-US" sz="1400"/>
          </a:p>
        </p:txBody>
      </p:sp>
      <p:sp>
        <p:nvSpPr>
          <p:cNvPr id="21506" name="Rectangle 2">
            <a:extLst>
              <a:ext uri="{FF2B5EF4-FFF2-40B4-BE49-F238E27FC236}">
                <a16:creationId xmlns:a16="http://schemas.microsoft.com/office/drawing/2014/main" id="{7C7E5A98-28EE-9740-8A0A-7B8F49834FA8}"/>
              </a:ext>
            </a:extLst>
          </p:cNvPr>
          <p:cNvSpPr>
            <a:spLocks noGrp="1" noChangeArrowheads="1"/>
          </p:cNvSpPr>
          <p:nvPr>
            <p:ph type="title"/>
          </p:nvPr>
        </p:nvSpPr>
        <p:spPr>
          <a:xfrm>
            <a:off x="1524000" y="-152400"/>
            <a:ext cx="91440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lnSpc>
                <a:spcPct val="80000"/>
              </a:lnSpc>
            </a:pPr>
            <a:r>
              <a:rPr lang="en-US" altLang="en-US" sz="4000">
                <a:ea typeface="ＭＳ Ｐゴシック" panose="020B0600070205080204" pitchFamily="34" charset="-128"/>
              </a:rPr>
              <a:t>Fluidics - Differential Pressure System</a:t>
            </a:r>
          </a:p>
        </p:txBody>
      </p:sp>
      <p:pic>
        <p:nvPicPr>
          <p:cNvPr id="21507" name="Picture 3">
            <a:extLst>
              <a:ext uri="{FF2B5EF4-FFF2-40B4-BE49-F238E27FC236}">
                <a16:creationId xmlns:a16="http://schemas.microsoft.com/office/drawing/2014/main" id="{76BA81A6-335C-4345-B1DF-D3B662B98E84}"/>
              </a:ext>
            </a:extLst>
          </p:cNvPr>
          <p:cNvPicPr>
            <a:picLocks noChangeArrowheads="1"/>
          </p:cNvPicPr>
          <p:nvPr/>
        </p:nvPicPr>
        <p:blipFill>
          <a:blip r:embed="rId3">
            <a:lum bright="-97000" contrast="-51000"/>
            <a:extLst>
              <a:ext uri="{28A0092B-C50C-407E-A947-70E740481C1C}">
                <a14:useLocalDpi xmlns:a14="http://schemas.microsoft.com/office/drawing/2010/main" val="0"/>
              </a:ext>
            </a:extLst>
          </a:blip>
          <a:srcRect/>
          <a:stretch>
            <a:fillRect/>
          </a:stretch>
        </p:blipFill>
        <p:spPr bwMode="auto">
          <a:xfrm>
            <a:off x="2819400" y="914400"/>
            <a:ext cx="7086600" cy="523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8" name="Rectangle 4">
            <a:extLst>
              <a:ext uri="{FF2B5EF4-FFF2-40B4-BE49-F238E27FC236}">
                <a16:creationId xmlns:a16="http://schemas.microsoft.com/office/drawing/2014/main" id="{C3359446-0517-BA4A-AE25-E9CA715FF9BC}"/>
              </a:ext>
            </a:extLst>
          </p:cNvPr>
          <p:cNvSpPr>
            <a:spLocks noChangeArrowheads="1"/>
          </p:cNvSpPr>
          <p:nvPr/>
        </p:nvSpPr>
        <p:spPr bwMode="auto">
          <a:xfrm>
            <a:off x="4114801" y="6172200"/>
            <a:ext cx="662781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b="1">
                <a:latin typeface="Times New Roman" panose="02020603050405020304" pitchFamily="18" charset="0"/>
              </a:rPr>
              <a:t>From C. Göttlinger, B. Mechtold, and A. Radbruch</a:t>
            </a:r>
          </a:p>
        </p:txBody>
      </p:sp>
    </p:spTree>
    <p:extLst>
      <p:ext uri="{BB962C8B-B14F-4D97-AF65-F5344CB8AC3E}">
        <p14:creationId xmlns:p14="http://schemas.microsoft.com/office/powerpoint/2010/main" val="1993877235"/>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Date Placeholder 3">
            <a:extLst>
              <a:ext uri="{FF2B5EF4-FFF2-40B4-BE49-F238E27FC236}">
                <a16:creationId xmlns:a16="http://schemas.microsoft.com/office/drawing/2014/main" id="{44718B07-20CC-0C4C-B7F4-10E3F270711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1028E4E-AAAC-AA4B-8CA3-5DA849059091}" type="datetime12">
              <a:rPr lang="en-US" altLang="en-US" sz="1400"/>
              <a:pPr>
                <a:spcBef>
                  <a:spcPct val="0"/>
                </a:spcBef>
                <a:buFontTx/>
                <a:buNone/>
              </a:pPr>
              <a:t>9:13 AM</a:t>
            </a:fld>
            <a:endParaRPr lang="en-US" altLang="en-US" sz="1400"/>
          </a:p>
        </p:txBody>
      </p:sp>
      <p:sp>
        <p:nvSpPr>
          <p:cNvPr id="41987" name="Rectangle 2">
            <a:extLst>
              <a:ext uri="{FF2B5EF4-FFF2-40B4-BE49-F238E27FC236}">
                <a16:creationId xmlns:a16="http://schemas.microsoft.com/office/drawing/2014/main" id="{6BF37159-5E92-B041-8DFC-5138DA8C6400}"/>
              </a:ext>
            </a:extLst>
          </p:cNvPr>
          <p:cNvSpPr>
            <a:spLocks noGrp="1" noChangeArrowheads="1"/>
          </p:cNvSpPr>
          <p:nvPr>
            <p:ph type="title"/>
          </p:nvPr>
        </p:nvSpPr>
        <p:spPr>
          <a:xfrm>
            <a:off x="149468" y="196313"/>
            <a:ext cx="7772400" cy="609600"/>
          </a:xfrm>
        </p:spPr>
        <p:txBody>
          <a:bodyPr/>
          <a:lstStyle/>
          <a:p>
            <a:pPr eaLnBrk="1" hangingPunct="1">
              <a:defRPr/>
            </a:pPr>
            <a:r>
              <a:rPr lang="en-US" altLang="en-US" dirty="0">
                <a:cs typeface="+mj-cs"/>
              </a:rPr>
              <a:t>Sheath and waste systems</a:t>
            </a:r>
          </a:p>
        </p:txBody>
      </p:sp>
      <p:sp>
        <p:nvSpPr>
          <p:cNvPr id="41988" name="Rectangle 3">
            <a:extLst>
              <a:ext uri="{FF2B5EF4-FFF2-40B4-BE49-F238E27FC236}">
                <a16:creationId xmlns:a16="http://schemas.microsoft.com/office/drawing/2014/main" id="{F03DBB1C-26E4-8C42-B1C8-4354EB0D2371}"/>
              </a:ext>
            </a:extLst>
          </p:cNvPr>
          <p:cNvSpPr>
            <a:spLocks noGrp="1" noChangeArrowheads="1"/>
          </p:cNvSpPr>
          <p:nvPr>
            <p:ph type="body" idx="1"/>
          </p:nvPr>
        </p:nvSpPr>
        <p:spPr>
          <a:xfrm>
            <a:off x="1981200" y="1600201"/>
            <a:ext cx="8229600" cy="2346325"/>
          </a:xfrm>
        </p:spPr>
        <p:txBody>
          <a:bodyPr/>
          <a:lstStyle/>
          <a:p>
            <a:pPr eaLnBrk="1" hangingPunct="1">
              <a:defRPr/>
            </a:pPr>
            <a:endParaRPr lang="en-US">
              <a:cs typeface="+mn-cs"/>
            </a:endParaRPr>
          </a:p>
        </p:txBody>
      </p:sp>
      <p:pic>
        <p:nvPicPr>
          <p:cNvPr id="97284" name="Picture 4" descr="DSC00017(33)">
            <a:extLst>
              <a:ext uri="{FF2B5EF4-FFF2-40B4-BE49-F238E27FC236}">
                <a16:creationId xmlns:a16="http://schemas.microsoft.com/office/drawing/2014/main" id="{DC0BF94A-62DC-7449-BB9B-0241D6BEA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319" y="648213"/>
            <a:ext cx="4286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descr="DSC00018(34)">
            <a:extLst>
              <a:ext uri="{FF2B5EF4-FFF2-40B4-BE49-F238E27FC236}">
                <a16:creationId xmlns:a16="http://schemas.microsoft.com/office/drawing/2014/main" id="{178AC153-97EC-7546-9792-5FE498673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241935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6">
            <a:extLst>
              <a:ext uri="{FF2B5EF4-FFF2-40B4-BE49-F238E27FC236}">
                <a16:creationId xmlns:a16="http://schemas.microsoft.com/office/drawing/2014/main" id="{542C18C2-0E87-7341-A2B9-12D9E75DCFC1}"/>
              </a:ext>
            </a:extLst>
          </p:cNvPr>
          <p:cNvSpPr txBox="1">
            <a:spLocks noChangeArrowheads="1"/>
          </p:cNvSpPr>
          <p:nvPr/>
        </p:nvSpPr>
        <p:spPr bwMode="auto">
          <a:xfrm>
            <a:off x="3048000" y="1143000"/>
            <a:ext cx="18288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400">
                <a:latin typeface="Times New Roman" charset="0"/>
              </a:rPr>
              <a:t>Epics Elite</a:t>
            </a:r>
          </a:p>
        </p:txBody>
      </p:sp>
      <p:sp>
        <p:nvSpPr>
          <p:cNvPr id="41992" name="Text Box 7">
            <a:extLst>
              <a:ext uri="{FF2B5EF4-FFF2-40B4-BE49-F238E27FC236}">
                <a16:creationId xmlns:a16="http://schemas.microsoft.com/office/drawing/2014/main" id="{4A990AAB-2E30-8041-9C4E-21833D566F2C}"/>
              </a:ext>
            </a:extLst>
          </p:cNvPr>
          <p:cNvSpPr txBox="1">
            <a:spLocks noChangeArrowheads="1"/>
          </p:cNvSpPr>
          <p:nvPr/>
        </p:nvSpPr>
        <p:spPr bwMode="auto">
          <a:xfrm>
            <a:off x="2193926" y="5070475"/>
            <a:ext cx="23653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2400">
                <a:latin typeface="Times New Roman" charset="0"/>
              </a:rPr>
              <a:t>Sheath Filter Unit</a:t>
            </a:r>
          </a:p>
        </p:txBody>
      </p:sp>
      <p:sp>
        <p:nvSpPr>
          <p:cNvPr id="41993" name="Text Box 8">
            <a:extLst>
              <a:ext uri="{FF2B5EF4-FFF2-40B4-BE49-F238E27FC236}">
                <a16:creationId xmlns:a16="http://schemas.microsoft.com/office/drawing/2014/main" id="{D652D3B9-2854-A849-A6EF-7B6675B789BE}"/>
              </a:ext>
            </a:extLst>
          </p:cNvPr>
          <p:cNvSpPr txBox="1">
            <a:spLocks noChangeArrowheads="1"/>
          </p:cNvSpPr>
          <p:nvPr/>
        </p:nvSpPr>
        <p:spPr bwMode="auto">
          <a:xfrm>
            <a:off x="4566919" y="5439289"/>
            <a:ext cx="1447800" cy="923925"/>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a:latin typeface="Times New Roman" charset="0"/>
              </a:rPr>
              <a:t>Low Pressure</a:t>
            </a:r>
          </a:p>
          <a:p>
            <a:pPr>
              <a:defRPr/>
            </a:pPr>
            <a:r>
              <a:rPr lang="en-US" altLang="en-US">
                <a:latin typeface="Times New Roman" charset="0"/>
              </a:rPr>
              <a:t>Sheath and </a:t>
            </a:r>
          </a:p>
          <a:p>
            <a:pPr>
              <a:defRPr/>
            </a:pPr>
            <a:r>
              <a:rPr lang="en-US" altLang="en-US">
                <a:latin typeface="Times New Roman" charset="0"/>
              </a:rPr>
              <a:t>Waste bottles</a:t>
            </a:r>
          </a:p>
        </p:txBody>
      </p:sp>
      <p:sp>
        <p:nvSpPr>
          <p:cNvPr id="41994" name="Line 9">
            <a:extLst>
              <a:ext uri="{FF2B5EF4-FFF2-40B4-BE49-F238E27FC236}">
                <a16:creationId xmlns:a16="http://schemas.microsoft.com/office/drawing/2014/main" id="{8B9456D1-E6FF-534E-986A-C294EF333F2D}"/>
              </a:ext>
            </a:extLst>
          </p:cNvPr>
          <p:cNvSpPr>
            <a:spLocks noChangeShapeType="1"/>
          </p:cNvSpPr>
          <p:nvPr/>
        </p:nvSpPr>
        <p:spPr bwMode="auto">
          <a:xfrm flipV="1">
            <a:off x="5290819" y="5145600"/>
            <a:ext cx="609600" cy="3048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hangingPunct="1">
              <a:defRPr/>
            </a:pPr>
            <a:endParaRPr lang="en-US">
              <a:latin typeface="Arial" charset="0"/>
            </a:endParaRPr>
          </a:p>
        </p:txBody>
      </p:sp>
      <p:sp>
        <p:nvSpPr>
          <p:cNvPr id="41995" name="Text Box 10">
            <a:extLst>
              <a:ext uri="{FF2B5EF4-FFF2-40B4-BE49-F238E27FC236}">
                <a16:creationId xmlns:a16="http://schemas.microsoft.com/office/drawing/2014/main" id="{AEFEAC55-3265-BC4E-9865-9F3BB3237713}"/>
              </a:ext>
            </a:extLst>
          </p:cNvPr>
          <p:cNvSpPr txBox="1">
            <a:spLocks noChangeArrowheads="1"/>
          </p:cNvSpPr>
          <p:nvPr/>
        </p:nvSpPr>
        <p:spPr bwMode="auto">
          <a:xfrm>
            <a:off x="8884919" y="6291775"/>
            <a:ext cx="1257300" cy="2286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a:t>Photo: J. P Robinson</a:t>
            </a:r>
          </a:p>
        </p:txBody>
      </p:sp>
      <p:sp>
        <p:nvSpPr>
          <p:cNvPr id="97291" name="TextBox 1">
            <a:extLst>
              <a:ext uri="{FF2B5EF4-FFF2-40B4-BE49-F238E27FC236}">
                <a16:creationId xmlns:a16="http://schemas.microsoft.com/office/drawing/2014/main" id="{0E671963-9F63-9C4D-A30F-69D1411D92E1}"/>
              </a:ext>
            </a:extLst>
          </p:cNvPr>
          <p:cNvSpPr txBox="1">
            <a:spLocks noChangeArrowheads="1"/>
          </p:cNvSpPr>
          <p:nvPr/>
        </p:nvSpPr>
        <p:spPr bwMode="auto">
          <a:xfrm>
            <a:off x="10385108" y="2288101"/>
            <a:ext cx="91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Sheath</a:t>
            </a:r>
          </a:p>
          <a:p>
            <a:pPr eaLnBrk="1" hangingPunct="1">
              <a:spcBef>
                <a:spcPct val="0"/>
              </a:spcBef>
              <a:buFontTx/>
              <a:buNone/>
            </a:pPr>
            <a:r>
              <a:rPr lang="en-US" altLang="en-US" sz="1800"/>
              <a:t>fluid</a:t>
            </a:r>
          </a:p>
        </p:txBody>
      </p:sp>
      <p:sp>
        <p:nvSpPr>
          <p:cNvPr id="97292" name="TextBox 13">
            <a:extLst>
              <a:ext uri="{FF2B5EF4-FFF2-40B4-BE49-F238E27FC236}">
                <a16:creationId xmlns:a16="http://schemas.microsoft.com/office/drawing/2014/main" id="{4EEC0510-C16B-7B4F-A049-4248CC048313}"/>
              </a:ext>
            </a:extLst>
          </p:cNvPr>
          <p:cNvSpPr txBox="1">
            <a:spLocks noChangeArrowheads="1"/>
          </p:cNvSpPr>
          <p:nvPr/>
        </p:nvSpPr>
        <p:spPr bwMode="auto">
          <a:xfrm>
            <a:off x="10277158" y="4804288"/>
            <a:ext cx="113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Waste</a:t>
            </a:r>
          </a:p>
          <a:p>
            <a:pPr eaLnBrk="1" hangingPunct="1">
              <a:spcBef>
                <a:spcPct val="0"/>
              </a:spcBef>
              <a:buFontTx/>
              <a:buNone/>
            </a:pPr>
            <a:r>
              <a:rPr lang="en-US" altLang="en-US" sz="1800"/>
              <a:t>container</a:t>
            </a:r>
          </a:p>
        </p:txBody>
      </p:sp>
      <p:cxnSp>
        <p:nvCxnSpPr>
          <p:cNvPr id="4" name="Straight Arrow Connector 3">
            <a:extLst>
              <a:ext uri="{FF2B5EF4-FFF2-40B4-BE49-F238E27FC236}">
                <a16:creationId xmlns:a16="http://schemas.microsoft.com/office/drawing/2014/main" id="{3F8C68B1-BC57-BC40-8E95-33383CD1EF1D}"/>
              </a:ext>
            </a:extLst>
          </p:cNvPr>
          <p:cNvCxnSpPr/>
          <p:nvPr/>
        </p:nvCxnSpPr>
        <p:spPr>
          <a:xfrm>
            <a:off x="4236719" y="2786575"/>
            <a:ext cx="2895600" cy="129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602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BAAF73A0-7E80-E947-9EC9-3B5C2986C3D1}"/>
              </a:ext>
            </a:extLst>
          </p:cNvPr>
          <p:cNvSpPr>
            <a:spLocks noGrp="1" noChangeArrowheads="1"/>
          </p:cNvSpPr>
          <p:nvPr>
            <p:ph type="title"/>
          </p:nvPr>
        </p:nvSpPr>
        <p:spPr>
          <a:xfrm>
            <a:off x="1981200" y="0"/>
            <a:ext cx="7772400" cy="609600"/>
          </a:xfrm>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r>
              <a:rPr lang="en-US" altLang="en-US">
                <a:ea typeface="ＭＳ Ｐゴシック" panose="020B0600070205080204" pitchFamily="34" charset="-128"/>
              </a:rPr>
              <a:t>The Elements of Flow Sorting</a:t>
            </a:r>
          </a:p>
        </p:txBody>
      </p:sp>
      <p:sp>
        <p:nvSpPr>
          <p:cNvPr id="18434" name="Rectangle 3">
            <a:extLst>
              <a:ext uri="{FF2B5EF4-FFF2-40B4-BE49-F238E27FC236}">
                <a16:creationId xmlns:a16="http://schemas.microsoft.com/office/drawing/2014/main" id="{E03906BB-5902-6D42-8C8C-1D8AC02203FF}"/>
              </a:ext>
            </a:extLst>
          </p:cNvPr>
          <p:cNvSpPr>
            <a:spLocks noGrp="1" noChangeArrowheads="1"/>
          </p:cNvSpPr>
          <p:nvPr>
            <p:ph type="body" idx="1"/>
          </p:nvPr>
        </p:nvSpPr>
        <p:spPr/>
        <p:txBody>
          <a:bodyPr vert="horz" lIns="90488" tIns="44450" rIns="90488" bIns="44450" rtlCol="0">
            <a:normAutofit/>
          </a:bodyPr>
          <a:lstStyle/>
          <a:p>
            <a:pPr>
              <a:defRPr/>
            </a:pPr>
            <a:r>
              <a:rPr lang="en-US">
                <a:cs typeface="+mn-cs"/>
              </a:rPr>
              <a:t>Sample Preparation</a:t>
            </a:r>
          </a:p>
          <a:p>
            <a:pPr>
              <a:defRPr/>
            </a:pPr>
            <a:r>
              <a:rPr lang="en-US">
                <a:cs typeface="+mn-cs"/>
              </a:rPr>
              <a:t>Hardware Setup</a:t>
            </a:r>
          </a:p>
          <a:p>
            <a:pPr>
              <a:defRPr/>
            </a:pPr>
            <a:r>
              <a:rPr lang="en-US">
                <a:cs typeface="+mn-cs"/>
              </a:rPr>
              <a:t>Droplet formation</a:t>
            </a:r>
          </a:p>
          <a:p>
            <a:pPr>
              <a:defRPr/>
            </a:pPr>
            <a:r>
              <a:rPr lang="en-US">
                <a:cs typeface="+mn-cs"/>
              </a:rPr>
              <a:t>Timing</a:t>
            </a:r>
          </a:p>
          <a:p>
            <a:pPr>
              <a:defRPr/>
            </a:pPr>
            <a:r>
              <a:rPr lang="en-US">
                <a:cs typeface="+mn-cs"/>
              </a:rPr>
              <a:t>Coincidence - Purity and Efficiency</a:t>
            </a:r>
          </a:p>
          <a:p>
            <a:pPr>
              <a:defRPr/>
            </a:pPr>
            <a:r>
              <a:rPr lang="en-US">
                <a:cs typeface="+mn-cs"/>
              </a:rPr>
              <a:t>Sterile Sorting Concepts</a:t>
            </a:r>
          </a:p>
        </p:txBody>
      </p:sp>
    </p:spTree>
    <p:extLst>
      <p:ext uri="{BB962C8B-B14F-4D97-AF65-F5344CB8AC3E}">
        <p14:creationId xmlns:p14="http://schemas.microsoft.com/office/powerpoint/2010/main" val="336139723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0E6E3030-7FA5-EA44-A25F-E26D272850A2}"/>
              </a:ext>
            </a:extLst>
          </p:cNvPr>
          <p:cNvSpPr>
            <a:spLocks noGrp="1" noChangeArrowheads="1"/>
          </p:cNvSpPr>
          <p:nvPr>
            <p:ph type="ctrTitle"/>
          </p:nvPr>
        </p:nvSpPr>
        <p:spPr>
          <a:xfrm>
            <a:off x="2209800" y="2286000"/>
            <a:ext cx="7772400" cy="1143000"/>
          </a:xfrm>
        </p:spPr>
        <p:txBody>
          <a:bodyPr vert="horz" lIns="90488" tIns="44450" rIns="90488" bIns="44450" rtlCol="0" anchor="ctr">
            <a:noAutofit/>
          </a:bodyPr>
          <a:lstStyle/>
          <a:p>
            <a:pPr>
              <a:defRPr/>
            </a:pPr>
            <a:r>
              <a:rPr lang="en-US">
                <a:cs typeface="+mj-cs"/>
              </a:rPr>
              <a:t> </a:t>
            </a:r>
          </a:p>
        </p:txBody>
      </p:sp>
      <p:sp>
        <p:nvSpPr>
          <p:cNvPr id="20482" name="Rectangle 3">
            <a:extLst>
              <a:ext uri="{FF2B5EF4-FFF2-40B4-BE49-F238E27FC236}">
                <a16:creationId xmlns:a16="http://schemas.microsoft.com/office/drawing/2014/main" id="{0416D54D-4583-D445-B58B-1E42A0B869F7}"/>
              </a:ext>
            </a:extLst>
          </p:cNvPr>
          <p:cNvSpPr>
            <a:spLocks noGrp="1" noChangeArrowheads="1"/>
          </p:cNvSpPr>
          <p:nvPr>
            <p:ph type="subTitle" idx="1"/>
          </p:nvPr>
        </p:nvSpPr>
        <p:spPr/>
        <p:txBody>
          <a:bodyPr vert="horz" lIns="90488" tIns="44450" rIns="90488" bIns="44450" rtlCol="0">
            <a:normAutofit/>
          </a:bodyPr>
          <a:lstStyle/>
          <a:p>
            <a:pPr marL="342900" indent="-342900">
              <a:defRPr/>
            </a:pPr>
            <a:r>
              <a:rPr lang="en-US">
                <a:cs typeface="+mn-cs"/>
              </a:rPr>
              <a:t> </a:t>
            </a:r>
          </a:p>
        </p:txBody>
      </p:sp>
      <p:sp>
        <p:nvSpPr>
          <p:cNvPr id="101379" name="Freeform 4">
            <a:extLst>
              <a:ext uri="{FF2B5EF4-FFF2-40B4-BE49-F238E27FC236}">
                <a16:creationId xmlns:a16="http://schemas.microsoft.com/office/drawing/2014/main" id="{6C0E5EF3-883F-A742-B15E-259E62F90E67}"/>
              </a:ext>
            </a:extLst>
          </p:cNvPr>
          <p:cNvSpPr>
            <a:spLocks/>
          </p:cNvSpPr>
          <p:nvPr/>
        </p:nvSpPr>
        <p:spPr bwMode="auto">
          <a:xfrm>
            <a:off x="2508250" y="3568700"/>
            <a:ext cx="268288" cy="611188"/>
          </a:xfrm>
          <a:custGeom>
            <a:avLst/>
            <a:gdLst>
              <a:gd name="T0" fmla="*/ 0 w 169"/>
              <a:gd name="T1" fmla="*/ 2147483646 h 385"/>
              <a:gd name="T2" fmla="*/ 0 w 169"/>
              <a:gd name="T3" fmla="*/ 2147483646 h 385"/>
              <a:gd name="T4" fmla="*/ 0 w 169"/>
              <a:gd name="T5" fmla="*/ 0 h 385"/>
              <a:gd name="T6" fmla="*/ 2147483646 w 169"/>
              <a:gd name="T7" fmla="*/ 0 h 385"/>
              <a:gd name="T8" fmla="*/ 2147483646 w 169"/>
              <a:gd name="T9" fmla="*/ 2147483646 h 385"/>
              <a:gd name="T10" fmla="*/ 2147483646 w 169"/>
              <a:gd name="T11" fmla="*/ 2147483646 h 385"/>
              <a:gd name="T12" fmla="*/ 2147483646 w 169"/>
              <a:gd name="T13" fmla="*/ 2147483646 h 385"/>
              <a:gd name="T14" fmla="*/ 2147483646 w 169"/>
              <a:gd name="T15" fmla="*/ 2147483646 h 385"/>
              <a:gd name="T16" fmla="*/ 2147483646 w 169"/>
              <a:gd name="T17" fmla="*/ 2147483646 h 385"/>
              <a:gd name="T18" fmla="*/ 2147483646 w 169"/>
              <a:gd name="T19" fmla="*/ 2147483646 h 385"/>
              <a:gd name="T20" fmla="*/ 2147483646 w 169"/>
              <a:gd name="T21" fmla="*/ 2147483646 h 385"/>
              <a:gd name="T22" fmla="*/ 2147483646 w 169"/>
              <a:gd name="T23" fmla="*/ 2147483646 h 385"/>
              <a:gd name="T24" fmla="*/ 2147483646 w 169"/>
              <a:gd name="T25" fmla="*/ 2147483646 h 385"/>
              <a:gd name="T26" fmla="*/ 2147483646 w 169"/>
              <a:gd name="T27" fmla="*/ 2147483646 h 385"/>
              <a:gd name="T28" fmla="*/ 2147483646 w 169"/>
              <a:gd name="T29" fmla="*/ 2147483646 h 385"/>
              <a:gd name="T30" fmla="*/ 2147483646 w 169"/>
              <a:gd name="T31" fmla="*/ 2147483646 h 385"/>
              <a:gd name="T32" fmla="*/ 2147483646 w 169"/>
              <a:gd name="T33" fmla="*/ 2147483646 h 385"/>
              <a:gd name="T34" fmla="*/ 0 w 169"/>
              <a:gd name="T35" fmla="*/ 2147483646 h 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9" h="385">
                <a:moveTo>
                  <a:pt x="0" y="384"/>
                </a:moveTo>
                <a:lnTo>
                  <a:pt x="0" y="8"/>
                </a:lnTo>
                <a:lnTo>
                  <a:pt x="0" y="0"/>
                </a:lnTo>
                <a:lnTo>
                  <a:pt x="12" y="0"/>
                </a:lnTo>
                <a:lnTo>
                  <a:pt x="24" y="4"/>
                </a:lnTo>
                <a:lnTo>
                  <a:pt x="36" y="12"/>
                </a:lnTo>
                <a:lnTo>
                  <a:pt x="48" y="12"/>
                </a:lnTo>
                <a:lnTo>
                  <a:pt x="64" y="16"/>
                </a:lnTo>
                <a:lnTo>
                  <a:pt x="76" y="8"/>
                </a:lnTo>
                <a:lnTo>
                  <a:pt x="88" y="8"/>
                </a:lnTo>
                <a:lnTo>
                  <a:pt x="100" y="8"/>
                </a:lnTo>
                <a:lnTo>
                  <a:pt x="116" y="8"/>
                </a:lnTo>
                <a:lnTo>
                  <a:pt x="132" y="4"/>
                </a:lnTo>
                <a:lnTo>
                  <a:pt x="144" y="12"/>
                </a:lnTo>
                <a:lnTo>
                  <a:pt x="156" y="8"/>
                </a:lnTo>
                <a:lnTo>
                  <a:pt x="168" y="8"/>
                </a:lnTo>
                <a:lnTo>
                  <a:pt x="168" y="380"/>
                </a:lnTo>
                <a:lnTo>
                  <a:pt x="0" y="384"/>
                </a:lnTo>
              </a:path>
            </a:pathLst>
          </a:custGeom>
          <a:gradFill rotWithShape="0">
            <a:gsLst>
              <a:gs pos="0">
                <a:srgbClr val="FAFAFA"/>
              </a:gs>
              <a:gs pos="100000">
                <a:srgbClr val="CECECE"/>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0" name="Rectangle 5">
            <a:extLst>
              <a:ext uri="{FF2B5EF4-FFF2-40B4-BE49-F238E27FC236}">
                <a16:creationId xmlns:a16="http://schemas.microsoft.com/office/drawing/2014/main" id="{819A015B-0E97-A541-9E2F-231E477204EC}"/>
              </a:ext>
            </a:extLst>
          </p:cNvPr>
          <p:cNvSpPr>
            <a:spLocks noChangeArrowheads="1"/>
          </p:cNvSpPr>
          <p:nvPr/>
        </p:nvSpPr>
        <p:spPr bwMode="auto">
          <a:xfrm>
            <a:off x="1981200" y="0"/>
            <a:ext cx="7772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4000"/>
              <a:t>Optical Design</a:t>
            </a:r>
          </a:p>
        </p:txBody>
      </p:sp>
      <p:sp>
        <p:nvSpPr>
          <p:cNvPr id="101381" name="Freeform 6">
            <a:extLst>
              <a:ext uri="{FF2B5EF4-FFF2-40B4-BE49-F238E27FC236}">
                <a16:creationId xmlns:a16="http://schemas.microsoft.com/office/drawing/2014/main" id="{A5F896A9-2B32-B348-A4B5-08C8F8089CA7}"/>
              </a:ext>
            </a:extLst>
          </p:cNvPr>
          <p:cNvSpPr>
            <a:spLocks/>
          </p:cNvSpPr>
          <p:nvPr/>
        </p:nvSpPr>
        <p:spPr bwMode="auto">
          <a:xfrm>
            <a:off x="8961439" y="1930401"/>
            <a:ext cx="363537" cy="441325"/>
          </a:xfrm>
          <a:custGeom>
            <a:avLst/>
            <a:gdLst>
              <a:gd name="T0" fmla="*/ 0 w 229"/>
              <a:gd name="T1" fmla="*/ 0 h 278"/>
              <a:gd name="T2" fmla="*/ 2147483646 w 229"/>
              <a:gd name="T3" fmla="*/ 0 h 278"/>
              <a:gd name="T4" fmla="*/ 2147483646 w 229"/>
              <a:gd name="T5" fmla="*/ 2147483646 h 278"/>
              <a:gd name="T6" fmla="*/ 0 w 229"/>
              <a:gd name="T7" fmla="*/ 2147483646 h 278"/>
              <a:gd name="T8" fmla="*/ 0 w 229"/>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278">
                <a:moveTo>
                  <a:pt x="0" y="0"/>
                </a:moveTo>
                <a:lnTo>
                  <a:pt x="228" y="0"/>
                </a:lnTo>
                <a:lnTo>
                  <a:pt x="228" y="277"/>
                </a:lnTo>
                <a:lnTo>
                  <a:pt x="0" y="277"/>
                </a:lnTo>
                <a:lnTo>
                  <a:pt x="0" y="0"/>
                </a:lnTo>
              </a:path>
            </a:pathLst>
          </a:custGeom>
          <a:gradFill rotWithShape="0">
            <a:gsLst>
              <a:gs pos="0">
                <a:srgbClr val="919191"/>
              </a:gs>
              <a:gs pos="100000">
                <a:srgbClr val="E9E9E9"/>
              </a:gs>
            </a:gsLst>
            <a:path path="rect">
              <a:fillToRect l="50000" t="50000" r="50000" b="5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2" name="Line 7">
            <a:extLst>
              <a:ext uri="{FF2B5EF4-FFF2-40B4-BE49-F238E27FC236}">
                <a16:creationId xmlns:a16="http://schemas.microsoft.com/office/drawing/2014/main" id="{BB4F12FA-1AD3-2848-B29D-7ECB75F6A45A}"/>
              </a:ext>
            </a:extLst>
          </p:cNvPr>
          <p:cNvSpPr>
            <a:spLocks noChangeShapeType="1"/>
          </p:cNvSpPr>
          <p:nvPr/>
        </p:nvSpPr>
        <p:spPr bwMode="auto">
          <a:xfrm>
            <a:off x="7089775" y="4514850"/>
            <a:ext cx="274638" cy="0"/>
          </a:xfrm>
          <a:prstGeom prst="line">
            <a:avLst/>
          </a:prstGeom>
          <a:noFill/>
          <a:ln w="76200">
            <a:solidFill>
              <a:srgbClr val="00A9E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3" name="Line 8">
            <a:extLst>
              <a:ext uri="{FF2B5EF4-FFF2-40B4-BE49-F238E27FC236}">
                <a16:creationId xmlns:a16="http://schemas.microsoft.com/office/drawing/2014/main" id="{5E6087B5-C0D5-C141-91E0-32E60E80C9B9}"/>
              </a:ext>
            </a:extLst>
          </p:cNvPr>
          <p:cNvSpPr>
            <a:spLocks noChangeShapeType="1"/>
          </p:cNvSpPr>
          <p:nvPr/>
        </p:nvSpPr>
        <p:spPr bwMode="auto">
          <a:xfrm>
            <a:off x="8096250" y="3646488"/>
            <a:ext cx="412750" cy="0"/>
          </a:xfrm>
          <a:prstGeom prst="line">
            <a:avLst/>
          </a:prstGeom>
          <a:noFill/>
          <a:ln w="50800">
            <a:solidFill>
              <a:srgbClr val="04D66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4" name="Line 9">
            <a:extLst>
              <a:ext uri="{FF2B5EF4-FFF2-40B4-BE49-F238E27FC236}">
                <a16:creationId xmlns:a16="http://schemas.microsoft.com/office/drawing/2014/main" id="{AFC9B7ED-C9F6-304A-A827-82AB3161194B}"/>
              </a:ext>
            </a:extLst>
          </p:cNvPr>
          <p:cNvSpPr>
            <a:spLocks noChangeShapeType="1"/>
          </p:cNvSpPr>
          <p:nvPr/>
        </p:nvSpPr>
        <p:spPr bwMode="auto">
          <a:xfrm>
            <a:off x="9091614" y="3032125"/>
            <a:ext cx="312737"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5" name="Freeform 10">
            <a:extLst>
              <a:ext uri="{FF2B5EF4-FFF2-40B4-BE49-F238E27FC236}">
                <a16:creationId xmlns:a16="http://schemas.microsoft.com/office/drawing/2014/main" id="{6B55B67D-D0E9-BE46-ABB4-D37C2DF026C5}"/>
              </a:ext>
            </a:extLst>
          </p:cNvPr>
          <p:cNvSpPr>
            <a:spLocks/>
          </p:cNvSpPr>
          <p:nvPr/>
        </p:nvSpPr>
        <p:spPr bwMode="auto">
          <a:xfrm>
            <a:off x="7308850" y="4294188"/>
            <a:ext cx="363538" cy="438150"/>
          </a:xfrm>
          <a:custGeom>
            <a:avLst/>
            <a:gdLst>
              <a:gd name="T0" fmla="*/ 0 w 229"/>
              <a:gd name="T1" fmla="*/ 0 h 276"/>
              <a:gd name="T2" fmla="*/ 2147483646 w 229"/>
              <a:gd name="T3" fmla="*/ 0 h 276"/>
              <a:gd name="T4" fmla="*/ 2147483646 w 229"/>
              <a:gd name="T5" fmla="*/ 2147483646 h 276"/>
              <a:gd name="T6" fmla="*/ 0 w 229"/>
              <a:gd name="T7" fmla="*/ 2147483646 h 276"/>
              <a:gd name="T8" fmla="*/ 0 w 229"/>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276">
                <a:moveTo>
                  <a:pt x="0" y="0"/>
                </a:moveTo>
                <a:lnTo>
                  <a:pt x="228" y="0"/>
                </a:lnTo>
                <a:lnTo>
                  <a:pt x="228" y="275"/>
                </a:lnTo>
                <a:lnTo>
                  <a:pt x="0" y="275"/>
                </a:lnTo>
                <a:lnTo>
                  <a:pt x="0" y="0"/>
                </a:lnTo>
              </a:path>
            </a:pathLst>
          </a:custGeom>
          <a:gradFill rotWithShape="0">
            <a:gsLst>
              <a:gs pos="0">
                <a:srgbClr val="919191"/>
              </a:gs>
              <a:gs pos="100000">
                <a:srgbClr val="E9E9E9"/>
              </a:gs>
            </a:gsLst>
            <a:path path="rect">
              <a:fillToRect l="50000" t="50000" r="50000" b="5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6" name="Freeform 11">
            <a:extLst>
              <a:ext uri="{FF2B5EF4-FFF2-40B4-BE49-F238E27FC236}">
                <a16:creationId xmlns:a16="http://schemas.microsoft.com/office/drawing/2014/main" id="{463737CD-F406-6444-9DD9-3FEC1BCB6C32}"/>
              </a:ext>
            </a:extLst>
          </p:cNvPr>
          <p:cNvSpPr>
            <a:spLocks/>
          </p:cNvSpPr>
          <p:nvPr/>
        </p:nvSpPr>
        <p:spPr bwMode="auto">
          <a:xfrm>
            <a:off x="8472489" y="3425825"/>
            <a:ext cx="365125" cy="439738"/>
          </a:xfrm>
          <a:custGeom>
            <a:avLst/>
            <a:gdLst>
              <a:gd name="T0" fmla="*/ 0 w 230"/>
              <a:gd name="T1" fmla="*/ 0 h 277"/>
              <a:gd name="T2" fmla="*/ 2147483646 w 230"/>
              <a:gd name="T3" fmla="*/ 0 h 277"/>
              <a:gd name="T4" fmla="*/ 2147483646 w 230"/>
              <a:gd name="T5" fmla="*/ 2147483646 h 277"/>
              <a:gd name="T6" fmla="*/ 0 w 230"/>
              <a:gd name="T7" fmla="*/ 2147483646 h 277"/>
              <a:gd name="T8" fmla="*/ 0 w 230"/>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7">
                <a:moveTo>
                  <a:pt x="0" y="0"/>
                </a:moveTo>
                <a:lnTo>
                  <a:pt x="229" y="0"/>
                </a:lnTo>
                <a:lnTo>
                  <a:pt x="229" y="276"/>
                </a:lnTo>
                <a:lnTo>
                  <a:pt x="0" y="276"/>
                </a:lnTo>
                <a:lnTo>
                  <a:pt x="0" y="0"/>
                </a:lnTo>
              </a:path>
            </a:pathLst>
          </a:custGeom>
          <a:gradFill rotWithShape="0">
            <a:gsLst>
              <a:gs pos="0">
                <a:srgbClr val="919191"/>
              </a:gs>
              <a:gs pos="100000">
                <a:srgbClr val="E9E9E9"/>
              </a:gs>
            </a:gsLst>
            <a:path path="rect">
              <a:fillToRect l="50000" t="50000" r="50000" b="5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7" name="Freeform 12">
            <a:extLst>
              <a:ext uri="{FF2B5EF4-FFF2-40B4-BE49-F238E27FC236}">
                <a16:creationId xmlns:a16="http://schemas.microsoft.com/office/drawing/2014/main" id="{21451287-D60C-B744-A17D-4B9087827659}"/>
              </a:ext>
            </a:extLst>
          </p:cNvPr>
          <p:cNvSpPr>
            <a:spLocks/>
          </p:cNvSpPr>
          <p:nvPr/>
        </p:nvSpPr>
        <p:spPr bwMode="auto">
          <a:xfrm>
            <a:off x="8964613" y="1811339"/>
            <a:ext cx="463550" cy="560387"/>
          </a:xfrm>
          <a:custGeom>
            <a:avLst/>
            <a:gdLst>
              <a:gd name="T0" fmla="*/ 0 w 292"/>
              <a:gd name="T1" fmla="*/ 2147483646 h 353"/>
              <a:gd name="T2" fmla="*/ 2147483646 w 292"/>
              <a:gd name="T3" fmla="*/ 0 h 353"/>
              <a:gd name="T4" fmla="*/ 2147483646 w 292"/>
              <a:gd name="T5" fmla="*/ 0 h 353"/>
              <a:gd name="T6" fmla="*/ 2147483646 w 292"/>
              <a:gd name="T7" fmla="*/ 2147483646 h 353"/>
              <a:gd name="T8" fmla="*/ 2147483646 w 292"/>
              <a:gd name="T9" fmla="*/ 2147483646 h 353"/>
              <a:gd name="T10" fmla="*/ 2147483646 w 292"/>
              <a:gd name="T11" fmla="*/ 2147483646 h 353"/>
              <a:gd name="T12" fmla="*/ 2147483646 w 292"/>
              <a:gd name="T13" fmla="*/ 2147483646 h 353"/>
              <a:gd name="T14" fmla="*/ 0 w 292"/>
              <a:gd name="T15" fmla="*/ 2147483646 h 3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2" h="353">
                <a:moveTo>
                  <a:pt x="0" y="74"/>
                </a:moveTo>
                <a:lnTo>
                  <a:pt x="87" y="0"/>
                </a:lnTo>
                <a:lnTo>
                  <a:pt x="291" y="0"/>
                </a:lnTo>
                <a:lnTo>
                  <a:pt x="291" y="276"/>
                </a:lnTo>
                <a:lnTo>
                  <a:pt x="227" y="352"/>
                </a:lnTo>
                <a:lnTo>
                  <a:pt x="227" y="74"/>
                </a:lnTo>
                <a:lnTo>
                  <a:pt x="5" y="74"/>
                </a:lnTo>
                <a:lnTo>
                  <a:pt x="0" y="74"/>
                </a:lnTo>
              </a:path>
            </a:pathLst>
          </a:custGeom>
          <a:solidFill>
            <a:srgbClr val="FF0000"/>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8" name="Line 13">
            <a:extLst>
              <a:ext uri="{FF2B5EF4-FFF2-40B4-BE49-F238E27FC236}">
                <a16:creationId xmlns:a16="http://schemas.microsoft.com/office/drawing/2014/main" id="{77E37AF3-8874-FE47-A7D0-6ED7A5160894}"/>
              </a:ext>
            </a:extLst>
          </p:cNvPr>
          <p:cNvSpPr>
            <a:spLocks noChangeShapeType="1"/>
          </p:cNvSpPr>
          <p:nvPr/>
        </p:nvSpPr>
        <p:spPr bwMode="auto">
          <a:xfrm flipH="1">
            <a:off x="9321800" y="1817688"/>
            <a:ext cx="114300" cy="101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9" name="Oval 14">
            <a:extLst>
              <a:ext uri="{FF2B5EF4-FFF2-40B4-BE49-F238E27FC236}">
                <a16:creationId xmlns:a16="http://schemas.microsoft.com/office/drawing/2014/main" id="{519298BD-4DAD-5848-A396-2FC04C74D9B6}"/>
              </a:ext>
            </a:extLst>
          </p:cNvPr>
          <p:cNvSpPr>
            <a:spLocks noChangeArrowheads="1"/>
          </p:cNvSpPr>
          <p:nvPr/>
        </p:nvSpPr>
        <p:spPr bwMode="auto">
          <a:xfrm>
            <a:off x="9118600" y="2097088"/>
            <a:ext cx="57150" cy="76200"/>
          </a:xfrm>
          <a:prstGeom prst="ellipse">
            <a:avLst/>
          </a:prstGeom>
          <a:solidFill>
            <a:srgbClr val="C1C1C1"/>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390" name="Line 15">
            <a:extLst>
              <a:ext uri="{FF2B5EF4-FFF2-40B4-BE49-F238E27FC236}">
                <a16:creationId xmlns:a16="http://schemas.microsoft.com/office/drawing/2014/main" id="{05A1B5C5-8605-2447-9CA9-E0DC6B4F2E7F}"/>
              </a:ext>
            </a:extLst>
          </p:cNvPr>
          <p:cNvSpPr>
            <a:spLocks noChangeShapeType="1"/>
          </p:cNvSpPr>
          <p:nvPr/>
        </p:nvSpPr>
        <p:spPr bwMode="auto">
          <a:xfrm flipV="1">
            <a:off x="8650289" y="2019301"/>
            <a:ext cx="465137" cy="404813"/>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1" name="Oval 16" descr="Zig zag">
            <a:extLst>
              <a:ext uri="{FF2B5EF4-FFF2-40B4-BE49-F238E27FC236}">
                <a16:creationId xmlns:a16="http://schemas.microsoft.com/office/drawing/2014/main" id="{CB90B285-2014-464B-86A8-69D5C634145A}"/>
              </a:ext>
            </a:extLst>
          </p:cNvPr>
          <p:cNvSpPr>
            <a:spLocks noChangeArrowheads="1"/>
          </p:cNvSpPr>
          <p:nvPr/>
        </p:nvSpPr>
        <p:spPr bwMode="auto">
          <a:xfrm>
            <a:off x="8520114" y="2287588"/>
            <a:ext cx="230187" cy="404812"/>
          </a:xfrm>
          <a:prstGeom prst="ellipse">
            <a:avLst/>
          </a:prstGeom>
          <a:blipFill dpi="0" rotWithShape="0">
            <a:blip r:embed="rId3"/>
            <a:srcRect/>
            <a:tile tx="0" ty="0" sx="100000" sy="100000" flip="none" algn="tl"/>
          </a:blipFill>
          <a:ln w="12700">
            <a:solidFill>
              <a:srgbClr val="5D5D5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392" name="Line 17">
            <a:extLst>
              <a:ext uri="{FF2B5EF4-FFF2-40B4-BE49-F238E27FC236}">
                <a16:creationId xmlns:a16="http://schemas.microsoft.com/office/drawing/2014/main" id="{77B9A8B7-0275-EA40-907E-108363BC7D44}"/>
              </a:ext>
            </a:extLst>
          </p:cNvPr>
          <p:cNvSpPr>
            <a:spLocks noChangeShapeType="1"/>
          </p:cNvSpPr>
          <p:nvPr/>
        </p:nvSpPr>
        <p:spPr bwMode="auto">
          <a:xfrm flipV="1">
            <a:off x="7866063" y="2411414"/>
            <a:ext cx="762000" cy="592137"/>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3" name="Oval 18">
            <a:extLst>
              <a:ext uri="{FF2B5EF4-FFF2-40B4-BE49-F238E27FC236}">
                <a16:creationId xmlns:a16="http://schemas.microsoft.com/office/drawing/2014/main" id="{3C94FF9D-8657-234C-8281-2551ECFAF127}"/>
              </a:ext>
            </a:extLst>
          </p:cNvPr>
          <p:cNvSpPr>
            <a:spLocks noChangeArrowheads="1"/>
          </p:cNvSpPr>
          <p:nvPr/>
        </p:nvSpPr>
        <p:spPr bwMode="auto">
          <a:xfrm>
            <a:off x="7718426" y="2849564"/>
            <a:ext cx="206375" cy="420687"/>
          </a:xfrm>
          <a:prstGeom prst="ellipse">
            <a:avLst/>
          </a:prstGeom>
          <a:gradFill rotWithShape="0">
            <a:gsLst>
              <a:gs pos="0">
                <a:srgbClr val="CECECE"/>
              </a:gs>
              <a:gs pos="100000">
                <a:srgbClr val="B9B9B9"/>
              </a:gs>
            </a:gsLst>
            <a:path path="rect">
              <a:fillToRect l="100000" b="100000"/>
            </a:path>
          </a:gra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394" name="Line 19">
            <a:extLst>
              <a:ext uri="{FF2B5EF4-FFF2-40B4-BE49-F238E27FC236}">
                <a16:creationId xmlns:a16="http://schemas.microsoft.com/office/drawing/2014/main" id="{DF6F685A-7EF5-0749-AE2F-64C60EAF8D63}"/>
              </a:ext>
            </a:extLst>
          </p:cNvPr>
          <p:cNvSpPr>
            <a:spLocks noChangeShapeType="1"/>
          </p:cNvSpPr>
          <p:nvPr/>
        </p:nvSpPr>
        <p:spPr bwMode="auto">
          <a:xfrm flipV="1">
            <a:off x="6807201" y="3022600"/>
            <a:ext cx="989013" cy="73025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5" name="Oval 20">
            <a:extLst>
              <a:ext uri="{FF2B5EF4-FFF2-40B4-BE49-F238E27FC236}">
                <a16:creationId xmlns:a16="http://schemas.microsoft.com/office/drawing/2014/main" id="{C7AED6C1-270C-E840-89DB-F09F88AE3811}"/>
              </a:ext>
            </a:extLst>
          </p:cNvPr>
          <p:cNvSpPr>
            <a:spLocks noChangeArrowheads="1"/>
          </p:cNvSpPr>
          <p:nvPr/>
        </p:nvSpPr>
        <p:spPr bwMode="auto">
          <a:xfrm>
            <a:off x="6686551" y="3508375"/>
            <a:ext cx="207963" cy="420688"/>
          </a:xfrm>
          <a:prstGeom prst="ellipse">
            <a:avLst/>
          </a:prstGeom>
          <a:gradFill rotWithShape="0">
            <a:gsLst>
              <a:gs pos="0">
                <a:srgbClr val="CECECE"/>
              </a:gs>
              <a:gs pos="100000">
                <a:srgbClr val="B9B9B9"/>
              </a:gs>
            </a:gsLst>
            <a:path path="rect">
              <a:fillToRect l="100000" b="100000"/>
            </a:path>
          </a:gra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396" name="Line 21">
            <a:extLst>
              <a:ext uri="{FF2B5EF4-FFF2-40B4-BE49-F238E27FC236}">
                <a16:creationId xmlns:a16="http://schemas.microsoft.com/office/drawing/2014/main" id="{6B2E1729-107D-E049-9CA7-78D608924FA2}"/>
              </a:ext>
            </a:extLst>
          </p:cNvPr>
          <p:cNvSpPr>
            <a:spLocks noChangeShapeType="1"/>
          </p:cNvSpPr>
          <p:nvPr/>
        </p:nvSpPr>
        <p:spPr bwMode="auto">
          <a:xfrm flipV="1">
            <a:off x="6918325" y="3063875"/>
            <a:ext cx="901700" cy="67945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7" name="Line 22">
            <a:extLst>
              <a:ext uri="{FF2B5EF4-FFF2-40B4-BE49-F238E27FC236}">
                <a16:creationId xmlns:a16="http://schemas.microsoft.com/office/drawing/2014/main" id="{327FC3BA-4844-F74A-A573-47334B0DECF3}"/>
              </a:ext>
            </a:extLst>
          </p:cNvPr>
          <p:cNvSpPr>
            <a:spLocks noChangeShapeType="1"/>
          </p:cNvSpPr>
          <p:nvPr/>
        </p:nvSpPr>
        <p:spPr bwMode="auto">
          <a:xfrm flipV="1">
            <a:off x="5819776" y="3771901"/>
            <a:ext cx="962025" cy="708025"/>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8" name="Rectangle 23">
            <a:extLst>
              <a:ext uri="{FF2B5EF4-FFF2-40B4-BE49-F238E27FC236}">
                <a16:creationId xmlns:a16="http://schemas.microsoft.com/office/drawing/2014/main" id="{8398C0B0-E451-1C45-8CD3-EEC4891A80D3}"/>
              </a:ext>
            </a:extLst>
          </p:cNvPr>
          <p:cNvSpPr>
            <a:spLocks noChangeArrowheads="1"/>
          </p:cNvSpPr>
          <p:nvPr/>
        </p:nvSpPr>
        <p:spPr bwMode="auto">
          <a:xfrm>
            <a:off x="7142164" y="4729164"/>
            <a:ext cx="78386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solidFill>
                  <a:srgbClr val="000000"/>
                </a:solidFill>
              </a:rPr>
              <a:t>PMT 1</a:t>
            </a:r>
          </a:p>
        </p:txBody>
      </p:sp>
      <p:sp>
        <p:nvSpPr>
          <p:cNvPr id="101399" name="Rectangle 24">
            <a:extLst>
              <a:ext uri="{FF2B5EF4-FFF2-40B4-BE49-F238E27FC236}">
                <a16:creationId xmlns:a16="http://schemas.microsoft.com/office/drawing/2014/main" id="{028315D6-23FF-104F-8E96-E234876AEEC1}"/>
              </a:ext>
            </a:extLst>
          </p:cNvPr>
          <p:cNvSpPr>
            <a:spLocks noChangeArrowheads="1"/>
          </p:cNvSpPr>
          <p:nvPr/>
        </p:nvSpPr>
        <p:spPr bwMode="auto">
          <a:xfrm>
            <a:off x="8332789" y="3894139"/>
            <a:ext cx="78386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solidFill>
                  <a:srgbClr val="000000"/>
                </a:solidFill>
              </a:rPr>
              <a:t>PMT 2</a:t>
            </a:r>
          </a:p>
        </p:txBody>
      </p:sp>
      <p:sp>
        <p:nvSpPr>
          <p:cNvPr id="101400" name="Rectangle 25">
            <a:extLst>
              <a:ext uri="{FF2B5EF4-FFF2-40B4-BE49-F238E27FC236}">
                <a16:creationId xmlns:a16="http://schemas.microsoft.com/office/drawing/2014/main" id="{AD895A7A-A001-3C43-8D99-00A6834D6B60}"/>
              </a:ext>
            </a:extLst>
          </p:cNvPr>
          <p:cNvSpPr>
            <a:spLocks noChangeArrowheads="1"/>
          </p:cNvSpPr>
          <p:nvPr/>
        </p:nvSpPr>
        <p:spPr bwMode="auto">
          <a:xfrm>
            <a:off x="7486650" y="1276351"/>
            <a:ext cx="7762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solidFill>
                  <a:srgbClr val="000000"/>
                </a:solidFill>
              </a:rPr>
              <a:t>PMT 5</a:t>
            </a:r>
          </a:p>
        </p:txBody>
      </p:sp>
      <p:sp>
        <p:nvSpPr>
          <p:cNvPr id="101401" name="Rectangle 26">
            <a:extLst>
              <a:ext uri="{FF2B5EF4-FFF2-40B4-BE49-F238E27FC236}">
                <a16:creationId xmlns:a16="http://schemas.microsoft.com/office/drawing/2014/main" id="{9ACE4FC4-814F-3F43-90C3-F0AC3A2A6A10}"/>
              </a:ext>
            </a:extLst>
          </p:cNvPr>
          <p:cNvSpPr>
            <a:spLocks noChangeArrowheads="1"/>
          </p:cNvSpPr>
          <p:nvPr/>
        </p:nvSpPr>
        <p:spPr bwMode="auto">
          <a:xfrm>
            <a:off x="8839200" y="2336801"/>
            <a:ext cx="7762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solidFill>
                  <a:srgbClr val="000000"/>
                </a:solidFill>
              </a:rPr>
              <a:t>PMT 4</a:t>
            </a:r>
          </a:p>
        </p:txBody>
      </p:sp>
      <p:sp>
        <p:nvSpPr>
          <p:cNvPr id="101402" name="Rectangle 27">
            <a:extLst>
              <a:ext uri="{FF2B5EF4-FFF2-40B4-BE49-F238E27FC236}">
                <a16:creationId xmlns:a16="http://schemas.microsoft.com/office/drawing/2014/main" id="{1D3A9CCD-F44D-2148-8277-32E7E830B2E2}"/>
              </a:ext>
            </a:extLst>
          </p:cNvPr>
          <p:cNvSpPr>
            <a:spLocks noChangeArrowheads="1"/>
          </p:cNvSpPr>
          <p:nvPr/>
        </p:nvSpPr>
        <p:spPr bwMode="auto">
          <a:xfrm>
            <a:off x="5535614" y="3519488"/>
            <a:ext cx="105317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Dichroic</a:t>
            </a:r>
          </a:p>
        </p:txBody>
      </p:sp>
      <p:sp>
        <p:nvSpPr>
          <p:cNvPr id="101403" name="Rectangle 28">
            <a:extLst>
              <a:ext uri="{FF2B5EF4-FFF2-40B4-BE49-F238E27FC236}">
                <a16:creationId xmlns:a16="http://schemas.microsoft.com/office/drawing/2014/main" id="{497DAF19-B2B5-5F4C-8098-90081B7B56ED}"/>
              </a:ext>
            </a:extLst>
          </p:cNvPr>
          <p:cNvSpPr>
            <a:spLocks noChangeArrowheads="1"/>
          </p:cNvSpPr>
          <p:nvPr/>
        </p:nvSpPr>
        <p:spPr bwMode="auto">
          <a:xfrm>
            <a:off x="5535614" y="3752850"/>
            <a:ext cx="835165"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Filters</a:t>
            </a:r>
          </a:p>
        </p:txBody>
      </p:sp>
      <p:sp>
        <p:nvSpPr>
          <p:cNvPr id="101404" name="Freeform 29">
            <a:extLst>
              <a:ext uri="{FF2B5EF4-FFF2-40B4-BE49-F238E27FC236}">
                <a16:creationId xmlns:a16="http://schemas.microsoft.com/office/drawing/2014/main" id="{8061E0E6-19CB-9847-9B39-706916256348}"/>
              </a:ext>
            </a:extLst>
          </p:cNvPr>
          <p:cNvSpPr>
            <a:spLocks/>
          </p:cNvSpPr>
          <p:nvPr/>
        </p:nvSpPr>
        <p:spPr bwMode="auto">
          <a:xfrm>
            <a:off x="8472488" y="3352801"/>
            <a:ext cx="419100" cy="517525"/>
          </a:xfrm>
          <a:custGeom>
            <a:avLst/>
            <a:gdLst>
              <a:gd name="T0" fmla="*/ 0 w 264"/>
              <a:gd name="T1" fmla="*/ 2147483646 h 326"/>
              <a:gd name="T2" fmla="*/ 2147483646 w 264"/>
              <a:gd name="T3" fmla="*/ 0 h 326"/>
              <a:gd name="T4" fmla="*/ 2147483646 w 264"/>
              <a:gd name="T5" fmla="*/ 0 h 326"/>
              <a:gd name="T6" fmla="*/ 2147483646 w 264"/>
              <a:gd name="T7" fmla="*/ 2147483646 h 326"/>
              <a:gd name="T8" fmla="*/ 2147483646 w 264"/>
              <a:gd name="T9" fmla="*/ 2147483646 h 326"/>
              <a:gd name="T10" fmla="*/ 2147483646 w 264"/>
              <a:gd name="T11" fmla="*/ 2147483646 h 326"/>
              <a:gd name="T12" fmla="*/ 0 w 264"/>
              <a:gd name="T13" fmla="*/ 2147483646 h 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326">
                <a:moveTo>
                  <a:pt x="0" y="41"/>
                </a:moveTo>
                <a:lnTo>
                  <a:pt x="38" y="0"/>
                </a:lnTo>
                <a:lnTo>
                  <a:pt x="263" y="0"/>
                </a:lnTo>
                <a:lnTo>
                  <a:pt x="263" y="277"/>
                </a:lnTo>
                <a:lnTo>
                  <a:pt x="230" y="325"/>
                </a:lnTo>
                <a:lnTo>
                  <a:pt x="230" y="41"/>
                </a:lnTo>
                <a:lnTo>
                  <a:pt x="0" y="41"/>
                </a:lnTo>
              </a:path>
            </a:pathLst>
          </a:custGeom>
          <a:solidFill>
            <a:srgbClr val="04D665"/>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05" name="Freeform 30">
            <a:extLst>
              <a:ext uri="{FF2B5EF4-FFF2-40B4-BE49-F238E27FC236}">
                <a16:creationId xmlns:a16="http://schemas.microsoft.com/office/drawing/2014/main" id="{B96BECD5-4374-D34B-B5CB-503C809491FF}"/>
              </a:ext>
            </a:extLst>
          </p:cNvPr>
          <p:cNvSpPr>
            <a:spLocks/>
          </p:cNvSpPr>
          <p:nvPr/>
        </p:nvSpPr>
        <p:spPr bwMode="auto">
          <a:xfrm>
            <a:off x="7312025" y="4216400"/>
            <a:ext cx="420688" cy="515938"/>
          </a:xfrm>
          <a:custGeom>
            <a:avLst/>
            <a:gdLst>
              <a:gd name="T0" fmla="*/ 0 w 265"/>
              <a:gd name="T1" fmla="*/ 2147483646 h 325"/>
              <a:gd name="T2" fmla="*/ 2147483646 w 265"/>
              <a:gd name="T3" fmla="*/ 0 h 325"/>
              <a:gd name="T4" fmla="*/ 2147483646 w 265"/>
              <a:gd name="T5" fmla="*/ 0 h 325"/>
              <a:gd name="T6" fmla="*/ 2147483646 w 265"/>
              <a:gd name="T7" fmla="*/ 2147483646 h 325"/>
              <a:gd name="T8" fmla="*/ 2147483646 w 265"/>
              <a:gd name="T9" fmla="*/ 2147483646 h 325"/>
              <a:gd name="T10" fmla="*/ 2147483646 w 265"/>
              <a:gd name="T11" fmla="*/ 2147483646 h 325"/>
              <a:gd name="T12" fmla="*/ 0 w 265"/>
              <a:gd name="T13" fmla="*/ 2147483646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325">
                <a:moveTo>
                  <a:pt x="0" y="42"/>
                </a:moveTo>
                <a:lnTo>
                  <a:pt x="38" y="0"/>
                </a:lnTo>
                <a:lnTo>
                  <a:pt x="264" y="0"/>
                </a:lnTo>
                <a:lnTo>
                  <a:pt x="264" y="277"/>
                </a:lnTo>
                <a:lnTo>
                  <a:pt x="230" y="324"/>
                </a:lnTo>
                <a:lnTo>
                  <a:pt x="230" y="42"/>
                </a:lnTo>
                <a:lnTo>
                  <a:pt x="0" y="42"/>
                </a:lnTo>
              </a:path>
            </a:pathLst>
          </a:custGeom>
          <a:solidFill>
            <a:srgbClr val="00A9E0"/>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06" name="Line 31">
            <a:extLst>
              <a:ext uri="{FF2B5EF4-FFF2-40B4-BE49-F238E27FC236}">
                <a16:creationId xmlns:a16="http://schemas.microsoft.com/office/drawing/2014/main" id="{43DAC6E9-BDEE-CD4F-9F8A-92C07F610CB6}"/>
              </a:ext>
            </a:extLst>
          </p:cNvPr>
          <p:cNvSpPr>
            <a:spLocks noChangeShapeType="1"/>
          </p:cNvSpPr>
          <p:nvPr/>
        </p:nvSpPr>
        <p:spPr bwMode="auto">
          <a:xfrm flipH="1">
            <a:off x="7662863" y="4230688"/>
            <a:ext cx="68262" cy="57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07" name="Oval 32" descr="Zig zag">
            <a:extLst>
              <a:ext uri="{FF2B5EF4-FFF2-40B4-BE49-F238E27FC236}">
                <a16:creationId xmlns:a16="http://schemas.microsoft.com/office/drawing/2014/main" id="{D1DA26B5-83A3-B648-B71A-1580D01F8941}"/>
              </a:ext>
            </a:extLst>
          </p:cNvPr>
          <p:cNvSpPr>
            <a:spLocks noChangeArrowheads="1"/>
          </p:cNvSpPr>
          <p:nvPr/>
        </p:nvSpPr>
        <p:spPr bwMode="auto">
          <a:xfrm>
            <a:off x="8102601" y="3416300"/>
            <a:ext cx="130175" cy="450850"/>
          </a:xfrm>
          <a:prstGeom prst="ellipse">
            <a:avLst/>
          </a:prstGeom>
          <a:blipFill dpi="0" rotWithShape="0">
            <a:blip r:embed="rId3"/>
            <a:srcRect/>
            <a:tile tx="0" ty="0" sx="100000" sy="100000" flip="none" algn="tl"/>
          </a:blipFill>
          <a:ln w="12700">
            <a:solidFill>
              <a:srgbClr val="5D5D5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08" name="Oval 33" descr="Zig zag">
            <a:extLst>
              <a:ext uri="{FF2B5EF4-FFF2-40B4-BE49-F238E27FC236}">
                <a16:creationId xmlns:a16="http://schemas.microsoft.com/office/drawing/2014/main" id="{175D6AE8-597E-E443-80D8-EFB53D1E5204}"/>
              </a:ext>
            </a:extLst>
          </p:cNvPr>
          <p:cNvSpPr>
            <a:spLocks noChangeArrowheads="1"/>
          </p:cNvSpPr>
          <p:nvPr/>
        </p:nvSpPr>
        <p:spPr bwMode="auto">
          <a:xfrm>
            <a:off x="6873876" y="4271964"/>
            <a:ext cx="131763" cy="447675"/>
          </a:xfrm>
          <a:prstGeom prst="ellipse">
            <a:avLst/>
          </a:prstGeom>
          <a:blipFill dpi="0" rotWithShape="0">
            <a:blip r:embed="rId3"/>
            <a:srcRect/>
            <a:tile tx="0" ty="0" sx="100000" sy="100000" flip="none" algn="tl"/>
          </a:blipFill>
          <a:ln w="12700">
            <a:solidFill>
              <a:srgbClr val="5D5D5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09" name="Line 34">
            <a:extLst>
              <a:ext uri="{FF2B5EF4-FFF2-40B4-BE49-F238E27FC236}">
                <a16:creationId xmlns:a16="http://schemas.microsoft.com/office/drawing/2014/main" id="{E64A092F-EBBF-9145-BBC4-297B626CC53B}"/>
              </a:ext>
            </a:extLst>
          </p:cNvPr>
          <p:cNvSpPr>
            <a:spLocks noChangeShapeType="1"/>
          </p:cNvSpPr>
          <p:nvPr/>
        </p:nvSpPr>
        <p:spPr bwMode="auto">
          <a:xfrm flipV="1">
            <a:off x="6858000" y="3635376"/>
            <a:ext cx="1244600" cy="60325"/>
          </a:xfrm>
          <a:prstGeom prst="line">
            <a:avLst/>
          </a:prstGeom>
          <a:noFill/>
          <a:ln w="50800">
            <a:solidFill>
              <a:srgbClr val="04D66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0" name="Line 35">
            <a:extLst>
              <a:ext uri="{FF2B5EF4-FFF2-40B4-BE49-F238E27FC236}">
                <a16:creationId xmlns:a16="http://schemas.microsoft.com/office/drawing/2014/main" id="{26A797C5-48AF-6140-9D17-49594DF4CD80}"/>
              </a:ext>
            </a:extLst>
          </p:cNvPr>
          <p:cNvSpPr>
            <a:spLocks noChangeShapeType="1"/>
          </p:cNvSpPr>
          <p:nvPr/>
        </p:nvSpPr>
        <p:spPr bwMode="auto">
          <a:xfrm flipV="1">
            <a:off x="5807076" y="3697288"/>
            <a:ext cx="1000125" cy="754062"/>
          </a:xfrm>
          <a:prstGeom prst="line">
            <a:avLst/>
          </a:prstGeom>
          <a:noFill/>
          <a:ln w="50800">
            <a:solidFill>
              <a:srgbClr val="04D66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1" name="Line 36">
            <a:extLst>
              <a:ext uri="{FF2B5EF4-FFF2-40B4-BE49-F238E27FC236}">
                <a16:creationId xmlns:a16="http://schemas.microsoft.com/office/drawing/2014/main" id="{E04BF08E-FB32-DC44-9D1E-48D7DEC78D41}"/>
              </a:ext>
            </a:extLst>
          </p:cNvPr>
          <p:cNvSpPr>
            <a:spLocks noChangeShapeType="1"/>
          </p:cNvSpPr>
          <p:nvPr/>
        </p:nvSpPr>
        <p:spPr bwMode="auto">
          <a:xfrm flipV="1">
            <a:off x="5729288" y="3709989"/>
            <a:ext cx="976312" cy="72707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2" name="Oval 37">
            <a:extLst>
              <a:ext uri="{FF2B5EF4-FFF2-40B4-BE49-F238E27FC236}">
                <a16:creationId xmlns:a16="http://schemas.microsoft.com/office/drawing/2014/main" id="{F53F45D6-825C-A34B-80B6-3395BEAE52B0}"/>
              </a:ext>
            </a:extLst>
          </p:cNvPr>
          <p:cNvSpPr>
            <a:spLocks noChangeArrowheads="1"/>
          </p:cNvSpPr>
          <p:nvPr/>
        </p:nvSpPr>
        <p:spPr bwMode="auto">
          <a:xfrm>
            <a:off x="5662614" y="4195764"/>
            <a:ext cx="204787" cy="422275"/>
          </a:xfrm>
          <a:prstGeom prst="ellipse">
            <a:avLst/>
          </a:prstGeom>
          <a:gradFill rotWithShape="0">
            <a:gsLst>
              <a:gs pos="0">
                <a:srgbClr val="CECECE"/>
              </a:gs>
              <a:gs pos="100000">
                <a:srgbClr val="B9B9B9"/>
              </a:gs>
            </a:gsLst>
            <a:path path="rect">
              <a:fillToRect l="100000" b="100000"/>
            </a:path>
          </a:gra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13" name="Line 38">
            <a:extLst>
              <a:ext uri="{FF2B5EF4-FFF2-40B4-BE49-F238E27FC236}">
                <a16:creationId xmlns:a16="http://schemas.microsoft.com/office/drawing/2014/main" id="{BEBAF1B4-CA90-054A-B715-5C6F027778E4}"/>
              </a:ext>
            </a:extLst>
          </p:cNvPr>
          <p:cNvSpPr>
            <a:spLocks noChangeShapeType="1"/>
          </p:cNvSpPr>
          <p:nvPr/>
        </p:nvSpPr>
        <p:spPr bwMode="auto">
          <a:xfrm flipV="1">
            <a:off x="4867276" y="4572000"/>
            <a:ext cx="879475" cy="609600"/>
          </a:xfrm>
          <a:prstGeom prst="line">
            <a:avLst/>
          </a:prstGeom>
          <a:noFill/>
          <a:ln w="76200">
            <a:solidFill>
              <a:srgbClr val="00A9E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4" name="Line 39">
            <a:extLst>
              <a:ext uri="{FF2B5EF4-FFF2-40B4-BE49-F238E27FC236}">
                <a16:creationId xmlns:a16="http://schemas.microsoft.com/office/drawing/2014/main" id="{E2E230B5-BAC4-8B49-9A2A-5F12E44171B5}"/>
              </a:ext>
            </a:extLst>
          </p:cNvPr>
          <p:cNvSpPr>
            <a:spLocks noChangeShapeType="1"/>
          </p:cNvSpPr>
          <p:nvPr/>
        </p:nvSpPr>
        <p:spPr bwMode="auto">
          <a:xfrm flipV="1">
            <a:off x="4772026" y="4403726"/>
            <a:ext cx="981075" cy="727075"/>
          </a:xfrm>
          <a:prstGeom prst="line">
            <a:avLst/>
          </a:prstGeom>
          <a:noFill/>
          <a:ln w="50800">
            <a:solidFill>
              <a:srgbClr val="04D66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5" name="Freeform 40">
            <a:extLst>
              <a:ext uri="{FF2B5EF4-FFF2-40B4-BE49-F238E27FC236}">
                <a16:creationId xmlns:a16="http://schemas.microsoft.com/office/drawing/2014/main" id="{2E298DAB-FB87-7241-9787-0E2AD0C12EE2}"/>
              </a:ext>
            </a:extLst>
          </p:cNvPr>
          <p:cNvSpPr>
            <a:spLocks/>
          </p:cNvSpPr>
          <p:nvPr/>
        </p:nvSpPr>
        <p:spPr bwMode="auto">
          <a:xfrm>
            <a:off x="4773613" y="4464050"/>
            <a:ext cx="1027112" cy="674688"/>
          </a:xfrm>
          <a:custGeom>
            <a:avLst/>
            <a:gdLst>
              <a:gd name="T0" fmla="*/ 0 w 647"/>
              <a:gd name="T1" fmla="*/ 2147483646 h 425"/>
              <a:gd name="T2" fmla="*/ 2147483646 w 647"/>
              <a:gd name="T3" fmla="*/ 0 h 425"/>
              <a:gd name="T4" fmla="*/ 2147483646 w 647"/>
              <a:gd name="T5" fmla="*/ 2147483646 h 425"/>
              <a:gd name="T6" fmla="*/ 0 60000 65536"/>
              <a:gd name="T7" fmla="*/ 0 60000 65536"/>
              <a:gd name="T8" fmla="*/ 0 60000 65536"/>
            </a:gdLst>
            <a:ahLst/>
            <a:cxnLst>
              <a:cxn ang="T6">
                <a:pos x="T0" y="T1"/>
              </a:cxn>
              <a:cxn ang="T7">
                <a:pos x="T2" y="T3"/>
              </a:cxn>
              <a:cxn ang="T8">
                <a:pos x="T4" y="T5"/>
              </a:cxn>
            </a:cxnLst>
            <a:rect l="0" t="0" r="r" b="b"/>
            <a:pathLst>
              <a:path w="647" h="425">
                <a:moveTo>
                  <a:pt x="0" y="424"/>
                </a:moveTo>
                <a:lnTo>
                  <a:pt x="646" y="0"/>
                </a:lnTo>
                <a:lnTo>
                  <a:pt x="643" y="8"/>
                </a:lnTo>
              </a:path>
            </a:pathLst>
          </a:custGeom>
          <a:noFill/>
          <a:ln w="508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16" name="Line 41">
            <a:extLst>
              <a:ext uri="{FF2B5EF4-FFF2-40B4-BE49-F238E27FC236}">
                <a16:creationId xmlns:a16="http://schemas.microsoft.com/office/drawing/2014/main" id="{93E3C98A-684A-A14F-93D2-67958F1142F9}"/>
              </a:ext>
            </a:extLst>
          </p:cNvPr>
          <p:cNvSpPr>
            <a:spLocks noChangeShapeType="1"/>
          </p:cNvSpPr>
          <p:nvPr/>
        </p:nvSpPr>
        <p:spPr bwMode="auto">
          <a:xfrm flipH="1">
            <a:off x="4378326" y="5114925"/>
            <a:ext cx="4557713"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7" name="Rectangle 42">
            <a:extLst>
              <a:ext uri="{FF2B5EF4-FFF2-40B4-BE49-F238E27FC236}">
                <a16:creationId xmlns:a16="http://schemas.microsoft.com/office/drawing/2014/main" id="{0426BF4F-1D47-AB43-BABE-AABAF16E9D72}"/>
              </a:ext>
            </a:extLst>
          </p:cNvPr>
          <p:cNvSpPr>
            <a:spLocks noChangeArrowheads="1"/>
          </p:cNvSpPr>
          <p:nvPr/>
        </p:nvSpPr>
        <p:spPr bwMode="auto">
          <a:xfrm>
            <a:off x="5884863" y="5264150"/>
            <a:ext cx="1223092"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Bandpass</a:t>
            </a:r>
          </a:p>
        </p:txBody>
      </p:sp>
      <p:sp>
        <p:nvSpPr>
          <p:cNvPr id="101418" name="Rectangle 43">
            <a:extLst>
              <a:ext uri="{FF2B5EF4-FFF2-40B4-BE49-F238E27FC236}">
                <a16:creationId xmlns:a16="http://schemas.microsoft.com/office/drawing/2014/main" id="{B61D7B55-E509-F148-871A-C0892165077E}"/>
              </a:ext>
            </a:extLst>
          </p:cNvPr>
          <p:cNvSpPr>
            <a:spLocks noChangeArrowheads="1"/>
          </p:cNvSpPr>
          <p:nvPr/>
        </p:nvSpPr>
        <p:spPr bwMode="auto">
          <a:xfrm>
            <a:off x="5959476" y="5527675"/>
            <a:ext cx="835165"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Filters</a:t>
            </a:r>
          </a:p>
        </p:txBody>
      </p:sp>
      <p:sp>
        <p:nvSpPr>
          <p:cNvPr id="101419" name="Freeform 44">
            <a:extLst>
              <a:ext uri="{FF2B5EF4-FFF2-40B4-BE49-F238E27FC236}">
                <a16:creationId xmlns:a16="http://schemas.microsoft.com/office/drawing/2014/main" id="{3D1C5C77-13A1-1B47-B839-73BD06DA0123}"/>
              </a:ext>
            </a:extLst>
          </p:cNvPr>
          <p:cNvSpPr>
            <a:spLocks/>
          </p:cNvSpPr>
          <p:nvPr/>
        </p:nvSpPr>
        <p:spPr bwMode="auto">
          <a:xfrm>
            <a:off x="8207376" y="4938714"/>
            <a:ext cx="1255713" cy="382587"/>
          </a:xfrm>
          <a:custGeom>
            <a:avLst/>
            <a:gdLst>
              <a:gd name="T0" fmla="*/ 0 w 791"/>
              <a:gd name="T1" fmla="*/ 0 h 241"/>
              <a:gd name="T2" fmla="*/ 2147483646 w 791"/>
              <a:gd name="T3" fmla="*/ 0 h 241"/>
              <a:gd name="T4" fmla="*/ 2147483646 w 791"/>
              <a:gd name="T5" fmla="*/ 2147483646 h 241"/>
              <a:gd name="T6" fmla="*/ 0 w 791"/>
              <a:gd name="T7" fmla="*/ 2147483646 h 241"/>
              <a:gd name="T8" fmla="*/ 0 w 791"/>
              <a:gd name="T9" fmla="*/ 0 h 2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 h="241">
                <a:moveTo>
                  <a:pt x="0" y="0"/>
                </a:moveTo>
                <a:lnTo>
                  <a:pt x="790" y="0"/>
                </a:lnTo>
                <a:lnTo>
                  <a:pt x="790" y="240"/>
                </a:lnTo>
                <a:lnTo>
                  <a:pt x="0" y="240"/>
                </a:lnTo>
                <a:lnTo>
                  <a:pt x="0" y="0"/>
                </a:lnTo>
              </a:path>
            </a:pathLst>
          </a:custGeom>
          <a:solidFill>
            <a:schemeClr val="folHlink"/>
          </a:solidFill>
          <a:ln w="25400" cap="rnd" cmpd="sng">
            <a:solidFill>
              <a:srgbClr val="90909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20" name="Rectangle 45">
            <a:extLst>
              <a:ext uri="{FF2B5EF4-FFF2-40B4-BE49-F238E27FC236}">
                <a16:creationId xmlns:a16="http://schemas.microsoft.com/office/drawing/2014/main" id="{ABC15DFE-0FCD-AD45-B1A5-DC38876A097F}"/>
              </a:ext>
            </a:extLst>
          </p:cNvPr>
          <p:cNvSpPr>
            <a:spLocks noChangeArrowheads="1"/>
          </p:cNvSpPr>
          <p:nvPr/>
        </p:nvSpPr>
        <p:spPr bwMode="auto">
          <a:xfrm>
            <a:off x="8285164" y="4964114"/>
            <a:ext cx="93455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1"/>
              <a:t>Laser </a:t>
            </a:r>
          </a:p>
        </p:txBody>
      </p:sp>
      <p:sp>
        <p:nvSpPr>
          <p:cNvPr id="101421" name="Rectangle 46">
            <a:extLst>
              <a:ext uri="{FF2B5EF4-FFF2-40B4-BE49-F238E27FC236}">
                <a16:creationId xmlns:a16="http://schemas.microsoft.com/office/drawing/2014/main" id="{235ACAF5-3D1B-0B43-9584-AF9286A8B49E}"/>
              </a:ext>
            </a:extLst>
          </p:cNvPr>
          <p:cNvSpPr>
            <a:spLocks noChangeArrowheads="1"/>
          </p:cNvSpPr>
          <p:nvPr/>
        </p:nvSpPr>
        <p:spPr bwMode="auto">
          <a:xfrm>
            <a:off x="4749800" y="3529013"/>
            <a:ext cx="63500" cy="169862"/>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22" name="Line 47">
            <a:extLst>
              <a:ext uri="{FF2B5EF4-FFF2-40B4-BE49-F238E27FC236}">
                <a16:creationId xmlns:a16="http://schemas.microsoft.com/office/drawing/2014/main" id="{3DCE4916-A010-8245-A27E-CC00B7D7D1A4}"/>
              </a:ext>
            </a:extLst>
          </p:cNvPr>
          <p:cNvSpPr>
            <a:spLocks noChangeShapeType="1"/>
          </p:cNvSpPr>
          <p:nvPr/>
        </p:nvSpPr>
        <p:spPr bwMode="auto">
          <a:xfrm>
            <a:off x="5832475" y="4516438"/>
            <a:ext cx="1042988" cy="0"/>
          </a:xfrm>
          <a:prstGeom prst="line">
            <a:avLst/>
          </a:prstGeom>
          <a:noFill/>
          <a:ln w="76200">
            <a:solidFill>
              <a:srgbClr val="00A9E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23" name="Rectangle 48">
            <a:extLst>
              <a:ext uri="{FF2B5EF4-FFF2-40B4-BE49-F238E27FC236}">
                <a16:creationId xmlns:a16="http://schemas.microsoft.com/office/drawing/2014/main" id="{6D3BE960-7BAD-FF41-A3C3-A02421E4FFE8}"/>
              </a:ext>
            </a:extLst>
          </p:cNvPr>
          <p:cNvSpPr>
            <a:spLocks noChangeArrowheads="1"/>
          </p:cNvSpPr>
          <p:nvPr/>
        </p:nvSpPr>
        <p:spPr bwMode="auto">
          <a:xfrm>
            <a:off x="3484563" y="3813175"/>
            <a:ext cx="1102866"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Flow cell</a:t>
            </a:r>
          </a:p>
        </p:txBody>
      </p:sp>
      <p:sp>
        <p:nvSpPr>
          <p:cNvPr id="101424" name="Oval 49" descr="Zig zag">
            <a:extLst>
              <a:ext uri="{FF2B5EF4-FFF2-40B4-BE49-F238E27FC236}">
                <a16:creationId xmlns:a16="http://schemas.microsoft.com/office/drawing/2014/main" id="{AAF88F72-2BED-9E4C-B780-4EE3AFF3DC06}"/>
              </a:ext>
            </a:extLst>
          </p:cNvPr>
          <p:cNvSpPr>
            <a:spLocks noChangeArrowheads="1"/>
          </p:cNvSpPr>
          <p:nvPr/>
        </p:nvSpPr>
        <p:spPr bwMode="auto">
          <a:xfrm>
            <a:off x="9053513" y="2800350"/>
            <a:ext cx="133350" cy="450850"/>
          </a:xfrm>
          <a:prstGeom prst="ellipse">
            <a:avLst/>
          </a:prstGeom>
          <a:blipFill dpi="0" rotWithShape="0">
            <a:blip r:embed="rId3"/>
            <a:srcRect/>
            <a:tile tx="0" ty="0" sx="100000" sy="100000" flip="none" algn="tl"/>
          </a:blipFill>
          <a:ln w="12700">
            <a:solidFill>
              <a:srgbClr val="5D5D5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25" name="Line 50">
            <a:extLst>
              <a:ext uri="{FF2B5EF4-FFF2-40B4-BE49-F238E27FC236}">
                <a16:creationId xmlns:a16="http://schemas.microsoft.com/office/drawing/2014/main" id="{EFE5136F-275B-B64A-B510-08D381DE3F44}"/>
              </a:ext>
            </a:extLst>
          </p:cNvPr>
          <p:cNvSpPr>
            <a:spLocks noChangeShapeType="1"/>
          </p:cNvSpPr>
          <p:nvPr/>
        </p:nvSpPr>
        <p:spPr bwMode="auto">
          <a:xfrm flipV="1">
            <a:off x="4822825" y="4391026"/>
            <a:ext cx="869950" cy="652463"/>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26" name="Oval 51" descr="Large confetti">
            <a:extLst>
              <a:ext uri="{FF2B5EF4-FFF2-40B4-BE49-F238E27FC236}">
                <a16:creationId xmlns:a16="http://schemas.microsoft.com/office/drawing/2014/main" id="{AC0041CB-5A2F-DB4B-B0B4-0063E81188D0}"/>
              </a:ext>
            </a:extLst>
          </p:cNvPr>
          <p:cNvSpPr>
            <a:spLocks noChangeArrowheads="1"/>
          </p:cNvSpPr>
          <p:nvPr/>
        </p:nvSpPr>
        <p:spPr bwMode="auto">
          <a:xfrm>
            <a:off x="4746625" y="5311776"/>
            <a:ext cx="101600" cy="187325"/>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27" name="AutoShape 52" descr="Large confetti">
            <a:extLst>
              <a:ext uri="{FF2B5EF4-FFF2-40B4-BE49-F238E27FC236}">
                <a16:creationId xmlns:a16="http://schemas.microsoft.com/office/drawing/2014/main" id="{9FAF79C3-5120-4B48-A74D-31E8F65816DA}"/>
              </a:ext>
            </a:extLst>
          </p:cNvPr>
          <p:cNvSpPr>
            <a:spLocks noChangeArrowheads="1"/>
          </p:cNvSpPr>
          <p:nvPr/>
        </p:nvSpPr>
        <p:spPr bwMode="auto">
          <a:xfrm>
            <a:off x="4741863" y="4359275"/>
            <a:ext cx="107950" cy="884238"/>
          </a:xfrm>
          <a:prstGeom prst="roundRect">
            <a:avLst>
              <a:gd name="adj" fmla="val 12495"/>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28" name="Oval 53" descr="Large confetti">
            <a:extLst>
              <a:ext uri="{FF2B5EF4-FFF2-40B4-BE49-F238E27FC236}">
                <a16:creationId xmlns:a16="http://schemas.microsoft.com/office/drawing/2014/main" id="{1A89A74F-EC25-534E-BAD3-82F11652CBF1}"/>
              </a:ext>
            </a:extLst>
          </p:cNvPr>
          <p:cNvSpPr>
            <a:spLocks noChangeArrowheads="1"/>
          </p:cNvSpPr>
          <p:nvPr/>
        </p:nvSpPr>
        <p:spPr bwMode="auto">
          <a:xfrm>
            <a:off x="4757739" y="5591176"/>
            <a:ext cx="98425" cy="130175"/>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nvGrpSpPr>
          <p:cNvPr id="101429" name="Group 54">
            <a:extLst>
              <a:ext uri="{FF2B5EF4-FFF2-40B4-BE49-F238E27FC236}">
                <a16:creationId xmlns:a16="http://schemas.microsoft.com/office/drawing/2014/main" id="{F00CF51B-C9B4-674C-87B3-EDC2F101B347}"/>
              </a:ext>
            </a:extLst>
          </p:cNvPr>
          <p:cNvGrpSpPr>
            <a:grpSpLocks/>
          </p:cNvGrpSpPr>
          <p:nvPr/>
        </p:nvGrpSpPr>
        <p:grpSpPr bwMode="auto">
          <a:xfrm>
            <a:off x="4767263" y="4810125"/>
            <a:ext cx="74612" cy="114300"/>
            <a:chOff x="2043" y="3030"/>
            <a:chExt cx="47" cy="72"/>
          </a:xfrm>
        </p:grpSpPr>
        <p:sp>
          <p:nvSpPr>
            <p:cNvPr id="101468" name="Freeform 55" descr="Wide upward diagonal">
              <a:extLst>
                <a:ext uri="{FF2B5EF4-FFF2-40B4-BE49-F238E27FC236}">
                  <a16:creationId xmlns:a16="http://schemas.microsoft.com/office/drawing/2014/main" id="{32AE88D2-1415-1D49-A996-3AC70003F3FB}"/>
                </a:ext>
              </a:extLst>
            </p:cNvPr>
            <p:cNvSpPr>
              <a:spLocks/>
            </p:cNvSpPr>
            <p:nvPr/>
          </p:nvSpPr>
          <p:spPr bwMode="auto">
            <a:xfrm>
              <a:off x="2043" y="3030"/>
              <a:ext cx="47" cy="72"/>
            </a:xfrm>
            <a:custGeom>
              <a:avLst/>
              <a:gdLst>
                <a:gd name="T0" fmla="*/ 46 w 47"/>
                <a:gd name="T1" fmla="*/ 40 h 72"/>
                <a:gd name="T2" fmla="*/ 44 w 47"/>
                <a:gd name="T3" fmla="*/ 14 h 72"/>
                <a:gd name="T4" fmla="*/ 32 w 47"/>
                <a:gd name="T5" fmla="*/ 0 h 72"/>
                <a:gd name="T6" fmla="*/ 19 w 47"/>
                <a:gd name="T7" fmla="*/ 0 h 72"/>
                <a:gd name="T8" fmla="*/ 7 w 47"/>
                <a:gd name="T9" fmla="*/ 7 h 72"/>
                <a:gd name="T10" fmla="*/ 0 w 47"/>
                <a:gd name="T11" fmla="*/ 24 h 72"/>
                <a:gd name="T12" fmla="*/ 0 w 47"/>
                <a:gd name="T13" fmla="*/ 45 h 72"/>
                <a:gd name="T14" fmla="*/ 6 w 47"/>
                <a:gd name="T15" fmla="*/ 64 h 72"/>
                <a:gd name="T16" fmla="*/ 19 w 47"/>
                <a:gd name="T17" fmla="*/ 71 h 72"/>
                <a:gd name="T18" fmla="*/ 41 w 47"/>
                <a:gd name="T19" fmla="*/ 61 h 72"/>
                <a:gd name="T20" fmla="*/ 46 w 47"/>
                <a:gd name="T21" fmla="*/ 42 h 72"/>
                <a:gd name="T22" fmla="*/ 46 w 47"/>
                <a:gd name="T23" fmla="*/ 4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72">
                  <a:moveTo>
                    <a:pt x="46" y="40"/>
                  </a:moveTo>
                  <a:lnTo>
                    <a:pt x="44" y="14"/>
                  </a:lnTo>
                  <a:lnTo>
                    <a:pt x="32" y="0"/>
                  </a:lnTo>
                  <a:lnTo>
                    <a:pt x="19" y="0"/>
                  </a:lnTo>
                  <a:lnTo>
                    <a:pt x="7" y="7"/>
                  </a:lnTo>
                  <a:lnTo>
                    <a:pt x="0" y="24"/>
                  </a:lnTo>
                  <a:lnTo>
                    <a:pt x="0" y="45"/>
                  </a:lnTo>
                  <a:lnTo>
                    <a:pt x="6" y="64"/>
                  </a:lnTo>
                  <a:lnTo>
                    <a:pt x="19" y="71"/>
                  </a:lnTo>
                  <a:lnTo>
                    <a:pt x="41" y="61"/>
                  </a:lnTo>
                  <a:lnTo>
                    <a:pt x="46" y="42"/>
                  </a:lnTo>
                  <a:lnTo>
                    <a:pt x="46" y="40"/>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69" name="Freeform 56">
              <a:extLst>
                <a:ext uri="{FF2B5EF4-FFF2-40B4-BE49-F238E27FC236}">
                  <a16:creationId xmlns:a16="http://schemas.microsoft.com/office/drawing/2014/main" id="{B835A0AD-0DA8-A14A-989A-944BD9996FBE}"/>
                </a:ext>
              </a:extLst>
            </p:cNvPr>
            <p:cNvSpPr>
              <a:spLocks/>
            </p:cNvSpPr>
            <p:nvPr/>
          </p:nvSpPr>
          <p:spPr bwMode="auto">
            <a:xfrm>
              <a:off x="2049" y="3054"/>
              <a:ext cx="31" cy="39"/>
            </a:xfrm>
            <a:custGeom>
              <a:avLst/>
              <a:gdLst>
                <a:gd name="T0" fmla="*/ 12 w 31"/>
                <a:gd name="T1" fmla="*/ 38 h 39"/>
                <a:gd name="T2" fmla="*/ 17 w 31"/>
                <a:gd name="T3" fmla="*/ 36 h 39"/>
                <a:gd name="T4" fmla="*/ 21 w 31"/>
                <a:gd name="T5" fmla="*/ 29 h 39"/>
                <a:gd name="T6" fmla="*/ 30 w 31"/>
                <a:gd name="T7" fmla="*/ 29 h 39"/>
                <a:gd name="T8" fmla="*/ 30 w 31"/>
                <a:gd name="T9" fmla="*/ 19 h 39"/>
                <a:gd name="T10" fmla="*/ 30 w 31"/>
                <a:gd name="T11" fmla="*/ 19 h 39"/>
                <a:gd name="T12" fmla="*/ 30 w 31"/>
                <a:gd name="T13" fmla="*/ 10 h 39"/>
                <a:gd name="T14" fmla="*/ 30 w 31"/>
                <a:gd name="T15" fmla="*/ 0 h 39"/>
                <a:gd name="T16" fmla="*/ 21 w 31"/>
                <a:gd name="T17" fmla="*/ 0 h 39"/>
                <a:gd name="T18" fmla="*/ 12 w 31"/>
                <a:gd name="T19" fmla="*/ 10 h 39"/>
                <a:gd name="T20" fmla="*/ 21 w 31"/>
                <a:gd name="T21" fmla="*/ 13 h 39"/>
                <a:gd name="T22" fmla="*/ 30 w 31"/>
                <a:gd name="T23" fmla="*/ 19 h 39"/>
                <a:gd name="T24" fmla="*/ 30 w 31"/>
                <a:gd name="T25" fmla="*/ 19 h 39"/>
                <a:gd name="T26" fmla="*/ 21 w 31"/>
                <a:gd name="T27" fmla="*/ 29 h 39"/>
                <a:gd name="T28" fmla="*/ 12 w 31"/>
                <a:gd name="T29" fmla="*/ 29 h 39"/>
                <a:gd name="T30" fmla="*/ 3 w 31"/>
                <a:gd name="T31" fmla="*/ 29 h 39"/>
                <a:gd name="T32" fmla="*/ 3 w 31"/>
                <a:gd name="T33" fmla="*/ 29 h 39"/>
                <a:gd name="T34" fmla="*/ 0 w 31"/>
                <a:gd name="T35" fmla="*/ 33 h 39"/>
                <a:gd name="T36" fmla="*/ 2 w 31"/>
                <a:gd name="T37" fmla="*/ 37 h 39"/>
                <a:gd name="T38" fmla="*/ 12 w 31"/>
                <a:gd name="T39" fmla="*/ 38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 h="39">
                  <a:moveTo>
                    <a:pt x="12" y="38"/>
                  </a:moveTo>
                  <a:lnTo>
                    <a:pt x="17" y="36"/>
                  </a:lnTo>
                  <a:lnTo>
                    <a:pt x="21" y="29"/>
                  </a:lnTo>
                  <a:lnTo>
                    <a:pt x="30" y="29"/>
                  </a:lnTo>
                  <a:lnTo>
                    <a:pt x="30" y="19"/>
                  </a:lnTo>
                  <a:lnTo>
                    <a:pt x="30" y="10"/>
                  </a:lnTo>
                  <a:lnTo>
                    <a:pt x="30" y="0"/>
                  </a:lnTo>
                  <a:lnTo>
                    <a:pt x="21" y="0"/>
                  </a:lnTo>
                  <a:lnTo>
                    <a:pt x="12" y="10"/>
                  </a:lnTo>
                  <a:lnTo>
                    <a:pt x="21" y="13"/>
                  </a:lnTo>
                  <a:lnTo>
                    <a:pt x="30" y="19"/>
                  </a:lnTo>
                  <a:lnTo>
                    <a:pt x="21" y="29"/>
                  </a:lnTo>
                  <a:lnTo>
                    <a:pt x="12" y="29"/>
                  </a:lnTo>
                  <a:lnTo>
                    <a:pt x="3" y="29"/>
                  </a:lnTo>
                  <a:lnTo>
                    <a:pt x="0" y="33"/>
                  </a:lnTo>
                  <a:lnTo>
                    <a:pt x="2" y="37"/>
                  </a:lnTo>
                  <a:lnTo>
                    <a:pt x="12" y="38"/>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1430" name="Group 57">
            <a:extLst>
              <a:ext uri="{FF2B5EF4-FFF2-40B4-BE49-F238E27FC236}">
                <a16:creationId xmlns:a16="http://schemas.microsoft.com/office/drawing/2014/main" id="{E0BAE4FC-DFF1-CC45-8CE9-923E01A0DD24}"/>
              </a:ext>
            </a:extLst>
          </p:cNvPr>
          <p:cNvGrpSpPr>
            <a:grpSpLocks/>
          </p:cNvGrpSpPr>
          <p:nvPr/>
        </p:nvGrpSpPr>
        <p:grpSpPr bwMode="auto">
          <a:xfrm>
            <a:off x="4773613" y="5070475"/>
            <a:ext cx="69850" cy="95250"/>
            <a:chOff x="2047" y="3194"/>
            <a:chExt cx="44" cy="60"/>
          </a:xfrm>
        </p:grpSpPr>
        <p:sp>
          <p:nvSpPr>
            <p:cNvPr id="101466" name="Freeform 58" descr="Wide upward diagonal">
              <a:extLst>
                <a:ext uri="{FF2B5EF4-FFF2-40B4-BE49-F238E27FC236}">
                  <a16:creationId xmlns:a16="http://schemas.microsoft.com/office/drawing/2014/main" id="{687A4924-FB98-624F-8645-BA820489B830}"/>
                </a:ext>
              </a:extLst>
            </p:cNvPr>
            <p:cNvSpPr>
              <a:spLocks/>
            </p:cNvSpPr>
            <p:nvPr/>
          </p:nvSpPr>
          <p:spPr bwMode="auto">
            <a:xfrm>
              <a:off x="2047" y="3194"/>
              <a:ext cx="44" cy="60"/>
            </a:xfrm>
            <a:custGeom>
              <a:avLst/>
              <a:gdLst>
                <a:gd name="T0" fmla="*/ 43 w 44"/>
                <a:gd name="T1" fmla="*/ 33 h 60"/>
                <a:gd name="T2" fmla="*/ 41 w 44"/>
                <a:gd name="T3" fmla="*/ 12 h 60"/>
                <a:gd name="T4" fmla="*/ 30 w 44"/>
                <a:gd name="T5" fmla="*/ 0 h 60"/>
                <a:gd name="T6" fmla="*/ 18 w 44"/>
                <a:gd name="T7" fmla="*/ 0 h 60"/>
                <a:gd name="T8" fmla="*/ 7 w 44"/>
                <a:gd name="T9" fmla="*/ 6 h 60"/>
                <a:gd name="T10" fmla="*/ 0 w 44"/>
                <a:gd name="T11" fmla="*/ 20 h 60"/>
                <a:gd name="T12" fmla="*/ 0 w 44"/>
                <a:gd name="T13" fmla="*/ 37 h 60"/>
                <a:gd name="T14" fmla="*/ 6 w 44"/>
                <a:gd name="T15" fmla="*/ 53 h 60"/>
                <a:gd name="T16" fmla="*/ 18 w 44"/>
                <a:gd name="T17" fmla="*/ 59 h 60"/>
                <a:gd name="T18" fmla="*/ 39 w 44"/>
                <a:gd name="T19" fmla="*/ 51 h 60"/>
                <a:gd name="T20" fmla="*/ 43 w 44"/>
                <a:gd name="T21" fmla="*/ 35 h 60"/>
                <a:gd name="T22" fmla="*/ 43 w 44"/>
                <a:gd name="T23" fmla="*/ 33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60">
                  <a:moveTo>
                    <a:pt x="43" y="33"/>
                  </a:moveTo>
                  <a:lnTo>
                    <a:pt x="41" y="12"/>
                  </a:lnTo>
                  <a:lnTo>
                    <a:pt x="30" y="0"/>
                  </a:lnTo>
                  <a:lnTo>
                    <a:pt x="18" y="0"/>
                  </a:lnTo>
                  <a:lnTo>
                    <a:pt x="7" y="6"/>
                  </a:lnTo>
                  <a:lnTo>
                    <a:pt x="0" y="20"/>
                  </a:lnTo>
                  <a:lnTo>
                    <a:pt x="0" y="37"/>
                  </a:lnTo>
                  <a:lnTo>
                    <a:pt x="6" y="53"/>
                  </a:lnTo>
                  <a:lnTo>
                    <a:pt x="18" y="59"/>
                  </a:lnTo>
                  <a:lnTo>
                    <a:pt x="39" y="51"/>
                  </a:lnTo>
                  <a:lnTo>
                    <a:pt x="43" y="35"/>
                  </a:lnTo>
                  <a:lnTo>
                    <a:pt x="43" y="33"/>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67" name="Oval 59">
              <a:extLst>
                <a:ext uri="{FF2B5EF4-FFF2-40B4-BE49-F238E27FC236}">
                  <a16:creationId xmlns:a16="http://schemas.microsoft.com/office/drawing/2014/main" id="{E101F217-209B-8046-8D10-CDF88803A01C}"/>
                </a:ext>
              </a:extLst>
            </p:cNvPr>
            <p:cNvSpPr>
              <a:spLocks noChangeArrowheads="1"/>
            </p:cNvSpPr>
            <p:nvPr/>
          </p:nvSpPr>
          <p:spPr bwMode="auto">
            <a:xfrm>
              <a:off x="2065" y="3213"/>
              <a:ext cx="21" cy="36"/>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grpSp>
        <p:nvGrpSpPr>
          <p:cNvPr id="101431" name="Group 60">
            <a:extLst>
              <a:ext uri="{FF2B5EF4-FFF2-40B4-BE49-F238E27FC236}">
                <a16:creationId xmlns:a16="http://schemas.microsoft.com/office/drawing/2014/main" id="{24B6A0E3-2D2C-0A45-8D34-6769675660B0}"/>
              </a:ext>
            </a:extLst>
          </p:cNvPr>
          <p:cNvGrpSpPr>
            <a:grpSpLocks/>
          </p:cNvGrpSpPr>
          <p:nvPr/>
        </p:nvGrpSpPr>
        <p:grpSpPr bwMode="auto">
          <a:xfrm>
            <a:off x="4749801" y="5786438"/>
            <a:ext cx="98425" cy="114300"/>
            <a:chOff x="2032" y="3645"/>
            <a:chExt cx="62" cy="72"/>
          </a:xfrm>
        </p:grpSpPr>
        <p:sp>
          <p:nvSpPr>
            <p:cNvPr id="101462" name="Oval 61" descr="Large confetti">
              <a:extLst>
                <a:ext uri="{FF2B5EF4-FFF2-40B4-BE49-F238E27FC236}">
                  <a16:creationId xmlns:a16="http://schemas.microsoft.com/office/drawing/2014/main" id="{E1AE6E53-5CD5-1C43-925F-D8BBEA6CB29F}"/>
                </a:ext>
              </a:extLst>
            </p:cNvPr>
            <p:cNvSpPr>
              <a:spLocks noChangeArrowheads="1"/>
            </p:cNvSpPr>
            <p:nvPr/>
          </p:nvSpPr>
          <p:spPr bwMode="auto">
            <a:xfrm>
              <a:off x="2032" y="3645"/>
              <a:ext cx="62" cy="72"/>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nvGrpSpPr>
            <p:cNvPr id="101463" name="Group 62">
              <a:extLst>
                <a:ext uri="{FF2B5EF4-FFF2-40B4-BE49-F238E27FC236}">
                  <a16:creationId xmlns:a16="http://schemas.microsoft.com/office/drawing/2014/main" id="{F7053777-EC55-2F4F-8540-B9C248B1C4A9}"/>
                </a:ext>
              </a:extLst>
            </p:cNvPr>
            <p:cNvGrpSpPr>
              <a:grpSpLocks/>
            </p:cNvGrpSpPr>
            <p:nvPr/>
          </p:nvGrpSpPr>
          <p:grpSpPr bwMode="auto">
            <a:xfrm>
              <a:off x="2048" y="3659"/>
              <a:ext cx="37" cy="48"/>
              <a:chOff x="2048" y="3659"/>
              <a:chExt cx="37" cy="48"/>
            </a:xfrm>
          </p:grpSpPr>
          <p:sp>
            <p:nvSpPr>
              <p:cNvPr id="101464" name="Freeform 63" descr="Wide upward diagonal">
                <a:extLst>
                  <a:ext uri="{FF2B5EF4-FFF2-40B4-BE49-F238E27FC236}">
                    <a16:creationId xmlns:a16="http://schemas.microsoft.com/office/drawing/2014/main" id="{926850AE-BDF9-8F4C-93BC-C4451603C26E}"/>
                  </a:ext>
                </a:extLst>
              </p:cNvPr>
              <p:cNvSpPr>
                <a:spLocks/>
              </p:cNvSpPr>
              <p:nvPr/>
            </p:nvSpPr>
            <p:spPr bwMode="auto">
              <a:xfrm>
                <a:off x="2048" y="3659"/>
                <a:ext cx="37" cy="48"/>
              </a:xfrm>
              <a:custGeom>
                <a:avLst/>
                <a:gdLst>
                  <a:gd name="T0" fmla="*/ 36 w 37"/>
                  <a:gd name="T1" fmla="*/ 27 h 48"/>
                  <a:gd name="T2" fmla="*/ 34 w 37"/>
                  <a:gd name="T3" fmla="*/ 9 h 48"/>
                  <a:gd name="T4" fmla="*/ 25 w 37"/>
                  <a:gd name="T5" fmla="*/ 0 h 48"/>
                  <a:gd name="T6" fmla="*/ 15 w 37"/>
                  <a:gd name="T7" fmla="*/ 0 h 48"/>
                  <a:gd name="T8" fmla="*/ 6 w 37"/>
                  <a:gd name="T9" fmla="*/ 5 h 48"/>
                  <a:gd name="T10" fmla="*/ 0 w 37"/>
                  <a:gd name="T11" fmla="*/ 16 h 48"/>
                  <a:gd name="T12" fmla="*/ 0 w 37"/>
                  <a:gd name="T13" fmla="*/ 30 h 48"/>
                  <a:gd name="T14" fmla="*/ 5 w 37"/>
                  <a:gd name="T15" fmla="*/ 42 h 48"/>
                  <a:gd name="T16" fmla="*/ 15 w 37"/>
                  <a:gd name="T17" fmla="*/ 47 h 48"/>
                  <a:gd name="T18" fmla="*/ 32 w 37"/>
                  <a:gd name="T19" fmla="*/ 41 h 48"/>
                  <a:gd name="T20" fmla="*/ 36 w 37"/>
                  <a:gd name="T21" fmla="*/ 28 h 48"/>
                  <a:gd name="T22" fmla="*/ 36 w 37"/>
                  <a:gd name="T23" fmla="*/ 2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48">
                    <a:moveTo>
                      <a:pt x="36" y="27"/>
                    </a:moveTo>
                    <a:lnTo>
                      <a:pt x="34" y="9"/>
                    </a:lnTo>
                    <a:lnTo>
                      <a:pt x="25" y="0"/>
                    </a:lnTo>
                    <a:lnTo>
                      <a:pt x="15" y="0"/>
                    </a:lnTo>
                    <a:lnTo>
                      <a:pt x="6" y="5"/>
                    </a:lnTo>
                    <a:lnTo>
                      <a:pt x="0" y="16"/>
                    </a:lnTo>
                    <a:lnTo>
                      <a:pt x="0" y="30"/>
                    </a:lnTo>
                    <a:lnTo>
                      <a:pt x="5" y="42"/>
                    </a:lnTo>
                    <a:lnTo>
                      <a:pt x="15" y="47"/>
                    </a:lnTo>
                    <a:lnTo>
                      <a:pt x="32" y="41"/>
                    </a:lnTo>
                    <a:lnTo>
                      <a:pt x="36" y="28"/>
                    </a:lnTo>
                    <a:lnTo>
                      <a:pt x="36" y="27"/>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65" name="Oval 64">
                <a:extLst>
                  <a:ext uri="{FF2B5EF4-FFF2-40B4-BE49-F238E27FC236}">
                    <a16:creationId xmlns:a16="http://schemas.microsoft.com/office/drawing/2014/main" id="{FD6F98D7-E40B-9746-9D79-170810CD8767}"/>
                  </a:ext>
                </a:extLst>
              </p:cNvPr>
              <p:cNvSpPr>
                <a:spLocks noChangeArrowheads="1"/>
              </p:cNvSpPr>
              <p:nvPr/>
            </p:nvSpPr>
            <p:spPr bwMode="auto">
              <a:xfrm>
                <a:off x="2062" y="3677"/>
                <a:ext cx="18" cy="25"/>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grpSp>
      <p:grpSp>
        <p:nvGrpSpPr>
          <p:cNvPr id="101432" name="Group 65">
            <a:extLst>
              <a:ext uri="{FF2B5EF4-FFF2-40B4-BE49-F238E27FC236}">
                <a16:creationId xmlns:a16="http://schemas.microsoft.com/office/drawing/2014/main" id="{340346C0-1CDA-1143-9F7D-6694D13DC74A}"/>
              </a:ext>
            </a:extLst>
          </p:cNvPr>
          <p:cNvGrpSpPr>
            <a:grpSpLocks/>
          </p:cNvGrpSpPr>
          <p:nvPr/>
        </p:nvGrpSpPr>
        <p:grpSpPr bwMode="auto">
          <a:xfrm>
            <a:off x="4767263" y="5346700"/>
            <a:ext cx="55562" cy="101600"/>
            <a:chOff x="2043" y="3368"/>
            <a:chExt cx="35" cy="64"/>
          </a:xfrm>
        </p:grpSpPr>
        <p:sp>
          <p:nvSpPr>
            <p:cNvPr id="101460" name="Freeform 66" descr="Wide upward diagonal">
              <a:extLst>
                <a:ext uri="{FF2B5EF4-FFF2-40B4-BE49-F238E27FC236}">
                  <a16:creationId xmlns:a16="http://schemas.microsoft.com/office/drawing/2014/main" id="{58A9F5CC-19FC-2A43-B42A-552EDB776EB4}"/>
                </a:ext>
              </a:extLst>
            </p:cNvPr>
            <p:cNvSpPr>
              <a:spLocks/>
            </p:cNvSpPr>
            <p:nvPr/>
          </p:nvSpPr>
          <p:spPr bwMode="auto">
            <a:xfrm>
              <a:off x="2043" y="3368"/>
              <a:ext cx="35" cy="64"/>
            </a:xfrm>
            <a:custGeom>
              <a:avLst/>
              <a:gdLst>
                <a:gd name="T0" fmla="*/ 34 w 35"/>
                <a:gd name="T1" fmla="*/ 36 h 64"/>
                <a:gd name="T2" fmla="*/ 32 w 35"/>
                <a:gd name="T3" fmla="*/ 13 h 64"/>
                <a:gd name="T4" fmla="*/ 23 w 35"/>
                <a:gd name="T5" fmla="*/ 0 h 64"/>
                <a:gd name="T6" fmla="*/ 14 w 35"/>
                <a:gd name="T7" fmla="*/ 0 h 64"/>
                <a:gd name="T8" fmla="*/ 5 w 35"/>
                <a:gd name="T9" fmla="*/ 6 h 64"/>
                <a:gd name="T10" fmla="*/ 0 w 35"/>
                <a:gd name="T11" fmla="*/ 21 h 64"/>
                <a:gd name="T12" fmla="*/ 0 w 35"/>
                <a:gd name="T13" fmla="*/ 40 h 64"/>
                <a:gd name="T14" fmla="*/ 4 w 35"/>
                <a:gd name="T15" fmla="*/ 57 h 64"/>
                <a:gd name="T16" fmla="*/ 14 w 35"/>
                <a:gd name="T17" fmla="*/ 63 h 64"/>
                <a:gd name="T18" fmla="*/ 30 w 35"/>
                <a:gd name="T19" fmla="*/ 54 h 64"/>
                <a:gd name="T20" fmla="*/ 34 w 35"/>
                <a:gd name="T21" fmla="*/ 38 h 64"/>
                <a:gd name="T22" fmla="*/ 34 w 35"/>
                <a:gd name="T23" fmla="*/ 3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64">
                  <a:moveTo>
                    <a:pt x="34" y="36"/>
                  </a:moveTo>
                  <a:lnTo>
                    <a:pt x="32" y="13"/>
                  </a:lnTo>
                  <a:lnTo>
                    <a:pt x="23" y="0"/>
                  </a:lnTo>
                  <a:lnTo>
                    <a:pt x="14" y="0"/>
                  </a:lnTo>
                  <a:lnTo>
                    <a:pt x="5" y="6"/>
                  </a:lnTo>
                  <a:lnTo>
                    <a:pt x="0" y="21"/>
                  </a:lnTo>
                  <a:lnTo>
                    <a:pt x="0" y="40"/>
                  </a:lnTo>
                  <a:lnTo>
                    <a:pt x="4" y="57"/>
                  </a:lnTo>
                  <a:lnTo>
                    <a:pt x="14" y="63"/>
                  </a:lnTo>
                  <a:lnTo>
                    <a:pt x="30" y="54"/>
                  </a:lnTo>
                  <a:lnTo>
                    <a:pt x="34" y="38"/>
                  </a:lnTo>
                  <a:lnTo>
                    <a:pt x="34" y="36"/>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61" name="Freeform 67">
              <a:extLst>
                <a:ext uri="{FF2B5EF4-FFF2-40B4-BE49-F238E27FC236}">
                  <a16:creationId xmlns:a16="http://schemas.microsoft.com/office/drawing/2014/main" id="{D072ADD9-74B1-6B49-87EC-C65DDFCBB03C}"/>
                </a:ext>
              </a:extLst>
            </p:cNvPr>
            <p:cNvSpPr>
              <a:spLocks/>
            </p:cNvSpPr>
            <p:nvPr/>
          </p:nvSpPr>
          <p:spPr bwMode="auto">
            <a:xfrm>
              <a:off x="2056" y="3370"/>
              <a:ext cx="15" cy="59"/>
            </a:xfrm>
            <a:custGeom>
              <a:avLst/>
              <a:gdLst>
                <a:gd name="T0" fmla="*/ 7 w 15"/>
                <a:gd name="T1" fmla="*/ 0 h 59"/>
                <a:gd name="T2" fmla="*/ 14 w 15"/>
                <a:gd name="T3" fmla="*/ 15 h 59"/>
                <a:gd name="T4" fmla="*/ 14 w 15"/>
                <a:gd name="T5" fmla="*/ 29 h 59"/>
                <a:gd name="T6" fmla="*/ 14 w 15"/>
                <a:gd name="T7" fmla="*/ 44 h 59"/>
                <a:gd name="T8" fmla="*/ 14 w 15"/>
                <a:gd name="T9" fmla="*/ 44 h 59"/>
                <a:gd name="T10" fmla="*/ 7 w 15"/>
                <a:gd name="T11" fmla="*/ 58 h 59"/>
                <a:gd name="T12" fmla="*/ 0 w 15"/>
                <a:gd name="T13" fmla="*/ 58 h 59"/>
                <a:gd name="T14" fmla="*/ 0 w 15"/>
                <a:gd name="T15" fmla="*/ 44 h 59"/>
                <a:gd name="T16" fmla="*/ 0 w 15"/>
                <a:gd name="T17" fmla="*/ 44 h 59"/>
                <a:gd name="T18" fmla="*/ 7 w 15"/>
                <a:gd name="T19" fmla="*/ 29 h 59"/>
                <a:gd name="T20" fmla="*/ 0 w 15"/>
                <a:gd name="T21" fmla="*/ 29 h 59"/>
                <a:gd name="T22" fmla="*/ 0 w 15"/>
                <a:gd name="T23" fmla="*/ 0 h 59"/>
                <a:gd name="T24" fmla="*/ 0 w 15"/>
                <a:gd name="T25" fmla="*/ 0 h 59"/>
                <a:gd name="T26" fmla="*/ 7 w 15"/>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59">
                  <a:moveTo>
                    <a:pt x="7" y="0"/>
                  </a:moveTo>
                  <a:lnTo>
                    <a:pt x="14" y="15"/>
                  </a:lnTo>
                  <a:lnTo>
                    <a:pt x="14" y="29"/>
                  </a:lnTo>
                  <a:lnTo>
                    <a:pt x="14" y="44"/>
                  </a:lnTo>
                  <a:lnTo>
                    <a:pt x="7" y="58"/>
                  </a:lnTo>
                  <a:lnTo>
                    <a:pt x="0" y="58"/>
                  </a:lnTo>
                  <a:lnTo>
                    <a:pt x="0" y="44"/>
                  </a:lnTo>
                  <a:lnTo>
                    <a:pt x="7" y="29"/>
                  </a:lnTo>
                  <a:lnTo>
                    <a:pt x="0" y="29"/>
                  </a:lnTo>
                  <a:lnTo>
                    <a:pt x="0" y="0"/>
                  </a:lnTo>
                  <a:lnTo>
                    <a:pt x="7"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433" name="Oval 68" descr="Large confetti">
            <a:extLst>
              <a:ext uri="{FF2B5EF4-FFF2-40B4-BE49-F238E27FC236}">
                <a16:creationId xmlns:a16="http://schemas.microsoft.com/office/drawing/2014/main" id="{4AEF9609-0099-0F49-910A-A8940B3C3967}"/>
              </a:ext>
            </a:extLst>
          </p:cNvPr>
          <p:cNvSpPr>
            <a:spLocks noChangeArrowheads="1"/>
          </p:cNvSpPr>
          <p:nvPr/>
        </p:nvSpPr>
        <p:spPr bwMode="auto">
          <a:xfrm>
            <a:off x="4735513" y="5972175"/>
            <a:ext cx="119062" cy="153988"/>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34" name="Oval 69" descr="Large confetti">
            <a:extLst>
              <a:ext uri="{FF2B5EF4-FFF2-40B4-BE49-F238E27FC236}">
                <a16:creationId xmlns:a16="http://schemas.microsoft.com/office/drawing/2014/main" id="{B94D9D68-B420-A14B-8AD2-6E5A4AAA8467}"/>
              </a:ext>
            </a:extLst>
          </p:cNvPr>
          <p:cNvSpPr>
            <a:spLocks noChangeArrowheads="1"/>
          </p:cNvSpPr>
          <p:nvPr/>
        </p:nvSpPr>
        <p:spPr bwMode="auto">
          <a:xfrm>
            <a:off x="4748213" y="6184900"/>
            <a:ext cx="112712" cy="146050"/>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nvGrpSpPr>
          <p:cNvPr id="101435" name="Group 70">
            <a:extLst>
              <a:ext uri="{FF2B5EF4-FFF2-40B4-BE49-F238E27FC236}">
                <a16:creationId xmlns:a16="http://schemas.microsoft.com/office/drawing/2014/main" id="{0F47730D-0D98-BC4A-AA62-1F4DBED5526D}"/>
              </a:ext>
            </a:extLst>
          </p:cNvPr>
          <p:cNvGrpSpPr>
            <a:grpSpLocks/>
          </p:cNvGrpSpPr>
          <p:nvPr/>
        </p:nvGrpSpPr>
        <p:grpSpPr bwMode="auto">
          <a:xfrm>
            <a:off x="4759326" y="6013451"/>
            <a:ext cx="74613" cy="93663"/>
            <a:chOff x="2038" y="3788"/>
            <a:chExt cx="47" cy="59"/>
          </a:xfrm>
        </p:grpSpPr>
        <p:sp>
          <p:nvSpPr>
            <p:cNvPr id="101458" name="Freeform 71" descr="Wide upward diagonal">
              <a:extLst>
                <a:ext uri="{FF2B5EF4-FFF2-40B4-BE49-F238E27FC236}">
                  <a16:creationId xmlns:a16="http://schemas.microsoft.com/office/drawing/2014/main" id="{FB5B9BE4-A387-ED41-AD76-F380497B1530}"/>
                </a:ext>
              </a:extLst>
            </p:cNvPr>
            <p:cNvSpPr>
              <a:spLocks/>
            </p:cNvSpPr>
            <p:nvPr/>
          </p:nvSpPr>
          <p:spPr bwMode="auto">
            <a:xfrm>
              <a:off x="2038" y="3788"/>
              <a:ext cx="47" cy="59"/>
            </a:xfrm>
            <a:custGeom>
              <a:avLst/>
              <a:gdLst>
                <a:gd name="T0" fmla="*/ 46 w 47"/>
                <a:gd name="T1" fmla="*/ 33 h 59"/>
                <a:gd name="T2" fmla="*/ 44 w 47"/>
                <a:gd name="T3" fmla="*/ 12 h 59"/>
                <a:gd name="T4" fmla="*/ 32 w 47"/>
                <a:gd name="T5" fmla="*/ 0 h 59"/>
                <a:gd name="T6" fmla="*/ 19 w 47"/>
                <a:gd name="T7" fmla="*/ 0 h 59"/>
                <a:gd name="T8" fmla="*/ 7 w 47"/>
                <a:gd name="T9" fmla="*/ 6 h 59"/>
                <a:gd name="T10" fmla="*/ 0 w 47"/>
                <a:gd name="T11" fmla="*/ 19 h 59"/>
                <a:gd name="T12" fmla="*/ 0 w 47"/>
                <a:gd name="T13" fmla="*/ 37 h 59"/>
                <a:gd name="T14" fmla="*/ 6 w 47"/>
                <a:gd name="T15" fmla="*/ 52 h 59"/>
                <a:gd name="T16" fmla="*/ 19 w 47"/>
                <a:gd name="T17" fmla="*/ 58 h 59"/>
                <a:gd name="T18" fmla="*/ 41 w 47"/>
                <a:gd name="T19" fmla="*/ 50 h 59"/>
                <a:gd name="T20" fmla="*/ 46 w 47"/>
                <a:gd name="T21" fmla="*/ 35 h 59"/>
                <a:gd name="T22" fmla="*/ 46 w 47"/>
                <a:gd name="T23" fmla="*/ 33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59">
                  <a:moveTo>
                    <a:pt x="46" y="33"/>
                  </a:moveTo>
                  <a:lnTo>
                    <a:pt x="44" y="12"/>
                  </a:lnTo>
                  <a:lnTo>
                    <a:pt x="32" y="0"/>
                  </a:lnTo>
                  <a:lnTo>
                    <a:pt x="19" y="0"/>
                  </a:lnTo>
                  <a:lnTo>
                    <a:pt x="7" y="6"/>
                  </a:lnTo>
                  <a:lnTo>
                    <a:pt x="0" y="19"/>
                  </a:lnTo>
                  <a:lnTo>
                    <a:pt x="0" y="37"/>
                  </a:lnTo>
                  <a:lnTo>
                    <a:pt x="6" y="52"/>
                  </a:lnTo>
                  <a:lnTo>
                    <a:pt x="19" y="58"/>
                  </a:lnTo>
                  <a:lnTo>
                    <a:pt x="41" y="50"/>
                  </a:lnTo>
                  <a:lnTo>
                    <a:pt x="46" y="35"/>
                  </a:lnTo>
                  <a:lnTo>
                    <a:pt x="46" y="33"/>
                  </a:lnTo>
                </a:path>
              </a:pathLst>
            </a:custGeom>
            <a:blipFill dpi="0" rotWithShape="0">
              <a:blip r:embed="rId5"/>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59" name="Freeform 72">
              <a:extLst>
                <a:ext uri="{FF2B5EF4-FFF2-40B4-BE49-F238E27FC236}">
                  <a16:creationId xmlns:a16="http://schemas.microsoft.com/office/drawing/2014/main" id="{ED27728B-9694-F649-9142-9D59401557B5}"/>
                </a:ext>
              </a:extLst>
            </p:cNvPr>
            <p:cNvSpPr>
              <a:spLocks/>
            </p:cNvSpPr>
            <p:nvPr/>
          </p:nvSpPr>
          <p:spPr bwMode="auto">
            <a:xfrm>
              <a:off x="2056" y="3790"/>
              <a:ext cx="20" cy="54"/>
            </a:xfrm>
            <a:custGeom>
              <a:avLst/>
              <a:gdLst>
                <a:gd name="T0" fmla="*/ 10 w 20"/>
                <a:gd name="T1" fmla="*/ 0 h 54"/>
                <a:gd name="T2" fmla="*/ 19 w 20"/>
                <a:gd name="T3" fmla="*/ 13 h 54"/>
                <a:gd name="T4" fmla="*/ 19 w 20"/>
                <a:gd name="T5" fmla="*/ 27 h 54"/>
                <a:gd name="T6" fmla="*/ 19 w 20"/>
                <a:gd name="T7" fmla="*/ 40 h 54"/>
                <a:gd name="T8" fmla="*/ 19 w 20"/>
                <a:gd name="T9" fmla="*/ 40 h 54"/>
                <a:gd name="T10" fmla="*/ 10 w 20"/>
                <a:gd name="T11" fmla="*/ 53 h 54"/>
                <a:gd name="T12" fmla="*/ 0 w 20"/>
                <a:gd name="T13" fmla="*/ 53 h 54"/>
                <a:gd name="T14" fmla="*/ 0 w 20"/>
                <a:gd name="T15" fmla="*/ 40 h 54"/>
                <a:gd name="T16" fmla="*/ 0 w 20"/>
                <a:gd name="T17" fmla="*/ 40 h 54"/>
                <a:gd name="T18" fmla="*/ 10 w 20"/>
                <a:gd name="T19" fmla="*/ 27 h 54"/>
                <a:gd name="T20" fmla="*/ 0 w 20"/>
                <a:gd name="T21" fmla="*/ 27 h 54"/>
                <a:gd name="T22" fmla="*/ 0 w 20"/>
                <a:gd name="T23" fmla="*/ 0 h 54"/>
                <a:gd name="T24" fmla="*/ 0 w 20"/>
                <a:gd name="T25" fmla="*/ 0 h 54"/>
                <a:gd name="T26" fmla="*/ 10 w 20"/>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54">
                  <a:moveTo>
                    <a:pt x="10" y="0"/>
                  </a:moveTo>
                  <a:lnTo>
                    <a:pt x="19" y="13"/>
                  </a:lnTo>
                  <a:lnTo>
                    <a:pt x="19" y="27"/>
                  </a:lnTo>
                  <a:lnTo>
                    <a:pt x="19" y="40"/>
                  </a:lnTo>
                  <a:lnTo>
                    <a:pt x="10" y="53"/>
                  </a:lnTo>
                  <a:lnTo>
                    <a:pt x="0" y="53"/>
                  </a:lnTo>
                  <a:lnTo>
                    <a:pt x="0" y="40"/>
                  </a:lnTo>
                  <a:lnTo>
                    <a:pt x="10" y="27"/>
                  </a:lnTo>
                  <a:lnTo>
                    <a:pt x="0" y="27"/>
                  </a:lnTo>
                  <a:lnTo>
                    <a:pt x="0" y="0"/>
                  </a:lnTo>
                  <a:lnTo>
                    <a:pt x="10"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436" name="Rectangle 73">
            <a:extLst>
              <a:ext uri="{FF2B5EF4-FFF2-40B4-BE49-F238E27FC236}">
                <a16:creationId xmlns:a16="http://schemas.microsoft.com/office/drawing/2014/main" id="{5336333B-61A0-8942-B1E6-049D8E5672DD}"/>
              </a:ext>
            </a:extLst>
          </p:cNvPr>
          <p:cNvSpPr>
            <a:spLocks noChangeArrowheads="1"/>
          </p:cNvSpPr>
          <p:nvPr/>
        </p:nvSpPr>
        <p:spPr bwMode="auto">
          <a:xfrm>
            <a:off x="4654550" y="3703638"/>
            <a:ext cx="268288" cy="704850"/>
          </a:xfrm>
          <a:prstGeom prst="rect">
            <a:avLst/>
          </a:prstGeom>
          <a:gradFill rotWithShape="0">
            <a:gsLst>
              <a:gs pos="0">
                <a:srgbClr val="BDBDBD"/>
              </a:gs>
              <a:gs pos="100000">
                <a:srgbClr val="919191"/>
              </a:gs>
            </a:gsLst>
            <a:path path="shape">
              <a:fillToRect l="50000" t="50000" r="50000" b="50000"/>
            </a:path>
          </a:gradFill>
          <a:ln w="25400">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37" name="Freeform 74">
            <a:extLst>
              <a:ext uri="{FF2B5EF4-FFF2-40B4-BE49-F238E27FC236}">
                <a16:creationId xmlns:a16="http://schemas.microsoft.com/office/drawing/2014/main" id="{6EB0AD0C-A4BE-0F45-9D9A-97A4E73F9B93}"/>
              </a:ext>
            </a:extLst>
          </p:cNvPr>
          <p:cNvSpPr>
            <a:spLocks/>
          </p:cNvSpPr>
          <p:nvPr/>
        </p:nvSpPr>
        <p:spPr bwMode="auto">
          <a:xfrm>
            <a:off x="4652963" y="4394201"/>
            <a:ext cx="277812" cy="290513"/>
          </a:xfrm>
          <a:custGeom>
            <a:avLst/>
            <a:gdLst>
              <a:gd name="T0" fmla="*/ 0 w 175"/>
              <a:gd name="T1" fmla="*/ 0 h 183"/>
              <a:gd name="T2" fmla="*/ 2147483646 w 175"/>
              <a:gd name="T3" fmla="*/ 2147483646 h 183"/>
              <a:gd name="T4" fmla="*/ 2147483646 w 175"/>
              <a:gd name="T5" fmla="*/ 2147483646 h 183"/>
              <a:gd name="T6" fmla="*/ 2147483646 w 175"/>
              <a:gd name="T7" fmla="*/ 2147483646 h 183"/>
              <a:gd name="T8" fmla="*/ 2147483646 w 175"/>
              <a:gd name="T9" fmla="*/ 2147483646 h 183"/>
              <a:gd name="T10" fmla="*/ 2147483646 w 175"/>
              <a:gd name="T11" fmla="*/ 2147483646 h 183"/>
              <a:gd name="T12" fmla="*/ 2147483646 w 175"/>
              <a:gd name="T13" fmla="*/ 2147483646 h 183"/>
              <a:gd name="T14" fmla="*/ 2147483646 w 175"/>
              <a:gd name="T15" fmla="*/ 0 h 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183">
                <a:moveTo>
                  <a:pt x="0" y="0"/>
                </a:moveTo>
                <a:lnTo>
                  <a:pt x="26" y="181"/>
                </a:lnTo>
                <a:lnTo>
                  <a:pt x="55" y="145"/>
                </a:lnTo>
                <a:lnTo>
                  <a:pt x="76" y="137"/>
                </a:lnTo>
                <a:lnTo>
                  <a:pt x="101" y="137"/>
                </a:lnTo>
                <a:lnTo>
                  <a:pt x="126" y="150"/>
                </a:lnTo>
                <a:lnTo>
                  <a:pt x="155" y="182"/>
                </a:lnTo>
                <a:lnTo>
                  <a:pt x="174" y="0"/>
                </a:lnTo>
              </a:path>
            </a:pathLst>
          </a:custGeom>
          <a:gradFill rotWithShape="0">
            <a:gsLst>
              <a:gs pos="0">
                <a:srgbClr val="BDBDBD"/>
              </a:gs>
              <a:gs pos="100000">
                <a:srgbClr val="919191"/>
              </a:gs>
            </a:gsLst>
            <a:path path="rect">
              <a:fillToRect l="50000" t="50000" r="50000" b="50000"/>
            </a:path>
          </a:gra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38" name="Rectangle 75">
            <a:extLst>
              <a:ext uri="{FF2B5EF4-FFF2-40B4-BE49-F238E27FC236}">
                <a16:creationId xmlns:a16="http://schemas.microsoft.com/office/drawing/2014/main" id="{C9AABB2C-0D08-C944-B4DF-FBEAFF388F6F}"/>
              </a:ext>
            </a:extLst>
          </p:cNvPr>
          <p:cNvSpPr>
            <a:spLocks noChangeArrowheads="1"/>
          </p:cNvSpPr>
          <p:nvPr/>
        </p:nvSpPr>
        <p:spPr bwMode="auto">
          <a:xfrm>
            <a:off x="4619625" y="3983039"/>
            <a:ext cx="381000" cy="115887"/>
          </a:xfrm>
          <a:prstGeom prst="rect">
            <a:avLst/>
          </a:prstGeom>
          <a:gradFill rotWithShape="0">
            <a:gsLst>
              <a:gs pos="0">
                <a:srgbClr val="BDBDBD"/>
              </a:gs>
              <a:gs pos="100000">
                <a:srgbClr val="919191"/>
              </a:gs>
            </a:gsLst>
            <a:path path="shape">
              <a:fillToRect l="50000" t="50000" r="50000" b="50000"/>
            </a:path>
          </a:gradFill>
          <a:ln w="25400">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39" name="Line 76">
            <a:extLst>
              <a:ext uri="{FF2B5EF4-FFF2-40B4-BE49-F238E27FC236}">
                <a16:creationId xmlns:a16="http://schemas.microsoft.com/office/drawing/2014/main" id="{7D20BD1E-1540-F544-9B26-C7453997F583}"/>
              </a:ext>
            </a:extLst>
          </p:cNvPr>
          <p:cNvSpPr>
            <a:spLocks noChangeShapeType="1"/>
          </p:cNvSpPr>
          <p:nvPr/>
        </p:nvSpPr>
        <p:spPr bwMode="auto">
          <a:xfrm flipV="1">
            <a:off x="6178550" y="4737100"/>
            <a:ext cx="57785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40" name="Rectangle 77">
            <a:extLst>
              <a:ext uri="{FF2B5EF4-FFF2-40B4-BE49-F238E27FC236}">
                <a16:creationId xmlns:a16="http://schemas.microsoft.com/office/drawing/2014/main" id="{A393AD42-CFA5-854A-8949-9984C6A6FBEC}"/>
              </a:ext>
            </a:extLst>
          </p:cNvPr>
          <p:cNvSpPr>
            <a:spLocks noChangeArrowheads="1"/>
          </p:cNvSpPr>
          <p:nvPr/>
        </p:nvSpPr>
        <p:spPr bwMode="auto">
          <a:xfrm>
            <a:off x="9182100" y="3295651"/>
            <a:ext cx="7762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solidFill>
                  <a:srgbClr val="000000"/>
                </a:solidFill>
              </a:rPr>
              <a:t>PMT 3</a:t>
            </a:r>
          </a:p>
        </p:txBody>
      </p:sp>
      <p:sp>
        <p:nvSpPr>
          <p:cNvPr id="101441" name="Line 78">
            <a:extLst>
              <a:ext uri="{FF2B5EF4-FFF2-40B4-BE49-F238E27FC236}">
                <a16:creationId xmlns:a16="http://schemas.microsoft.com/office/drawing/2014/main" id="{F0C741E5-7313-574F-ACB3-6FFA38D20584}"/>
              </a:ext>
            </a:extLst>
          </p:cNvPr>
          <p:cNvSpPr>
            <a:spLocks noChangeShapeType="1"/>
          </p:cNvSpPr>
          <p:nvPr/>
        </p:nvSpPr>
        <p:spPr bwMode="auto">
          <a:xfrm flipV="1">
            <a:off x="7912100" y="3005138"/>
            <a:ext cx="1206500" cy="61912"/>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42" name="Line 79">
            <a:extLst>
              <a:ext uri="{FF2B5EF4-FFF2-40B4-BE49-F238E27FC236}">
                <a16:creationId xmlns:a16="http://schemas.microsoft.com/office/drawing/2014/main" id="{9119A810-F8A8-F447-9DBC-E0724CCE1AB1}"/>
              </a:ext>
            </a:extLst>
          </p:cNvPr>
          <p:cNvSpPr>
            <a:spLocks noChangeShapeType="1"/>
          </p:cNvSpPr>
          <p:nvPr/>
        </p:nvSpPr>
        <p:spPr bwMode="auto">
          <a:xfrm flipV="1">
            <a:off x="7810500" y="1706563"/>
            <a:ext cx="0" cy="1346200"/>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43" name="Oval 80" descr="Zig zag">
            <a:extLst>
              <a:ext uri="{FF2B5EF4-FFF2-40B4-BE49-F238E27FC236}">
                <a16:creationId xmlns:a16="http://schemas.microsoft.com/office/drawing/2014/main" id="{44C8AB6F-B8CE-FA45-9CFA-0E507CDE2E90}"/>
              </a:ext>
            </a:extLst>
          </p:cNvPr>
          <p:cNvSpPr>
            <a:spLocks noChangeArrowheads="1"/>
          </p:cNvSpPr>
          <p:nvPr/>
        </p:nvSpPr>
        <p:spPr bwMode="auto">
          <a:xfrm>
            <a:off x="7583488" y="2216150"/>
            <a:ext cx="449262" cy="133350"/>
          </a:xfrm>
          <a:prstGeom prst="ellipse">
            <a:avLst/>
          </a:prstGeom>
          <a:blipFill dpi="0" rotWithShape="0">
            <a:blip r:embed="rId3"/>
            <a:srcRect/>
            <a:tile tx="0" ty="0" sx="100000" sy="100000" flip="none" algn="tl"/>
          </a:blipFill>
          <a:ln w="12700">
            <a:solidFill>
              <a:srgbClr val="5D5D5D"/>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nvGrpSpPr>
          <p:cNvPr id="101444" name="Group 81">
            <a:extLst>
              <a:ext uri="{FF2B5EF4-FFF2-40B4-BE49-F238E27FC236}">
                <a16:creationId xmlns:a16="http://schemas.microsoft.com/office/drawing/2014/main" id="{2AA03C94-A70A-FA4E-9543-A784486A9189}"/>
              </a:ext>
            </a:extLst>
          </p:cNvPr>
          <p:cNvGrpSpPr>
            <a:grpSpLocks/>
          </p:cNvGrpSpPr>
          <p:nvPr/>
        </p:nvGrpSpPr>
        <p:grpSpPr bwMode="auto">
          <a:xfrm>
            <a:off x="7632701" y="1543051"/>
            <a:ext cx="423863" cy="512763"/>
            <a:chOff x="3848" y="972"/>
            <a:chExt cx="267" cy="323"/>
          </a:xfrm>
        </p:grpSpPr>
        <p:sp>
          <p:nvSpPr>
            <p:cNvPr id="101455" name="Freeform 82">
              <a:extLst>
                <a:ext uri="{FF2B5EF4-FFF2-40B4-BE49-F238E27FC236}">
                  <a16:creationId xmlns:a16="http://schemas.microsoft.com/office/drawing/2014/main" id="{682DC3C6-1EE1-0C40-A191-B84A88B1CC3C}"/>
                </a:ext>
              </a:extLst>
            </p:cNvPr>
            <p:cNvSpPr>
              <a:spLocks/>
            </p:cNvSpPr>
            <p:nvPr/>
          </p:nvSpPr>
          <p:spPr bwMode="auto">
            <a:xfrm>
              <a:off x="3848" y="1016"/>
              <a:ext cx="230" cy="279"/>
            </a:xfrm>
            <a:custGeom>
              <a:avLst/>
              <a:gdLst>
                <a:gd name="T0" fmla="*/ 0 w 230"/>
                <a:gd name="T1" fmla="*/ 0 h 279"/>
                <a:gd name="T2" fmla="*/ 229 w 230"/>
                <a:gd name="T3" fmla="*/ 0 h 279"/>
                <a:gd name="T4" fmla="*/ 229 w 230"/>
                <a:gd name="T5" fmla="*/ 278 h 279"/>
                <a:gd name="T6" fmla="*/ 0 w 230"/>
                <a:gd name="T7" fmla="*/ 278 h 279"/>
                <a:gd name="T8" fmla="*/ 0 w 230"/>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9">
                  <a:moveTo>
                    <a:pt x="0" y="0"/>
                  </a:moveTo>
                  <a:lnTo>
                    <a:pt x="229" y="0"/>
                  </a:lnTo>
                  <a:lnTo>
                    <a:pt x="229" y="278"/>
                  </a:lnTo>
                  <a:lnTo>
                    <a:pt x="0" y="278"/>
                  </a:lnTo>
                  <a:lnTo>
                    <a:pt x="0" y="0"/>
                  </a:lnTo>
                </a:path>
              </a:pathLst>
            </a:custGeom>
            <a:gradFill rotWithShape="0">
              <a:gsLst>
                <a:gs pos="0">
                  <a:srgbClr val="919191"/>
                </a:gs>
                <a:gs pos="100000">
                  <a:srgbClr val="E9E9E9"/>
                </a:gs>
              </a:gsLst>
              <a:path path="rect">
                <a:fillToRect l="50000" t="50000" r="50000" b="5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56" name="Freeform 83">
              <a:extLst>
                <a:ext uri="{FF2B5EF4-FFF2-40B4-BE49-F238E27FC236}">
                  <a16:creationId xmlns:a16="http://schemas.microsoft.com/office/drawing/2014/main" id="{5AD1A518-55D1-E646-B9E7-E9EC5ECE6E81}"/>
                </a:ext>
              </a:extLst>
            </p:cNvPr>
            <p:cNvSpPr>
              <a:spLocks/>
            </p:cNvSpPr>
            <p:nvPr/>
          </p:nvSpPr>
          <p:spPr bwMode="auto">
            <a:xfrm>
              <a:off x="3848" y="972"/>
              <a:ext cx="264" cy="323"/>
            </a:xfrm>
            <a:custGeom>
              <a:avLst/>
              <a:gdLst>
                <a:gd name="T0" fmla="*/ 0 w 264"/>
                <a:gd name="T1" fmla="*/ 41 h 323"/>
                <a:gd name="T2" fmla="*/ 38 w 264"/>
                <a:gd name="T3" fmla="*/ 0 h 323"/>
                <a:gd name="T4" fmla="*/ 263 w 264"/>
                <a:gd name="T5" fmla="*/ 0 h 323"/>
                <a:gd name="T6" fmla="*/ 263 w 264"/>
                <a:gd name="T7" fmla="*/ 274 h 323"/>
                <a:gd name="T8" fmla="*/ 230 w 264"/>
                <a:gd name="T9" fmla="*/ 322 h 323"/>
                <a:gd name="T10" fmla="*/ 230 w 264"/>
                <a:gd name="T11" fmla="*/ 41 h 323"/>
                <a:gd name="T12" fmla="*/ 0 w 264"/>
                <a:gd name="T13" fmla="*/ 41 h 3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323">
                  <a:moveTo>
                    <a:pt x="0" y="41"/>
                  </a:moveTo>
                  <a:lnTo>
                    <a:pt x="38" y="0"/>
                  </a:lnTo>
                  <a:lnTo>
                    <a:pt x="263" y="0"/>
                  </a:lnTo>
                  <a:lnTo>
                    <a:pt x="263" y="274"/>
                  </a:lnTo>
                  <a:lnTo>
                    <a:pt x="230" y="322"/>
                  </a:lnTo>
                  <a:lnTo>
                    <a:pt x="230" y="41"/>
                  </a:lnTo>
                  <a:lnTo>
                    <a:pt x="0" y="41"/>
                  </a:lnTo>
                </a:path>
              </a:pathLst>
            </a:custGeom>
            <a:solidFill>
              <a:srgbClr val="FFFF00"/>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57" name="Line 84">
              <a:extLst>
                <a:ext uri="{FF2B5EF4-FFF2-40B4-BE49-F238E27FC236}">
                  <a16:creationId xmlns:a16="http://schemas.microsoft.com/office/drawing/2014/main" id="{A2370A25-7878-E546-B662-8600627E38A4}"/>
                </a:ext>
              </a:extLst>
            </p:cNvPr>
            <p:cNvSpPr>
              <a:spLocks noChangeShapeType="1"/>
            </p:cNvSpPr>
            <p:nvPr/>
          </p:nvSpPr>
          <p:spPr bwMode="auto">
            <a:xfrm flipH="1">
              <a:off x="4072" y="976"/>
              <a:ext cx="43"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445" name="Group 85">
            <a:extLst>
              <a:ext uri="{FF2B5EF4-FFF2-40B4-BE49-F238E27FC236}">
                <a16:creationId xmlns:a16="http://schemas.microsoft.com/office/drawing/2014/main" id="{2DF9CCCF-1572-8F40-BA47-8013D4746088}"/>
              </a:ext>
            </a:extLst>
          </p:cNvPr>
          <p:cNvGrpSpPr>
            <a:grpSpLocks/>
          </p:cNvGrpSpPr>
          <p:nvPr/>
        </p:nvGrpSpPr>
        <p:grpSpPr bwMode="auto">
          <a:xfrm>
            <a:off x="9385301" y="2781301"/>
            <a:ext cx="423863" cy="512763"/>
            <a:chOff x="4952" y="1800"/>
            <a:chExt cx="267" cy="323"/>
          </a:xfrm>
        </p:grpSpPr>
        <p:sp>
          <p:nvSpPr>
            <p:cNvPr id="101452" name="Freeform 86">
              <a:extLst>
                <a:ext uri="{FF2B5EF4-FFF2-40B4-BE49-F238E27FC236}">
                  <a16:creationId xmlns:a16="http://schemas.microsoft.com/office/drawing/2014/main" id="{7DE0FE0E-82EF-5143-8B52-E40C21AF6BEE}"/>
                </a:ext>
              </a:extLst>
            </p:cNvPr>
            <p:cNvSpPr>
              <a:spLocks/>
            </p:cNvSpPr>
            <p:nvPr/>
          </p:nvSpPr>
          <p:spPr bwMode="auto">
            <a:xfrm>
              <a:off x="4952" y="1844"/>
              <a:ext cx="230" cy="278"/>
            </a:xfrm>
            <a:custGeom>
              <a:avLst/>
              <a:gdLst>
                <a:gd name="T0" fmla="*/ 0 w 230"/>
                <a:gd name="T1" fmla="*/ 0 h 278"/>
                <a:gd name="T2" fmla="*/ 229 w 230"/>
                <a:gd name="T3" fmla="*/ 0 h 278"/>
                <a:gd name="T4" fmla="*/ 229 w 230"/>
                <a:gd name="T5" fmla="*/ 277 h 278"/>
                <a:gd name="T6" fmla="*/ 0 w 230"/>
                <a:gd name="T7" fmla="*/ 277 h 278"/>
                <a:gd name="T8" fmla="*/ 0 w 230"/>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8">
                  <a:moveTo>
                    <a:pt x="0" y="0"/>
                  </a:moveTo>
                  <a:lnTo>
                    <a:pt x="229" y="0"/>
                  </a:lnTo>
                  <a:lnTo>
                    <a:pt x="229" y="277"/>
                  </a:lnTo>
                  <a:lnTo>
                    <a:pt x="0" y="277"/>
                  </a:lnTo>
                  <a:lnTo>
                    <a:pt x="0" y="0"/>
                  </a:lnTo>
                </a:path>
              </a:pathLst>
            </a:custGeom>
            <a:gradFill rotWithShape="0">
              <a:gsLst>
                <a:gs pos="0">
                  <a:srgbClr val="919191"/>
                </a:gs>
                <a:gs pos="100000">
                  <a:srgbClr val="E9E9E9"/>
                </a:gs>
              </a:gsLst>
              <a:path path="rect">
                <a:fillToRect l="50000" t="50000" r="50000" b="5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53" name="Freeform 87">
              <a:extLst>
                <a:ext uri="{FF2B5EF4-FFF2-40B4-BE49-F238E27FC236}">
                  <a16:creationId xmlns:a16="http://schemas.microsoft.com/office/drawing/2014/main" id="{E34E60EC-F683-8441-9AB1-540B1F75C8F7}"/>
                </a:ext>
              </a:extLst>
            </p:cNvPr>
            <p:cNvSpPr>
              <a:spLocks/>
            </p:cNvSpPr>
            <p:nvPr/>
          </p:nvSpPr>
          <p:spPr bwMode="auto">
            <a:xfrm>
              <a:off x="4952" y="1800"/>
              <a:ext cx="264" cy="323"/>
            </a:xfrm>
            <a:custGeom>
              <a:avLst/>
              <a:gdLst>
                <a:gd name="T0" fmla="*/ 0 w 264"/>
                <a:gd name="T1" fmla="*/ 41 h 323"/>
                <a:gd name="T2" fmla="*/ 38 w 264"/>
                <a:gd name="T3" fmla="*/ 0 h 323"/>
                <a:gd name="T4" fmla="*/ 263 w 264"/>
                <a:gd name="T5" fmla="*/ 0 h 323"/>
                <a:gd name="T6" fmla="*/ 263 w 264"/>
                <a:gd name="T7" fmla="*/ 274 h 323"/>
                <a:gd name="T8" fmla="*/ 230 w 264"/>
                <a:gd name="T9" fmla="*/ 322 h 323"/>
                <a:gd name="T10" fmla="*/ 230 w 264"/>
                <a:gd name="T11" fmla="*/ 41 h 323"/>
                <a:gd name="T12" fmla="*/ 0 w 264"/>
                <a:gd name="T13" fmla="*/ 41 h 3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323">
                  <a:moveTo>
                    <a:pt x="0" y="41"/>
                  </a:moveTo>
                  <a:lnTo>
                    <a:pt x="38" y="0"/>
                  </a:lnTo>
                  <a:lnTo>
                    <a:pt x="263" y="0"/>
                  </a:lnTo>
                  <a:lnTo>
                    <a:pt x="263" y="274"/>
                  </a:lnTo>
                  <a:lnTo>
                    <a:pt x="230" y="322"/>
                  </a:lnTo>
                  <a:lnTo>
                    <a:pt x="230" y="41"/>
                  </a:lnTo>
                  <a:lnTo>
                    <a:pt x="0" y="41"/>
                  </a:lnTo>
                </a:path>
              </a:pathLst>
            </a:custGeom>
            <a:solidFill>
              <a:srgbClr val="FFFF00"/>
            </a:solid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54" name="Line 88">
              <a:extLst>
                <a:ext uri="{FF2B5EF4-FFF2-40B4-BE49-F238E27FC236}">
                  <a16:creationId xmlns:a16="http://schemas.microsoft.com/office/drawing/2014/main" id="{A2C0C330-FD12-564D-BBEC-581F363E2BE1}"/>
                </a:ext>
              </a:extLst>
            </p:cNvPr>
            <p:cNvSpPr>
              <a:spLocks noChangeShapeType="1"/>
            </p:cNvSpPr>
            <p:nvPr/>
          </p:nvSpPr>
          <p:spPr bwMode="auto">
            <a:xfrm flipH="1">
              <a:off x="5176" y="1804"/>
              <a:ext cx="43"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1446" name="Rectangle 89">
            <a:extLst>
              <a:ext uri="{FF2B5EF4-FFF2-40B4-BE49-F238E27FC236}">
                <a16:creationId xmlns:a16="http://schemas.microsoft.com/office/drawing/2014/main" id="{FD083FA6-5723-6549-9060-D201031C9AA4}"/>
              </a:ext>
            </a:extLst>
          </p:cNvPr>
          <p:cNvSpPr>
            <a:spLocks noChangeArrowheads="1"/>
          </p:cNvSpPr>
          <p:nvPr/>
        </p:nvSpPr>
        <p:spPr bwMode="auto">
          <a:xfrm>
            <a:off x="4216401" y="4968875"/>
            <a:ext cx="187325" cy="261938"/>
          </a:xfrm>
          <a:prstGeom prst="rect">
            <a:avLst/>
          </a:prstGeom>
          <a:gradFill rotWithShape="0">
            <a:gsLst>
              <a:gs pos="0">
                <a:srgbClr val="919191"/>
              </a:gs>
              <a:gs pos="100000">
                <a:srgbClr val="E9E9E9"/>
              </a:gs>
            </a:gsLst>
            <a:path path="shape">
              <a:fillToRect l="50000" t="50000" r="50000" b="50000"/>
            </a:path>
          </a:gradFill>
          <a:ln w="12700">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47" name="Rectangle 90">
            <a:extLst>
              <a:ext uri="{FF2B5EF4-FFF2-40B4-BE49-F238E27FC236}">
                <a16:creationId xmlns:a16="http://schemas.microsoft.com/office/drawing/2014/main" id="{17ED42FB-EB0F-4546-AD75-7B9431B8D205}"/>
              </a:ext>
            </a:extLst>
          </p:cNvPr>
          <p:cNvSpPr>
            <a:spLocks noChangeArrowheads="1"/>
          </p:cNvSpPr>
          <p:nvPr/>
        </p:nvSpPr>
        <p:spPr bwMode="auto">
          <a:xfrm>
            <a:off x="3938588" y="4725988"/>
            <a:ext cx="75020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Scatter</a:t>
            </a:r>
          </a:p>
        </p:txBody>
      </p:sp>
      <p:sp>
        <p:nvSpPr>
          <p:cNvPr id="101448" name="Rectangle 91">
            <a:extLst>
              <a:ext uri="{FF2B5EF4-FFF2-40B4-BE49-F238E27FC236}">
                <a16:creationId xmlns:a16="http://schemas.microsoft.com/office/drawing/2014/main" id="{EE95303D-5423-934D-8DB0-DDECAFA3EE88}"/>
              </a:ext>
            </a:extLst>
          </p:cNvPr>
          <p:cNvSpPr>
            <a:spLocks noChangeArrowheads="1"/>
          </p:cNvSpPr>
          <p:nvPr/>
        </p:nvSpPr>
        <p:spPr bwMode="auto">
          <a:xfrm>
            <a:off x="3962400" y="5167313"/>
            <a:ext cx="75020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Sensor</a:t>
            </a:r>
          </a:p>
        </p:txBody>
      </p:sp>
      <p:sp>
        <p:nvSpPr>
          <p:cNvPr id="101449" name="Rectangle 92">
            <a:extLst>
              <a:ext uri="{FF2B5EF4-FFF2-40B4-BE49-F238E27FC236}">
                <a16:creationId xmlns:a16="http://schemas.microsoft.com/office/drawing/2014/main" id="{D89E0D99-9BC2-2344-AC1F-D39E2615A872}"/>
              </a:ext>
            </a:extLst>
          </p:cNvPr>
          <p:cNvSpPr>
            <a:spLocks noChangeArrowheads="1"/>
          </p:cNvSpPr>
          <p:nvPr/>
        </p:nvSpPr>
        <p:spPr bwMode="auto">
          <a:xfrm>
            <a:off x="2501900" y="2559050"/>
            <a:ext cx="273050" cy="162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1450" name="Freeform 93">
            <a:extLst>
              <a:ext uri="{FF2B5EF4-FFF2-40B4-BE49-F238E27FC236}">
                <a16:creationId xmlns:a16="http://schemas.microsoft.com/office/drawing/2014/main" id="{D1BC78A2-0AEC-2149-85BB-F2BBE094F667}"/>
              </a:ext>
            </a:extLst>
          </p:cNvPr>
          <p:cNvSpPr>
            <a:spLocks/>
          </p:cNvSpPr>
          <p:nvPr/>
        </p:nvSpPr>
        <p:spPr bwMode="auto">
          <a:xfrm>
            <a:off x="2609850" y="2133600"/>
            <a:ext cx="2192338" cy="1735138"/>
          </a:xfrm>
          <a:custGeom>
            <a:avLst/>
            <a:gdLst>
              <a:gd name="T0" fmla="*/ 0 w 1381"/>
              <a:gd name="T1" fmla="*/ 2147483646 h 1093"/>
              <a:gd name="T2" fmla="*/ 0 w 1381"/>
              <a:gd name="T3" fmla="*/ 0 h 1093"/>
              <a:gd name="T4" fmla="*/ 2147483646 w 1381"/>
              <a:gd name="T5" fmla="*/ 0 h 1093"/>
              <a:gd name="T6" fmla="*/ 2147483646 w 1381"/>
              <a:gd name="T7" fmla="*/ 2147483646 h 10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1" h="1093">
                <a:moveTo>
                  <a:pt x="0" y="1092"/>
                </a:moveTo>
                <a:lnTo>
                  <a:pt x="0" y="0"/>
                </a:lnTo>
                <a:lnTo>
                  <a:pt x="1380" y="0"/>
                </a:lnTo>
                <a:lnTo>
                  <a:pt x="1380" y="87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51" name="Rectangle 94">
            <a:extLst>
              <a:ext uri="{FF2B5EF4-FFF2-40B4-BE49-F238E27FC236}">
                <a16:creationId xmlns:a16="http://schemas.microsoft.com/office/drawing/2014/main" id="{A7760C25-6A4D-1443-8505-D29DAC347DA6}"/>
              </a:ext>
            </a:extLst>
          </p:cNvPr>
          <p:cNvSpPr>
            <a:spLocks noChangeArrowheads="1"/>
          </p:cNvSpPr>
          <p:nvPr/>
        </p:nvSpPr>
        <p:spPr bwMode="auto">
          <a:xfrm>
            <a:off x="2836864" y="3013075"/>
            <a:ext cx="95699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Sample</a:t>
            </a:r>
          </a:p>
        </p:txBody>
      </p:sp>
    </p:spTree>
    <p:extLst>
      <p:ext uri="{BB962C8B-B14F-4D97-AF65-F5344CB8AC3E}">
        <p14:creationId xmlns:p14="http://schemas.microsoft.com/office/powerpoint/2010/main" val="173607122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58CF1996-45AA-4C43-9925-F3C57B757D92}"/>
              </a:ext>
            </a:extLst>
          </p:cNvPr>
          <p:cNvSpPr>
            <a:spLocks noGrp="1" noChangeArrowheads="1"/>
          </p:cNvSpPr>
          <p:nvPr>
            <p:ph type="title"/>
          </p:nvPr>
        </p:nvSpPr>
        <p:spPr/>
        <p:txBody>
          <a:bodyPr/>
          <a:lstStyle/>
          <a:p>
            <a:pPr>
              <a:defRPr/>
            </a:pPr>
            <a:r>
              <a:rPr lang="en-US" dirty="0">
                <a:cs typeface="+mj-cs"/>
              </a:rPr>
              <a:t>Sample Preparation for Sorting</a:t>
            </a:r>
          </a:p>
        </p:txBody>
      </p:sp>
      <p:sp>
        <p:nvSpPr>
          <p:cNvPr id="103426" name="Text Box 3">
            <a:extLst>
              <a:ext uri="{FF2B5EF4-FFF2-40B4-BE49-F238E27FC236}">
                <a16:creationId xmlns:a16="http://schemas.microsoft.com/office/drawing/2014/main" id="{4CFC588C-A56D-1245-91C6-8D369FF24183}"/>
              </a:ext>
            </a:extLst>
          </p:cNvPr>
          <p:cNvSpPr txBox="1">
            <a:spLocks noChangeArrowheads="1"/>
          </p:cNvSpPr>
          <p:nvPr/>
        </p:nvSpPr>
        <p:spPr bwMode="auto">
          <a:xfrm>
            <a:off x="1828800" y="1143000"/>
            <a:ext cx="83820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a:latin typeface="Times New Roman" panose="02020603050405020304" pitchFamily="18" charset="0"/>
              </a:rPr>
              <a:t> The sample must be a single cell suspension</a:t>
            </a:r>
          </a:p>
          <a:p>
            <a:pPr>
              <a:spcBef>
                <a:spcPct val="50000"/>
              </a:spcBef>
            </a:pPr>
            <a:r>
              <a:rPr lang="en-US" altLang="en-US" sz="2800">
                <a:latin typeface="Times New Roman" panose="02020603050405020304" pitchFamily="18" charset="0"/>
              </a:rPr>
              <a:t> The suspending fluid must be an electrolyte i.e. must conduct electricity</a:t>
            </a:r>
          </a:p>
          <a:p>
            <a:pPr>
              <a:spcBef>
                <a:spcPct val="50000"/>
              </a:spcBef>
            </a:pPr>
            <a:r>
              <a:rPr lang="en-US" altLang="en-US" sz="2800">
                <a:latin typeface="Times New Roman" panose="02020603050405020304" pitchFamily="18" charset="0"/>
              </a:rPr>
              <a:t> High sample concentration is required to obtain adequate numbers </a:t>
            </a:r>
          </a:p>
          <a:p>
            <a:pPr>
              <a:spcBef>
                <a:spcPct val="50000"/>
              </a:spcBef>
            </a:pPr>
            <a:r>
              <a:rPr lang="en-US" altLang="en-US" sz="2800">
                <a:latin typeface="Times New Roman" panose="02020603050405020304" pitchFamily="18" charset="0"/>
              </a:rPr>
              <a:t> Rare populations are very difficult to sort and require special attention (not dealt with in this section)</a:t>
            </a:r>
          </a:p>
        </p:txBody>
      </p:sp>
    </p:spTree>
    <p:extLst>
      <p:ext uri="{BB962C8B-B14F-4D97-AF65-F5344CB8AC3E}">
        <p14:creationId xmlns:p14="http://schemas.microsoft.com/office/powerpoint/2010/main" val="2162625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BD0BFD1A-340C-954A-AD79-A317A0F27B28}"/>
              </a:ext>
            </a:extLst>
          </p:cNvPr>
          <p:cNvSpPr>
            <a:spLocks noGrp="1" noChangeArrowheads="1"/>
          </p:cNvSpPr>
          <p:nvPr>
            <p:ph type="title"/>
          </p:nvPr>
        </p:nvSpPr>
        <p:spPr>
          <a:xfrm>
            <a:off x="570504" y="466724"/>
            <a:ext cx="10515600" cy="455271"/>
          </a:xfrm>
        </p:spPr>
        <p:txBody>
          <a:bodyPr/>
          <a:lstStyle/>
          <a:p>
            <a:r>
              <a:rPr lang="en-US" altLang="en-US" dirty="0">
                <a:ea typeface="ＭＳ Ｐゴシック" panose="020B0600070205080204" pitchFamily="34" charset="-128"/>
              </a:rPr>
              <a:t>Cell Sorting</a:t>
            </a:r>
          </a:p>
        </p:txBody>
      </p:sp>
      <p:sp>
        <p:nvSpPr>
          <p:cNvPr id="105474" name="Date Placeholder 2">
            <a:extLst>
              <a:ext uri="{FF2B5EF4-FFF2-40B4-BE49-F238E27FC236}">
                <a16:creationId xmlns:a16="http://schemas.microsoft.com/office/drawing/2014/main" id="{ABDB31A9-4CEC-0743-BA82-92AAD9E0970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636DAAC-B640-4141-A4AD-AC102B929A60}" type="datetime12">
              <a:rPr lang="en-US" altLang="en-US" sz="1400"/>
              <a:pPr>
                <a:spcBef>
                  <a:spcPct val="0"/>
                </a:spcBef>
                <a:buFontTx/>
                <a:buNone/>
              </a:pPr>
              <a:t>9:13 AM</a:t>
            </a:fld>
            <a:endParaRPr lang="en-US" altLang="en-US" sz="1400"/>
          </a:p>
        </p:txBody>
      </p:sp>
      <p:sp>
        <p:nvSpPr>
          <p:cNvPr id="105475" name="TextBox 3">
            <a:extLst>
              <a:ext uri="{FF2B5EF4-FFF2-40B4-BE49-F238E27FC236}">
                <a16:creationId xmlns:a16="http://schemas.microsoft.com/office/drawing/2014/main" id="{84814329-EAE7-5940-B9AB-74B1D8EDBCE2}"/>
              </a:ext>
            </a:extLst>
          </p:cNvPr>
          <p:cNvSpPr txBox="1">
            <a:spLocks noChangeArrowheads="1"/>
          </p:cNvSpPr>
          <p:nvPr/>
        </p:nvSpPr>
        <p:spPr bwMode="auto">
          <a:xfrm>
            <a:off x="1814514" y="1066801"/>
            <a:ext cx="870108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1"/>
              <a:t>The basics...</a:t>
            </a:r>
          </a:p>
          <a:p>
            <a:pPr>
              <a:spcBef>
                <a:spcPct val="0"/>
              </a:spcBef>
            </a:pPr>
            <a:r>
              <a:rPr lang="en-US" altLang="en-US" sz="2000"/>
              <a:t> Cell sorters are different from cell analyzers.</a:t>
            </a:r>
          </a:p>
          <a:p>
            <a:pPr>
              <a:spcBef>
                <a:spcPct val="0"/>
              </a:spcBef>
            </a:pPr>
            <a:r>
              <a:rPr lang="en-US" altLang="en-US" sz="2000"/>
              <a:t> Both can analyze but only one can physically sort.</a:t>
            </a:r>
          </a:p>
          <a:p>
            <a:pPr>
              <a:spcBef>
                <a:spcPct val="0"/>
              </a:spcBef>
            </a:pPr>
            <a:r>
              <a:rPr lang="en-US" altLang="en-US" sz="2000"/>
              <a:t> Cell sorters can physically separate particles or cells into pure or almost pure populations based on a variety of criteria.</a:t>
            </a:r>
          </a:p>
          <a:p>
            <a:pPr>
              <a:spcBef>
                <a:spcPct val="0"/>
              </a:spcBef>
            </a:pPr>
            <a:r>
              <a:rPr lang="en-US" altLang="en-US" sz="2000"/>
              <a:t> In the 1970s, Len and Lee Herzenberg (at Stanford) created the acronym FACS which became a BD trademark </a:t>
            </a:r>
            <a:r>
              <a:rPr lang="mr-IN" altLang="en-US" sz="2000"/>
              <a:t>–</a:t>
            </a:r>
            <a:r>
              <a:rPr lang="en-US" altLang="en-US" sz="2000"/>
              <a:t> it stood for Fluorescence Activated Cell Sorting.</a:t>
            </a:r>
          </a:p>
          <a:p>
            <a:pPr>
              <a:spcBef>
                <a:spcPct val="0"/>
              </a:spcBef>
            </a:pPr>
            <a:r>
              <a:rPr lang="en-US" altLang="en-US" sz="2000"/>
              <a:t> Many people use FACS to refer to flow cytometry, but it really is both really referring to sorting, and since it is a corporate trade-name, it is probably best to just use the generic term “cell sorting”</a:t>
            </a:r>
          </a:p>
          <a:p>
            <a:pPr>
              <a:spcBef>
                <a:spcPct val="0"/>
              </a:spcBef>
            </a:pPr>
            <a:r>
              <a:rPr lang="en-US" altLang="en-US" sz="2000"/>
              <a:t> Sorters can operate at low ( hundreds/second) or high speed (100,000 per second)</a:t>
            </a:r>
          </a:p>
          <a:p>
            <a:pPr>
              <a:spcBef>
                <a:spcPct val="0"/>
              </a:spcBef>
            </a:pPr>
            <a:r>
              <a:rPr lang="en-US" altLang="en-US" sz="2000"/>
              <a:t> There are lots of terms used </a:t>
            </a:r>
            <a:r>
              <a:rPr lang="mr-IN" altLang="en-US" sz="2000"/>
              <a:t>–</a:t>
            </a:r>
            <a:r>
              <a:rPr lang="en-US" altLang="en-US" sz="2000"/>
              <a:t> sort rate, frequency, sort yield, purity, last attached droplet, and many other terms</a:t>
            </a:r>
            <a:r>
              <a:rPr lang="mr-IN" altLang="en-US" sz="2000"/>
              <a:t>…</a:t>
            </a:r>
            <a:r>
              <a:rPr lang="en-US" altLang="en-US" sz="2000"/>
              <a:t>.</a:t>
            </a:r>
          </a:p>
          <a:p>
            <a:pPr>
              <a:spcBef>
                <a:spcPct val="0"/>
              </a:spcBef>
            </a:pPr>
            <a:endParaRPr lang="en-US" altLang="en-US" sz="2000"/>
          </a:p>
          <a:p>
            <a:pPr>
              <a:spcBef>
                <a:spcPct val="0"/>
              </a:spcBef>
            </a:pPr>
            <a:endParaRPr lang="en-US" altLang="en-US" sz="2000"/>
          </a:p>
        </p:txBody>
      </p:sp>
    </p:spTree>
    <p:extLst>
      <p:ext uri="{BB962C8B-B14F-4D97-AF65-F5344CB8AC3E}">
        <p14:creationId xmlns:p14="http://schemas.microsoft.com/office/powerpoint/2010/main" val="2345195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Oval 2" descr="Large confetti">
            <a:extLst>
              <a:ext uri="{FF2B5EF4-FFF2-40B4-BE49-F238E27FC236}">
                <a16:creationId xmlns:a16="http://schemas.microsoft.com/office/drawing/2014/main" id="{125CB0F2-3475-E946-9A70-94335290E4F2}"/>
              </a:ext>
            </a:extLst>
          </p:cNvPr>
          <p:cNvSpPr>
            <a:spLocks noChangeArrowheads="1"/>
          </p:cNvSpPr>
          <p:nvPr/>
        </p:nvSpPr>
        <p:spPr bwMode="auto">
          <a:xfrm>
            <a:off x="6636951" y="2314422"/>
            <a:ext cx="369887" cy="47625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498" name="Oval 3" descr="Large confetti">
            <a:extLst>
              <a:ext uri="{FF2B5EF4-FFF2-40B4-BE49-F238E27FC236}">
                <a16:creationId xmlns:a16="http://schemas.microsoft.com/office/drawing/2014/main" id="{13243390-4DCB-A649-9507-C048085EB9C0}"/>
              </a:ext>
            </a:extLst>
          </p:cNvPr>
          <p:cNvSpPr>
            <a:spLocks noChangeArrowheads="1"/>
          </p:cNvSpPr>
          <p:nvPr/>
        </p:nvSpPr>
        <p:spPr bwMode="auto">
          <a:xfrm>
            <a:off x="6978263" y="3495523"/>
            <a:ext cx="347663" cy="40322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499" name="Oval 4" descr="Large confetti">
            <a:extLst>
              <a:ext uri="{FF2B5EF4-FFF2-40B4-BE49-F238E27FC236}">
                <a16:creationId xmlns:a16="http://schemas.microsoft.com/office/drawing/2014/main" id="{F7A34E97-34B6-4F47-B4AA-4C818C23C495}"/>
              </a:ext>
            </a:extLst>
          </p:cNvPr>
          <p:cNvSpPr>
            <a:spLocks noChangeArrowheads="1"/>
          </p:cNvSpPr>
          <p:nvPr/>
        </p:nvSpPr>
        <p:spPr bwMode="auto">
          <a:xfrm>
            <a:off x="7248138" y="4125761"/>
            <a:ext cx="347663" cy="401637"/>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500" name="AutoShape 5" descr="Large confetti">
            <a:extLst>
              <a:ext uri="{FF2B5EF4-FFF2-40B4-BE49-F238E27FC236}">
                <a16:creationId xmlns:a16="http://schemas.microsoft.com/office/drawing/2014/main" id="{9303D2CE-EEE0-AB44-99FA-A96B3AF68E15}"/>
              </a:ext>
            </a:extLst>
          </p:cNvPr>
          <p:cNvSpPr>
            <a:spLocks noChangeArrowheads="1"/>
          </p:cNvSpPr>
          <p:nvPr/>
        </p:nvSpPr>
        <p:spPr bwMode="auto">
          <a:xfrm>
            <a:off x="6632188" y="776136"/>
            <a:ext cx="409575" cy="1546225"/>
          </a:xfrm>
          <a:prstGeom prst="roundRect">
            <a:avLst>
              <a:gd name="adj" fmla="val 12495"/>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nvGrpSpPr>
          <p:cNvPr id="106501" name="Group 6">
            <a:extLst>
              <a:ext uri="{FF2B5EF4-FFF2-40B4-BE49-F238E27FC236}">
                <a16:creationId xmlns:a16="http://schemas.microsoft.com/office/drawing/2014/main" id="{AB4874DD-99A1-6142-9642-E618E93E98B8}"/>
              </a:ext>
            </a:extLst>
          </p:cNvPr>
          <p:cNvGrpSpPr>
            <a:grpSpLocks/>
          </p:cNvGrpSpPr>
          <p:nvPr/>
        </p:nvGrpSpPr>
        <p:grpSpPr bwMode="auto">
          <a:xfrm>
            <a:off x="6406762" y="69698"/>
            <a:ext cx="869950" cy="1260475"/>
            <a:chOff x="2996" y="230"/>
            <a:chExt cx="548" cy="794"/>
          </a:xfrm>
        </p:grpSpPr>
        <p:sp>
          <p:nvSpPr>
            <p:cNvPr id="106576" name="Rectangle 7">
              <a:extLst>
                <a:ext uri="{FF2B5EF4-FFF2-40B4-BE49-F238E27FC236}">
                  <a16:creationId xmlns:a16="http://schemas.microsoft.com/office/drawing/2014/main" id="{6B9003CB-4280-8042-8B8A-4DF2770A9D06}"/>
                </a:ext>
              </a:extLst>
            </p:cNvPr>
            <p:cNvSpPr>
              <a:spLocks noChangeArrowheads="1"/>
            </p:cNvSpPr>
            <p:nvPr/>
          </p:nvSpPr>
          <p:spPr bwMode="auto">
            <a:xfrm>
              <a:off x="3070" y="230"/>
              <a:ext cx="393" cy="574"/>
            </a:xfrm>
            <a:prstGeom prst="rect">
              <a:avLst/>
            </a:prstGeom>
            <a:gradFill rotWithShape="0">
              <a:gsLst>
                <a:gs pos="0">
                  <a:srgbClr val="BDBDBD"/>
                </a:gs>
                <a:gs pos="100000">
                  <a:srgbClr val="919191"/>
                </a:gs>
              </a:gsLst>
              <a:path path="shape">
                <a:fillToRect l="50000" t="50000" r="50000" b="50000"/>
              </a:path>
            </a:gradFill>
            <a:ln w="25400">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577" name="Freeform 8">
              <a:extLst>
                <a:ext uri="{FF2B5EF4-FFF2-40B4-BE49-F238E27FC236}">
                  <a16:creationId xmlns:a16="http://schemas.microsoft.com/office/drawing/2014/main" id="{B40BC94D-423D-B043-B5A4-849566D540AF}"/>
                </a:ext>
              </a:extLst>
            </p:cNvPr>
            <p:cNvSpPr>
              <a:spLocks/>
            </p:cNvSpPr>
            <p:nvPr/>
          </p:nvSpPr>
          <p:spPr bwMode="auto">
            <a:xfrm>
              <a:off x="3074" y="790"/>
              <a:ext cx="389" cy="234"/>
            </a:xfrm>
            <a:custGeom>
              <a:avLst/>
              <a:gdLst>
                <a:gd name="T0" fmla="*/ 0 w 389"/>
                <a:gd name="T1" fmla="*/ 10 h 234"/>
                <a:gd name="T2" fmla="*/ 47 w 389"/>
                <a:gd name="T3" fmla="*/ 228 h 234"/>
                <a:gd name="T4" fmla="*/ 124 w 389"/>
                <a:gd name="T5" fmla="*/ 186 h 234"/>
                <a:gd name="T6" fmla="*/ 183 w 389"/>
                <a:gd name="T7" fmla="*/ 176 h 234"/>
                <a:gd name="T8" fmla="*/ 226 w 389"/>
                <a:gd name="T9" fmla="*/ 176 h 234"/>
                <a:gd name="T10" fmla="*/ 281 w 389"/>
                <a:gd name="T11" fmla="*/ 192 h 234"/>
                <a:gd name="T12" fmla="*/ 345 w 389"/>
                <a:gd name="T13" fmla="*/ 233 h 234"/>
                <a:gd name="T14" fmla="*/ 388 w 389"/>
                <a:gd name="T15" fmla="*/ 0 h 2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9" h="234">
                  <a:moveTo>
                    <a:pt x="0" y="10"/>
                  </a:moveTo>
                  <a:lnTo>
                    <a:pt x="47" y="228"/>
                  </a:lnTo>
                  <a:lnTo>
                    <a:pt x="124" y="186"/>
                  </a:lnTo>
                  <a:lnTo>
                    <a:pt x="183" y="176"/>
                  </a:lnTo>
                  <a:lnTo>
                    <a:pt x="226" y="176"/>
                  </a:lnTo>
                  <a:lnTo>
                    <a:pt x="281" y="192"/>
                  </a:lnTo>
                  <a:lnTo>
                    <a:pt x="345" y="233"/>
                  </a:lnTo>
                  <a:lnTo>
                    <a:pt x="388" y="0"/>
                  </a:lnTo>
                </a:path>
              </a:pathLst>
            </a:custGeom>
            <a:gradFill rotWithShape="0">
              <a:gsLst>
                <a:gs pos="0">
                  <a:srgbClr val="BDBDBD"/>
                </a:gs>
                <a:gs pos="100000">
                  <a:srgbClr val="919191"/>
                </a:gs>
              </a:gsLst>
              <a:path path="rect">
                <a:fillToRect l="50000" t="50000" r="50000" b="50000"/>
              </a:path>
            </a:gradFill>
            <a:ln w="254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78" name="Rectangle 9">
              <a:extLst>
                <a:ext uri="{FF2B5EF4-FFF2-40B4-BE49-F238E27FC236}">
                  <a16:creationId xmlns:a16="http://schemas.microsoft.com/office/drawing/2014/main" id="{0790CBAA-170F-3D42-B220-AC3BD52CD115}"/>
                </a:ext>
              </a:extLst>
            </p:cNvPr>
            <p:cNvSpPr>
              <a:spLocks noChangeArrowheads="1"/>
            </p:cNvSpPr>
            <p:nvPr/>
          </p:nvSpPr>
          <p:spPr bwMode="auto">
            <a:xfrm>
              <a:off x="2996" y="426"/>
              <a:ext cx="548" cy="98"/>
            </a:xfrm>
            <a:prstGeom prst="rect">
              <a:avLst/>
            </a:prstGeom>
            <a:gradFill rotWithShape="0">
              <a:gsLst>
                <a:gs pos="0">
                  <a:srgbClr val="BDBDBD"/>
                </a:gs>
                <a:gs pos="100000">
                  <a:srgbClr val="919191"/>
                </a:gs>
              </a:gsLst>
              <a:path path="shape">
                <a:fillToRect l="50000" t="50000" r="50000" b="50000"/>
              </a:path>
            </a:gradFill>
            <a:ln w="25400">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sp>
        <p:nvSpPr>
          <p:cNvPr id="106502" name="Rectangle 10">
            <a:extLst>
              <a:ext uri="{FF2B5EF4-FFF2-40B4-BE49-F238E27FC236}">
                <a16:creationId xmlns:a16="http://schemas.microsoft.com/office/drawing/2014/main" id="{D8272361-1CA9-D148-8B79-3F578FAADA5B}"/>
              </a:ext>
            </a:extLst>
          </p:cNvPr>
          <p:cNvSpPr>
            <a:spLocks noChangeArrowheads="1"/>
          </p:cNvSpPr>
          <p:nvPr/>
        </p:nvSpPr>
        <p:spPr bwMode="auto">
          <a:xfrm>
            <a:off x="3412737" y="1522260"/>
            <a:ext cx="4121150" cy="176212"/>
          </a:xfrm>
          <a:prstGeom prst="rect">
            <a:avLst/>
          </a:prstGeom>
          <a:solidFill>
            <a:srgbClr val="00C4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503" name="Rectangle 11">
            <a:extLst>
              <a:ext uri="{FF2B5EF4-FFF2-40B4-BE49-F238E27FC236}">
                <a16:creationId xmlns:a16="http://schemas.microsoft.com/office/drawing/2014/main" id="{23267EB4-2A7D-BD42-B03E-28195D894D5F}"/>
              </a:ext>
            </a:extLst>
          </p:cNvPr>
          <p:cNvSpPr>
            <a:spLocks noChangeArrowheads="1"/>
          </p:cNvSpPr>
          <p:nvPr/>
        </p:nvSpPr>
        <p:spPr bwMode="auto">
          <a:xfrm>
            <a:off x="4976426" y="1460347"/>
            <a:ext cx="126797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t>488 nm laser</a:t>
            </a:r>
          </a:p>
        </p:txBody>
      </p:sp>
      <p:grpSp>
        <p:nvGrpSpPr>
          <p:cNvPr id="106504" name="Group 12">
            <a:extLst>
              <a:ext uri="{FF2B5EF4-FFF2-40B4-BE49-F238E27FC236}">
                <a16:creationId xmlns:a16="http://schemas.microsoft.com/office/drawing/2014/main" id="{A57C1ADF-8D74-B841-BC5F-8140CD380C87}"/>
              </a:ext>
            </a:extLst>
          </p:cNvPr>
          <p:cNvGrpSpPr>
            <a:grpSpLocks/>
          </p:cNvGrpSpPr>
          <p:nvPr/>
        </p:nvGrpSpPr>
        <p:grpSpPr bwMode="auto">
          <a:xfrm>
            <a:off x="6787763" y="1461935"/>
            <a:ext cx="150813" cy="227012"/>
            <a:chOff x="3236" y="1107"/>
            <a:chExt cx="95" cy="143"/>
          </a:xfrm>
        </p:grpSpPr>
        <p:sp>
          <p:nvSpPr>
            <p:cNvPr id="106574" name="Freeform 13" descr="Wide upward diagonal">
              <a:extLst>
                <a:ext uri="{FF2B5EF4-FFF2-40B4-BE49-F238E27FC236}">
                  <a16:creationId xmlns:a16="http://schemas.microsoft.com/office/drawing/2014/main" id="{6157D960-4E88-3049-84CD-D9162CEB517B}"/>
                </a:ext>
              </a:extLst>
            </p:cNvPr>
            <p:cNvSpPr>
              <a:spLocks/>
            </p:cNvSpPr>
            <p:nvPr/>
          </p:nvSpPr>
          <p:spPr bwMode="auto">
            <a:xfrm>
              <a:off x="3236" y="1107"/>
              <a:ext cx="95" cy="143"/>
            </a:xfrm>
            <a:custGeom>
              <a:avLst/>
              <a:gdLst>
                <a:gd name="T0" fmla="*/ 94 w 95"/>
                <a:gd name="T1" fmla="*/ 80 h 143"/>
                <a:gd name="T2" fmla="*/ 89 w 95"/>
                <a:gd name="T3" fmla="*/ 29 h 143"/>
                <a:gd name="T4" fmla="*/ 65 w 95"/>
                <a:gd name="T5" fmla="*/ 0 h 143"/>
                <a:gd name="T6" fmla="*/ 38 w 95"/>
                <a:gd name="T7" fmla="*/ 0 h 143"/>
                <a:gd name="T8" fmla="*/ 14 w 95"/>
                <a:gd name="T9" fmla="*/ 14 h 143"/>
                <a:gd name="T10" fmla="*/ 0 w 95"/>
                <a:gd name="T11" fmla="*/ 47 h 143"/>
                <a:gd name="T12" fmla="*/ 0 w 95"/>
                <a:gd name="T13" fmla="*/ 90 h 143"/>
                <a:gd name="T14" fmla="*/ 12 w 95"/>
                <a:gd name="T15" fmla="*/ 127 h 143"/>
                <a:gd name="T16" fmla="*/ 38 w 95"/>
                <a:gd name="T17" fmla="*/ 142 h 143"/>
                <a:gd name="T18" fmla="*/ 84 w 95"/>
                <a:gd name="T19" fmla="*/ 123 h 143"/>
                <a:gd name="T20" fmla="*/ 94 w 95"/>
                <a:gd name="T21" fmla="*/ 85 h 143"/>
                <a:gd name="T22" fmla="*/ 94 w 95"/>
                <a:gd name="T23" fmla="*/ 80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43">
                  <a:moveTo>
                    <a:pt x="94" y="80"/>
                  </a:moveTo>
                  <a:lnTo>
                    <a:pt x="89" y="29"/>
                  </a:lnTo>
                  <a:lnTo>
                    <a:pt x="65" y="0"/>
                  </a:lnTo>
                  <a:lnTo>
                    <a:pt x="38" y="0"/>
                  </a:lnTo>
                  <a:lnTo>
                    <a:pt x="14" y="14"/>
                  </a:lnTo>
                  <a:lnTo>
                    <a:pt x="0" y="47"/>
                  </a:lnTo>
                  <a:lnTo>
                    <a:pt x="0" y="90"/>
                  </a:lnTo>
                  <a:lnTo>
                    <a:pt x="12" y="127"/>
                  </a:lnTo>
                  <a:lnTo>
                    <a:pt x="38" y="142"/>
                  </a:lnTo>
                  <a:lnTo>
                    <a:pt x="84" y="123"/>
                  </a:lnTo>
                  <a:lnTo>
                    <a:pt x="94" y="85"/>
                  </a:lnTo>
                  <a:lnTo>
                    <a:pt x="94" y="80"/>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75" name="Freeform 14">
              <a:extLst>
                <a:ext uri="{FF2B5EF4-FFF2-40B4-BE49-F238E27FC236}">
                  <a16:creationId xmlns:a16="http://schemas.microsoft.com/office/drawing/2014/main" id="{C08F91D3-E850-1B43-948C-6B173C526176}"/>
                </a:ext>
              </a:extLst>
            </p:cNvPr>
            <p:cNvSpPr>
              <a:spLocks/>
            </p:cNvSpPr>
            <p:nvPr/>
          </p:nvSpPr>
          <p:spPr bwMode="auto">
            <a:xfrm>
              <a:off x="3250" y="1158"/>
              <a:ext cx="63" cy="77"/>
            </a:xfrm>
            <a:custGeom>
              <a:avLst/>
              <a:gdLst>
                <a:gd name="T0" fmla="*/ 25 w 63"/>
                <a:gd name="T1" fmla="*/ 76 h 77"/>
                <a:gd name="T2" fmla="*/ 34 w 63"/>
                <a:gd name="T3" fmla="*/ 71 h 77"/>
                <a:gd name="T4" fmla="*/ 44 w 63"/>
                <a:gd name="T5" fmla="*/ 57 h 77"/>
                <a:gd name="T6" fmla="*/ 62 w 63"/>
                <a:gd name="T7" fmla="*/ 57 h 77"/>
                <a:gd name="T8" fmla="*/ 62 w 63"/>
                <a:gd name="T9" fmla="*/ 38 h 77"/>
                <a:gd name="T10" fmla="*/ 62 w 63"/>
                <a:gd name="T11" fmla="*/ 38 h 77"/>
                <a:gd name="T12" fmla="*/ 62 w 63"/>
                <a:gd name="T13" fmla="*/ 19 h 77"/>
                <a:gd name="T14" fmla="*/ 62 w 63"/>
                <a:gd name="T15" fmla="*/ 0 h 77"/>
                <a:gd name="T16" fmla="*/ 44 w 63"/>
                <a:gd name="T17" fmla="*/ 0 h 77"/>
                <a:gd name="T18" fmla="*/ 25 w 63"/>
                <a:gd name="T19" fmla="*/ 19 h 77"/>
                <a:gd name="T20" fmla="*/ 44 w 63"/>
                <a:gd name="T21" fmla="*/ 25 h 77"/>
                <a:gd name="T22" fmla="*/ 62 w 63"/>
                <a:gd name="T23" fmla="*/ 38 h 77"/>
                <a:gd name="T24" fmla="*/ 62 w 63"/>
                <a:gd name="T25" fmla="*/ 38 h 77"/>
                <a:gd name="T26" fmla="*/ 44 w 63"/>
                <a:gd name="T27" fmla="*/ 57 h 77"/>
                <a:gd name="T28" fmla="*/ 25 w 63"/>
                <a:gd name="T29" fmla="*/ 57 h 77"/>
                <a:gd name="T30" fmla="*/ 7 w 63"/>
                <a:gd name="T31" fmla="*/ 57 h 77"/>
                <a:gd name="T32" fmla="*/ 7 w 63"/>
                <a:gd name="T33" fmla="*/ 57 h 77"/>
                <a:gd name="T34" fmla="*/ 0 w 63"/>
                <a:gd name="T35" fmla="*/ 67 h 77"/>
                <a:gd name="T36" fmla="*/ 5 w 63"/>
                <a:gd name="T37" fmla="*/ 74 h 77"/>
                <a:gd name="T38" fmla="*/ 25 w 63"/>
                <a:gd name="T39" fmla="*/ 76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77">
                  <a:moveTo>
                    <a:pt x="25" y="76"/>
                  </a:moveTo>
                  <a:lnTo>
                    <a:pt x="34" y="71"/>
                  </a:lnTo>
                  <a:lnTo>
                    <a:pt x="44" y="57"/>
                  </a:lnTo>
                  <a:lnTo>
                    <a:pt x="62" y="57"/>
                  </a:lnTo>
                  <a:lnTo>
                    <a:pt x="62" y="38"/>
                  </a:lnTo>
                  <a:lnTo>
                    <a:pt x="62" y="19"/>
                  </a:lnTo>
                  <a:lnTo>
                    <a:pt x="62" y="0"/>
                  </a:lnTo>
                  <a:lnTo>
                    <a:pt x="44" y="0"/>
                  </a:lnTo>
                  <a:lnTo>
                    <a:pt x="25" y="19"/>
                  </a:lnTo>
                  <a:lnTo>
                    <a:pt x="44" y="25"/>
                  </a:lnTo>
                  <a:lnTo>
                    <a:pt x="62" y="38"/>
                  </a:lnTo>
                  <a:lnTo>
                    <a:pt x="44" y="57"/>
                  </a:lnTo>
                  <a:lnTo>
                    <a:pt x="25" y="57"/>
                  </a:lnTo>
                  <a:lnTo>
                    <a:pt x="7" y="57"/>
                  </a:lnTo>
                  <a:lnTo>
                    <a:pt x="0" y="67"/>
                  </a:lnTo>
                  <a:lnTo>
                    <a:pt x="5" y="74"/>
                  </a:lnTo>
                  <a:lnTo>
                    <a:pt x="25" y="76"/>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05" name="Group 15">
            <a:extLst>
              <a:ext uri="{FF2B5EF4-FFF2-40B4-BE49-F238E27FC236}">
                <a16:creationId xmlns:a16="http://schemas.microsoft.com/office/drawing/2014/main" id="{61E237C2-705C-8349-B945-637A5E04FDDB}"/>
              </a:ext>
            </a:extLst>
          </p:cNvPr>
          <p:cNvGrpSpPr>
            <a:grpSpLocks/>
          </p:cNvGrpSpPr>
          <p:nvPr/>
        </p:nvGrpSpPr>
        <p:grpSpPr bwMode="auto">
          <a:xfrm>
            <a:off x="6776651" y="1954060"/>
            <a:ext cx="123825" cy="163512"/>
            <a:chOff x="3229" y="1417"/>
            <a:chExt cx="78" cy="103"/>
          </a:xfrm>
        </p:grpSpPr>
        <p:sp>
          <p:nvSpPr>
            <p:cNvPr id="106572" name="Freeform 16" descr="Wide upward diagonal">
              <a:extLst>
                <a:ext uri="{FF2B5EF4-FFF2-40B4-BE49-F238E27FC236}">
                  <a16:creationId xmlns:a16="http://schemas.microsoft.com/office/drawing/2014/main" id="{F5EACE6D-6735-DA40-81E8-D796A06D1B45}"/>
                </a:ext>
              </a:extLst>
            </p:cNvPr>
            <p:cNvSpPr>
              <a:spLocks/>
            </p:cNvSpPr>
            <p:nvPr/>
          </p:nvSpPr>
          <p:spPr bwMode="auto">
            <a:xfrm>
              <a:off x="3229" y="1417"/>
              <a:ext cx="78" cy="103"/>
            </a:xfrm>
            <a:custGeom>
              <a:avLst/>
              <a:gdLst>
                <a:gd name="T0" fmla="*/ 77 w 78"/>
                <a:gd name="T1" fmla="*/ 58 h 103"/>
                <a:gd name="T2" fmla="*/ 73 w 78"/>
                <a:gd name="T3" fmla="*/ 20 h 103"/>
                <a:gd name="T4" fmla="*/ 53 w 78"/>
                <a:gd name="T5" fmla="*/ 0 h 103"/>
                <a:gd name="T6" fmla="*/ 32 w 78"/>
                <a:gd name="T7" fmla="*/ 0 h 103"/>
                <a:gd name="T8" fmla="*/ 12 w 78"/>
                <a:gd name="T9" fmla="*/ 10 h 103"/>
                <a:gd name="T10" fmla="*/ 0 w 78"/>
                <a:gd name="T11" fmla="*/ 34 h 103"/>
                <a:gd name="T12" fmla="*/ 0 w 78"/>
                <a:gd name="T13" fmla="*/ 65 h 103"/>
                <a:gd name="T14" fmla="*/ 10 w 78"/>
                <a:gd name="T15" fmla="*/ 92 h 103"/>
                <a:gd name="T16" fmla="*/ 32 w 78"/>
                <a:gd name="T17" fmla="*/ 102 h 103"/>
                <a:gd name="T18" fmla="*/ 69 w 78"/>
                <a:gd name="T19" fmla="*/ 88 h 103"/>
                <a:gd name="T20" fmla="*/ 77 w 78"/>
                <a:gd name="T21" fmla="*/ 61 h 103"/>
                <a:gd name="T22" fmla="*/ 77 w 78"/>
                <a:gd name="T23" fmla="*/ 58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03">
                  <a:moveTo>
                    <a:pt x="77" y="58"/>
                  </a:moveTo>
                  <a:lnTo>
                    <a:pt x="73" y="20"/>
                  </a:lnTo>
                  <a:lnTo>
                    <a:pt x="53" y="0"/>
                  </a:lnTo>
                  <a:lnTo>
                    <a:pt x="32" y="0"/>
                  </a:lnTo>
                  <a:lnTo>
                    <a:pt x="12" y="10"/>
                  </a:lnTo>
                  <a:lnTo>
                    <a:pt x="0" y="34"/>
                  </a:lnTo>
                  <a:lnTo>
                    <a:pt x="0" y="65"/>
                  </a:lnTo>
                  <a:lnTo>
                    <a:pt x="10" y="92"/>
                  </a:lnTo>
                  <a:lnTo>
                    <a:pt x="32" y="102"/>
                  </a:lnTo>
                  <a:lnTo>
                    <a:pt x="69" y="88"/>
                  </a:lnTo>
                  <a:lnTo>
                    <a:pt x="77" y="61"/>
                  </a:lnTo>
                  <a:lnTo>
                    <a:pt x="77" y="58"/>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73" name="Oval 17">
              <a:extLst>
                <a:ext uri="{FF2B5EF4-FFF2-40B4-BE49-F238E27FC236}">
                  <a16:creationId xmlns:a16="http://schemas.microsoft.com/office/drawing/2014/main" id="{13850008-AA02-E847-897E-C61B9898BE4B}"/>
                </a:ext>
              </a:extLst>
            </p:cNvPr>
            <p:cNvSpPr>
              <a:spLocks noChangeArrowheads="1"/>
            </p:cNvSpPr>
            <p:nvPr/>
          </p:nvSpPr>
          <p:spPr bwMode="auto">
            <a:xfrm>
              <a:off x="3255" y="1446"/>
              <a:ext cx="47" cy="69"/>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grpSp>
        <p:nvGrpSpPr>
          <p:cNvPr id="106506" name="Group 18">
            <a:extLst>
              <a:ext uri="{FF2B5EF4-FFF2-40B4-BE49-F238E27FC236}">
                <a16:creationId xmlns:a16="http://schemas.microsoft.com/office/drawing/2014/main" id="{4F6FF731-B2ED-9D4A-91DC-1413E895B3CF}"/>
              </a:ext>
            </a:extLst>
          </p:cNvPr>
          <p:cNvGrpSpPr>
            <a:grpSpLocks/>
          </p:cNvGrpSpPr>
          <p:nvPr/>
        </p:nvGrpSpPr>
        <p:grpSpPr bwMode="auto">
          <a:xfrm>
            <a:off x="6746487" y="2476347"/>
            <a:ext cx="147638" cy="203200"/>
            <a:chOff x="3210" y="1746"/>
            <a:chExt cx="93" cy="128"/>
          </a:xfrm>
        </p:grpSpPr>
        <p:sp>
          <p:nvSpPr>
            <p:cNvPr id="106570" name="Freeform 19" descr="Wide upward diagonal">
              <a:extLst>
                <a:ext uri="{FF2B5EF4-FFF2-40B4-BE49-F238E27FC236}">
                  <a16:creationId xmlns:a16="http://schemas.microsoft.com/office/drawing/2014/main" id="{2955D432-B410-7149-A8B3-4D1F25C000F0}"/>
                </a:ext>
              </a:extLst>
            </p:cNvPr>
            <p:cNvSpPr>
              <a:spLocks/>
            </p:cNvSpPr>
            <p:nvPr/>
          </p:nvSpPr>
          <p:spPr bwMode="auto">
            <a:xfrm>
              <a:off x="3210" y="1746"/>
              <a:ext cx="93" cy="128"/>
            </a:xfrm>
            <a:custGeom>
              <a:avLst/>
              <a:gdLst>
                <a:gd name="T0" fmla="*/ 92 w 93"/>
                <a:gd name="T1" fmla="*/ 72 h 128"/>
                <a:gd name="T2" fmla="*/ 87 w 93"/>
                <a:gd name="T3" fmla="*/ 25 h 128"/>
                <a:gd name="T4" fmla="*/ 63 w 93"/>
                <a:gd name="T5" fmla="*/ 0 h 128"/>
                <a:gd name="T6" fmla="*/ 38 w 93"/>
                <a:gd name="T7" fmla="*/ 0 h 128"/>
                <a:gd name="T8" fmla="*/ 14 w 93"/>
                <a:gd name="T9" fmla="*/ 13 h 128"/>
                <a:gd name="T10" fmla="*/ 0 w 93"/>
                <a:gd name="T11" fmla="*/ 42 h 128"/>
                <a:gd name="T12" fmla="*/ 0 w 93"/>
                <a:gd name="T13" fmla="*/ 81 h 128"/>
                <a:gd name="T14" fmla="*/ 12 w 93"/>
                <a:gd name="T15" fmla="*/ 114 h 128"/>
                <a:gd name="T16" fmla="*/ 38 w 93"/>
                <a:gd name="T17" fmla="*/ 127 h 128"/>
                <a:gd name="T18" fmla="*/ 82 w 93"/>
                <a:gd name="T19" fmla="*/ 110 h 128"/>
                <a:gd name="T20" fmla="*/ 92 w 93"/>
                <a:gd name="T21" fmla="*/ 76 h 128"/>
                <a:gd name="T22" fmla="*/ 92 w 93"/>
                <a:gd name="T23" fmla="*/ 7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128">
                  <a:moveTo>
                    <a:pt x="92" y="72"/>
                  </a:moveTo>
                  <a:lnTo>
                    <a:pt x="87" y="25"/>
                  </a:lnTo>
                  <a:lnTo>
                    <a:pt x="63" y="0"/>
                  </a:lnTo>
                  <a:lnTo>
                    <a:pt x="38" y="0"/>
                  </a:lnTo>
                  <a:lnTo>
                    <a:pt x="14" y="13"/>
                  </a:lnTo>
                  <a:lnTo>
                    <a:pt x="0" y="42"/>
                  </a:lnTo>
                  <a:lnTo>
                    <a:pt x="0" y="81"/>
                  </a:lnTo>
                  <a:lnTo>
                    <a:pt x="12" y="114"/>
                  </a:lnTo>
                  <a:lnTo>
                    <a:pt x="38" y="127"/>
                  </a:lnTo>
                  <a:lnTo>
                    <a:pt x="82" y="110"/>
                  </a:lnTo>
                  <a:lnTo>
                    <a:pt x="92" y="76"/>
                  </a:lnTo>
                  <a:lnTo>
                    <a:pt x="92" y="72"/>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71" name="Freeform 20">
              <a:extLst>
                <a:ext uri="{FF2B5EF4-FFF2-40B4-BE49-F238E27FC236}">
                  <a16:creationId xmlns:a16="http://schemas.microsoft.com/office/drawing/2014/main" id="{A2D68265-AF2F-0E46-BB26-7015DCF08FD0}"/>
                </a:ext>
              </a:extLst>
            </p:cNvPr>
            <p:cNvSpPr>
              <a:spLocks/>
            </p:cNvSpPr>
            <p:nvPr/>
          </p:nvSpPr>
          <p:spPr bwMode="auto">
            <a:xfrm>
              <a:off x="3245" y="1750"/>
              <a:ext cx="39" cy="119"/>
            </a:xfrm>
            <a:custGeom>
              <a:avLst/>
              <a:gdLst>
                <a:gd name="T0" fmla="*/ 19 w 39"/>
                <a:gd name="T1" fmla="*/ 0 h 119"/>
                <a:gd name="T2" fmla="*/ 38 w 39"/>
                <a:gd name="T3" fmla="*/ 30 h 119"/>
                <a:gd name="T4" fmla="*/ 38 w 39"/>
                <a:gd name="T5" fmla="*/ 59 h 119"/>
                <a:gd name="T6" fmla="*/ 38 w 39"/>
                <a:gd name="T7" fmla="*/ 89 h 119"/>
                <a:gd name="T8" fmla="*/ 38 w 39"/>
                <a:gd name="T9" fmla="*/ 89 h 119"/>
                <a:gd name="T10" fmla="*/ 19 w 39"/>
                <a:gd name="T11" fmla="*/ 118 h 119"/>
                <a:gd name="T12" fmla="*/ 0 w 39"/>
                <a:gd name="T13" fmla="*/ 118 h 119"/>
                <a:gd name="T14" fmla="*/ 0 w 39"/>
                <a:gd name="T15" fmla="*/ 89 h 119"/>
                <a:gd name="T16" fmla="*/ 0 w 39"/>
                <a:gd name="T17" fmla="*/ 89 h 119"/>
                <a:gd name="T18" fmla="*/ 19 w 39"/>
                <a:gd name="T19" fmla="*/ 59 h 119"/>
                <a:gd name="T20" fmla="*/ 0 w 39"/>
                <a:gd name="T21" fmla="*/ 59 h 119"/>
                <a:gd name="T22" fmla="*/ 0 w 39"/>
                <a:gd name="T23" fmla="*/ 0 h 119"/>
                <a:gd name="T24" fmla="*/ 0 w 39"/>
                <a:gd name="T25" fmla="*/ 0 h 119"/>
                <a:gd name="T26" fmla="*/ 19 w 39"/>
                <a:gd name="T27" fmla="*/ 0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19">
                  <a:moveTo>
                    <a:pt x="19" y="0"/>
                  </a:moveTo>
                  <a:lnTo>
                    <a:pt x="38" y="30"/>
                  </a:lnTo>
                  <a:lnTo>
                    <a:pt x="38" y="59"/>
                  </a:lnTo>
                  <a:lnTo>
                    <a:pt x="38" y="89"/>
                  </a:lnTo>
                  <a:lnTo>
                    <a:pt x="19" y="118"/>
                  </a:lnTo>
                  <a:lnTo>
                    <a:pt x="0" y="118"/>
                  </a:lnTo>
                  <a:lnTo>
                    <a:pt x="0" y="89"/>
                  </a:lnTo>
                  <a:lnTo>
                    <a:pt x="19" y="59"/>
                  </a:lnTo>
                  <a:lnTo>
                    <a:pt x="0" y="59"/>
                  </a:lnTo>
                  <a:lnTo>
                    <a:pt x="0" y="0"/>
                  </a:lnTo>
                  <a:lnTo>
                    <a:pt x="19"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07" name="Group 21">
            <a:extLst>
              <a:ext uri="{FF2B5EF4-FFF2-40B4-BE49-F238E27FC236}">
                <a16:creationId xmlns:a16="http://schemas.microsoft.com/office/drawing/2014/main" id="{4EEE66A7-8594-0342-B736-6275395676EF}"/>
              </a:ext>
            </a:extLst>
          </p:cNvPr>
          <p:cNvGrpSpPr>
            <a:grpSpLocks/>
          </p:cNvGrpSpPr>
          <p:nvPr/>
        </p:nvGrpSpPr>
        <p:grpSpPr bwMode="auto">
          <a:xfrm>
            <a:off x="7348151" y="4252761"/>
            <a:ext cx="123825" cy="161925"/>
            <a:chOff x="3589" y="2865"/>
            <a:chExt cx="78" cy="102"/>
          </a:xfrm>
        </p:grpSpPr>
        <p:sp>
          <p:nvSpPr>
            <p:cNvPr id="106568" name="Freeform 22" descr="Wide upward diagonal">
              <a:extLst>
                <a:ext uri="{FF2B5EF4-FFF2-40B4-BE49-F238E27FC236}">
                  <a16:creationId xmlns:a16="http://schemas.microsoft.com/office/drawing/2014/main" id="{4ADB9449-1285-E546-8A53-E1255458F836}"/>
                </a:ext>
              </a:extLst>
            </p:cNvPr>
            <p:cNvSpPr>
              <a:spLocks/>
            </p:cNvSpPr>
            <p:nvPr/>
          </p:nvSpPr>
          <p:spPr bwMode="auto">
            <a:xfrm>
              <a:off x="3589" y="2865"/>
              <a:ext cx="78" cy="102"/>
            </a:xfrm>
            <a:custGeom>
              <a:avLst/>
              <a:gdLst>
                <a:gd name="T0" fmla="*/ 77 w 78"/>
                <a:gd name="T1" fmla="*/ 57 h 102"/>
                <a:gd name="T2" fmla="*/ 73 w 78"/>
                <a:gd name="T3" fmla="*/ 20 h 102"/>
                <a:gd name="T4" fmla="*/ 53 w 78"/>
                <a:gd name="T5" fmla="*/ 0 h 102"/>
                <a:gd name="T6" fmla="*/ 32 w 78"/>
                <a:gd name="T7" fmla="*/ 0 h 102"/>
                <a:gd name="T8" fmla="*/ 12 w 78"/>
                <a:gd name="T9" fmla="*/ 10 h 102"/>
                <a:gd name="T10" fmla="*/ 0 w 78"/>
                <a:gd name="T11" fmla="*/ 34 h 102"/>
                <a:gd name="T12" fmla="*/ 0 w 78"/>
                <a:gd name="T13" fmla="*/ 64 h 102"/>
                <a:gd name="T14" fmla="*/ 10 w 78"/>
                <a:gd name="T15" fmla="*/ 91 h 102"/>
                <a:gd name="T16" fmla="*/ 32 w 78"/>
                <a:gd name="T17" fmla="*/ 101 h 102"/>
                <a:gd name="T18" fmla="*/ 69 w 78"/>
                <a:gd name="T19" fmla="*/ 88 h 102"/>
                <a:gd name="T20" fmla="*/ 77 w 78"/>
                <a:gd name="T21" fmla="*/ 60 h 102"/>
                <a:gd name="T22" fmla="*/ 77 w 78"/>
                <a:gd name="T23" fmla="*/ 5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02">
                  <a:moveTo>
                    <a:pt x="77" y="57"/>
                  </a:moveTo>
                  <a:lnTo>
                    <a:pt x="73" y="20"/>
                  </a:lnTo>
                  <a:lnTo>
                    <a:pt x="53" y="0"/>
                  </a:lnTo>
                  <a:lnTo>
                    <a:pt x="32" y="0"/>
                  </a:lnTo>
                  <a:lnTo>
                    <a:pt x="12" y="10"/>
                  </a:lnTo>
                  <a:lnTo>
                    <a:pt x="0" y="34"/>
                  </a:lnTo>
                  <a:lnTo>
                    <a:pt x="0" y="64"/>
                  </a:lnTo>
                  <a:lnTo>
                    <a:pt x="10" y="91"/>
                  </a:lnTo>
                  <a:lnTo>
                    <a:pt x="32" y="101"/>
                  </a:lnTo>
                  <a:lnTo>
                    <a:pt x="69" y="88"/>
                  </a:lnTo>
                  <a:lnTo>
                    <a:pt x="77" y="60"/>
                  </a:lnTo>
                  <a:lnTo>
                    <a:pt x="77" y="57"/>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69" name="Oval 23">
              <a:extLst>
                <a:ext uri="{FF2B5EF4-FFF2-40B4-BE49-F238E27FC236}">
                  <a16:creationId xmlns:a16="http://schemas.microsoft.com/office/drawing/2014/main" id="{EAF359D7-77F1-1442-96C4-53CC288E40F8}"/>
                </a:ext>
              </a:extLst>
            </p:cNvPr>
            <p:cNvSpPr>
              <a:spLocks noChangeArrowheads="1"/>
            </p:cNvSpPr>
            <p:nvPr/>
          </p:nvSpPr>
          <p:spPr bwMode="auto">
            <a:xfrm>
              <a:off x="3614" y="2894"/>
              <a:ext cx="48" cy="68"/>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grpSp>
        <p:nvGrpSpPr>
          <p:cNvPr id="106508" name="Group 24">
            <a:extLst>
              <a:ext uri="{FF2B5EF4-FFF2-40B4-BE49-F238E27FC236}">
                <a16:creationId xmlns:a16="http://schemas.microsoft.com/office/drawing/2014/main" id="{32071518-1500-8641-98B6-921B72349078}"/>
              </a:ext>
            </a:extLst>
          </p:cNvPr>
          <p:cNvGrpSpPr>
            <a:grpSpLocks/>
          </p:cNvGrpSpPr>
          <p:nvPr/>
        </p:nvGrpSpPr>
        <p:grpSpPr bwMode="auto">
          <a:xfrm>
            <a:off x="7084626" y="3584423"/>
            <a:ext cx="123825" cy="163513"/>
            <a:chOff x="3423" y="2444"/>
            <a:chExt cx="78" cy="103"/>
          </a:xfrm>
        </p:grpSpPr>
        <p:sp>
          <p:nvSpPr>
            <p:cNvPr id="106566" name="Freeform 25" descr="Wide upward diagonal">
              <a:extLst>
                <a:ext uri="{FF2B5EF4-FFF2-40B4-BE49-F238E27FC236}">
                  <a16:creationId xmlns:a16="http://schemas.microsoft.com/office/drawing/2014/main" id="{FA13D251-0A05-914D-937C-43F43C47E1AF}"/>
                </a:ext>
              </a:extLst>
            </p:cNvPr>
            <p:cNvSpPr>
              <a:spLocks/>
            </p:cNvSpPr>
            <p:nvPr/>
          </p:nvSpPr>
          <p:spPr bwMode="auto">
            <a:xfrm>
              <a:off x="3423" y="2444"/>
              <a:ext cx="78" cy="103"/>
            </a:xfrm>
            <a:custGeom>
              <a:avLst/>
              <a:gdLst>
                <a:gd name="T0" fmla="*/ 77 w 78"/>
                <a:gd name="T1" fmla="*/ 58 h 103"/>
                <a:gd name="T2" fmla="*/ 73 w 78"/>
                <a:gd name="T3" fmla="*/ 20 h 103"/>
                <a:gd name="T4" fmla="*/ 53 w 78"/>
                <a:gd name="T5" fmla="*/ 0 h 103"/>
                <a:gd name="T6" fmla="*/ 32 w 78"/>
                <a:gd name="T7" fmla="*/ 0 h 103"/>
                <a:gd name="T8" fmla="*/ 12 w 78"/>
                <a:gd name="T9" fmla="*/ 10 h 103"/>
                <a:gd name="T10" fmla="*/ 0 w 78"/>
                <a:gd name="T11" fmla="*/ 34 h 103"/>
                <a:gd name="T12" fmla="*/ 0 w 78"/>
                <a:gd name="T13" fmla="*/ 65 h 103"/>
                <a:gd name="T14" fmla="*/ 10 w 78"/>
                <a:gd name="T15" fmla="*/ 92 h 103"/>
                <a:gd name="T16" fmla="*/ 32 w 78"/>
                <a:gd name="T17" fmla="*/ 102 h 103"/>
                <a:gd name="T18" fmla="*/ 69 w 78"/>
                <a:gd name="T19" fmla="*/ 88 h 103"/>
                <a:gd name="T20" fmla="*/ 77 w 78"/>
                <a:gd name="T21" fmla="*/ 61 h 103"/>
                <a:gd name="T22" fmla="*/ 77 w 78"/>
                <a:gd name="T23" fmla="*/ 58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03">
                  <a:moveTo>
                    <a:pt x="77" y="58"/>
                  </a:moveTo>
                  <a:lnTo>
                    <a:pt x="73" y="20"/>
                  </a:lnTo>
                  <a:lnTo>
                    <a:pt x="53" y="0"/>
                  </a:lnTo>
                  <a:lnTo>
                    <a:pt x="32" y="0"/>
                  </a:lnTo>
                  <a:lnTo>
                    <a:pt x="12" y="10"/>
                  </a:lnTo>
                  <a:lnTo>
                    <a:pt x="0" y="34"/>
                  </a:lnTo>
                  <a:lnTo>
                    <a:pt x="0" y="65"/>
                  </a:lnTo>
                  <a:lnTo>
                    <a:pt x="10" y="92"/>
                  </a:lnTo>
                  <a:lnTo>
                    <a:pt x="32" y="102"/>
                  </a:lnTo>
                  <a:lnTo>
                    <a:pt x="69" y="88"/>
                  </a:lnTo>
                  <a:lnTo>
                    <a:pt x="77" y="61"/>
                  </a:lnTo>
                  <a:lnTo>
                    <a:pt x="77" y="58"/>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67" name="Oval 26">
              <a:extLst>
                <a:ext uri="{FF2B5EF4-FFF2-40B4-BE49-F238E27FC236}">
                  <a16:creationId xmlns:a16="http://schemas.microsoft.com/office/drawing/2014/main" id="{179762D5-63B1-DE46-85BC-6134D2783B70}"/>
                </a:ext>
              </a:extLst>
            </p:cNvPr>
            <p:cNvSpPr>
              <a:spLocks noChangeArrowheads="1"/>
            </p:cNvSpPr>
            <p:nvPr/>
          </p:nvSpPr>
          <p:spPr bwMode="auto">
            <a:xfrm>
              <a:off x="3449" y="2474"/>
              <a:ext cx="47" cy="68"/>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sp>
        <p:nvSpPr>
          <p:cNvPr id="106509" name="Freeform 27">
            <a:extLst>
              <a:ext uri="{FF2B5EF4-FFF2-40B4-BE49-F238E27FC236}">
                <a16:creationId xmlns:a16="http://schemas.microsoft.com/office/drawing/2014/main" id="{4634D7F4-9D67-1E43-B487-2CC1EFD99931}"/>
              </a:ext>
            </a:extLst>
          </p:cNvPr>
          <p:cNvSpPr>
            <a:spLocks/>
          </p:cNvSpPr>
          <p:nvPr/>
        </p:nvSpPr>
        <p:spPr bwMode="auto">
          <a:xfrm rot="524830">
            <a:off x="5678101" y="2482697"/>
            <a:ext cx="604837" cy="2197100"/>
          </a:xfrm>
          <a:custGeom>
            <a:avLst/>
            <a:gdLst>
              <a:gd name="T0" fmla="*/ 2147483646 w 340"/>
              <a:gd name="T1" fmla="*/ 2147483646 h 801"/>
              <a:gd name="T2" fmla="*/ 2147483646 w 340"/>
              <a:gd name="T3" fmla="*/ 2147483646 h 801"/>
              <a:gd name="T4" fmla="*/ 0 w 340"/>
              <a:gd name="T5" fmla="*/ 2147483646 h 801"/>
              <a:gd name="T6" fmla="*/ 2147483646 w 340"/>
              <a:gd name="T7" fmla="*/ 2147483646 h 801"/>
              <a:gd name="T8" fmla="*/ 2147483646 w 340"/>
              <a:gd name="T9" fmla="*/ 2147483646 h 801"/>
              <a:gd name="T10" fmla="*/ 2147483646 w 340"/>
              <a:gd name="T11" fmla="*/ 2147483646 h 801"/>
              <a:gd name="T12" fmla="*/ 2147483646 w 340"/>
              <a:gd name="T13" fmla="*/ 2147483646 h 801"/>
              <a:gd name="T14" fmla="*/ 2147483646 w 340"/>
              <a:gd name="T15" fmla="*/ 2147483646 h 801"/>
              <a:gd name="T16" fmla="*/ 2147483646 w 340"/>
              <a:gd name="T17" fmla="*/ 2147483646 h 801"/>
              <a:gd name="T18" fmla="*/ 2147483646 w 340"/>
              <a:gd name="T19" fmla="*/ 2147483646 h 801"/>
              <a:gd name="T20" fmla="*/ 2147483646 w 340"/>
              <a:gd name="T21" fmla="*/ 0 h 801"/>
              <a:gd name="T22" fmla="*/ 2147483646 w 340"/>
              <a:gd name="T23" fmla="*/ 2147483646 h 801"/>
              <a:gd name="T24" fmla="*/ 2147483646 w 340"/>
              <a:gd name="T25" fmla="*/ 2147483646 h 8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0" h="801">
                <a:moveTo>
                  <a:pt x="251" y="84"/>
                </a:moveTo>
                <a:lnTo>
                  <a:pt x="7" y="667"/>
                </a:lnTo>
                <a:lnTo>
                  <a:pt x="0" y="720"/>
                </a:lnTo>
                <a:lnTo>
                  <a:pt x="7" y="773"/>
                </a:lnTo>
                <a:lnTo>
                  <a:pt x="30" y="800"/>
                </a:lnTo>
                <a:lnTo>
                  <a:pt x="58" y="787"/>
                </a:lnTo>
                <a:lnTo>
                  <a:pt x="315" y="181"/>
                </a:lnTo>
                <a:lnTo>
                  <a:pt x="337" y="106"/>
                </a:lnTo>
                <a:lnTo>
                  <a:pt x="339" y="44"/>
                </a:lnTo>
                <a:lnTo>
                  <a:pt x="328" y="4"/>
                </a:lnTo>
                <a:lnTo>
                  <a:pt x="302" y="0"/>
                </a:lnTo>
                <a:lnTo>
                  <a:pt x="278" y="18"/>
                </a:lnTo>
                <a:lnTo>
                  <a:pt x="248" y="84"/>
                </a:lnTo>
              </a:path>
            </a:pathLst>
          </a:custGeom>
          <a:gradFill rotWithShape="0">
            <a:gsLst>
              <a:gs pos="0">
                <a:srgbClr val="919191"/>
              </a:gs>
              <a:gs pos="100000">
                <a:srgbClr val="D3D3D3"/>
              </a:gs>
            </a:gsLst>
            <a:path path="rect">
              <a:fillToRect t="100000" r="100000"/>
            </a:path>
          </a:gradFill>
          <a:ln w="254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0" name="Freeform 28">
            <a:extLst>
              <a:ext uri="{FF2B5EF4-FFF2-40B4-BE49-F238E27FC236}">
                <a16:creationId xmlns:a16="http://schemas.microsoft.com/office/drawing/2014/main" id="{2A13E836-B6FD-DD44-94E7-EF7E591CBE11}"/>
              </a:ext>
            </a:extLst>
          </p:cNvPr>
          <p:cNvSpPr>
            <a:spLocks/>
          </p:cNvSpPr>
          <p:nvPr/>
        </p:nvSpPr>
        <p:spPr bwMode="auto">
          <a:xfrm rot="21090894">
            <a:off x="7244962" y="2404910"/>
            <a:ext cx="700088" cy="2220912"/>
          </a:xfrm>
          <a:custGeom>
            <a:avLst/>
            <a:gdLst>
              <a:gd name="T0" fmla="*/ 2147483646 w 326"/>
              <a:gd name="T1" fmla="*/ 2147483646 h 818"/>
              <a:gd name="T2" fmla="*/ 2147483646 w 326"/>
              <a:gd name="T3" fmla="*/ 2147483646 h 818"/>
              <a:gd name="T4" fmla="*/ 2147483646 w 326"/>
              <a:gd name="T5" fmla="*/ 0 h 818"/>
              <a:gd name="T6" fmla="*/ 2147483646 w 326"/>
              <a:gd name="T7" fmla="*/ 2147483646 h 818"/>
              <a:gd name="T8" fmla="*/ 0 w 326"/>
              <a:gd name="T9" fmla="*/ 2147483646 h 818"/>
              <a:gd name="T10" fmla="*/ 2147483646 w 326"/>
              <a:gd name="T11" fmla="*/ 2147483646 h 818"/>
              <a:gd name="T12" fmla="*/ 2147483646 w 326"/>
              <a:gd name="T13" fmla="*/ 2147483646 h 818"/>
              <a:gd name="T14" fmla="*/ 2147483646 w 326"/>
              <a:gd name="T15" fmla="*/ 2147483646 h 818"/>
              <a:gd name="T16" fmla="*/ 2147483646 w 326"/>
              <a:gd name="T17" fmla="*/ 2147483646 h 818"/>
              <a:gd name="T18" fmla="*/ 2147483646 w 326"/>
              <a:gd name="T19" fmla="*/ 2147483646 h 818"/>
              <a:gd name="T20" fmla="*/ 2147483646 w 326"/>
              <a:gd name="T21" fmla="*/ 2147483646 h 818"/>
              <a:gd name="T22" fmla="*/ 2147483646 w 326"/>
              <a:gd name="T23" fmla="*/ 2147483646 h 818"/>
              <a:gd name="T24" fmla="*/ 2147483646 w 326"/>
              <a:gd name="T25" fmla="*/ 2147483646 h 8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6" h="818">
                <a:moveTo>
                  <a:pt x="291" y="606"/>
                </a:moveTo>
                <a:lnTo>
                  <a:pt x="54" y="18"/>
                </a:lnTo>
                <a:lnTo>
                  <a:pt x="32" y="0"/>
                </a:lnTo>
                <a:lnTo>
                  <a:pt x="11" y="18"/>
                </a:lnTo>
                <a:lnTo>
                  <a:pt x="0" y="72"/>
                </a:lnTo>
                <a:lnTo>
                  <a:pt x="5" y="139"/>
                </a:lnTo>
                <a:lnTo>
                  <a:pt x="251" y="759"/>
                </a:lnTo>
                <a:lnTo>
                  <a:pt x="282" y="813"/>
                </a:lnTo>
                <a:lnTo>
                  <a:pt x="307" y="817"/>
                </a:lnTo>
                <a:lnTo>
                  <a:pt x="323" y="790"/>
                </a:lnTo>
                <a:lnTo>
                  <a:pt x="325" y="727"/>
                </a:lnTo>
                <a:lnTo>
                  <a:pt x="318" y="669"/>
                </a:lnTo>
                <a:lnTo>
                  <a:pt x="291" y="597"/>
                </a:lnTo>
              </a:path>
            </a:pathLst>
          </a:custGeom>
          <a:gradFill rotWithShape="0">
            <a:gsLst>
              <a:gs pos="0">
                <a:srgbClr val="919191"/>
              </a:gs>
              <a:gs pos="100000">
                <a:srgbClr val="D3D3D3"/>
              </a:gs>
            </a:gsLst>
            <a:path path="rect">
              <a:fillToRect l="100000" t="100000"/>
            </a:path>
          </a:gradFill>
          <a:ln w="254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1" name="Rectangle 29">
            <a:extLst>
              <a:ext uri="{FF2B5EF4-FFF2-40B4-BE49-F238E27FC236}">
                <a16:creationId xmlns:a16="http://schemas.microsoft.com/office/drawing/2014/main" id="{D7998DDF-2A78-584C-85D2-BBEDDC44F957}"/>
              </a:ext>
            </a:extLst>
          </p:cNvPr>
          <p:cNvSpPr>
            <a:spLocks noChangeArrowheads="1"/>
          </p:cNvSpPr>
          <p:nvPr/>
        </p:nvSpPr>
        <p:spPr bwMode="auto">
          <a:xfrm>
            <a:off x="7670412" y="3057373"/>
            <a:ext cx="10985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3600" b="1"/>
              <a:t>+</a:t>
            </a:r>
          </a:p>
        </p:txBody>
      </p:sp>
      <p:sp>
        <p:nvSpPr>
          <p:cNvPr id="106512" name="Rectangle 30">
            <a:extLst>
              <a:ext uri="{FF2B5EF4-FFF2-40B4-BE49-F238E27FC236}">
                <a16:creationId xmlns:a16="http://schemas.microsoft.com/office/drawing/2014/main" id="{726567EA-ABDF-7C44-A341-89F959C0E849}"/>
              </a:ext>
            </a:extLst>
          </p:cNvPr>
          <p:cNvSpPr>
            <a:spLocks noChangeArrowheads="1"/>
          </p:cNvSpPr>
          <p:nvPr/>
        </p:nvSpPr>
        <p:spPr bwMode="auto">
          <a:xfrm>
            <a:off x="5536812" y="2904972"/>
            <a:ext cx="4254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4800" b="1"/>
              <a:t>-</a:t>
            </a:r>
          </a:p>
        </p:txBody>
      </p:sp>
      <p:sp>
        <p:nvSpPr>
          <p:cNvPr id="106513" name="Freeform 31">
            <a:extLst>
              <a:ext uri="{FF2B5EF4-FFF2-40B4-BE49-F238E27FC236}">
                <a16:creationId xmlns:a16="http://schemas.microsoft.com/office/drawing/2014/main" id="{56C1F544-C69C-7944-8164-A28695708C2A}"/>
              </a:ext>
            </a:extLst>
          </p:cNvPr>
          <p:cNvSpPr>
            <a:spLocks/>
          </p:cNvSpPr>
          <p:nvPr/>
        </p:nvSpPr>
        <p:spPr bwMode="auto">
          <a:xfrm>
            <a:off x="5451088" y="4492472"/>
            <a:ext cx="955675" cy="1409700"/>
          </a:xfrm>
          <a:custGeom>
            <a:avLst/>
            <a:gdLst>
              <a:gd name="T0" fmla="*/ 2147483646 w 602"/>
              <a:gd name="T1" fmla="*/ 2147483646 h 888"/>
              <a:gd name="T2" fmla="*/ 0 w 602"/>
              <a:gd name="T3" fmla="*/ 2147483646 h 888"/>
              <a:gd name="T4" fmla="*/ 2147483646 w 602"/>
              <a:gd name="T5" fmla="*/ 2147483646 h 888"/>
              <a:gd name="T6" fmla="*/ 2147483646 w 602"/>
              <a:gd name="T7" fmla="*/ 2147483646 h 888"/>
              <a:gd name="T8" fmla="*/ 2147483646 w 602"/>
              <a:gd name="T9" fmla="*/ 2147483646 h 888"/>
              <a:gd name="T10" fmla="*/ 2147483646 w 602"/>
              <a:gd name="T11" fmla="*/ 2147483646 h 888"/>
              <a:gd name="T12" fmla="*/ 2147483646 w 602"/>
              <a:gd name="T13" fmla="*/ 2147483646 h 888"/>
              <a:gd name="T14" fmla="*/ 2147483646 w 602"/>
              <a:gd name="T15" fmla="*/ 2147483646 h 888"/>
              <a:gd name="T16" fmla="*/ 2147483646 w 602"/>
              <a:gd name="T17" fmla="*/ 2147483646 h 888"/>
              <a:gd name="T18" fmla="*/ 2147483646 w 602"/>
              <a:gd name="T19" fmla="*/ 2147483646 h 888"/>
              <a:gd name="T20" fmla="*/ 2147483646 w 602"/>
              <a:gd name="T21" fmla="*/ 2147483646 h 888"/>
              <a:gd name="T22" fmla="*/ 2147483646 w 602"/>
              <a:gd name="T23" fmla="*/ 2147483646 h 888"/>
              <a:gd name="T24" fmla="*/ 2147483646 w 602"/>
              <a:gd name="T25" fmla="*/ 0 h 8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2" h="888">
                <a:moveTo>
                  <a:pt x="429" y="2"/>
                </a:moveTo>
                <a:lnTo>
                  <a:pt x="0" y="742"/>
                </a:lnTo>
                <a:lnTo>
                  <a:pt x="12" y="796"/>
                </a:lnTo>
                <a:lnTo>
                  <a:pt x="70" y="866"/>
                </a:lnTo>
                <a:lnTo>
                  <a:pt x="149" y="887"/>
                </a:lnTo>
                <a:lnTo>
                  <a:pt x="181" y="869"/>
                </a:lnTo>
                <a:lnTo>
                  <a:pt x="601" y="133"/>
                </a:lnTo>
                <a:lnTo>
                  <a:pt x="580" y="98"/>
                </a:lnTo>
                <a:lnTo>
                  <a:pt x="577" y="93"/>
                </a:lnTo>
                <a:lnTo>
                  <a:pt x="540" y="72"/>
                </a:lnTo>
                <a:lnTo>
                  <a:pt x="532" y="53"/>
                </a:lnTo>
                <a:lnTo>
                  <a:pt x="475" y="26"/>
                </a:lnTo>
                <a:lnTo>
                  <a:pt x="427" y="0"/>
                </a:lnTo>
              </a:path>
            </a:pathLst>
          </a:custGeom>
          <a:gradFill rotWithShape="0">
            <a:gsLst>
              <a:gs pos="0">
                <a:srgbClr val="A2C1FE"/>
              </a:gs>
              <a:gs pos="100000">
                <a:srgbClr val="C7DAFE"/>
              </a:gs>
            </a:gsLst>
            <a:path path="rect">
              <a:fillToRect l="100000" t="100000"/>
            </a:path>
          </a:gradFill>
          <a:ln w="254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4" name="Arc 32">
            <a:extLst>
              <a:ext uri="{FF2B5EF4-FFF2-40B4-BE49-F238E27FC236}">
                <a16:creationId xmlns:a16="http://schemas.microsoft.com/office/drawing/2014/main" id="{268EB5C0-77FF-BD48-B32B-78254C7A21C1}"/>
              </a:ext>
            </a:extLst>
          </p:cNvPr>
          <p:cNvSpPr>
            <a:spLocks/>
          </p:cNvSpPr>
          <p:nvPr/>
        </p:nvSpPr>
        <p:spPr bwMode="auto">
          <a:xfrm>
            <a:off x="6138476" y="4500411"/>
            <a:ext cx="250825" cy="200025"/>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lnTo>
                  <a:pt x="21463" y="21599"/>
                </a:lnTo>
                <a:close/>
              </a:path>
            </a:pathLst>
          </a:custGeom>
          <a:noFill/>
          <a:ln w="25400" cap="rnd">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15" name="Freeform 33">
            <a:extLst>
              <a:ext uri="{FF2B5EF4-FFF2-40B4-BE49-F238E27FC236}">
                <a16:creationId xmlns:a16="http://schemas.microsoft.com/office/drawing/2014/main" id="{3A0AF81A-DC62-0745-ADFA-17985E978B36}"/>
              </a:ext>
            </a:extLst>
          </p:cNvPr>
          <p:cNvSpPr>
            <a:spLocks/>
          </p:cNvSpPr>
          <p:nvPr/>
        </p:nvSpPr>
        <p:spPr bwMode="auto">
          <a:xfrm>
            <a:off x="7456101" y="4576611"/>
            <a:ext cx="1112837" cy="1349375"/>
          </a:xfrm>
          <a:custGeom>
            <a:avLst/>
            <a:gdLst>
              <a:gd name="T0" fmla="*/ 2147483646 w 701"/>
              <a:gd name="T1" fmla="*/ 2147483646 h 850"/>
              <a:gd name="T2" fmla="*/ 2147483646 w 701"/>
              <a:gd name="T3" fmla="*/ 2147483646 h 850"/>
              <a:gd name="T4" fmla="*/ 2147483646 w 701"/>
              <a:gd name="T5" fmla="*/ 2147483646 h 850"/>
              <a:gd name="T6" fmla="*/ 2147483646 w 701"/>
              <a:gd name="T7" fmla="*/ 2147483646 h 850"/>
              <a:gd name="T8" fmla="*/ 2147483646 w 701"/>
              <a:gd name="T9" fmla="*/ 2147483646 h 850"/>
              <a:gd name="T10" fmla="*/ 2147483646 w 701"/>
              <a:gd name="T11" fmla="*/ 2147483646 h 850"/>
              <a:gd name="T12" fmla="*/ 0 w 701"/>
              <a:gd name="T13" fmla="*/ 2147483646 h 850"/>
              <a:gd name="T14" fmla="*/ 2147483646 w 701"/>
              <a:gd name="T15" fmla="*/ 2147483646 h 850"/>
              <a:gd name="T16" fmla="*/ 2147483646 w 701"/>
              <a:gd name="T17" fmla="*/ 2147483646 h 850"/>
              <a:gd name="T18" fmla="*/ 2147483646 w 701"/>
              <a:gd name="T19" fmla="*/ 2147483646 h 850"/>
              <a:gd name="T20" fmla="*/ 2147483646 w 701"/>
              <a:gd name="T21" fmla="*/ 2147483646 h 850"/>
              <a:gd name="T22" fmla="*/ 2147483646 w 701"/>
              <a:gd name="T23" fmla="*/ 2147483646 h 850"/>
              <a:gd name="T24" fmla="*/ 2147483646 w 701"/>
              <a:gd name="T25" fmla="*/ 0 h 8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1" h="850">
                <a:moveTo>
                  <a:pt x="207" y="18"/>
                </a:moveTo>
                <a:lnTo>
                  <a:pt x="693" y="699"/>
                </a:lnTo>
                <a:lnTo>
                  <a:pt x="700" y="744"/>
                </a:lnTo>
                <a:lnTo>
                  <a:pt x="661" y="822"/>
                </a:lnTo>
                <a:lnTo>
                  <a:pt x="598" y="849"/>
                </a:lnTo>
                <a:lnTo>
                  <a:pt x="532" y="842"/>
                </a:lnTo>
                <a:lnTo>
                  <a:pt x="0" y="124"/>
                </a:lnTo>
                <a:lnTo>
                  <a:pt x="20" y="82"/>
                </a:lnTo>
                <a:lnTo>
                  <a:pt x="23" y="78"/>
                </a:lnTo>
                <a:lnTo>
                  <a:pt x="48" y="54"/>
                </a:lnTo>
                <a:lnTo>
                  <a:pt x="87" y="27"/>
                </a:lnTo>
                <a:lnTo>
                  <a:pt x="150" y="4"/>
                </a:lnTo>
                <a:lnTo>
                  <a:pt x="209" y="0"/>
                </a:lnTo>
              </a:path>
            </a:pathLst>
          </a:custGeom>
          <a:gradFill rotWithShape="0">
            <a:gsLst>
              <a:gs pos="0">
                <a:srgbClr val="A2C1FE"/>
              </a:gs>
              <a:gs pos="100000">
                <a:srgbClr val="C7DAFE"/>
              </a:gs>
            </a:gsLst>
            <a:path path="rect">
              <a:fillToRect l="100000" t="100000"/>
            </a:path>
          </a:gradFill>
          <a:ln w="254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6" name="Arc 34">
            <a:extLst>
              <a:ext uri="{FF2B5EF4-FFF2-40B4-BE49-F238E27FC236}">
                <a16:creationId xmlns:a16="http://schemas.microsoft.com/office/drawing/2014/main" id="{F55B1826-C975-6B46-8074-E988E33E9371}"/>
              </a:ext>
            </a:extLst>
          </p:cNvPr>
          <p:cNvSpPr>
            <a:spLocks/>
          </p:cNvSpPr>
          <p:nvPr/>
        </p:nvSpPr>
        <p:spPr bwMode="auto">
          <a:xfrm>
            <a:off x="7495787" y="4528986"/>
            <a:ext cx="261938" cy="249237"/>
          </a:xfrm>
          <a:custGeom>
            <a:avLst/>
            <a:gdLst>
              <a:gd name="T0" fmla="*/ 2147483646 w 28191"/>
              <a:gd name="T1" fmla="*/ 2147483646 h 21600"/>
              <a:gd name="T2" fmla="*/ 0 w 28191"/>
              <a:gd name="T3" fmla="*/ 2147483646 h 21600"/>
              <a:gd name="T4" fmla="*/ 2147483646 w 28191"/>
              <a:gd name="T5" fmla="*/ 0 h 21600"/>
              <a:gd name="T6" fmla="*/ 0 60000 65536"/>
              <a:gd name="T7" fmla="*/ 0 60000 65536"/>
              <a:gd name="T8" fmla="*/ 0 60000 65536"/>
            </a:gdLst>
            <a:ahLst/>
            <a:cxnLst>
              <a:cxn ang="T6">
                <a:pos x="T0" y="T1"/>
              </a:cxn>
              <a:cxn ang="T7">
                <a:pos x="T2" y="T3"/>
              </a:cxn>
              <a:cxn ang="T8">
                <a:pos x="T4" y="T5"/>
              </a:cxn>
            </a:cxnLst>
            <a:rect l="0" t="0" r="r" b="b"/>
            <a:pathLst>
              <a:path w="28191" h="21600" fill="none" extrusionOk="0">
                <a:moveTo>
                  <a:pt x="28190" y="6820"/>
                </a:moveTo>
                <a:cubicBezTo>
                  <a:pt x="25253" y="15646"/>
                  <a:pt x="16997" y="21599"/>
                  <a:pt x="7696" y="21600"/>
                </a:cubicBezTo>
                <a:cubicBezTo>
                  <a:pt x="5065" y="21600"/>
                  <a:pt x="2457" y="21119"/>
                  <a:pt x="0" y="20182"/>
                </a:cubicBezTo>
              </a:path>
              <a:path w="28191" h="21600" stroke="0" extrusionOk="0">
                <a:moveTo>
                  <a:pt x="28190" y="6820"/>
                </a:moveTo>
                <a:cubicBezTo>
                  <a:pt x="25253" y="15646"/>
                  <a:pt x="16997" y="21599"/>
                  <a:pt x="7696" y="21600"/>
                </a:cubicBezTo>
                <a:cubicBezTo>
                  <a:pt x="5065" y="21600"/>
                  <a:pt x="2457" y="21119"/>
                  <a:pt x="0" y="20182"/>
                </a:cubicBezTo>
                <a:lnTo>
                  <a:pt x="7696" y="0"/>
                </a:lnTo>
                <a:lnTo>
                  <a:pt x="28190" y="6820"/>
                </a:lnTo>
                <a:close/>
              </a:path>
            </a:pathLst>
          </a:custGeom>
          <a:noFill/>
          <a:ln w="25400" cap="rnd">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517" name="Group 35">
            <a:extLst>
              <a:ext uri="{FF2B5EF4-FFF2-40B4-BE49-F238E27FC236}">
                <a16:creationId xmlns:a16="http://schemas.microsoft.com/office/drawing/2014/main" id="{847AC0ED-4478-C741-9E33-6E4DF31852C2}"/>
              </a:ext>
            </a:extLst>
          </p:cNvPr>
          <p:cNvGrpSpPr>
            <a:grpSpLocks/>
          </p:cNvGrpSpPr>
          <p:nvPr/>
        </p:nvGrpSpPr>
        <p:grpSpPr bwMode="auto">
          <a:xfrm>
            <a:off x="8237150" y="5630710"/>
            <a:ext cx="133350" cy="150812"/>
            <a:chOff x="4149" y="3733"/>
            <a:chExt cx="84" cy="95"/>
          </a:xfrm>
        </p:grpSpPr>
        <p:sp>
          <p:nvSpPr>
            <p:cNvPr id="106564" name="Freeform 36" descr="Wide upward diagonal">
              <a:extLst>
                <a:ext uri="{FF2B5EF4-FFF2-40B4-BE49-F238E27FC236}">
                  <a16:creationId xmlns:a16="http://schemas.microsoft.com/office/drawing/2014/main" id="{9FDB6BB1-3D65-FE40-A3B6-F087702602E6}"/>
                </a:ext>
              </a:extLst>
            </p:cNvPr>
            <p:cNvSpPr>
              <a:spLocks/>
            </p:cNvSpPr>
            <p:nvPr/>
          </p:nvSpPr>
          <p:spPr bwMode="auto">
            <a:xfrm>
              <a:off x="4149" y="3733"/>
              <a:ext cx="84" cy="95"/>
            </a:xfrm>
            <a:custGeom>
              <a:avLst/>
              <a:gdLst>
                <a:gd name="T0" fmla="*/ 83 w 84"/>
                <a:gd name="T1" fmla="*/ 53 h 95"/>
                <a:gd name="T2" fmla="*/ 79 w 84"/>
                <a:gd name="T3" fmla="*/ 19 h 95"/>
                <a:gd name="T4" fmla="*/ 58 w 84"/>
                <a:gd name="T5" fmla="*/ 0 h 95"/>
                <a:gd name="T6" fmla="*/ 34 w 84"/>
                <a:gd name="T7" fmla="*/ 0 h 95"/>
                <a:gd name="T8" fmla="*/ 13 w 84"/>
                <a:gd name="T9" fmla="*/ 9 h 95"/>
                <a:gd name="T10" fmla="*/ 0 w 84"/>
                <a:gd name="T11" fmla="*/ 31 h 95"/>
                <a:gd name="T12" fmla="*/ 0 w 84"/>
                <a:gd name="T13" fmla="*/ 59 h 95"/>
                <a:gd name="T14" fmla="*/ 11 w 84"/>
                <a:gd name="T15" fmla="*/ 85 h 95"/>
                <a:gd name="T16" fmla="*/ 34 w 84"/>
                <a:gd name="T17" fmla="*/ 94 h 95"/>
                <a:gd name="T18" fmla="*/ 75 w 84"/>
                <a:gd name="T19" fmla="*/ 82 h 95"/>
                <a:gd name="T20" fmla="*/ 83 w 84"/>
                <a:gd name="T21" fmla="*/ 56 h 95"/>
                <a:gd name="T22" fmla="*/ 83 w 84"/>
                <a:gd name="T23" fmla="*/ 53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95">
                  <a:moveTo>
                    <a:pt x="83" y="53"/>
                  </a:moveTo>
                  <a:lnTo>
                    <a:pt x="79" y="19"/>
                  </a:lnTo>
                  <a:lnTo>
                    <a:pt x="58" y="0"/>
                  </a:lnTo>
                  <a:lnTo>
                    <a:pt x="34" y="0"/>
                  </a:lnTo>
                  <a:lnTo>
                    <a:pt x="13" y="9"/>
                  </a:lnTo>
                  <a:lnTo>
                    <a:pt x="0" y="31"/>
                  </a:lnTo>
                  <a:lnTo>
                    <a:pt x="0" y="59"/>
                  </a:lnTo>
                  <a:lnTo>
                    <a:pt x="11" y="85"/>
                  </a:lnTo>
                  <a:lnTo>
                    <a:pt x="34" y="94"/>
                  </a:lnTo>
                  <a:lnTo>
                    <a:pt x="75" y="82"/>
                  </a:lnTo>
                  <a:lnTo>
                    <a:pt x="83" y="56"/>
                  </a:lnTo>
                  <a:lnTo>
                    <a:pt x="83" y="53"/>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65" name="Oval 37">
              <a:extLst>
                <a:ext uri="{FF2B5EF4-FFF2-40B4-BE49-F238E27FC236}">
                  <a16:creationId xmlns:a16="http://schemas.microsoft.com/office/drawing/2014/main" id="{66529D1A-F77B-A341-9E52-876864B7A7F7}"/>
                </a:ext>
              </a:extLst>
            </p:cNvPr>
            <p:cNvSpPr>
              <a:spLocks noChangeArrowheads="1"/>
            </p:cNvSpPr>
            <p:nvPr/>
          </p:nvSpPr>
          <p:spPr bwMode="auto">
            <a:xfrm>
              <a:off x="4176" y="3761"/>
              <a:ext cx="52" cy="62"/>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grpSp>
        <p:nvGrpSpPr>
          <p:cNvPr id="106518" name="Group 38">
            <a:extLst>
              <a:ext uri="{FF2B5EF4-FFF2-40B4-BE49-F238E27FC236}">
                <a16:creationId xmlns:a16="http://schemas.microsoft.com/office/drawing/2014/main" id="{AE48ED60-107A-8447-B5D1-E635C6D22EE3}"/>
              </a:ext>
            </a:extLst>
          </p:cNvPr>
          <p:cNvGrpSpPr>
            <a:grpSpLocks/>
          </p:cNvGrpSpPr>
          <p:nvPr/>
        </p:nvGrpSpPr>
        <p:grpSpPr bwMode="auto">
          <a:xfrm>
            <a:off x="8375262" y="5676747"/>
            <a:ext cx="133350" cy="152400"/>
            <a:chOff x="4236" y="3762"/>
            <a:chExt cx="84" cy="96"/>
          </a:xfrm>
        </p:grpSpPr>
        <p:sp>
          <p:nvSpPr>
            <p:cNvPr id="106562" name="Freeform 39" descr="Wide upward diagonal">
              <a:extLst>
                <a:ext uri="{FF2B5EF4-FFF2-40B4-BE49-F238E27FC236}">
                  <a16:creationId xmlns:a16="http://schemas.microsoft.com/office/drawing/2014/main" id="{150920E7-5FA2-5741-902A-34686A22D9D9}"/>
                </a:ext>
              </a:extLst>
            </p:cNvPr>
            <p:cNvSpPr>
              <a:spLocks/>
            </p:cNvSpPr>
            <p:nvPr/>
          </p:nvSpPr>
          <p:spPr bwMode="auto">
            <a:xfrm>
              <a:off x="4236" y="3762"/>
              <a:ext cx="84" cy="96"/>
            </a:xfrm>
            <a:custGeom>
              <a:avLst/>
              <a:gdLst>
                <a:gd name="T0" fmla="*/ 83 w 84"/>
                <a:gd name="T1" fmla="*/ 54 h 96"/>
                <a:gd name="T2" fmla="*/ 79 w 84"/>
                <a:gd name="T3" fmla="*/ 19 h 96"/>
                <a:gd name="T4" fmla="*/ 58 w 84"/>
                <a:gd name="T5" fmla="*/ 0 h 96"/>
                <a:gd name="T6" fmla="*/ 34 w 84"/>
                <a:gd name="T7" fmla="*/ 0 h 96"/>
                <a:gd name="T8" fmla="*/ 13 w 84"/>
                <a:gd name="T9" fmla="*/ 9 h 96"/>
                <a:gd name="T10" fmla="*/ 0 w 84"/>
                <a:gd name="T11" fmla="*/ 32 h 96"/>
                <a:gd name="T12" fmla="*/ 0 w 84"/>
                <a:gd name="T13" fmla="*/ 60 h 96"/>
                <a:gd name="T14" fmla="*/ 11 w 84"/>
                <a:gd name="T15" fmla="*/ 86 h 96"/>
                <a:gd name="T16" fmla="*/ 34 w 84"/>
                <a:gd name="T17" fmla="*/ 95 h 96"/>
                <a:gd name="T18" fmla="*/ 75 w 84"/>
                <a:gd name="T19" fmla="*/ 82 h 96"/>
                <a:gd name="T20" fmla="*/ 83 w 84"/>
                <a:gd name="T21" fmla="*/ 57 h 96"/>
                <a:gd name="T22" fmla="*/ 83 w 84"/>
                <a:gd name="T23" fmla="*/ 54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96">
                  <a:moveTo>
                    <a:pt x="83" y="54"/>
                  </a:moveTo>
                  <a:lnTo>
                    <a:pt x="79" y="19"/>
                  </a:lnTo>
                  <a:lnTo>
                    <a:pt x="58" y="0"/>
                  </a:lnTo>
                  <a:lnTo>
                    <a:pt x="34" y="0"/>
                  </a:lnTo>
                  <a:lnTo>
                    <a:pt x="13" y="9"/>
                  </a:lnTo>
                  <a:lnTo>
                    <a:pt x="0" y="32"/>
                  </a:lnTo>
                  <a:lnTo>
                    <a:pt x="0" y="60"/>
                  </a:lnTo>
                  <a:lnTo>
                    <a:pt x="11" y="86"/>
                  </a:lnTo>
                  <a:lnTo>
                    <a:pt x="34" y="95"/>
                  </a:lnTo>
                  <a:lnTo>
                    <a:pt x="75" y="82"/>
                  </a:lnTo>
                  <a:lnTo>
                    <a:pt x="83" y="57"/>
                  </a:lnTo>
                  <a:lnTo>
                    <a:pt x="83" y="54"/>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63" name="Oval 40">
              <a:extLst>
                <a:ext uri="{FF2B5EF4-FFF2-40B4-BE49-F238E27FC236}">
                  <a16:creationId xmlns:a16="http://schemas.microsoft.com/office/drawing/2014/main" id="{6ACA0872-7695-D849-A931-99AFC9511E9D}"/>
                </a:ext>
              </a:extLst>
            </p:cNvPr>
            <p:cNvSpPr>
              <a:spLocks noChangeArrowheads="1"/>
            </p:cNvSpPr>
            <p:nvPr/>
          </p:nvSpPr>
          <p:spPr bwMode="auto">
            <a:xfrm>
              <a:off x="4263" y="3790"/>
              <a:ext cx="52" cy="63"/>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grpSp>
        <p:nvGrpSpPr>
          <p:cNvPr id="106519" name="Group 41">
            <a:extLst>
              <a:ext uri="{FF2B5EF4-FFF2-40B4-BE49-F238E27FC236}">
                <a16:creationId xmlns:a16="http://schemas.microsoft.com/office/drawing/2014/main" id="{268DF2F2-0DE8-D94D-97A9-AA716A20EAA9}"/>
              </a:ext>
            </a:extLst>
          </p:cNvPr>
          <p:cNvGrpSpPr>
            <a:grpSpLocks/>
          </p:cNvGrpSpPr>
          <p:nvPr/>
        </p:nvGrpSpPr>
        <p:grpSpPr bwMode="auto">
          <a:xfrm>
            <a:off x="8246675" y="5457672"/>
            <a:ext cx="133350" cy="152400"/>
            <a:chOff x="4155" y="3624"/>
            <a:chExt cx="84" cy="96"/>
          </a:xfrm>
        </p:grpSpPr>
        <p:sp>
          <p:nvSpPr>
            <p:cNvPr id="106560" name="Freeform 42" descr="Wide upward diagonal">
              <a:extLst>
                <a:ext uri="{FF2B5EF4-FFF2-40B4-BE49-F238E27FC236}">
                  <a16:creationId xmlns:a16="http://schemas.microsoft.com/office/drawing/2014/main" id="{07ECC5E7-3BF2-214B-B576-3D7EBB566E3D}"/>
                </a:ext>
              </a:extLst>
            </p:cNvPr>
            <p:cNvSpPr>
              <a:spLocks/>
            </p:cNvSpPr>
            <p:nvPr/>
          </p:nvSpPr>
          <p:spPr bwMode="auto">
            <a:xfrm>
              <a:off x="4155" y="3624"/>
              <a:ext cx="84" cy="96"/>
            </a:xfrm>
            <a:custGeom>
              <a:avLst/>
              <a:gdLst>
                <a:gd name="T0" fmla="*/ 83 w 84"/>
                <a:gd name="T1" fmla="*/ 54 h 96"/>
                <a:gd name="T2" fmla="*/ 79 w 84"/>
                <a:gd name="T3" fmla="*/ 19 h 96"/>
                <a:gd name="T4" fmla="*/ 58 w 84"/>
                <a:gd name="T5" fmla="*/ 0 h 96"/>
                <a:gd name="T6" fmla="*/ 34 w 84"/>
                <a:gd name="T7" fmla="*/ 0 h 96"/>
                <a:gd name="T8" fmla="*/ 13 w 84"/>
                <a:gd name="T9" fmla="*/ 9 h 96"/>
                <a:gd name="T10" fmla="*/ 0 w 84"/>
                <a:gd name="T11" fmla="*/ 32 h 96"/>
                <a:gd name="T12" fmla="*/ 0 w 84"/>
                <a:gd name="T13" fmla="*/ 60 h 96"/>
                <a:gd name="T14" fmla="*/ 11 w 84"/>
                <a:gd name="T15" fmla="*/ 86 h 96"/>
                <a:gd name="T16" fmla="*/ 34 w 84"/>
                <a:gd name="T17" fmla="*/ 95 h 96"/>
                <a:gd name="T18" fmla="*/ 75 w 84"/>
                <a:gd name="T19" fmla="*/ 82 h 96"/>
                <a:gd name="T20" fmla="*/ 83 w 84"/>
                <a:gd name="T21" fmla="*/ 57 h 96"/>
                <a:gd name="T22" fmla="*/ 83 w 84"/>
                <a:gd name="T23" fmla="*/ 54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96">
                  <a:moveTo>
                    <a:pt x="83" y="54"/>
                  </a:moveTo>
                  <a:lnTo>
                    <a:pt x="79" y="19"/>
                  </a:lnTo>
                  <a:lnTo>
                    <a:pt x="58" y="0"/>
                  </a:lnTo>
                  <a:lnTo>
                    <a:pt x="34" y="0"/>
                  </a:lnTo>
                  <a:lnTo>
                    <a:pt x="13" y="9"/>
                  </a:lnTo>
                  <a:lnTo>
                    <a:pt x="0" y="32"/>
                  </a:lnTo>
                  <a:lnTo>
                    <a:pt x="0" y="60"/>
                  </a:lnTo>
                  <a:lnTo>
                    <a:pt x="11" y="86"/>
                  </a:lnTo>
                  <a:lnTo>
                    <a:pt x="34" y="95"/>
                  </a:lnTo>
                  <a:lnTo>
                    <a:pt x="75" y="82"/>
                  </a:lnTo>
                  <a:lnTo>
                    <a:pt x="83" y="57"/>
                  </a:lnTo>
                  <a:lnTo>
                    <a:pt x="83" y="54"/>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61" name="Oval 43">
              <a:extLst>
                <a:ext uri="{FF2B5EF4-FFF2-40B4-BE49-F238E27FC236}">
                  <a16:creationId xmlns:a16="http://schemas.microsoft.com/office/drawing/2014/main" id="{0CB5D737-EC5D-9C49-8798-C0EF3FDC8B25}"/>
                </a:ext>
              </a:extLst>
            </p:cNvPr>
            <p:cNvSpPr>
              <a:spLocks noChangeArrowheads="1"/>
            </p:cNvSpPr>
            <p:nvPr/>
          </p:nvSpPr>
          <p:spPr bwMode="auto">
            <a:xfrm>
              <a:off x="4182" y="3652"/>
              <a:ext cx="52" cy="63"/>
            </a:xfrm>
            <a:prstGeom prst="ellipse">
              <a:avLst/>
            </a:prstGeom>
            <a:solidFill>
              <a:srgbClr val="714400"/>
            </a:solidFill>
            <a:ln w="127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sp>
        <p:nvSpPr>
          <p:cNvPr id="106520" name="Oval 44" descr="Large confetti">
            <a:extLst>
              <a:ext uri="{FF2B5EF4-FFF2-40B4-BE49-F238E27FC236}">
                <a16:creationId xmlns:a16="http://schemas.microsoft.com/office/drawing/2014/main" id="{FE4A7C45-97F0-7B49-B9AB-54415D5D009C}"/>
              </a:ext>
            </a:extLst>
          </p:cNvPr>
          <p:cNvSpPr>
            <a:spLocks noChangeArrowheads="1"/>
          </p:cNvSpPr>
          <p:nvPr/>
        </p:nvSpPr>
        <p:spPr bwMode="auto">
          <a:xfrm>
            <a:off x="6756012" y="4852835"/>
            <a:ext cx="349250" cy="40005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521" name="Oval 45" descr="Large confetti">
            <a:extLst>
              <a:ext uri="{FF2B5EF4-FFF2-40B4-BE49-F238E27FC236}">
                <a16:creationId xmlns:a16="http://schemas.microsoft.com/office/drawing/2014/main" id="{17A3AB2C-3686-F443-8524-32E2A308EABD}"/>
              </a:ext>
            </a:extLst>
          </p:cNvPr>
          <p:cNvSpPr>
            <a:spLocks noChangeArrowheads="1"/>
          </p:cNvSpPr>
          <p:nvPr/>
        </p:nvSpPr>
        <p:spPr bwMode="auto">
          <a:xfrm>
            <a:off x="6319450" y="4068611"/>
            <a:ext cx="347662" cy="401637"/>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522" name="Oval 46" descr="Large confetti">
            <a:extLst>
              <a:ext uri="{FF2B5EF4-FFF2-40B4-BE49-F238E27FC236}">
                <a16:creationId xmlns:a16="http://schemas.microsoft.com/office/drawing/2014/main" id="{345779BF-68CF-B14D-AAAB-9D9C102B56A4}"/>
              </a:ext>
            </a:extLst>
          </p:cNvPr>
          <p:cNvSpPr>
            <a:spLocks noChangeArrowheads="1"/>
          </p:cNvSpPr>
          <p:nvPr/>
        </p:nvSpPr>
        <p:spPr bwMode="auto">
          <a:xfrm>
            <a:off x="6675051" y="3019272"/>
            <a:ext cx="350837" cy="40005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nvGrpSpPr>
          <p:cNvPr id="106523" name="Group 47">
            <a:extLst>
              <a:ext uri="{FF2B5EF4-FFF2-40B4-BE49-F238E27FC236}">
                <a16:creationId xmlns:a16="http://schemas.microsoft.com/office/drawing/2014/main" id="{BE2F20D2-98AE-4740-9409-B818C270358C}"/>
              </a:ext>
            </a:extLst>
          </p:cNvPr>
          <p:cNvGrpSpPr>
            <a:grpSpLocks/>
          </p:cNvGrpSpPr>
          <p:nvPr/>
        </p:nvGrpSpPr>
        <p:grpSpPr bwMode="auto">
          <a:xfrm>
            <a:off x="6390888" y="4176561"/>
            <a:ext cx="150813" cy="225425"/>
            <a:chOff x="2986" y="2817"/>
            <a:chExt cx="95" cy="142"/>
          </a:xfrm>
        </p:grpSpPr>
        <p:sp>
          <p:nvSpPr>
            <p:cNvPr id="106558" name="Freeform 48" descr="Wide upward diagonal">
              <a:extLst>
                <a:ext uri="{FF2B5EF4-FFF2-40B4-BE49-F238E27FC236}">
                  <a16:creationId xmlns:a16="http://schemas.microsoft.com/office/drawing/2014/main" id="{35778E35-2702-3941-82C9-DE148C770234}"/>
                </a:ext>
              </a:extLst>
            </p:cNvPr>
            <p:cNvSpPr>
              <a:spLocks/>
            </p:cNvSpPr>
            <p:nvPr/>
          </p:nvSpPr>
          <p:spPr bwMode="auto">
            <a:xfrm>
              <a:off x="2986" y="2817"/>
              <a:ext cx="95" cy="142"/>
            </a:xfrm>
            <a:custGeom>
              <a:avLst/>
              <a:gdLst>
                <a:gd name="T0" fmla="*/ 94 w 95"/>
                <a:gd name="T1" fmla="*/ 80 h 142"/>
                <a:gd name="T2" fmla="*/ 89 w 95"/>
                <a:gd name="T3" fmla="*/ 28 h 142"/>
                <a:gd name="T4" fmla="*/ 65 w 95"/>
                <a:gd name="T5" fmla="*/ 0 h 142"/>
                <a:gd name="T6" fmla="*/ 38 w 95"/>
                <a:gd name="T7" fmla="*/ 0 h 142"/>
                <a:gd name="T8" fmla="*/ 14 w 95"/>
                <a:gd name="T9" fmla="*/ 14 h 142"/>
                <a:gd name="T10" fmla="*/ 0 w 95"/>
                <a:gd name="T11" fmla="*/ 47 h 142"/>
                <a:gd name="T12" fmla="*/ 0 w 95"/>
                <a:gd name="T13" fmla="*/ 89 h 142"/>
                <a:gd name="T14" fmla="*/ 12 w 95"/>
                <a:gd name="T15" fmla="*/ 127 h 142"/>
                <a:gd name="T16" fmla="*/ 38 w 95"/>
                <a:gd name="T17" fmla="*/ 141 h 142"/>
                <a:gd name="T18" fmla="*/ 84 w 95"/>
                <a:gd name="T19" fmla="*/ 122 h 142"/>
                <a:gd name="T20" fmla="*/ 94 w 95"/>
                <a:gd name="T21" fmla="*/ 84 h 142"/>
                <a:gd name="T22" fmla="*/ 94 w 95"/>
                <a:gd name="T23" fmla="*/ 8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42">
                  <a:moveTo>
                    <a:pt x="94" y="80"/>
                  </a:moveTo>
                  <a:lnTo>
                    <a:pt x="89" y="28"/>
                  </a:lnTo>
                  <a:lnTo>
                    <a:pt x="65" y="0"/>
                  </a:lnTo>
                  <a:lnTo>
                    <a:pt x="38" y="0"/>
                  </a:lnTo>
                  <a:lnTo>
                    <a:pt x="14" y="14"/>
                  </a:lnTo>
                  <a:lnTo>
                    <a:pt x="0" y="47"/>
                  </a:lnTo>
                  <a:lnTo>
                    <a:pt x="0" y="89"/>
                  </a:lnTo>
                  <a:lnTo>
                    <a:pt x="12" y="127"/>
                  </a:lnTo>
                  <a:lnTo>
                    <a:pt x="38" y="141"/>
                  </a:lnTo>
                  <a:lnTo>
                    <a:pt x="84" y="122"/>
                  </a:lnTo>
                  <a:lnTo>
                    <a:pt x="94" y="84"/>
                  </a:lnTo>
                  <a:lnTo>
                    <a:pt x="94" y="80"/>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59" name="Freeform 49">
              <a:extLst>
                <a:ext uri="{FF2B5EF4-FFF2-40B4-BE49-F238E27FC236}">
                  <a16:creationId xmlns:a16="http://schemas.microsoft.com/office/drawing/2014/main" id="{0ED312B0-F063-6D41-99C3-4B31DAF9B953}"/>
                </a:ext>
              </a:extLst>
            </p:cNvPr>
            <p:cNvSpPr>
              <a:spLocks/>
            </p:cNvSpPr>
            <p:nvPr/>
          </p:nvSpPr>
          <p:spPr bwMode="auto">
            <a:xfrm>
              <a:off x="3000" y="2867"/>
              <a:ext cx="63" cy="77"/>
            </a:xfrm>
            <a:custGeom>
              <a:avLst/>
              <a:gdLst>
                <a:gd name="T0" fmla="*/ 25 w 63"/>
                <a:gd name="T1" fmla="*/ 76 h 77"/>
                <a:gd name="T2" fmla="*/ 34 w 63"/>
                <a:gd name="T3" fmla="*/ 71 h 77"/>
                <a:gd name="T4" fmla="*/ 44 w 63"/>
                <a:gd name="T5" fmla="*/ 57 h 77"/>
                <a:gd name="T6" fmla="*/ 62 w 63"/>
                <a:gd name="T7" fmla="*/ 57 h 77"/>
                <a:gd name="T8" fmla="*/ 62 w 63"/>
                <a:gd name="T9" fmla="*/ 38 h 77"/>
                <a:gd name="T10" fmla="*/ 62 w 63"/>
                <a:gd name="T11" fmla="*/ 38 h 77"/>
                <a:gd name="T12" fmla="*/ 62 w 63"/>
                <a:gd name="T13" fmla="*/ 19 h 77"/>
                <a:gd name="T14" fmla="*/ 62 w 63"/>
                <a:gd name="T15" fmla="*/ 0 h 77"/>
                <a:gd name="T16" fmla="*/ 44 w 63"/>
                <a:gd name="T17" fmla="*/ 0 h 77"/>
                <a:gd name="T18" fmla="*/ 25 w 63"/>
                <a:gd name="T19" fmla="*/ 19 h 77"/>
                <a:gd name="T20" fmla="*/ 44 w 63"/>
                <a:gd name="T21" fmla="*/ 25 h 77"/>
                <a:gd name="T22" fmla="*/ 62 w 63"/>
                <a:gd name="T23" fmla="*/ 38 h 77"/>
                <a:gd name="T24" fmla="*/ 62 w 63"/>
                <a:gd name="T25" fmla="*/ 38 h 77"/>
                <a:gd name="T26" fmla="*/ 44 w 63"/>
                <a:gd name="T27" fmla="*/ 57 h 77"/>
                <a:gd name="T28" fmla="*/ 25 w 63"/>
                <a:gd name="T29" fmla="*/ 57 h 77"/>
                <a:gd name="T30" fmla="*/ 7 w 63"/>
                <a:gd name="T31" fmla="*/ 57 h 77"/>
                <a:gd name="T32" fmla="*/ 7 w 63"/>
                <a:gd name="T33" fmla="*/ 57 h 77"/>
                <a:gd name="T34" fmla="*/ 0 w 63"/>
                <a:gd name="T35" fmla="*/ 67 h 77"/>
                <a:gd name="T36" fmla="*/ 5 w 63"/>
                <a:gd name="T37" fmla="*/ 74 h 77"/>
                <a:gd name="T38" fmla="*/ 25 w 63"/>
                <a:gd name="T39" fmla="*/ 76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77">
                  <a:moveTo>
                    <a:pt x="25" y="76"/>
                  </a:moveTo>
                  <a:lnTo>
                    <a:pt x="34" y="71"/>
                  </a:lnTo>
                  <a:lnTo>
                    <a:pt x="44" y="57"/>
                  </a:lnTo>
                  <a:lnTo>
                    <a:pt x="62" y="57"/>
                  </a:lnTo>
                  <a:lnTo>
                    <a:pt x="62" y="38"/>
                  </a:lnTo>
                  <a:lnTo>
                    <a:pt x="62" y="19"/>
                  </a:lnTo>
                  <a:lnTo>
                    <a:pt x="62" y="0"/>
                  </a:lnTo>
                  <a:lnTo>
                    <a:pt x="44" y="0"/>
                  </a:lnTo>
                  <a:lnTo>
                    <a:pt x="25" y="19"/>
                  </a:lnTo>
                  <a:lnTo>
                    <a:pt x="44" y="25"/>
                  </a:lnTo>
                  <a:lnTo>
                    <a:pt x="62" y="38"/>
                  </a:lnTo>
                  <a:lnTo>
                    <a:pt x="44" y="57"/>
                  </a:lnTo>
                  <a:lnTo>
                    <a:pt x="25" y="57"/>
                  </a:lnTo>
                  <a:lnTo>
                    <a:pt x="7" y="57"/>
                  </a:lnTo>
                  <a:lnTo>
                    <a:pt x="0" y="67"/>
                  </a:lnTo>
                  <a:lnTo>
                    <a:pt x="5" y="74"/>
                  </a:lnTo>
                  <a:lnTo>
                    <a:pt x="25" y="76"/>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24" name="Group 50">
            <a:extLst>
              <a:ext uri="{FF2B5EF4-FFF2-40B4-BE49-F238E27FC236}">
                <a16:creationId xmlns:a16="http://schemas.microsoft.com/office/drawing/2014/main" id="{D28E8409-FA65-F64E-BDF4-899B2E5536EF}"/>
              </a:ext>
            </a:extLst>
          </p:cNvPr>
          <p:cNvGrpSpPr>
            <a:grpSpLocks/>
          </p:cNvGrpSpPr>
          <p:nvPr/>
        </p:nvGrpSpPr>
        <p:grpSpPr bwMode="auto">
          <a:xfrm>
            <a:off x="5717788" y="5419572"/>
            <a:ext cx="150813" cy="261938"/>
            <a:chOff x="2562" y="3600"/>
            <a:chExt cx="95" cy="165"/>
          </a:xfrm>
        </p:grpSpPr>
        <p:sp>
          <p:nvSpPr>
            <p:cNvPr id="106556" name="Freeform 51" descr="Wide upward diagonal">
              <a:extLst>
                <a:ext uri="{FF2B5EF4-FFF2-40B4-BE49-F238E27FC236}">
                  <a16:creationId xmlns:a16="http://schemas.microsoft.com/office/drawing/2014/main" id="{C4AFF57F-C569-234F-8BE0-18CAF1C1274E}"/>
                </a:ext>
              </a:extLst>
            </p:cNvPr>
            <p:cNvSpPr>
              <a:spLocks/>
            </p:cNvSpPr>
            <p:nvPr/>
          </p:nvSpPr>
          <p:spPr bwMode="auto">
            <a:xfrm>
              <a:off x="2562" y="3600"/>
              <a:ext cx="95" cy="165"/>
            </a:xfrm>
            <a:custGeom>
              <a:avLst/>
              <a:gdLst>
                <a:gd name="T0" fmla="*/ 94 w 95"/>
                <a:gd name="T1" fmla="*/ 93 h 165"/>
                <a:gd name="T2" fmla="*/ 89 w 95"/>
                <a:gd name="T3" fmla="*/ 33 h 165"/>
                <a:gd name="T4" fmla="*/ 65 w 95"/>
                <a:gd name="T5" fmla="*/ 0 h 165"/>
                <a:gd name="T6" fmla="*/ 38 w 95"/>
                <a:gd name="T7" fmla="*/ 0 h 165"/>
                <a:gd name="T8" fmla="*/ 14 w 95"/>
                <a:gd name="T9" fmla="*/ 16 h 165"/>
                <a:gd name="T10" fmla="*/ 0 w 95"/>
                <a:gd name="T11" fmla="*/ 55 h 165"/>
                <a:gd name="T12" fmla="*/ 0 w 95"/>
                <a:gd name="T13" fmla="*/ 104 h 165"/>
                <a:gd name="T14" fmla="*/ 12 w 95"/>
                <a:gd name="T15" fmla="*/ 147 h 165"/>
                <a:gd name="T16" fmla="*/ 38 w 95"/>
                <a:gd name="T17" fmla="*/ 164 h 165"/>
                <a:gd name="T18" fmla="*/ 84 w 95"/>
                <a:gd name="T19" fmla="*/ 142 h 165"/>
                <a:gd name="T20" fmla="*/ 94 w 95"/>
                <a:gd name="T21" fmla="*/ 98 h 165"/>
                <a:gd name="T22" fmla="*/ 94 w 95"/>
                <a:gd name="T23" fmla="*/ 93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65">
                  <a:moveTo>
                    <a:pt x="94" y="93"/>
                  </a:moveTo>
                  <a:lnTo>
                    <a:pt x="89" y="33"/>
                  </a:lnTo>
                  <a:lnTo>
                    <a:pt x="65" y="0"/>
                  </a:lnTo>
                  <a:lnTo>
                    <a:pt x="38" y="0"/>
                  </a:lnTo>
                  <a:lnTo>
                    <a:pt x="14" y="16"/>
                  </a:lnTo>
                  <a:lnTo>
                    <a:pt x="0" y="55"/>
                  </a:lnTo>
                  <a:lnTo>
                    <a:pt x="0" y="104"/>
                  </a:lnTo>
                  <a:lnTo>
                    <a:pt x="12" y="147"/>
                  </a:lnTo>
                  <a:lnTo>
                    <a:pt x="38" y="164"/>
                  </a:lnTo>
                  <a:lnTo>
                    <a:pt x="84" y="142"/>
                  </a:lnTo>
                  <a:lnTo>
                    <a:pt x="94" y="98"/>
                  </a:lnTo>
                  <a:lnTo>
                    <a:pt x="94" y="93"/>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57" name="Freeform 52">
              <a:extLst>
                <a:ext uri="{FF2B5EF4-FFF2-40B4-BE49-F238E27FC236}">
                  <a16:creationId xmlns:a16="http://schemas.microsoft.com/office/drawing/2014/main" id="{6EA9D35C-8451-1B4F-87FF-2FCE8A17E6F9}"/>
                </a:ext>
              </a:extLst>
            </p:cNvPr>
            <p:cNvSpPr>
              <a:spLocks/>
            </p:cNvSpPr>
            <p:nvPr/>
          </p:nvSpPr>
          <p:spPr bwMode="auto">
            <a:xfrm>
              <a:off x="2576" y="3659"/>
              <a:ext cx="63" cy="88"/>
            </a:xfrm>
            <a:custGeom>
              <a:avLst/>
              <a:gdLst>
                <a:gd name="T0" fmla="*/ 25 w 63"/>
                <a:gd name="T1" fmla="*/ 87 h 88"/>
                <a:gd name="T2" fmla="*/ 34 w 63"/>
                <a:gd name="T3" fmla="*/ 82 h 88"/>
                <a:gd name="T4" fmla="*/ 44 w 63"/>
                <a:gd name="T5" fmla="*/ 65 h 88"/>
                <a:gd name="T6" fmla="*/ 62 w 63"/>
                <a:gd name="T7" fmla="*/ 65 h 88"/>
                <a:gd name="T8" fmla="*/ 62 w 63"/>
                <a:gd name="T9" fmla="*/ 44 h 88"/>
                <a:gd name="T10" fmla="*/ 62 w 63"/>
                <a:gd name="T11" fmla="*/ 44 h 88"/>
                <a:gd name="T12" fmla="*/ 62 w 63"/>
                <a:gd name="T13" fmla="*/ 22 h 88"/>
                <a:gd name="T14" fmla="*/ 62 w 63"/>
                <a:gd name="T15" fmla="*/ 0 h 88"/>
                <a:gd name="T16" fmla="*/ 44 w 63"/>
                <a:gd name="T17" fmla="*/ 0 h 88"/>
                <a:gd name="T18" fmla="*/ 25 w 63"/>
                <a:gd name="T19" fmla="*/ 22 h 88"/>
                <a:gd name="T20" fmla="*/ 44 w 63"/>
                <a:gd name="T21" fmla="*/ 29 h 88"/>
                <a:gd name="T22" fmla="*/ 62 w 63"/>
                <a:gd name="T23" fmla="*/ 44 h 88"/>
                <a:gd name="T24" fmla="*/ 62 w 63"/>
                <a:gd name="T25" fmla="*/ 44 h 88"/>
                <a:gd name="T26" fmla="*/ 44 w 63"/>
                <a:gd name="T27" fmla="*/ 65 h 88"/>
                <a:gd name="T28" fmla="*/ 25 w 63"/>
                <a:gd name="T29" fmla="*/ 65 h 88"/>
                <a:gd name="T30" fmla="*/ 7 w 63"/>
                <a:gd name="T31" fmla="*/ 65 h 88"/>
                <a:gd name="T32" fmla="*/ 7 w 63"/>
                <a:gd name="T33" fmla="*/ 65 h 88"/>
                <a:gd name="T34" fmla="*/ 0 w 63"/>
                <a:gd name="T35" fmla="*/ 76 h 88"/>
                <a:gd name="T36" fmla="*/ 5 w 63"/>
                <a:gd name="T37" fmla="*/ 85 h 88"/>
                <a:gd name="T38" fmla="*/ 25 w 63"/>
                <a:gd name="T39" fmla="*/ 87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88">
                  <a:moveTo>
                    <a:pt x="25" y="87"/>
                  </a:moveTo>
                  <a:lnTo>
                    <a:pt x="34" y="82"/>
                  </a:lnTo>
                  <a:lnTo>
                    <a:pt x="44" y="65"/>
                  </a:lnTo>
                  <a:lnTo>
                    <a:pt x="62" y="65"/>
                  </a:lnTo>
                  <a:lnTo>
                    <a:pt x="62" y="44"/>
                  </a:lnTo>
                  <a:lnTo>
                    <a:pt x="62" y="22"/>
                  </a:lnTo>
                  <a:lnTo>
                    <a:pt x="62" y="0"/>
                  </a:lnTo>
                  <a:lnTo>
                    <a:pt x="44" y="0"/>
                  </a:lnTo>
                  <a:lnTo>
                    <a:pt x="25" y="22"/>
                  </a:lnTo>
                  <a:lnTo>
                    <a:pt x="44" y="29"/>
                  </a:lnTo>
                  <a:lnTo>
                    <a:pt x="62" y="44"/>
                  </a:lnTo>
                  <a:lnTo>
                    <a:pt x="44" y="65"/>
                  </a:lnTo>
                  <a:lnTo>
                    <a:pt x="25" y="65"/>
                  </a:lnTo>
                  <a:lnTo>
                    <a:pt x="7" y="65"/>
                  </a:lnTo>
                  <a:lnTo>
                    <a:pt x="0" y="76"/>
                  </a:lnTo>
                  <a:lnTo>
                    <a:pt x="5" y="85"/>
                  </a:lnTo>
                  <a:lnTo>
                    <a:pt x="25" y="87"/>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25" name="Group 53">
            <a:extLst>
              <a:ext uri="{FF2B5EF4-FFF2-40B4-BE49-F238E27FC236}">
                <a16:creationId xmlns:a16="http://schemas.microsoft.com/office/drawing/2014/main" id="{3E03B10A-7CB1-A742-BE6C-049B1BED4A43}"/>
              </a:ext>
            </a:extLst>
          </p:cNvPr>
          <p:cNvGrpSpPr>
            <a:grpSpLocks/>
          </p:cNvGrpSpPr>
          <p:nvPr/>
        </p:nvGrpSpPr>
        <p:grpSpPr bwMode="auto">
          <a:xfrm>
            <a:off x="5543163" y="5589436"/>
            <a:ext cx="150813" cy="225425"/>
            <a:chOff x="2452" y="3707"/>
            <a:chExt cx="95" cy="142"/>
          </a:xfrm>
        </p:grpSpPr>
        <p:sp>
          <p:nvSpPr>
            <p:cNvPr id="106554" name="Freeform 54" descr="Wide upward diagonal">
              <a:extLst>
                <a:ext uri="{FF2B5EF4-FFF2-40B4-BE49-F238E27FC236}">
                  <a16:creationId xmlns:a16="http://schemas.microsoft.com/office/drawing/2014/main" id="{A2944E9C-336A-2D4D-B9A5-650E96709E0F}"/>
                </a:ext>
              </a:extLst>
            </p:cNvPr>
            <p:cNvSpPr>
              <a:spLocks/>
            </p:cNvSpPr>
            <p:nvPr/>
          </p:nvSpPr>
          <p:spPr bwMode="auto">
            <a:xfrm>
              <a:off x="2452" y="3707"/>
              <a:ext cx="95" cy="142"/>
            </a:xfrm>
            <a:custGeom>
              <a:avLst/>
              <a:gdLst>
                <a:gd name="T0" fmla="*/ 94 w 95"/>
                <a:gd name="T1" fmla="*/ 80 h 142"/>
                <a:gd name="T2" fmla="*/ 89 w 95"/>
                <a:gd name="T3" fmla="*/ 28 h 142"/>
                <a:gd name="T4" fmla="*/ 65 w 95"/>
                <a:gd name="T5" fmla="*/ 0 h 142"/>
                <a:gd name="T6" fmla="*/ 38 w 95"/>
                <a:gd name="T7" fmla="*/ 0 h 142"/>
                <a:gd name="T8" fmla="*/ 14 w 95"/>
                <a:gd name="T9" fmla="*/ 14 h 142"/>
                <a:gd name="T10" fmla="*/ 0 w 95"/>
                <a:gd name="T11" fmla="*/ 47 h 142"/>
                <a:gd name="T12" fmla="*/ 0 w 95"/>
                <a:gd name="T13" fmla="*/ 89 h 142"/>
                <a:gd name="T14" fmla="*/ 12 w 95"/>
                <a:gd name="T15" fmla="*/ 127 h 142"/>
                <a:gd name="T16" fmla="*/ 38 w 95"/>
                <a:gd name="T17" fmla="*/ 141 h 142"/>
                <a:gd name="T18" fmla="*/ 84 w 95"/>
                <a:gd name="T19" fmla="*/ 122 h 142"/>
                <a:gd name="T20" fmla="*/ 94 w 95"/>
                <a:gd name="T21" fmla="*/ 84 h 142"/>
                <a:gd name="T22" fmla="*/ 94 w 95"/>
                <a:gd name="T23" fmla="*/ 8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42">
                  <a:moveTo>
                    <a:pt x="94" y="80"/>
                  </a:moveTo>
                  <a:lnTo>
                    <a:pt x="89" y="28"/>
                  </a:lnTo>
                  <a:lnTo>
                    <a:pt x="65" y="0"/>
                  </a:lnTo>
                  <a:lnTo>
                    <a:pt x="38" y="0"/>
                  </a:lnTo>
                  <a:lnTo>
                    <a:pt x="14" y="14"/>
                  </a:lnTo>
                  <a:lnTo>
                    <a:pt x="0" y="47"/>
                  </a:lnTo>
                  <a:lnTo>
                    <a:pt x="0" y="89"/>
                  </a:lnTo>
                  <a:lnTo>
                    <a:pt x="12" y="127"/>
                  </a:lnTo>
                  <a:lnTo>
                    <a:pt x="38" y="141"/>
                  </a:lnTo>
                  <a:lnTo>
                    <a:pt x="84" y="122"/>
                  </a:lnTo>
                  <a:lnTo>
                    <a:pt x="94" y="84"/>
                  </a:lnTo>
                  <a:lnTo>
                    <a:pt x="94" y="80"/>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55" name="Freeform 55">
              <a:extLst>
                <a:ext uri="{FF2B5EF4-FFF2-40B4-BE49-F238E27FC236}">
                  <a16:creationId xmlns:a16="http://schemas.microsoft.com/office/drawing/2014/main" id="{CB26DE8D-DF3E-084A-8944-9AEDA6C1E615}"/>
                </a:ext>
              </a:extLst>
            </p:cNvPr>
            <p:cNvSpPr>
              <a:spLocks/>
            </p:cNvSpPr>
            <p:nvPr/>
          </p:nvSpPr>
          <p:spPr bwMode="auto">
            <a:xfrm>
              <a:off x="2466" y="3758"/>
              <a:ext cx="63" cy="77"/>
            </a:xfrm>
            <a:custGeom>
              <a:avLst/>
              <a:gdLst>
                <a:gd name="T0" fmla="*/ 25 w 63"/>
                <a:gd name="T1" fmla="*/ 76 h 77"/>
                <a:gd name="T2" fmla="*/ 34 w 63"/>
                <a:gd name="T3" fmla="*/ 71 h 77"/>
                <a:gd name="T4" fmla="*/ 44 w 63"/>
                <a:gd name="T5" fmla="*/ 57 h 77"/>
                <a:gd name="T6" fmla="*/ 62 w 63"/>
                <a:gd name="T7" fmla="*/ 57 h 77"/>
                <a:gd name="T8" fmla="*/ 62 w 63"/>
                <a:gd name="T9" fmla="*/ 38 h 77"/>
                <a:gd name="T10" fmla="*/ 62 w 63"/>
                <a:gd name="T11" fmla="*/ 38 h 77"/>
                <a:gd name="T12" fmla="*/ 62 w 63"/>
                <a:gd name="T13" fmla="*/ 19 h 77"/>
                <a:gd name="T14" fmla="*/ 62 w 63"/>
                <a:gd name="T15" fmla="*/ 0 h 77"/>
                <a:gd name="T16" fmla="*/ 44 w 63"/>
                <a:gd name="T17" fmla="*/ 0 h 77"/>
                <a:gd name="T18" fmla="*/ 25 w 63"/>
                <a:gd name="T19" fmla="*/ 19 h 77"/>
                <a:gd name="T20" fmla="*/ 44 w 63"/>
                <a:gd name="T21" fmla="*/ 25 h 77"/>
                <a:gd name="T22" fmla="*/ 62 w 63"/>
                <a:gd name="T23" fmla="*/ 38 h 77"/>
                <a:gd name="T24" fmla="*/ 62 w 63"/>
                <a:gd name="T25" fmla="*/ 38 h 77"/>
                <a:gd name="T26" fmla="*/ 44 w 63"/>
                <a:gd name="T27" fmla="*/ 57 h 77"/>
                <a:gd name="T28" fmla="*/ 25 w 63"/>
                <a:gd name="T29" fmla="*/ 57 h 77"/>
                <a:gd name="T30" fmla="*/ 7 w 63"/>
                <a:gd name="T31" fmla="*/ 57 h 77"/>
                <a:gd name="T32" fmla="*/ 7 w 63"/>
                <a:gd name="T33" fmla="*/ 57 h 77"/>
                <a:gd name="T34" fmla="*/ 0 w 63"/>
                <a:gd name="T35" fmla="*/ 67 h 77"/>
                <a:gd name="T36" fmla="*/ 5 w 63"/>
                <a:gd name="T37" fmla="*/ 74 h 77"/>
                <a:gd name="T38" fmla="*/ 25 w 63"/>
                <a:gd name="T39" fmla="*/ 76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77">
                  <a:moveTo>
                    <a:pt x="25" y="76"/>
                  </a:moveTo>
                  <a:lnTo>
                    <a:pt x="34" y="71"/>
                  </a:lnTo>
                  <a:lnTo>
                    <a:pt x="44" y="57"/>
                  </a:lnTo>
                  <a:lnTo>
                    <a:pt x="62" y="57"/>
                  </a:lnTo>
                  <a:lnTo>
                    <a:pt x="62" y="38"/>
                  </a:lnTo>
                  <a:lnTo>
                    <a:pt x="62" y="19"/>
                  </a:lnTo>
                  <a:lnTo>
                    <a:pt x="62" y="0"/>
                  </a:lnTo>
                  <a:lnTo>
                    <a:pt x="44" y="0"/>
                  </a:lnTo>
                  <a:lnTo>
                    <a:pt x="25" y="19"/>
                  </a:lnTo>
                  <a:lnTo>
                    <a:pt x="44" y="25"/>
                  </a:lnTo>
                  <a:lnTo>
                    <a:pt x="62" y="38"/>
                  </a:lnTo>
                  <a:lnTo>
                    <a:pt x="44" y="57"/>
                  </a:lnTo>
                  <a:lnTo>
                    <a:pt x="25" y="57"/>
                  </a:lnTo>
                  <a:lnTo>
                    <a:pt x="7" y="57"/>
                  </a:lnTo>
                  <a:lnTo>
                    <a:pt x="0" y="67"/>
                  </a:lnTo>
                  <a:lnTo>
                    <a:pt x="5" y="74"/>
                  </a:lnTo>
                  <a:lnTo>
                    <a:pt x="25" y="76"/>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526" name="Group 56">
            <a:extLst>
              <a:ext uri="{FF2B5EF4-FFF2-40B4-BE49-F238E27FC236}">
                <a16:creationId xmlns:a16="http://schemas.microsoft.com/office/drawing/2014/main" id="{C3EA3195-C10B-3D4F-8CF6-74AFC1F97CE8}"/>
              </a:ext>
            </a:extLst>
          </p:cNvPr>
          <p:cNvGrpSpPr>
            <a:grpSpLocks/>
          </p:cNvGrpSpPr>
          <p:nvPr/>
        </p:nvGrpSpPr>
        <p:grpSpPr bwMode="auto">
          <a:xfrm>
            <a:off x="6889362" y="4960785"/>
            <a:ext cx="147638" cy="203200"/>
            <a:chOff x="3300" y="3311"/>
            <a:chExt cx="93" cy="128"/>
          </a:xfrm>
        </p:grpSpPr>
        <p:sp>
          <p:nvSpPr>
            <p:cNvPr id="106552" name="Freeform 57" descr="Wide upward diagonal">
              <a:extLst>
                <a:ext uri="{FF2B5EF4-FFF2-40B4-BE49-F238E27FC236}">
                  <a16:creationId xmlns:a16="http://schemas.microsoft.com/office/drawing/2014/main" id="{EAF75E4F-D2A2-FD45-BB97-FB42BA96DBCD}"/>
                </a:ext>
              </a:extLst>
            </p:cNvPr>
            <p:cNvSpPr>
              <a:spLocks/>
            </p:cNvSpPr>
            <p:nvPr/>
          </p:nvSpPr>
          <p:spPr bwMode="auto">
            <a:xfrm>
              <a:off x="3300" y="3311"/>
              <a:ext cx="93" cy="128"/>
            </a:xfrm>
            <a:custGeom>
              <a:avLst/>
              <a:gdLst>
                <a:gd name="T0" fmla="*/ 92 w 93"/>
                <a:gd name="T1" fmla="*/ 72 h 128"/>
                <a:gd name="T2" fmla="*/ 87 w 93"/>
                <a:gd name="T3" fmla="*/ 25 h 128"/>
                <a:gd name="T4" fmla="*/ 63 w 93"/>
                <a:gd name="T5" fmla="*/ 0 h 128"/>
                <a:gd name="T6" fmla="*/ 38 w 93"/>
                <a:gd name="T7" fmla="*/ 0 h 128"/>
                <a:gd name="T8" fmla="*/ 14 w 93"/>
                <a:gd name="T9" fmla="*/ 13 h 128"/>
                <a:gd name="T10" fmla="*/ 0 w 93"/>
                <a:gd name="T11" fmla="*/ 42 h 128"/>
                <a:gd name="T12" fmla="*/ 0 w 93"/>
                <a:gd name="T13" fmla="*/ 81 h 128"/>
                <a:gd name="T14" fmla="*/ 12 w 93"/>
                <a:gd name="T15" fmla="*/ 114 h 128"/>
                <a:gd name="T16" fmla="*/ 38 w 93"/>
                <a:gd name="T17" fmla="*/ 127 h 128"/>
                <a:gd name="T18" fmla="*/ 82 w 93"/>
                <a:gd name="T19" fmla="*/ 110 h 128"/>
                <a:gd name="T20" fmla="*/ 92 w 93"/>
                <a:gd name="T21" fmla="*/ 76 h 128"/>
                <a:gd name="T22" fmla="*/ 92 w 93"/>
                <a:gd name="T23" fmla="*/ 7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128">
                  <a:moveTo>
                    <a:pt x="92" y="72"/>
                  </a:moveTo>
                  <a:lnTo>
                    <a:pt x="87" y="25"/>
                  </a:lnTo>
                  <a:lnTo>
                    <a:pt x="63" y="0"/>
                  </a:lnTo>
                  <a:lnTo>
                    <a:pt x="38" y="0"/>
                  </a:lnTo>
                  <a:lnTo>
                    <a:pt x="14" y="13"/>
                  </a:lnTo>
                  <a:lnTo>
                    <a:pt x="0" y="42"/>
                  </a:lnTo>
                  <a:lnTo>
                    <a:pt x="0" y="81"/>
                  </a:lnTo>
                  <a:lnTo>
                    <a:pt x="12" y="114"/>
                  </a:lnTo>
                  <a:lnTo>
                    <a:pt x="38" y="127"/>
                  </a:lnTo>
                  <a:lnTo>
                    <a:pt x="82" y="110"/>
                  </a:lnTo>
                  <a:lnTo>
                    <a:pt x="92" y="76"/>
                  </a:lnTo>
                  <a:lnTo>
                    <a:pt x="92" y="72"/>
                  </a:lnTo>
                </a:path>
              </a:pathLst>
            </a:custGeom>
            <a:blipFill dpi="0" rotWithShape="0">
              <a:blip r:embed="rId4"/>
              <a:srcRect/>
              <a:tile tx="0" ty="0" sx="100000" sy="100000" flip="none" algn="tl"/>
            </a:blip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53" name="Freeform 58">
              <a:extLst>
                <a:ext uri="{FF2B5EF4-FFF2-40B4-BE49-F238E27FC236}">
                  <a16:creationId xmlns:a16="http://schemas.microsoft.com/office/drawing/2014/main" id="{443DF597-CA8C-4543-ADAF-DF1AEB1BCF00}"/>
                </a:ext>
              </a:extLst>
            </p:cNvPr>
            <p:cNvSpPr>
              <a:spLocks/>
            </p:cNvSpPr>
            <p:nvPr/>
          </p:nvSpPr>
          <p:spPr bwMode="auto">
            <a:xfrm>
              <a:off x="3335" y="3315"/>
              <a:ext cx="39" cy="118"/>
            </a:xfrm>
            <a:custGeom>
              <a:avLst/>
              <a:gdLst>
                <a:gd name="T0" fmla="*/ 19 w 39"/>
                <a:gd name="T1" fmla="*/ 0 h 118"/>
                <a:gd name="T2" fmla="*/ 38 w 39"/>
                <a:gd name="T3" fmla="*/ 29 h 118"/>
                <a:gd name="T4" fmla="*/ 38 w 39"/>
                <a:gd name="T5" fmla="*/ 59 h 118"/>
                <a:gd name="T6" fmla="*/ 38 w 39"/>
                <a:gd name="T7" fmla="*/ 88 h 118"/>
                <a:gd name="T8" fmla="*/ 38 w 39"/>
                <a:gd name="T9" fmla="*/ 88 h 118"/>
                <a:gd name="T10" fmla="*/ 19 w 39"/>
                <a:gd name="T11" fmla="*/ 117 h 118"/>
                <a:gd name="T12" fmla="*/ 0 w 39"/>
                <a:gd name="T13" fmla="*/ 117 h 118"/>
                <a:gd name="T14" fmla="*/ 0 w 39"/>
                <a:gd name="T15" fmla="*/ 88 h 118"/>
                <a:gd name="T16" fmla="*/ 0 w 39"/>
                <a:gd name="T17" fmla="*/ 88 h 118"/>
                <a:gd name="T18" fmla="*/ 19 w 39"/>
                <a:gd name="T19" fmla="*/ 59 h 118"/>
                <a:gd name="T20" fmla="*/ 0 w 39"/>
                <a:gd name="T21" fmla="*/ 59 h 118"/>
                <a:gd name="T22" fmla="*/ 0 w 39"/>
                <a:gd name="T23" fmla="*/ 0 h 118"/>
                <a:gd name="T24" fmla="*/ 0 w 39"/>
                <a:gd name="T25" fmla="*/ 0 h 118"/>
                <a:gd name="T26" fmla="*/ 19 w 39"/>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18">
                  <a:moveTo>
                    <a:pt x="19" y="0"/>
                  </a:moveTo>
                  <a:lnTo>
                    <a:pt x="38" y="29"/>
                  </a:lnTo>
                  <a:lnTo>
                    <a:pt x="38" y="59"/>
                  </a:lnTo>
                  <a:lnTo>
                    <a:pt x="38" y="88"/>
                  </a:lnTo>
                  <a:lnTo>
                    <a:pt x="19" y="117"/>
                  </a:lnTo>
                  <a:lnTo>
                    <a:pt x="0" y="117"/>
                  </a:lnTo>
                  <a:lnTo>
                    <a:pt x="0" y="88"/>
                  </a:lnTo>
                  <a:lnTo>
                    <a:pt x="19" y="59"/>
                  </a:lnTo>
                  <a:lnTo>
                    <a:pt x="0" y="59"/>
                  </a:lnTo>
                  <a:lnTo>
                    <a:pt x="0" y="0"/>
                  </a:lnTo>
                  <a:lnTo>
                    <a:pt x="19"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527" name="Oval 59" descr="Large confetti">
            <a:extLst>
              <a:ext uri="{FF2B5EF4-FFF2-40B4-BE49-F238E27FC236}">
                <a16:creationId xmlns:a16="http://schemas.microsoft.com/office/drawing/2014/main" id="{E520ADB4-856C-2942-8D43-210CF202F2A9}"/>
              </a:ext>
            </a:extLst>
          </p:cNvPr>
          <p:cNvSpPr>
            <a:spLocks noChangeArrowheads="1"/>
          </p:cNvSpPr>
          <p:nvPr/>
        </p:nvSpPr>
        <p:spPr bwMode="auto">
          <a:xfrm>
            <a:off x="6756013" y="5464022"/>
            <a:ext cx="347663" cy="401638"/>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528" name="Rectangle 61">
            <a:extLst>
              <a:ext uri="{FF2B5EF4-FFF2-40B4-BE49-F238E27FC236}">
                <a16:creationId xmlns:a16="http://schemas.microsoft.com/office/drawing/2014/main" id="{03DFEB87-5CC6-E94C-8C63-DF7656AEFFDE}"/>
              </a:ext>
            </a:extLst>
          </p:cNvPr>
          <p:cNvSpPr>
            <a:spLocks noChangeArrowheads="1"/>
          </p:cNvSpPr>
          <p:nvPr/>
        </p:nvSpPr>
        <p:spPr bwMode="auto">
          <a:xfrm>
            <a:off x="3522275" y="3470122"/>
            <a:ext cx="20494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1"/>
              <a:t>Charged Plates</a:t>
            </a:r>
          </a:p>
          <a:p>
            <a:pPr>
              <a:spcBef>
                <a:spcPct val="0"/>
              </a:spcBef>
              <a:buFontTx/>
              <a:buNone/>
            </a:pPr>
            <a:r>
              <a:rPr lang="en-US" altLang="en-US" sz="2000" b="1"/>
              <a:t>(1k-10k volts)</a:t>
            </a:r>
          </a:p>
        </p:txBody>
      </p:sp>
      <p:sp>
        <p:nvSpPr>
          <p:cNvPr id="106529" name="Rectangle 62">
            <a:extLst>
              <a:ext uri="{FF2B5EF4-FFF2-40B4-BE49-F238E27FC236}">
                <a16:creationId xmlns:a16="http://schemas.microsoft.com/office/drawing/2014/main" id="{20368193-34B6-D34B-A791-520DE26B19D0}"/>
              </a:ext>
            </a:extLst>
          </p:cNvPr>
          <p:cNvSpPr>
            <a:spLocks noChangeArrowheads="1"/>
          </p:cNvSpPr>
          <p:nvPr/>
        </p:nvSpPr>
        <p:spPr bwMode="auto">
          <a:xfrm>
            <a:off x="3403212" y="5648173"/>
            <a:ext cx="19954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Single cells sorted</a:t>
            </a:r>
          </a:p>
          <a:p>
            <a:pPr>
              <a:spcBef>
                <a:spcPct val="0"/>
              </a:spcBef>
              <a:buFontTx/>
              <a:buNone/>
            </a:pPr>
            <a:r>
              <a:rPr lang="en-US" altLang="en-US" sz="1600" b="1"/>
              <a:t>Into left test tubes</a:t>
            </a:r>
          </a:p>
        </p:txBody>
      </p:sp>
      <p:sp>
        <p:nvSpPr>
          <p:cNvPr id="106530" name="Freeform 63">
            <a:extLst>
              <a:ext uri="{FF2B5EF4-FFF2-40B4-BE49-F238E27FC236}">
                <a16:creationId xmlns:a16="http://schemas.microsoft.com/office/drawing/2014/main" id="{26AF6CE4-0200-C04A-AECF-ADDD4519225F}"/>
              </a:ext>
            </a:extLst>
          </p:cNvPr>
          <p:cNvSpPr>
            <a:spLocks/>
          </p:cNvSpPr>
          <p:nvPr/>
        </p:nvSpPr>
        <p:spPr bwMode="auto">
          <a:xfrm>
            <a:off x="6865551" y="1774672"/>
            <a:ext cx="117475" cy="115888"/>
          </a:xfrm>
          <a:custGeom>
            <a:avLst/>
            <a:gdLst>
              <a:gd name="T0" fmla="*/ 2147483646 w 74"/>
              <a:gd name="T1" fmla="*/ 0 h 73"/>
              <a:gd name="T2" fmla="*/ 2147483646 w 74"/>
              <a:gd name="T3" fmla="*/ 2147483646 h 73"/>
              <a:gd name="T4" fmla="*/ 2147483646 w 74"/>
              <a:gd name="T5" fmla="*/ 2147483646 h 73"/>
              <a:gd name="T6" fmla="*/ 2147483646 w 74"/>
              <a:gd name="T7" fmla="*/ 2147483646 h 73"/>
              <a:gd name="T8" fmla="*/ 2147483646 w 74"/>
              <a:gd name="T9" fmla="*/ 2147483646 h 73"/>
              <a:gd name="T10" fmla="*/ 2147483646 w 74"/>
              <a:gd name="T11" fmla="*/ 2147483646 h 73"/>
              <a:gd name="T12" fmla="*/ 0 w 74"/>
              <a:gd name="T13" fmla="*/ 2147483646 h 73"/>
              <a:gd name="T14" fmla="*/ 0 w 74"/>
              <a:gd name="T15" fmla="*/ 2147483646 h 73"/>
              <a:gd name="T16" fmla="*/ 0 w 74"/>
              <a:gd name="T17" fmla="*/ 2147483646 h 73"/>
              <a:gd name="T18" fmla="*/ 2147483646 w 74"/>
              <a:gd name="T19" fmla="*/ 2147483646 h 73"/>
              <a:gd name="T20" fmla="*/ 0 w 74"/>
              <a:gd name="T21" fmla="*/ 2147483646 h 73"/>
              <a:gd name="T22" fmla="*/ 0 w 74"/>
              <a:gd name="T23" fmla="*/ 0 h 73"/>
              <a:gd name="T24" fmla="*/ 0 w 74"/>
              <a:gd name="T25" fmla="*/ 0 h 73"/>
              <a:gd name="T26" fmla="*/ 2147483646 w 74"/>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73">
                <a:moveTo>
                  <a:pt x="37" y="0"/>
                </a:moveTo>
                <a:lnTo>
                  <a:pt x="73" y="18"/>
                </a:lnTo>
                <a:lnTo>
                  <a:pt x="73" y="36"/>
                </a:lnTo>
                <a:lnTo>
                  <a:pt x="73" y="54"/>
                </a:lnTo>
                <a:lnTo>
                  <a:pt x="37" y="72"/>
                </a:lnTo>
                <a:lnTo>
                  <a:pt x="0" y="72"/>
                </a:lnTo>
                <a:lnTo>
                  <a:pt x="0" y="54"/>
                </a:lnTo>
                <a:lnTo>
                  <a:pt x="37" y="36"/>
                </a:lnTo>
                <a:lnTo>
                  <a:pt x="0" y="36"/>
                </a:lnTo>
                <a:lnTo>
                  <a:pt x="0" y="0"/>
                </a:lnTo>
                <a:lnTo>
                  <a:pt x="37"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31" name="Freeform 64">
            <a:extLst>
              <a:ext uri="{FF2B5EF4-FFF2-40B4-BE49-F238E27FC236}">
                <a16:creationId xmlns:a16="http://schemas.microsoft.com/office/drawing/2014/main" id="{16A8FB1B-3857-0F4C-BED3-9AA13CD86467}"/>
              </a:ext>
            </a:extLst>
          </p:cNvPr>
          <p:cNvSpPr>
            <a:spLocks/>
          </p:cNvSpPr>
          <p:nvPr/>
        </p:nvSpPr>
        <p:spPr bwMode="auto">
          <a:xfrm>
            <a:off x="8548301" y="1479397"/>
            <a:ext cx="187325" cy="350838"/>
          </a:xfrm>
          <a:custGeom>
            <a:avLst/>
            <a:gdLst>
              <a:gd name="T0" fmla="*/ 0 w 118"/>
              <a:gd name="T1" fmla="*/ 0 h 221"/>
              <a:gd name="T2" fmla="*/ 2147483646 w 118"/>
              <a:gd name="T3" fmla="*/ 0 h 221"/>
              <a:gd name="T4" fmla="*/ 2147483646 w 118"/>
              <a:gd name="T5" fmla="*/ 2147483646 h 221"/>
              <a:gd name="T6" fmla="*/ 0 w 118"/>
              <a:gd name="T7" fmla="*/ 2147483646 h 221"/>
              <a:gd name="T8" fmla="*/ 0 w 118"/>
              <a:gd name="T9" fmla="*/ 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221">
                <a:moveTo>
                  <a:pt x="0" y="0"/>
                </a:moveTo>
                <a:lnTo>
                  <a:pt x="117" y="0"/>
                </a:lnTo>
                <a:lnTo>
                  <a:pt x="117" y="220"/>
                </a:lnTo>
                <a:lnTo>
                  <a:pt x="0" y="220"/>
                </a:lnTo>
                <a:lnTo>
                  <a:pt x="0" y="0"/>
                </a:lnTo>
              </a:path>
            </a:pathLst>
          </a:custGeom>
          <a:gradFill rotWithShape="0">
            <a:gsLst>
              <a:gs pos="0">
                <a:srgbClr val="DADADA"/>
              </a:gs>
              <a:gs pos="100000">
                <a:srgbClr val="2C2C2C"/>
              </a:gs>
            </a:gsLst>
            <a:path path="rect">
              <a:fillToRect l="50000" t="50000" r="50000" b="50000"/>
            </a:path>
          </a:gra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32" name="Rectangle 65">
            <a:extLst>
              <a:ext uri="{FF2B5EF4-FFF2-40B4-BE49-F238E27FC236}">
                <a16:creationId xmlns:a16="http://schemas.microsoft.com/office/drawing/2014/main" id="{40606655-4EC7-D04F-9BF9-90BB12C18347}"/>
              </a:ext>
            </a:extLst>
          </p:cNvPr>
          <p:cNvSpPr>
            <a:spLocks noChangeArrowheads="1"/>
          </p:cNvSpPr>
          <p:nvPr/>
        </p:nvSpPr>
        <p:spPr bwMode="auto">
          <a:xfrm>
            <a:off x="8784837" y="1453997"/>
            <a:ext cx="1778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b="1"/>
              <a:t>FALS Sensor</a:t>
            </a:r>
          </a:p>
        </p:txBody>
      </p:sp>
      <p:sp>
        <p:nvSpPr>
          <p:cNvPr id="106533" name="Rectangle 66">
            <a:extLst>
              <a:ext uri="{FF2B5EF4-FFF2-40B4-BE49-F238E27FC236}">
                <a16:creationId xmlns:a16="http://schemas.microsoft.com/office/drawing/2014/main" id="{6F88310E-52D3-9147-A951-65DF2F3E9391}"/>
              </a:ext>
            </a:extLst>
          </p:cNvPr>
          <p:cNvSpPr>
            <a:spLocks noChangeArrowheads="1"/>
          </p:cNvSpPr>
          <p:nvPr/>
        </p:nvSpPr>
        <p:spPr bwMode="auto">
          <a:xfrm>
            <a:off x="7910125" y="2341410"/>
            <a:ext cx="2487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a:t>Fluorescence detectors</a:t>
            </a:r>
          </a:p>
        </p:txBody>
      </p:sp>
      <p:sp>
        <p:nvSpPr>
          <p:cNvPr id="106534" name="Line 67">
            <a:extLst>
              <a:ext uri="{FF2B5EF4-FFF2-40B4-BE49-F238E27FC236}">
                <a16:creationId xmlns:a16="http://schemas.microsoft.com/office/drawing/2014/main" id="{43FF1BFD-6988-144E-855B-0764A4321E43}"/>
              </a:ext>
            </a:extLst>
          </p:cNvPr>
          <p:cNvSpPr>
            <a:spLocks noChangeShapeType="1"/>
          </p:cNvSpPr>
          <p:nvPr/>
        </p:nvSpPr>
        <p:spPr bwMode="auto">
          <a:xfrm flipV="1">
            <a:off x="7535475" y="1603222"/>
            <a:ext cx="982662" cy="2698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5" name="Line 68">
            <a:extLst>
              <a:ext uri="{FF2B5EF4-FFF2-40B4-BE49-F238E27FC236}">
                <a16:creationId xmlns:a16="http://schemas.microsoft.com/office/drawing/2014/main" id="{8AE6C5EB-406B-EC44-A301-9AFD7E198C46}"/>
              </a:ext>
            </a:extLst>
          </p:cNvPr>
          <p:cNvSpPr>
            <a:spLocks noChangeShapeType="1"/>
          </p:cNvSpPr>
          <p:nvPr/>
        </p:nvSpPr>
        <p:spPr bwMode="auto">
          <a:xfrm flipV="1">
            <a:off x="7546587" y="1514322"/>
            <a:ext cx="973138" cy="5873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6" name="Line 69">
            <a:extLst>
              <a:ext uri="{FF2B5EF4-FFF2-40B4-BE49-F238E27FC236}">
                <a16:creationId xmlns:a16="http://schemas.microsoft.com/office/drawing/2014/main" id="{2A7145A7-7566-A44F-A1F6-73F4E1C425BB}"/>
              </a:ext>
            </a:extLst>
          </p:cNvPr>
          <p:cNvSpPr>
            <a:spLocks noChangeShapeType="1"/>
          </p:cNvSpPr>
          <p:nvPr/>
        </p:nvSpPr>
        <p:spPr bwMode="auto">
          <a:xfrm>
            <a:off x="7554526" y="1692122"/>
            <a:ext cx="968375" cy="190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7" name="Line 70">
            <a:extLst>
              <a:ext uri="{FF2B5EF4-FFF2-40B4-BE49-F238E27FC236}">
                <a16:creationId xmlns:a16="http://schemas.microsoft.com/office/drawing/2014/main" id="{0A785DC4-F602-7943-9BF8-1693A3096430}"/>
              </a:ext>
            </a:extLst>
          </p:cNvPr>
          <p:cNvSpPr>
            <a:spLocks noChangeShapeType="1"/>
          </p:cNvSpPr>
          <p:nvPr/>
        </p:nvSpPr>
        <p:spPr bwMode="auto">
          <a:xfrm>
            <a:off x="6857612" y="1665136"/>
            <a:ext cx="361950" cy="555625"/>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8" name="Line 71">
            <a:extLst>
              <a:ext uri="{FF2B5EF4-FFF2-40B4-BE49-F238E27FC236}">
                <a16:creationId xmlns:a16="http://schemas.microsoft.com/office/drawing/2014/main" id="{96162E4E-6485-9143-AEBD-EE2C22E5C6F7}"/>
              </a:ext>
            </a:extLst>
          </p:cNvPr>
          <p:cNvSpPr>
            <a:spLocks noChangeShapeType="1"/>
          </p:cNvSpPr>
          <p:nvPr/>
        </p:nvSpPr>
        <p:spPr bwMode="auto">
          <a:xfrm>
            <a:off x="7132251" y="1639736"/>
            <a:ext cx="650875" cy="498475"/>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9" name="Line 72">
            <a:extLst>
              <a:ext uri="{FF2B5EF4-FFF2-40B4-BE49-F238E27FC236}">
                <a16:creationId xmlns:a16="http://schemas.microsoft.com/office/drawing/2014/main" id="{90781E06-0B84-1541-B42E-3DA68FD079B1}"/>
              </a:ext>
            </a:extLst>
          </p:cNvPr>
          <p:cNvSpPr>
            <a:spLocks noChangeShapeType="1"/>
          </p:cNvSpPr>
          <p:nvPr/>
        </p:nvSpPr>
        <p:spPr bwMode="auto">
          <a:xfrm>
            <a:off x="7100500" y="1674661"/>
            <a:ext cx="635000" cy="503237"/>
          </a:xfrm>
          <a:prstGeom prst="line">
            <a:avLst/>
          </a:prstGeom>
          <a:noFill/>
          <a:ln w="25400">
            <a:solidFill>
              <a:srgbClr val="FF39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40" name="Line 73">
            <a:extLst>
              <a:ext uri="{FF2B5EF4-FFF2-40B4-BE49-F238E27FC236}">
                <a16:creationId xmlns:a16="http://schemas.microsoft.com/office/drawing/2014/main" id="{3E245827-8442-064D-A948-96E425875C4F}"/>
              </a:ext>
            </a:extLst>
          </p:cNvPr>
          <p:cNvSpPr>
            <a:spLocks noChangeShapeType="1"/>
          </p:cNvSpPr>
          <p:nvPr/>
        </p:nvSpPr>
        <p:spPr bwMode="auto">
          <a:xfrm>
            <a:off x="7060812" y="1687360"/>
            <a:ext cx="541338" cy="487362"/>
          </a:xfrm>
          <a:prstGeom prst="line">
            <a:avLst/>
          </a:prstGeom>
          <a:noFill/>
          <a:ln w="25400">
            <a:solidFill>
              <a:srgbClr val="741B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41" name="Line 74">
            <a:extLst>
              <a:ext uri="{FF2B5EF4-FFF2-40B4-BE49-F238E27FC236}">
                <a16:creationId xmlns:a16="http://schemas.microsoft.com/office/drawing/2014/main" id="{D47559BC-B45B-BF42-8963-B82E295D8569}"/>
              </a:ext>
            </a:extLst>
          </p:cNvPr>
          <p:cNvSpPr>
            <a:spLocks noChangeShapeType="1"/>
          </p:cNvSpPr>
          <p:nvPr/>
        </p:nvSpPr>
        <p:spPr bwMode="auto">
          <a:xfrm>
            <a:off x="7019538" y="1711172"/>
            <a:ext cx="398463" cy="4445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42" name="Line 75">
            <a:extLst>
              <a:ext uri="{FF2B5EF4-FFF2-40B4-BE49-F238E27FC236}">
                <a16:creationId xmlns:a16="http://schemas.microsoft.com/office/drawing/2014/main" id="{975F0970-A524-0649-9C23-222771A81A64}"/>
              </a:ext>
            </a:extLst>
          </p:cNvPr>
          <p:cNvSpPr>
            <a:spLocks noChangeShapeType="1"/>
          </p:cNvSpPr>
          <p:nvPr/>
        </p:nvSpPr>
        <p:spPr bwMode="auto">
          <a:xfrm>
            <a:off x="6968738" y="1717522"/>
            <a:ext cx="320675" cy="41433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43" name="Oval 76">
            <a:extLst>
              <a:ext uri="{FF2B5EF4-FFF2-40B4-BE49-F238E27FC236}">
                <a16:creationId xmlns:a16="http://schemas.microsoft.com/office/drawing/2014/main" id="{20065F81-C94A-CB4A-8881-945509743C8D}"/>
              </a:ext>
            </a:extLst>
          </p:cNvPr>
          <p:cNvSpPr>
            <a:spLocks noChangeArrowheads="1"/>
          </p:cNvSpPr>
          <p:nvPr/>
        </p:nvSpPr>
        <p:spPr bwMode="auto">
          <a:xfrm>
            <a:off x="7171937" y="2093761"/>
            <a:ext cx="744538" cy="250825"/>
          </a:xfrm>
          <a:prstGeom prst="ellipse">
            <a:avLst/>
          </a:prstGeom>
          <a:gradFill rotWithShape="0">
            <a:gsLst>
              <a:gs pos="0">
                <a:srgbClr val="DADADA"/>
              </a:gs>
              <a:gs pos="100000">
                <a:srgbClr val="2C2C2C"/>
              </a:gs>
            </a:gsLst>
            <a:path path="shape">
              <a:fillToRect l="50000" t="50000" r="50000" b="50000"/>
            </a:path>
          </a:gradFill>
          <a:ln w="254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nvGrpSpPr>
          <p:cNvPr id="106544" name="Group 77">
            <a:extLst>
              <a:ext uri="{FF2B5EF4-FFF2-40B4-BE49-F238E27FC236}">
                <a16:creationId xmlns:a16="http://schemas.microsoft.com/office/drawing/2014/main" id="{53A1BBB0-370D-3C47-9049-F0A2A1B365B1}"/>
              </a:ext>
            </a:extLst>
          </p:cNvPr>
          <p:cNvGrpSpPr>
            <a:grpSpLocks/>
          </p:cNvGrpSpPr>
          <p:nvPr/>
        </p:nvGrpSpPr>
        <p:grpSpPr bwMode="auto">
          <a:xfrm>
            <a:off x="7232263" y="2130273"/>
            <a:ext cx="595313" cy="112713"/>
            <a:chOff x="3516" y="1528"/>
            <a:chExt cx="375" cy="71"/>
          </a:xfrm>
        </p:grpSpPr>
        <p:sp>
          <p:nvSpPr>
            <p:cNvPr id="106548" name="Oval 78">
              <a:extLst>
                <a:ext uri="{FF2B5EF4-FFF2-40B4-BE49-F238E27FC236}">
                  <a16:creationId xmlns:a16="http://schemas.microsoft.com/office/drawing/2014/main" id="{B4EE6EA1-FF13-034C-88F6-D17CAD699281}"/>
                </a:ext>
              </a:extLst>
            </p:cNvPr>
            <p:cNvSpPr>
              <a:spLocks noChangeArrowheads="1"/>
            </p:cNvSpPr>
            <p:nvPr/>
          </p:nvSpPr>
          <p:spPr bwMode="auto">
            <a:xfrm>
              <a:off x="3516" y="1548"/>
              <a:ext cx="80" cy="51"/>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549" name="Oval 79">
              <a:extLst>
                <a:ext uri="{FF2B5EF4-FFF2-40B4-BE49-F238E27FC236}">
                  <a16:creationId xmlns:a16="http://schemas.microsoft.com/office/drawing/2014/main" id="{36938ED8-4FD5-0B48-9AE8-E7BE13E8412E}"/>
                </a:ext>
              </a:extLst>
            </p:cNvPr>
            <p:cNvSpPr>
              <a:spLocks noChangeArrowheads="1"/>
            </p:cNvSpPr>
            <p:nvPr/>
          </p:nvSpPr>
          <p:spPr bwMode="auto">
            <a:xfrm>
              <a:off x="3623" y="1540"/>
              <a:ext cx="52" cy="23"/>
            </a:xfrm>
            <a:prstGeom prst="ellipse">
              <a:avLst/>
            </a:prstGeom>
            <a:solidFill>
              <a:schemeClr val="accent2"/>
            </a:solidFill>
            <a:ln w="50800">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550" name="Oval 80">
              <a:extLst>
                <a:ext uri="{FF2B5EF4-FFF2-40B4-BE49-F238E27FC236}">
                  <a16:creationId xmlns:a16="http://schemas.microsoft.com/office/drawing/2014/main" id="{9B4DBE78-1320-924F-9194-79F372B733B0}"/>
                </a:ext>
              </a:extLst>
            </p:cNvPr>
            <p:cNvSpPr>
              <a:spLocks noChangeArrowheads="1"/>
            </p:cNvSpPr>
            <p:nvPr/>
          </p:nvSpPr>
          <p:spPr bwMode="auto">
            <a:xfrm>
              <a:off x="3716" y="1528"/>
              <a:ext cx="76" cy="46"/>
            </a:xfrm>
            <a:prstGeom prst="ellipse">
              <a:avLst/>
            </a:prstGeom>
            <a:solidFill>
              <a:srgbClr val="741BFF"/>
            </a:solidFill>
            <a:ln w="12700">
              <a:solidFill>
                <a:srgbClr val="741B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6551" name="Oval 81">
              <a:extLst>
                <a:ext uri="{FF2B5EF4-FFF2-40B4-BE49-F238E27FC236}">
                  <a16:creationId xmlns:a16="http://schemas.microsoft.com/office/drawing/2014/main" id="{B615216E-7ACE-394F-B1E0-66F8E942522F}"/>
                </a:ext>
              </a:extLst>
            </p:cNvPr>
            <p:cNvSpPr>
              <a:spLocks noChangeArrowheads="1"/>
            </p:cNvSpPr>
            <p:nvPr/>
          </p:nvSpPr>
          <p:spPr bwMode="auto">
            <a:xfrm>
              <a:off x="3815" y="1539"/>
              <a:ext cx="76" cy="46"/>
            </a:xfrm>
            <a:prstGeom prst="ellipse">
              <a:avLst/>
            </a:prstGeom>
            <a:solidFill>
              <a:srgbClr val="FF3938"/>
            </a:solidFill>
            <a:ln w="12700">
              <a:solidFill>
                <a:srgbClr val="FF3938"/>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sp>
        <p:nvSpPr>
          <p:cNvPr id="2" name="TextBox 1">
            <a:extLst>
              <a:ext uri="{FF2B5EF4-FFF2-40B4-BE49-F238E27FC236}">
                <a16:creationId xmlns:a16="http://schemas.microsoft.com/office/drawing/2014/main" id="{32E7175D-3C1B-7948-A9C2-022A0F65E817}"/>
              </a:ext>
            </a:extLst>
          </p:cNvPr>
          <p:cNvSpPr txBox="1"/>
          <p:nvPr/>
        </p:nvSpPr>
        <p:spPr>
          <a:xfrm>
            <a:off x="1752601" y="76201"/>
            <a:ext cx="3375025" cy="708025"/>
          </a:xfrm>
          <a:prstGeom prst="rect">
            <a:avLst/>
          </a:prstGeom>
          <a:noFill/>
        </p:spPr>
        <p:txBody>
          <a:bodyPr>
            <a:spAutoFit/>
          </a:bodyPr>
          <a:lstStyle/>
          <a:p>
            <a:pPr eaLnBrk="1" hangingPunct="1">
              <a:defRPr/>
            </a:pPr>
            <a:r>
              <a:rPr lang="en-US" sz="4000" dirty="0">
                <a:cs typeface="Arial" pitchFamily="34" charset="0"/>
              </a:rPr>
              <a:t>Cell Sorting</a:t>
            </a:r>
          </a:p>
        </p:txBody>
      </p:sp>
      <p:sp>
        <p:nvSpPr>
          <p:cNvPr id="106546" name="Rectangle 62">
            <a:extLst>
              <a:ext uri="{FF2B5EF4-FFF2-40B4-BE49-F238E27FC236}">
                <a16:creationId xmlns:a16="http://schemas.microsoft.com/office/drawing/2014/main" id="{292F9FC0-EC63-6B43-8E66-343A4EBA1169}"/>
              </a:ext>
            </a:extLst>
          </p:cNvPr>
          <p:cNvSpPr>
            <a:spLocks noChangeArrowheads="1"/>
          </p:cNvSpPr>
          <p:nvPr/>
        </p:nvSpPr>
        <p:spPr bwMode="auto">
          <a:xfrm>
            <a:off x="6070213" y="5830736"/>
            <a:ext cx="1539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Cells going to</a:t>
            </a:r>
          </a:p>
          <a:p>
            <a:pPr>
              <a:spcBef>
                <a:spcPct val="0"/>
              </a:spcBef>
              <a:buFontTx/>
              <a:buNone/>
            </a:pPr>
            <a:r>
              <a:rPr lang="en-US" altLang="en-US" sz="1600" b="1"/>
              <a:t>waste</a:t>
            </a:r>
          </a:p>
        </p:txBody>
      </p:sp>
      <p:sp>
        <p:nvSpPr>
          <p:cNvPr id="106547" name="Rectangle 62">
            <a:extLst>
              <a:ext uri="{FF2B5EF4-FFF2-40B4-BE49-F238E27FC236}">
                <a16:creationId xmlns:a16="http://schemas.microsoft.com/office/drawing/2014/main" id="{27CBCD3C-E151-424B-B221-EC08B2C1A67F}"/>
              </a:ext>
            </a:extLst>
          </p:cNvPr>
          <p:cNvSpPr>
            <a:spLocks noChangeArrowheads="1"/>
          </p:cNvSpPr>
          <p:nvPr/>
        </p:nvSpPr>
        <p:spPr bwMode="auto">
          <a:xfrm>
            <a:off x="8508612" y="5800573"/>
            <a:ext cx="20970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Single cells sorted</a:t>
            </a:r>
          </a:p>
          <a:p>
            <a:pPr>
              <a:spcBef>
                <a:spcPct val="0"/>
              </a:spcBef>
              <a:buFontTx/>
              <a:buNone/>
            </a:pPr>
            <a:r>
              <a:rPr lang="en-US" altLang="en-US" sz="1600" b="1"/>
              <a:t>Into right test tubes</a:t>
            </a:r>
          </a:p>
        </p:txBody>
      </p:sp>
    </p:spTree>
    <p:extLst>
      <p:ext uri="{BB962C8B-B14F-4D97-AF65-F5344CB8AC3E}">
        <p14:creationId xmlns:p14="http://schemas.microsoft.com/office/powerpoint/2010/main" val="1079643958"/>
      </p:ext>
    </p:extLst>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AutoShape 2">
            <a:extLst>
              <a:ext uri="{FF2B5EF4-FFF2-40B4-BE49-F238E27FC236}">
                <a16:creationId xmlns:a16="http://schemas.microsoft.com/office/drawing/2014/main" id="{8E7C832C-6C1C-4F49-B076-EDD7B27239A6}"/>
              </a:ext>
            </a:extLst>
          </p:cNvPr>
          <p:cNvSpPr>
            <a:spLocks noChangeArrowheads="1"/>
          </p:cNvSpPr>
          <p:nvPr/>
        </p:nvSpPr>
        <p:spPr bwMode="auto">
          <a:xfrm>
            <a:off x="4595813" y="1931989"/>
            <a:ext cx="311150" cy="288925"/>
          </a:xfrm>
          <a:prstGeom prst="roundRect">
            <a:avLst>
              <a:gd name="adj" fmla="val 12495"/>
            </a:avLst>
          </a:prstGeom>
          <a:solidFill>
            <a:srgbClr val="A2C1F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46" name="Line 3">
            <a:extLst>
              <a:ext uri="{FF2B5EF4-FFF2-40B4-BE49-F238E27FC236}">
                <a16:creationId xmlns:a16="http://schemas.microsoft.com/office/drawing/2014/main" id="{3F54D6FA-73A9-4D44-BF76-6453C5E69AF4}"/>
              </a:ext>
            </a:extLst>
          </p:cNvPr>
          <p:cNvSpPr>
            <a:spLocks noChangeShapeType="1"/>
          </p:cNvSpPr>
          <p:nvPr/>
        </p:nvSpPr>
        <p:spPr bwMode="auto">
          <a:xfrm flipV="1">
            <a:off x="4081464" y="2028826"/>
            <a:ext cx="517525" cy="549275"/>
          </a:xfrm>
          <a:prstGeom prst="line">
            <a:avLst/>
          </a:prstGeom>
          <a:noFill/>
          <a:ln w="50800">
            <a:solidFill>
              <a:srgbClr val="FAFD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47" name="Freeform 4" descr="Light upward diagonal">
            <a:extLst>
              <a:ext uri="{FF2B5EF4-FFF2-40B4-BE49-F238E27FC236}">
                <a16:creationId xmlns:a16="http://schemas.microsoft.com/office/drawing/2014/main" id="{FA499A4C-D119-684A-B647-1951EA950CBC}"/>
              </a:ext>
            </a:extLst>
          </p:cNvPr>
          <p:cNvSpPr>
            <a:spLocks/>
          </p:cNvSpPr>
          <p:nvPr/>
        </p:nvSpPr>
        <p:spPr bwMode="auto">
          <a:xfrm>
            <a:off x="3751264" y="2905126"/>
            <a:ext cx="249237" cy="428625"/>
          </a:xfrm>
          <a:custGeom>
            <a:avLst/>
            <a:gdLst>
              <a:gd name="T0" fmla="*/ 2147483646 w 157"/>
              <a:gd name="T1" fmla="*/ 2147483646 h 270"/>
              <a:gd name="T2" fmla="*/ 2147483646 w 157"/>
              <a:gd name="T3" fmla="*/ 2147483646 h 270"/>
              <a:gd name="T4" fmla="*/ 2147483646 w 157"/>
              <a:gd name="T5" fmla="*/ 2147483646 h 270"/>
              <a:gd name="T6" fmla="*/ 2147483646 w 157"/>
              <a:gd name="T7" fmla="*/ 2147483646 h 270"/>
              <a:gd name="T8" fmla="*/ 2147483646 w 157"/>
              <a:gd name="T9" fmla="*/ 2147483646 h 270"/>
              <a:gd name="T10" fmla="*/ 2147483646 w 157"/>
              <a:gd name="T11" fmla="*/ 2147483646 h 270"/>
              <a:gd name="T12" fmla="*/ 2147483646 w 157"/>
              <a:gd name="T13" fmla="*/ 2147483646 h 270"/>
              <a:gd name="T14" fmla="*/ 2147483646 w 157"/>
              <a:gd name="T15" fmla="*/ 2147483646 h 270"/>
              <a:gd name="T16" fmla="*/ 2147483646 w 157"/>
              <a:gd name="T17" fmla="*/ 2147483646 h 270"/>
              <a:gd name="T18" fmla="*/ 2147483646 w 157"/>
              <a:gd name="T19" fmla="*/ 2147483646 h 270"/>
              <a:gd name="T20" fmla="*/ 2147483646 w 157"/>
              <a:gd name="T21" fmla="*/ 2147483646 h 270"/>
              <a:gd name="T22" fmla="*/ 2147483646 w 157"/>
              <a:gd name="T23" fmla="*/ 2147483646 h 270"/>
              <a:gd name="T24" fmla="*/ 2147483646 w 157"/>
              <a:gd name="T25" fmla="*/ 2147483646 h 270"/>
              <a:gd name="T26" fmla="*/ 2147483646 w 157"/>
              <a:gd name="T27" fmla="*/ 2147483646 h 270"/>
              <a:gd name="T28" fmla="*/ 2147483646 w 157"/>
              <a:gd name="T29" fmla="*/ 2147483646 h 270"/>
              <a:gd name="T30" fmla="*/ 2147483646 w 157"/>
              <a:gd name="T31" fmla="*/ 2147483646 h 270"/>
              <a:gd name="T32" fmla="*/ 2147483646 w 157"/>
              <a:gd name="T33" fmla="*/ 2147483646 h 270"/>
              <a:gd name="T34" fmla="*/ 2147483646 w 157"/>
              <a:gd name="T35" fmla="*/ 2147483646 h 270"/>
              <a:gd name="T36" fmla="*/ 2147483646 w 157"/>
              <a:gd name="T37" fmla="*/ 2147483646 h 270"/>
              <a:gd name="T38" fmla="*/ 2147483646 w 157"/>
              <a:gd name="T39" fmla="*/ 2147483646 h 270"/>
              <a:gd name="T40" fmla="*/ 2147483646 w 157"/>
              <a:gd name="T41" fmla="*/ 2147483646 h 270"/>
              <a:gd name="T42" fmla="*/ 2147483646 w 157"/>
              <a:gd name="T43" fmla="*/ 2147483646 h 270"/>
              <a:gd name="T44" fmla="*/ 2147483646 w 157"/>
              <a:gd name="T45" fmla="*/ 2147483646 h 270"/>
              <a:gd name="T46" fmla="*/ 2147483646 w 157"/>
              <a:gd name="T47" fmla="*/ 2147483646 h 270"/>
              <a:gd name="T48" fmla="*/ 2147483646 w 157"/>
              <a:gd name="T49" fmla="*/ 2147483646 h 270"/>
              <a:gd name="T50" fmla="*/ 2147483646 w 157"/>
              <a:gd name="T51" fmla="*/ 2147483646 h 270"/>
              <a:gd name="T52" fmla="*/ 2147483646 w 157"/>
              <a:gd name="T53" fmla="*/ 2147483646 h 270"/>
              <a:gd name="T54" fmla="*/ 2147483646 w 157"/>
              <a:gd name="T55" fmla="*/ 2147483646 h 270"/>
              <a:gd name="T56" fmla="*/ 2147483646 w 157"/>
              <a:gd name="T57" fmla="*/ 2147483646 h 270"/>
              <a:gd name="T58" fmla="*/ 2147483646 w 157"/>
              <a:gd name="T59" fmla="*/ 2147483646 h 270"/>
              <a:gd name="T60" fmla="*/ 2147483646 w 157"/>
              <a:gd name="T61" fmla="*/ 2147483646 h 270"/>
              <a:gd name="T62" fmla="*/ 2147483646 w 157"/>
              <a:gd name="T63" fmla="*/ 2147483646 h 270"/>
              <a:gd name="T64" fmla="*/ 2147483646 w 157"/>
              <a:gd name="T65" fmla="*/ 2147483646 h 270"/>
              <a:gd name="T66" fmla="*/ 2147483646 w 157"/>
              <a:gd name="T67" fmla="*/ 2147483646 h 270"/>
              <a:gd name="T68" fmla="*/ 2147483646 w 157"/>
              <a:gd name="T69" fmla="*/ 2147483646 h 270"/>
              <a:gd name="T70" fmla="*/ 2147483646 w 157"/>
              <a:gd name="T71" fmla="*/ 2147483646 h 270"/>
              <a:gd name="T72" fmla="*/ 2147483646 w 157"/>
              <a:gd name="T73" fmla="*/ 2147483646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7" h="270">
                <a:moveTo>
                  <a:pt x="6" y="3"/>
                </a:moveTo>
                <a:lnTo>
                  <a:pt x="3" y="62"/>
                </a:lnTo>
                <a:lnTo>
                  <a:pt x="5" y="69"/>
                </a:lnTo>
                <a:lnTo>
                  <a:pt x="13" y="74"/>
                </a:lnTo>
                <a:lnTo>
                  <a:pt x="14" y="81"/>
                </a:lnTo>
                <a:lnTo>
                  <a:pt x="22" y="84"/>
                </a:lnTo>
                <a:lnTo>
                  <a:pt x="24" y="91"/>
                </a:lnTo>
                <a:lnTo>
                  <a:pt x="32" y="94"/>
                </a:lnTo>
                <a:lnTo>
                  <a:pt x="32" y="101"/>
                </a:lnTo>
                <a:lnTo>
                  <a:pt x="32" y="108"/>
                </a:lnTo>
                <a:lnTo>
                  <a:pt x="32" y="115"/>
                </a:lnTo>
                <a:lnTo>
                  <a:pt x="32" y="123"/>
                </a:lnTo>
                <a:lnTo>
                  <a:pt x="32" y="130"/>
                </a:lnTo>
                <a:lnTo>
                  <a:pt x="29" y="138"/>
                </a:lnTo>
                <a:lnTo>
                  <a:pt x="22" y="139"/>
                </a:lnTo>
                <a:lnTo>
                  <a:pt x="22" y="148"/>
                </a:lnTo>
                <a:lnTo>
                  <a:pt x="22" y="155"/>
                </a:lnTo>
                <a:lnTo>
                  <a:pt x="22" y="162"/>
                </a:lnTo>
                <a:lnTo>
                  <a:pt x="22" y="169"/>
                </a:lnTo>
                <a:lnTo>
                  <a:pt x="14" y="176"/>
                </a:lnTo>
                <a:lnTo>
                  <a:pt x="13" y="184"/>
                </a:lnTo>
                <a:lnTo>
                  <a:pt x="5" y="189"/>
                </a:lnTo>
                <a:lnTo>
                  <a:pt x="3" y="196"/>
                </a:lnTo>
                <a:lnTo>
                  <a:pt x="3" y="203"/>
                </a:lnTo>
                <a:lnTo>
                  <a:pt x="3" y="211"/>
                </a:lnTo>
                <a:lnTo>
                  <a:pt x="3" y="218"/>
                </a:lnTo>
                <a:lnTo>
                  <a:pt x="0" y="225"/>
                </a:lnTo>
                <a:lnTo>
                  <a:pt x="7" y="230"/>
                </a:lnTo>
                <a:lnTo>
                  <a:pt x="13" y="238"/>
                </a:lnTo>
                <a:lnTo>
                  <a:pt x="20" y="240"/>
                </a:lnTo>
                <a:lnTo>
                  <a:pt x="24" y="247"/>
                </a:lnTo>
                <a:lnTo>
                  <a:pt x="24" y="255"/>
                </a:lnTo>
                <a:lnTo>
                  <a:pt x="32" y="255"/>
                </a:lnTo>
                <a:lnTo>
                  <a:pt x="39" y="256"/>
                </a:lnTo>
                <a:lnTo>
                  <a:pt x="49" y="259"/>
                </a:lnTo>
                <a:lnTo>
                  <a:pt x="56" y="265"/>
                </a:lnTo>
                <a:lnTo>
                  <a:pt x="63" y="266"/>
                </a:lnTo>
                <a:lnTo>
                  <a:pt x="70" y="269"/>
                </a:lnTo>
                <a:lnTo>
                  <a:pt x="78" y="269"/>
                </a:lnTo>
                <a:lnTo>
                  <a:pt x="87" y="269"/>
                </a:lnTo>
                <a:lnTo>
                  <a:pt x="95" y="269"/>
                </a:lnTo>
                <a:lnTo>
                  <a:pt x="103" y="269"/>
                </a:lnTo>
                <a:lnTo>
                  <a:pt x="110" y="266"/>
                </a:lnTo>
                <a:lnTo>
                  <a:pt x="110" y="259"/>
                </a:lnTo>
                <a:lnTo>
                  <a:pt x="117" y="256"/>
                </a:lnTo>
                <a:lnTo>
                  <a:pt x="124" y="252"/>
                </a:lnTo>
                <a:lnTo>
                  <a:pt x="129" y="245"/>
                </a:lnTo>
                <a:lnTo>
                  <a:pt x="136" y="240"/>
                </a:lnTo>
                <a:lnTo>
                  <a:pt x="139" y="232"/>
                </a:lnTo>
                <a:lnTo>
                  <a:pt x="142" y="225"/>
                </a:lnTo>
                <a:lnTo>
                  <a:pt x="142" y="218"/>
                </a:lnTo>
                <a:lnTo>
                  <a:pt x="142" y="211"/>
                </a:lnTo>
                <a:lnTo>
                  <a:pt x="142" y="203"/>
                </a:lnTo>
                <a:lnTo>
                  <a:pt x="139" y="196"/>
                </a:lnTo>
                <a:lnTo>
                  <a:pt x="139" y="189"/>
                </a:lnTo>
                <a:lnTo>
                  <a:pt x="139" y="182"/>
                </a:lnTo>
                <a:lnTo>
                  <a:pt x="132" y="162"/>
                </a:lnTo>
                <a:lnTo>
                  <a:pt x="132" y="155"/>
                </a:lnTo>
                <a:lnTo>
                  <a:pt x="129" y="148"/>
                </a:lnTo>
                <a:lnTo>
                  <a:pt x="129" y="139"/>
                </a:lnTo>
                <a:lnTo>
                  <a:pt x="129" y="132"/>
                </a:lnTo>
                <a:lnTo>
                  <a:pt x="129" y="125"/>
                </a:lnTo>
                <a:lnTo>
                  <a:pt x="129" y="118"/>
                </a:lnTo>
                <a:lnTo>
                  <a:pt x="136" y="115"/>
                </a:lnTo>
                <a:lnTo>
                  <a:pt x="142" y="108"/>
                </a:lnTo>
                <a:lnTo>
                  <a:pt x="142" y="101"/>
                </a:lnTo>
                <a:lnTo>
                  <a:pt x="143" y="94"/>
                </a:lnTo>
                <a:lnTo>
                  <a:pt x="151" y="86"/>
                </a:lnTo>
                <a:lnTo>
                  <a:pt x="153" y="79"/>
                </a:lnTo>
                <a:lnTo>
                  <a:pt x="151" y="72"/>
                </a:lnTo>
                <a:lnTo>
                  <a:pt x="156" y="65"/>
                </a:lnTo>
                <a:lnTo>
                  <a:pt x="153" y="57"/>
                </a:lnTo>
                <a:lnTo>
                  <a:pt x="153" y="49"/>
                </a:lnTo>
                <a:lnTo>
                  <a:pt x="153" y="52"/>
                </a:lnTo>
                <a:lnTo>
                  <a:pt x="156" y="0"/>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48" name="Freeform 5">
            <a:extLst>
              <a:ext uri="{FF2B5EF4-FFF2-40B4-BE49-F238E27FC236}">
                <a16:creationId xmlns:a16="http://schemas.microsoft.com/office/drawing/2014/main" id="{C9B30314-B696-094E-9A13-ACEC3A539914}"/>
              </a:ext>
            </a:extLst>
          </p:cNvPr>
          <p:cNvSpPr>
            <a:spLocks/>
          </p:cNvSpPr>
          <p:nvPr/>
        </p:nvSpPr>
        <p:spPr bwMode="auto">
          <a:xfrm>
            <a:off x="3470275" y="1992313"/>
            <a:ext cx="844550" cy="665162"/>
          </a:xfrm>
          <a:custGeom>
            <a:avLst/>
            <a:gdLst>
              <a:gd name="T0" fmla="*/ 0 w 532"/>
              <a:gd name="T1" fmla="*/ 2147483646 h 419"/>
              <a:gd name="T2" fmla="*/ 2147483646 w 532"/>
              <a:gd name="T3" fmla="*/ 2147483646 h 419"/>
              <a:gd name="T4" fmla="*/ 2147483646 w 532"/>
              <a:gd name="T5" fmla="*/ 2147483646 h 419"/>
              <a:gd name="T6" fmla="*/ 2147483646 w 532"/>
              <a:gd name="T7" fmla="*/ 0 h 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2" h="419">
                <a:moveTo>
                  <a:pt x="0" y="10"/>
                </a:moveTo>
                <a:lnTo>
                  <a:pt x="156" y="418"/>
                </a:lnTo>
                <a:lnTo>
                  <a:pt x="370" y="418"/>
                </a:lnTo>
                <a:lnTo>
                  <a:pt x="531" y="0"/>
                </a:lnTo>
              </a:path>
            </a:pathLst>
          </a:custGeom>
          <a:solidFill>
            <a:schemeClr val="bg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49" name="Rectangle 6">
            <a:extLst>
              <a:ext uri="{FF2B5EF4-FFF2-40B4-BE49-F238E27FC236}">
                <a16:creationId xmlns:a16="http://schemas.microsoft.com/office/drawing/2014/main" id="{71AB4304-21D3-2240-8A45-B64F5418A689}"/>
              </a:ext>
            </a:extLst>
          </p:cNvPr>
          <p:cNvSpPr>
            <a:spLocks noChangeArrowheads="1"/>
          </p:cNvSpPr>
          <p:nvPr/>
        </p:nvSpPr>
        <p:spPr bwMode="auto">
          <a:xfrm>
            <a:off x="3448051" y="1350963"/>
            <a:ext cx="881063" cy="666750"/>
          </a:xfrm>
          <a:prstGeom prst="rect">
            <a:avLst/>
          </a:prstGeom>
          <a:solidFill>
            <a:schemeClr val="folHlink"/>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50" name="Rectangle 7">
            <a:extLst>
              <a:ext uri="{FF2B5EF4-FFF2-40B4-BE49-F238E27FC236}">
                <a16:creationId xmlns:a16="http://schemas.microsoft.com/office/drawing/2014/main" id="{669B066F-8F6F-474E-8D7E-5A2E9830755D}"/>
              </a:ext>
            </a:extLst>
          </p:cNvPr>
          <p:cNvSpPr>
            <a:spLocks noChangeArrowheads="1"/>
          </p:cNvSpPr>
          <p:nvPr/>
        </p:nvSpPr>
        <p:spPr bwMode="auto">
          <a:xfrm>
            <a:off x="3778250" y="671513"/>
            <a:ext cx="171450" cy="273050"/>
          </a:xfrm>
          <a:prstGeom prst="rect">
            <a:avLst/>
          </a:prstGeom>
          <a:gradFill rotWithShape="0">
            <a:gsLst>
              <a:gs pos="0">
                <a:srgbClr val="BDBDBD"/>
              </a:gs>
              <a:gs pos="100000">
                <a:srgbClr val="919191"/>
              </a:gs>
            </a:gsLst>
            <a:path path="shape">
              <a:fillToRect l="50000" t="50000" r="50000" b="50000"/>
            </a:path>
          </a:gra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51" name="Freeform 8" descr="Light upward diagonal">
            <a:extLst>
              <a:ext uri="{FF2B5EF4-FFF2-40B4-BE49-F238E27FC236}">
                <a16:creationId xmlns:a16="http://schemas.microsoft.com/office/drawing/2014/main" id="{1B0BC8B4-0BB7-7C4A-9545-7FF4E449CAEF}"/>
              </a:ext>
            </a:extLst>
          </p:cNvPr>
          <p:cNvSpPr>
            <a:spLocks/>
          </p:cNvSpPr>
          <p:nvPr/>
        </p:nvSpPr>
        <p:spPr bwMode="auto">
          <a:xfrm>
            <a:off x="4065589" y="735013"/>
            <a:ext cx="503237" cy="239712"/>
          </a:xfrm>
          <a:custGeom>
            <a:avLst/>
            <a:gdLst>
              <a:gd name="T0" fmla="*/ 0 w 317"/>
              <a:gd name="T1" fmla="*/ 2147483646 h 151"/>
              <a:gd name="T2" fmla="*/ 0 w 317"/>
              <a:gd name="T3" fmla="*/ 0 h 151"/>
              <a:gd name="T4" fmla="*/ 2147483646 w 317"/>
              <a:gd name="T5" fmla="*/ 0 h 151"/>
              <a:gd name="T6" fmla="*/ 2147483646 w 317"/>
              <a:gd name="T7" fmla="*/ 2147483646 h 151"/>
              <a:gd name="T8" fmla="*/ 2147483646 w 317"/>
              <a:gd name="T9" fmla="*/ 2147483646 h 151"/>
              <a:gd name="T10" fmla="*/ 2147483646 w 317"/>
              <a:gd name="T11" fmla="*/ 2147483646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 h="151">
                <a:moveTo>
                  <a:pt x="0" y="140"/>
                </a:moveTo>
                <a:lnTo>
                  <a:pt x="0" y="0"/>
                </a:lnTo>
                <a:lnTo>
                  <a:pt x="316" y="0"/>
                </a:lnTo>
                <a:lnTo>
                  <a:pt x="316" y="44"/>
                </a:lnTo>
                <a:lnTo>
                  <a:pt x="107" y="44"/>
                </a:lnTo>
                <a:lnTo>
                  <a:pt x="107" y="150"/>
                </a:lnTo>
              </a:path>
            </a:pathLst>
          </a:custGeom>
          <a:blipFill dpi="0" rotWithShape="0">
            <a:blip r:embed="rId3"/>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2" name="Rectangle 9">
            <a:extLst>
              <a:ext uri="{FF2B5EF4-FFF2-40B4-BE49-F238E27FC236}">
                <a16:creationId xmlns:a16="http://schemas.microsoft.com/office/drawing/2014/main" id="{98BF8E12-9D8E-6840-9697-668519F62C2F}"/>
              </a:ext>
            </a:extLst>
          </p:cNvPr>
          <p:cNvSpPr>
            <a:spLocks noChangeArrowheads="1"/>
          </p:cNvSpPr>
          <p:nvPr/>
        </p:nvSpPr>
        <p:spPr bwMode="auto">
          <a:xfrm>
            <a:off x="3416301" y="927101"/>
            <a:ext cx="942975" cy="295275"/>
          </a:xfrm>
          <a:prstGeom prst="rect">
            <a:avLst/>
          </a:prstGeom>
          <a:solidFill>
            <a:schemeClr val="folHlink"/>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53" name="Freeform 10" descr="Wide upward diagonal">
            <a:extLst>
              <a:ext uri="{FF2B5EF4-FFF2-40B4-BE49-F238E27FC236}">
                <a16:creationId xmlns:a16="http://schemas.microsoft.com/office/drawing/2014/main" id="{0ECB88CC-B0D2-7D4B-8B21-FE5D67A05909}"/>
              </a:ext>
            </a:extLst>
          </p:cNvPr>
          <p:cNvSpPr>
            <a:spLocks/>
          </p:cNvSpPr>
          <p:nvPr/>
        </p:nvSpPr>
        <p:spPr bwMode="auto">
          <a:xfrm>
            <a:off x="3479800" y="1336675"/>
            <a:ext cx="749300" cy="1320800"/>
          </a:xfrm>
          <a:custGeom>
            <a:avLst/>
            <a:gdLst>
              <a:gd name="T0" fmla="*/ 2147483646 w 472"/>
              <a:gd name="T1" fmla="*/ 2147483646 h 832"/>
              <a:gd name="T2" fmla="*/ 2147483646 w 472"/>
              <a:gd name="T3" fmla="*/ 2147483646 h 832"/>
              <a:gd name="T4" fmla="*/ 2147483646 w 472"/>
              <a:gd name="T5" fmla="*/ 2147483646 h 832"/>
              <a:gd name="T6" fmla="*/ 2147483646 w 472"/>
              <a:gd name="T7" fmla="*/ 2147483646 h 832"/>
              <a:gd name="T8" fmla="*/ 0 w 472"/>
              <a:gd name="T9" fmla="*/ 2147483646 h 832"/>
              <a:gd name="T10" fmla="*/ 2147483646 w 472"/>
              <a:gd name="T11" fmla="*/ 2147483646 h 832"/>
              <a:gd name="T12" fmla="*/ 2147483646 w 472"/>
              <a:gd name="T13" fmla="*/ 2147483646 h 832"/>
              <a:gd name="T14" fmla="*/ 2147483646 w 472"/>
              <a:gd name="T15" fmla="*/ 2147483646 h 832"/>
              <a:gd name="T16" fmla="*/ 2147483646 w 472"/>
              <a:gd name="T17" fmla="*/ 2147483646 h 832"/>
              <a:gd name="T18" fmla="*/ 2147483646 w 472"/>
              <a:gd name="T19" fmla="*/ 2147483646 h 832"/>
              <a:gd name="T20" fmla="*/ 2147483646 w 472"/>
              <a:gd name="T21" fmla="*/ 2147483646 h 832"/>
              <a:gd name="T22" fmla="*/ 2147483646 w 472"/>
              <a:gd name="T23" fmla="*/ 2147483646 h 832"/>
              <a:gd name="T24" fmla="*/ 2147483646 w 472"/>
              <a:gd name="T25" fmla="*/ 2147483646 h 832"/>
              <a:gd name="T26" fmla="*/ 2147483646 w 472"/>
              <a:gd name="T27" fmla="*/ 2147483646 h 832"/>
              <a:gd name="T28" fmla="*/ 2147483646 w 472"/>
              <a:gd name="T29" fmla="*/ 2147483646 h 832"/>
              <a:gd name="T30" fmla="*/ 2147483646 w 472"/>
              <a:gd name="T31" fmla="*/ 2147483646 h 832"/>
              <a:gd name="T32" fmla="*/ 2147483646 w 472"/>
              <a:gd name="T33" fmla="*/ 2147483646 h 832"/>
              <a:gd name="T34" fmla="*/ 2147483646 w 472"/>
              <a:gd name="T35" fmla="*/ 2147483646 h 832"/>
              <a:gd name="T36" fmla="*/ 2147483646 w 472"/>
              <a:gd name="T37" fmla="*/ 2147483646 h 832"/>
              <a:gd name="T38" fmla="*/ 2147483646 w 472"/>
              <a:gd name="T39" fmla="*/ 2147483646 h 832"/>
              <a:gd name="T40" fmla="*/ 2147483646 w 472"/>
              <a:gd name="T41" fmla="*/ 2147483646 h 832"/>
              <a:gd name="T42" fmla="*/ 2147483646 w 472"/>
              <a:gd name="T43" fmla="*/ 2147483646 h 832"/>
              <a:gd name="T44" fmla="*/ 2147483646 w 472"/>
              <a:gd name="T45" fmla="*/ 2147483646 h 832"/>
              <a:gd name="T46" fmla="*/ 2147483646 w 472"/>
              <a:gd name="T47" fmla="*/ 2147483646 h 832"/>
              <a:gd name="T48" fmla="*/ 2147483646 w 472"/>
              <a:gd name="T49" fmla="*/ 2147483646 h 832"/>
              <a:gd name="T50" fmla="*/ 2147483646 w 472"/>
              <a:gd name="T51" fmla="*/ 2147483646 h 832"/>
              <a:gd name="T52" fmla="*/ 2147483646 w 472"/>
              <a:gd name="T53" fmla="*/ 2147483646 h 832"/>
              <a:gd name="T54" fmla="*/ 2147483646 w 472"/>
              <a:gd name="T55" fmla="*/ 2147483646 h 832"/>
              <a:gd name="T56" fmla="*/ 2147483646 w 472"/>
              <a:gd name="T57" fmla="*/ 2147483646 h 832"/>
              <a:gd name="T58" fmla="*/ 2147483646 w 472"/>
              <a:gd name="T59" fmla="*/ 2147483646 h 832"/>
              <a:gd name="T60" fmla="*/ 2147483646 w 472"/>
              <a:gd name="T61" fmla="*/ 2147483646 h 832"/>
              <a:gd name="T62" fmla="*/ 2147483646 w 472"/>
              <a:gd name="T63" fmla="*/ 2147483646 h 832"/>
              <a:gd name="T64" fmla="*/ 2147483646 w 472"/>
              <a:gd name="T65" fmla="*/ 2147483646 h 832"/>
              <a:gd name="T66" fmla="*/ 2147483646 w 472"/>
              <a:gd name="T67" fmla="*/ 2147483646 h 832"/>
              <a:gd name="T68" fmla="*/ 2147483646 w 472"/>
              <a:gd name="T69" fmla="*/ 2147483646 h 832"/>
              <a:gd name="T70" fmla="*/ 2147483646 w 472"/>
              <a:gd name="T71" fmla="*/ 2147483646 h 832"/>
              <a:gd name="T72" fmla="*/ 2147483646 w 472"/>
              <a:gd name="T73" fmla="*/ 2147483646 h 832"/>
              <a:gd name="T74" fmla="*/ 2147483646 w 472"/>
              <a:gd name="T75" fmla="*/ 2147483646 h 832"/>
              <a:gd name="T76" fmla="*/ 2147483646 w 472"/>
              <a:gd name="T77" fmla="*/ 2147483646 h 832"/>
              <a:gd name="T78" fmla="*/ 2147483646 w 472"/>
              <a:gd name="T79" fmla="*/ 2147483646 h 832"/>
              <a:gd name="T80" fmla="*/ 2147483646 w 472"/>
              <a:gd name="T81" fmla="*/ 2147483646 h 832"/>
              <a:gd name="T82" fmla="*/ 2147483646 w 472"/>
              <a:gd name="T83" fmla="*/ 2147483646 h 832"/>
              <a:gd name="T84" fmla="*/ 2147483646 w 472"/>
              <a:gd name="T85" fmla="*/ 2147483646 h 832"/>
              <a:gd name="T86" fmla="*/ 2147483646 w 472"/>
              <a:gd name="T87" fmla="*/ 2147483646 h 832"/>
              <a:gd name="T88" fmla="*/ 2147483646 w 472"/>
              <a:gd name="T89" fmla="*/ 2147483646 h 832"/>
              <a:gd name="T90" fmla="*/ 2147483646 w 472"/>
              <a:gd name="T91" fmla="*/ 2147483646 h 832"/>
              <a:gd name="T92" fmla="*/ 2147483646 w 472"/>
              <a:gd name="T93" fmla="*/ 2147483646 h 832"/>
              <a:gd name="T94" fmla="*/ 2147483646 w 472"/>
              <a:gd name="T95" fmla="*/ 2147483646 h 832"/>
              <a:gd name="T96" fmla="*/ 2147483646 w 472"/>
              <a:gd name="T97" fmla="*/ 2147483646 h 832"/>
              <a:gd name="T98" fmla="*/ 2147483646 w 472"/>
              <a:gd name="T99" fmla="*/ 2147483646 h 832"/>
              <a:gd name="T100" fmla="*/ 2147483646 w 472"/>
              <a:gd name="T101" fmla="*/ 2147483646 h 832"/>
              <a:gd name="T102" fmla="*/ 2147483646 w 472"/>
              <a:gd name="T103" fmla="*/ 2147483646 h 832"/>
              <a:gd name="T104" fmla="*/ 2147483646 w 472"/>
              <a:gd name="T105" fmla="*/ 2147483646 h 832"/>
              <a:gd name="T106" fmla="*/ 2147483646 w 472"/>
              <a:gd name="T107" fmla="*/ 2147483646 h 832"/>
              <a:gd name="T108" fmla="*/ 2147483646 w 472"/>
              <a:gd name="T109" fmla="*/ 2147483646 h 832"/>
              <a:gd name="T110" fmla="*/ 2147483646 w 472"/>
              <a:gd name="T111" fmla="*/ 2147483646 h 832"/>
              <a:gd name="T112" fmla="*/ 2147483646 w 472"/>
              <a:gd name="T113" fmla="*/ 2147483646 h 832"/>
              <a:gd name="T114" fmla="*/ 2147483646 w 472"/>
              <a:gd name="T115" fmla="*/ 0 h 8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2" h="832">
                <a:moveTo>
                  <a:pt x="112" y="0"/>
                </a:moveTo>
                <a:lnTo>
                  <a:pt x="107" y="15"/>
                </a:lnTo>
                <a:lnTo>
                  <a:pt x="102" y="39"/>
                </a:lnTo>
                <a:lnTo>
                  <a:pt x="83" y="58"/>
                </a:lnTo>
                <a:lnTo>
                  <a:pt x="63" y="73"/>
                </a:lnTo>
                <a:lnTo>
                  <a:pt x="44" y="87"/>
                </a:lnTo>
                <a:lnTo>
                  <a:pt x="24" y="97"/>
                </a:lnTo>
                <a:lnTo>
                  <a:pt x="15" y="112"/>
                </a:lnTo>
                <a:lnTo>
                  <a:pt x="0" y="126"/>
                </a:lnTo>
                <a:lnTo>
                  <a:pt x="0" y="146"/>
                </a:lnTo>
                <a:lnTo>
                  <a:pt x="0" y="165"/>
                </a:lnTo>
                <a:lnTo>
                  <a:pt x="5" y="180"/>
                </a:lnTo>
                <a:lnTo>
                  <a:pt x="15" y="194"/>
                </a:lnTo>
                <a:lnTo>
                  <a:pt x="34" y="209"/>
                </a:lnTo>
                <a:lnTo>
                  <a:pt x="44" y="224"/>
                </a:lnTo>
                <a:lnTo>
                  <a:pt x="58" y="228"/>
                </a:lnTo>
                <a:lnTo>
                  <a:pt x="68" y="243"/>
                </a:lnTo>
                <a:lnTo>
                  <a:pt x="83" y="258"/>
                </a:lnTo>
                <a:lnTo>
                  <a:pt x="97" y="272"/>
                </a:lnTo>
                <a:lnTo>
                  <a:pt x="102" y="287"/>
                </a:lnTo>
                <a:lnTo>
                  <a:pt x="112" y="301"/>
                </a:lnTo>
                <a:lnTo>
                  <a:pt x="112" y="316"/>
                </a:lnTo>
                <a:lnTo>
                  <a:pt x="117" y="335"/>
                </a:lnTo>
                <a:lnTo>
                  <a:pt x="117" y="350"/>
                </a:lnTo>
                <a:lnTo>
                  <a:pt x="117" y="364"/>
                </a:lnTo>
                <a:lnTo>
                  <a:pt x="117" y="379"/>
                </a:lnTo>
                <a:lnTo>
                  <a:pt x="117" y="398"/>
                </a:lnTo>
                <a:lnTo>
                  <a:pt x="117" y="413"/>
                </a:lnTo>
                <a:lnTo>
                  <a:pt x="117" y="428"/>
                </a:lnTo>
                <a:lnTo>
                  <a:pt x="117" y="447"/>
                </a:lnTo>
                <a:lnTo>
                  <a:pt x="117" y="462"/>
                </a:lnTo>
                <a:lnTo>
                  <a:pt x="117" y="476"/>
                </a:lnTo>
                <a:lnTo>
                  <a:pt x="117" y="496"/>
                </a:lnTo>
                <a:lnTo>
                  <a:pt x="126" y="515"/>
                </a:lnTo>
                <a:lnTo>
                  <a:pt x="141" y="535"/>
                </a:lnTo>
                <a:lnTo>
                  <a:pt x="155" y="549"/>
                </a:lnTo>
                <a:lnTo>
                  <a:pt x="170" y="554"/>
                </a:lnTo>
                <a:lnTo>
                  <a:pt x="189" y="569"/>
                </a:lnTo>
                <a:lnTo>
                  <a:pt x="199" y="583"/>
                </a:lnTo>
                <a:lnTo>
                  <a:pt x="209" y="598"/>
                </a:lnTo>
                <a:lnTo>
                  <a:pt x="214" y="612"/>
                </a:lnTo>
                <a:lnTo>
                  <a:pt x="214" y="632"/>
                </a:lnTo>
                <a:lnTo>
                  <a:pt x="219" y="646"/>
                </a:lnTo>
                <a:lnTo>
                  <a:pt x="214" y="661"/>
                </a:lnTo>
                <a:lnTo>
                  <a:pt x="209" y="675"/>
                </a:lnTo>
                <a:lnTo>
                  <a:pt x="194" y="690"/>
                </a:lnTo>
                <a:lnTo>
                  <a:pt x="189" y="705"/>
                </a:lnTo>
                <a:lnTo>
                  <a:pt x="180" y="719"/>
                </a:lnTo>
                <a:lnTo>
                  <a:pt x="180" y="734"/>
                </a:lnTo>
                <a:lnTo>
                  <a:pt x="180" y="748"/>
                </a:lnTo>
                <a:lnTo>
                  <a:pt x="180" y="763"/>
                </a:lnTo>
                <a:lnTo>
                  <a:pt x="175" y="778"/>
                </a:lnTo>
                <a:lnTo>
                  <a:pt x="189" y="792"/>
                </a:lnTo>
                <a:lnTo>
                  <a:pt x="199" y="831"/>
                </a:lnTo>
                <a:lnTo>
                  <a:pt x="212" y="831"/>
                </a:lnTo>
                <a:lnTo>
                  <a:pt x="222" y="831"/>
                </a:lnTo>
                <a:lnTo>
                  <a:pt x="238" y="831"/>
                </a:lnTo>
                <a:lnTo>
                  <a:pt x="262" y="831"/>
                </a:lnTo>
                <a:lnTo>
                  <a:pt x="272" y="831"/>
                </a:lnTo>
                <a:lnTo>
                  <a:pt x="286" y="831"/>
                </a:lnTo>
                <a:lnTo>
                  <a:pt x="301" y="831"/>
                </a:lnTo>
                <a:lnTo>
                  <a:pt x="316" y="831"/>
                </a:lnTo>
                <a:lnTo>
                  <a:pt x="318" y="821"/>
                </a:lnTo>
                <a:lnTo>
                  <a:pt x="322" y="810"/>
                </a:lnTo>
                <a:lnTo>
                  <a:pt x="325" y="802"/>
                </a:lnTo>
                <a:lnTo>
                  <a:pt x="325" y="787"/>
                </a:lnTo>
                <a:lnTo>
                  <a:pt x="325" y="773"/>
                </a:lnTo>
                <a:lnTo>
                  <a:pt x="325" y="758"/>
                </a:lnTo>
                <a:lnTo>
                  <a:pt x="325" y="744"/>
                </a:lnTo>
                <a:lnTo>
                  <a:pt x="335" y="729"/>
                </a:lnTo>
                <a:lnTo>
                  <a:pt x="350" y="714"/>
                </a:lnTo>
                <a:lnTo>
                  <a:pt x="364" y="700"/>
                </a:lnTo>
                <a:lnTo>
                  <a:pt x="369" y="685"/>
                </a:lnTo>
                <a:lnTo>
                  <a:pt x="374" y="671"/>
                </a:lnTo>
                <a:lnTo>
                  <a:pt x="369" y="656"/>
                </a:lnTo>
                <a:lnTo>
                  <a:pt x="369" y="637"/>
                </a:lnTo>
                <a:lnTo>
                  <a:pt x="369" y="622"/>
                </a:lnTo>
                <a:lnTo>
                  <a:pt x="369" y="603"/>
                </a:lnTo>
                <a:lnTo>
                  <a:pt x="374" y="588"/>
                </a:lnTo>
                <a:lnTo>
                  <a:pt x="369" y="573"/>
                </a:lnTo>
                <a:lnTo>
                  <a:pt x="359" y="554"/>
                </a:lnTo>
                <a:lnTo>
                  <a:pt x="354" y="535"/>
                </a:lnTo>
                <a:lnTo>
                  <a:pt x="345" y="520"/>
                </a:lnTo>
                <a:lnTo>
                  <a:pt x="345" y="505"/>
                </a:lnTo>
                <a:lnTo>
                  <a:pt x="354" y="491"/>
                </a:lnTo>
                <a:lnTo>
                  <a:pt x="364" y="476"/>
                </a:lnTo>
                <a:lnTo>
                  <a:pt x="384" y="462"/>
                </a:lnTo>
                <a:lnTo>
                  <a:pt x="393" y="447"/>
                </a:lnTo>
                <a:lnTo>
                  <a:pt x="408" y="442"/>
                </a:lnTo>
                <a:lnTo>
                  <a:pt x="413" y="428"/>
                </a:lnTo>
                <a:lnTo>
                  <a:pt x="427" y="408"/>
                </a:lnTo>
                <a:lnTo>
                  <a:pt x="427" y="389"/>
                </a:lnTo>
                <a:lnTo>
                  <a:pt x="427" y="374"/>
                </a:lnTo>
                <a:lnTo>
                  <a:pt x="422" y="355"/>
                </a:lnTo>
                <a:lnTo>
                  <a:pt x="413" y="330"/>
                </a:lnTo>
                <a:lnTo>
                  <a:pt x="408" y="316"/>
                </a:lnTo>
                <a:lnTo>
                  <a:pt x="393" y="296"/>
                </a:lnTo>
                <a:lnTo>
                  <a:pt x="388" y="282"/>
                </a:lnTo>
                <a:lnTo>
                  <a:pt x="379" y="262"/>
                </a:lnTo>
                <a:lnTo>
                  <a:pt x="374" y="248"/>
                </a:lnTo>
                <a:lnTo>
                  <a:pt x="374" y="233"/>
                </a:lnTo>
                <a:lnTo>
                  <a:pt x="379" y="219"/>
                </a:lnTo>
                <a:lnTo>
                  <a:pt x="388" y="204"/>
                </a:lnTo>
                <a:lnTo>
                  <a:pt x="403" y="185"/>
                </a:lnTo>
                <a:lnTo>
                  <a:pt x="422" y="160"/>
                </a:lnTo>
                <a:lnTo>
                  <a:pt x="442" y="146"/>
                </a:lnTo>
                <a:lnTo>
                  <a:pt x="447" y="131"/>
                </a:lnTo>
                <a:lnTo>
                  <a:pt x="456" y="117"/>
                </a:lnTo>
                <a:lnTo>
                  <a:pt x="461" y="102"/>
                </a:lnTo>
                <a:lnTo>
                  <a:pt x="461" y="87"/>
                </a:lnTo>
                <a:lnTo>
                  <a:pt x="471" y="68"/>
                </a:lnTo>
                <a:lnTo>
                  <a:pt x="466" y="53"/>
                </a:lnTo>
                <a:lnTo>
                  <a:pt x="461" y="39"/>
                </a:lnTo>
                <a:lnTo>
                  <a:pt x="452" y="19"/>
                </a:lnTo>
                <a:lnTo>
                  <a:pt x="447" y="0"/>
                </a:lnTo>
                <a:lnTo>
                  <a:pt x="112" y="0"/>
                </a:lnTo>
              </a:path>
            </a:pathLst>
          </a:custGeom>
          <a:blipFill dpi="0" rotWithShape="0">
            <a:blip r:embed="rId4"/>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4" name="Freeform 11">
            <a:extLst>
              <a:ext uri="{FF2B5EF4-FFF2-40B4-BE49-F238E27FC236}">
                <a16:creationId xmlns:a16="http://schemas.microsoft.com/office/drawing/2014/main" id="{6D96F721-F612-7645-8E4B-CBB1900CB5CF}"/>
              </a:ext>
            </a:extLst>
          </p:cNvPr>
          <p:cNvSpPr>
            <a:spLocks/>
          </p:cNvSpPr>
          <p:nvPr/>
        </p:nvSpPr>
        <p:spPr bwMode="auto">
          <a:xfrm>
            <a:off x="3779839" y="1336676"/>
            <a:ext cx="187325" cy="727075"/>
          </a:xfrm>
          <a:custGeom>
            <a:avLst/>
            <a:gdLst>
              <a:gd name="T0" fmla="*/ 0 w 118"/>
              <a:gd name="T1" fmla="*/ 0 h 458"/>
              <a:gd name="T2" fmla="*/ 0 w 118"/>
              <a:gd name="T3" fmla="*/ 2147483646 h 458"/>
              <a:gd name="T4" fmla="*/ 2147483646 w 118"/>
              <a:gd name="T5" fmla="*/ 2147483646 h 458"/>
              <a:gd name="T6" fmla="*/ 2147483646 w 118"/>
              <a:gd name="T7" fmla="*/ 2147483646 h 458"/>
              <a:gd name="T8" fmla="*/ 2147483646 w 118"/>
              <a:gd name="T9" fmla="*/ 2147483646 h 458"/>
              <a:gd name="T10" fmla="*/ 2147483646 w 118"/>
              <a:gd name="T11" fmla="*/ 0 h 4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458">
                <a:moveTo>
                  <a:pt x="0" y="0"/>
                </a:moveTo>
                <a:lnTo>
                  <a:pt x="0" y="413"/>
                </a:lnTo>
                <a:lnTo>
                  <a:pt x="20" y="457"/>
                </a:lnTo>
                <a:lnTo>
                  <a:pt x="98" y="457"/>
                </a:lnTo>
                <a:lnTo>
                  <a:pt x="117" y="413"/>
                </a:lnTo>
                <a:lnTo>
                  <a:pt x="117" y="0"/>
                </a:lnTo>
              </a:path>
            </a:pathLst>
          </a:custGeom>
          <a:gradFill rotWithShape="0">
            <a:gsLst>
              <a:gs pos="0">
                <a:srgbClr val="BDBDBD"/>
              </a:gs>
              <a:gs pos="100000">
                <a:srgbClr val="919191"/>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5" name="Rectangle 12">
            <a:extLst>
              <a:ext uri="{FF2B5EF4-FFF2-40B4-BE49-F238E27FC236}">
                <a16:creationId xmlns:a16="http://schemas.microsoft.com/office/drawing/2014/main" id="{71C99FFE-1352-C146-B83C-397B524FCDA5}"/>
              </a:ext>
            </a:extLst>
          </p:cNvPr>
          <p:cNvSpPr>
            <a:spLocks noChangeArrowheads="1"/>
          </p:cNvSpPr>
          <p:nvPr/>
        </p:nvSpPr>
        <p:spPr bwMode="auto">
          <a:xfrm>
            <a:off x="3538538" y="1235076"/>
            <a:ext cx="696912" cy="111125"/>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56" name="Rectangle 13" descr="Light upward diagonal">
            <a:extLst>
              <a:ext uri="{FF2B5EF4-FFF2-40B4-BE49-F238E27FC236}">
                <a16:creationId xmlns:a16="http://schemas.microsoft.com/office/drawing/2014/main" id="{C1AC688A-7FBA-1145-84C5-E802CE9B1553}"/>
              </a:ext>
            </a:extLst>
          </p:cNvPr>
          <p:cNvSpPr>
            <a:spLocks noChangeArrowheads="1"/>
          </p:cNvSpPr>
          <p:nvPr/>
        </p:nvSpPr>
        <p:spPr bwMode="auto">
          <a:xfrm>
            <a:off x="3756025" y="2663825"/>
            <a:ext cx="242888" cy="2428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57" name="Freeform 14" descr="Light upward diagonal">
            <a:extLst>
              <a:ext uri="{FF2B5EF4-FFF2-40B4-BE49-F238E27FC236}">
                <a16:creationId xmlns:a16="http://schemas.microsoft.com/office/drawing/2014/main" id="{FF6E2D2F-FB26-2A4E-BE03-CC6854ABA171}"/>
              </a:ext>
            </a:extLst>
          </p:cNvPr>
          <p:cNvSpPr>
            <a:spLocks/>
          </p:cNvSpPr>
          <p:nvPr/>
        </p:nvSpPr>
        <p:spPr bwMode="auto">
          <a:xfrm>
            <a:off x="4197350" y="1644650"/>
            <a:ext cx="361950" cy="71438"/>
          </a:xfrm>
          <a:custGeom>
            <a:avLst/>
            <a:gdLst>
              <a:gd name="T0" fmla="*/ 2147483646 w 228"/>
              <a:gd name="T1" fmla="*/ 0 h 45"/>
              <a:gd name="T2" fmla="*/ 2147483646 w 228"/>
              <a:gd name="T3" fmla="*/ 0 h 45"/>
              <a:gd name="T4" fmla="*/ 2147483646 w 228"/>
              <a:gd name="T5" fmla="*/ 2147483646 h 45"/>
              <a:gd name="T6" fmla="*/ 0 w 228"/>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45">
                <a:moveTo>
                  <a:pt x="48" y="0"/>
                </a:moveTo>
                <a:lnTo>
                  <a:pt x="227" y="0"/>
                </a:lnTo>
                <a:lnTo>
                  <a:pt x="227" y="44"/>
                </a:lnTo>
                <a:lnTo>
                  <a:pt x="0" y="44"/>
                </a:lnTo>
              </a:path>
            </a:pathLst>
          </a:custGeom>
          <a:blipFill dpi="0" rotWithShape="0">
            <a:blip r:embed="rId3"/>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8" name="Oval 15">
            <a:extLst>
              <a:ext uri="{FF2B5EF4-FFF2-40B4-BE49-F238E27FC236}">
                <a16:creationId xmlns:a16="http://schemas.microsoft.com/office/drawing/2014/main" id="{376F053C-CB84-F54F-A62C-5ECD353072D0}"/>
              </a:ext>
            </a:extLst>
          </p:cNvPr>
          <p:cNvSpPr>
            <a:spLocks noChangeArrowheads="1"/>
          </p:cNvSpPr>
          <p:nvPr/>
        </p:nvSpPr>
        <p:spPr bwMode="auto">
          <a:xfrm>
            <a:off x="3389314" y="4767263"/>
            <a:ext cx="47625"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59" name="Oval 16">
            <a:extLst>
              <a:ext uri="{FF2B5EF4-FFF2-40B4-BE49-F238E27FC236}">
                <a16:creationId xmlns:a16="http://schemas.microsoft.com/office/drawing/2014/main" id="{ACB9A864-A494-5544-852F-E174B11EA6DD}"/>
              </a:ext>
            </a:extLst>
          </p:cNvPr>
          <p:cNvSpPr>
            <a:spLocks noChangeArrowheads="1"/>
          </p:cNvSpPr>
          <p:nvPr/>
        </p:nvSpPr>
        <p:spPr bwMode="auto">
          <a:xfrm>
            <a:off x="3519488" y="4524375"/>
            <a:ext cx="49212"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0" name="Oval 17">
            <a:extLst>
              <a:ext uri="{FF2B5EF4-FFF2-40B4-BE49-F238E27FC236}">
                <a16:creationId xmlns:a16="http://schemas.microsoft.com/office/drawing/2014/main" id="{9AF94B3D-9ACE-FD42-9AAD-C2CD53AD1927}"/>
              </a:ext>
            </a:extLst>
          </p:cNvPr>
          <p:cNvSpPr>
            <a:spLocks noChangeArrowheads="1"/>
          </p:cNvSpPr>
          <p:nvPr/>
        </p:nvSpPr>
        <p:spPr bwMode="auto">
          <a:xfrm>
            <a:off x="3859213" y="3900488"/>
            <a:ext cx="49212"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1" name="Oval 18">
            <a:extLst>
              <a:ext uri="{FF2B5EF4-FFF2-40B4-BE49-F238E27FC236}">
                <a16:creationId xmlns:a16="http://schemas.microsoft.com/office/drawing/2014/main" id="{6810F5AB-D436-124C-87CF-FE336B8EC7E4}"/>
              </a:ext>
            </a:extLst>
          </p:cNvPr>
          <p:cNvSpPr>
            <a:spLocks noChangeArrowheads="1"/>
          </p:cNvSpPr>
          <p:nvPr/>
        </p:nvSpPr>
        <p:spPr bwMode="auto">
          <a:xfrm>
            <a:off x="3875089" y="4281488"/>
            <a:ext cx="47625"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2" name="Oval 19" descr="75%">
            <a:extLst>
              <a:ext uri="{FF2B5EF4-FFF2-40B4-BE49-F238E27FC236}">
                <a16:creationId xmlns:a16="http://schemas.microsoft.com/office/drawing/2014/main" id="{33D43484-7522-9C43-817E-D8BC1D944A71}"/>
              </a:ext>
            </a:extLst>
          </p:cNvPr>
          <p:cNvSpPr>
            <a:spLocks noChangeArrowheads="1"/>
          </p:cNvSpPr>
          <p:nvPr/>
        </p:nvSpPr>
        <p:spPr bwMode="auto">
          <a:xfrm>
            <a:off x="3851276" y="3649663"/>
            <a:ext cx="49213" cy="88900"/>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3" name="Oval 20">
            <a:extLst>
              <a:ext uri="{FF2B5EF4-FFF2-40B4-BE49-F238E27FC236}">
                <a16:creationId xmlns:a16="http://schemas.microsoft.com/office/drawing/2014/main" id="{C191B27B-C1C5-3E4E-8039-18B3324B4B8D}"/>
              </a:ext>
            </a:extLst>
          </p:cNvPr>
          <p:cNvSpPr>
            <a:spLocks noChangeArrowheads="1"/>
          </p:cNvSpPr>
          <p:nvPr/>
        </p:nvSpPr>
        <p:spPr bwMode="auto">
          <a:xfrm>
            <a:off x="3875089" y="4516438"/>
            <a:ext cx="47625"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4" name="Oval 21">
            <a:extLst>
              <a:ext uri="{FF2B5EF4-FFF2-40B4-BE49-F238E27FC236}">
                <a16:creationId xmlns:a16="http://schemas.microsoft.com/office/drawing/2014/main" id="{592C1DA9-B678-D147-9DFC-20FD0C85DE0D}"/>
              </a:ext>
            </a:extLst>
          </p:cNvPr>
          <p:cNvSpPr>
            <a:spLocks noChangeArrowheads="1"/>
          </p:cNvSpPr>
          <p:nvPr/>
        </p:nvSpPr>
        <p:spPr bwMode="auto">
          <a:xfrm>
            <a:off x="3875089" y="4767263"/>
            <a:ext cx="47625"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5" name="Oval 22" descr="75%">
            <a:extLst>
              <a:ext uri="{FF2B5EF4-FFF2-40B4-BE49-F238E27FC236}">
                <a16:creationId xmlns:a16="http://schemas.microsoft.com/office/drawing/2014/main" id="{66F9BB47-2B33-9740-AF0B-A25DBF27EF0A}"/>
              </a:ext>
            </a:extLst>
          </p:cNvPr>
          <p:cNvSpPr>
            <a:spLocks noChangeArrowheads="1"/>
          </p:cNvSpPr>
          <p:nvPr/>
        </p:nvSpPr>
        <p:spPr bwMode="auto">
          <a:xfrm>
            <a:off x="3856038" y="3476625"/>
            <a:ext cx="49212" cy="88900"/>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6" name="Oval 23">
            <a:extLst>
              <a:ext uri="{FF2B5EF4-FFF2-40B4-BE49-F238E27FC236}">
                <a16:creationId xmlns:a16="http://schemas.microsoft.com/office/drawing/2014/main" id="{A6AB5CD8-99CE-7047-8656-B461039B7087}"/>
              </a:ext>
            </a:extLst>
          </p:cNvPr>
          <p:cNvSpPr>
            <a:spLocks noChangeArrowheads="1"/>
          </p:cNvSpPr>
          <p:nvPr/>
        </p:nvSpPr>
        <p:spPr bwMode="auto">
          <a:xfrm>
            <a:off x="3241675" y="5087938"/>
            <a:ext cx="50800"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7" name="Oval 24">
            <a:extLst>
              <a:ext uri="{FF2B5EF4-FFF2-40B4-BE49-F238E27FC236}">
                <a16:creationId xmlns:a16="http://schemas.microsoft.com/office/drawing/2014/main" id="{C98B5392-216A-7548-8BB2-4379E72BFA4D}"/>
              </a:ext>
            </a:extLst>
          </p:cNvPr>
          <p:cNvSpPr>
            <a:spLocks noChangeArrowheads="1"/>
          </p:cNvSpPr>
          <p:nvPr/>
        </p:nvSpPr>
        <p:spPr bwMode="auto">
          <a:xfrm>
            <a:off x="3897313" y="5513388"/>
            <a:ext cx="50800"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8" name="Oval 25">
            <a:extLst>
              <a:ext uri="{FF2B5EF4-FFF2-40B4-BE49-F238E27FC236}">
                <a16:creationId xmlns:a16="http://schemas.microsoft.com/office/drawing/2014/main" id="{4B103CC8-C300-4D4E-B0B0-50929DFD59E6}"/>
              </a:ext>
            </a:extLst>
          </p:cNvPr>
          <p:cNvSpPr>
            <a:spLocks noChangeArrowheads="1"/>
          </p:cNvSpPr>
          <p:nvPr/>
        </p:nvSpPr>
        <p:spPr bwMode="auto">
          <a:xfrm>
            <a:off x="3913188" y="5722939"/>
            <a:ext cx="49212" cy="90487"/>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69" name="Oval 26">
            <a:extLst>
              <a:ext uri="{FF2B5EF4-FFF2-40B4-BE49-F238E27FC236}">
                <a16:creationId xmlns:a16="http://schemas.microsoft.com/office/drawing/2014/main" id="{608BB13A-AF95-364F-9DF4-9B1B89576534}"/>
              </a:ext>
            </a:extLst>
          </p:cNvPr>
          <p:cNvSpPr>
            <a:spLocks noChangeArrowheads="1"/>
          </p:cNvSpPr>
          <p:nvPr/>
        </p:nvSpPr>
        <p:spPr bwMode="auto">
          <a:xfrm>
            <a:off x="3890964" y="5270500"/>
            <a:ext cx="47625"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70" name="Rectangle 27" descr="75%">
            <a:extLst>
              <a:ext uri="{FF2B5EF4-FFF2-40B4-BE49-F238E27FC236}">
                <a16:creationId xmlns:a16="http://schemas.microsoft.com/office/drawing/2014/main" id="{E0A1D66B-FA7A-6641-93B8-ADC76ED2AC36}"/>
              </a:ext>
            </a:extLst>
          </p:cNvPr>
          <p:cNvSpPr>
            <a:spLocks noChangeArrowheads="1"/>
          </p:cNvSpPr>
          <p:nvPr/>
        </p:nvSpPr>
        <p:spPr bwMode="auto">
          <a:xfrm>
            <a:off x="3848100" y="2060576"/>
            <a:ext cx="52388" cy="1044575"/>
          </a:xfrm>
          <a:prstGeom prst="rect">
            <a:avLst/>
          </a:prstGeom>
          <a:blipFill dpi="0" rotWithShape="0">
            <a:blip r:embed="rId5"/>
            <a:srcRect/>
            <a:tile tx="0" ty="0" sx="100000" sy="100000" flip="none" algn="tl"/>
          </a:blip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71" name="Oval 28">
            <a:extLst>
              <a:ext uri="{FF2B5EF4-FFF2-40B4-BE49-F238E27FC236}">
                <a16:creationId xmlns:a16="http://schemas.microsoft.com/office/drawing/2014/main" id="{108A7E8F-1BA7-BF45-B2E2-0941CDFA176F}"/>
              </a:ext>
            </a:extLst>
          </p:cNvPr>
          <p:cNvSpPr>
            <a:spLocks noChangeArrowheads="1"/>
          </p:cNvSpPr>
          <p:nvPr/>
        </p:nvSpPr>
        <p:spPr bwMode="auto">
          <a:xfrm>
            <a:off x="3867151" y="4078288"/>
            <a:ext cx="49213" cy="8731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72" name="Oval 29" descr="75%">
            <a:extLst>
              <a:ext uri="{FF2B5EF4-FFF2-40B4-BE49-F238E27FC236}">
                <a16:creationId xmlns:a16="http://schemas.microsoft.com/office/drawing/2014/main" id="{11ECA69D-EDC1-E34B-9194-8ED9E83D4885}"/>
              </a:ext>
            </a:extLst>
          </p:cNvPr>
          <p:cNvSpPr>
            <a:spLocks noChangeArrowheads="1"/>
          </p:cNvSpPr>
          <p:nvPr/>
        </p:nvSpPr>
        <p:spPr bwMode="auto">
          <a:xfrm>
            <a:off x="3844926" y="3340100"/>
            <a:ext cx="47625" cy="88900"/>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73" name="Oval 30">
            <a:extLst>
              <a:ext uri="{FF2B5EF4-FFF2-40B4-BE49-F238E27FC236}">
                <a16:creationId xmlns:a16="http://schemas.microsoft.com/office/drawing/2014/main" id="{748D0905-3209-D749-A8E3-1F6AD2069027}"/>
              </a:ext>
            </a:extLst>
          </p:cNvPr>
          <p:cNvSpPr>
            <a:spLocks noChangeArrowheads="1"/>
          </p:cNvSpPr>
          <p:nvPr/>
        </p:nvSpPr>
        <p:spPr bwMode="auto">
          <a:xfrm>
            <a:off x="4181476" y="4554538"/>
            <a:ext cx="55563" cy="1016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74" name="Oval 31">
            <a:extLst>
              <a:ext uri="{FF2B5EF4-FFF2-40B4-BE49-F238E27FC236}">
                <a16:creationId xmlns:a16="http://schemas.microsoft.com/office/drawing/2014/main" id="{E4803E6A-CC3C-E847-8C28-7632AE03354F}"/>
              </a:ext>
            </a:extLst>
          </p:cNvPr>
          <p:cNvSpPr>
            <a:spLocks noChangeArrowheads="1"/>
          </p:cNvSpPr>
          <p:nvPr/>
        </p:nvSpPr>
        <p:spPr bwMode="auto">
          <a:xfrm>
            <a:off x="4310063" y="4764088"/>
            <a:ext cx="55562" cy="1016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75" name="Freeform 32" descr="75%">
            <a:extLst>
              <a:ext uri="{FF2B5EF4-FFF2-40B4-BE49-F238E27FC236}">
                <a16:creationId xmlns:a16="http://schemas.microsoft.com/office/drawing/2014/main" id="{5CBC2BA0-1E20-2648-9DCA-99A43FD57373}"/>
              </a:ext>
            </a:extLst>
          </p:cNvPr>
          <p:cNvSpPr>
            <a:spLocks/>
          </p:cNvSpPr>
          <p:nvPr/>
        </p:nvSpPr>
        <p:spPr bwMode="auto">
          <a:xfrm>
            <a:off x="3841750" y="3103564"/>
            <a:ext cx="71438" cy="225425"/>
          </a:xfrm>
          <a:custGeom>
            <a:avLst/>
            <a:gdLst>
              <a:gd name="T0" fmla="*/ 0 w 45"/>
              <a:gd name="T1" fmla="*/ 2147483646 h 142"/>
              <a:gd name="T2" fmla="*/ 0 w 45"/>
              <a:gd name="T3" fmla="*/ 2147483646 h 142"/>
              <a:gd name="T4" fmla="*/ 0 w 45"/>
              <a:gd name="T5" fmla="*/ 2147483646 h 142"/>
              <a:gd name="T6" fmla="*/ 2147483646 w 45"/>
              <a:gd name="T7" fmla="*/ 2147483646 h 142"/>
              <a:gd name="T8" fmla="*/ 2147483646 w 45"/>
              <a:gd name="T9" fmla="*/ 2147483646 h 142"/>
              <a:gd name="T10" fmla="*/ 2147483646 w 45"/>
              <a:gd name="T11" fmla="*/ 2147483646 h 142"/>
              <a:gd name="T12" fmla="*/ 2147483646 w 45"/>
              <a:gd name="T13" fmla="*/ 2147483646 h 142"/>
              <a:gd name="T14" fmla="*/ 0 w 45"/>
              <a:gd name="T15" fmla="*/ 2147483646 h 142"/>
              <a:gd name="T16" fmla="*/ 2147483646 w 45"/>
              <a:gd name="T17" fmla="*/ 2147483646 h 142"/>
              <a:gd name="T18" fmla="*/ 2147483646 w 45"/>
              <a:gd name="T19" fmla="*/ 2147483646 h 142"/>
              <a:gd name="T20" fmla="*/ 2147483646 w 45"/>
              <a:gd name="T21" fmla="*/ 2147483646 h 142"/>
              <a:gd name="T22" fmla="*/ 2147483646 w 45"/>
              <a:gd name="T23" fmla="*/ 2147483646 h 142"/>
              <a:gd name="T24" fmla="*/ 2147483646 w 45"/>
              <a:gd name="T25" fmla="*/ 2147483646 h 142"/>
              <a:gd name="T26" fmla="*/ 2147483646 w 45"/>
              <a:gd name="T27" fmla="*/ 2147483646 h 142"/>
              <a:gd name="T28" fmla="*/ 2147483646 w 45"/>
              <a:gd name="T29" fmla="*/ 2147483646 h 142"/>
              <a:gd name="T30" fmla="*/ 2147483646 w 45"/>
              <a:gd name="T31" fmla="*/ 2147483646 h 142"/>
              <a:gd name="T32" fmla="*/ 2147483646 w 45"/>
              <a:gd name="T33" fmla="*/ 2147483646 h 142"/>
              <a:gd name="T34" fmla="*/ 2147483646 w 45"/>
              <a:gd name="T35" fmla="*/ 2147483646 h 142"/>
              <a:gd name="T36" fmla="*/ 2147483646 w 45"/>
              <a:gd name="T37" fmla="*/ 2147483646 h 142"/>
              <a:gd name="T38" fmla="*/ 2147483646 w 45"/>
              <a:gd name="T39" fmla="*/ 0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 h="142">
                <a:moveTo>
                  <a:pt x="0" y="2"/>
                </a:moveTo>
                <a:lnTo>
                  <a:pt x="0" y="16"/>
                </a:lnTo>
                <a:lnTo>
                  <a:pt x="0" y="30"/>
                </a:lnTo>
                <a:lnTo>
                  <a:pt x="3" y="44"/>
                </a:lnTo>
                <a:lnTo>
                  <a:pt x="8" y="58"/>
                </a:lnTo>
                <a:lnTo>
                  <a:pt x="7" y="72"/>
                </a:lnTo>
                <a:lnTo>
                  <a:pt x="3" y="86"/>
                </a:lnTo>
                <a:lnTo>
                  <a:pt x="0" y="99"/>
                </a:lnTo>
                <a:lnTo>
                  <a:pt x="3" y="113"/>
                </a:lnTo>
                <a:lnTo>
                  <a:pt x="5" y="129"/>
                </a:lnTo>
                <a:lnTo>
                  <a:pt x="20" y="141"/>
                </a:lnTo>
                <a:lnTo>
                  <a:pt x="34" y="129"/>
                </a:lnTo>
                <a:lnTo>
                  <a:pt x="37" y="116"/>
                </a:lnTo>
                <a:lnTo>
                  <a:pt x="39" y="97"/>
                </a:lnTo>
                <a:lnTo>
                  <a:pt x="34" y="81"/>
                </a:lnTo>
                <a:lnTo>
                  <a:pt x="32" y="60"/>
                </a:lnTo>
                <a:lnTo>
                  <a:pt x="37" y="49"/>
                </a:lnTo>
                <a:lnTo>
                  <a:pt x="44" y="39"/>
                </a:lnTo>
                <a:lnTo>
                  <a:pt x="42" y="25"/>
                </a:lnTo>
                <a:lnTo>
                  <a:pt x="39" y="0"/>
                </a:lnTo>
              </a:path>
            </a:pathLst>
          </a:custGeom>
          <a:blipFill dpi="0" rotWithShape="0">
            <a:blip r:embed="rId5"/>
            <a:srcRect/>
            <a:tile tx="0" ty="0" sx="100000" sy="100000" flip="none" algn="tl"/>
          </a:bli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6" name="Freeform 33">
            <a:extLst>
              <a:ext uri="{FF2B5EF4-FFF2-40B4-BE49-F238E27FC236}">
                <a16:creationId xmlns:a16="http://schemas.microsoft.com/office/drawing/2014/main" id="{F96572C7-6C93-904F-952D-34A970A67DDD}"/>
              </a:ext>
            </a:extLst>
          </p:cNvPr>
          <p:cNvSpPr>
            <a:spLocks/>
          </p:cNvSpPr>
          <p:nvPr/>
        </p:nvSpPr>
        <p:spPr bwMode="auto">
          <a:xfrm>
            <a:off x="2692400" y="4238626"/>
            <a:ext cx="819150" cy="1236663"/>
          </a:xfrm>
          <a:custGeom>
            <a:avLst/>
            <a:gdLst>
              <a:gd name="T0" fmla="*/ 2147483646 w 516"/>
              <a:gd name="T1" fmla="*/ 2147483646 h 779"/>
              <a:gd name="T2" fmla="*/ 2147483646 w 516"/>
              <a:gd name="T3" fmla="*/ 0 h 779"/>
              <a:gd name="T4" fmla="*/ 0 w 516"/>
              <a:gd name="T5" fmla="*/ 2147483646 h 779"/>
              <a:gd name="T6" fmla="*/ 0 w 516"/>
              <a:gd name="T7" fmla="*/ 2147483646 h 779"/>
              <a:gd name="T8" fmla="*/ 2147483646 w 516"/>
              <a:gd name="T9" fmla="*/ 2147483646 h 7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 h="779">
                <a:moveTo>
                  <a:pt x="515" y="10"/>
                </a:moveTo>
                <a:lnTo>
                  <a:pt x="471" y="0"/>
                </a:lnTo>
                <a:lnTo>
                  <a:pt x="0" y="729"/>
                </a:lnTo>
                <a:lnTo>
                  <a:pt x="0" y="778"/>
                </a:lnTo>
                <a:lnTo>
                  <a:pt x="515" y="1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7" name="Freeform 34">
            <a:extLst>
              <a:ext uri="{FF2B5EF4-FFF2-40B4-BE49-F238E27FC236}">
                <a16:creationId xmlns:a16="http://schemas.microsoft.com/office/drawing/2014/main" id="{0957302C-741C-3041-A118-51442DA263CA}"/>
              </a:ext>
            </a:extLst>
          </p:cNvPr>
          <p:cNvSpPr>
            <a:spLocks/>
          </p:cNvSpPr>
          <p:nvPr/>
        </p:nvSpPr>
        <p:spPr bwMode="auto">
          <a:xfrm>
            <a:off x="4257675" y="4214814"/>
            <a:ext cx="819150" cy="1260475"/>
          </a:xfrm>
          <a:custGeom>
            <a:avLst/>
            <a:gdLst>
              <a:gd name="T0" fmla="*/ 2147483646 w 516"/>
              <a:gd name="T1" fmla="*/ 2147483646 h 794"/>
              <a:gd name="T2" fmla="*/ 2147483646 w 516"/>
              <a:gd name="T3" fmla="*/ 2147483646 h 794"/>
              <a:gd name="T4" fmla="*/ 0 w 516"/>
              <a:gd name="T5" fmla="*/ 2147483646 h 794"/>
              <a:gd name="T6" fmla="*/ 2147483646 w 516"/>
              <a:gd name="T7" fmla="*/ 0 h 794"/>
              <a:gd name="T8" fmla="*/ 2147483646 w 516"/>
              <a:gd name="T9" fmla="*/ 2147483646 h 7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 h="794">
                <a:moveTo>
                  <a:pt x="515" y="739"/>
                </a:moveTo>
                <a:lnTo>
                  <a:pt x="505" y="793"/>
                </a:lnTo>
                <a:lnTo>
                  <a:pt x="0" y="19"/>
                </a:lnTo>
                <a:lnTo>
                  <a:pt x="34" y="0"/>
                </a:lnTo>
                <a:lnTo>
                  <a:pt x="515" y="739"/>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8" name="Freeform 35">
            <a:extLst>
              <a:ext uri="{FF2B5EF4-FFF2-40B4-BE49-F238E27FC236}">
                <a16:creationId xmlns:a16="http://schemas.microsoft.com/office/drawing/2014/main" id="{F3238D7D-39AB-E241-A8C3-22619E9EEF3F}"/>
              </a:ext>
            </a:extLst>
          </p:cNvPr>
          <p:cNvSpPr>
            <a:spLocks/>
          </p:cNvSpPr>
          <p:nvPr/>
        </p:nvSpPr>
        <p:spPr bwMode="auto">
          <a:xfrm>
            <a:off x="3586163" y="3789363"/>
            <a:ext cx="557212" cy="233362"/>
          </a:xfrm>
          <a:custGeom>
            <a:avLst/>
            <a:gdLst>
              <a:gd name="T0" fmla="*/ 2147483646 w 351"/>
              <a:gd name="T1" fmla="*/ 0 h 147"/>
              <a:gd name="T2" fmla="*/ 2147483646 w 351"/>
              <a:gd name="T3" fmla="*/ 0 h 147"/>
              <a:gd name="T4" fmla="*/ 2147483646 w 351"/>
              <a:gd name="T5" fmla="*/ 2147483646 h 147"/>
              <a:gd name="T6" fmla="*/ 2147483646 w 351"/>
              <a:gd name="T7" fmla="*/ 2147483646 h 147"/>
              <a:gd name="T8" fmla="*/ 2147483646 w 351"/>
              <a:gd name="T9" fmla="*/ 2147483646 h 147"/>
              <a:gd name="T10" fmla="*/ 2147483646 w 351"/>
              <a:gd name="T11" fmla="*/ 2147483646 h 147"/>
              <a:gd name="T12" fmla="*/ 2147483646 w 351"/>
              <a:gd name="T13" fmla="*/ 2147483646 h 147"/>
              <a:gd name="T14" fmla="*/ 0 w 351"/>
              <a:gd name="T15" fmla="*/ 2147483646 h 147"/>
              <a:gd name="T16" fmla="*/ 2147483646 w 351"/>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1" h="147">
                <a:moveTo>
                  <a:pt x="102" y="0"/>
                </a:moveTo>
                <a:lnTo>
                  <a:pt x="350" y="0"/>
                </a:lnTo>
                <a:lnTo>
                  <a:pt x="263" y="146"/>
                </a:lnTo>
                <a:lnTo>
                  <a:pt x="233" y="144"/>
                </a:lnTo>
                <a:lnTo>
                  <a:pt x="289" y="32"/>
                </a:lnTo>
                <a:lnTo>
                  <a:pt x="139" y="32"/>
                </a:lnTo>
                <a:lnTo>
                  <a:pt x="39" y="139"/>
                </a:lnTo>
                <a:lnTo>
                  <a:pt x="0" y="139"/>
                </a:lnTo>
                <a:lnTo>
                  <a:pt x="102"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9" name="Line 36">
            <a:extLst>
              <a:ext uri="{FF2B5EF4-FFF2-40B4-BE49-F238E27FC236}">
                <a16:creationId xmlns:a16="http://schemas.microsoft.com/office/drawing/2014/main" id="{4FE34472-279A-7B4C-8D33-122D652BA2E3}"/>
              </a:ext>
            </a:extLst>
          </p:cNvPr>
          <p:cNvSpPr>
            <a:spLocks noChangeShapeType="1"/>
          </p:cNvSpPr>
          <p:nvPr/>
        </p:nvSpPr>
        <p:spPr bwMode="auto">
          <a:xfrm flipH="1">
            <a:off x="3160713" y="792163"/>
            <a:ext cx="6016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0" name="Line 37">
            <a:extLst>
              <a:ext uri="{FF2B5EF4-FFF2-40B4-BE49-F238E27FC236}">
                <a16:creationId xmlns:a16="http://schemas.microsoft.com/office/drawing/2014/main" id="{C1350F47-6E17-EA41-AE71-49AA42476F9E}"/>
              </a:ext>
            </a:extLst>
          </p:cNvPr>
          <p:cNvSpPr>
            <a:spLocks noChangeShapeType="1"/>
          </p:cNvSpPr>
          <p:nvPr/>
        </p:nvSpPr>
        <p:spPr bwMode="auto">
          <a:xfrm>
            <a:off x="3167063" y="798513"/>
            <a:ext cx="0" cy="264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1" name="Line 38">
            <a:extLst>
              <a:ext uri="{FF2B5EF4-FFF2-40B4-BE49-F238E27FC236}">
                <a16:creationId xmlns:a16="http://schemas.microsoft.com/office/drawing/2014/main" id="{D7AD42BC-8D77-0E47-85E8-69F16F2769EE}"/>
              </a:ext>
            </a:extLst>
          </p:cNvPr>
          <p:cNvSpPr>
            <a:spLocks noChangeShapeType="1"/>
          </p:cNvSpPr>
          <p:nvPr/>
        </p:nvSpPr>
        <p:spPr bwMode="auto">
          <a:xfrm>
            <a:off x="3033713" y="3454400"/>
            <a:ext cx="265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2" name="Line 39">
            <a:extLst>
              <a:ext uri="{FF2B5EF4-FFF2-40B4-BE49-F238E27FC236}">
                <a16:creationId xmlns:a16="http://schemas.microsoft.com/office/drawing/2014/main" id="{8B7CF259-A38E-3C41-98F0-4B9F2829F083}"/>
              </a:ext>
            </a:extLst>
          </p:cNvPr>
          <p:cNvSpPr>
            <a:spLocks noChangeShapeType="1"/>
          </p:cNvSpPr>
          <p:nvPr/>
        </p:nvSpPr>
        <p:spPr bwMode="auto">
          <a:xfrm>
            <a:off x="3105151" y="3530600"/>
            <a:ext cx="138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3" name="Line 40">
            <a:extLst>
              <a:ext uri="{FF2B5EF4-FFF2-40B4-BE49-F238E27FC236}">
                <a16:creationId xmlns:a16="http://schemas.microsoft.com/office/drawing/2014/main" id="{29B2741D-DF84-C844-8A5E-2796F3ECB770}"/>
              </a:ext>
            </a:extLst>
          </p:cNvPr>
          <p:cNvSpPr>
            <a:spLocks noChangeShapeType="1"/>
          </p:cNvSpPr>
          <p:nvPr/>
        </p:nvSpPr>
        <p:spPr bwMode="auto">
          <a:xfrm>
            <a:off x="3178175" y="3536951"/>
            <a:ext cx="0" cy="3730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4" name="Line 41">
            <a:extLst>
              <a:ext uri="{FF2B5EF4-FFF2-40B4-BE49-F238E27FC236}">
                <a16:creationId xmlns:a16="http://schemas.microsoft.com/office/drawing/2014/main" id="{085D9CF2-871F-3A49-A30D-5E9933887C38}"/>
              </a:ext>
            </a:extLst>
          </p:cNvPr>
          <p:cNvSpPr>
            <a:spLocks noChangeShapeType="1"/>
          </p:cNvSpPr>
          <p:nvPr/>
        </p:nvSpPr>
        <p:spPr bwMode="auto">
          <a:xfrm>
            <a:off x="3184525" y="3916363"/>
            <a:ext cx="50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5" name="Rectangle 42">
            <a:extLst>
              <a:ext uri="{FF2B5EF4-FFF2-40B4-BE49-F238E27FC236}">
                <a16:creationId xmlns:a16="http://schemas.microsoft.com/office/drawing/2014/main" id="{726C1217-4670-C244-90D6-C8A9EB1ACFE6}"/>
              </a:ext>
            </a:extLst>
          </p:cNvPr>
          <p:cNvSpPr>
            <a:spLocks noChangeArrowheads="1"/>
          </p:cNvSpPr>
          <p:nvPr/>
        </p:nvSpPr>
        <p:spPr bwMode="auto">
          <a:xfrm>
            <a:off x="2538414" y="2725738"/>
            <a:ext cx="1774825" cy="42862"/>
          </a:xfrm>
          <a:prstGeom prst="rect">
            <a:avLst/>
          </a:prstGeom>
          <a:solidFill>
            <a:schemeClr val="accent2"/>
          </a:solidFill>
          <a:ln w="12700">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nvGrpSpPr>
          <p:cNvPr id="108586" name="Group 43">
            <a:extLst>
              <a:ext uri="{FF2B5EF4-FFF2-40B4-BE49-F238E27FC236}">
                <a16:creationId xmlns:a16="http://schemas.microsoft.com/office/drawing/2014/main" id="{C13E55B3-A1CF-7F4D-AB22-114139CF9741}"/>
              </a:ext>
            </a:extLst>
          </p:cNvPr>
          <p:cNvGrpSpPr>
            <a:grpSpLocks/>
          </p:cNvGrpSpPr>
          <p:nvPr/>
        </p:nvGrpSpPr>
        <p:grpSpPr bwMode="auto">
          <a:xfrm rot="19880290">
            <a:off x="4748214" y="5441951"/>
            <a:ext cx="263525" cy="411163"/>
            <a:chOff x="1975" y="4799"/>
            <a:chExt cx="166" cy="259"/>
          </a:xfrm>
        </p:grpSpPr>
        <p:sp>
          <p:nvSpPr>
            <p:cNvPr id="108663" name="AutoShape 44">
              <a:extLst>
                <a:ext uri="{FF2B5EF4-FFF2-40B4-BE49-F238E27FC236}">
                  <a16:creationId xmlns:a16="http://schemas.microsoft.com/office/drawing/2014/main" id="{CFFD10AE-5F9A-6A46-8178-D18C4B0BB899}"/>
                </a:ext>
              </a:extLst>
            </p:cNvPr>
            <p:cNvSpPr>
              <a:spLocks noChangeArrowheads="1"/>
            </p:cNvSpPr>
            <p:nvPr/>
          </p:nvSpPr>
          <p:spPr bwMode="auto">
            <a:xfrm>
              <a:off x="1979" y="4807"/>
              <a:ext cx="161" cy="250"/>
            </a:xfrm>
            <a:prstGeom prst="roundRect">
              <a:avLst>
                <a:gd name="adj" fmla="val 12495"/>
              </a:avLst>
            </a:prstGeom>
            <a:gradFill rotWithShape="0">
              <a:gsLst>
                <a:gs pos="0">
                  <a:srgbClr val="CECECE"/>
                </a:gs>
                <a:gs pos="100000">
                  <a:srgbClr val="FAFAFA"/>
                </a:gs>
              </a:gsLst>
              <a:path path="shape">
                <a:fillToRect l="50000" t="50000" r="50000" b="50000"/>
              </a:path>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664" name="Oval 45">
              <a:extLst>
                <a:ext uri="{FF2B5EF4-FFF2-40B4-BE49-F238E27FC236}">
                  <a16:creationId xmlns:a16="http://schemas.microsoft.com/office/drawing/2014/main" id="{9AF9A3EE-FDFA-4B4E-8BB1-A6593DF82DEF}"/>
                </a:ext>
              </a:extLst>
            </p:cNvPr>
            <p:cNvSpPr>
              <a:spLocks noChangeArrowheads="1"/>
            </p:cNvSpPr>
            <p:nvPr/>
          </p:nvSpPr>
          <p:spPr bwMode="auto">
            <a:xfrm>
              <a:off x="1975" y="4798"/>
              <a:ext cx="166" cy="35"/>
            </a:xfrm>
            <a:prstGeom prst="ellipse">
              <a:avLst/>
            </a:prstGeom>
            <a:gradFill rotWithShape="0">
              <a:gsLst>
                <a:gs pos="0">
                  <a:srgbClr val="CECECE"/>
                </a:gs>
                <a:gs pos="100000">
                  <a:srgbClr val="FAFAFA"/>
                </a:gs>
              </a:gsLst>
              <a:path path="shape">
                <a:fillToRect l="50000" t="50000" r="50000" b="50000"/>
              </a:path>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grpSp>
        <p:nvGrpSpPr>
          <p:cNvPr id="108587" name="Group 46">
            <a:extLst>
              <a:ext uri="{FF2B5EF4-FFF2-40B4-BE49-F238E27FC236}">
                <a16:creationId xmlns:a16="http://schemas.microsoft.com/office/drawing/2014/main" id="{89FC5F6B-90C7-DB4D-B0AC-6D6BE75012D5}"/>
              </a:ext>
            </a:extLst>
          </p:cNvPr>
          <p:cNvGrpSpPr>
            <a:grpSpLocks/>
          </p:cNvGrpSpPr>
          <p:nvPr/>
        </p:nvGrpSpPr>
        <p:grpSpPr bwMode="auto">
          <a:xfrm rot="2287555">
            <a:off x="2724151" y="5454651"/>
            <a:ext cx="263525" cy="411163"/>
            <a:chOff x="884" y="4799"/>
            <a:chExt cx="166" cy="259"/>
          </a:xfrm>
        </p:grpSpPr>
        <p:sp>
          <p:nvSpPr>
            <p:cNvPr id="108661" name="AutoShape 47">
              <a:extLst>
                <a:ext uri="{FF2B5EF4-FFF2-40B4-BE49-F238E27FC236}">
                  <a16:creationId xmlns:a16="http://schemas.microsoft.com/office/drawing/2014/main" id="{291D7DC2-54BF-054C-8ACB-476CDD0F6926}"/>
                </a:ext>
              </a:extLst>
            </p:cNvPr>
            <p:cNvSpPr>
              <a:spLocks noChangeArrowheads="1"/>
            </p:cNvSpPr>
            <p:nvPr/>
          </p:nvSpPr>
          <p:spPr bwMode="auto">
            <a:xfrm>
              <a:off x="888" y="4808"/>
              <a:ext cx="162" cy="250"/>
            </a:xfrm>
            <a:prstGeom prst="roundRect">
              <a:avLst>
                <a:gd name="adj" fmla="val 12495"/>
              </a:avLst>
            </a:prstGeom>
            <a:gradFill rotWithShape="0">
              <a:gsLst>
                <a:gs pos="0">
                  <a:srgbClr val="CECECE"/>
                </a:gs>
                <a:gs pos="100000">
                  <a:srgbClr val="FAFAFA"/>
                </a:gs>
              </a:gsLst>
              <a:path path="shape">
                <a:fillToRect l="50000" t="50000" r="50000" b="50000"/>
              </a:path>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662" name="Oval 48">
              <a:extLst>
                <a:ext uri="{FF2B5EF4-FFF2-40B4-BE49-F238E27FC236}">
                  <a16:creationId xmlns:a16="http://schemas.microsoft.com/office/drawing/2014/main" id="{F661EBC6-3D2E-C74A-B6C1-2F104E24A19B}"/>
                </a:ext>
              </a:extLst>
            </p:cNvPr>
            <p:cNvSpPr>
              <a:spLocks noChangeArrowheads="1"/>
            </p:cNvSpPr>
            <p:nvPr/>
          </p:nvSpPr>
          <p:spPr bwMode="auto">
            <a:xfrm>
              <a:off x="883" y="4798"/>
              <a:ext cx="166" cy="35"/>
            </a:xfrm>
            <a:prstGeom prst="ellipse">
              <a:avLst/>
            </a:prstGeom>
            <a:gradFill rotWithShape="0">
              <a:gsLst>
                <a:gs pos="0">
                  <a:srgbClr val="CECECE"/>
                </a:gs>
                <a:gs pos="100000">
                  <a:srgbClr val="FAFAFA"/>
                </a:gs>
              </a:gsLst>
              <a:path path="shape">
                <a:fillToRect l="50000" t="50000" r="50000" b="50000"/>
              </a:path>
            </a:gra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sp>
        <p:nvSpPr>
          <p:cNvPr id="108588" name="Oval 49" descr="75%">
            <a:extLst>
              <a:ext uri="{FF2B5EF4-FFF2-40B4-BE49-F238E27FC236}">
                <a16:creationId xmlns:a16="http://schemas.microsoft.com/office/drawing/2014/main" id="{DD8FAFB3-CB94-9F44-B954-844019737CDD}"/>
              </a:ext>
            </a:extLst>
          </p:cNvPr>
          <p:cNvSpPr>
            <a:spLocks noChangeArrowheads="1"/>
          </p:cNvSpPr>
          <p:nvPr/>
        </p:nvSpPr>
        <p:spPr bwMode="auto">
          <a:xfrm>
            <a:off x="3538538" y="4560889"/>
            <a:ext cx="11112" cy="9525"/>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89" name="Oval 50" descr="75%">
            <a:extLst>
              <a:ext uri="{FF2B5EF4-FFF2-40B4-BE49-F238E27FC236}">
                <a16:creationId xmlns:a16="http://schemas.microsoft.com/office/drawing/2014/main" id="{5FE44F3A-4470-7D4A-98BE-D740ECF45FC8}"/>
              </a:ext>
            </a:extLst>
          </p:cNvPr>
          <p:cNvSpPr>
            <a:spLocks noChangeArrowheads="1"/>
          </p:cNvSpPr>
          <p:nvPr/>
        </p:nvSpPr>
        <p:spPr bwMode="auto">
          <a:xfrm>
            <a:off x="3405189" y="4806951"/>
            <a:ext cx="9525" cy="11113"/>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0" name="Oval 51" descr="75%">
            <a:extLst>
              <a:ext uri="{FF2B5EF4-FFF2-40B4-BE49-F238E27FC236}">
                <a16:creationId xmlns:a16="http://schemas.microsoft.com/office/drawing/2014/main" id="{8ED375F4-D744-6249-AA59-21371919381D}"/>
              </a:ext>
            </a:extLst>
          </p:cNvPr>
          <p:cNvSpPr>
            <a:spLocks noChangeArrowheads="1"/>
          </p:cNvSpPr>
          <p:nvPr/>
        </p:nvSpPr>
        <p:spPr bwMode="auto">
          <a:xfrm>
            <a:off x="3260725" y="5122863"/>
            <a:ext cx="6350" cy="19050"/>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1" name="Oval 52">
            <a:extLst>
              <a:ext uri="{FF2B5EF4-FFF2-40B4-BE49-F238E27FC236}">
                <a16:creationId xmlns:a16="http://schemas.microsoft.com/office/drawing/2014/main" id="{BCE63EC3-6D34-8142-902B-166222776152}"/>
              </a:ext>
            </a:extLst>
          </p:cNvPr>
          <p:cNvSpPr>
            <a:spLocks noChangeArrowheads="1"/>
          </p:cNvSpPr>
          <p:nvPr/>
        </p:nvSpPr>
        <p:spPr bwMode="auto">
          <a:xfrm>
            <a:off x="3100388" y="5314950"/>
            <a:ext cx="49212" cy="889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2" name="Oval 53" descr="75%">
            <a:extLst>
              <a:ext uri="{FF2B5EF4-FFF2-40B4-BE49-F238E27FC236}">
                <a16:creationId xmlns:a16="http://schemas.microsoft.com/office/drawing/2014/main" id="{1A326B4F-C3D3-C646-966A-00DCC3927C5C}"/>
              </a:ext>
            </a:extLst>
          </p:cNvPr>
          <p:cNvSpPr>
            <a:spLocks noChangeArrowheads="1"/>
          </p:cNvSpPr>
          <p:nvPr/>
        </p:nvSpPr>
        <p:spPr bwMode="auto">
          <a:xfrm>
            <a:off x="3119439" y="5348289"/>
            <a:ext cx="9525" cy="9525"/>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3" name="Oval 54" descr="75%">
            <a:extLst>
              <a:ext uri="{FF2B5EF4-FFF2-40B4-BE49-F238E27FC236}">
                <a16:creationId xmlns:a16="http://schemas.microsoft.com/office/drawing/2014/main" id="{5FEFB40C-914C-FE44-AC76-5D36A15E8CE7}"/>
              </a:ext>
            </a:extLst>
          </p:cNvPr>
          <p:cNvSpPr>
            <a:spLocks noChangeArrowheads="1"/>
          </p:cNvSpPr>
          <p:nvPr/>
        </p:nvSpPr>
        <p:spPr bwMode="auto">
          <a:xfrm>
            <a:off x="4203700" y="4578351"/>
            <a:ext cx="14288" cy="61913"/>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4" name="Oval 55" descr="75%">
            <a:extLst>
              <a:ext uri="{FF2B5EF4-FFF2-40B4-BE49-F238E27FC236}">
                <a16:creationId xmlns:a16="http://schemas.microsoft.com/office/drawing/2014/main" id="{B03CF811-DA22-F946-B949-10BA06E73420}"/>
              </a:ext>
            </a:extLst>
          </p:cNvPr>
          <p:cNvSpPr>
            <a:spLocks noChangeArrowheads="1"/>
          </p:cNvSpPr>
          <p:nvPr/>
        </p:nvSpPr>
        <p:spPr bwMode="auto">
          <a:xfrm>
            <a:off x="4333875" y="4784726"/>
            <a:ext cx="12700" cy="49213"/>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5" name="Oval 56">
            <a:extLst>
              <a:ext uri="{FF2B5EF4-FFF2-40B4-BE49-F238E27FC236}">
                <a16:creationId xmlns:a16="http://schemas.microsoft.com/office/drawing/2014/main" id="{A9631E7A-A7AF-434A-AADF-006801027B15}"/>
              </a:ext>
            </a:extLst>
          </p:cNvPr>
          <p:cNvSpPr>
            <a:spLocks noChangeArrowheads="1"/>
          </p:cNvSpPr>
          <p:nvPr/>
        </p:nvSpPr>
        <p:spPr bwMode="auto">
          <a:xfrm>
            <a:off x="4538663" y="5106988"/>
            <a:ext cx="55562" cy="101600"/>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6" name="Oval 57" descr="75%">
            <a:extLst>
              <a:ext uri="{FF2B5EF4-FFF2-40B4-BE49-F238E27FC236}">
                <a16:creationId xmlns:a16="http://schemas.microsoft.com/office/drawing/2014/main" id="{5DE43816-BBDD-7A4E-8CF0-DF157E2F28AB}"/>
              </a:ext>
            </a:extLst>
          </p:cNvPr>
          <p:cNvSpPr>
            <a:spLocks noChangeArrowheads="1"/>
          </p:cNvSpPr>
          <p:nvPr/>
        </p:nvSpPr>
        <p:spPr bwMode="auto">
          <a:xfrm>
            <a:off x="4557714" y="5140325"/>
            <a:ext cx="7937" cy="39688"/>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7" name="Oval 58">
            <a:extLst>
              <a:ext uri="{FF2B5EF4-FFF2-40B4-BE49-F238E27FC236}">
                <a16:creationId xmlns:a16="http://schemas.microsoft.com/office/drawing/2014/main" id="{A61E5715-2DCF-0E41-97C3-617783E8D653}"/>
              </a:ext>
            </a:extLst>
          </p:cNvPr>
          <p:cNvSpPr>
            <a:spLocks noChangeArrowheads="1"/>
          </p:cNvSpPr>
          <p:nvPr/>
        </p:nvSpPr>
        <p:spPr bwMode="auto">
          <a:xfrm>
            <a:off x="4684713" y="5281613"/>
            <a:ext cx="55562" cy="100012"/>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8" name="Oval 59" descr="75%">
            <a:extLst>
              <a:ext uri="{FF2B5EF4-FFF2-40B4-BE49-F238E27FC236}">
                <a16:creationId xmlns:a16="http://schemas.microsoft.com/office/drawing/2014/main" id="{E620A532-CA1E-FC46-814A-A2C3D0C76EC6}"/>
              </a:ext>
            </a:extLst>
          </p:cNvPr>
          <p:cNvSpPr>
            <a:spLocks noChangeArrowheads="1"/>
          </p:cNvSpPr>
          <p:nvPr/>
        </p:nvSpPr>
        <p:spPr bwMode="auto">
          <a:xfrm>
            <a:off x="4694238" y="5299076"/>
            <a:ext cx="17462" cy="49213"/>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599" name="Rectangle 60">
            <a:extLst>
              <a:ext uri="{FF2B5EF4-FFF2-40B4-BE49-F238E27FC236}">
                <a16:creationId xmlns:a16="http://schemas.microsoft.com/office/drawing/2014/main" id="{7E785813-E139-5340-B63A-CC76858F22D7}"/>
              </a:ext>
            </a:extLst>
          </p:cNvPr>
          <p:cNvSpPr>
            <a:spLocks noChangeArrowheads="1"/>
          </p:cNvSpPr>
          <p:nvPr/>
        </p:nvSpPr>
        <p:spPr bwMode="auto">
          <a:xfrm>
            <a:off x="2743201" y="6172201"/>
            <a:ext cx="9826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SMALL BEAD</a:t>
            </a:r>
          </a:p>
        </p:txBody>
      </p:sp>
      <p:sp>
        <p:nvSpPr>
          <p:cNvPr id="108600" name="Rectangle 61">
            <a:extLst>
              <a:ext uri="{FF2B5EF4-FFF2-40B4-BE49-F238E27FC236}">
                <a16:creationId xmlns:a16="http://schemas.microsoft.com/office/drawing/2014/main" id="{4A4007D6-1C65-4B42-92C1-35384FDCFA8D}"/>
              </a:ext>
            </a:extLst>
          </p:cNvPr>
          <p:cNvSpPr>
            <a:spLocks noChangeArrowheads="1"/>
          </p:cNvSpPr>
          <p:nvPr/>
        </p:nvSpPr>
        <p:spPr bwMode="auto">
          <a:xfrm>
            <a:off x="4392613" y="6159501"/>
            <a:ext cx="9890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LARGE BEAD</a:t>
            </a:r>
          </a:p>
        </p:txBody>
      </p:sp>
      <p:sp>
        <p:nvSpPr>
          <p:cNvPr id="22586" name="Rectangle 62">
            <a:extLst>
              <a:ext uri="{FF2B5EF4-FFF2-40B4-BE49-F238E27FC236}">
                <a16:creationId xmlns:a16="http://schemas.microsoft.com/office/drawing/2014/main" id="{2ED3EB6E-6EB3-B544-8CE9-05C6740EA555}"/>
              </a:ext>
            </a:extLst>
          </p:cNvPr>
          <p:cNvSpPr>
            <a:spLocks noChangeArrowheads="1"/>
          </p:cNvSpPr>
          <p:nvPr/>
        </p:nvSpPr>
        <p:spPr bwMode="auto">
          <a:xfrm>
            <a:off x="5473700" y="2789239"/>
            <a:ext cx="2038350" cy="1260475"/>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cs typeface="Arial" charset="0"/>
            </a:endParaRPr>
          </a:p>
        </p:txBody>
      </p:sp>
      <p:sp>
        <p:nvSpPr>
          <p:cNvPr id="108602" name="Freeform 63">
            <a:extLst>
              <a:ext uri="{FF2B5EF4-FFF2-40B4-BE49-F238E27FC236}">
                <a16:creationId xmlns:a16="http://schemas.microsoft.com/office/drawing/2014/main" id="{075534EA-AE5B-4046-B9CA-4F81B1974AC8}"/>
              </a:ext>
            </a:extLst>
          </p:cNvPr>
          <p:cNvSpPr>
            <a:spLocks/>
          </p:cNvSpPr>
          <p:nvPr/>
        </p:nvSpPr>
        <p:spPr bwMode="auto">
          <a:xfrm>
            <a:off x="5956301" y="3395663"/>
            <a:ext cx="671513" cy="538162"/>
          </a:xfrm>
          <a:custGeom>
            <a:avLst/>
            <a:gdLst>
              <a:gd name="T0" fmla="*/ 0 w 423"/>
              <a:gd name="T1" fmla="*/ 2147483646 h 339"/>
              <a:gd name="T2" fmla="*/ 2147483646 w 423"/>
              <a:gd name="T3" fmla="*/ 2147483646 h 339"/>
              <a:gd name="T4" fmla="*/ 2147483646 w 423"/>
              <a:gd name="T5" fmla="*/ 2147483646 h 339"/>
              <a:gd name="T6" fmla="*/ 2147483646 w 423"/>
              <a:gd name="T7" fmla="*/ 2147483646 h 339"/>
              <a:gd name="T8" fmla="*/ 2147483646 w 423"/>
              <a:gd name="T9" fmla="*/ 2147483646 h 339"/>
              <a:gd name="T10" fmla="*/ 2147483646 w 423"/>
              <a:gd name="T11" fmla="*/ 2147483646 h 339"/>
              <a:gd name="T12" fmla="*/ 2147483646 w 423"/>
              <a:gd name="T13" fmla="*/ 2147483646 h 339"/>
              <a:gd name="T14" fmla="*/ 2147483646 w 423"/>
              <a:gd name="T15" fmla="*/ 2147483646 h 339"/>
              <a:gd name="T16" fmla="*/ 2147483646 w 423"/>
              <a:gd name="T17" fmla="*/ 2147483646 h 339"/>
              <a:gd name="T18" fmla="*/ 2147483646 w 423"/>
              <a:gd name="T19" fmla="*/ 0 h 339"/>
              <a:gd name="T20" fmla="*/ 2147483646 w 423"/>
              <a:gd name="T21" fmla="*/ 2147483646 h 339"/>
              <a:gd name="T22" fmla="*/ 2147483646 w 423"/>
              <a:gd name="T23" fmla="*/ 2147483646 h 339"/>
              <a:gd name="T24" fmla="*/ 2147483646 w 423"/>
              <a:gd name="T25" fmla="*/ 2147483646 h 339"/>
              <a:gd name="T26" fmla="*/ 2147483646 w 423"/>
              <a:gd name="T27" fmla="*/ 2147483646 h 339"/>
              <a:gd name="T28" fmla="*/ 2147483646 w 423"/>
              <a:gd name="T29" fmla="*/ 2147483646 h 339"/>
              <a:gd name="T30" fmla="*/ 2147483646 w 423"/>
              <a:gd name="T31" fmla="*/ 2147483646 h 339"/>
              <a:gd name="T32" fmla="*/ 2147483646 w 423"/>
              <a:gd name="T33" fmla="*/ 2147483646 h 339"/>
              <a:gd name="T34" fmla="*/ 2147483646 w 423"/>
              <a:gd name="T35" fmla="*/ 2147483646 h 339"/>
              <a:gd name="T36" fmla="*/ 2147483646 w 423"/>
              <a:gd name="T37" fmla="*/ 2147483646 h 3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3" h="339">
                <a:moveTo>
                  <a:pt x="0" y="338"/>
                </a:moveTo>
                <a:lnTo>
                  <a:pt x="34" y="323"/>
                </a:lnTo>
                <a:lnTo>
                  <a:pt x="54" y="294"/>
                </a:lnTo>
                <a:lnTo>
                  <a:pt x="83" y="203"/>
                </a:lnTo>
                <a:lnTo>
                  <a:pt x="113" y="122"/>
                </a:lnTo>
                <a:lnTo>
                  <a:pt x="124" y="79"/>
                </a:lnTo>
                <a:lnTo>
                  <a:pt x="138" y="50"/>
                </a:lnTo>
                <a:lnTo>
                  <a:pt x="153" y="33"/>
                </a:lnTo>
                <a:lnTo>
                  <a:pt x="159" y="19"/>
                </a:lnTo>
                <a:lnTo>
                  <a:pt x="175" y="0"/>
                </a:lnTo>
                <a:lnTo>
                  <a:pt x="200" y="14"/>
                </a:lnTo>
                <a:lnTo>
                  <a:pt x="214" y="44"/>
                </a:lnTo>
                <a:lnTo>
                  <a:pt x="226" y="63"/>
                </a:lnTo>
                <a:lnTo>
                  <a:pt x="240" y="95"/>
                </a:lnTo>
                <a:lnTo>
                  <a:pt x="255" y="136"/>
                </a:lnTo>
                <a:lnTo>
                  <a:pt x="272" y="189"/>
                </a:lnTo>
                <a:lnTo>
                  <a:pt x="287" y="236"/>
                </a:lnTo>
                <a:lnTo>
                  <a:pt x="314" y="303"/>
                </a:lnTo>
                <a:lnTo>
                  <a:pt x="422" y="33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03" name="Freeform 64">
            <a:extLst>
              <a:ext uri="{FF2B5EF4-FFF2-40B4-BE49-F238E27FC236}">
                <a16:creationId xmlns:a16="http://schemas.microsoft.com/office/drawing/2014/main" id="{8629798D-B62F-2443-A617-10FD246CAB57}"/>
              </a:ext>
            </a:extLst>
          </p:cNvPr>
          <p:cNvSpPr>
            <a:spLocks/>
          </p:cNvSpPr>
          <p:nvPr/>
        </p:nvSpPr>
        <p:spPr bwMode="auto">
          <a:xfrm>
            <a:off x="6376989" y="3387725"/>
            <a:ext cx="884237" cy="552450"/>
          </a:xfrm>
          <a:custGeom>
            <a:avLst/>
            <a:gdLst>
              <a:gd name="T0" fmla="*/ 0 w 557"/>
              <a:gd name="T1" fmla="*/ 2147483646 h 348"/>
              <a:gd name="T2" fmla="*/ 2147483646 w 557"/>
              <a:gd name="T3" fmla="*/ 2147483646 h 348"/>
              <a:gd name="T4" fmla="*/ 2147483646 w 557"/>
              <a:gd name="T5" fmla="*/ 2147483646 h 348"/>
              <a:gd name="T6" fmla="*/ 2147483646 w 557"/>
              <a:gd name="T7" fmla="*/ 2147483646 h 348"/>
              <a:gd name="T8" fmla="*/ 2147483646 w 557"/>
              <a:gd name="T9" fmla="*/ 2147483646 h 348"/>
              <a:gd name="T10" fmla="*/ 2147483646 w 557"/>
              <a:gd name="T11" fmla="*/ 2147483646 h 348"/>
              <a:gd name="T12" fmla="*/ 2147483646 w 557"/>
              <a:gd name="T13" fmla="*/ 2147483646 h 348"/>
              <a:gd name="T14" fmla="*/ 2147483646 w 557"/>
              <a:gd name="T15" fmla="*/ 2147483646 h 348"/>
              <a:gd name="T16" fmla="*/ 2147483646 w 557"/>
              <a:gd name="T17" fmla="*/ 2147483646 h 348"/>
              <a:gd name="T18" fmla="*/ 2147483646 w 557"/>
              <a:gd name="T19" fmla="*/ 2147483646 h 348"/>
              <a:gd name="T20" fmla="*/ 2147483646 w 557"/>
              <a:gd name="T21" fmla="*/ 2147483646 h 348"/>
              <a:gd name="T22" fmla="*/ 2147483646 w 557"/>
              <a:gd name="T23" fmla="*/ 2147483646 h 348"/>
              <a:gd name="T24" fmla="*/ 2147483646 w 557"/>
              <a:gd name="T25" fmla="*/ 2147483646 h 348"/>
              <a:gd name="T26" fmla="*/ 2147483646 w 557"/>
              <a:gd name="T27" fmla="*/ 2147483646 h 348"/>
              <a:gd name="T28" fmla="*/ 2147483646 w 557"/>
              <a:gd name="T29" fmla="*/ 0 h 348"/>
              <a:gd name="T30" fmla="*/ 2147483646 w 557"/>
              <a:gd name="T31" fmla="*/ 2147483646 h 348"/>
              <a:gd name="T32" fmla="*/ 2147483646 w 557"/>
              <a:gd name="T33" fmla="*/ 2147483646 h 348"/>
              <a:gd name="T34" fmla="*/ 2147483646 w 557"/>
              <a:gd name="T35" fmla="*/ 2147483646 h 348"/>
              <a:gd name="T36" fmla="*/ 2147483646 w 557"/>
              <a:gd name="T37" fmla="*/ 2147483646 h 348"/>
              <a:gd name="T38" fmla="*/ 2147483646 w 557"/>
              <a:gd name="T39" fmla="*/ 2147483646 h 348"/>
              <a:gd name="T40" fmla="*/ 2147483646 w 557"/>
              <a:gd name="T41" fmla="*/ 2147483646 h 348"/>
              <a:gd name="T42" fmla="*/ 2147483646 w 557"/>
              <a:gd name="T43" fmla="*/ 2147483646 h 348"/>
              <a:gd name="T44" fmla="*/ 2147483646 w 557"/>
              <a:gd name="T45" fmla="*/ 2147483646 h 348"/>
              <a:gd name="T46" fmla="*/ 2147483646 w 557"/>
              <a:gd name="T47" fmla="*/ 2147483646 h 348"/>
              <a:gd name="T48" fmla="*/ 2147483646 w 557"/>
              <a:gd name="T49" fmla="*/ 2147483646 h 348"/>
              <a:gd name="T50" fmla="*/ 2147483646 w 557"/>
              <a:gd name="T51" fmla="*/ 2147483646 h 348"/>
              <a:gd name="T52" fmla="*/ 2147483646 w 557"/>
              <a:gd name="T53" fmla="*/ 2147483646 h 348"/>
              <a:gd name="T54" fmla="*/ 2147483646 w 557"/>
              <a:gd name="T55" fmla="*/ 2147483646 h 348"/>
              <a:gd name="T56" fmla="*/ 2147483646 w 557"/>
              <a:gd name="T57" fmla="*/ 2147483646 h 3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7" h="348">
                <a:moveTo>
                  <a:pt x="0" y="347"/>
                </a:moveTo>
                <a:lnTo>
                  <a:pt x="74" y="325"/>
                </a:lnTo>
                <a:lnTo>
                  <a:pt x="101" y="319"/>
                </a:lnTo>
                <a:lnTo>
                  <a:pt x="125" y="300"/>
                </a:lnTo>
                <a:lnTo>
                  <a:pt x="142" y="279"/>
                </a:lnTo>
                <a:lnTo>
                  <a:pt x="169" y="252"/>
                </a:lnTo>
                <a:lnTo>
                  <a:pt x="196" y="185"/>
                </a:lnTo>
                <a:lnTo>
                  <a:pt x="208" y="158"/>
                </a:lnTo>
                <a:lnTo>
                  <a:pt x="215" y="111"/>
                </a:lnTo>
                <a:lnTo>
                  <a:pt x="226" y="87"/>
                </a:lnTo>
                <a:lnTo>
                  <a:pt x="231" y="62"/>
                </a:lnTo>
                <a:lnTo>
                  <a:pt x="247" y="43"/>
                </a:lnTo>
                <a:lnTo>
                  <a:pt x="248" y="29"/>
                </a:lnTo>
                <a:lnTo>
                  <a:pt x="256" y="6"/>
                </a:lnTo>
                <a:lnTo>
                  <a:pt x="274" y="0"/>
                </a:lnTo>
                <a:lnTo>
                  <a:pt x="291" y="17"/>
                </a:lnTo>
                <a:lnTo>
                  <a:pt x="301" y="36"/>
                </a:lnTo>
                <a:lnTo>
                  <a:pt x="316" y="65"/>
                </a:lnTo>
                <a:lnTo>
                  <a:pt x="339" y="106"/>
                </a:lnTo>
                <a:lnTo>
                  <a:pt x="364" y="164"/>
                </a:lnTo>
                <a:lnTo>
                  <a:pt x="389" y="209"/>
                </a:lnTo>
                <a:lnTo>
                  <a:pt x="404" y="240"/>
                </a:lnTo>
                <a:lnTo>
                  <a:pt x="422" y="262"/>
                </a:lnTo>
                <a:lnTo>
                  <a:pt x="438" y="290"/>
                </a:lnTo>
                <a:lnTo>
                  <a:pt x="459" y="316"/>
                </a:lnTo>
                <a:lnTo>
                  <a:pt x="453" y="307"/>
                </a:lnTo>
                <a:lnTo>
                  <a:pt x="475" y="328"/>
                </a:lnTo>
                <a:lnTo>
                  <a:pt x="510" y="330"/>
                </a:lnTo>
                <a:lnTo>
                  <a:pt x="556" y="341"/>
                </a:lnTo>
              </a:path>
            </a:pathLst>
          </a:custGeom>
          <a:solidFill>
            <a:schemeClr val="accent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04" name="Line 65">
            <a:extLst>
              <a:ext uri="{FF2B5EF4-FFF2-40B4-BE49-F238E27FC236}">
                <a16:creationId xmlns:a16="http://schemas.microsoft.com/office/drawing/2014/main" id="{77C4BBE8-7521-2340-A035-6C4925B1930B}"/>
              </a:ext>
            </a:extLst>
          </p:cNvPr>
          <p:cNvSpPr>
            <a:spLocks noChangeShapeType="1"/>
          </p:cNvSpPr>
          <p:nvPr/>
        </p:nvSpPr>
        <p:spPr bwMode="auto">
          <a:xfrm>
            <a:off x="5600700" y="2795589"/>
            <a:ext cx="0" cy="11318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05" name="Line 66">
            <a:extLst>
              <a:ext uri="{FF2B5EF4-FFF2-40B4-BE49-F238E27FC236}">
                <a16:creationId xmlns:a16="http://schemas.microsoft.com/office/drawing/2014/main" id="{18899A79-0EAA-9645-94EF-65DC77D9E0E1}"/>
              </a:ext>
            </a:extLst>
          </p:cNvPr>
          <p:cNvSpPr>
            <a:spLocks noChangeShapeType="1"/>
          </p:cNvSpPr>
          <p:nvPr/>
        </p:nvSpPr>
        <p:spPr bwMode="auto">
          <a:xfrm>
            <a:off x="5613400" y="3940175"/>
            <a:ext cx="18732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06" name="Line 67">
            <a:extLst>
              <a:ext uri="{FF2B5EF4-FFF2-40B4-BE49-F238E27FC236}">
                <a16:creationId xmlns:a16="http://schemas.microsoft.com/office/drawing/2014/main" id="{A3B60D4B-49AF-E645-BA7D-B7EB7E2E0AF2}"/>
              </a:ext>
            </a:extLst>
          </p:cNvPr>
          <p:cNvSpPr>
            <a:spLocks noChangeShapeType="1"/>
          </p:cNvSpPr>
          <p:nvPr/>
        </p:nvSpPr>
        <p:spPr bwMode="auto">
          <a:xfrm>
            <a:off x="5591176" y="3713163"/>
            <a:ext cx="428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07" name="Line 68">
            <a:extLst>
              <a:ext uri="{FF2B5EF4-FFF2-40B4-BE49-F238E27FC236}">
                <a16:creationId xmlns:a16="http://schemas.microsoft.com/office/drawing/2014/main" id="{F9917982-4688-8247-AEE9-EF554C21FCD7}"/>
              </a:ext>
            </a:extLst>
          </p:cNvPr>
          <p:cNvSpPr>
            <a:spLocks noChangeShapeType="1"/>
          </p:cNvSpPr>
          <p:nvPr/>
        </p:nvSpPr>
        <p:spPr bwMode="auto">
          <a:xfrm>
            <a:off x="5591176" y="3459163"/>
            <a:ext cx="428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08" name="Line 69">
            <a:extLst>
              <a:ext uri="{FF2B5EF4-FFF2-40B4-BE49-F238E27FC236}">
                <a16:creationId xmlns:a16="http://schemas.microsoft.com/office/drawing/2014/main" id="{A1C8F0EB-DB9F-F545-9290-D163ADF29B5B}"/>
              </a:ext>
            </a:extLst>
          </p:cNvPr>
          <p:cNvSpPr>
            <a:spLocks noChangeShapeType="1"/>
          </p:cNvSpPr>
          <p:nvPr/>
        </p:nvSpPr>
        <p:spPr bwMode="auto">
          <a:xfrm>
            <a:off x="5591176" y="3227388"/>
            <a:ext cx="428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09" name="Line 70">
            <a:extLst>
              <a:ext uri="{FF2B5EF4-FFF2-40B4-BE49-F238E27FC236}">
                <a16:creationId xmlns:a16="http://schemas.microsoft.com/office/drawing/2014/main" id="{4AFB1577-D04F-D544-960E-CB6AE808D281}"/>
              </a:ext>
            </a:extLst>
          </p:cNvPr>
          <p:cNvSpPr>
            <a:spLocks noChangeShapeType="1"/>
          </p:cNvSpPr>
          <p:nvPr/>
        </p:nvSpPr>
        <p:spPr bwMode="auto">
          <a:xfrm>
            <a:off x="5591176" y="2990850"/>
            <a:ext cx="428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10" name="Line 71">
            <a:extLst>
              <a:ext uri="{FF2B5EF4-FFF2-40B4-BE49-F238E27FC236}">
                <a16:creationId xmlns:a16="http://schemas.microsoft.com/office/drawing/2014/main" id="{C410CEE1-005D-B447-AC18-65CD602BBD79}"/>
              </a:ext>
            </a:extLst>
          </p:cNvPr>
          <p:cNvSpPr>
            <a:spLocks noChangeShapeType="1"/>
          </p:cNvSpPr>
          <p:nvPr/>
        </p:nvSpPr>
        <p:spPr bwMode="auto">
          <a:xfrm>
            <a:off x="5848350" y="3927475"/>
            <a:ext cx="0" cy="26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11" name="Line 72">
            <a:extLst>
              <a:ext uri="{FF2B5EF4-FFF2-40B4-BE49-F238E27FC236}">
                <a16:creationId xmlns:a16="http://schemas.microsoft.com/office/drawing/2014/main" id="{8B890AF0-90DF-A84C-9873-EEBA235C1DC1}"/>
              </a:ext>
            </a:extLst>
          </p:cNvPr>
          <p:cNvSpPr>
            <a:spLocks noChangeShapeType="1"/>
          </p:cNvSpPr>
          <p:nvPr/>
        </p:nvSpPr>
        <p:spPr bwMode="auto">
          <a:xfrm>
            <a:off x="6075363" y="3930650"/>
            <a:ext cx="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12" name="Line 73">
            <a:extLst>
              <a:ext uri="{FF2B5EF4-FFF2-40B4-BE49-F238E27FC236}">
                <a16:creationId xmlns:a16="http://schemas.microsoft.com/office/drawing/2014/main" id="{69FA4E28-646F-5047-88F9-D42D80DFF6B0}"/>
              </a:ext>
            </a:extLst>
          </p:cNvPr>
          <p:cNvSpPr>
            <a:spLocks noChangeShapeType="1"/>
          </p:cNvSpPr>
          <p:nvPr/>
        </p:nvSpPr>
        <p:spPr bwMode="auto">
          <a:xfrm>
            <a:off x="6307138" y="3930650"/>
            <a:ext cx="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13" name="Line 74">
            <a:extLst>
              <a:ext uri="{FF2B5EF4-FFF2-40B4-BE49-F238E27FC236}">
                <a16:creationId xmlns:a16="http://schemas.microsoft.com/office/drawing/2014/main" id="{0A16655B-30A9-0043-B38A-AA7D359D0FFB}"/>
              </a:ext>
            </a:extLst>
          </p:cNvPr>
          <p:cNvSpPr>
            <a:spLocks noChangeShapeType="1"/>
          </p:cNvSpPr>
          <p:nvPr/>
        </p:nvSpPr>
        <p:spPr bwMode="auto">
          <a:xfrm>
            <a:off x="6511925" y="3927475"/>
            <a:ext cx="0" cy="26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14" name="Line 75">
            <a:extLst>
              <a:ext uri="{FF2B5EF4-FFF2-40B4-BE49-F238E27FC236}">
                <a16:creationId xmlns:a16="http://schemas.microsoft.com/office/drawing/2014/main" id="{2EB01161-5122-AB43-A053-E17A4B157A3F}"/>
              </a:ext>
            </a:extLst>
          </p:cNvPr>
          <p:cNvSpPr>
            <a:spLocks noChangeShapeType="1"/>
          </p:cNvSpPr>
          <p:nvPr/>
        </p:nvSpPr>
        <p:spPr bwMode="auto">
          <a:xfrm>
            <a:off x="6697663" y="3930650"/>
            <a:ext cx="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15" name="Line 76">
            <a:extLst>
              <a:ext uri="{FF2B5EF4-FFF2-40B4-BE49-F238E27FC236}">
                <a16:creationId xmlns:a16="http://schemas.microsoft.com/office/drawing/2014/main" id="{097C09F8-5567-154F-BC82-7743E4842DFE}"/>
              </a:ext>
            </a:extLst>
          </p:cNvPr>
          <p:cNvSpPr>
            <a:spLocks noChangeShapeType="1"/>
          </p:cNvSpPr>
          <p:nvPr/>
        </p:nvSpPr>
        <p:spPr bwMode="auto">
          <a:xfrm>
            <a:off x="7070725" y="3930650"/>
            <a:ext cx="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16" name="Line 77">
            <a:extLst>
              <a:ext uri="{FF2B5EF4-FFF2-40B4-BE49-F238E27FC236}">
                <a16:creationId xmlns:a16="http://schemas.microsoft.com/office/drawing/2014/main" id="{82098C0E-23B7-EF4E-A166-9AB3951B3A79}"/>
              </a:ext>
            </a:extLst>
          </p:cNvPr>
          <p:cNvSpPr>
            <a:spLocks noChangeShapeType="1"/>
          </p:cNvSpPr>
          <p:nvPr/>
        </p:nvSpPr>
        <p:spPr bwMode="auto">
          <a:xfrm>
            <a:off x="6883400" y="3930650"/>
            <a:ext cx="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17" name="Line 78">
            <a:extLst>
              <a:ext uri="{FF2B5EF4-FFF2-40B4-BE49-F238E27FC236}">
                <a16:creationId xmlns:a16="http://schemas.microsoft.com/office/drawing/2014/main" id="{6FB9A150-239B-E546-A55D-96F6A4E78EB3}"/>
              </a:ext>
            </a:extLst>
          </p:cNvPr>
          <p:cNvSpPr>
            <a:spLocks noChangeShapeType="1"/>
          </p:cNvSpPr>
          <p:nvPr/>
        </p:nvSpPr>
        <p:spPr bwMode="auto">
          <a:xfrm>
            <a:off x="7264400" y="3935413"/>
            <a:ext cx="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18" name="Oval 79">
            <a:extLst>
              <a:ext uri="{FF2B5EF4-FFF2-40B4-BE49-F238E27FC236}">
                <a16:creationId xmlns:a16="http://schemas.microsoft.com/office/drawing/2014/main" id="{215C92B3-16C2-FF4A-A490-7E3FBECE20E5}"/>
              </a:ext>
            </a:extLst>
          </p:cNvPr>
          <p:cNvSpPr>
            <a:spLocks noChangeArrowheads="1"/>
          </p:cNvSpPr>
          <p:nvPr/>
        </p:nvSpPr>
        <p:spPr bwMode="auto">
          <a:xfrm>
            <a:off x="6837364" y="2984501"/>
            <a:ext cx="111125" cy="168275"/>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619" name="Oval 80" descr="75%">
            <a:extLst>
              <a:ext uri="{FF2B5EF4-FFF2-40B4-BE49-F238E27FC236}">
                <a16:creationId xmlns:a16="http://schemas.microsoft.com/office/drawing/2014/main" id="{C05B9FD8-BEEE-A341-B746-AD133CFBCC7D}"/>
              </a:ext>
            </a:extLst>
          </p:cNvPr>
          <p:cNvSpPr>
            <a:spLocks noChangeArrowheads="1"/>
          </p:cNvSpPr>
          <p:nvPr/>
        </p:nvSpPr>
        <p:spPr bwMode="auto">
          <a:xfrm>
            <a:off x="6869114" y="3028950"/>
            <a:ext cx="41275" cy="88900"/>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nvGrpSpPr>
          <p:cNvPr id="108620" name="Group 81">
            <a:extLst>
              <a:ext uri="{FF2B5EF4-FFF2-40B4-BE49-F238E27FC236}">
                <a16:creationId xmlns:a16="http://schemas.microsoft.com/office/drawing/2014/main" id="{A5696E13-DA96-6E43-ACF1-DF77D2540598}"/>
              </a:ext>
            </a:extLst>
          </p:cNvPr>
          <p:cNvGrpSpPr>
            <a:grpSpLocks/>
          </p:cNvGrpSpPr>
          <p:nvPr/>
        </p:nvGrpSpPr>
        <p:grpSpPr bwMode="auto">
          <a:xfrm>
            <a:off x="6283325" y="2978150"/>
            <a:ext cx="103188" cy="165100"/>
            <a:chOff x="2998" y="3406"/>
            <a:chExt cx="65" cy="104"/>
          </a:xfrm>
        </p:grpSpPr>
        <p:sp>
          <p:nvSpPr>
            <p:cNvPr id="108659" name="Oval 82">
              <a:extLst>
                <a:ext uri="{FF2B5EF4-FFF2-40B4-BE49-F238E27FC236}">
                  <a16:creationId xmlns:a16="http://schemas.microsoft.com/office/drawing/2014/main" id="{1DF85ED0-A24D-D147-8CD7-C71732A70CE6}"/>
                </a:ext>
              </a:extLst>
            </p:cNvPr>
            <p:cNvSpPr>
              <a:spLocks noChangeArrowheads="1"/>
            </p:cNvSpPr>
            <p:nvPr/>
          </p:nvSpPr>
          <p:spPr bwMode="auto">
            <a:xfrm>
              <a:off x="2998" y="3406"/>
              <a:ext cx="65" cy="104"/>
            </a:xfrm>
            <a:prstGeom prst="ellipse">
              <a:avLst/>
            </a:prstGeom>
            <a:solidFill>
              <a:schemeClr val="bg1"/>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660" name="Oval 83" descr="75%">
              <a:extLst>
                <a:ext uri="{FF2B5EF4-FFF2-40B4-BE49-F238E27FC236}">
                  <a16:creationId xmlns:a16="http://schemas.microsoft.com/office/drawing/2014/main" id="{D545EDAB-31E5-AD40-98C1-141B0971CCEE}"/>
                </a:ext>
              </a:extLst>
            </p:cNvPr>
            <p:cNvSpPr>
              <a:spLocks noChangeArrowheads="1"/>
            </p:cNvSpPr>
            <p:nvPr/>
          </p:nvSpPr>
          <p:spPr bwMode="auto">
            <a:xfrm>
              <a:off x="3029" y="3441"/>
              <a:ext cx="20" cy="16"/>
            </a:xfrm>
            <a:prstGeom prst="ellipse">
              <a:avLst/>
            </a:prstGeom>
            <a:blipFill dpi="0" rotWithShape="0">
              <a:blip r:embed="rId5"/>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grpSp>
      <p:sp>
        <p:nvSpPr>
          <p:cNvPr id="108621" name="Line 84">
            <a:extLst>
              <a:ext uri="{FF2B5EF4-FFF2-40B4-BE49-F238E27FC236}">
                <a16:creationId xmlns:a16="http://schemas.microsoft.com/office/drawing/2014/main" id="{6F7A979E-E29C-0B4E-90A1-182AEB8C220A}"/>
              </a:ext>
            </a:extLst>
          </p:cNvPr>
          <p:cNvSpPr>
            <a:spLocks noChangeShapeType="1"/>
          </p:cNvSpPr>
          <p:nvPr/>
        </p:nvSpPr>
        <p:spPr bwMode="auto">
          <a:xfrm>
            <a:off x="6196013" y="2732088"/>
            <a:ext cx="0" cy="341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622" name="Line 85">
            <a:extLst>
              <a:ext uri="{FF2B5EF4-FFF2-40B4-BE49-F238E27FC236}">
                <a16:creationId xmlns:a16="http://schemas.microsoft.com/office/drawing/2014/main" id="{EEFA79F9-802B-D340-ACDF-4F6885FB4C27}"/>
              </a:ext>
            </a:extLst>
          </p:cNvPr>
          <p:cNvSpPr>
            <a:spLocks noChangeShapeType="1"/>
          </p:cNvSpPr>
          <p:nvPr/>
        </p:nvSpPr>
        <p:spPr bwMode="auto">
          <a:xfrm>
            <a:off x="6773863" y="2738438"/>
            <a:ext cx="0" cy="342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623" name="Rectangle 86">
            <a:extLst>
              <a:ext uri="{FF2B5EF4-FFF2-40B4-BE49-F238E27FC236}">
                <a16:creationId xmlns:a16="http://schemas.microsoft.com/office/drawing/2014/main" id="{DA4B66A4-0AC3-0643-9E9D-A5BB8B6324C5}"/>
              </a:ext>
            </a:extLst>
          </p:cNvPr>
          <p:cNvSpPr>
            <a:spLocks noChangeArrowheads="1"/>
          </p:cNvSpPr>
          <p:nvPr/>
        </p:nvSpPr>
        <p:spPr bwMode="auto">
          <a:xfrm>
            <a:off x="5656264" y="4079876"/>
            <a:ext cx="18510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Frequency Histogram</a:t>
            </a:r>
          </a:p>
        </p:txBody>
      </p:sp>
      <p:sp>
        <p:nvSpPr>
          <p:cNvPr id="108624" name="Rectangle 87">
            <a:extLst>
              <a:ext uri="{FF2B5EF4-FFF2-40B4-BE49-F238E27FC236}">
                <a16:creationId xmlns:a16="http://schemas.microsoft.com/office/drawing/2014/main" id="{C625C99B-A3D1-D447-9E22-BDB638D6DD16}"/>
              </a:ext>
            </a:extLst>
          </p:cNvPr>
          <p:cNvSpPr>
            <a:spLocks noChangeArrowheads="1"/>
          </p:cNvSpPr>
          <p:nvPr/>
        </p:nvSpPr>
        <p:spPr bwMode="auto">
          <a:xfrm>
            <a:off x="5629276" y="2544764"/>
            <a:ext cx="9826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SMALL BEAD</a:t>
            </a:r>
          </a:p>
        </p:txBody>
      </p:sp>
      <p:sp>
        <p:nvSpPr>
          <p:cNvPr id="108625" name="Rectangle 88">
            <a:extLst>
              <a:ext uri="{FF2B5EF4-FFF2-40B4-BE49-F238E27FC236}">
                <a16:creationId xmlns:a16="http://schemas.microsoft.com/office/drawing/2014/main" id="{301B670A-5FDC-9E4C-AC7E-0C3520A1C488}"/>
              </a:ext>
            </a:extLst>
          </p:cNvPr>
          <p:cNvSpPr>
            <a:spLocks noChangeArrowheads="1"/>
          </p:cNvSpPr>
          <p:nvPr/>
        </p:nvSpPr>
        <p:spPr bwMode="auto">
          <a:xfrm>
            <a:off x="6545263" y="2557464"/>
            <a:ext cx="9890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LARGE BEAD</a:t>
            </a:r>
          </a:p>
        </p:txBody>
      </p:sp>
      <p:sp>
        <p:nvSpPr>
          <p:cNvPr id="108626" name="Rectangle 89">
            <a:extLst>
              <a:ext uri="{FF2B5EF4-FFF2-40B4-BE49-F238E27FC236}">
                <a16:creationId xmlns:a16="http://schemas.microsoft.com/office/drawing/2014/main" id="{2F1D8D51-4A62-6B4E-A4A1-F15DADE418E9}"/>
              </a:ext>
            </a:extLst>
          </p:cNvPr>
          <p:cNvSpPr>
            <a:spLocks noChangeArrowheads="1"/>
          </p:cNvSpPr>
          <p:nvPr/>
        </p:nvSpPr>
        <p:spPr bwMode="auto">
          <a:xfrm>
            <a:off x="3097214" y="381001"/>
            <a:ext cx="878445" cy="2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1"/>
              <a:t>Sample in</a:t>
            </a:r>
          </a:p>
        </p:txBody>
      </p:sp>
      <p:sp>
        <p:nvSpPr>
          <p:cNvPr id="108627" name="Rectangle 90">
            <a:extLst>
              <a:ext uri="{FF2B5EF4-FFF2-40B4-BE49-F238E27FC236}">
                <a16:creationId xmlns:a16="http://schemas.microsoft.com/office/drawing/2014/main" id="{00AC8557-4169-5B47-ABC2-1A8EA8DD9246}"/>
              </a:ext>
            </a:extLst>
          </p:cNvPr>
          <p:cNvSpPr>
            <a:spLocks noChangeArrowheads="1"/>
          </p:cNvSpPr>
          <p:nvPr/>
        </p:nvSpPr>
        <p:spPr bwMode="auto">
          <a:xfrm>
            <a:off x="4116388" y="519114"/>
            <a:ext cx="5715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Sheath</a:t>
            </a:r>
          </a:p>
        </p:txBody>
      </p:sp>
      <p:sp>
        <p:nvSpPr>
          <p:cNvPr id="108628" name="Rectangle 91">
            <a:extLst>
              <a:ext uri="{FF2B5EF4-FFF2-40B4-BE49-F238E27FC236}">
                <a16:creationId xmlns:a16="http://schemas.microsoft.com/office/drawing/2014/main" id="{F071360A-0151-6446-80CA-49F30B9B603E}"/>
              </a:ext>
            </a:extLst>
          </p:cNvPr>
          <p:cNvSpPr>
            <a:spLocks noChangeArrowheads="1"/>
          </p:cNvSpPr>
          <p:nvPr/>
        </p:nvSpPr>
        <p:spPr bwMode="auto">
          <a:xfrm>
            <a:off x="4322764" y="1468439"/>
            <a:ext cx="7191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Sheath in</a:t>
            </a:r>
          </a:p>
        </p:txBody>
      </p:sp>
      <p:sp>
        <p:nvSpPr>
          <p:cNvPr id="108629" name="Rectangle 92">
            <a:extLst>
              <a:ext uri="{FF2B5EF4-FFF2-40B4-BE49-F238E27FC236}">
                <a16:creationId xmlns:a16="http://schemas.microsoft.com/office/drawing/2014/main" id="{81E824A0-1312-A646-BB40-654EDA6DA8EC}"/>
              </a:ext>
            </a:extLst>
          </p:cNvPr>
          <p:cNvSpPr>
            <a:spLocks noChangeArrowheads="1"/>
          </p:cNvSpPr>
          <p:nvPr/>
        </p:nvSpPr>
        <p:spPr bwMode="auto">
          <a:xfrm>
            <a:off x="2197101" y="2500314"/>
            <a:ext cx="1003479" cy="2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1"/>
              <a:t>Laser beam</a:t>
            </a:r>
          </a:p>
        </p:txBody>
      </p:sp>
      <p:sp>
        <p:nvSpPr>
          <p:cNvPr id="108630" name="Rectangle 93">
            <a:extLst>
              <a:ext uri="{FF2B5EF4-FFF2-40B4-BE49-F238E27FC236}">
                <a16:creationId xmlns:a16="http://schemas.microsoft.com/office/drawing/2014/main" id="{B3D64ED8-4CCD-A849-9D3B-2C611684BA44}"/>
              </a:ext>
            </a:extLst>
          </p:cNvPr>
          <p:cNvSpPr>
            <a:spLocks noChangeArrowheads="1"/>
          </p:cNvSpPr>
          <p:nvPr/>
        </p:nvSpPr>
        <p:spPr bwMode="auto">
          <a:xfrm>
            <a:off x="2563814" y="831851"/>
            <a:ext cx="6127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Stream </a:t>
            </a:r>
          </a:p>
          <a:p>
            <a:pPr>
              <a:spcBef>
                <a:spcPct val="0"/>
              </a:spcBef>
              <a:buFontTx/>
              <a:buNone/>
            </a:pPr>
            <a:r>
              <a:rPr lang="en-US" altLang="en-US" sz="1000" b="1"/>
              <a:t>Charge</a:t>
            </a:r>
          </a:p>
        </p:txBody>
      </p:sp>
      <p:sp>
        <p:nvSpPr>
          <p:cNvPr id="108631" name="Rectangle 94">
            <a:extLst>
              <a:ext uri="{FF2B5EF4-FFF2-40B4-BE49-F238E27FC236}">
                <a16:creationId xmlns:a16="http://schemas.microsoft.com/office/drawing/2014/main" id="{DA60333F-EDF5-7547-8E6A-B547E63E5070}"/>
              </a:ext>
            </a:extLst>
          </p:cNvPr>
          <p:cNvSpPr>
            <a:spLocks noChangeArrowheads="1"/>
          </p:cNvSpPr>
          <p:nvPr/>
        </p:nvSpPr>
        <p:spPr bwMode="auto">
          <a:xfrm>
            <a:off x="2703514" y="4141788"/>
            <a:ext cx="5667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+4KV</a:t>
            </a:r>
          </a:p>
        </p:txBody>
      </p:sp>
      <p:sp>
        <p:nvSpPr>
          <p:cNvPr id="108632" name="Rectangle 95">
            <a:extLst>
              <a:ext uri="{FF2B5EF4-FFF2-40B4-BE49-F238E27FC236}">
                <a16:creationId xmlns:a16="http://schemas.microsoft.com/office/drawing/2014/main" id="{C0E9A1DF-DB58-CC4F-8808-7FFB2CFFB053}"/>
              </a:ext>
            </a:extLst>
          </p:cNvPr>
          <p:cNvSpPr>
            <a:spLocks noChangeArrowheads="1"/>
          </p:cNvSpPr>
          <p:nvPr/>
        </p:nvSpPr>
        <p:spPr bwMode="auto">
          <a:xfrm>
            <a:off x="4416426" y="4095751"/>
            <a:ext cx="5254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-4KV</a:t>
            </a:r>
          </a:p>
        </p:txBody>
      </p:sp>
      <p:sp>
        <p:nvSpPr>
          <p:cNvPr id="108633" name="Rectangle 96">
            <a:extLst>
              <a:ext uri="{FF2B5EF4-FFF2-40B4-BE49-F238E27FC236}">
                <a16:creationId xmlns:a16="http://schemas.microsoft.com/office/drawing/2014/main" id="{043F7D44-F700-FC4E-989E-1807A2765CB8}"/>
              </a:ext>
            </a:extLst>
          </p:cNvPr>
          <p:cNvSpPr>
            <a:spLocks noChangeArrowheads="1"/>
          </p:cNvSpPr>
          <p:nvPr/>
        </p:nvSpPr>
        <p:spPr bwMode="auto">
          <a:xfrm>
            <a:off x="3652839" y="5900738"/>
            <a:ext cx="6365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Waste</a:t>
            </a:r>
          </a:p>
        </p:txBody>
      </p:sp>
      <p:sp>
        <p:nvSpPr>
          <p:cNvPr id="108634" name="Line 97">
            <a:extLst>
              <a:ext uri="{FF2B5EF4-FFF2-40B4-BE49-F238E27FC236}">
                <a16:creationId xmlns:a16="http://schemas.microsoft.com/office/drawing/2014/main" id="{4D703DDB-16AF-8746-8368-180878868E9B}"/>
              </a:ext>
            </a:extLst>
          </p:cNvPr>
          <p:cNvSpPr>
            <a:spLocks noChangeShapeType="1"/>
          </p:cNvSpPr>
          <p:nvPr/>
        </p:nvSpPr>
        <p:spPr bwMode="auto">
          <a:xfrm>
            <a:off x="6511925" y="2940050"/>
            <a:ext cx="0" cy="9794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35" name="Rectangle 98">
            <a:extLst>
              <a:ext uri="{FF2B5EF4-FFF2-40B4-BE49-F238E27FC236}">
                <a16:creationId xmlns:a16="http://schemas.microsoft.com/office/drawing/2014/main" id="{BFACE80F-412C-DF4E-A48F-1B3564C171CB}"/>
              </a:ext>
            </a:extLst>
          </p:cNvPr>
          <p:cNvSpPr>
            <a:spLocks noChangeArrowheads="1"/>
          </p:cNvSpPr>
          <p:nvPr/>
        </p:nvSpPr>
        <p:spPr bwMode="auto">
          <a:xfrm>
            <a:off x="6511926" y="3117851"/>
            <a:ext cx="931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SORT RIGHT</a:t>
            </a:r>
          </a:p>
        </p:txBody>
      </p:sp>
      <p:sp>
        <p:nvSpPr>
          <p:cNvPr id="108636" name="Rectangle 99">
            <a:extLst>
              <a:ext uri="{FF2B5EF4-FFF2-40B4-BE49-F238E27FC236}">
                <a16:creationId xmlns:a16="http://schemas.microsoft.com/office/drawing/2014/main" id="{6DBCA28D-A8CB-D841-AB15-9C82A57A977A}"/>
              </a:ext>
            </a:extLst>
          </p:cNvPr>
          <p:cNvSpPr>
            <a:spLocks noChangeArrowheads="1"/>
          </p:cNvSpPr>
          <p:nvPr/>
        </p:nvSpPr>
        <p:spPr bwMode="auto">
          <a:xfrm>
            <a:off x="5627688" y="3119439"/>
            <a:ext cx="10731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SORT LEFT</a:t>
            </a:r>
          </a:p>
        </p:txBody>
      </p:sp>
      <p:sp>
        <p:nvSpPr>
          <p:cNvPr id="108637" name="Rectangle 100">
            <a:extLst>
              <a:ext uri="{FF2B5EF4-FFF2-40B4-BE49-F238E27FC236}">
                <a16:creationId xmlns:a16="http://schemas.microsoft.com/office/drawing/2014/main" id="{16327451-0ABB-BB46-9D45-2D09F3623ACD}"/>
              </a:ext>
            </a:extLst>
          </p:cNvPr>
          <p:cNvSpPr>
            <a:spLocks noChangeArrowheads="1"/>
          </p:cNvSpPr>
          <p:nvPr/>
        </p:nvSpPr>
        <p:spPr bwMode="auto">
          <a:xfrm>
            <a:off x="5619750" y="2165350"/>
            <a:ext cx="1885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SORT DECISIONS</a:t>
            </a:r>
          </a:p>
        </p:txBody>
      </p:sp>
      <p:sp>
        <p:nvSpPr>
          <p:cNvPr id="108638" name="Line 101">
            <a:extLst>
              <a:ext uri="{FF2B5EF4-FFF2-40B4-BE49-F238E27FC236}">
                <a16:creationId xmlns:a16="http://schemas.microsoft.com/office/drawing/2014/main" id="{EB6FF908-243A-2241-919E-D5BF4799664B}"/>
              </a:ext>
            </a:extLst>
          </p:cNvPr>
          <p:cNvSpPr>
            <a:spLocks noChangeShapeType="1"/>
          </p:cNvSpPr>
          <p:nvPr/>
        </p:nvSpPr>
        <p:spPr bwMode="auto">
          <a:xfrm>
            <a:off x="3549650" y="1290638"/>
            <a:ext cx="6921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39" name="Rectangle 102">
            <a:extLst>
              <a:ext uri="{FF2B5EF4-FFF2-40B4-BE49-F238E27FC236}">
                <a16:creationId xmlns:a16="http://schemas.microsoft.com/office/drawing/2014/main" id="{B1940292-F5BA-9D40-8723-6DF17F1CF2B6}"/>
              </a:ext>
            </a:extLst>
          </p:cNvPr>
          <p:cNvSpPr>
            <a:spLocks noChangeArrowheads="1"/>
          </p:cNvSpPr>
          <p:nvPr/>
        </p:nvSpPr>
        <p:spPr bwMode="auto">
          <a:xfrm>
            <a:off x="4554539" y="995364"/>
            <a:ext cx="11525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Piezoelectric</a:t>
            </a:r>
          </a:p>
          <a:p>
            <a:pPr>
              <a:spcBef>
                <a:spcPct val="0"/>
              </a:spcBef>
              <a:buFontTx/>
              <a:buNone/>
            </a:pPr>
            <a:r>
              <a:rPr lang="en-US" altLang="en-US" sz="1000" b="1"/>
              <a:t>crystal oscillator</a:t>
            </a:r>
          </a:p>
        </p:txBody>
      </p:sp>
      <p:sp>
        <p:nvSpPr>
          <p:cNvPr id="108640" name="Line 103">
            <a:extLst>
              <a:ext uri="{FF2B5EF4-FFF2-40B4-BE49-F238E27FC236}">
                <a16:creationId xmlns:a16="http://schemas.microsoft.com/office/drawing/2014/main" id="{FD1DB408-074C-A348-9A6C-2364664BCC3E}"/>
              </a:ext>
            </a:extLst>
          </p:cNvPr>
          <p:cNvSpPr>
            <a:spLocks noChangeShapeType="1"/>
          </p:cNvSpPr>
          <p:nvPr/>
        </p:nvSpPr>
        <p:spPr bwMode="auto">
          <a:xfrm flipH="1">
            <a:off x="4318000" y="1216026"/>
            <a:ext cx="336550" cy="79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641" name="Line 104">
            <a:extLst>
              <a:ext uri="{FF2B5EF4-FFF2-40B4-BE49-F238E27FC236}">
                <a16:creationId xmlns:a16="http://schemas.microsoft.com/office/drawing/2014/main" id="{283BEF25-7226-6C40-9510-7AC00DECB7F4}"/>
              </a:ext>
            </a:extLst>
          </p:cNvPr>
          <p:cNvSpPr>
            <a:spLocks noChangeShapeType="1"/>
          </p:cNvSpPr>
          <p:nvPr/>
        </p:nvSpPr>
        <p:spPr bwMode="auto">
          <a:xfrm flipH="1">
            <a:off x="3948114" y="3397250"/>
            <a:ext cx="2889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642" name="Rectangle 105">
            <a:extLst>
              <a:ext uri="{FF2B5EF4-FFF2-40B4-BE49-F238E27FC236}">
                <a16:creationId xmlns:a16="http://schemas.microsoft.com/office/drawing/2014/main" id="{ABD005CC-5A88-8B41-BD04-D8D6DFD78614}"/>
              </a:ext>
            </a:extLst>
          </p:cNvPr>
          <p:cNvSpPr>
            <a:spLocks noChangeArrowheads="1"/>
          </p:cNvSpPr>
          <p:nvPr/>
        </p:nvSpPr>
        <p:spPr bwMode="auto">
          <a:xfrm>
            <a:off x="4160838" y="3181351"/>
            <a:ext cx="965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b="1"/>
              <a:t>Last attached</a:t>
            </a:r>
          </a:p>
          <a:p>
            <a:pPr>
              <a:spcBef>
                <a:spcPct val="0"/>
              </a:spcBef>
              <a:buFontTx/>
              <a:buNone/>
            </a:pPr>
            <a:r>
              <a:rPr lang="en-US" altLang="en-US" sz="1000" b="1"/>
              <a:t>droplet</a:t>
            </a:r>
          </a:p>
        </p:txBody>
      </p:sp>
      <p:sp>
        <p:nvSpPr>
          <p:cNvPr id="108643" name="Rectangle 106">
            <a:extLst>
              <a:ext uri="{FF2B5EF4-FFF2-40B4-BE49-F238E27FC236}">
                <a16:creationId xmlns:a16="http://schemas.microsoft.com/office/drawing/2014/main" id="{7CB43260-53BE-274E-8BC6-65B2D413F8F2}"/>
              </a:ext>
            </a:extLst>
          </p:cNvPr>
          <p:cNvSpPr>
            <a:spLocks noChangeArrowheads="1"/>
          </p:cNvSpPr>
          <p:nvPr/>
        </p:nvSpPr>
        <p:spPr bwMode="auto">
          <a:xfrm>
            <a:off x="2484438" y="4432301"/>
            <a:ext cx="5635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LEFT</a:t>
            </a:r>
          </a:p>
        </p:txBody>
      </p:sp>
      <p:sp>
        <p:nvSpPr>
          <p:cNvPr id="108644" name="Rectangle 107">
            <a:extLst>
              <a:ext uri="{FF2B5EF4-FFF2-40B4-BE49-F238E27FC236}">
                <a16:creationId xmlns:a16="http://schemas.microsoft.com/office/drawing/2014/main" id="{29A88079-71A8-E544-8821-7D51CCEFECC5}"/>
              </a:ext>
            </a:extLst>
          </p:cNvPr>
          <p:cNvSpPr>
            <a:spLocks noChangeArrowheads="1"/>
          </p:cNvSpPr>
          <p:nvPr/>
        </p:nvSpPr>
        <p:spPr bwMode="auto">
          <a:xfrm>
            <a:off x="4619626" y="4405313"/>
            <a:ext cx="6635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RIGHT</a:t>
            </a:r>
          </a:p>
        </p:txBody>
      </p:sp>
      <p:sp>
        <p:nvSpPr>
          <p:cNvPr id="108645" name="AutoShape 108">
            <a:extLst>
              <a:ext uri="{FF2B5EF4-FFF2-40B4-BE49-F238E27FC236}">
                <a16:creationId xmlns:a16="http://schemas.microsoft.com/office/drawing/2014/main" id="{3525301B-A5F5-B742-8E15-0978E4B009DE}"/>
              </a:ext>
            </a:extLst>
          </p:cNvPr>
          <p:cNvSpPr>
            <a:spLocks noChangeArrowheads="1"/>
          </p:cNvSpPr>
          <p:nvPr/>
        </p:nvSpPr>
        <p:spPr bwMode="auto">
          <a:xfrm>
            <a:off x="4306889" y="2649539"/>
            <a:ext cx="287337" cy="219075"/>
          </a:xfrm>
          <a:prstGeom prst="roundRect">
            <a:avLst>
              <a:gd name="adj" fmla="val 12495"/>
            </a:avLst>
          </a:prstGeom>
          <a:solidFill>
            <a:srgbClr val="A2C1FE"/>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08646" name="Line 109">
            <a:extLst>
              <a:ext uri="{FF2B5EF4-FFF2-40B4-BE49-F238E27FC236}">
                <a16:creationId xmlns:a16="http://schemas.microsoft.com/office/drawing/2014/main" id="{6064724D-FBAA-6446-807A-716BA543498F}"/>
              </a:ext>
            </a:extLst>
          </p:cNvPr>
          <p:cNvSpPr>
            <a:spLocks noChangeShapeType="1"/>
          </p:cNvSpPr>
          <p:nvPr/>
        </p:nvSpPr>
        <p:spPr bwMode="auto">
          <a:xfrm flipV="1">
            <a:off x="4152901" y="1982788"/>
            <a:ext cx="631825" cy="652462"/>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47" name="Line 110">
            <a:extLst>
              <a:ext uri="{FF2B5EF4-FFF2-40B4-BE49-F238E27FC236}">
                <a16:creationId xmlns:a16="http://schemas.microsoft.com/office/drawing/2014/main" id="{9DC1B698-CF2D-9846-A17A-4D784947740E}"/>
              </a:ext>
            </a:extLst>
          </p:cNvPr>
          <p:cNvSpPr>
            <a:spLocks noChangeShapeType="1"/>
          </p:cNvSpPr>
          <p:nvPr/>
        </p:nvSpPr>
        <p:spPr bwMode="auto">
          <a:xfrm flipV="1">
            <a:off x="4291013" y="2098675"/>
            <a:ext cx="539750" cy="547688"/>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48" name="Rectangle 111">
            <a:extLst>
              <a:ext uri="{FF2B5EF4-FFF2-40B4-BE49-F238E27FC236}">
                <a16:creationId xmlns:a16="http://schemas.microsoft.com/office/drawing/2014/main" id="{0D1D7D5C-AC8D-8943-9E43-36C14AC87566}"/>
              </a:ext>
            </a:extLst>
          </p:cNvPr>
          <p:cNvSpPr>
            <a:spLocks noChangeArrowheads="1"/>
          </p:cNvSpPr>
          <p:nvPr/>
        </p:nvSpPr>
        <p:spPr bwMode="auto">
          <a:xfrm>
            <a:off x="4578350" y="1724026"/>
            <a:ext cx="756616" cy="2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1"/>
              <a:t>Sensors</a:t>
            </a:r>
          </a:p>
        </p:txBody>
      </p:sp>
      <p:sp>
        <p:nvSpPr>
          <p:cNvPr id="108649" name="Rectangle 112">
            <a:extLst>
              <a:ext uri="{FF2B5EF4-FFF2-40B4-BE49-F238E27FC236}">
                <a16:creationId xmlns:a16="http://schemas.microsoft.com/office/drawing/2014/main" id="{425290E3-72EA-0E4C-B40E-4F6A75245F87}"/>
              </a:ext>
            </a:extLst>
          </p:cNvPr>
          <p:cNvSpPr>
            <a:spLocks noChangeArrowheads="1"/>
          </p:cNvSpPr>
          <p:nvPr/>
        </p:nvSpPr>
        <p:spPr bwMode="auto">
          <a:xfrm>
            <a:off x="4532313" y="2406651"/>
            <a:ext cx="671658" cy="2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612" tIns="36512" rIns="74612" bIns="36512">
            <a:spAutoFit/>
          </a:bodyPr>
          <a:lstStyle>
            <a:lvl1pPr defTabSz="7397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7397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7397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739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1"/>
              <a:t>Sensor</a:t>
            </a:r>
          </a:p>
        </p:txBody>
      </p:sp>
      <p:pic>
        <p:nvPicPr>
          <p:cNvPr id="108650" name="Picture 113">
            <a:extLst>
              <a:ext uri="{FF2B5EF4-FFF2-40B4-BE49-F238E27FC236}">
                <a16:creationId xmlns:a16="http://schemas.microsoft.com/office/drawing/2014/main" id="{B70710B3-FF8A-0B49-BB17-2C7B0A7D35A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7264" y="333376"/>
            <a:ext cx="119538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651" name="Line 114">
            <a:extLst>
              <a:ext uri="{FF2B5EF4-FFF2-40B4-BE49-F238E27FC236}">
                <a16:creationId xmlns:a16="http://schemas.microsoft.com/office/drawing/2014/main" id="{C0140326-D802-A742-86FD-6077D58B0771}"/>
              </a:ext>
            </a:extLst>
          </p:cNvPr>
          <p:cNvSpPr>
            <a:spLocks noChangeShapeType="1"/>
          </p:cNvSpPr>
          <p:nvPr/>
        </p:nvSpPr>
        <p:spPr bwMode="auto">
          <a:xfrm flipV="1">
            <a:off x="5284788" y="1222376"/>
            <a:ext cx="715962" cy="4921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652" name="Line 115">
            <a:extLst>
              <a:ext uri="{FF2B5EF4-FFF2-40B4-BE49-F238E27FC236}">
                <a16:creationId xmlns:a16="http://schemas.microsoft.com/office/drawing/2014/main" id="{D32F3EDA-DC85-5A4B-A249-F04E4B8BC3CE}"/>
              </a:ext>
            </a:extLst>
          </p:cNvPr>
          <p:cNvSpPr>
            <a:spLocks noChangeShapeType="1"/>
          </p:cNvSpPr>
          <p:nvPr/>
        </p:nvSpPr>
        <p:spPr bwMode="auto">
          <a:xfrm>
            <a:off x="7194550" y="1581150"/>
            <a:ext cx="0" cy="5984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653" name="Line 116">
            <a:extLst>
              <a:ext uri="{FF2B5EF4-FFF2-40B4-BE49-F238E27FC236}">
                <a16:creationId xmlns:a16="http://schemas.microsoft.com/office/drawing/2014/main" id="{5B0EFD7B-E042-0841-926F-AFFB812926AA}"/>
              </a:ext>
            </a:extLst>
          </p:cNvPr>
          <p:cNvSpPr>
            <a:spLocks noChangeShapeType="1"/>
          </p:cNvSpPr>
          <p:nvPr/>
        </p:nvSpPr>
        <p:spPr bwMode="auto">
          <a:xfrm flipV="1">
            <a:off x="6245225" y="1524001"/>
            <a:ext cx="0" cy="6270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654" name="Line 117">
            <a:extLst>
              <a:ext uri="{FF2B5EF4-FFF2-40B4-BE49-F238E27FC236}">
                <a16:creationId xmlns:a16="http://schemas.microsoft.com/office/drawing/2014/main" id="{85983B2D-E1C0-9A4F-9C96-28706EB0B62F}"/>
              </a:ext>
            </a:extLst>
          </p:cNvPr>
          <p:cNvSpPr>
            <a:spLocks noChangeShapeType="1"/>
          </p:cNvSpPr>
          <p:nvPr/>
        </p:nvSpPr>
        <p:spPr bwMode="auto">
          <a:xfrm>
            <a:off x="6505575" y="3354388"/>
            <a:ext cx="7048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655" name="Line 118">
            <a:extLst>
              <a:ext uri="{FF2B5EF4-FFF2-40B4-BE49-F238E27FC236}">
                <a16:creationId xmlns:a16="http://schemas.microsoft.com/office/drawing/2014/main" id="{191086DD-E9EF-2344-9DC6-0138F42242F0}"/>
              </a:ext>
            </a:extLst>
          </p:cNvPr>
          <p:cNvSpPr>
            <a:spLocks noChangeShapeType="1"/>
          </p:cNvSpPr>
          <p:nvPr/>
        </p:nvSpPr>
        <p:spPr bwMode="auto">
          <a:xfrm flipH="1">
            <a:off x="5903913" y="3354388"/>
            <a:ext cx="6143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656" name="Freeform 119" descr="Light upward diagonal">
            <a:extLst>
              <a:ext uri="{FF2B5EF4-FFF2-40B4-BE49-F238E27FC236}">
                <a16:creationId xmlns:a16="http://schemas.microsoft.com/office/drawing/2014/main" id="{5DD2997F-805E-6042-BF9D-D3AEA636A2B0}"/>
              </a:ext>
            </a:extLst>
          </p:cNvPr>
          <p:cNvSpPr>
            <a:spLocks/>
          </p:cNvSpPr>
          <p:nvPr/>
        </p:nvSpPr>
        <p:spPr bwMode="auto">
          <a:xfrm>
            <a:off x="3787775" y="3316289"/>
            <a:ext cx="152400" cy="141287"/>
          </a:xfrm>
          <a:custGeom>
            <a:avLst/>
            <a:gdLst>
              <a:gd name="T0" fmla="*/ 2147483646 w 96"/>
              <a:gd name="T1" fmla="*/ 0 h 89"/>
              <a:gd name="T2" fmla="*/ 2147483646 w 96"/>
              <a:gd name="T3" fmla="*/ 2147483646 h 89"/>
              <a:gd name="T4" fmla="*/ 2147483646 w 96"/>
              <a:gd name="T5" fmla="*/ 2147483646 h 89"/>
              <a:gd name="T6" fmla="*/ 2147483646 w 96"/>
              <a:gd name="T7" fmla="*/ 2147483646 h 89"/>
              <a:gd name="T8" fmla="*/ 0 w 96"/>
              <a:gd name="T9" fmla="*/ 2147483646 h 89"/>
              <a:gd name="T10" fmla="*/ 0 w 96"/>
              <a:gd name="T11" fmla="*/ 2147483646 h 89"/>
              <a:gd name="T12" fmla="*/ 0 w 96"/>
              <a:gd name="T13" fmla="*/ 2147483646 h 89"/>
              <a:gd name="T14" fmla="*/ 0 w 96"/>
              <a:gd name="T15" fmla="*/ 2147483646 h 89"/>
              <a:gd name="T16" fmla="*/ 2147483646 w 96"/>
              <a:gd name="T17" fmla="*/ 2147483646 h 89"/>
              <a:gd name="T18" fmla="*/ 2147483646 w 96"/>
              <a:gd name="T19" fmla="*/ 2147483646 h 89"/>
              <a:gd name="T20" fmla="*/ 2147483646 w 96"/>
              <a:gd name="T21" fmla="*/ 2147483646 h 89"/>
              <a:gd name="T22" fmla="*/ 2147483646 w 96"/>
              <a:gd name="T23" fmla="*/ 2147483646 h 89"/>
              <a:gd name="T24" fmla="*/ 2147483646 w 96"/>
              <a:gd name="T25" fmla="*/ 2147483646 h 89"/>
              <a:gd name="T26" fmla="*/ 2147483646 w 96"/>
              <a:gd name="T27" fmla="*/ 2147483646 h 89"/>
              <a:gd name="T28" fmla="*/ 2147483646 w 96"/>
              <a:gd name="T29" fmla="*/ 2147483646 h 89"/>
              <a:gd name="T30" fmla="*/ 2147483646 w 96"/>
              <a:gd name="T31" fmla="*/ 2147483646 h 89"/>
              <a:gd name="T32" fmla="*/ 2147483646 w 96"/>
              <a:gd name="T33" fmla="*/ 2147483646 h 89"/>
              <a:gd name="T34" fmla="*/ 2147483646 w 96"/>
              <a:gd name="T35" fmla="*/ 2147483646 h 89"/>
              <a:gd name="T36" fmla="*/ 2147483646 w 96"/>
              <a:gd name="T37" fmla="*/ 2147483646 h 89"/>
              <a:gd name="T38" fmla="*/ 2147483646 w 96"/>
              <a:gd name="T39" fmla="*/ 2147483646 h 89"/>
              <a:gd name="T40" fmla="*/ 2147483646 w 96"/>
              <a:gd name="T41" fmla="*/ 2147483646 h 89"/>
              <a:gd name="T42" fmla="*/ 2147483646 w 96"/>
              <a:gd name="T43" fmla="*/ 2147483646 h 89"/>
              <a:gd name="T44" fmla="*/ 2147483646 w 96"/>
              <a:gd name="T45" fmla="*/ 2147483646 h 89"/>
              <a:gd name="T46" fmla="*/ 2147483646 w 96"/>
              <a:gd name="T47" fmla="*/ 2147483646 h 89"/>
              <a:gd name="T48" fmla="*/ 2147483646 w 96"/>
              <a:gd name="T49" fmla="*/ 2147483646 h 89"/>
              <a:gd name="T50" fmla="*/ 2147483646 w 96"/>
              <a:gd name="T51" fmla="*/ 2147483646 h 89"/>
              <a:gd name="T52" fmla="*/ 2147483646 w 96"/>
              <a:gd name="T53" fmla="*/ 2147483646 h 89"/>
              <a:gd name="T54" fmla="*/ 2147483646 w 96"/>
              <a:gd name="T55" fmla="*/ 2147483646 h 89"/>
              <a:gd name="T56" fmla="*/ 2147483646 w 96"/>
              <a:gd name="T57" fmla="*/ 2147483646 h 89"/>
              <a:gd name="T58" fmla="*/ 2147483646 w 96"/>
              <a:gd name="T59" fmla="*/ 2147483646 h 89"/>
              <a:gd name="T60" fmla="*/ 2147483646 w 96"/>
              <a:gd name="T61" fmla="*/ 2147483646 h 89"/>
              <a:gd name="T62" fmla="*/ 2147483646 w 96"/>
              <a:gd name="T63" fmla="*/ 2147483646 h 89"/>
              <a:gd name="T64" fmla="*/ 2147483646 w 96"/>
              <a:gd name="T65" fmla="*/ 2147483646 h 89"/>
              <a:gd name="T66" fmla="*/ 2147483646 w 96"/>
              <a:gd name="T67" fmla="*/ 2147483646 h 89"/>
              <a:gd name="T68" fmla="*/ 2147483646 w 96"/>
              <a:gd name="T69" fmla="*/ 2147483646 h 89"/>
              <a:gd name="T70" fmla="*/ 2147483646 w 96"/>
              <a:gd name="T71" fmla="*/ 2147483646 h 89"/>
              <a:gd name="T72" fmla="*/ 2147483646 w 96"/>
              <a:gd name="T73" fmla="*/ 2147483646 h 89"/>
              <a:gd name="T74" fmla="*/ 2147483646 w 96"/>
              <a:gd name="T75" fmla="*/ 2147483646 h 89"/>
              <a:gd name="T76" fmla="*/ 2147483646 w 96"/>
              <a:gd name="T77" fmla="*/ 2147483646 h 89"/>
              <a:gd name="T78" fmla="*/ 2147483646 w 96"/>
              <a:gd name="T79" fmla="*/ 2147483646 h 89"/>
              <a:gd name="T80" fmla="*/ 2147483646 w 96"/>
              <a:gd name="T81" fmla="*/ 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6" h="89">
                <a:moveTo>
                  <a:pt x="14" y="0"/>
                </a:moveTo>
                <a:lnTo>
                  <a:pt x="3" y="19"/>
                </a:lnTo>
                <a:lnTo>
                  <a:pt x="3" y="20"/>
                </a:lnTo>
                <a:lnTo>
                  <a:pt x="3" y="24"/>
                </a:lnTo>
                <a:lnTo>
                  <a:pt x="0" y="30"/>
                </a:lnTo>
                <a:lnTo>
                  <a:pt x="0" y="35"/>
                </a:lnTo>
                <a:lnTo>
                  <a:pt x="0" y="44"/>
                </a:lnTo>
                <a:lnTo>
                  <a:pt x="0" y="50"/>
                </a:lnTo>
                <a:lnTo>
                  <a:pt x="2" y="55"/>
                </a:lnTo>
                <a:lnTo>
                  <a:pt x="3" y="60"/>
                </a:lnTo>
                <a:lnTo>
                  <a:pt x="5" y="66"/>
                </a:lnTo>
                <a:lnTo>
                  <a:pt x="8" y="71"/>
                </a:lnTo>
                <a:lnTo>
                  <a:pt x="13" y="74"/>
                </a:lnTo>
                <a:lnTo>
                  <a:pt x="19" y="80"/>
                </a:lnTo>
                <a:lnTo>
                  <a:pt x="24" y="80"/>
                </a:lnTo>
                <a:lnTo>
                  <a:pt x="29" y="83"/>
                </a:lnTo>
                <a:lnTo>
                  <a:pt x="34" y="85"/>
                </a:lnTo>
                <a:lnTo>
                  <a:pt x="40" y="85"/>
                </a:lnTo>
                <a:lnTo>
                  <a:pt x="45" y="88"/>
                </a:lnTo>
                <a:lnTo>
                  <a:pt x="51" y="88"/>
                </a:lnTo>
                <a:lnTo>
                  <a:pt x="56" y="88"/>
                </a:lnTo>
                <a:lnTo>
                  <a:pt x="62" y="88"/>
                </a:lnTo>
                <a:lnTo>
                  <a:pt x="68" y="88"/>
                </a:lnTo>
                <a:lnTo>
                  <a:pt x="72" y="88"/>
                </a:lnTo>
                <a:lnTo>
                  <a:pt x="78" y="87"/>
                </a:lnTo>
                <a:lnTo>
                  <a:pt x="81" y="83"/>
                </a:lnTo>
                <a:lnTo>
                  <a:pt x="86" y="79"/>
                </a:lnTo>
                <a:lnTo>
                  <a:pt x="89" y="74"/>
                </a:lnTo>
                <a:lnTo>
                  <a:pt x="92" y="69"/>
                </a:lnTo>
                <a:lnTo>
                  <a:pt x="94" y="64"/>
                </a:lnTo>
                <a:lnTo>
                  <a:pt x="94" y="58"/>
                </a:lnTo>
                <a:lnTo>
                  <a:pt x="94" y="53"/>
                </a:lnTo>
                <a:lnTo>
                  <a:pt x="94" y="47"/>
                </a:lnTo>
                <a:lnTo>
                  <a:pt x="95" y="42"/>
                </a:lnTo>
                <a:lnTo>
                  <a:pt x="94" y="31"/>
                </a:lnTo>
                <a:lnTo>
                  <a:pt x="94" y="23"/>
                </a:lnTo>
                <a:lnTo>
                  <a:pt x="94" y="17"/>
                </a:lnTo>
                <a:lnTo>
                  <a:pt x="92" y="12"/>
                </a:lnTo>
                <a:lnTo>
                  <a:pt x="87" y="9"/>
                </a:lnTo>
                <a:lnTo>
                  <a:pt x="84" y="4"/>
                </a:lnTo>
                <a:lnTo>
                  <a:pt x="70" y="0"/>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57" name="Rectangle 120">
            <a:extLst>
              <a:ext uri="{FF2B5EF4-FFF2-40B4-BE49-F238E27FC236}">
                <a16:creationId xmlns:a16="http://schemas.microsoft.com/office/drawing/2014/main" id="{A0A8F958-96E2-274A-8BBB-6925D8A542C3}"/>
              </a:ext>
            </a:extLst>
          </p:cNvPr>
          <p:cNvSpPr>
            <a:spLocks noChangeArrowheads="1"/>
          </p:cNvSpPr>
          <p:nvPr/>
        </p:nvSpPr>
        <p:spPr bwMode="auto">
          <a:xfrm>
            <a:off x="5334000" y="4383088"/>
            <a:ext cx="5334000" cy="175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Signals are collected from several sensors placed forward or at 90° to the laser beam. It is possible to </a:t>
            </a:r>
            <a:r>
              <a:rPr lang="ja-JP" altLang="en-US" sz="1200"/>
              <a:t>“</a:t>
            </a:r>
            <a:r>
              <a:rPr lang="en-US" altLang="ja-JP" sz="1200"/>
              <a:t>sort</a:t>
            </a:r>
            <a:r>
              <a:rPr lang="ja-JP" altLang="en-US" sz="1200"/>
              <a:t>”</a:t>
            </a:r>
            <a:r>
              <a:rPr lang="en-US" altLang="ja-JP" sz="1200"/>
              <a:t> individual particles. The flow cell is resonated at a frequency of approximately 32KHZ by the piezoelectric crystal mounted on the flow cell. This causes the flowing stream to break up into individual droplets. Gating characteristics can be determined from histograms (shown right)  and these can be used to define the  sort criteria.  These decisions are all controlled by the computer system and can be made at  rates of several thousand per second.</a:t>
            </a:r>
          </a:p>
          <a:p>
            <a:pPr eaLnBrk="1" hangingPunct="1">
              <a:spcBef>
                <a:spcPct val="0"/>
              </a:spcBef>
              <a:buFontTx/>
              <a:buNone/>
            </a:pPr>
            <a:endParaRPr lang="en-US" altLang="en-US" sz="1200"/>
          </a:p>
        </p:txBody>
      </p:sp>
      <p:sp>
        <p:nvSpPr>
          <p:cNvPr id="108658" name="Text Box 121">
            <a:extLst>
              <a:ext uri="{FF2B5EF4-FFF2-40B4-BE49-F238E27FC236}">
                <a16:creationId xmlns:a16="http://schemas.microsoft.com/office/drawing/2014/main" id="{52F1A447-E705-5A4F-A73C-757D4108AEC1}"/>
              </a:ext>
            </a:extLst>
          </p:cNvPr>
          <p:cNvSpPr txBox="1">
            <a:spLocks noChangeArrowheads="1"/>
          </p:cNvSpPr>
          <p:nvPr/>
        </p:nvSpPr>
        <p:spPr bwMode="auto">
          <a:xfrm>
            <a:off x="7799388" y="809625"/>
            <a:ext cx="26082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1" u="sng"/>
              <a:t>Figure 1</a:t>
            </a:r>
            <a:r>
              <a:rPr lang="en-US" altLang="en-US" sz="1200"/>
              <a:t> The central component of a flow cytometer is the flow cell. A cutdown of a typical flow  cell indicates the salient features. Sample is introduced via the sample insertion rod. Sheath fluid (usually water or saline) is  introduced to surround the insertion rod causing hydrodynamic focussing of flowing cells which are contained within a core fluid. The laser intersects the fluid either outside the  flowcell (in air) or in a slightly extruded portion of the  flow cell tip (in quartz). </a:t>
            </a:r>
          </a:p>
        </p:txBody>
      </p:sp>
    </p:spTree>
    <p:extLst>
      <p:ext uri="{BB962C8B-B14F-4D97-AF65-F5344CB8AC3E}">
        <p14:creationId xmlns:p14="http://schemas.microsoft.com/office/powerpoint/2010/main" val="3672443105"/>
      </p:ext>
    </p:extLst>
  </p:cSld>
  <p:clrMapOvr>
    <a:masterClrMapping/>
  </p:clrMapOvr>
  <p:transition>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B574999D-356E-184D-B887-416FF8F81966}"/>
              </a:ext>
            </a:extLst>
          </p:cNvPr>
          <p:cNvSpPr>
            <a:spLocks noGrp="1" noChangeArrowheads="1"/>
          </p:cNvSpPr>
          <p:nvPr>
            <p:ph type="title"/>
          </p:nvPr>
        </p:nvSpPr>
        <p:spPr>
          <a:xfrm>
            <a:off x="2781300" y="152400"/>
            <a:ext cx="7715250" cy="762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r>
              <a:rPr lang="en-US" altLang="en-US">
                <a:solidFill>
                  <a:schemeClr val="tx1"/>
                </a:solidFill>
                <a:ea typeface="ＭＳ Ｐゴシック" panose="020B0600070205080204" pitchFamily="34" charset="-128"/>
              </a:rPr>
              <a:t>Droplet formation</a:t>
            </a:r>
          </a:p>
        </p:txBody>
      </p:sp>
      <p:pic>
        <p:nvPicPr>
          <p:cNvPr id="64515" name="Picture 3">
            <a:extLst>
              <a:ext uri="{FF2B5EF4-FFF2-40B4-BE49-F238E27FC236}">
                <a16:creationId xmlns:a16="http://schemas.microsoft.com/office/drawing/2014/main" id="{0928663D-A65B-A943-9121-63AC3186265B}"/>
              </a:ext>
            </a:extLst>
          </p:cNvPr>
          <p:cNvPicPr>
            <a:picLocks noChangeArrowheads="1"/>
          </p:cNvPicPr>
          <p:nvPr/>
        </p:nvPicPr>
        <p:blipFill>
          <a:blip r:embed="rId3"/>
          <a:srcRect/>
          <a:stretch>
            <a:fillRect/>
          </a:stretch>
        </p:blipFill>
        <p:spPr bwMode="auto">
          <a:xfrm>
            <a:off x="4114800" y="1333500"/>
            <a:ext cx="1447800" cy="4762500"/>
          </a:xfrm>
          <a:prstGeom prst="rect">
            <a:avLst/>
          </a:prstGeom>
          <a:gradFill rotWithShape="0">
            <a:gsLst>
              <a:gs pos="0">
                <a:schemeClr val="hlink">
                  <a:gamma/>
                  <a:tint val="48627"/>
                  <a:invGamma/>
                </a:schemeClr>
              </a:gs>
              <a:gs pos="100000">
                <a:schemeClr val="hlink"/>
              </a:gs>
            </a:gsLst>
            <a:path path="shape">
              <a:fillToRect l="50000" t="50000" r="50000" b="50000"/>
            </a:path>
          </a:gradFill>
          <a:ln w="12700">
            <a:solidFill>
              <a:schemeClr val="bg2"/>
            </a:solidFill>
            <a:miter lim="800000"/>
            <a:headEnd/>
            <a:tailEnd/>
          </a:ln>
          <a:effectLst/>
        </p:spPr>
      </p:pic>
      <p:sp>
        <p:nvSpPr>
          <p:cNvPr id="110595" name="Rectangle 4">
            <a:extLst>
              <a:ext uri="{FF2B5EF4-FFF2-40B4-BE49-F238E27FC236}">
                <a16:creationId xmlns:a16="http://schemas.microsoft.com/office/drawing/2014/main" id="{42E644B0-970F-BA44-B1FB-E56E5E6844B0}"/>
              </a:ext>
            </a:extLst>
          </p:cNvPr>
          <p:cNvSpPr>
            <a:spLocks noChangeArrowheads="1"/>
          </p:cNvSpPr>
          <p:nvPr/>
        </p:nvSpPr>
        <p:spPr bwMode="auto">
          <a:xfrm>
            <a:off x="5108576" y="6172201"/>
            <a:ext cx="5559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600" b="1"/>
              <a:t>T. Lindmo, D.C. Peters &amp; R.G Sweet  - MLM Chapt. 8</a:t>
            </a:r>
          </a:p>
        </p:txBody>
      </p:sp>
      <p:sp>
        <p:nvSpPr>
          <p:cNvPr id="110596" name="Rectangle 5">
            <a:extLst>
              <a:ext uri="{FF2B5EF4-FFF2-40B4-BE49-F238E27FC236}">
                <a16:creationId xmlns:a16="http://schemas.microsoft.com/office/drawing/2014/main" id="{C5C888E6-63C6-A64C-8596-A864826DE31A}"/>
              </a:ext>
            </a:extLst>
          </p:cNvPr>
          <p:cNvSpPr>
            <a:spLocks noChangeArrowheads="1"/>
          </p:cNvSpPr>
          <p:nvPr/>
        </p:nvSpPr>
        <p:spPr bwMode="auto">
          <a:xfrm>
            <a:off x="1600200" y="914401"/>
            <a:ext cx="26670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000" dirty="0"/>
              <a:t>As liquid is ejected into air, it will form droplets.  By vibrating the nozzle at a defined frequency, the size of these droplets and the position along the stream where they form can be controlled with great precision.</a:t>
            </a:r>
          </a:p>
        </p:txBody>
      </p:sp>
      <p:sp>
        <p:nvSpPr>
          <p:cNvPr id="110597" name="Line 7">
            <a:extLst>
              <a:ext uri="{FF2B5EF4-FFF2-40B4-BE49-F238E27FC236}">
                <a16:creationId xmlns:a16="http://schemas.microsoft.com/office/drawing/2014/main" id="{816D4487-63FF-B04C-942C-87D1C4A8158F}"/>
              </a:ext>
            </a:extLst>
          </p:cNvPr>
          <p:cNvSpPr>
            <a:spLocks noChangeShapeType="1"/>
          </p:cNvSpPr>
          <p:nvPr/>
        </p:nvSpPr>
        <p:spPr bwMode="auto">
          <a:xfrm flipV="1">
            <a:off x="5129213" y="3702051"/>
            <a:ext cx="1422400" cy="92075"/>
          </a:xfrm>
          <a:prstGeom prst="line">
            <a:avLst/>
          </a:prstGeom>
          <a:noFill/>
          <a:ln w="28575">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Text Box 8">
            <a:extLst>
              <a:ext uri="{FF2B5EF4-FFF2-40B4-BE49-F238E27FC236}">
                <a16:creationId xmlns:a16="http://schemas.microsoft.com/office/drawing/2014/main" id="{421F1394-EAF0-EB4A-9EA4-C459D7BFD411}"/>
              </a:ext>
            </a:extLst>
          </p:cNvPr>
          <p:cNvSpPr txBox="1">
            <a:spLocks noChangeArrowheads="1"/>
          </p:cNvSpPr>
          <p:nvPr/>
        </p:nvSpPr>
        <p:spPr bwMode="auto">
          <a:xfrm>
            <a:off x="6327775" y="3284539"/>
            <a:ext cx="1970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a:latin typeface="Times New Roman" panose="02020603050405020304" pitchFamily="18" charset="0"/>
              </a:rPr>
              <a:t>Last Attached Droplet</a:t>
            </a:r>
          </a:p>
        </p:txBody>
      </p:sp>
      <p:sp>
        <p:nvSpPr>
          <p:cNvPr id="110599" name="Text Box 9">
            <a:extLst>
              <a:ext uri="{FF2B5EF4-FFF2-40B4-BE49-F238E27FC236}">
                <a16:creationId xmlns:a16="http://schemas.microsoft.com/office/drawing/2014/main" id="{0BE933F1-7866-A54A-A33B-55D7FA162EB6}"/>
              </a:ext>
            </a:extLst>
          </p:cNvPr>
          <p:cNvSpPr txBox="1">
            <a:spLocks noChangeArrowheads="1"/>
          </p:cNvSpPr>
          <p:nvPr/>
        </p:nvSpPr>
        <p:spPr bwMode="auto">
          <a:xfrm>
            <a:off x="6719888" y="4159251"/>
            <a:ext cx="1890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a:latin typeface="Times New Roman" panose="02020603050405020304" pitchFamily="18" charset="0"/>
              </a:rPr>
              <a:t>Satelite droplet</a:t>
            </a:r>
          </a:p>
        </p:txBody>
      </p:sp>
      <p:sp>
        <p:nvSpPr>
          <p:cNvPr id="110600" name="Line 10">
            <a:extLst>
              <a:ext uri="{FF2B5EF4-FFF2-40B4-BE49-F238E27FC236}">
                <a16:creationId xmlns:a16="http://schemas.microsoft.com/office/drawing/2014/main" id="{A73D695B-7332-A444-A274-A41B8E11AE8E}"/>
              </a:ext>
            </a:extLst>
          </p:cNvPr>
          <p:cNvSpPr>
            <a:spLocks noChangeShapeType="1"/>
          </p:cNvSpPr>
          <p:nvPr/>
        </p:nvSpPr>
        <p:spPr bwMode="auto">
          <a:xfrm flipV="1">
            <a:off x="4941888" y="4597400"/>
            <a:ext cx="1852612" cy="274638"/>
          </a:xfrm>
          <a:prstGeom prst="line">
            <a:avLst/>
          </a:prstGeom>
          <a:noFill/>
          <a:ln w="28575">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92349087"/>
      </p:ext>
    </p:extLst>
  </p:cSld>
  <p:clrMapOvr>
    <a:masterClrMapping/>
  </p:clrMapOvr>
  <p:transition>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dr07.mp4">
            <a:hlinkClick r:id="" action="ppaction://media"/>
            <a:extLst>
              <a:ext uri="{FF2B5EF4-FFF2-40B4-BE49-F238E27FC236}">
                <a16:creationId xmlns:a16="http://schemas.microsoft.com/office/drawing/2014/main" id="{769BF3EE-5498-8A48-A5BA-DBA604FD116E}"/>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1524000" y="533400"/>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a:extLst>
              <a:ext uri="{FF2B5EF4-FFF2-40B4-BE49-F238E27FC236}">
                <a16:creationId xmlns:a16="http://schemas.microsoft.com/office/drawing/2014/main" id="{B4358D69-A9A1-0247-AD00-73677C7772FF}"/>
              </a:ext>
            </a:extLst>
          </p:cNvPr>
          <p:cNvSpPr>
            <a:spLocks noGrp="1" noChangeArrowheads="1"/>
          </p:cNvSpPr>
          <p:nvPr>
            <p:ph type="title"/>
          </p:nvPr>
        </p:nvSpPr>
        <p:spPr>
          <a:xfrm>
            <a:off x="3962400" y="0"/>
            <a:ext cx="3886200" cy="457200"/>
          </a:xfrm>
        </p:spPr>
        <p:txBody>
          <a:bodyPr/>
          <a:lstStyle/>
          <a:p>
            <a:pPr>
              <a:defRPr/>
            </a:pPr>
            <a:r>
              <a:rPr lang="en-US">
                <a:cs typeface="+mj-cs"/>
              </a:rPr>
              <a:t>Cell Sorting</a:t>
            </a:r>
          </a:p>
        </p:txBody>
      </p:sp>
      <p:pic>
        <p:nvPicPr>
          <p:cNvPr id="29699" name="Video2.mpg">
            <a:hlinkClick r:id="" action="ppaction://media"/>
            <a:extLst>
              <a:ext uri="{FF2B5EF4-FFF2-40B4-BE49-F238E27FC236}">
                <a16:creationId xmlns:a16="http://schemas.microsoft.com/office/drawing/2014/main" id="{A73C4FC8-B9B8-4043-B944-DCD08C2158DC}"/>
              </a:ext>
            </a:extLst>
          </p:cNvPr>
          <p:cNvPicPr>
            <a:picLocks noRot="1" noChangeAspect="1" noChangeArrowheads="1"/>
          </p:cNvPicPr>
          <p:nvPr>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5410200" y="2438401"/>
            <a:ext cx="5105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a:extLst>
              <a:ext uri="{FF2B5EF4-FFF2-40B4-BE49-F238E27FC236}">
                <a16:creationId xmlns:a16="http://schemas.microsoft.com/office/drawing/2014/main" id="{9C3BFE18-9882-6D46-85AF-F495EA29CF4D}"/>
              </a:ext>
            </a:extLst>
          </p:cNvPr>
          <p:cNvSpPr txBox="1">
            <a:spLocks noChangeArrowheads="1"/>
          </p:cNvSpPr>
          <p:nvPr/>
        </p:nvSpPr>
        <p:spPr bwMode="auto">
          <a:xfrm>
            <a:off x="3048000" y="4800600"/>
            <a:ext cx="518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en-US" altLang="en-US" sz="1800"/>
          </a:p>
        </p:txBody>
      </p:sp>
      <p:sp>
        <p:nvSpPr>
          <p:cNvPr id="112645" name="Text Box 5">
            <a:extLst>
              <a:ext uri="{FF2B5EF4-FFF2-40B4-BE49-F238E27FC236}">
                <a16:creationId xmlns:a16="http://schemas.microsoft.com/office/drawing/2014/main" id="{946601E6-2899-004D-B0FB-88205F4EB3DE}"/>
              </a:ext>
            </a:extLst>
          </p:cNvPr>
          <p:cNvSpPr txBox="1">
            <a:spLocks noChangeArrowheads="1"/>
          </p:cNvSpPr>
          <p:nvPr/>
        </p:nvSpPr>
        <p:spPr bwMode="auto">
          <a:xfrm>
            <a:off x="3505200" y="6172200"/>
            <a:ext cx="510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a:t>Video of the  droplet formation in a sort stream from a Cytomation instrument. </a:t>
            </a:r>
            <a:r>
              <a:rPr lang="en-US" altLang="en-US" sz="600"/>
              <a:t>Source: Purdue CDROM vol 4, 1998</a:t>
            </a:r>
          </a:p>
        </p:txBody>
      </p:sp>
      <p:sp>
        <p:nvSpPr>
          <p:cNvPr id="112646" name="Text Box 6">
            <a:extLst>
              <a:ext uri="{FF2B5EF4-FFF2-40B4-BE49-F238E27FC236}">
                <a16:creationId xmlns:a16="http://schemas.microsoft.com/office/drawing/2014/main" id="{7526B984-F0CF-FB44-B3FA-34BA547C2C0A}"/>
              </a:ext>
            </a:extLst>
          </p:cNvPr>
          <p:cNvSpPr txBox="1">
            <a:spLocks noChangeArrowheads="1"/>
          </p:cNvSpPr>
          <p:nvPr/>
        </p:nvSpPr>
        <p:spPr bwMode="auto">
          <a:xfrm>
            <a:off x="9525000" y="65532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a:t>Video2.mpg</a:t>
            </a:r>
          </a:p>
        </p:txBody>
      </p:sp>
    </p:spTree>
    <p:extLst>
      <p:ext uri="{BB962C8B-B14F-4D97-AF65-F5344CB8AC3E}">
        <p14:creationId xmlns:p14="http://schemas.microsoft.com/office/powerpoint/2010/main" val="3607695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970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969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29699"/>
                                        </p:tgtEl>
                                      </p:cBhvr>
                                    </p:cmd>
                                  </p:childTnLst>
                                </p:cTn>
                              </p:par>
                            </p:childTnLst>
                          </p:cTn>
                        </p:par>
                      </p:childTnLst>
                    </p:cTn>
                  </p:par>
                </p:childTnLst>
              </p:cTn>
              <p:nextCondLst>
                <p:cond evt="onClick" delay="0">
                  <p:tgtEl>
                    <p:spTgt spid="29699"/>
                  </p:tgtEl>
                </p:cond>
              </p:nextCondLst>
            </p:seq>
            <p:video>
              <p:cMediaNode vol="80000">
                <p:cTn id="12" fill="hold" display="0">
                  <p:stCondLst>
                    <p:cond delay="indefinite"/>
                  </p:stCondLst>
                </p:cTn>
                <p:tgtEl>
                  <p:spTgt spid="29699"/>
                </p:tgtEl>
              </p:cMediaNode>
            </p:video>
            <p:video>
              <p:cMediaNode vol="80000">
                <p:cTn id="13" fill="hold" display="0">
                  <p:stCondLst>
                    <p:cond delay="indefinite"/>
                  </p:stCondLst>
                </p:cTn>
                <p:tgtEl>
                  <p:spTgt spid="29703"/>
                </p:tgtEl>
              </p:cMediaNode>
            </p:video>
            <p:seq concurrent="1" nextAc="seek">
              <p:cTn id="14" restart="whenNotActive" fill="hold" evtFilter="cancelBubble" nodeType="interactiveSeq">
                <p:stCondLst>
                  <p:cond evt="onClick" delay="0">
                    <p:tgtEl>
                      <p:spTgt spid="29703"/>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29703"/>
                                        </p:tgtEl>
                                      </p:cBhvr>
                                    </p:cmd>
                                  </p:childTnLst>
                                </p:cTn>
                              </p:par>
                            </p:childTnLst>
                          </p:cTn>
                        </p:par>
                      </p:childTnLst>
                    </p:cTn>
                  </p:par>
                </p:childTnLst>
              </p:cTn>
              <p:nextCondLst>
                <p:cond evt="onClick" delay="0">
                  <p:tgtEl>
                    <p:spTgt spid="29703"/>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731D5340-C0ED-0C49-9B14-9B8337667CC4}"/>
              </a:ext>
            </a:extLst>
          </p:cNvPr>
          <p:cNvSpPr>
            <a:spLocks noGrp="1" noChangeArrowheads="1"/>
          </p:cNvSpPr>
          <p:nvPr>
            <p:ph type="title"/>
          </p:nvPr>
        </p:nvSpPr>
        <p:spPr/>
        <p:txBody>
          <a:bodyPr/>
          <a:lstStyle/>
          <a:p>
            <a:r>
              <a:rPr lang="en-US" altLang="en-US">
                <a:ea typeface="ＭＳ Ｐゴシック" panose="020B0600070205080204" pitchFamily="34" charset="-128"/>
              </a:rPr>
              <a:t>Sorting</a:t>
            </a:r>
          </a:p>
        </p:txBody>
      </p:sp>
      <p:sp>
        <p:nvSpPr>
          <p:cNvPr id="114690" name="Content Placeholder 2">
            <a:extLst>
              <a:ext uri="{FF2B5EF4-FFF2-40B4-BE49-F238E27FC236}">
                <a16:creationId xmlns:a16="http://schemas.microsoft.com/office/drawing/2014/main" id="{49114CF3-6B43-2546-822F-DC7F89F3C769}"/>
              </a:ext>
            </a:extLst>
          </p:cNvPr>
          <p:cNvSpPr>
            <a:spLocks noGrp="1" noChangeArrowheads="1"/>
          </p:cNvSpPr>
          <p:nvPr>
            <p:ph idx="1"/>
          </p:nvPr>
        </p:nvSpPr>
        <p:spPr/>
        <p:txBody>
          <a:bodyPr/>
          <a:lstStyle/>
          <a:p>
            <a:r>
              <a:rPr lang="en-US" altLang="en-US">
                <a:ea typeface="ＭＳ Ｐゴシック" panose="020B0600070205080204" pitchFamily="34" charset="-128"/>
              </a:rPr>
              <a:t>More details on Cell Sorting will be in the Advanced Flow Course this afternoon</a:t>
            </a:r>
          </a:p>
        </p:txBody>
      </p:sp>
      <p:sp>
        <p:nvSpPr>
          <p:cNvPr id="114691" name="Date Placeholder 3">
            <a:extLst>
              <a:ext uri="{FF2B5EF4-FFF2-40B4-BE49-F238E27FC236}">
                <a16:creationId xmlns:a16="http://schemas.microsoft.com/office/drawing/2014/main" id="{108A9860-719E-3649-ADAB-ACEC0807CAC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E36D5DF-9C9F-3D4C-8BA2-8B1D7B295010}" type="datetime12">
              <a:rPr lang="en-US" altLang="en-US" sz="1400"/>
              <a:pPr>
                <a:spcBef>
                  <a:spcPct val="0"/>
                </a:spcBef>
                <a:buFontTx/>
                <a:buNone/>
              </a:pPr>
              <a:t>9:13 AM</a:t>
            </a:fld>
            <a:endParaRPr lang="en-US" altLang="en-US" sz="1400"/>
          </a:p>
        </p:txBody>
      </p:sp>
    </p:spTree>
    <p:extLst>
      <p:ext uri="{BB962C8B-B14F-4D97-AF65-F5344CB8AC3E}">
        <p14:creationId xmlns:p14="http://schemas.microsoft.com/office/powerpoint/2010/main" val="197329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2141E5B0-1714-8B4E-A240-490C54045AF4}"/>
              </a:ext>
            </a:extLst>
          </p:cNvPr>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4DF59E6-5C52-6545-BA4F-4F1D851898C5}" type="datetime12">
              <a:rPr lang="en-US" altLang="en-US"/>
              <a:pPr eaLnBrk="1" hangingPunct="1">
                <a:defRPr/>
              </a:pPr>
              <a:t>9:13 AM</a:t>
            </a:fld>
            <a:endParaRPr lang="en-US" altLang="en-US"/>
          </a:p>
        </p:txBody>
      </p:sp>
      <p:sp>
        <p:nvSpPr>
          <p:cNvPr id="23554" name="Rectangle 2">
            <a:extLst>
              <a:ext uri="{FF2B5EF4-FFF2-40B4-BE49-F238E27FC236}">
                <a16:creationId xmlns:a16="http://schemas.microsoft.com/office/drawing/2014/main" id="{3CF2EFED-7960-3043-8F14-C69909DA5510}"/>
              </a:ext>
            </a:extLst>
          </p:cNvPr>
          <p:cNvSpPr>
            <a:spLocks noGrp="1" noChangeArrowheads="1"/>
          </p:cNvSpPr>
          <p:nvPr>
            <p:ph type="title"/>
          </p:nvPr>
        </p:nvSpPr>
        <p:spPr>
          <a:xfrm>
            <a:off x="2222500" y="0"/>
            <a:ext cx="7772400" cy="838200"/>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Autofit/>
          </a:bodyPr>
          <a:lstStyle/>
          <a:p>
            <a:pPr defTabSz="895350"/>
            <a:r>
              <a:rPr lang="en-US" altLang="en-US">
                <a:ea typeface="ＭＳ Ｐゴシック" panose="020B0600070205080204" pitchFamily="34" charset="-128"/>
              </a:rPr>
              <a:t>Fluidics Systems</a:t>
            </a:r>
          </a:p>
        </p:txBody>
      </p:sp>
      <p:sp>
        <p:nvSpPr>
          <p:cNvPr id="6148" name="Rectangle 3">
            <a:extLst>
              <a:ext uri="{FF2B5EF4-FFF2-40B4-BE49-F238E27FC236}">
                <a16:creationId xmlns:a16="http://schemas.microsoft.com/office/drawing/2014/main" id="{08CDE356-1D8D-034F-9E0D-93F550A3F000}"/>
              </a:ext>
            </a:extLst>
          </p:cNvPr>
          <p:cNvSpPr>
            <a:spLocks noChangeArrowheads="1"/>
          </p:cNvSpPr>
          <p:nvPr/>
        </p:nvSpPr>
        <p:spPr bwMode="auto">
          <a:xfrm>
            <a:off x="1697039" y="909639"/>
            <a:ext cx="5305425" cy="1843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600" b="1" dirty="0">
                <a:solidFill>
                  <a:srgbClr val="FF3300"/>
                </a:solidFill>
              </a:rPr>
              <a:t>Positive Pressure Systems</a:t>
            </a:r>
            <a:endParaRPr lang="en-US" altLang="en-US" sz="1600" b="1" dirty="0"/>
          </a:p>
          <a:p>
            <a:pPr>
              <a:defRPr/>
            </a:pPr>
            <a:endParaRPr lang="en-US" altLang="en-US" sz="1600" b="1" dirty="0"/>
          </a:p>
          <a:p>
            <a:pPr lvl="1">
              <a:buFontTx/>
              <a:buChar char="•"/>
              <a:defRPr/>
            </a:pPr>
            <a:r>
              <a:rPr lang="en-US" altLang="en-US" sz="1600" b="1" dirty="0"/>
              <a:t>  Based upon differential pressure</a:t>
            </a:r>
          </a:p>
          <a:p>
            <a:pPr lvl="1">
              <a:defRPr/>
            </a:pPr>
            <a:r>
              <a:rPr lang="en-US" altLang="en-US" sz="1600" b="1" dirty="0"/>
              <a:t>     between sample and sheath fluid. </a:t>
            </a:r>
          </a:p>
          <a:p>
            <a:pPr lvl="1">
              <a:buFontTx/>
              <a:buChar char="•"/>
              <a:defRPr/>
            </a:pPr>
            <a:r>
              <a:rPr lang="en-US" altLang="en-US" sz="1600" b="1" dirty="0"/>
              <a:t>  Require balanced positive pressure </a:t>
            </a:r>
          </a:p>
          <a:p>
            <a:pPr lvl="1">
              <a:defRPr/>
            </a:pPr>
            <a:r>
              <a:rPr lang="en-US" altLang="en-US" sz="1600" b="1" dirty="0"/>
              <a:t>     via either air or nitrogen</a:t>
            </a:r>
          </a:p>
          <a:p>
            <a:pPr lvl="1">
              <a:buFontTx/>
              <a:buChar char="•"/>
              <a:defRPr/>
            </a:pPr>
            <a:r>
              <a:rPr lang="en-US" altLang="en-US" sz="1600" b="1" dirty="0"/>
              <a:t>  Flow rate varies between 2-10 ms</a:t>
            </a:r>
            <a:r>
              <a:rPr lang="en-US" altLang="en-US" sz="1600" b="1" baseline="30000" dirty="0"/>
              <a:t>-1</a:t>
            </a:r>
          </a:p>
        </p:txBody>
      </p:sp>
      <p:grpSp>
        <p:nvGrpSpPr>
          <p:cNvPr id="23556" name="Group 4">
            <a:extLst>
              <a:ext uri="{FF2B5EF4-FFF2-40B4-BE49-F238E27FC236}">
                <a16:creationId xmlns:a16="http://schemas.microsoft.com/office/drawing/2014/main" id="{FD62831E-4A7F-2C47-8C94-BEA833958D6A}"/>
              </a:ext>
            </a:extLst>
          </p:cNvPr>
          <p:cNvGrpSpPr>
            <a:grpSpLocks/>
          </p:cNvGrpSpPr>
          <p:nvPr/>
        </p:nvGrpSpPr>
        <p:grpSpPr bwMode="auto">
          <a:xfrm>
            <a:off x="7693025" y="1350964"/>
            <a:ext cx="1555750" cy="1500529"/>
            <a:chOff x="3886" y="995"/>
            <a:chExt cx="1546" cy="1656"/>
          </a:xfrm>
        </p:grpSpPr>
        <p:grpSp>
          <p:nvGrpSpPr>
            <p:cNvPr id="23624" name="Group 5">
              <a:extLst>
                <a:ext uri="{FF2B5EF4-FFF2-40B4-BE49-F238E27FC236}">
                  <a16:creationId xmlns:a16="http://schemas.microsoft.com/office/drawing/2014/main" id="{D06576D2-6697-E64E-ACE1-735E5A0D74D4}"/>
                </a:ext>
              </a:extLst>
            </p:cNvPr>
            <p:cNvGrpSpPr>
              <a:grpSpLocks/>
            </p:cNvGrpSpPr>
            <p:nvPr/>
          </p:nvGrpSpPr>
          <p:grpSpPr bwMode="auto">
            <a:xfrm>
              <a:off x="5322" y="2132"/>
              <a:ext cx="29" cy="410"/>
              <a:chOff x="4287" y="2574"/>
              <a:chExt cx="63" cy="792"/>
            </a:xfrm>
          </p:grpSpPr>
          <p:sp>
            <p:nvSpPr>
              <p:cNvPr id="6185" name="Oval 6">
                <a:extLst>
                  <a:ext uri="{FF2B5EF4-FFF2-40B4-BE49-F238E27FC236}">
                    <a16:creationId xmlns:a16="http://schemas.microsoft.com/office/drawing/2014/main" id="{53193F31-3D1A-304A-96EF-B3C31712B492}"/>
                  </a:ext>
                </a:extLst>
              </p:cNvPr>
              <p:cNvSpPr>
                <a:spLocks noChangeArrowheads="1"/>
              </p:cNvSpPr>
              <p:nvPr/>
            </p:nvSpPr>
            <p:spPr bwMode="auto">
              <a:xfrm>
                <a:off x="4286" y="2574"/>
                <a:ext cx="48" cy="85"/>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86" name="Oval 7">
                <a:extLst>
                  <a:ext uri="{FF2B5EF4-FFF2-40B4-BE49-F238E27FC236}">
                    <a16:creationId xmlns:a16="http://schemas.microsoft.com/office/drawing/2014/main" id="{21AABC9C-CF09-7746-9BA8-180D3A17FBA5}"/>
                  </a:ext>
                </a:extLst>
              </p:cNvPr>
              <p:cNvSpPr>
                <a:spLocks noChangeArrowheads="1"/>
              </p:cNvSpPr>
              <p:nvPr/>
            </p:nvSpPr>
            <p:spPr bwMode="auto">
              <a:xfrm>
                <a:off x="4289" y="2686"/>
                <a:ext cx="48" cy="85"/>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87" name="Oval 8">
                <a:extLst>
                  <a:ext uri="{FF2B5EF4-FFF2-40B4-BE49-F238E27FC236}">
                    <a16:creationId xmlns:a16="http://schemas.microsoft.com/office/drawing/2014/main" id="{D6C6AAD3-8C80-6049-950F-DE55623129B9}"/>
                  </a:ext>
                </a:extLst>
              </p:cNvPr>
              <p:cNvSpPr>
                <a:spLocks noChangeArrowheads="1"/>
              </p:cNvSpPr>
              <p:nvPr/>
            </p:nvSpPr>
            <p:spPr bwMode="auto">
              <a:xfrm>
                <a:off x="4293" y="2787"/>
                <a:ext cx="48" cy="81"/>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88" name="Oval 9">
                <a:extLst>
                  <a:ext uri="{FF2B5EF4-FFF2-40B4-BE49-F238E27FC236}">
                    <a16:creationId xmlns:a16="http://schemas.microsoft.com/office/drawing/2014/main" id="{C7009142-D894-374C-B6B9-F9A911D80A27}"/>
                  </a:ext>
                </a:extLst>
              </p:cNvPr>
              <p:cNvSpPr>
                <a:spLocks noChangeArrowheads="1"/>
              </p:cNvSpPr>
              <p:nvPr/>
            </p:nvSpPr>
            <p:spPr bwMode="auto">
              <a:xfrm>
                <a:off x="4296" y="2984"/>
                <a:ext cx="48" cy="88"/>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89" name="Oval 10">
                <a:extLst>
                  <a:ext uri="{FF2B5EF4-FFF2-40B4-BE49-F238E27FC236}">
                    <a16:creationId xmlns:a16="http://schemas.microsoft.com/office/drawing/2014/main" id="{555C8C32-985D-BF41-8596-03792930B2A8}"/>
                  </a:ext>
                </a:extLst>
              </p:cNvPr>
              <p:cNvSpPr>
                <a:spLocks noChangeArrowheads="1"/>
              </p:cNvSpPr>
              <p:nvPr/>
            </p:nvSpPr>
            <p:spPr bwMode="auto">
              <a:xfrm>
                <a:off x="4300" y="3183"/>
                <a:ext cx="48" cy="85"/>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90" name="Oval 11">
                <a:extLst>
                  <a:ext uri="{FF2B5EF4-FFF2-40B4-BE49-F238E27FC236}">
                    <a16:creationId xmlns:a16="http://schemas.microsoft.com/office/drawing/2014/main" id="{B57A9FDD-1355-D243-BCF0-840F7A90D2D4}"/>
                  </a:ext>
                </a:extLst>
              </p:cNvPr>
              <p:cNvSpPr>
                <a:spLocks noChangeArrowheads="1"/>
              </p:cNvSpPr>
              <p:nvPr/>
            </p:nvSpPr>
            <p:spPr bwMode="auto">
              <a:xfrm>
                <a:off x="4296" y="2885"/>
                <a:ext cx="48" cy="85"/>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91" name="Oval 12">
                <a:extLst>
                  <a:ext uri="{FF2B5EF4-FFF2-40B4-BE49-F238E27FC236}">
                    <a16:creationId xmlns:a16="http://schemas.microsoft.com/office/drawing/2014/main" id="{AA4640A7-5D55-0046-8FB8-FD0C71F24590}"/>
                  </a:ext>
                </a:extLst>
              </p:cNvPr>
              <p:cNvSpPr>
                <a:spLocks noChangeArrowheads="1"/>
              </p:cNvSpPr>
              <p:nvPr/>
            </p:nvSpPr>
            <p:spPr bwMode="auto">
              <a:xfrm>
                <a:off x="4296" y="3085"/>
                <a:ext cx="48" cy="85"/>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92" name="Oval 13">
                <a:extLst>
                  <a:ext uri="{FF2B5EF4-FFF2-40B4-BE49-F238E27FC236}">
                    <a16:creationId xmlns:a16="http://schemas.microsoft.com/office/drawing/2014/main" id="{34E89E25-4A0D-4446-AADA-0DAE74571B48}"/>
                  </a:ext>
                </a:extLst>
              </p:cNvPr>
              <p:cNvSpPr>
                <a:spLocks noChangeArrowheads="1"/>
              </p:cNvSpPr>
              <p:nvPr/>
            </p:nvSpPr>
            <p:spPr bwMode="auto">
              <a:xfrm>
                <a:off x="4303" y="3281"/>
                <a:ext cx="48" cy="85"/>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grpSp>
        <p:sp>
          <p:nvSpPr>
            <p:cNvPr id="6173" name="Rectangle 14">
              <a:extLst>
                <a:ext uri="{FF2B5EF4-FFF2-40B4-BE49-F238E27FC236}">
                  <a16:creationId xmlns:a16="http://schemas.microsoft.com/office/drawing/2014/main" id="{AC5F793C-4692-6D47-83FA-E072D148920D}"/>
                </a:ext>
              </a:extLst>
            </p:cNvPr>
            <p:cNvSpPr>
              <a:spLocks noChangeArrowheads="1"/>
            </p:cNvSpPr>
            <p:nvPr/>
          </p:nvSpPr>
          <p:spPr bwMode="auto">
            <a:xfrm>
              <a:off x="4183" y="1268"/>
              <a:ext cx="263" cy="85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23626" name="Freeform 15">
              <a:extLst>
                <a:ext uri="{FF2B5EF4-FFF2-40B4-BE49-F238E27FC236}">
                  <a16:creationId xmlns:a16="http://schemas.microsoft.com/office/drawing/2014/main" id="{24A8B01F-8711-2840-8D59-B10E6D709605}"/>
                </a:ext>
              </a:extLst>
            </p:cNvPr>
            <p:cNvSpPr>
              <a:spLocks/>
            </p:cNvSpPr>
            <p:nvPr/>
          </p:nvSpPr>
          <p:spPr bwMode="auto">
            <a:xfrm>
              <a:off x="4388" y="1215"/>
              <a:ext cx="933" cy="682"/>
            </a:xfrm>
            <a:custGeom>
              <a:avLst/>
              <a:gdLst>
                <a:gd name="T0" fmla="*/ 0 w 1998"/>
                <a:gd name="T1" fmla="*/ 2 h 1316"/>
                <a:gd name="T2" fmla="*/ 0 w 1998"/>
                <a:gd name="T3" fmla="*/ 0 h 1316"/>
                <a:gd name="T4" fmla="*/ 1 w 1998"/>
                <a:gd name="T5" fmla="*/ 0 h 1316"/>
                <a:gd name="T6" fmla="*/ 1 w 1998"/>
                <a:gd name="T7" fmla="*/ 2 h 1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8" h="1316">
                  <a:moveTo>
                    <a:pt x="2" y="1316"/>
                  </a:moveTo>
                  <a:lnTo>
                    <a:pt x="0" y="0"/>
                  </a:lnTo>
                  <a:lnTo>
                    <a:pt x="1998" y="0"/>
                  </a:lnTo>
                  <a:lnTo>
                    <a:pt x="1998" y="1236"/>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16">
              <a:extLst>
                <a:ext uri="{FF2B5EF4-FFF2-40B4-BE49-F238E27FC236}">
                  <a16:creationId xmlns:a16="http://schemas.microsoft.com/office/drawing/2014/main" id="{DD5B55F1-0133-AB4C-8935-520BA4744AF3}"/>
                </a:ext>
              </a:extLst>
            </p:cNvPr>
            <p:cNvSpPr>
              <a:spLocks noChangeShapeType="1"/>
            </p:cNvSpPr>
            <p:nvPr/>
          </p:nvSpPr>
          <p:spPr bwMode="auto">
            <a:xfrm flipV="1">
              <a:off x="4243" y="997"/>
              <a:ext cx="0" cy="52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600">
                <a:latin typeface="Arial" charset="0"/>
              </a:endParaRPr>
            </a:p>
          </p:txBody>
        </p:sp>
        <p:sp>
          <p:nvSpPr>
            <p:cNvPr id="6176" name="Line 17">
              <a:extLst>
                <a:ext uri="{FF2B5EF4-FFF2-40B4-BE49-F238E27FC236}">
                  <a16:creationId xmlns:a16="http://schemas.microsoft.com/office/drawing/2014/main" id="{1CDC2814-E04E-D444-9893-774DD49BD819}"/>
                </a:ext>
              </a:extLst>
            </p:cNvPr>
            <p:cNvSpPr>
              <a:spLocks noChangeShapeType="1"/>
            </p:cNvSpPr>
            <p:nvPr/>
          </p:nvSpPr>
          <p:spPr bwMode="auto">
            <a:xfrm flipH="1">
              <a:off x="3886" y="995"/>
              <a:ext cx="36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600">
                <a:latin typeface="Arial" charset="0"/>
              </a:endParaRPr>
            </a:p>
          </p:txBody>
        </p:sp>
        <p:sp>
          <p:nvSpPr>
            <p:cNvPr id="6177" name="Rectangle 18">
              <a:extLst>
                <a:ext uri="{FF2B5EF4-FFF2-40B4-BE49-F238E27FC236}">
                  <a16:creationId xmlns:a16="http://schemas.microsoft.com/office/drawing/2014/main" id="{D32D732D-49C8-1543-8703-0CB08FEA0CDA}"/>
                </a:ext>
              </a:extLst>
            </p:cNvPr>
            <p:cNvSpPr>
              <a:spLocks noChangeArrowheads="1"/>
            </p:cNvSpPr>
            <p:nvPr/>
          </p:nvSpPr>
          <p:spPr bwMode="auto">
            <a:xfrm>
              <a:off x="5210" y="1370"/>
              <a:ext cx="222" cy="328"/>
            </a:xfrm>
            <a:prstGeom prst="rect">
              <a:avLst/>
            </a:prstGeom>
            <a:gradFill rotWithShape="0">
              <a:gsLst>
                <a:gs pos="0">
                  <a:srgbClr val="A5A5A5"/>
                </a:gs>
                <a:gs pos="50000">
                  <a:srgbClr val="CECECE"/>
                </a:gs>
                <a:gs pos="100000">
                  <a:srgbClr val="A5A5A5"/>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23630" name="Freeform 19">
              <a:extLst>
                <a:ext uri="{FF2B5EF4-FFF2-40B4-BE49-F238E27FC236}">
                  <a16:creationId xmlns:a16="http://schemas.microsoft.com/office/drawing/2014/main" id="{D42CF12B-0785-4C45-937F-1598DE3848A8}"/>
                </a:ext>
              </a:extLst>
            </p:cNvPr>
            <p:cNvSpPr>
              <a:spLocks/>
            </p:cNvSpPr>
            <p:nvPr/>
          </p:nvSpPr>
          <p:spPr bwMode="auto">
            <a:xfrm>
              <a:off x="5211" y="1702"/>
              <a:ext cx="219" cy="375"/>
            </a:xfrm>
            <a:custGeom>
              <a:avLst/>
              <a:gdLst>
                <a:gd name="T0" fmla="*/ 0 w 511"/>
                <a:gd name="T1" fmla="*/ 0 h 706"/>
                <a:gd name="T2" fmla="*/ 0 w 511"/>
                <a:gd name="T3" fmla="*/ 1 h 706"/>
                <a:gd name="T4" fmla="*/ 0 w 511"/>
                <a:gd name="T5" fmla="*/ 1 h 706"/>
                <a:gd name="T6" fmla="*/ 0 w 511"/>
                <a:gd name="T7" fmla="*/ 1 h 706"/>
                <a:gd name="T8" fmla="*/ 0 w 511"/>
                <a:gd name="T9" fmla="*/ 1 h 706"/>
                <a:gd name="T10" fmla="*/ 0 w 511"/>
                <a:gd name="T11" fmla="*/ 0 h 7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1" h="706">
                  <a:moveTo>
                    <a:pt x="0" y="0"/>
                  </a:moveTo>
                  <a:lnTo>
                    <a:pt x="189" y="424"/>
                  </a:lnTo>
                  <a:lnTo>
                    <a:pt x="189" y="705"/>
                  </a:lnTo>
                  <a:lnTo>
                    <a:pt x="366" y="705"/>
                  </a:lnTo>
                  <a:lnTo>
                    <a:pt x="366" y="418"/>
                  </a:lnTo>
                  <a:lnTo>
                    <a:pt x="510" y="0"/>
                  </a:lnTo>
                </a:path>
              </a:pathLst>
            </a:custGeom>
            <a:gradFill rotWithShape="0">
              <a:gsLst>
                <a:gs pos="0">
                  <a:srgbClr val="CECECE"/>
                </a:gs>
                <a:gs pos="100000">
                  <a:srgbClr val="707070"/>
                </a:gs>
              </a:gsLst>
              <a:path path="rect">
                <a:fillToRect r="100000" b="10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9" name="Rectangle 20">
              <a:extLst>
                <a:ext uri="{FF2B5EF4-FFF2-40B4-BE49-F238E27FC236}">
                  <a16:creationId xmlns:a16="http://schemas.microsoft.com/office/drawing/2014/main" id="{AC524CA9-A138-0E4D-BE51-516A0933B690}"/>
                </a:ext>
              </a:extLst>
            </p:cNvPr>
            <p:cNvSpPr>
              <a:spLocks noChangeArrowheads="1"/>
            </p:cNvSpPr>
            <p:nvPr/>
          </p:nvSpPr>
          <p:spPr bwMode="auto">
            <a:xfrm>
              <a:off x="4146" y="1482"/>
              <a:ext cx="284" cy="11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700" b="1"/>
                <a:t>+ + +</a:t>
              </a:r>
            </a:p>
            <a:p>
              <a:pPr>
                <a:defRPr/>
              </a:pPr>
              <a:r>
                <a:rPr lang="en-US" altLang="en-US" sz="700" b="1"/>
                <a:t>+ + +</a:t>
              </a:r>
            </a:p>
            <a:p>
              <a:pPr>
                <a:defRPr/>
              </a:pPr>
              <a:r>
                <a:rPr lang="en-US" altLang="en-US" sz="700" b="1"/>
                <a:t>+ + +</a:t>
              </a:r>
            </a:p>
          </p:txBody>
        </p:sp>
        <p:sp>
          <p:nvSpPr>
            <p:cNvPr id="6180" name="Line 21">
              <a:extLst>
                <a:ext uri="{FF2B5EF4-FFF2-40B4-BE49-F238E27FC236}">
                  <a16:creationId xmlns:a16="http://schemas.microsoft.com/office/drawing/2014/main" id="{6FE069AA-13AA-D143-BC42-7DFC8A3693C4}"/>
                </a:ext>
              </a:extLst>
            </p:cNvPr>
            <p:cNvSpPr>
              <a:spLocks noChangeShapeType="1"/>
            </p:cNvSpPr>
            <p:nvPr/>
          </p:nvSpPr>
          <p:spPr bwMode="auto">
            <a:xfrm>
              <a:off x="5309" y="1468"/>
              <a:ext cx="0" cy="159"/>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600">
                <a:latin typeface="Arial" charset="0"/>
              </a:endParaRPr>
            </a:p>
          </p:txBody>
        </p:sp>
        <p:sp>
          <p:nvSpPr>
            <p:cNvPr id="6181" name="Rectangle 22">
              <a:extLst>
                <a:ext uri="{FF2B5EF4-FFF2-40B4-BE49-F238E27FC236}">
                  <a16:creationId xmlns:a16="http://schemas.microsoft.com/office/drawing/2014/main" id="{52D89AAB-07E7-964F-B5DE-C910359216FE}"/>
                </a:ext>
              </a:extLst>
            </p:cNvPr>
            <p:cNvSpPr>
              <a:spLocks noChangeArrowheads="1"/>
            </p:cNvSpPr>
            <p:nvPr/>
          </p:nvSpPr>
          <p:spPr bwMode="auto">
            <a:xfrm>
              <a:off x="5314" y="2197"/>
              <a:ext cx="38" cy="315"/>
            </a:xfrm>
            <a:prstGeom prst="rect">
              <a:avLst/>
            </a:prstGeom>
            <a:solidFill>
              <a:srgbClr val="333333">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82" name="Rectangle 23">
              <a:extLst>
                <a:ext uri="{FF2B5EF4-FFF2-40B4-BE49-F238E27FC236}">
                  <a16:creationId xmlns:a16="http://schemas.microsoft.com/office/drawing/2014/main" id="{65FE4B36-11D2-FF44-9505-BD6179DA53E0}"/>
                </a:ext>
              </a:extLst>
            </p:cNvPr>
            <p:cNvSpPr>
              <a:spLocks noChangeArrowheads="1"/>
            </p:cNvSpPr>
            <p:nvPr/>
          </p:nvSpPr>
          <p:spPr bwMode="auto">
            <a:xfrm>
              <a:off x="5314" y="2079"/>
              <a:ext cx="38" cy="114"/>
            </a:xfrm>
            <a:prstGeom prst="rect">
              <a:avLst/>
            </a:prstGeom>
            <a:gradFill rotWithShape="0">
              <a:gsLst>
                <a:gs pos="0">
                  <a:srgbClr val="D3D3D3"/>
                </a:gs>
                <a:gs pos="50000">
                  <a:srgbClr val="5F5F5F"/>
                </a:gs>
                <a:gs pos="100000">
                  <a:srgbClr val="D3D3D3"/>
                </a:gs>
              </a:gsLst>
              <a:lin ang="2700000" scaled="1"/>
            </a:gradFill>
            <a:ln>
              <a:noFill/>
            </a:ln>
            <a:effectLst/>
            <a:extLst>
              <a:ext uri="{91240B29-F687-4F45-9708-019B960494DF}">
                <a14:hiddenLine xmlns:a14="http://schemas.microsoft.com/office/drawing/2010/main" w="12700">
                  <a:solidFill>
                    <a:srgbClr val="3333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83" name="Rectangle 24">
              <a:extLst>
                <a:ext uri="{FF2B5EF4-FFF2-40B4-BE49-F238E27FC236}">
                  <a16:creationId xmlns:a16="http://schemas.microsoft.com/office/drawing/2014/main" id="{66767F0B-8A40-4A47-B230-305A96ADA3A1}"/>
                </a:ext>
              </a:extLst>
            </p:cNvPr>
            <p:cNvSpPr>
              <a:spLocks noChangeArrowheads="1"/>
            </p:cNvSpPr>
            <p:nvPr/>
          </p:nvSpPr>
          <p:spPr bwMode="auto">
            <a:xfrm>
              <a:off x="4187" y="1813"/>
              <a:ext cx="254" cy="312"/>
            </a:xfrm>
            <a:prstGeom prst="rect">
              <a:avLst/>
            </a:prstGeom>
            <a:solidFill>
              <a:srgbClr val="9999FF">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a:p>
          </p:txBody>
        </p:sp>
        <p:sp>
          <p:nvSpPr>
            <p:cNvPr id="6184" name="Line 25">
              <a:extLst>
                <a:ext uri="{FF2B5EF4-FFF2-40B4-BE49-F238E27FC236}">
                  <a16:creationId xmlns:a16="http://schemas.microsoft.com/office/drawing/2014/main" id="{B4EFF718-C88D-8A41-8732-DB060F600706}"/>
                </a:ext>
              </a:extLst>
            </p:cNvPr>
            <p:cNvSpPr>
              <a:spLocks noChangeShapeType="1"/>
            </p:cNvSpPr>
            <p:nvPr/>
          </p:nvSpPr>
          <p:spPr bwMode="auto">
            <a:xfrm flipV="1">
              <a:off x="4385" y="1904"/>
              <a:ext cx="0" cy="168"/>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600">
                <a:latin typeface="Arial" charset="0"/>
              </a:endParaRPr>
            </a:p>
          </p:txBody>
        </p:sp>
      </p:grpSp>
      <p:sp>
        <p:nvSpPr>
          <p:cNvPr id="6150" name="Rectangle 26">
            <a:extLst>
              <a:ext uri="{FF2B5EF4-FFF2-40B4-BE49-F238E27FC236}">
                <a16:creationId xmlns:a16="http://schemas.microsoft.com/office/drawing/2014/main" id="{78C61AB0-BDF9-4C4D-983A-7BD7D219A410}"/>
              </a:ext>
            </a:extLst>
          </p:cNvPr>
          <p:cNvSpPr>
            <a:spLocks noChangeArrowheads="1"/>
          </p:cNvSpPr>
          <p:nvPr/>
        </p:nvSpPr>
        <p:spPr bwMode="auto">
          <a:xfrm>
            <a:off x="1671638" y="2773363"/>
            <a:ext cx="5719762" cy="1566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600" b="1" dirty="0">
                <a:solidFill>
                  <a:srgbClr val="FF3300"/>
                </a:solidFill>
              </a:rPr>
              <a:t>Positive Displacement Syringe Systems</a:t>
            </a:r>
            <a:endParaRPr lang="en-US" altLang="en-US" sz="1600" b="1" dirty="0"/>
          </a:p>
          <a:p>
            <a:pPr>
              <a:defRPr/>
            </a:pPr>
            <a:endParaRPr lang="en-US" altLang="en-US" sz="1600" b="1" dirty="0"/>
          </a:p>
          <a:p>
            <a:pPr lvl="1">
              <a:buFontTx/>
              <a:buChar char="•"/>
              <a:defRPr/>
            </a:pPr>
            <a:r>
              <a:rPr lang="en-US" altLang="en-US" sz="1600" b="1" dirty="0"/>
              <a:t>  1-2 ms</a:t>
            </a:r>
            <a:r>
              <a:rPr lang="en-US" altLang="en-US" sz="1600" b="1" baseline="30000" dirty="0"/>
              <a:t>-1 </a:t>
            </a:r>
            <a:r>
              <a:rPr lang="en-US" altLang="en-US" sz="1600" dirty="0"/>
              <a:t>f</a:t>
            </a:r>
            <a:r>
              <a:rPr lang="en-US" altLang="en-US" sz="1600" b="1" dirty="0"/>
              <a:t>low rate</a:t>
            </a:r>
          </a:p>
          <a:p>
            <a:pPr lvl="1">
              <a:buFontTx/>
              <a:buChar char="•"/>
              <a:defRPr/>
            </a:pPr>
            <a:r>
              <a:rPr lang="en-US" altLang="en-US" sz="1600" b="1" dirty="0"/>
              <a:t>  Fixed volume (50 </a:t>
            </a:r>
            <a:r>
              <a:rPr lang="en-US" altLang="en-US" sz="1600" b="1" dirty="0">
                <a:latin typeface="Symbol" charset="2"/>
              </a:rPr>
              <a:t></a:t>
            </a:r>
            <a:r>
              <a:rPr lang="en-US" altLang="en-US" sz="1600" b="1" dirty="0"/>
              <a:t>l or 100 </a:t>
            </a:r>
            <a:r>
              <a:rPr lang="en-US" altLang="en-US" sz="1600" b="1" dirty="0">
                <a:latin typeface="Symbol" charset="2"/>
              </a:rPr>
              <a:t></a:t>
            </a:r>
            <a:r>
              <a:rPr lang="en-US" altLang="en-US" sz="1600" b="1" dirty="0"/>
              <a:t>l)</a:t>
            </a:r>
          </a:p>
          <a:p>
            <a:pPr lvl="1">
              <a:buFontTx/>
              <a:buChar char="•"/>
              <a:defRPr/>
            </a:pPr>
            <a:r>
              <a:rPr lang="en-US" altLang="en-US" sz="1600" b="1" dirty="0"/>
              <a:t>  Absolute number calculations possible</a:t>
            </a:r>
          </a:p>
          <a:p>
            <a:pPr lvl="1">
              <a:buFontTx/>
              <a:buChar char="•"/>
              <a:defRPr/>
            </a:pPr>
            <a:r>
              <a:rPr lang="en-US" altLang="en-US" sz="1600" b="1" dirty="0"/>
              <a:t>  Usually fully enclosed flow chambers</a:t>
            </a:r>
            <a:r>
              <a:rPr lang="en-US" altLang="en-US" sz="1600" b="1" baseline="30000" dirty="0"/>
              <a:t> </a:t>
            </a:r>
          </a:p>
        </p:txBody>
      </p:sp>
      <p:sp>
        <p:nvSpPr>
          <p:cNvPr id="6171" name="Line 47">
            <a:extLst>
              <a:ext uri="{FF2B5EF4-FFF2-40B4-BE49-F238E27FC236}">
                <a16:creationId xmlns:a16="http://schemas.microsoft.com/office/drawing/2014/main" id="{8C4CEEE4-537B-6D4C-B15B-93E51054A921}"/>
              </a:ext>
            </a:extLst>
          </p:cNvPr>
          <p:cNvSpPr>
            <a:spLocks noChangeShapeType="1"/>
          </p:cNvSpPr>
          <p:nvPr/>
        </p:nvSpPr>
        <p:spPr bwMode="auto">
          <a:xfrm>
            <a:off x="9056689" y="1304925"/>
            <a:ext cx="3175" cy="444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600">
              <a:latin typeface="Arial" charset="0"/>
            </a:endParaRPr>
          </a:p>
        </p:txBody>
      </p:sp>
      <p:sp>
        <p:nvSpPr>
          <p:cNvPr id="49" name="Rectangle 44">
            <a:extLst>
              <a:ext uri="{FF2B5EF4-FFF2-40B4-BE49-F238E27FC236}">
                <a16:creationId xmlns:a16="http://schemas.microsoft.com/office/drawing/2014/main" id="{3DA17DF9-B707-5245-96D1-3644473696D7}"/>
              </a:ext>
            </a:extLst>
          </p:cNvPr>
          <p:cNvSpPr>
            <a:spLocks noChangeArrowheads="1"/>
          </p:cNvSpPr>
          <p:nvPr/>
        </p:nvSpPr>
        <p:spPr bwMode="auto">
          <a:xfrm>
            <a:off x="9115425" y="1381125"/>
            <a:ext cx="781050" cy="642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200">
                <a:latin typeface="Century Schoolbook" charset="0"/>
              </a:rPr>
              <a:t>Flow Chamber</a:t>
            </a:r>
          </a:p>
        </p:txBody>
      </p:sp>
      <p:grpSp>
        <p:nvGrpSpPr>
          <p:cNvPr id="23560" name="Group 50">
            <a:extLst>
              <a:ext uri="{FF2B5EF4-FFF2-40B4-BE49-F238E27FC236}">
                <a16:creationId xmlns:a16="http://schemas.microsoft.com/office/drawing/2014/main" id="{75607571-91C3-B241-8C0D-B4CCC64B3718}"/>
              </a:ext>
            </a:extLst>
          </p:cNvPr>
          <p:cNvGrpSpPr>
            <a:grpSpLocks/>
          </p:cNvGrpSpPr>
          <p:nvPr/>
        </p:nvGrpSpPr>
        <p:grpSpPr bwMode="auto">
          <a:xfrm>
            <a:off x="7323138" y="2814639"/>
            <a:ext cx="2639970" cy="1531937"/>
            <a:chOff x="5467350" y="3806825"/>
            <a:chExt cx="3984478" cy="1957388"/>
          </a:xfrm>
        </p:grpSpPr>
        <p:sp>
          <p:nvSpPr>
            <p:cNvPr id="52" name="Rectangle 27">
              <a:extLst>
                <a:ext uri="{FF2B5EF4-FFF2-40B4-BE49-F238E27FC236}">
                  <a16:creationId xmlns:a16="http://schemas.microsoft.com/office/drawing/2014/main" id="{B8A9DA4C-FDEF-AC45-80BA-C3FF515AFF48}"/>
                </a:ext>
              </a:extLst>
            </p:cNvPr>
            <p:cNvSpPr>
              <a:spLocks noChangeArrowheads="1"/>
            </p:cNvSpPr>
            <p:nvPr/>
          </p:nvSpPr>
          <p:spPr bwMode="auto">
            <a:xfrm>
              <a:off x="6114269" y="4782476"/>
              <a:ext cx="131779" cy="71601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53" name="Rectangle 28">
              <a:extLst>
                <a:ext uri="{FF2B5EF4-FFF2-40B4-BE49-F238E27FC236}">
                  <a16:creationId xmlns:a16="http://schemas.microsoft.com/office/drawing/2014/main" id="{FCEE4F05-0DC4-A74F-B260-563FF0EFF75E}"/>
                </a:ext>
              </a:extLst>
            </p:cNvPr>
            <p:cNvSpPr>
              <a:spLocks noChangeArrowheads="1"/>
            </p:cNvSpPr>
            <p:nvPr/>
          </p:nvSpPr>
          <p:spPr bwMode="auto">
            <a:xfrm>
              <a:off x="6123853" y="4977201"/>
              <a:ext cx="110216" cy="462471"/>
            </a:xfrm>
            <a:prstGeom prst="rect">
              <a:avLst/>
            </a:prstGeom>
            <a:solidFill>
              <a:srgbClr val="618FFD">
                <a:alpha val="50195"/>
              </a:srgb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54" name="Rectangle 29">
              <a:extLst>
                <a:ext uri="{FF2B5EF4-FFF2-40B4-BE49-F238E27FC236}">
                  <a16:creationId xmlns:a16="http://schemas.microsoft.com/office/drawing/2014/main" id="{14CBAED6-5DD3-5A40-B811-5BE15A5C0499}"/>
                </a:ext>
              </a:extLst>
            </p:cNvPr>
            <p:cNvSpPr>
              <a:spLocks noChangeArrowheads="1"/>
            </p:cNvSpPr>
            <p:nvPr/>
          </p:nvSpPr>
          <p:spPr bwMode="auto">
            <a:xfrm>
              <a:off x="6166981" y="5411275"/>
              <a:ext cx="26355" cy="235292"/>
            </a:xfrm>
            <a:prstGeom prst="rect">
              <a:avLst/>
            </a:prstGeom>
            <a:gradFill rotWithShape="0">
              <a:gsLst>
                <a:gs pos="0">
                  <a:srgbClr val="618FFD"/>
                </a:gs>
                <a:gs pos="100000">
                  <a:srgbClr val="719AFD"/>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55" name="Rectangle 30">
              <a:extLst>
                <a:ext uri="{FF2B5EF4-FFF2-40B4-BE49-F238E27FC236}">
                  <a16:creationId xmlns:a16="http://schemas.microsoft.com/office/drawing/2014/main" id="{5B82046A-1D9D-7241-9949-F7BA51D38A77}"/>
                </a:ext>
              </a:extLst>
            </p:cNvPr>
            <p:cNvSpPr>
              <a:spLocks noChangeArrowheads="1"/>
            </p:cNvSpPr>
            <p:nvPr/>
          </p:nvSpPr>
          <p:spPr bwMode="auto">
            <a:xfrm>
              <a:off x="6119061" y="5652653"/>
              <a:ext cx="117403" cy="20284"/>
            </a:xfrm>
            <a:prstGeom prst="rect">
              <a:avLst/>
            </a:prstGeom>
            <a:gradFill rotWithShape="0">
              <a:gsLst>
                <a:gs pos="0">
                  <a:srgbClr val="618FFD"/>
                </a:gs>
                <a:gs pos="100000">
                  <a:srgbClr val="719AFD"/>
                </a:gs>
              </a:gsLst>
              <a:lin ang="189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56" name="Rectangle 31">
              <a:extLst>
                <a:ext uri="{FF2B5EF4-FFF2-40B4-BE49-F238E27FC236}">
                  <a16:creationId xmlns:a16="http://schemas.microsoft.com/office/drawing/2014/main" id="{C6B515BF-CF23-544A-ACD2-547F6E112FEB}"/>
                </a:ext>
              </a:extLst>
            </p:cNvPr>
            <p:cNvSpPr>
              <a:spLocks noChangeArrowheads="1"/>
            </p:cNvSpPr>
            <p:nvPr/>
          </p:nvSpPr>
          <p:spPr bwMode="auto">
            <a:xfrm>
              <a:off x="6171773" y="4405197"/>
              <a:ext cx="14376" cy="37119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57" name="Rectangle 32">
              <a:extLst>
                <a:ext uri="{FF2B5EF4-FFF2-40B4-BE49-F238E27FC236}">
                  <a16:creationId xmlns:a16="http://schemas.microsoft.com/office/drawing/2014/main" id="{EB19FCB1-B81A-1044-AE1B-33765A762111}"/>
                </a:ext>
              </a:extLst>
            </p:cNvPr>
            <p:cNvSpPr>
              <a:spLocks noChangeArrowheads="1"/>
            </p:cNvSpPr>
            <p:nvPr/>
          </p:nvSpPr>
          <p:spPr bwMode="auto">
            <a:xfrm rot="5400000">
              <a:off x="6025907" y="4874168"/>
              <a:ext cx="215061" cy="1229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1750" tIns="17462" rIns="31750" bIns="17462">
              <a:spAutoFit/>
            </a:bodyPr>
            <a:lstStyle>
              <a:lvl1pPr defTabSz="112713" eaLnBrk="0" hangingPunct="0">
                <a:defRPr>
                  <a:solidFill>
                    <a:schemeClr val="tx1"/>
                  </a:solidFill>
                  <a:latin typeface="Arial" charset="0"/>
                </a:defRPr>
              </a:lvl1pPr>
              <a:lvl2pPr marL="742950" indent="-285750" defTabSz="112713" eaLnBrk="0" hangingPunct="0">
                <a:defRPr>
                  <a:solidFill>
                    <a:schemeClr val="tx1"/>
                  </a:solidFill>
                  <a:latin typeface="Arial" charset="0"/>
                </a:defRPr>
              </a:lvl2pPr>
              <a:lvl3pPr marL="1143000" indent="-228600" defTabSz="112713" eaLnBrk="0" hangingPunct="0">
                <a:defRPr>
                  <a:solidFill>
                    <a:schemeClr val="tx1"/>
                  </a:solidFill>
                  <a:latin typeface="Arial" charset="0"/>
                </a:defRPr>
              </a:lvl3pPr>
              <a:lvl4pPr marL="1600200" indent="-228600" defTabSz="112713" eaLnBrk="0" hangingPunct="0">
                <a:defRPr>
                  <a:solidFill>
                    <a:schemeClr val="tx1"/>
                  </a:solidFill>
                  <a:latin typeface="Arial" charset="0"/>
                </a:defRPr>
              </a:lvl4pPr>
              <a:lvl5pPr marL="2057400" indent="-228600" defTabSz="112713" eaLnBrk="0" hangingPunct="0">
                <a:defRPr>
                  <a:solidFill>
                    <a:schemeClr val="tx1"/>
                  </a:solidFill>
                  <a:latin typeface="Arial" charset="0"/>
                </a:defRPr>
              </a:lvl5pPr>
              <a:lvl6pPr marL="2514600" indent="-228600" defTabSz="112713" eaLnBrk="0" fontAlgn="base" hangingPunct="0">
                <a:spcBef>
                  <a:spcPct val="0"/>
                </a:spcBef>
                <a:spcAft>
                  <a:spcPct val="0"/>
                </a:spcAft>
                <a:defRPr>
                  <a:solidFill>
                    <a:schemeClr val="tx1"/>
                  </a:solidFill>
                  <a:latin typeface="Arial" charset="0"/>
                </a:defRPr>
              </a:lvl6pPr>
              <a:lvl7pPr marL="2971800" indent="-228600" defTabSz="112713" eaLnBrk="0" fontAlgn="base" hangingPunct="0">
                <a:spcBef>
                  <a:spcPct val="0"/>
                </a:spcBef>
                <a:spcAft>
                  <a:spcPct val="0"/>
                </a:spcAft>
                <a:defRPr>
                  <a:solidFill>
                    <a:schemeClr val="tx1"/>
                  </a:solidFill>
                  <a:latin typeface="Arial" charset="0"/>
                </a:defRPr>
              </a:lvl7pPr>
              <a:lvl8pPr marL="3429000" indent="-228600" defTabSz="112713" eaLnBrk="0" fontAlgn="base" hangingPunct="0">
                <a:spcBef>
                  <a:spcPct val="0"/>
                </a:spcBef>
                <a:spcAft>
                  <a:spcPct val="0"/>
                </a:spcAft>
                <a:defRPr>
                  <a:solidFill>
                    <a:schemeClr val="tx1"/>
                  </a:solidFill>
                  <a:latin typeface="Arial" charset="0"/>
                </a:defRPr>
              </a:lvl8pPr>
              <a:lvl9pPr marL="3886200" indent="-228600" defTabSz="112713" eaLnBrk="0" fontAlgn="base" hangingPunct="0">
                <a:spcBef>
                  <a:spcPct val="0"/>
                </a:spcBef>
                <a:spcAft>
                  <a:spcPct val="0"/>
                </a:spcAft>
                <a:defRPr>
                  <a:solidFill>
                    <a:schemeClr val="tx1"/>
                  </a:solidFill>
                  <a:latin typeface="Arial" charset="0"/>
                </a:defRPr>
              </a:lvl9pPr>
            </a:lstStyle>
            <a:p>
              <a:pPr>
                <a:defRPr/>
              </a:pPr>
              <a:r>
                <a:rPr lang="en-US" altLang="en-US" sz="300"/>
                <a:t>100 </a:t>
              </a:r>
              <a:r>
                <a:rPr lang="en-US" altLang="en-US" sz="300">
                  <a:latin typeface="Symbol" charset="2"/>
                </a:rPr>
                <a:t></a:t>
              </a:r>
              <a:r>
                <a:rPr lang="en-US" altLang="en-US" sz="300"/>
                <a:t>l</a:t>
              </a:r>
            </a:p>
          </p:txBody>
        </p:sp>
        <p:sp>
          <p:nvSpPr>
            <p:cNvPr id="58" name="Rectangle 33">
              <a:extLst>
                <a:ext uri="{FF2B5EF4-FFF2-40B4-BE49-F238E27FC236}">
                  <a16:creationId xmlns:a16="http://schemas.microsoft.com/office/drawing/2014/main" id="{2EE6B411-2542-3448-8E70-6E4A5A9BCF88}"/>
                </a:ext>
              </a:extLst>
            </p:cNvPr>
            <p:cNvSpPr>
              <a:spLocks noChangeArrowheads="1"/>
            </p:cNvSpPr>
            <p:nvPr/>
          </p:nvSpPr>
          <p:spPr bwMode="auto">
            <a:xfrm>
              <a:off x="6056765" y="4723654"/>
              <a:ext cx="189283" cy="22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23611" name="Rectangle 34" descr="Wide upward diagonal">
              <a:extLst>
                <a:ext uri="{FF2B5EF4-FFF2-40B4-BE49-F238E27FC236}">
                  <a16:creationId xmlns:a16="http://schemas.microsoft.com/office/drawing/2014/main" id="{598848A4-0EDA-A74A-9D67-3B1E99533548}"/>
                </a:ext>
              </a:extLst>
            </p:cNvPr>
            <p:cNvSpPr>
              <a:spLocks noChangeArrowheads="1"/>
            </p:cNvSpPr>
            <p:nvPr/>
          </p:nvSpPr>
          <p:spPr bwMode="auto">
            <a:xfrm>
              <a:off x="5968113" y="4723654"/>
              <a:ext cx="81464" cy="1040559"/>
            </a:xfrm>
            <a:prstGeom prst="rect">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400"/>
            </a:p>
          </p:txBody>
        </p:sp>
        <p:sp>
          <p:nvSpPr>
            <p:cNvPr id="60" name="Rectangle 35">
              <a:extLst>
                <a:ext uri="{FF2B5EF4-FFF2-40B4-BE49-F238E27FC236}">
                  <a16:creationId xmlns:a16="http://schemas.microsoft.com/office/drawing/2014/main" id="{9F98AC58-2FAD-F34C-9D96-BD7A16B7FB51}"/>
                </a:ext>
              </a:extLst>
            </p:cNvPr>
            <p:cNvSpPr>
              <a:spLocks noChangeArrowheads="1"/>
            </p:cNvSpPr>
            <p:nvPr/>
          </p:nvSpPr>
          <p:spPr bwMode="auto">
            <a:xfrm>
              <a:off x="6011240" y="5676993"/>
              <a:ext cx="225224" cy="5070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23613" name="Freeform 36">
              <a:extLst>
                <a:ext uri="{FF2B5EF4-FFF2-40B4-BE49-F238E27FC236}">
                  <a16:creationId xmlns:a16="http://schemas.microsoft.com/office/drawing/2014/main" id="{550F396B-244C-E34E-99DA-FD63BB87EEB2}"/>
                </a:ext>
              </a:extLst>
            </p:cNvPr>
            <p:cNvSpPr>
              <a:spLocks/>
            </p:cNvSpPr>
            <p:nvPr/>
          </p:nvSpPr>
          <p:spPr bwMode="auto">
            <a:xfrm>
              <a:off x="6193015" y="4098880"/>
              <a:ext cx="1184096" cy="1336721"/>
            </a:xfrm>
            <a:custGeom>
              <a:avLst/>
              <a:gdLst>
                <a:gd name="T0" fmla="*/ 0 w 1954"/>
                <a:gd name="T1" fmla="*/ 2147483646 h 1666"/>
                <a:gd name="T2" fmla="*/ 0 w 1954"/>
                <a:gd name="T3" fmla="*/ 0 h 1666"/>
                <a:gd name="T4" fmla="*/ 2147483646 w 1954"/>
                <a:gd name="T5" fmla="*/ 0 h 1666"/>
                <a:gd name="T6" fmla="*/ 2147483646 w 1954"/>
                <a:gd name="T7" fmla="*/ 2147483646 h 1666"/>
                <a:gd name="T8" fmla="*/ 2147483646 w 1954"/>
                <a:gd name="T9" fmla="*/ 2147483646 h 1666"/>
                <a:gd name="T10" fmla="*/ 2147483646 w 1954"/>
                <a:gd name="T11" fmla="*/ 2147483646 h 1666"/>
                <a:gd name="T12" fmla="*/ 2147483646 w 1954"/>
                <a:gd name="T13" fmla="*/ 2147483646 h 1666"/>
                <a:gd name="T14" fmla="*/ 2147483646 w 1954"/>
                <a:gd name="T15" fmla="*/ 2147483646 h 1666"/>
                <a:gd name="T16" fmla="*/ 2147483646 w 1954"/>
                <a:gd name="T17" fmla="*/ 2147483646 h 1666"/>
                <a:gd name="T18" fmla="*/ 2147483646 w 1954"/>
                <a:gd name="T19" fmla="*/ 2147483646 h 1666"/>
                <a:gd name="T20" fmla="*/ 2147483646 w 1954"/>
                <a:gd name="T21" fmla="*/ 2147483646 h 1666"/>
                <a:gd name="T22" fmla="*/ 2147483646 w 1954"/>
                <a:gd name="T23" fmla="*/ 2147483646 h 16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4" h="1666">
                  <a:moveTo>
                    <a:pt x="0" y="297"/>
                  </a:moveTo>
                  <a:lnTo>
                    <a:pt x="0" y="0"/>
                  </a:lnTo>
                  <a:lnTo>
                    <a:pt x="972" y="0"/>
                  </a:lnTo>
                  <a:lnTo>
                    <a:pt x="972" y="1611"/>
                  </a:lnTo>
                  <a:lnTo>
                    <a:pt x="1359" y="1611"/>
                  </a:lnTo>
                  <a:lnTo>
                    <a:pt x="1359" y="1377"/>
                  </a:lnTo>
                  <a:lnTo>
                    <a:pt x="900" y="1377"/>
                  </a:lnTo>
                  <a:lnTo>
                    <a:pt x="900" y="1665"/>
                  </a:lnTo>
                  <a:lnTo>
                    <a:pt x="1512" y="1665"/>
                  </a:lnTo>
                  <a:lnTo>
                    <a:pt x="1512" y="288"/>
                  </a:lnTo>
                  <a:lnTo>
                    <a:pt x="1953" y="288"/>
                  </a:lnTo>
                  <a:lnTo>
                    <a:pt x="1953" y="1026"/>
                  </a:lnTo>
                </a:path>
              </a:pathLst>
            </a:custGeom>
            <a:noFill/>
            <a:ln w="254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4" name="Freeform 37">
              <a:extLst>
                <a:ext uri="{FF2B5EF4-FFF2-40B4-BE49-F238E27FC236}">
                  <a16:creationId xmlns:a16="http://schemas.microsoft.com/office/drawing/2014/main" id="{BA9EC0E0-C86A-BA47-B682-949E0E0E074B}"/>
                </a:ext>
              </a:extLst>
            </p:cNvPr>
            <p:cNvSpPr>
              <a:spLocks/>
            </p:cNvSpPr>
            <p:nvPr/>
          </p:nvSpPr>
          <p:spPr bwMode="auto">
            <a:xfrm>
              <a:off x="7010873" y="4173171"/>
              <a:ext cx="1383774" cy="421328"/>
            </a:xfrm>
            <a:custGeom>
              <a:avLst/>
              <a:gdLst>
                <a:gd name="T0" fmla="*/ 0 w 8955"/>
                <a:gd name="T1" fmla="*/ 0 h 7024"/>
                <a:gd name="T2" fmla="*/ 2147483646 w 8955"/>
                <a:gd name="T3" fmla="*/ 168347289 h 7024"/>
                <a:gd name="T4" fmla="*/ 2147483646 w 8955"/>
                <a:gd name="T5" fmla="*/ 2147483646 h 7024"/>
                <a:gd name="T6" fmla="*/ 2147483646 w 8955"/>
                <a:gd name="T7" fmla="*/ 2147483646 h 7024"/>
                <a:gd name="T8" fmla="*/ 2147483646 w 8955"/>
                <a:gd name="T9" fmla="*/ 2147483646 h 7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55" h="7024">
                  <a:moveTo>
                    <a:pt x="0" y="0"/>
                  </a:moveTo>
                  <a:lnTo>
                    <a:pt x="8806" y="13"/>
                  </a:lnTo>
                  <a:cubicBezTo>
                    <a:pt x="8814" y="1082"/>
                    <a:pt x="8823" y="2150"/>
                    <a:pt x="8831" y="3219"/>
                  </a:cubicBezTo>
                  <a:cubicBezTo>
                    <a:pt x="8872" y="3899"/>
                    <a:pt x="8914" y="4578"/>
                    <a:pt x="8955" y="5258"/>
                  </a:cubicBezTo>
                  <a:cubicBezTo>
                    <a:pt x="8672" y="8462"/>
                    <a:pt x="9009" y="3820"/>
                    <a:pt x="8727" y="7024"/>
                  </a:cubicBezTo>
                </a:path>
              </a:pathLst>
            </a:custGeom>
            <a:noFill/>
            <a:ln w="254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Rectangle 38">
              <a:extLst>
                <a:ext uri="{FF2B5EF4-FFF2-40B4-BE49-F238E27FC236}">
                  <a16:creationId xmlns:a16="http://schemas.microsoft.com/office/drawing/2014/main" id="{625EFECE-899B-7A4F-ACC6-FA31F04AB0C1}"/>
                </a:ext>
              </a:extLst>
            </p:cNvPr>
            <p:cNvSpPr>
              <a:spLocks noChangeArrowheads="1"/>
            </p:cNvSpPr>
            <p:nvPr/>
          </p:nvSpPr>
          <p:spPr bwMode="auto">
            <a:xfrm>
              <a:off x="6703684" y="4102969"/>
              <a:ext cx="299499" cy="1947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64" name="Rectangle 39">
              <a:extLst>
                <a:ext uri="{FF2B5EF4-FFF2-40B4-BE49-F238E27FC236}">
                  <a16:creationId xmlns:a16="http://schemas.microsoft.com/office/drawing/2014/main" id="{1154BBBD-14F2-5142-BAF1-646DF6A035A7}"/>
                </a:ext>
              </a:extLst>
            </p:cNvPr>
            <p:cNvSpPr>
              <a:spLocks noChangeArrowheads="1"/>
            </p:cNvSpPr>
            <p:nvPr/>
          </p:nvSpPr>
          <p:spPr bwMode="auto">
            <a:xfrm>
              <a:off x="8467138" y="4218586"/>
              <a:ext cx="38336" cy="567947"/>
            </a:xfrm>
            <a:prstGeom prst="rect">
              <a:avLst/>
            </a:prstGeom>
            <a:gradFill rotWithShape="0">
              <a:gsLst>
                <a:gs pos="0">
                  <a:srgbClr val="999999"/>
                </a:gs>
                <a:gs pos="50000">
                  <a:srgbClr val="FFFFFF"/>
                </a:gs>
                <a:gs pos="100000">
                  <a:srgbClr val="999999"/>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65" name="AutoShape 40">
              <a:extLst>
                <a:ext uri="{FF2B5EF4-FFF2-40B4-BE49-F238E27FC236}">
                  <a16:creationId xmlns:a16="http://schemas.microsoft.com/office/drawing/2014/main" id="{563C69D0-DA93-4B4A-87BB-2B33A675CABA}"/>
                </a:ext>
              </a:extLst>
            </p:cNvPr>
            <p:cNvSpPr>
              <a:spLocks noChangeArrowheads="1"/>
            </p:cNvSpPr>
            <p:nvPr/>
          </p:nvSpPr>
          <p:spPr bwMode="auto">
            <a:xfrm>
              <a:off x="7472798" y="4664830"/>
              <a:ext cx="119800" cy="446244"/>
            </a:xfrm>
            <a:prstGeom prst="roundRect">
              <a:avLst>
                <a:gd name="adj" fmla="val 12495"/>
              </a:avLst>
            </a:prstGeom>
            <a:gradFill rotWithShape="0">
              <a:gsLst>
                <a:gs pos="0">
                  <a:srgbClr val="FFFFFF"/>
                </a:gs>
                <a:gs pos="100000">
                  <a:srgbClr val="999999"/>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400"/>
            </a:p>
          </p:txBody>
        </p:sp>
        <p:sp>
          <p:nvSpPr>
            <p:cNvPr id="66" name="Rectangle 41">
              <a:extLst>
                <a:ext uri="{FF2B5EF4-FFF2-40B4-BE49-F238E27FC236}">
                  <a16:creationId xmlns:a16="http://schemas.microsoft.com/office/drawing/2014/main" id="{0D95B2B1-14D5-BA40-99A4-80318CA8586D}"/>
                </a:ext>
              </a:extLst>
            </p:cNvPr>
            <p:cNvSpPr>
              <a:spLocks noChangeArrowheads="1"/>
            </p:cNvSpPr>
            <p:nvPr/>
          </p:nvSpPr>
          <p:spPr bwMode="auto">
            <a:xfrm>
              <a:off x="6454501" y="5421417"/>
              <a:ext cx="1475833" cy="33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100">
                  <a:latin typeface="Century Schoolbook" charset="0"/>
                </a:rPr>
                <a:t>Sample loop</a:t>
              </a:r>
            </a:p>
          </p:txBody>
        </p:sp>
        <p:sp>
          <p:nvSpPr>
            <p:cNvPr id="67" name="Rectangle 42">
              <a:extLst>
                <a:ext uri="{FF2B5EF4-FFF2-40B4-BE49-F238E27FC236}">
                  <a16:creationId xmlns:a16="http://schemas.microsoft.com/office/drawing/2014/main" id="{EEA2D361-F750-2440-8955-08BD0990AFA4}"/>
                </a:ext>
              </a:extLst>
            </p:cNvPr>
            <p:cNvSpPr>
              <a:spLocks noChangeArrowheads="1"/>
            </p:cNvSpPr>
            <p:nvPr/>
          </p:nvSpPr>
          <p:spPr bwMode="auto">
            <a:xfrm>
              <a:off x="7240387" y="5117160"/>
              <a:ext cx="1013729" cy="33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100">
                  <a:latin typeface="Century Schoolbook" charset="0"/>
                </a:rPr>
                <a:t>Sample</a:t>
              </a:r>
            </a:p>
          </p:txBody>
        </p:sp>
        <p:sp>
          <p:nvSpPr>
            <p:cNvPr id="68" name="Rectangle 43">
              <a:extLst>
                <a:ext uri="{FF2B5EF4-FFF2-40B4-BE49-F238E27FC236}">
                  <a16:creationId xmlns:a16="http://schemas.microsoft.com/office/drawing/2014/main" id="{6632131A-B08E-4847-9968-CB940D90290B}"/>
                </a:ext>
              </a:extLst>
            </p:cNvPr>
            <p:cNvSpPr>
              <a:spLocks noChangeArrowheads="1"/>
            </p:cNvSpPr>
            <p:nvPr/>
          </p:nvSpPr>
          <p:spPr bwMode="auto">
            <a:xfrm>
              <a:off x="8277853" y="5098904"/>
              <a:ext cx="890339" cy="33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100">
                  <a:latin typeface="Century Schoolbook" charset="0"/>
                </a:rPr>
                <a:t>Waste</a:t>
              </a:r>
            </a:p>
          </p:txBody>
        </p:sp>
        <p:sp>
          <p:nvSpPr>
            <p:cNvPr id="69" name="Rectangle 44">
              <a:extLst>
                <a:ext uri="{FF2B5EF4-FFF2-40B4-BE49-F238E27FC236}">
                  <a16:creationId xmlns:a16="http://schemas.microsoft.com/office/drawing/2014/main" id="{4184560A-FE4C-EA4F-B6C3-A2136B285CD0}"/>
                </a:ext>
              </a:extLst>
            </p:cNvPr>
            <p:cNvSpPr>
              <a:spLocks noChangeArrowheads="1"/>
            </p:cNvSpPr>
            <p:nvPr/>
          </p:nvSpPr>
          <p:spPr bwMode="auto">
            <a:xfrm>
              <a:off x="7724379" y="3857534"/>
              <a:ext cx="1727449" cy="33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100" dirty="0">
                  <a:latin typeface="Century Schoolbook" charset="0"/>
                </a:rPr>
                <a:t>Flow Chamber</a:t>
              </a:r>
            </a:p>
          </p:txBody>
        </p:sp>
        <p:sp>
          <p:nvSpPr>
            <p:cNvPr id="70" name="Rectangle 45">
              <a:extLst>
                <a:ext uri="{FF2B5EF4-FFF2-40B4-BE49-F238E27FC236}">
                  <a16:creationId xmlns:a16="http://schemas.microsoft.com/office/drawing/2014/main" id="{D8F8B833-96C3-E545-A0C0-F1712BDBAB15}"/>
                </a:ext>
              </a:extLst>
            </p:cNvPr>
            <p:cNvSpPr>
              <a:spLocks noChangeArrowheads="1"/>
            </p:cNvSpPr>
            <p:nvPr/>
          </p:nvSpPr>
          <p:spPr bwMode="auto">
            <a:xfrm>
              <a:off x="6461688" y="3806825"/>
              <a:ext cx="1439542" cy="33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100" dirty="0">
                  <a:latin typeface="Century Schoolbook" charset="0"/>
                </a:rPr>
                <a:t>3-way valve</a:t>
              </a:r>
            </a:p>
          </p:txBody>
        </p:sp>
        <p:sp>
          <p:nvSpPr>
            <p:cNvPr id="71" name="Rectangle 46">
              <a:extLst>
                <a:ext uri="{FF2B5EF4-FFF2-40B4-BE49-F238E27FC236}">
                  <a16:creationId xmlns:a16="http://schemas.microsoft.com/office/drawing/2014/main" id="{FC966037-8C54-FB4E-B488-9B5E34A88881}"/>
                </a:ext>
              </a:extLst>
            </p:cNvPr>
            <p:cNvSpPr>
              <a:spLocks noChangeArrowheads="1"/>
            </p:cNvSpPr>
            <p:nvPr/>
          </p:nvSpPr>
          <p:spPr bwMode="auto">
            <a:xfrm>
              <a:off x="5467350" y="4433594"/>
              <a:ext cx="1035502" cy="33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100">
                  <a:latin typeface="Century Schoolbook" charset="0"/>
                </a:rPr>
                <a:t>Syringe</a:t>
              </a:r>
            </a:p>
          </p:txBody>
        </p:sp>
      </p:grpSp>
      <p:grpSp>
        <p:nvGrpSpPr>
          <p:cNvPr id="23561" name="Group 71">
            <a:extLst>
              <a:ext uri="{FF2B5EF4-FFF2-40B4-BE49-F238E27FC236}">
                <a16:creationId xmlns:a16="http://schemas.microsoft.com/office/drawing/2014/main" id="{453EF91F-7E6E-0041-A1A8-8B410DB700AB}"/>
              </a:ext>
            </a:extLst>
          </p:cNvPr>
          <p:cNvGrpSpPr>
            <a:grpSpLocks/>
          </p:cNvGrpSpPr>
          <p:nvPr/>
        </p:nvGrpSpPr>
        <p:grpSpPr bwMode="auto">
          <a:xfrm>
            <a:off x="9055101" y="3106739"/>
            <a:ext cx="238125" cy="1042987"/>
            <a:chOff x="7609657" y="4863529"/>
            <a:chExt cx="237719" cy="1042511"/>
          </a:xfrm>
        </p:grpSpPr>
        <p:grpSp>
          <p:nvGrpSpPr>
            <p:cNvPr id="23590" name="Group 5">
              <a:extLst>
                <a:ext uri="{FF2B5EF4-FFF2-40B4-BE49-F238E27FC236}">
                  <a16:creationId xmlns:a16="http://schemas.microsoft.com/office/drawing/2014/main" id="{85C54F77-D1B2-7947-AC81-4767AE63A524}"/>
                </a:ext>
              </a:extLst>
            </p:cNvPr>
            <p:cNvGrpSpPr>
              <a:grpSpLocks/>
            </p:cNvGrpSpPr>
            <p:nvPr/>
          </p:nvGrpSpPr>
          <p:grpSpPr bwMode="auto">
            <a:xfrm>
              <a:off x="7730115" y="5541339"/>
              <a:ext cx="30914" cy="364701"/>
              <a:chOff x="4287" y="2574"/>
              <a:chExt cx="63" cy="792"/>
            </a:xfrm>
          </p:grpSpPr>
          <p:sp>
            <p:nvSpPr>
              <p:cNvPr id="79" name="Oval 6">
                <a:extLst>
                  <a:ext uri="{FF2B5EF4-FFF2-40B4-BE49-F238E27FC236}">
                    <a16:creationId xmlns:a16="http://schemas.microsoft.com/office/drawing/2014/main" id="{71F7523A-B1D2-6C46-B3A7-310C7C2FCD98}"/>
                  </a:ext>
                </a:extLst>
              </p:cNvPr>
              <p:cNvSpPr>
                <a:spLocks noChangeArrowheads="1"/>
              </p:cNvSpPr>
              <p:nvPr/>
            </p:nvSpPr>
            <p:spPr bwMode="auto">
              <a:xfrm>
                <a:off x="4287" y="2573"/>
                <a:ext cx="48" cy="83"/>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0" name="Oval 7">
                <a:extLst>
                  <a:ext uri="{FF2B5EF4-FFF2-40B4-BE49-F238E27FC236}">
                    <a16:creationId xmlns:a16="http://schemas.microsoft.com/office/drawing/2014/main" id="{7F2986F6-219E-AC4A-93C5-0C33C99573FA}"/>
                  </a:ext>
                </a:extLst>
              </p:cNvPr>
              <p:cNvSpPr>
                <a:spLocks noChangeArrowheads="1"/>
              </p:cNvSpPr>
              <p:nvPr/>
            </p:nvSpPr>
            <p:spPr bwMode="auto">
              <a:xfrm>
                <a:off x="4290" y="2687"/>
                <a:ext cx="48" cy="83"/>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1" name="Oval 8">
                <a:extLst>
                  <a:ext uri="{FF2B5EF4-FFF2-40B4-BE49-F238E27FC236}">
                    <a16:creationId xmlns:a16="http://schemas.microsoft.com/office/drawing/2014/main" id="{A999C724-3682-9542-842E-ACB0EFCDDD92}"/>
                  </a:ext>
                </a:extLst>
              </p:cNvPr>
              <p:cNvSpPr>
                <a:spLocks noChangeArrowheads="1"/>
              </p:cNvSpPr>
              <p:nvPr/>
            </p:nvSpPr>
            <p:spPr bwMode="auto">
              <a:xfrm>
                <a:off x="4293" y="2787"/>
                <a:ext cx="48" cy="83"/>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2" name="Oval 9">
                <a:extLst>
                  <a:ext uri="{FF2B5EF4-FFF2-40B4-BE49-F238E27FC236}">
                    <a16:creationId xmlns:a16="http://schemas.microsoft.com/office/drawing/2014/main" id="{0550F262-BDCC-834A-BDF8-E89B3A0D62B3}"/>
                  </a:ext>
                </a:extLst>
              </p:cNvPr>
              <p:cNvSpPr>
                <a:spLocks noChangeArrowheads="1"/>
              </p:cNvSpPr>
              <p:nvPr/>
            </p:nvSpPr>
            <p:spPr bwMode="auto">
              <a:xfrm>
                <a:off x="4297" y="2984"/>
                <a:ext cx="48" cy="86"/>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3" name="Oval 10">
                <a:extLst>
                  <a:ext uri="{FF2B5EF4-FFF2-40B4-BE49-F238E27FC236}">
                    <a16:creationId xmlns:a16="http://schemas.microsoft.com/office/drawing/2014/main" id="{6EDCFBFB-77DC-AF4B-B3FF-D209582D0ED1}"/>
                  </a:ext>
                </a:extLst>
              </p:cNvPr>
              <p:cNvSpPr>
                <a:spLocks noChangeArrowheads="1"/>
              </p:cNvSpPr>
              <p:nvPr/>
            </p:nvSpPr>
            <p:spPr bwMode="auto">
              <a:xfrm>
                <a:off x="4300" y="3183"/>
                <a:ext cx="48" cy="83"/>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4" name="Oval 11">
                <a:extLst>
                  <a:ext uri="{FF2B5EF4-FFF2-40B4-BE49-F238E27FC236}">
                    <a16:creationId xmlns:a16="http://schemas.microsoft.com/office/drawing/2014/main" id="{B6C9A835-DC0B-884F-A867-159AFA066725}"/>
                  </a:ext>
                </a:extLst>
              </p:cNvPr>
              <p:cNvSpPr>
                <a:spLocks noChangeArrowheads="1"/>
              </p:cNvSpPr>
              <p:nvPr/>
            </p:nvSpPr>
            <p:spPr bwMode="auto">
              <a:xfrm>
                <a:off x="4297" y="2887"/>
                <a:ext cx="45" cy="83"/>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5" name="Oval 12">
                <a:extLst>
                  <a:ext uri="{FF2B5EF4-FFF2-40B4-BE49-F238E27FC236}">
                    <a16:creationId xmlns:a16="http://schemas.microsoft.com/office/drawing/2014/main" id="{18C44A56-3A7A-F842-9B21-CA2ED6E8BE5F}"/>
                  </a:ext>
                </a:extLst>
              </p:cNvPr>
              <p:cNvSpPr>
                <a:spLocks noChangeArrowheads="1"/>
              </p:cNvSpPr>
              <p:nvPr/>
            </p:nvSpPr>
            <p:spPr bwMode="auto">
              <a:xfrm>
                <a:off x="4297" y="3087"/>
                <a:ext cx="48" cy="83"/>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6" name="Oval 13">
                <a:extLst>
                  <a:ext uri="{FF2B5EF4-FFF2-40B4-BE49-F238E27FC236}">
                    <a16:creationId xmlns:a16="http://schemas.microsoft.com/office/drawing/2014/main" id="{BFB593C4-8F72-D944-8D2D-F71B956DDF88}"/>
                  </a:ext>
                </a:extLst>
              </p:cNvPr>
              <p:cNvSpPr>
                <a:spLocks noChangeArrowheads="1"/>
              </p:cNvSpPr>
              <p:nvPr/>
            </p:nvSpPr>
            <p:spPr bwMode="auto">
              <a:xfrm>
                <a:off x="4303" y="3283"/>
                <a:ext cx="48" cy="83"/>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74" name="Rectangle 18">
              <a:extLst>
                <a:ext uri="{FF2B5EF4-FFF2-40B4-BE49-F238E27FC236}">
                  <a16:creationId xmlns:a16="http://schemas.microsoft.com/office/drawing/2014/main" id="{4F51DF01-6DEC-3B4A-BD85-94938696AB17}"/>
                </a:ext>
              </a:extLst>
            </p:cNvPr>
            <p:cNvSpPr>
              <a:spLocks noChangeArrowheads="1"/>
            </p:cNvSpPr>
            <p:nvPr/>
          </p:nvSpPr>
          <p:spPr bwMode="auto">
            <a:xfrm>
              <a:off x="7609657" y="4863529"/>
              <a:ext cx="237719" cy="291967"/>
            </a:xfrm>
            <a:prstGeom prst="rect">
              <a:avLst/>
            </a:prstGeom>
            <a:gradFill rotWithShape="0">
              <a:gsLst>
                <a:gs pos="0">
                  <a:srgbClr val="A5A5A5"/>
                </a:gs>
                <a:gs pos="50000">
                  <a:srgbClr val="CECECE"/>
                </a:gs>
                <a:gs pos="100000">
                  <a:srgbClr val="A5A5A5"/>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592" name="Freeform 19">
              <a:extLst>
                <a:ext uri="{FF2B5EF4-FFF2-40B4-BE49-F238E27FC236}">
                  <a16:creationId xmlns:a16="http://schemas.microsoft.com/office/drawing/2014/main" id="{62CC5B8D-9494-304F-A4AC-CE0DD0487EE5}"/>
                </a:ext>
              </a:extLst>
            </p:cNvPr>
            <p:cNvSpPr>
              <a:spLocks/>
            </p:cNvSpPr>
            <p:nvPr/>
          </p:nvSpPr>
          <p:spPr bwMode="auto">
            <a:xfrm>
              <a:off x="7611789" y="5158848"/>
              <a:ext cx="233455" cy="333568"/>
            </a:xfrm>
            <a:custGeom>
              <a:avLst/>
              <a:gdLst>
                <a:gd name="T0" fmla="*/ 0 w 511"/>
                <a:gd name="T1" fmla="*/ 0 h 706"/>
                <a:gd name="T2" fmla="*/ 2147483646 w 511"/>
                <a:gd name="T3" fmla="*/ 2147483646 h 706"/>
                <a:gd name="T4" fmla="*/ 2147483646 w 511"/>
                <a:gd name="T5" fmla="*/ 2147483646 h 706"/>
                <a:gd name="T6" fmla="*/ 2147483646 w 511"/>
                <a:gd name="T7" fmla="*/ 2147483646 h 706"/>
                <a:gd name="T8" fmla="*/ 2147483646 w 511"/>
                <a:gd name="T9" fmla="*/ 2147483646 h 706"/>
                <a:gd name="T10" fmla="*/ 2147483646 w 511"/>
                <a:gd name="T11" fmla="*/ 0 h 7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1" h="706">
                  <a:moveTo>
                    <a:pt x="0" y="0"/>
                  </a:moveTo>
                  <a:lnTo>
                    <a:pt x="189" y="424"/>
                  </a:lnTo>
                  <a:lnTo>
                    <a:pt x="189" y="705"/>
                  </a:lnTo>
                  <a:lnTo>
                    <a:pt x="366" y="705"/>
                  </a:lnTo>
                  <a:lnTo>
                    <a:pt x="366" y="418"/>
                  </a:lnTo>
                  <a:lnTo>
                    <a:pt x="510" y="0"/>
                  </a:lnTo>
                </a:path>
              </a:pathLst>
            </a:custGeom>
            <a:gradFill rotWithShape="0">
              <a:gsLst>
                <a:gs pos="0">
                  <a:srgbClr val="CECECE"/>
                </a:gs>
                <a:gs pos="100000">
                  <a:srgbClr val="707070"/>
                </a:gs>
              </a:gsLst>
              <a:path path="rect">
                <a:fillToRect r="100000" b="10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21">
              <a:extLst>
                <a:ext uri="{FF2B5EF4-FFF2-40B4-BE49-F238E27FC236}">
                  <a16:creationId xmlns:a16="http://schemas.microsoft.com/office/drawing/2014/main" id="{1760E8FF-4850-0340-AE8A-AD5AD8E4E921}"/>
                </a:ext>
              </a:extLst>
            </p:cNvPr>
            <p:cNvSpPr>
              <a:spLocks noChangeShapeType="1"/>
            </p:cNvSpPr>
            <p:nvPr/>
          </p:nvSpPr>
          <p:spPr bwMode="auto">
            <a:xfrm>
              <a:off x="7715839" y="4950801"/>
              <a:ext cx="0" cy="141224"/>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Arial" charset="0"/>
              </a:endParaRPr>
            </a:p>
          </p:txBody>
        </p:sp>
        <p:sp>
          <p:nvSpPr>
            <p:cNvPr id="77" name="Rectangle 22">
              <a:extLst>
                <a:ext uri="{FF2B5EF4-FFF2-40B4-BE49-F238E27FC236}">
                  <a16:creationId xmlns:a16="http://schemas.microsoft.com/office/drawing/2014/main" id="{C36FC648-C33F-B644-ACF9-97E2E84F72FC}"/>
                </a:ext>
              </a:extLst>
            </p:cNvPr>
            <p:cNvSpPr>
              <a:spLocks noChangeArrowheads="1"/>
            </p:cNvSpPr>
            <p:nvPr/>
          </p:nvSpPr>
          <p:spPr bwMode="auto">
            <a:xfrm>
              <a:off x="7720593" y="5599793"/>
              <a:ext cx="41205" cy="280859"/>
            </a:xfrm>
            <a:prstGeom prst="rect">
              <a:avLst/>
            </a:prstGeom>
            <a:solidFill>
              <a:srgbClr val="333333">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8" name="Rectangle 23">
              <a:extLst>
                <a:ext uri="{FF2B5EF4-FFF2-40B4-BE49-F238E27FC236}">
                  <a16:creationId xmlns:a16="http://schemas.microsoft.com/office/drawing/2014/main" id="{A6509D35-96CE-1A40-A5FC-F6020E5190E9}"/>
                </a:ext>
              </a:extLst>
            </p:cNvPr>
            <p:cNvSpPr>
              <a:spLocks noChangeArrowheads="1"/>
            </p:cNvSpPr>
            <p:nvPr/>
          </p:nvSpPr>
          <p:spPr bwMode="auto">
            <a:xfrm>
              <a:off x="7720593" y="5493478"/>
              <a:ext cx="41205" cy="101554"/>
            </a:xfrm>
            <a:prstGeom prst="rect">
              <a:avLst/>
            </a:prstGeom>
            <a:gradFill rotWithShape="0">
              <a:gsLst>
                <a:gs pos="0">
                  <a:srgbClr val="D3D3D3"/>
                </a:gs>
                <a:gs pos="50000">
                  <a:srgbClr val="5F5F5F"/>
                </a:gs>
                <a:gs pos="100000">
                  <a:srgbClr val="D3D3D3"/>
                </a:gs>
              </a:gsLst>
              <a:lin ang="2700000" scaled="1"/>
            </a:gradFill>
            <a:ln>
              <a:noFill/>
            </a:ln>
            <a:effectLst/>
            <a:extLst>
              <a:ext uri="{91240B29-F687-4F45-9708-019B960494DF}">
                <a14:hiddenLine xmlns:a14="http://schemas.microsoft.com/office/drawing/2010/main" w="12700">
                  <a:solidFill>
                    <a:srgbClr val="3333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23562" name="Freeform 15">
            <a:extLst>
              <a:ext uri="{FF2B5EF4-FFF2-40B4-BE49-F238E27FC236}">
                <a16:creationId xmlns:a16="http://schemas.microsoft.com/office/drawing/2014/main" id="{B0F04CAE-5EEC-1448-B935-C4C5991DF926}"/>
              </a:ext>
            </a:extLst>
          </p:cNvPr>
          <p:cNvSpPr>
            <a:spLocks/>
          </p:cNvSpPr>
          <p:nvPr/>
        </p:nvSpPr>
        <p:spPr bwMode="auto">
          <a:xfrm>
            <a:off x="8734426" y="4997450"/>
            <a:ext cx="676275" cy="304800"/>
          </a:xfrm>
          <a:custGeom>
            <a:avLst/>
            <a:gdLst>
              <a:gd name="T0" fmla="*/ 408327205 w 9825"/>
              <a:gd name="T1" fmla="*/ 2147483646 h 13315"/>
              <a:gd name="T2" fmla="*/ 0 w 9825"/>
              <a:gd name="T3" fmla="*/ 0 h 13315"/>
              <a:gd name="T4" fmla="*/ 2147483646 w 9825"/>
              <a:gd name="T5" fmla="*/ 55788587 h 13315"/>
              <a:gd name="T6" fmla="*/ 2147483646 w 9825"/>
              <a:gd name="T7" fmla="*/ 2147483646 h 13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25" h="13315">
                <a:moveTo>
                  <a:pt x="14" y="10000"/>
                </a:moveTo>
                <a:cubicBezTo>
                  <a:pt x="10" y="6667"/>
                  <a:pt x="4" y="3333"/>
                  <a:pt x="0" y="0"/>
                </a:cubicBezTo>
                <a:lnTo>
                  <a:pt x="9825" y="203"/>
                </a:lnTo>
                <a:cubicBezTo>
                  <a:pt x="9825" y="3334"/>
                  <a:pt x="9676" y="10184"/>
                  <a:pt x="9676" y="13315"/>
                </a:cubicBez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Rectangle 14">
            <a:extLst>
              <a:ext uri="{FF2B5EF4-FFF2-40B4-BE49-F238E27FC236}">
                <a16:creationId xmlns:a16="http://schemas.microsoft.com/office/drawing/2014/main" id="{085D7ABF-5E9A-E244-93F2-F0E4387F5C28}"/>
              </a:ext>
            </a:extLst>
          </p:cNvPr>
          <p:cNvSpPr>
            <a:spLocks noChangeArrowheads="1"/>
          </p:cNvSpPr>
          <p:nvPr/>
        </p:nvSpPr>
        <p:spPr bwMode="auto">
          <a:xfrm>
            <a:off x="7802563" y="5049839"/>
            <a:ext cx="247650" cy="7635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564" name="Freeform 15">
            <a:extLst>
              <a:ext uri="{FF2B5EF4-FFF2-40B4-BE49-F238E27FC236}">
                <a16:creationId xmlns:a16="http://schemas.microsoft.com/office/drawing/2014/main" id="{9958129F-A90A-394F-A724-77C838ED12DE}"/>
              </a:ext>
            </a:extLst>
          </p:cNvPr>
          <p:cNvSpPr>
            <a:spLocks/>
          </p:cNvSpPr>
          <p:nvPr/>
        </p:nvSpPr>
        <p:spPr bwMode="auto">
          <a:xfrm>
            <a:off x="7996239" y="4983163"/>
            <a:ext cx="630237" cy="627062"/>
          </a:xfrm>
          <a:custGeom>
            <a:avLst/>
            <a:gdLst>
              <a:gd name="T0" fmla="*/ 764283946 w 7200"/>
              <a:gd name="T1" fmla="*/ 2147483646 h 10000"/>
              <a:gd name="T2" fmla="*/ 0 w 7200"/>
              <a:gd name="T3" fmla="*/ 0 h 10000"/>
              <a:gd name="T4" fmla="*/ 2147483646 w 7200"/>
              <a:gd name="T5" fmla="*/ 2147483646 h 10000"/>
              <a:gd name="T6" fmla="*/ 2147483646 w 7200"/>
              <a:gd name="T7" fmla="*/ 2147483646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0" h="10000">
                <a:moveTo>
                  <a:pt x="10" y="10000"/>
                </a:moveTo>
                <a:cubicBezTo>
                  <a:pt x="7" y="6667"/>
                  <a:pt x="3" y="3333"/>
                  <a:pt x="0" y="0"/>
                </a:cubicBezTo>
                <a:lnTo>
                  <a:pt x="7074" y="203"/>
                </a:lnTo>
                <a:cubicBezTo>
                  <a:pt x="7074" y="3334"/>
                  <a:pt x="7200" y="4638"/>
                  <a:pt x="7200" y="7769"/>
                </a:cubicBez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16">
            <a:extLst>
              <a:ext uri="{FF2B5EF4-FFF2-40B4-BE49-F238E27FC236}">
                <a16:creationId xmlns:a16="http://schemas.microsoft.com/office/drawing/2014/main" id="{0FBE799A-2C6D-BB4E-B358-1EFC38B13D52}"/>
              </a:ext>
            </a:extLst>
          </p:cNvPr>
          <p:cNvSpPr>
            <a:spLocks noChangeShapeType="1"/>
          </p:cNvSpPr>
          <p:nvPr/>
        </p:nvSpPr>
        <p:spPr bwMode="auto">
          <a:xfrm flipV="1">
            <a:off x="7859713" y="4808539"/>
            <a:ext cx="0" cy="4667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Arial" charset="0"/>
            </a:endParaRPr>
          </a:p>
        </p:txBody>
      </p:sp>
      <p:sp>
        <p:nvSpPr>
          <p:cNvPr id="93" name="Line 17">
            <a:extLst>
              <a:ext uri="{FF2B5EF4-FFF2-40B4-BE49-F238E27FC236}">
                <a16:creationId xmlns:a16="http://schemas.microsoft.com/office/drawing/2014/main" id="{B16BF146-EF6C-F047-A09B-513FA8BA127D}"/>
              </a:ext>
            </a:extLst>
          </p:cNvPr>
          <p:cNvSpPr>
            <a:spLocks noChangeShapeType="1"/>
          </p:cNvSpPr>
          <p:nvPr/>
        </p:nvSpPr>
        <p:spPr bwMode="auto">
          <a:xfrm flipH="1">
            <a:off x="7543801" y="4806950"/>
            <a:ext cx="339725"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Arial" charset="0"/>
            </a:endParaRPr>
          </a:p>
        </p:txBody>
      </p:sp>
      <p:sp>
        <p:nvSpPr>
          <p:cNvPr id="94" name="Rectangle 20">
            <a:extLst>
              <a:ext uri="{FF2B5EF4-FFF2-40B4-BE49-F238E27FC236}">
                <a16:creationId xmlns:a16="http://schemas.microsoft.com/office/drawing/2014/main" id="{59B5FAC9-AB7C-FB48-9929-868E35A656F4}"/>
              </a:ext>
            </a:extLst>
          </p:cNvPr>
          <p:cNvSpPr>
            <a:spLocks noChangeArrowheads="1"/>
          </p:cNvSpPr>
          <p:nvPr/>
        </p:nvSpPr>
        <p:spPr bwMode="auto">
          <a:xfrm>
            <a:off x="7769225" y="5240338"/>
            <a:ext cx="266700" cy="582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800" b="1" dirty="0"/>
              <a:t>+ + +</a:t>
            </a:r>
          </a:p>
          <a:p>
            <a:pPr>
              <a:defRPr/>
            </a:pPr>
            <a:r>
              <a:rPr lang="en-US" altLang="en-US" sz="800" b="1" dirty="0"/>
              <a:t>+ </a:t>
            </a:r>
          </a:p>
        </p:txBody>
      </p:sp>
      <p:grpSp>
        <p:nvGrpSpPr>
          <p:cNvPr id="23568" name="Group 94">
            <a:extLst>
              <a:ext uri="{FF2B5EF4-FFF2-40B4-BE49-F238E27FC236}">
                <a16:creationId xmlns:a16="http://schemas.microsoft.com/office/drawing/2014/main" id="{2065656D-7342-3D43-832F-1CDE7C61638B}"/>
              </a:ext>
            </a:extLst>
          </p:cNvPr>
          <p:cNvGrpSpPr>
            <a:grpSpLocks/>
          </p:cNvGrpSpPr>
          <p:nvPr/>
        </p:nvGrpSpPr>
        <p:grpSpPr bwMode="auto">
          <a:xfrm>
            <a:off x="9312276" y="5170488"/>
            <a:ext cx="207963" cy="1041400"/>
            <a:chOff x="7609657" y="4863529"/>
            <a:chExt cx="237719" cy="1042511"/>
          </a:xfrm>
        </p:grpSpPr>
        <p:grpSp>
          <p:nvGrpSpPr>
            <p:cNvPr id="23576" name="Group 5">
              <a:extLst>
                <a:ext uri="{FF2B5EF4-FFF2-40B4-BE49-F238E27FC236}">
                  <a16:creationId xmlns:a16="http://schemas.microsoft.com/office/drawing/2014/main" id="{B447B436-311C-A647-867E-BD980018A1D8}"/>
                </a:ext>
              </a:extLst>
            </p:cNvPr>
            <p:cNvGrpSpPr>
              <a:grpSpLocks/>
            </p:cNvGrpSpPr>
            <p:nvPr/>
          </p:nvGrpSpPr>
          <p:grpSpPr bwMode="auto">
            <a:xfrm>
              <a:off x="7730115" y="5541339"/>
              <a:ext cx="30914" cy="364701"/>
              <a:chOff x="4287" y="2574"/>
              <a:chExt cx="63" cy="792"/>
            </a:xfrm>
          </p:grpSpPr>
          <p:sp>
            <p:nvSpPr>
              <p:cNvPr id="108" name="Oval 6">
                <a:extLst>
                  <a:ext uri="{FF2B5EF4-FFF2-40B4-BE49-F238E27FC236}">
                    <a16:creationId xmlns:a16="http://schemas.microsoft.com/office/drawing/2014/main" id="{9E9BDD92-2F2C-B54A-BA19-129BD955F34B}"/>
                  </a:ext>
                </a:extLst>
              </p:cNvPr>
              <p:cNvSpPr>
                <a:spLocks noChangeArrowheads="1"/>
              </p:cNvSpPr>
              <p:nvPr/>
            </p:nvSpPr>
            <p:spPr bwMode="auto">
              <a:xfrm>
                <a:off x="4286" y="2586"/>
                <a:ext cx="48" cy="83"/>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9" name="Oval 7">
                <a:extLst>
                  <a:ext uri="{FF2B5EF4-FFF2-40B4-BE49-F238E27FC236}">
                    <a16:creationId xmlns:a16="http://schemas.microsoft.com/office/drawing/2014/main" id="{E324DF9E-8860-5941-A0AE-50F48B8C2D07}"/>
                  </a:ext>
                </a:extLst>
              </p:cNvPr>
              <p:cNvSpPr>
                <a:spLocks noChangeArrowheads="1"/>
              </p:cNvSpPr>
              <p:nvPr/>
            </p:nvSpPr>
            <p:spPr bwMode="auto">
              <a:xfrm>
                <a:off x="4289" y="2693"/>
                <a:ext cx="41" cy="83"/>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0" name="Oval 8">
                <a:extLst>
                  <a:ext uri="{FF2B5EF4-FFF2-40B4-BE49-F238E27FC236}">
                    <a16:creationId xmlns:a16="http://schemas.microsoft.com/office/drawing/2014/main" id="{0D821AE3-FFB1-6A4E-91F8-8E21126D97BA}"/>
                  </a:ext>
                </a:extLst>
              </p:cNvPr>
              <p:cNvSpPr>
                <a:spLocks noChangeArrowheads="1"/>
              </p:cNvSpPr>
              <p:nvPr/>
            </p:nvSpPr>
            <p:spPr bwMode="auto">
              <a:xfrm>
                <a:off x="4293" y="2790"/>
                <a:ext cx="41" cy="83"/>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1" name="Oval 9">
                <a:extLst>
                  <a:ext uri="{FF2B5EF4-FFF2-40B4-BE49-F238E27FC236}">
                    <a16:creationId xmlns:a16="http://schemas.microsoft.com/office/drawing/2014/main" id="{5382D995-9155-E247-8BC8-ED7413A18DEC}"/>
                  </a:ext>
                </a:extLst>
              </p:cNvPr>
              <p:cNvSpPr>
                <a:spLocks noChangeArrowheads="1"/>
              </p:cNvSpPr>
              <p:nvPr/>
            </p:nvSpPr>
            <p:spPr bwMode="auto">
              <a:xfrm>
                <a:off x="4297" y="2986"/>
                <a:ext cx="44" cy="83"/>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2" name="Oval 10">
                <a:extLst>
                  <a:ext uri="{FF2B5EF4-FFF2-40B4-BE49-F238E27FC236}">
                    <a16:creationId xmlns:a16="http://schemas.microsoft.com/office/drawing/2014/main" id="{59924CFE-F212-644F-A0BC-D8588BBF45AA}"/>
                  </a:ext>
                </a:extLst>
              </p:cNvPr>
              <p:cNvSpPr>
                <a:spLocks noChangeArrowheads="1"/>
              </p:cNvSpPr>
              <p:nvPr/>
            </p:nvSpPr>
            <p:spPr bwMode="auto">
              <a:xfrm>
                <a:off x="4300" y="3183"/>
                <a:ext cx="41" cy="83"/>
              </a:xfrm>
              <a:prstGeom prst="ellipse">
                <a:avLst/>
              </a:prstGeom>
              <a:gradFill rotWithShape="0">
                <a:gsLst>
                  <a:gs pos="0">
                    <a:srgbClr val="FFFFFF"/>
                  </a:gs>
                  <a:gs pos="100000">
                    <a:srgbClr val="80808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3" name="Oval 11">
                <a:extLst>
                  <a:ext uri="{FF2B5EF4-FFF2-40B4-BE49-F238E27FC236}">
                    <a16:creationId xmlns:a16="http://schemas.microsoft.com/office/drawing/2014/main" id="{9E04F6A1-FAAB-1441-9050-ECAECB1CF82E}"/>
                  </a:ext>
                </a:extLst>
              </p:cNvPr>
              <p:cNvSpPr>
                <a:spLocks noChangeArrowheads="1"/>
              </p:cNvSpPr>
              <p:nvPr/>
            </p:nvSpPr>
            <p:spPr bwMode="auto">
              <a:xfrm>
                <a:off x="4293" y="2890"/>
                <a:ext cx="48" cy="83"/>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4" name="Oval 12">
                <a:extLst>
                  <a:ext uri="{FF2B5EF4-FFF2-40B4-BE49-F238E27FC236}">
                    <a16:creationId xmlns:a16="http://schemas.microsoft.com/office/drawing/2014/main" id="{C13970DF-643C-9046-86A4-B81499444B91}"/>
                  </a:ext>
                </a:extLst>
              </p:cNvPr>
              <p:cNvSpPr>
                <a:spLocks noChangeArrowheads="1"/>
              </p:cNvSpPr>
              <p:nvPr/>
            </p:nvSpPr>
            <p:spPr bwMode="auto">
              <a:xfrm>
                <a:off x="4297" y="3086"/>
                <a:ext cx="44" cy="86"/>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5" name="Oval 13">
                <a:extLst>
                  <a:ext uri="{FF2B5EF4-FFF2-40B4-BE49-F238E27FC236}">
                    <a16:creationId xmlns:a16="http://schemas.microsoft.com/office/drawing/2014/main" id="{A8F6FC3A-0167-8F43-80E0-FCD8A0827E31}"/>
                  </a:ext>
                </a:extLst>
              </p:cNvPr>
              <p:cNvSpPr>
                <a:spLocks noChangeArrowheads="1"/>
              </p:cNvSpPr>
              <p:nvPr/>
            </p:nvSpPr>
            <p:spPr bwMode="auto">
              <a:xfrm>
                <a:off x="4300" y="3283"/>
                <a:ext cx="41" cy="83"/>
              </a:xfrm>
              <a:prstGeom prst="ellipse">
                <a:avLst/>
              </a:prstGeom>
              <a:gradFill rotWithShape="0">
                <a:gsLst>
                  <a:gs pos="0">
                    <a:srgbClr val="808080"/>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103" name="Rectangle 18">
              <a:extLst>
                <a:ext uri="{FF2B5EF4-FFF2-40B4-BE49-F238E27FC236}">
                  <a16:creationId xmlns:a16="http://schemas.microsoft.com/office/drawing/2014/main" id="{203726F7-FD43-1145-83F9-75A45A9B18EF}"/>
                </a:ext>
              </a:extLst>
            </p:cNvPr>
            <p:cNvSpPr>
              <a:spLocks noChangeArrowheads="1"/>
            </p:cNvSpPr>
            <p:nvPr/>
          </p:nvSpPr>
          <p:spPr bwMode="auto">
            <a:xfrm>
              <a:off x="7609657" y="4863529"/>
              <a:ext cx="237719" cy="292412"/>
            </a:xfrm>
            <a:prstGeom prst="rect">
              <a:avLst/>
            </a:prstGeom>
            <a:gradFill rotWithShape="0">
              <a:gsLst>
                <a:gs pos="0">
                  <a:srgbClr val="A5A5A5"/>
                </a:gs>
                <a:gs pos="50000">
                  <a:srgbClr val="CECECE"/>
                </a:gs>
                <a:gs pos="100000">
                  <a:srgbClr val="A5A5A5"/>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578" name="Freeform 19">
              <a:extLst>
                <a:ext uri="{FF2B5EF4-FFF2-40B4-BE49-F238E27FC236}">
                  <a16:creationId xmlns:a16="http://schemas.microsoft.com/office/drawing/2014/main" id="{F742F186-CE81-A243-B1A4-2337DF60C1BB}"/>
                </a:ext>
              </a:extLst>
            </p:cNvPr>
            <p:cNvSpPr>
              <a:spLocks/>
            </p:cNvSpPr>
            <p:nvPr/>
          </p:nvSpPr>
          <p:spPr bwMode="auto">
            <a:xfrm>
              <a:off x="7611789" y="5158848"/>
              <a:ext cx="233455" cy="333568"/>
            </a:xfrm>
            <a:custGeom>
              <a:avLst/>
              <a:gdLst>
                <a:gd name="T0" fmla="*/ 0 w 511"/>
                <a:gd name="T1" fmla="*/ 0 h 706"/>
                <a:gd name="T2" fmla="*/ 2147483646 w 511"/>
                <a:gd name="T3" fmla="*/ 2147483646 h 706"/>
                <a:gd name="T4" fmla="*/ 2147483646 w 511"/>
                <a:gd name="T5" fmla="*/ 2147483646 h 706"/>
                <a:gd name="T6" fmla="*/ 2147483646 w 511"/>
                <a:gd name="T7" fmla="*/ 2147483646 h 706"/>
                <a:gd name="T8" fmla="*/ 2147483646 w 511"/>
                <a:gd name="T9" fmla="*/ 2147483646 h 706"/>
                <a:gd name="T10" fmla="*/ 2147483646 w 511"/>
                <a:gd name="T11" fmla="*/ 0 h 7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1" h="706">
                  <a:moveTo>
                    <a:pt x="0" y="0"/>
                  </a:moveTo>
                  <a:lnTo>
                    <a:pt x="189" y="424"/>
                  </a:lnTo>
                  <a:lnTo>
                    <a:pt x="189" y="705"/>
                  </a:lnTo>
                  <a:lnTo>
                    <a:pt x="366" y="705"/>
                  </a:lnTo>
                  <a:lnTo>
                    <a:pt x="366" y="418"/>
                  </a:lnTo>
                  <a:lnTo>
                    <a:pt x="510" y="0"/>
                  </a:lnTo>
                </a:path>
              </a:pathLst>
            </a:custGeom>
            <a:gradFill rotWithShape="0">
              <a:gsLst>
                <a:gs pos="0">
                  <a:srgbClr val="CECECE"/>
                </a:gs>
                <a:gs pos="100000">
                  <a:srgbClr val="707070"/>
                </a:gs>
              </a:gsLst>
              <a:path path="rect">
                <a:fillToRect r="100000" b="10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21">
              <a:extLst>
                <a:ext uri="{FF2B5EF4-FFF2-40B4-BE49-F238E27FC236}">
                  <a16:creationId xmlns:a16="http://schemas.microsoft.com/office/drawing/2014/main" id="{86AF4B98-50AA-F547-8CD0-29B8A2E5A851}"/>
                </a:ext>
              </a:extLst>
            </p:cNvPr>
            <p:cNvSpPr>
              <a:spLocks noChangeShapeType="1"/>
            </p:cNvSpPr>
            <p:nvPr/>
          </p:nvSpPr>
          <p:spPr bwMode="auto">
            <a:xfrm>
              <a:off x="7716722" y="4950934"/>
              <a:ext cx="0" cy="141439"/>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Arial" charset="0"/>
              </a:endParaRPr>
            </a:p>
          </p:txBody>
        </p:sp>
        <p:sp>
          <p:nvSpPr>
            <p:cNvPr id="106" name="Rectangle 22">
              <a:extLst>
                <a:ext uri="{FF2B5EF4-FFF2-40B4-BE49-F238E27FC236}">
                  <a16:creationId xmlns:a16="http://schemas.microsoft.com/office/drawing/2014/main" id="{1ED91BA4-7163-4A46-9F2C-D8A2804040E8}"/>
                </a:ext>
              </a:extLst>
            </p:cNvPr>
            <p:cNvSpPr>
              <a:spLocks noChangeArrowheads="1"/>
            </p:cNvSpPr>
            <p:nvPr/>
          </p:nvSpPr>
          <p:spPr bwMode="auto">
            <a:xfrm>
              <a:off x="7720351" y="5599325"/>
              <a:ext cx="41736" cy="281288"/>
            </a:xfrm>
            <a:prstGeom prst="rect">
              <a:avLst/>
            </a:prstGeom>
            <a:solidFill>
              <a:srgbClr val="333333">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7" name="Rectangle 23">
              <a:extLst>
                <a:ext uri="{FF2B5EF4-FFF2-40B4-BE49-F238E27FC236}">
                  <a16:creationId xmlns:a16="http://schemas.microsoft.com/office/drawing/2014/main" id="{F942A0F4-FF3D-E343-AD69-757DE906E069}"/>
                </a:ext>
              </a:extLst>
            </p:cNvPr>
            <p:cNvSpPr>
              <a:spLocks noChangeArrowheads="1"/>
            </p:cNvSpPr>
            <p:nvPr/>
          </p:nvSpPr>
          <p:spPr bwMode="auto">
            <a:xfrm>
              <a:off x="7720351" y="5494438"/>
              <a:ext cx="39922" cy="101708"/>
            </a:xfrm>
            <a:prstGeom prst="rect">
              <a:avLst/>
            </a:prstGeom>
            <a:gradFill rotWithShape="0">
              <a:gsLst>
                <a:gs pos="0">
                  <a:srgbClr val="D3D3D3"/>
                </a:gs>
                <a:gs pos="50000">
                  <a:srgbClr val="5F5F5F"/>
                </a:gs>
                <a:gs pos="100000">
                  <a:srgbClr val="D3D3D3"/>
                </a:gs>
              </a:gsLst>
              <a:lin ang="2700000" scaled="1"/>
            </a:gradFill>
            <a:ln>
              <a:noFill/>
            </a:ln>
            <a:effectLst/>
            <a:extLst>
              <a:ext uri="{91240B29-F687-4F45-9708-019B960494DF}">
                <a14:hiddenLine xmlns:a14="http://schemas.microsoft.com/office/drawing/2010/main" w="12700">
                  <a:solidFill>
                    <a:srgbClr val="333333"/>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96" name="Rectangle 24">
            <a:extLst>
              <a:ext uri="{FF2B5EF4-FFF2-40B4-BE49-F238E27FC236}">
                <a16:creationId xmlns:a16="http://schemas.microsoft.com/office/drawing/2014/main" id="{AF1C1273-EA7C-8D4D-969A-3D592FE1FD8C}"/>
              </a:ext>
            </a:extLst>
          </p:cNvPr>
          <p:cNvSpPr>
            <a:spLocks noChangeArrowheads="1"/>
          </p:cNvSpPr>
          <p:nvPr/>
        </p:nvSpPr>
        <p:spPr bwMode="auto">
          <a:xfrm>
            <a:off x="7808914" y="5535614"/>
            <a:ext cx="238125" cy="276225"/>
          </a:xfrm>
          <a:prstGeom prst="rect">
            <a:avLst/>
          </a:prstGeom>
          <a:solidFill>
            <a:srgbClr val="9999FF">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7" name="Line 25">
            <a:extLst>
              <a:ext uri="{FF2B5EF4-FFF2-40B4-BE49-F238E27FC236}">
                <a16:creationId xmlns:a16="http://schemas.microsoft.com/office/drawing/2014/main" id="{2DC9FE14-8416-1240-95C2-000DCA1A4B5C}"/>
              </a:ext>
            </a:extLst>
          </p:cNvPr>
          <p:cNvSpPr>
            <a:spLocks noChangeShapeType="1"/>
          </p:cNvSpPr>
          <p:nvPr/>
        </p:nvSpPr>
        <p:spPr bwMode="auto">
          <a:xfrm flipV="1">
            <a:off x="7991475" y="5616576"/>
            <a:ext cx="0" cy="149225"/>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Arial" charset="0"/>
            </a:endParaRPr>
          </a:p>
        </p:txBody>
      </p:sp>
      <p:sp>
        <p:nvSpPr>
          <p:cNvPr id="98" name="Oval 97">
            <a:extLst>
              <a:ext uri="{FF2B5EF4-FFF2-40B4-BE49-F238E27FC236}">
                <a16:creationId xmlns:a16="http://schemas.microsoft.com/office/drawing/2014/main" id="{81A43AD5-A9C4-A745-933C-9B3EC746495D}"/>
              </a:ext>
            </a:extLst>
          </p:cNvPr>
          <p:cNvSpPr>
            <a:spLocks noChangeArrowheads="1"/>
          </p:cNvSpPr>
          <p:nvPr/>
        </p:nvSpPr>
        <p:spPr bwMode="auto">
          <a:xfrm>
            <a:off x="8535989" y="5189539"/>
            <a:ext cx="338137" cy="365125"/>
          </a:xfrm>
          <a:prstGeom prst="ellipse">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dirty="0">
              <a:solidFill>
                <a:srgbClr val="FFFFFF"/>
              </a:solidFill>
            </a:endParaRPr>
          </a:p>
        </p:txBody>
      </p:sp>
      <p:sp>
        <p:nvSpPr>
          <p:cNvPr id="23572" name="TextBox 98">
            <a:extLst>
              <a:ext uri="{FF2B5EF4-FFF2-40B4-BE49-F238E27FC236}">
                <a16:creationId xmlns:a16="http://schemas.microsoft.com/office/drawing/2014/main" id="{B3BE07DD-D38C-0B47-A775-66CED7594261}"/>
              </a:ext>
            </a:extLst>
          </p:cNvPr>
          <p:cNvSpPr txBox="1">
            <a:spLocks noChangeArrowheads="1"/>
          </p:cNvSpPr>
          <p:nvPr/>
        </p:nvSpPr>
        <p:spPr bwMode="auto">
          <a:xfrm>
            <a:off x="8237539" y="5503864"/>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Peristaltic </a:t>
            </a:r>
          </a:p>
          <a:p>
            <a:pPr>
              <a:spcBef>
                <a:spcPct val="0"/>
              </a:spcBef>
              <a:buFontTx/>
              <a:buNone/>
            </a:pPr>
            <a:r>
              <a:rPr lang="en-US" altLang="en-US" sz="1200"/>
              <a:t>Pump</a:t>
            </a:r>
          </a:p>
        </p:txBody>
      </p:sp>
      <p:sp>
        <p:nvSpPr>
          <p:cNvPr id="100" name="Line 47">
            <a:extLst>
              <a:ext uri="{FF2B5EF4-FFF2-40B4-BE49-F238E27FC236}">
                <a16:creationId xmlns:a16="http://schemas.microsoft.com/office/drawing/2014/main" id="{679450F8-CF54-8943-8058-F74D399AEE74}"/>
              </a:ext>
            </a:extLst>
          </p:cNvPr>
          <p:cNvSpPr>
            <a:spLocks noChangeShapeType="1"/>
          </p:cNvSpPr>
          <p:nvPr/>
        </p:nvSpPr>
        <p:spPr bwMode="auto">
          <a:xfrm>
            <a:off x="8839201" y="5257800"/>
            <a:ext cx="4857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600">
              <a:latin typeface="Arial" charset="0"/>
            </a:endParaRPr>
          </a:p>
        </p:txBody>
      </p:sp>
      <p:sp>
        <p:nvSpPr>
          <p:cNvPr id="101" name="Rectangle 44">
            <a:extLst>
              <a:ext uri="{FF2B5EF4-FFF2-40B4-BE49-F238E27FC236}">
                <a16:creationId xmlns:a16="http://schemas.microsoft.com/office/drawing/2014/main" id="{EE6B0789-521F-C044-8D17-0B105CFB5EB8}"/>
              </a:ext>
            </a:extLst>
          </p:cNvPr>
          <p:cNvSpPr>
            <a:spLocks noChangeArrowheads="1"/>
          </p:cNvSpPr>
          <p:nvPr/>
        </p:nvSpPr>
        <p:spPr bwMode="auto">
          <a:xfrm>
            <a:off x="9526589" y="4889501"/>
            <a:ext cx="1144545"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100" dirty="0">
                <a:latin typeface="Century Schoolbook" charset="0"/>
              </a:rPr>
              <a:t>Flow Chamber</a:t>
            </a:r>
          </a:p>
        </p:txBody>
      </p:sp>
      <p:sp>
        <p:nvSpPr>
          <p:cNvPr id="117" name="Rectangle 26">
            <a:extLst>
              <a:ext uri="{FF2B5EF4-FFF2-40B4-BE49-F238E27FC236}">
                <a16:creationId xmlns:a16="http://schemas.microsoft.com/office/drawing/2014/main" id="{1E32C3C5-565A-E34A-92AB-C722F7C3B784}"/>
              </a:ext>
            </a:extLst>
          </p:cNvPr>
          <p:cNvSpPr>
            <a:spLocks noChangeArrowheads="1"/>
          </p:cNvSpPr>
          <p:nvPr/>
        </p:nvSpPr>
        <p:spPr bwMode="auto">
          <a:xfrm>
            <a:off x="1763713" y="4591051"/>
            <a:ext cx="5719762" cy="148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1600" b="1" dirty="0">
                <a:solidFill>
                  <a:srgbClr val="FF3300"/>
                </a:solidFill>
              </a:rPr>
              <a:t>Peristaltic Pump based Systems</a:t>
            </a:r>
            <a:endParaRPr lang="en-US" altLang="en-US" sz="1600" b="1" dirty="0"/>
          </a:p>
          <a:p>
            <a:pPr>
              <a:defRPr/>
            </a:pPr>
            <a:endParaRPr lang="en-US" altLang="en-US" sz="1600" b="1" dirty="0"/>
          </a:p>
          <a:p>
            <a:pPr lvl="1">
              <a:buFontTx/>
              <a:buChar char="•"/>
              <a:defRPr/>
            </a:pPr>
            <a:r>
              <a:rPr lang="en-US" altLang="en-US" sz="1600" b="1" dirty="0"/>
              <a:t>  variable </a:t>
            </a:r>
            <a:r>
              <a:rPr lang="en-US" altLang="en-US" sz="1600" dirty="0"/>
              <a:t>f</a:t>
            </a:r>
            <a:r>
              <a:rPr lang="en-US" altLang="en-US" sz="1600" b="1" dirty="0"/>
              <a:t>low rate</a:t>
            </a:r>
          </a:p>
          <a:p>
            <a:pPr lvl="1">
              <a:buFontTx/>
              <a:buChar char="•"/>
              <a:defRPr/>
            </a:pPr>
            <a:r>
              <a:rPr lang="en-US" altLang="en-US" sz="1600" b="1" dirty="0"/>
              <a:t>  “semi” fixed volume (time based)</a:t>
            </a:r>
          </a:p>
          <a:p>
            <a:pPr lvl="1">
              <a:buFontTx/>
              <a:buChar char="•"/>
              <a:defRPr/>
            </a:pPr>
            <a:r>
              <a:rPr lang="en-US" altLang="en-US" sz="1600" b="1" dirty="0"/>
              <a:t>  Absolute number calculations possible</a:t>
            </a:r>
          </a:p>
          <a:p>
            <a:pPr lvl="1">
              <a:buFontTx/>
              <a:buChar char="•"/>
              <a:defRPr/>
            </a:pPr>
            <a:endParaRPr lang="en-US" altLang="en-US" sz="1600" b="1" baseline="30000" dirty="0"/>
          </a:p>
        </p:txBody>
      </p:sp>
    </p:spTree>
    <p:extLst>
      <p:ext uri="{BB962C8B-B14F-4D97-AF65-F5344CB8AC3E}">
        <p14:creationId xmlns:p14="http://schemas.microsoft.com/office/powerpoint/2010/main" val="106546347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Date Placeholder 3">
            <a:extLst>
              <a:ext uri="{FF2B5EF4-FFF2-40B4-BE49-F238E27FC236}">
                <a16:creationId xmlns:a16="http://schemas.microsoft.com/office/drawing/2014/main" id="{627BD592-DB69-7646-983C-A4413A93661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E4D19D1-4857-1E4F-BBD6-0484810698B2}" type="datetime12">
              <a:rPr lang="en-US" altLang="en-US" sz="1400"/>
              <a:pPr>
                <a:spcBef>
                  <a:spcPct val="0"/>
                </a:spcBef>
                <a:buFontTx/>
                <a:buNone/>
              </a:pPr>
              <a:t>9:13 AM</a:t>
            </a:fld>
            <a:endParaRPr lang="en-US" altLang="en-US" sz="1400"/>
          </a:p>
        </p:txBody>
      </p:sp>
      <p:sp>
        <p:nvSpPr>
          <p:cNvPr id="43011" name="Rectangle 2">
            <a:extLst>
              <a:ext uri="{FF2B5EF4-FFF2-40B4-BE49-F238E27FC236}">
                <a16:creationId xmlns:a16="http://schemas.microsoft.com/office/drawing/2014/main" id="{5CE5CA8A-33CA-E045-A0B9-C4DD51769CAD}"/>
              </a:ext>
            </a:extLst>
          </p:cNvPr>
          <p:cNvSpPr>
            <a:spLocks noGrp="1" noChangeArrowheads="1"/>
          </p:cNvSpPr>
          <p:nvPr>
            <p:ph type="title"/>
          </p:nvPr>
        </p:nvSpPr>
        <p:spPr>
          <a:xfrm>
            <a:off x="2286000" y="152400"/>
            <a:ext cx="7772400" cy="609600"/>
          </a:xfrm>
        </p:spPr>
        <p:txBody>
          <a:bodyPr/>
          <a:lstStyle/>
          <a:p>
            <a:pPr eaLnBrk="1" hangingPunct="1">
              <a:defRPr/>
            </a:pPr>
            <a:r>
              <a:rPr lang="en-US" altLang="en-US" sz="4000">
                <a:cs typeface="+mj-cs"/>
              </a:rPr>
              <a:t>Lecture Summary</a:t>
            </a:r>
          </a:p>
        </p:txBody>
      </p:sp>
      <p:sp>
        <p:nvSpPr>
          <p:cNvPr id="115715" name="Rectangle 3">
            <a:extLst>
              <a:ext uri="{FF2B5EF4-FFF2-40B4-BE49-F238E27FC236}">
                <a16:creationId xmlns:a16="http://schemas.microsoft.com/office/drawing/2014/main" id="{AB962641-0ECE-CB4C-9B49-A3E19B508CB2}"/>
              </a:ext>
            </a:extLst>
          </p:cNvPr>
          <p:cNvSpPr>
            <a:spLocks noGrp="1" noChangeArrowheads="1"/>
          </p:cNvSpPr>
          <p:nvPr>
            <p:ph type="body" idx="1"/>
          </p:nvPr>
        </p:nvSpPr>
        <p:spPr>
          <a:xfrm>
            <a:off x="1676400" y="914400"/>
            <a:ext cx="8839200" cy="4648200"/>
          </a:xfrm>
        </p:spPr>
        <p:txBody>
          <a:bodyPr>
            <a:normAutofit fontScale="77500" lnSpcReduction="20000"/>
          </a:bodyPr>
          <a:lstStyle/>
          <a:p>
            <a:pPr eaLnBrk="1" hangingPunct="1">
              <a:lnSpc>
                <a:spcPct val="90000"/>
              </a:lnSpc>
            </a:pPr>
            <a:r>
              <a:rPr lang="en-US" altLang="en-US">
                <a:ea typeface="ＭＳ Ｐゴシック" panose="020B0600070205080204" pitchFamily="34" charset="-128"/>
              </a:rPr>
              <a:t>Flow must be laminar (appropriate Reynolds #)</a:t>
            </a:r>
          </a:p>
          <a:p>
            <a:pPr lvl="1" eaLnBrk="1" hangingPunct="1">
              <a:lnSpc>
                <a:spcPct val="90000"/>
              </a:lnSpc>
            </a:pPr>
            <a:r>
              <a:rPr lang="en-US" altLang="en-US" sz="2400">
                <a:ea typeface="ＭＳ Ｐゴシック" panose="020B0600070205080204" pitchFamily="34" charset="-128"/>
              </a:rPr>
              <a:t>When R</a:t>
            </a:r>
            <a:r>
              <a:rPr lang="en-US" altLang="en-US" sz="2400" baseline="-25000">
                <a:ea typeface="ＭＳ Ｐゴシック" panose="020B0600070205080204" pitchFamily="34" charset="-128"/>
              </a:rPr>
              <a:t>e</a:t>
            </a:r>
            <a:r>
              <a:rPr lang="en-US" altLang="en-US" sz="2400">
                <a:ea typeface="ＭＳ Ｐゴシック" panose="020B0600070205080204" pitchFamily="34" charset="-128"/>
              </a:rPr>
              <a:t> &lt; 2300, flow is always </a:t>
            </a:r>
            <a:r>
              <a:rPr lang="en-US" altLang="en-US" sz="2400">
                <a:solidFill>
                  <a:srgbClr val="FF3300"/>
                </a:solidFill>
                <a:ea typeface="ＭＳ Ｐゴシック" panose="020B0600070205080204" pitchFamily="34" charset="-128"/>
              </a:rPr>
              <a:t>laminar</a:t>
            </a:r>
            <a:endParaRPr lang="en-US" altLang="en-US" sz="1800">
              <a:ea typeface="ＭＳ Ｐゴシック" panose="020B0600070205080204" pitchFamily="34" charset="-128"/>
            </a:endParaRPr>
          </a:p>
          <a:p>
            <a:pPr eaLnBrk="1" hangingPunct="1">
              <a:lnSpc>
                <a:spcPct val="90000"/>
              </a:lnSpc>
            </a:pPr>
            <a:r>
              <a:rPr lang="en-US" altLang="en-US">
                <a:ea typeface="ＭＳ Ｐゴシック" panose="020B0600070205080204" pitchFamily="34" charset="-128"/>
              </a:rPr>
              <a:t>Samples can be injected or flow via differential pressure, or pumped via a peristaltic pump</a:t>
            </a:r>
          </a:p>
          <a:p>
            <a:pPr eaLnBrk="1" hangingPunct="1">
              <a:lnSpc>
                <a:spcPct val="90000"/>
              </a:lnSpc>
            </a:pPr>
            <a:r>
              <a:rPr lang="en-US" altLang="en-US">
                <a:ea typeface="ＭＳ Ｐゴシック" panose="020B0600070205080204" pitchFamily="34" charset="-128"/>
              </a:rPr>
              <a:t>There are many types of flow chambers </a:t>
            </a:r>
            <a:r>
              <a:rPr lang="mr-IN" altLang="en-US">
                <a:ea typeface="ＭＳ Ｐゴシック" panose="020B0600070205080204" pitchFamily="34" charset="-128"/>
              </a:rPr>
              <a:t>–</a:t>
            </a:r>
            <a:r>
              <a:rPr lang="en-US" altLang="en-US">
                <a:ea typeface="ＭＳ Ｐゴシック" panose="020B0600070205080204" pitchFamily="34" charset="-128"/>
              </a:rPr>
              <a:t> it depends on what you are evaluating</a:t>
            </a:r>
          </a:p>
          <a:p>
            <a:pPr eaLnBrk="1" hangingPunct="1">
              <a:lnSpc>
                <a:spcPct val="90000"/>
              </a:lnSpc>
            </a:pPr>
            <a:r>
              <a:rPr lang="en-US" altLang="en-US">
                <a:ea typeface="ＭＳ Ｐゴシック" panose="020B0600070205080204" pitchFamily="34" charset="-128"/>
              </a:rPr>
              <a:t>The orifice of chambers can be from about 50 to 250 microns </a:t>
            </a:r>
            <a:r>
              <a:rPr lang="mr-IN" altLang="en-US">
                <a:ea typeface="ＭＳ Ｐゴシック" panose="020B0600070205080204" pitchFamily="34" charset="-128"/>
              </a:rPr>
              <a:t>–</a:t>
            </a:r>
            <a:r>
              <a:rPr lang="en-US" altLang="en-US">
                <a:ea typeface="ＭＳ Ｐゴシック" panose="020B0600070205080204" pitchFamily="34" charset="-128"/>
              </a:rPr>
              <a:t> but a rule of thumb is not to try to run particles more than about 30% of the size of the orifice</a:t>
            </a:r>
          </a:p>
          <a:p>
            <a:pPr eaLnBrk="1" hangingPunct="1">
              <a:lnSpc>
                <a:spcPct val="90000"/>
              </a:lnSpc>
            </a:pPr>
            <a:r>
              <a:rPr lang="en-US" altLang="en-US">
                <a:ea typeface="ＭＳ Ｐゴシック" panose="020B0600070205080204" pitchFamily="34" charset="-128"/>
              </a:rPr>
              <a:t>Blockages must be properly cleared to obtain high precision</a:t>
            </a:r>
          </a:p>
          <a:p>
            <a:pPr eaLnBrk="1" hangingPunct="1">
              <a:lnSpc>
                <a:spcPct val="90000"/>
              </a:lnSpc>
            </a:pPr>
            <a:r>
              <a:rPr lang="en-US" altLang="en-US">
                <a:ea typeface="ＭＳ Ｐゴシック" panose="020B0600070205080204" pitchFamily="34" charset="-128"/>
              </a:rPr>
              <a:t>Sorters can physically separate particles/cells</a:t>
            </a:r>
          </a:p>
          <a:p>
            <a:pPr eaLnBrk="1" hangingPunct="1">
              <a:lnSpc>
                <a:spcPct val="90000"/>
              </a:lnSpc>
            </a:pPr>
            <a:r>
              <a:rPr lang="en-US" altLang="en-US">
                <a:ea typeface="ＭＳ Ｐゴシック" panose="020B0600070205080204" pitchFamily="34" charset="-128"/>
              </a:rPr>
              <a:t>Sorting hazardous samples is dangerous and should only be done with proper precautions</a:t>
            </a:r>
          </a:p>
          <a:p>
            <a:pPr eaLnBrk="1" hangingPunct="1">
              <a:lnSpc>
                <a:spcPct val="90000"/>
              </a:lnSpc>
            </a:pPr>
            <a:endParaRPr lang="en-US" altLang="en-US">
              <a:ea typeface="ＭＳ Ｐゴシック" panose="020B0600070205080204" pitchFamily="34" charset="-128"/>
            </a:endParaRPr>
          </a:p>
          <a:p>
            <a:pPr eaLnBrk="1" hangingPunct="1">
              <a:lnSpc>
                <a:spcPct val="90000"/>
              </a:lnSpc>
            </a:pPr>
            <a:endParaRPr lang="en-US" altLang="en-US">
              <a:ea typeface="ＭＳ Ｐゴシック" panose="020B0600070205080204" pitchFamily="34" charset="-128"/>
            </a:endParaRPr>
          </a:p>
          <a:p>
            <a:pPr eaLnBrk="1" hangingPunct="1">
              <a:lnSpc>
                <a:spcPct val="90000"/>
              </a:lnSpc>
            </a:pPr>
            <a:r>
              <a:rPr lang="en-US" altLang="en-US">
                <a:ea typeface="ＭＳ Ｐゴシック" panose="020B0600070205080204" pitchFamily="34" charset="-128"/>
              </a:rPr>
              <a:t> </a:t>
            </a:r>
          </a:p>
        </p:txBody>
      </p:sp>
    </p:spTree>
    <p:extLst>
      <p:ext uri="{BB962C8B-B14F-4D97-AF65-F5344CB8AC3E}">
        <p14:creationId xmlns:p14="http://schemas.microsoft.com/office/powerpoint/2010/main" val="317706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Date Placeholder 3">
            <a:extLst>
              <a:ext uri="{FF2B5EF4-FFF2-40B4-BE49-F238E27FC236}">
                <a16:creationId xmlns:a16="http://schemas.microsoft.com/office/drawing/2014/main" id="{0F389790-9406-FF4D-BF18-05EE02BD1D88}"/>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EC91029-CC06-704F-8EB3-D579D5448D3B}" type="datetime12">
              <a:rPr lang="en-US" altLang="en-US" sz="1400"/>
              <a:pPr>
                <a:spcBef>
                  <a:spcPct val="0"/>
                </a:spcBef>
                <a:buFontTx/>
                <a:buNone/>
              </a:pPr>
              <a:t>9:13 AM</a:t>
            </a:fld>
            <a:endParaRPr lang="en-US" altLang="en-US" sz="1400"/>
          </a:p>
        </p:txBody>
      </p:sp>
      <p:sp>
        <p:nvSpPr>
          <p:cNvPr id="7171" name="Rectangle 2">
            <a:extLst>
              <a:ext uri="{FF2B5EF4-FFF2-40B4-BE49-F238E27FC236}">
                <a16:creationId xmlns:a16="http://schemas.microsoft.com/office/drawing/2014/main" id="{1A5BCFAC-DB01-C241-8E0E-2A7F0D89259A}"/>
              </a:ext>
            </a:extLst>
          </p:cNvPr>
          <p:cNvSpPr>
            <a:spLocks noGrp="1" noChangeArrowheads="1"/>
          </p:cNvSpPr>
          <p:nvPr>
            <p:ph type="title"/>
          </p:nvPr>
        </p:nvSpPr>
        <p:spPr>
          <a:xfrm>
            <a:off x="2286000" y="228600"/>
            <a:ext cx="7772400" cy="381000"/>
          </a:xfrm>
          <a:extLst>
            <a:ext uri="{91240B29-F687-4f45-9708-019B960494DF}"/>
          </a:extLst>
        </p:spPr>
        <p:txBody>
          <a:bodyPr vert="horz" lIns="90488" tIns="44450" rIns="90488" bIns="44450" rtlCol="0" anchor="b">
            <a:noAutofit/>
          </a:bodyPr>
          <a:lstStyle/>
          <a:p>
            <a:pPr defTabSz="895350">
              <a:defRPr/>
            </a:pPr>
            <a:r>
              <a:rPr lang="en-US" altLang="en-US">
                <a:ea typeface="+mj-ea"/>
                <a:cs typeface="+mj-cs"/>
              </a:rPr>
              <a:t>Technical Components</a:t>
            </a:r>
          </a:p>
        </p:txBody>
      </p:sp>
      <p:sp>
        <p:nvSpPr>
          <p:cNvPr id="7172" name="Rectangle 3">
            <a:extLst>
              <a:ext uri="{FF2B5EF4-FFF2-40B4-BE49-F238E27FC236}">
                <a16:creationId xmlns:a16="http://schemas.microsoft.com/office/drawing/2014/main" id="{F1118632-6895-554F-A917-9CCC0B0FFC94}"/>
              </a:ext>
            </a:extLst>
          </p:cNvPr>
          <p:cNvSpPr>
            <a:spLocks noGrp="1" noChangeArrowheads="1"/>
          </p:cNvSpPr>
          <p:nvPr>
            <p:ph type="body" idx="1"/>
          </p:nvPr>
        </p:nvSpPr>
        <p:spPr>
          <a:xfrm>
            <a:off x="152400" y="136525"/>
            <a:ext cx="2133600" cy="947737"/>
          </a:xfrm>
          <a:extLst>
            <a:ext uri="{91240B29-F687-4f45-9708-019B960494DF}"/>
          </a:extLst>
        </p:spPr>
        <p:txBody>
          <a:bodyPr vert="horz" lIns="90488" tIns="44450" rIns="90488" bIns="44450" rtlCol="0">
            <a:normAutofit/>
          </a:bodyPr>
          <a:lstStyle/>
          <a:p>
            <a:pPr marL="279400" indent="-279400" defTabSz="895350">
              <a:defRPr/>
            </a:pPr>
            <a:r>
              <a:rPr lang="en-US" altLang="en-US" dirty="0">
                <a:solidFill>
                  <a:srgbClr val="FF3300"/>
                </a:solidFill>
                <a:ea typeface="+mn-ea"/>
                <a:cs typeface="+mn-cs"/>
              </a:rPr>
              <a:t>Fluidics</a:t>
            </a:r>
          </a:p>
        </p:txBody>
      </p:sp>
      <p:sp>
        <p:nvSpPr>
          <p:cNvPr id="25604" name="Rectangle 4">
            <a:extLst>
              <a:ext uri="{FF2B5EF4-FFF2-40B4-BE49-F238E27FC236}">
                <a16:creationId xmlns:a16="http://schemas.microsoft.com/office/drawing/2014/main" id="{797708E5-4391-0245-BE33-B22E22DFF564}"/>
              </a:ext>
            </a:extLst>
          </p:cNvPr>
          <p:cNvSpPr>
            <a:spLocks noChangeArrowheads="1"/>
          </p:cNvSpPr>
          <p:nvPr/>
        </p:nvSpPr>
        <p:spPr bwMode="auto">
          <a:xfrm>
            <a:off x="1557338" y="881064"/>
            <a:ext cx="4648200"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u="sng"/>
              <a:t>+ive Pressure Systems</a:t>
            </a:r>
            <a:endParaRPr lang="en-US" altLang="en-US" sz="1800"/>
          </a:p>
          <a:p>
            <a:pPr lvl="3">
              <a:spcBef>
                <a:spcPct val="0"/>
              </a:spcBef>
              <a:buFontTx/>
              <a:buChar char="•"/>
            </a:pPr>
            <a:r>
              <a:rPr lang="en-US" altLang="en-US" sz="1800"/>
              <a:t>EPICS C (Coulter)</a:t>
            </a:r>
          </a:p>
          <a:p>
            <a:pPr lvl="3">
              <a:spcBef>
                <a:spcPct val="0"/>
              </a:spcBef>
              <a:buFontTx/>
              <a:buChar char="•"/>
            </a:pPr>
            <a:r>
              <a:rPr lang="en-US" altLang="en-US" sz="1800"/>
              <a:t>EPICS 5 &amp; 7, Elite series</a:t>
            </a:r>
          </a:p>
          <a:p>
            <a:pPr lvl="3">
              <a:spcBef>
                <a:spcPct val="0"/>
              </a:spcBef>
              <a:buFontTx/>
              <a:buChar char="•"/>
            </a:pPr>
            <a:r>
              <a:rPr lang="en-US" altLang="en-US" sz="1800"/>
              <a:t>Altra, next Gen</a:t>
            </a:r>
          </a:p>
          <a:p>
            <a:pPr lvl="3">
              <a:spcBef>
                <a:spcPct val="0"/>
              </a:spcBef>
              <a:buFontTx/>
              <a:buChar char="•"/>
            </a:pPr>
            <a:r>
              <a:rPr lang="en-US" altLang="en-US" sz="1800"/>
              <a:t> FacStar (B-D), Aria</a:t>
            </a:r>
          </a:p>
          <a:p>
            <a:pPr lvl="3">
              <a:spcBef>
                <a:spcPct val="0"/>
              </a:spcBef>
              <a:buFontTx/>
              <a:buChar char="•"/>
            </a:pPr>
            <a:r>
              <a:rPr lang="en-US" altLang="en-US" sz="1800"/>
              <a:t> FacsVantage (B-D)</a:t>
            </a:r>
          </a:p>
          <a:p>
            <a:pPr lvl="3">
              <a:spcBef>
                <a:spcPct val="0"/>
              </a:spcBef>
              <a:buFontTx/>
              <a:buChar char="•"/>
            </a:pPr>
            <a:r>
              <a:rPr lang="en-US" altLang="en-US" sz="1800"/>
              <a:t> MoFlo</a:t>
            </a:r>
          </a:p>
          <a:p>
            <a:pPr lvl="3">
              <a:spcBef>
                <a:spcPct val="0"/>
              </a:spcBef>
              <a:buFontTx/>
              <a:buChar char="•"/>
            </a:pPr>
            <a:r>
              <a:rPr lang="en-US" altLang="en-US" sz="1800"/>
              <a:t> Brucker</a:t>
            </a:r>
          </a:p>
          <a:p>
            <a:pPr lvl="3">
              <a:spcBef>
                <a:spcPct val="0"/>
              </a:spcBef>
              <a:buFontTx/>
              <a:buChar char="•"/>
            </a:pPr>
            <a:r>
              <a:rPr lang="en-US" altLang="en-US" sz="1800"/>
              <a:t> Profile (Coulter)</a:t>
            </a:r>
          </a:p>
          <a:p>
            <a:pPr lvl="3">
              <a:spcBef>
                <a:spcPct val="0"/>
              </a:spcBef>
              <a:buFontTx/>
              <a:buChar char="•"/>
            </a:pPr>
            <a:r>
              <a:rPr lang="en-US" altLang="en-US" sz="1800"/>
              <a:t> XL (Coulter), FC500, Gallios</a:t>
            </a:r>
          </a:p>
          <a:p>
            <a:pPr lvl="3">
              <a:spcBef>
                <a:spcPct val="0"/>
              </a:spcBef>
              <a:buFontTx/>
              <a:buChar char="•"/>
            </a:pPr>
            <a:r>
              <a:rPr lang="en-US" altLang="en-US" sz="1800"/>
              <a:t> FACScan, Canto  (B-D)</a:t>
            </a:r>
          </a:p>
          <a:p>
            <a:pPr lvl="3">
              <a:spcBef>
                <a:spcPct val="0"/>
              </a:spcBef>
              <a:buFontTx/>
              <a:buChar char="•"/>
            </a:pPr>
            <a:r>
              <a:rPr lang="en-US" altLang="en-US" sz="1800"/>
              <a:t> FACS Caliber</a:t>
            </a:r>
          </a:p>
          <a:p>
            <a:pPr lvl="3">
              <a:spcBef>
                <a:spcPct val="0"/>
              </a:spcBef>
              <a:buFontTx/>
              <a:buChar char="•"/>
            </a:pPr>
            <a:r>
              <a:rPr lang="en-US" altLang="en-US" sz="1800"/>
              <a:t> FACSAria</a:t>
            </a:r>
          </a:p>
          <a:p>
            <a:pPr lvl="3">
              <a:spcBef>
                <a:spcPct val="0"/>
              </a:spcBef>
              <a:buFontTx/>
              <a:buChar char="•"/>
            </a:pPr>
            <a:r>
              <a:rPr lang="en-US" altLang="en-US" sz="1800"/>
              <a:t> FACSJaz</a:t>
            </a:r>
          </a:p>
          <a:p>
            <a:pPr lvl="3">
              <a:spcBef>
                <a:spcPct val="0"/>
              </a:spcBef>
              <a:buFontTx/>
              <a:buChar char="•"/>
            </a:pPr>
            <a:r>
              <a:rPr lang="en-US" altLang="en-US" sz="1800"/>
              <a:t> Influx</a:t>
            </a:r>
          </a:p>
          <a:p>
            <a:pPr lvl="3">
              <a:spcBef>
                <a:spcPct val="0"/>
              </a:spcBef>
              <a:buFontTx/>
              <a:buChar char="•"/>
            </a:pPr>
            <a:endParaRPr lang="en-US" altLang="en-US" sz="1800"/>
          </a:p>
          <a:p>
            <a:pPr lvl="3">
              <a:spcBef>
                <a:spcPct val="0"/>
              </a:spcBef>
              <a:buFontTx/>
              <a:buChar char="•"/>
            </a:pPr>
            <a:endParaRPr lang="en-US" altLang="en-US" sz="1800"/>
          </a:p>
          <a:p>
            <a:pPr lvl="3" latinLnBrk="1">
              <a:spcBef>
                <a:spcPct val="0"/>
              </a:spcBef>
              <a:buFontTx/>
              <a:buNone/>
            </a:pPr>
            <a:endParaRPr lang="en-US" altLang="en-US" sz="1800"/>
          </a:p>
        </p:txBody>
      </p:sp>
      <p:sp>
        <p:nvSpPr>
          <p:cNvPr id="25605" name="Rectangle 4">
            <a:extLst>
              <a:ext uri="{FF2B5EF4-FFF2-40B4-BE49-F238E27FC236}">
                <a16:creationId xmlns:a16="http://schemas.microsoft.com/office/drawing/2014/main" id="{00310D45-E43F-6144-A64D-E4770F27F49A}"/>
              </a:ext>
            </a:extLst>
          </p:cNvPr>
          <p:cNvSpPr>
            <a:spLocks noChangeArrowheads="1"/>
          </p:cNvSpPr>
          <p:nvPr/>
        </p:nvSpPr>
        <p:spPr bwMode="auto">
          <a:xfrm>
            <a:off x="6096000" y="881063"/>
            <a:ext cx="4648200"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u="sng"/>
              <a:t>+ive Displacement Systems</a:t>
            </a:r>
          </a:p>
          <a:p>
            <a:pPr lvl="3">
              <a:spcBef>
                <a:spcPct val="0"/>
              </a:spcBef>
              <a:buFontTx/>
              <a:buChar char="•"/>
            </a:pPr>
            <a:r>
              <a:rPr lang="en-US" altLang="en-US" sz="1800"/>
              <a:t>Attune Cytometer</a:t>
            </a:r>
          </a:p>
          <a:p>
            <a:pPr lvl="3">
              <a:spcBef>
                <a:spcPct val="0"/>
              </a:spcBef>
              <a:buFontTx/>
              <a:buChar char="•"/>
            </a:pPr>
            <a:r>
              <a:rPr lang="en-US" altLang="en-US" sz="1800"/>
              <a:t>Harald Steen’s instrument</a:t>
            </a:r>
          </a:p>
          <a:p>
            <a:pPr lvl="3">
              <a:spcBef>
                <a:spcPct val="0"/>
              </a:spcBef>
              <a:buFontTx/>
              <a:buChar char="•"/>
            </a:pPr>
            <a:r>
              <a:rPr lang="en-US" altLang="en-US" sz="1800"/>
              <a:t>Some early Partec systems</a:t>
            </a:r>
          </a:p>
          <a:p>
            <a:pPr lvl="3">
              <a:spcBef>
                <a:spcPct val="0"/>
              </a:spcBef>
              <a:buFontTx/>
              <a:buChar char="•"/>
            </a:pPr>
            <a:endParaRPr lang="en-US" altLang="en-US" sz="1800"/>
          </a:p>
          <a:p>
            <a:pPr>
              <a:spcBef>
                <a:spcPct val="0"/>
              </a:spcBef>
              <a:buFontTx/>
              <a:buNone/>
            </a:pPr>
            <a:r>
              <a:rPr lang="en-US" altLang="en-US" sz="1800" u="sng"/>
              <a:t>Peristalitc Pumps</a:t>
            </a:r>
          </a:p>
          <a:p>
            <a:pPr lvl="3">
              <a:spcBef>
                <a:spcPct val="0"/>
              </a:spcBef>
              <a:buFontTx/>
              <a:buChar char="•"/>
            </a:pPr>
            <a:r>
              <a:rPr lang="en-US" altLang="en-US" sz="1800"/>
              <a:t>BD Accuri’</a:t>
            </a:r>
          </a:p>
          <a:p>
            <a:pPr lvl="3">
              <a:spcBef>
                <a:spcPct val="0"/>
              </a:spcBef>
              <a:buFontTx/>
              <a:buChar char="•"/>
            </a:pPr>
            <a:r>
              <a:rPr lang="en-US" altLang="en-US" sz="1800"/>
              <a:t>BC Cytoflex</a:t>
            </a:r>
          </a:p>
          <a:p>
            <a:pPr lvl="3">
              <a:spcBef>
                <a:spcPct val="0"/>
              </a:spcBef>
              <a:buFontTx/>
              <a:buChar char="•"/>
            </a:pPr>
            <a:endParaRPr lang="en-US" altLang="en-US" sz="1800"/>
          </a:p>
          <a:p>
            <a:pPr>
              <a:spcBef>
                <a:spcPct val="0"/>
              </a:spcBef>
              <a:buFontTx/>
              <a:buNone/>
            </a:pPr>
            <a:r>
              <a:rPr lang="en-US" altLang="en-US" sz="1800" u="sng"/>
              <a:t>Syringe Drive Systems</a:t>
            </a:r>
            <a:endParaRPr lang="en-US" altLang="en-US" sz="1800"/>
          </a:p>
          <a:p>
            <a:pPr lvl="3">
              <a:spcBef>
                <a:spcPct val="0"/>
              </a:spcBef>
              <a:buFontTx/>
              <a:buChar char="•"/>
            </a:pPr>
            <a:r>
              <a:rPr lang="en-US" altLang="en-US" sz="1800"/>
              <a:t> Bryte HS</a:t>
            </a:r>
          </a:p>
          <a:p>
            <a:pPr lvl="3">
              <a:spcBef>
                <a:spcPct val="0"/>
              </a:spcBef>
              <a:buFontTx/>
              <a:buChar char="•"/>
            </a:pPr>
            <a:r>
              <a:rPr lang="en-US" altLang="en-US" sz="1800"/>
              <a:t> Cytotron Absolute</a:t>
            </a:r>
          </a:p>
          <a:p>
            <a:pPr lvl="3">
              <a:spcBef>
                <a:spcPct val="0"/>
              </a:spcBef>
              <a:buFontTx/>
              <a:buChar char="•"/>
            </a:pPr>
            <a:endParaRPr lang="en-US" altLang="en-US" sz="1800"/>
          </a:p>
          <a:p>
            <a:pPr lvl="3" latinLnBrk="1">
              <a:spcBef>
                <a:spcPct val="0"/>
              </a:spcBef>
              <a:buFontTx/>
              <a:buNone/>
            </a:pPr>
            <a:endParaRPr lang="en-US" altLang="en-US" sz="1800"/>
          </a:p>
        </p:txBody>
      </p:sp>
      <p:pic>
        <p:nvPicPr>
          <p:cNvPr id="25606" name="Picture 1">
            <a:extLst>
              <a:ext uri="{FF2B5EF4-FFF2-40B4-BE49-F238E27FC236}">
                <a16:creationId xmlns:a16="http://schemas.microsoft.com/office/drawing/2014/main" id="{7C38F941-50F7-5240-9E9C-B62D6B19B8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7846" y="4371975"/>
            <a:ext cx="2286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2">
            <a:extLst>
              <a:ext uri="{FF2B5EF4-FFF2-40B4-BE49-F238E27FC236}">
                <a16:creationId xmlns:a16="http://schemas.microsoft.com/office/drawing/2014/main" id="{46BCE5F7-BC46-9E4D-8EF7-14345D64157C}"/>
              </a:ext>
            </a:extLst>
          </p:cNvPr>
          <p:cNvSpPr txBox="1">
            <a:spLocks noChangeArrowheads="1"/>
          </p:cNvSpPr>
          <p:nvPr/>
        </p:nvSpPr>
        <p:spPr bwMode="auto">
          <a:xfrm>
            <a:off x="8557846" y="5882640"/>
            <a:ext cx="357671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dirty="0"/>
              <a:t>Peristaltic pump from </a:t>
            </a:r>
            <a:r>
              <a:rPr lang="en-US" altLang="en-US" sz="1400" dirty="0" err="1"/>
              <a:t>Accuri</a:t>
            </a:r>
            <a:endParaRPr lang="en-US" altLang="en-US" sz="1400" dirty="0"/>
          </a:p>
          <a:p>
            <a:pPr>
              <a:spcBef>
                <a:spcPct val="0"/>
              </a:spcBef>
              <a:buFontTx/>
              <a:buNone/>
            </a:pPr>
            <a:r>
              <a:rPr lang="en-US" altLang="en-US" sz="1100" dirty="0"/>
              <a:t>(from BD website)</a:t>
            </a:r>
          </a:p>
        </p:txBody>
      </p:sp>
    </p:spTree>
    <p:extLst>
      <p:ext uri="{BB962C8B-B14F-4D97-AF65-F5344CB8AC3E}">
        <p14:creationId xmlns:p14="http://schemas.microsoft.com/office/powerpoint/2010/main" val="39740455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Date Placeholder 3">
            <a:extLst>
              <a:ext uri="{FF2B5EF4-FFF2-40B4-BE49-F238E27FC236}">
                <a16:creationId xmlns:a16="http://schemas.microsoft.com/office/drawing/2014/main" id="{25F7A6E6-F19F-CD46-AEBC-3BAF5F19F21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1D4A8C4-9275-2E49-9694-124FD6AE5FFA}" type="datetime12">
              <a:rPr lang="en-US" altLang="en-US" sz="1400"/>
              <a:pPr>
                <a:spcBef>
                  <a:spcPct val="0"/>
                </a:spcBef>
                <a:buFontTx/>
                <a:buNone/>
              </a:pPr>
              <a:t>9:13 AM</a:t>
            </a:fld>
            <a:endParaRPr lang="en-US" altLang="en-US" sz="1400"/>
          </a:p>
        </p:txBody>
      </p:sp>
      <p:sp>
        <p:nvSpPr>
          <p:cNvPr id="8195" name="Rectangle 2">
            <a:extLst>
              <a:ext uri="{FF2B5EF4-FFF2-40B4-BE49-F238E27FC236}">
                <a16:creationId xmlns:a16="http://schemas.microsoft.com/office/drawing/2014/main" id="{25F6FDBB-D3B9-1C41-866E-6C911FFDFE29}"/>
              </a:ext>
            </a:extLst>
          </p:cNvPr>
          <p:cNvSpPr>
            <a:spLocks noGrp="1" noChangeArrowheads="1"/>
          </p:cNvSpPr>
          <p:nvPr>
            <p:ph type="title"/>
          </p:nvPr>
        </p:nvSpPr>
        <p:spPr>
          <a:extLst>
            <a:ext uri="{91240B29-F687-4f45-9708-019B960494DF}"/>
          </a:extLst>
        </p:spPr>
        <p:txBody>
          <a:bodyPr vert="horz" lIns="90488" tIns="44450" rIns="90488" bIns="44450" rtlCol="0" anchor="ctr">
            <a:noAutofit/>
          </a:bodyPr>
          <a:lstStyle/>
          <a:p>
            <a:pPr eaLnBrk="1" hangingPunct="1">
              <a:defRPr/>
            </a:pPr>
            <a:r>
              <a:rPr lang="en-US" altLang="en-US">
                <a:ea typeface="+mj-ea"/>
                <a:cs typeface="+mj-cs"/>
              </a:rPr>
              <a:t>Hydrodynamics and Fluid Systems</a:t>
            </a:r>
          </a:p>
        </p:txBody>
      </p:sp>
      <p:sp>
        <p:nvSpPr>
          <p:cNvPr id="8196" name="Rectangle 3">
            <a:extLst>
              <a:ext uri="{FF2B5EF4-FFF2-40B4-BE49-F238E27FC236}">
                <a16:creationId xmlns:a16="http://schemas.microsoft.com/office/drawing/2014/main" id="{1018DB40-E236-8C44-A7AC-D084AC7C2380}"/>
              </a:ext>
            </a:extLst>
          </p:cNvPr>
          <p:cNvSpPr>
            <a:spLocks noGrp="1" noChangeArrowheads="1"/>
          </p:cNvSpPr>
          <p:nvPr>
            <p:ph type="body" idx="1"/>
          </p:nvPr>
        </p:nvSpPr>
        <p:spPr>
          <a:xfrm>
            <a:off x="1981200" y="1768475"/>
            <a:ext cx="8229600" cy="4357688"/>
          </a:xfrm>
          <a:extLst>
            <a:ext uri="{91240B29-F687-4f45-9708-019B960494DF}"/>
          </a:extLst>
        </p:spPr>
        <p:txBody>
          <a:bodyPr vert="horz" lIns="90488" tIns="44450" rIns="90488" bIns="44450" rtlCol="0">
            <a:normAutofit/>
          </a:bodyPr>
          <a:lstStyle/>
          <a:p>
            <a:pPr eaLnBrk="1" hangingPunct="1">
              <a:defRPr/>
            </a:pPr>
            <a:r>
              <a:rPr lang="en-US" altLang="en-US">
                <a:ea typeface="+mn-ea"/>
                <a:cs typeface="+mn-cs"/>
              </a:rPr>
              <a:t>Cells are always in suspension </a:t>
            </a:r>
          </a:p>
          <a:p>
            <a:pPr eaLnBrk="1" hangingPunct="1">
              <a:defRPr/>
            </a:pPr>
            <a:r>
              <a:rPr lang="en-US" altLang="en-US">
                <a:ea typeface="+mn-ea"/>
                <a:cs typeface="+mn-cs"/>
              </a:rPr>
              <a:t>The usual fluid for cells is saline</a:t>
            </a:r>
          </a:p>
          <a:p>
            <a:pPr eaLnBrk="1" hangingPunct="1">
              <a:defRPr/>
            </a:pPr>
            <a:r>
              <a:rPr lang="en-US" altLang="en-US">
                <a:ea typeface="+mn-ea"/>
                <a:cs typeface="+mn-cs"/>
              </a:rPr>
              <a:t>The sheath fluid can be saline or water</a:t>
            </a:r>
          </a:p>
          <a:p>
            <a:pPr eaLnBrk="1" hangingPunct="1">
              <a:defRPr/>
            </a:pPr>
            <a:r>
              <a:rPr lang="en-US" altLang="en-US">
                <a:ea typeface="+mn-ea"/>
                <a:cs typeface="+mn-cs"/>
              </a:rPr>
              <a:t>The sheath must be saline for sorting</a:t>
            </a:r>
          </a:p>
          <a:p>
            <a:pPr eaLnBrk="1" hangingPunct="1">
              <a:defRPr/>
            </a:pPr>
            <a:r>
              <a:rPr lang="en-US" altLang="en-US">
                <a:ea typeface="+mn-ea"/>
                <a:cs typeface="+mn-cs"/>
              </a:rPr>
              <a:t>Samples are driven either by syringes or by pressure systems</a:t>
            </a:r>
          </a:p>
        </p:txBody>
      </p:sp>
    </p:spTree>
    <p:extLst>
      <p:ext uri="{BB962C8B-B14F-4D97-AF65-F5344CB8AC3E}">
        <p14:creationId xmlns:p14="http://schemas.microsoft.com/office/powerpoint/2010/main" val="36123059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3">
            <a:extLst>
              <a:ext uri="{FF2B5EF4-FFF2-40B4-BE49-F238E27FC236}">
                <a16:creationId xmlns:a16="http://schemas.microsoft.com/office/drawing/2014/main" id="{9B6C479E-82CC-E84D-A731-10DE8C4B9BE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1C510DD-1D03-A948-B2A4-2E7D70951534}" type="datetime12">
              <a:rPr lang="en-US" altLang="en-US" sz="1400"/>
              <a:pPr>
                <a:spcBef>
                  <a:spcPct val="0"/>
                </a:spcBef>
                <a:buFontTx/>
                <a:buNone/>
              </a:pPr>
              <a:t>9:13 AM</a:t>
            </a:fld>
            <a:endParaRPr lang="en-US" altLang="en-US" sz="1400"/>
          </a:p>
        </p:txBody>
      </p:sp>
      <p:sp>
        <p:nvSpPr>
          <p:cNvPr id="29698" name="Rectangle 2">
            <a:extLst>
              <a:ext uri="{FF2B5EF4-FFF2-40B4-BE49-F238E27FC236}">
                <a16:creationId xmlns:a16="http://schemas.microsoft.com/office/drawing/2014/main" id="{3D10F912-D38A-9D46-8831-8EE71F7070A1}"/>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a:t>
            </a:r>
          </a:p>
        </p:txBody>
      </p:sp>
      <p:sp>
        <p:nvSpPr>
          <p:cNvPr id="29699" name="Rectangle 3">
            <a:extLst>
              <a:ext uri="{FF2B5EF4-FFF2-40B4-BE49-F238E27FC236}">
                <a16:creationId xmlns:a16="http://schemas.microsoft.com/office/drawing/2014/main" id="{C319D732-5590-DC42-AB9D-808F6C7ED41F}"/>
              </a:ext>
            </a:extLst>
          </p:cNvPr>
          <p:cNvSpPr>
            <a:spLocks noGrp="1" noChangeArrowheads="1"/>
          </p:cNvSpPr>
          <p:nvPr>
            <p:ph type="body" idx="1"/>
          </p:nvPr>
        </p:nvSpPr>
        <p:spPr>
          <a:xfrm>
            <a:off x="2209800" y="1295401"/>
            <a:ext cx="8229600" cy="4525963"/>
          </a:xfrm>
        </p:spPr>
        <p:txBody>
          <a:bodyPr vert="horz" lIns="90488" tIns="44450" rIns="90488" bIns="44450" rtlCol="0">
            <a:normAutofit/>
          </a:bodyPr>
          <a:lstStyle/>
          <a:p>
            <a:pPr eaLnBrk="1" hangingPunct="1"/>
            <a:r>
              <a:rPr lang="en-US" altLang="en-US">
                <a:ea typeface="ＭＳ Ｐゴシック" panose="020B0600070205080204" pitchFamily="34" charset="-128"/>
              </a:rPr>
              <a:t>Need to have cells </a:t>
            </a:r>
            <a:r>
              <a:rPr lang="en-US" altLang="en-US" b="1">
                <a:solidFill>
                  <a:srgbClr val="FF3300"/>
                </a:solidFill>
                <a:ea typeface="ＭＳ Ｐゴシック" panose="020B0600070205080204" pitchFamily="34" charset="-128"/>
              </a:rPr>
              <a:t>in suspension</a:t>
            </a:r>
            <a:r>
              <a:rPr lang="en-US" altLang="en-US">
                <a:solidFill>
                  <a:srgbClr val="00FF00"/>
                </a:solidFill>
                <a:ea typeface="ＭＳ Ｐゴシック" panose="020B0600070205080204" pitchFamily="34" charset="-128"/>
              </a:rPr>
              <a:t> </a:t>
            </a:r>
            <a:r>
              <a:rPr lang="en-US" altLang="en-US">
                <a:ea typeface="ＭＳ Ｐゴシック" panose="020B0600070205080204" pitchFamily="34" charset="-128"/>
              </a:rPr>
              <a:t>flow in single file through an illuminated volume</a:t>
            </a:r>
          </a:p>
          <a:p>
            <a:pPr eaLnBrk="1" hangingPunct="1"/>
            <a:r>
              <a:rPr lang="en-US" altLang="en-US">
                <a:ea typeface="ＭＳ Ｐゴシック" panose="020B0600070205080204" pitchFamily="34" charset="-128"/>
              </a:rPr>
              <a:t>In most instruments, accomplished by injecting sample into a </a:t>
            </a:r>
            <a:r>
              <a:rPr lang="en-US" altLang="en-US" b="1">
                <a:solidFill>
                  <a:srgbClr val="FF3300"/>
                </a:solidFill>
                <a:ea typeface="ＭＳ Ｐゴシック" panose="020B0600070205080204" pitchFamily="34" charset="-128"/>
              </a:rPr>
              <a:t>sheath fluid</a:t>
            </a:r>
            <a:r>
              <a:rPr lang="en-US" altLang="en-US" b="1">
                <a:solidFill>
                  <a:schemeClr val="accent2"/>
                </a:solidFill>
                <a:ea typeface="ＭＳ Ｐゴシック" panose="020B0600070205080204" pitchFamily="34" charset="-128"/>
              </a:rPr>
              <a:t> </a:t>
            </a:r>
            <a:r>
              <a:rPr lang="en-US" altLang="en-US">
                <a:ea typeface="ＭＳ Ｐゴシック" panose="020B0600070205080204" pitchFamily="34" charset="-128"/>
              </a:rPr>
              <a:t>as it passes through a small (50-300 µm) </a:t>
            </a:r>
            <a:r>
              <a:rPr lang="en-US" altLang="en-US" b="1">
                <a:solidFill>
                  <a:srgbClr val="FF3300"/>
                </a:solidFill>
                <a:ea typeface="ＭＳ Ｐゴシック" panose="020B0600070205080204" pitchFamily="34" charset="-128"/>
              </a:rPr>
              <a:t>orifice</a:t>
            </a:r>
            <a:endParaRPr lang="en-US" altLang="en-US" b="1">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1256673575"/>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Date Placeholder 3">
            <a:extLst>
              <a:ext uri="{FF2B5EF4-FFF2-40B4-BE49-F238E27FC236}">
                <a16:creationId xmlns:a16="http://schemas.microsoft.com/office/drawing/2014/main" id="{9C84B9B1-83D5-B441-B3F7-F5BFBE41AC69}"/>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573C67F-A140-254A-A9BC-EB31A80E5590}" type="datetime12">
              <a:rPr lang="en-US" altLang="en-US" sz="1400"/>
              <a:pPr>
                <a:spcBef>
                  <a:spcPct val="0"/>
                </a:spcBef>
                <a:buFontTx/>
                <a:buNone/>
              </a:pPr>
              <a:t>9:13 AM</a:t>
            </a:fld>
            <a:endParaRPr lang="en-US" altLang="en-US" sz="1400"/>
          </a:p>
        </p:txBody>
      </p:sp>
      <p:sp>
        <p:nvSpPr>
          <p:cNvPr id="31746" name="Rectangle 2">
            <a:extLst>
              <a:ext uri="{FF2B5EF4-FFF2-40B4-BE49-F238E27FC236}">
                <a16:creationId xmlns:a16="http://schemas.microsoft.com/office/drawing/2014/main" id="{F101F93A-BF19-9F4E-8D43-9D1E134DD177}"/>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8" tIns="44450" rIns="90488" bIns="44450" rtlCol="0" anchor="ctr">
            <a:noAutofit/>
          </a:bodyPr>
          <a:lstStyle/>
          <a:p>
            <a:pPr eaLnBrk="1" hangingPunct="1"/>
            <a:r>
              <a:rPr lang="en-US" altLang="en-US">
                <a:ea typeface="ＭＳ Ｐゴシック" panose="020B0600070205080204" pitchFamily="34" charset="-128"/>
              </a:rPr>
              <a:t>Fluidics</a:t>
            </a:r>
          </a:p>
        </p:txBody>
      </p:sp>
      <p:sp>
        <p:nvSpPr>
          <p:cNvPr id="10244" name="Rectangle 3">
            <a:extLst>
              <a:ext uri="{FF2B5EF4-FFF2-40B4-BE49-F238E27FC236}">
                <a16:creationId xmlns:a16="http://schemas.microsoft.com/office/drawing/2014/main" id="{C6E19D5A-ACA1-FD4A-ABF9-CFE69F7D8936}"/>
              </a:ext>
            </a:extLst>
          </p:cNvPr>
          <p:cNvSpPr>
            <a:spLocks noGrp="1" noChangeArrowheads="1"/>
          </p:cNvSpPr>
          <p:nvPr>
            <p:ph type="body" idx="1"/>
          </p:nvPr>
        </p:nvSpPr>
        <p:spPr>
          <a:extLst>
            <a:ext uri="{91240B29-F687-4f45-9708-019B960494DF}"/>
          </a:extLst>
        </p:spPr>
        <p:txBody>
          <a:bodyPr vert="horz" lIns="90488" tIns="44450" rIns="90488" bIns="44450" rtlCol="0">
            <a:normAutofit/>
          </a:bodyPr>
          <a:lstStyle/>
          <a:p>
            <a:pPr eaLnBrk="1" hangingPunct="1">
              <a:defRPr/>
            </a:pPr>
            <a:r>
              <a:rPr lang="en-US">
                <a:cs typeface="+mn-cs"/>
              </a:rPr>
              <a:t>When conditions are right, sample fluid flows in a central core that does not mix with the sheath fluid</a:t>
            </a:r>
          </a:p>
          <a:p>
            <a:pPr eaLnBrk="1" hangingPunct="1">
              <a:defRPr/>
            </a:pPr>
            <a:r>
              <a:rPr lang="en-US">
                <a:cs typeface="+mn-cs"/>
              </a:rPr>
              <a:t>This is termed </a:t>
            </a:r>
            <a:r>
              <a:rPr lang="en-US" b="1">
                <a:solidFill>
                  <a:srgbClr val="FF3300"/>
                </a:solidFill>
                <a:cs typeface="+mn-cs"/>
              </a:rPr>
              <a:t>Laminar flow</a:t>
            </a:r>
            <a:endParaRPr lang="en-US" b="1">
              <a:solidFill>
                <a:schemeClr val="accent2"/>
              </a:solidFill>
              <a:cs typeface="+mn-cs"/>
            </a:endParaRPr>
          </a:p>
        </p:txBody>
      </p:sp>
    </p:spTree>
    <p:extLst>
      <p:ext uri="{BB962C8B-B14F-4D97-AF65-F5344CB8AC3E}">
        <p14:creationId xmlns:p14="http://schemas.microsoft.com/office/powerpoint/2010/main" val="2935456844"/>
      </p:ext>
    </p:extLst>
  </p:cSld>
  <p:clrMapOvr>
    <a:masterClrMapping/>
  </p:clrMapOvr>
  <p:transition>
    <p:zoom/>
  </p:transition>
</p:sld>
</file>

<file path=ppt/theme/theme1.xml><?xml version="1.0" encoding="utf-8"?>
<a:theme xmlns:a="http://schemas.openxmlformats.org/drawingml/2006/main" name="Section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0CCB7A885DF44DA9DA4E57A608E0E6" ma:contentTypeVersion="12" ma:contentTypeDescription="Create a new document." ma:contentTypeScope="" ma:versionID="23e998a2b7186fe278cd7c669d21ed0e">
  <xsd:schema xmlns:xsd="http://www.w3.org/2001/XMLSchema" xmlns:xs="http://www.w3.org/2001/XMLSchema" xmlns:p="http://schemas.microsoft.com/office/2006/metadata/properties" xmlns:ns2="5f34e6e3-143c-453e-b81d-6bdaf791876c" xmlns:ns3="408aa978-6175-4c65-a005-67a6b119246b" targetNamespace="http://schemas.microsoft.com/office/2006/metadata/properties" ma:root="true" ma:fieldsID="d6f2a4a7701c5ed85bab17672b94c7a5" ns2:_="" ns3:_="">
    <xsd:import namespace="5f34e6e3-143c-453e-b81d-6bdaf791876c"/>
    <xsd:import namespace="408aa978-6175-4c65-a005-67a6b11924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4e6e3-143c-453e-b81d-6bdaf7918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8aa978-6175-4c65-a005-67a6b119246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46093-3020-4977-BE22-D3EDD9209DC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F892CC4-E368-4C27-86D5-0E624F00D9E1}">
  <ds:schemaRefs>
    <ds:schemaRef ds:uri="http://schemas.microsoft.com/sharepoint/v3/contenttype/forms"/>
  </ds:schemaRefs>
</ds:datastoreItem>
</file>

<file path=customXml/itemProps3.xml><?xml version="1.0" encoding="utf-8"?>
<ds:datastoreItem xmlns:ds="http://schemas.openxmlformats.org/officeDocument/2006/customXml" ds:itemID="{D135BAB3-C059-458A-8E81-D73E0AEE1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4e6e3-143c-453e-b81d-6bdaf791876c"/>
    <ds:schemaRef ds:uri="408aa978-6175-4c65-a005-67a6b1192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1271</TotalTime>
  <Words>2285</Words>
  <Application>Microsoft Macintosh PowerPoint</Application>
  <PresentationFormat>Widescreen</PresentationFormat>
  <Paragraphs>471</Paragraphs>
  <Slides>50</Slides>
  <Notes>48</Notes>
  <HiddenSlides>0</HiddenSlides>
  <MMClips>2</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Century Schoolbook</vt:lpstr>
      <vt:lpstr>Comic Sans MS</vt:lpstr>
      <vt:lpstr>Symbol</vt:lpstr>
      <vt:lpstr>Times New Roman</vt:lpstr>
      <vt:lpstr>Section Cover</vt:lpstr>
      <vt:lpstr>2_Custom Design</vt:lpstr>
      <vt:lpstr>Equation</vt:lpstr>
      <vt:lpstr> 3 - Fluidics and Intro to cell sorting </vt:lpstr>
      <vt:lpstr>Basics of Flow Cytometry</vt:lpstr>
      <vt:lpstr>Flow Cytometry:  The use of focused light (lasers) to interrogate cells delivered by a hydrodynamically focused fluidics system.</vt:lpstr>
      <vt:lpstr>Fluidics - Differential Pressure System</vt:lpstr>
      <vt:lpstr>Fluidics Systems</vt:lpstr>
      <vt:lpstr>Technical Components</vt:lpstr>
      <vt:lpstr>Hydrodynamics and Fluid Systems</vt:lpstr>
      <vt:lpstr>Fluidics</vt:lpstr>
      <vt:lpstr>Fluidics</vt:lpstr>
      <vt:lpstr>Fluidics - Laminar Flow</vt:lpstr>
      <vt:lpstr>Fluidics</vt:lpstr>
      <vt:lpstr>Fluidics</vt:lpstr>
      <vt:lpstr>Fluidics</vt:lpstr>
      <vt:lpstr>Fluidics</vt:lpstr>
      <vt:lpstr>Fluidics - Differential Pressure System</vt:lpstr>
      <vt:lpstr>Fluidics - Differential Pressure System</vt:lpstr>
      <vt:lpstr>Fluidics - Volumetric Injection System</vt:lpstr>
      <vt:lpstr>Syringe systems</vt:lpstr>
      <vt:lpstr>Fluidics - Volumetric Injection System</vt:lpstr>
      <vt:lpstr>Hydrodynamic Systems – Steen system</vt:lpstr>
      <vt:lpstr>Fluidics - Particle Orientation and Deformation</vt:lpstr>
      <vt:lpstr>Fluidics - Particle Orientation and Deformation</vt:lpstr>
      <vt:lpstr>Fluidics - Flow Chambers</vt:lpstr>
      <vt:lpstr>Closed flow Chambers</vt:lpstr>
      <vt:lpstr>Coulter XL</vt:lpstr>
      <vt:lpstr>Fluidics - Flow Chambers</vt:lpstr>
      <vt:lpstr>Fluidics - Flow Chambers</vt:lpstr>
      <vt:lpstr>Fluidics - Flow Chambers</vt:lpstr>
      <vt:lpstr>Hydrodynamic Systems</vt:lpstr>
      <vt:lpstr>Hydrodynamically focused fluidics</vt:lpstr>
      <vt:lpstr>Hydrodynamically focused fluidics</vt:lpstr>
      <vt:lpstr>Hydrodynamic Systems</vt:lpstr>
      <vt:lpstr>Hydrodynamic Systems – Increase Sample Pressure</vt:lpstr>
      <vt:lpstr>Example of manufacturer of chambers</vt:lpstr>
      <vt:lpstr>Inside a flow chamber</vt:lpstr>
      <vt:lpstr>Different chambers can have variable internal shapes </vt:lpstr>
      <vt:lpstr>Flow chamber blockage</vt:lpstr>
      <vt:lpstr>What happens when the channel is blocked?</vt:lpstr>
      <vt:lpstr>Note about analyzers</vt:lpstr>
      <vt:lpstr>Sheath and waste systems</vt:lpstr>
      <vt:lpstr>The Elements of Flow Sorting</vt:lpstr>
      <vt:lpstr> </vt:lpstr>
      <vt:lpstr>Sample Preparation for Sorting</vt:lpstr>
      <vt:lpstr>Cell Sorting</vt:lpstr>
      <vt:lpstr>PowerPoint Presentation</vt:lpstr>
      <vt:lpstr>PowerPoint Presentation</vt:lpstr>
      <vt:lpstr>Droplet formation</vt:lpstr>
      <vt:lpstr>Cell Sorting</vt:lpstr>
      <vt:lpstr>Sorting</vt:lpstr>
      <vt:lpstr>Lecture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Mortier</dc:creator>
  <cp:lastModifiedBy>Robinson, Joseph Paul</cp:lastModifiedBy>
  <cp:revision>23</cp:revision>
  <dcterms:created xsi:type="dcterms:W3CDTF">2019-01-10T19:34:33Z</dcterms:created>
  <dcterms:modified xsi:type="dcterms:W3CDTF">2022-01-18T14:14:50Z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0x010100380CCB7A885DF44DA9DA4E57A608E0E6</vt:lpwstr>
  </property>
</Properties>
</file>