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54"/>
  </p:notesMasterIdLst>
  <p:sldIdLst>
    <p:sldId id="257" r:id="rId5"/>
    <p:sldId id="340" r:id="rId6"/>
    <p:sldId id="315" r:id="rId7"/>
    <p:sldId id="314" r:id="rId8"/>
    <p:sldId id="344" r:id="rId9"/>
    <p:sldId id="345" r:id="rId10"/>
    <p:sldId id="346" r:id="rId11"/>
    <p:sldId id="347" r:id="rId12"/>
    <p:sldId id="342" r:id="rId13"/>
    <p:sldId id="336" r:id="rId14"/>
    <p:sldId id="332" r:id="rId15"/>
    <p:sldId id="335" r:id="rId16"/>
    <p:sldId id="334" r:id="rId17"/>
    <p:sldId id="328" r:id="rId18"/>
    <p:sldId id="326" r:id="rId19"/>
    <p:sldId id="333" r:id="rId20"/>
    <p:sldId id="343" r:id="rId21"/>
    <p:sldId id="330" r:id="rId22"/>
    <p:sldId id="331" r:id="rId23"/>
    <p:sldId id="329" r:id="rId24"/>
    <p:sldId id="323" r:id="rId25"/>
    <p:sldId id="353" r:id="rId26"/>
    <p:sldId id="320" r:id="rId27"/>
    <p:sldId id="352" r:id="rId28"/>
    <p:sldId id="322" r:id="rId29"/>
    <p:sldId id="272" r:id="rId30"/>
    <p:sldId id="319" r:id="rId31"/>
    <p:sldId id="324" r:id="rId32"/>
    <p:sldId id="317" r:id="rId33"/>
    <p:sldId id="318" r:id="rId34"/>
    <p:sldId id="276" r:id="rId35"/>
    <p:sldId id="275" r:id="rId36"/>
    <p:sldId id="278" r:id="rId37"/>
    <p:sldId id="348" r:id="rId38"/>
    <p:sldId id="280" r:id="rId39"/>
    <p:sldId id="274" r:id="rId40"/>
    <p:sldId id="279" r:id="rId41"/>
    <p:sldId id="349" r:id="rId42"/>
    <p:sldId id="350" r:id="rId43"/>
    <p:sldId id="258" r:id="rId44"/>
    <p:sldId id="259" r:id="rId45"/>
    <p:sldId id="313" r:id="rId46"/>
    <p:sldId id="261" r:id="rId47"/>
    <p:sldId id="262" r:id="rId48"/>
    <p:sldId id="312" r:id="rId49"/>
    <p:sldId id="337" r:id="rId50"/>
    <p:sldId id="338" r:id="rId51"/>
    <p:sldId id="339" r:id="rId52"/>
    <p:sldId id="28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BD4"/>
    <a:srgbClr val="FDB714"/>
    <a:srgbClr val="F26929"/>
    <a:srgbClr val="C63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94"/>
    <p:restoredTop sz="94694"/>
  </p:normalViewPr>
  <p:slideViewPr>
    <p:cSldViewPr snapToGrid="0" snapToObjects="1">
      <p:cViewPr varScale="1">
        <p:scale>
          <a:sx n="113" d="100"/>
          <a:sy n="113" d="100"/>
        </p:scale>
        <p:origin x="192" y="35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6AAA8-D7FB-EC4D-BA91-8B300B0686BB}" type="datetimeFigureOut">
              <a:rPr lang="en-US" smtClean="0"/>
              <a:t>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F144E-2FA6-B542-95D2-8F49A89C039D}" type="slidenum">
              <a:rPr lang="en-US" smtClean="0"/>
              <a:t>‹#›</a:t>
            </a:fld>
            <a:endParaRPr lang="en-US"/>
          </a:p>
        </p:txBody>
      </p:sp>
    </p:spTree>
    <p:extLst>
      <p:ext uri="{BB962C8B-B14F-4D97-AF65-F5344CB8AC3E}">
        <p14:creationId xmlns:p14="http://schemas.microsoft.com/office/powerpoint/2010/main" val="51222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F144E-2FA6-B542-95D2-8F49A89C039D}" type="slidenum">
              <a:rPr lang="en-US" smtClean="0"/>
              <a:t>1</a:t>
            </a:fld>
            <a:endParaRPr lang="en-US"/>
          </a:p>
        </p:txBody>
      </p:sp>
    </p:spTree>
    <p:extLst>
      <p:ext uri="{BB962C8B-B14F-4D97-AF65-F5344CB8AC3E}">
        <p14:creationId xmlns:p14="http://schemas.microsoft.com/office/powerpoint/2010/main" val="1425943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9A2383C8-5F32-C648-AF04-487F56F416B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572548D-36BD-7942-9757-A19852A7F335}" type="slidenum">
              <a:rPr lang="en-US" altLang="en-US" sz="1100" smtClean="0"/>
              <a:pPr/>
              <a:t>36</a:t>
            </a:fld>
            <a:endParaRPr lang="en-US" altLang="en-US" sz="1100"/>
          </a:p>
        </p:txBody>
      </p:sp>
      <p:sp>
        <p:nvSpPr>
          <p:cNvPr id="51202" name="Rectangle 2">
            <a:extLst>
              <a:ext uri="{FF2B5EF4-FFF2-40B4-BE49-F238E27FC236}">
                <a16:creationId xmlns:a16="http://schemas.microsoft.com/office/drawing/2014/main" id="{3B8E5411-F628-A044-A66C-CF0DBCF014F9}"/>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32D3C5C2-96D3-EB40-8768-93683D46E5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6402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7A4A4027-C0E0-5C4F-A2F8-3325F72EE6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150ACE4-97F7-BB4F-A3A2-C03F9074DC17}" type="slidenum">
              <a:rPr lang="en-US" altLang="en-US" sz="1100" smtClean="0"/>
              <a:pPr/>
              <a:t>37</a:t>
            </a:fld>
            <a:endParaRPr lang="en-US" altLang="en-US" sz="1100"/>
          </a:p>
        </p:txBody>
      </p:sp>
      <p:sp>
        <p:nvSpPr>
          <p:cNvPr id="53250" name="Rectangle 2">
            <a:extLst>
              <a:ext uri="{FF2B5EF4-FFF2-40B4-BE49-F238E27FC236}">
                <a16:creationId xmlns:a16="http://schemas.microsoft.com/office/drawing/2014/main" id="{B75F85C0-2996-D94A-8C60-82B83C0B4CAA}"/>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17763526-77CD-D84D-B53F-BA74B60CD3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27273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B142E45-AD30-FC4B-BD80-593F72094E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1FF0241-CF6D-1648-873A-D28818DE2196}" type="slidenum">
              <a:rPr lang="en-US" altLang="en-US" sz="1100" smtClean="0"/>
              <a:pPr/>
              <a:t>39</a:t>
            </a:fld>
            <a:endParaRPr lang="en-US" altLang="en-US" sz="1100"/>
          </a:p>
        </p:txBody>
      </p:sp>
      <p:sp>
        <p:nvSpPr>
          <p:cNvPr id="56322" name="Rectangle 2">
            <a:extLst>
              <a:ext uri="{FF2B5EF4-FFF2-40B4-BE49-F238E27FC236}">
                <a16:creationId xmlns:a16="http://schemas.microsoft.com/office/drawing/2014/main" id="{A9884128-203E-224B-9AC3-CA2BE3134CBB}"/>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AE43DCB3-1DFA-994E-B62D-518569F457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7068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6D952A48-A706-0F4C-8CE5-51298B320A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099EEF3-0C6A-4E47-A699-63BEEF532A60}" type="slidenum">
              <a:rPr lang="en-US" altLang="en-US" sz="1100" smtClean="0"/>
              <a:pPr/>
              <a:t>40</a:t>
            </a:fld>
            <a:endParaRPr lang="en-US" altLang="en-US" sz="1100"/>
          </a:p>
        </p:txBody>
      </p:sp>
      <p:sp>
        <p:nvSpPr>
          <p:cNvPr id="58370" name="Rectangle 2">
            <a:extLst>
              <a:ext uri="{FF2B5EF4-FFF2-40B4-BE49-F238E27FC236}">
                <a16:creationId xmlns:a16="http://schemas.microsoft.com/office/drawing/2014/main" id="{493E668B-4DD7-7C48-BFFC-EA2CD495D2F0}"/>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8FB9899C-3711-294C-B9A1-92A2AFC09A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16145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C5386586-E4B4-8540-A532-8EE4B01CC7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BE117E7-57ED-CD4F-AC79-F883E4C1CD1D}" type="slidenum">
              <a:rPr lang="en-US" altLang="en-US" sz="1100" smtClean="0"/>
              <a:pPr/>
              <a:t>41</a:t>
            </a:fld>
            <a:endParaRPr lang="en-US" altLang="en-US" sz="1100"/>
          </a:p>
        </p:txBody>
      </p:sp>
      <p:sp>
        <p:nvSpPr>
          <p:cNvPr id="60418" name="Rectangle 2">
            <a:extLst>
              <a:ext uri="{FF2B5EF4-FFF2-40B4-BE49-F238E27FC236}">
                <a16:creationId xmlns:a16="http://schemas.microsoft.com/office/drawing/2014/main" id="{3F5C1021-30B8-3A45-B93F-F7546DE59C51}"/>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A31822C8-0FBB-DE44-A616-7AE1435768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9540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15994B63-5EE4-F54E-84A8-6F45072F48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2987A8F-5C19-D64D-A08B-7DF1CE1A3545}" type="slidenum">
              <a:rPr lang="en-US" altLang="en-US" sz="1100" smtClean="0"/>
              <a:pPr/>
              <a:t>42</a:t>
            </a:fld>
            <a:endParaRPr lang="en-US" altLang="en-US" sz="1100"/>
          </a:p>
        </p:txBody>
      </p:sp>
      <p:sp>
        <p:nvSpPr>
          <p:cNvPr id="62466" name="Rectangle 2">
            <a:extLst>
              <a:ext uri="{FF2B5EF4-FFF2-40B4-BE49-F238E27FC236}">
                <a16:creationId xmlns:a16="http://schemas.microsoft.com/office/drawing/2014/main" id="{25DAEF75-4027-8245-A9DD-56952E33D292}"/>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37592A09-8FB4-D244-8F82-01944C7009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75234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AA93D526-7899-2C4A-91B0-C98D555809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83EFD1D-2A33-A44F-BF28-0EACEDB9B0FE}" type="slidenum">
              <a:rPr lang="en-US" altLang="en-US" sz="1100" smtClean="0"/>
              <a:pPr/>
              <a:t>43</a:t>
            </a:fld>
            <a:endParaRPr lang="en-US" altLang="en-US" sz="1100"/>
          </a:p>
        </p:txBody>
      </p:sp>
      <p:sp>
        <p:nvSpPr>
          <p:cNvPr id="64514" name="Rectangle 2">
            <a:extLst>
              <a:ext uri="{FF2B5EF4-FFF2-40B4-BE49-F238E27FC236}">
                <a16:creationId xmlns:a16="http://schemas.microsoft.com/office/drawing/2014/main" id="{C93D3E91-D3ED-6947-B2B9-C69DD41D07C7}"/>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73D82AA0-8715-1742-AD99-D89FEDEF5A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7679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D2FFE8A1-F09F-104E-8B49-2DECDDC031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0DB1F32-5D5E-D846-A18E-719E9E33051B}" type="slidenum">
              <a:rPr lang="en-US" altLang="en-US" sz="1100" smtClean="0"/>
              <a:pPr/>
              <a:t>44</a:t>
            </a:fld>
            <a:endParaRPr lang="en-US" altLang="en-US" sz="1100"/>
          </a:p>
        </p:txBody>
      </p:sp>
      <p:sp>
        <p:nvSpPr>
          <p:cNvPr id="66562" name="Rectangle 2">
            <a:extLst>
              <a:ext uri="{FF2B5EF4-FFF2-40B4-BE49-F238E27FC236}">
                <a16:creationId xmlns:a16="http://schemas.microsoft.com/office/drawing/2014/main" id="{5C89AA3D-D034-6545-A594-923A68C1254E}"/>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D2310282-0A57-BA4D-924C-49C08A37B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76281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58CC2DD8-CA5E-4A40-B7E1-E05D0FBF62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90B9EE-58BD-5C47-93B3-5E81FC760CB4}" type="slidenum">
              <a:rPr lang="en-US" altLang="en-US" sz="1100" smtClean="0"/>
              <a:pPr/>
              <a:t>45</a:t>
            </a:fld>
            <a:endParaRPr lang="en-US" altLang="en-US" sz="1100"/>
          </a:p>
        </p:txBody>
      </p:sp>
      <p:sp>
        <p:nvSpPr>
          <p:cNvPr id="68610" name="Rectangle 2">
            <a:extLst>
              <a:ext uri="{FF2B5EF4-FFF2-40B4-BE49-F238E27FC236}">
                <a16:creationId xmlns:a16="http://schemas.microsoft.com/office/drawing/2014/main" id="{3DDE3CB0-286F-C145-9782-B30F6B4F51E2}"/>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9EC0E01-6E90-7E4C-AA87-6998FC98B0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33591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118708D-D634-E24C-9D9B-1E376010AC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3CD193F-2C7F-8045-AE0C-9676F6F04983}" type="slidenum">
              <a:rPr lang="en-US" altLang="en-US" sz="1100" smtClean="0"/>
              <a:pPr/>
              <a:t>46</a:t>
            </a:fld>
            <a:endParaRPr lang="en-US" altLang="en-US" sz="1100"/>
          </a:p>
        </p:txBody>
      </p:sp>
      <p:sp>
        <p:nvSpPr>
          <p:cNvPr id="70658" name="Rectangle 2">
            <a:extLst>
              <a:ext uri="{FF2B5EF4-FFF2-40B4-BE49-F238E27FC236}">
                <a16:creationId xmlns:a16="http://schemas.microsoft.com/office/drawing/2014/main" id="{1FFCDF94-FF65-2042-A77F-739FC1E0390A}"/>
              </a:ext>
            </a:extLst>
          </p:cNvPr>
          <p:cNvSpPr>
            <a:spLocks noGrp="1" noRot="1" noChangeAspect="1" noChangeArrowheads="1" noTextEdit="1"/>
          </p:cNvSpPr>
          <p:nvPr>
            <p:ph type="sldImg"/>
          </p:nvPr>
        </p:nvSpPr>
        <p:spPr>
          <a:xfrm>
            <a:off x="407988" y="695325"/>
            <a:ext cx="6199187" cy="3487738"/>
          </a:xfrm>
          <a:ln/>
        </p:spPr>
      </p:sp>
      <p:sp>
        <p:nvSpPr>
          <p:cNvPr id="70659" name="Rectangle 3">
            <a:extLst>
              <a:ext uri="{FF2B5EF4-FFF2-40B4-BE49-F238E27FC236}">
                <a16:creationId xmlns:a16="http://schemas.microsoft.com/office/drawing/2014/main" id="{D8E22D35-F51C-C344-89E4-F511F477136E}"/>
              </a:ext>
            </a:extLst>
          </p:cNvPr>
          <p:cNvSpPr>
            <a:spLocks noGrp="1" noChangeArrowheads="1"/>
          </p:cNvSpPr>
          <p:nvPr>
            <p:ph type="body" idx="1"/>
          </p:nvPr>
        </p:nvSpPr>
        <p:spPr>
          <a:xfrm>
            <a:off x="935038" y="4418013"/>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sz="1800">
                <a:ea typeface="ＭＳ Ｐゴシック" panose="020B0600070205080204" pitchFamily="34" charset="-128"/>
              </a:rPr>
              <a:t>Sources</a:t>
            </a:r>
          </a:p>
          <a:p>
            <a:pPr algn="ctr"/>
            <a:endParaRPr lang="en-US" altLang="en-US" sz="1800">
              <a:ea typeface="ＭＳ Ｐゴシック" panose="020B0600070205080204" pitchFamily="34" charset="-128"/>
            </a:endParaRPr>
          </a:p>
          <a:p>
            <a:r>
              <a:rPr lang="en-US" altLang="en-US" sz="1800">
                <a:ea typeface="ＭＳ Ｐゴシック" panose="020B0600070205080204" pitchFamily="34" charset="-128"/>
              </a:rPr>
              <a:t>This slide is intended to show students supplementary materials if they are interested in learning more about flow cytometry.</a:t>
            </a:r>
          </a:p>
        </p:txBody>
      </p:sp>
    </p:spTree>
    <p:extLst>
      <p:ext uri="{BB962C8B-B14F-4D97-AF65-F5344CB8AC3E}">
        <p14:creationId xmlns:p14="http://schemas.microsoft.com/office/powerpoint/2010/main" val="127217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C18EF164-E3BD-6E43-817F-061D352866FA}"/>
              </a:ext>
            </a:extLst>
          </p:cNvPr>
          <p:cNvSpPr>
            <a:spLocks noGrp="1" noRot="1" noChangeAspect="1" noChangeArrowheads="1" noTextEdit="1"/>
          </p:cNvSpPr>
          <p:nvPr>
            <p:ph type="sldImg"/>
          </p:nvPr>
        </p:nvSpPr>
        <p:spPr>
          <a:ln/>
        </p:spPr>
      </p:sp>
      <p:sp>
        <p:nvSpPr>
          <p:cNvPr id="10242" name="Notes Placeholder 2">
            <a:extLst>
              <a:ext uri="{FF2B5EF4-FFF2-40B4-BE49-F238E27FC236}">
                <a16:creationId xmlns:a16="http://schemas.microsoft.com/office/drawing/2014/main" id="{951A6CFA-06CC-624A-A38F-5C74B0E4CA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0243" name="Slide Number Placeholder 3">
            <a:extLst>
              <a:ext uri="{FF2B5EF4-FFF2-40B4-BE49-F238E27FC236}">
                <a16:creationId xmlns:a16="http://schemas.microsoft.com/office/drawing/2014/main" id="{B4B1586C-CD98-9143-8172-2BC09331461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0698C90-F3F5-DE43-8761-3382043D8C74}" type="slidenum">
              <a:rPr lang="en-US" altLang="en-US" sz="1100" smtClean="0"/>
              <a:pPr/>
              <a:t>2</a:t>
            </a:fld>
            <a:endParaRPr lang="en-US" altLang="en-US" sz="1100"/>
          </a:p>
        </p:txBody>
      </p:sp>
    </p:spTree>
    <p:extLst>
      <p:ext uri="{BB962C8B-B14F-4D97-AF65-F5344CB8AC3E}">
        <p14:creationId xmlns:p14="http://schemas.microsoft.com/office/powerpoint/2010/main" val="3259103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3CACC80F-2CF8-C24F-A2CC-BA95100C52E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45BFDAB-0D36-9A4E-91B0-F2DDCB0D58C3}" type="slidenum">
              <a:rPr lang="en-US" altLang="en-US" sz="1100" smtClean="0"/>
              <a:pPr/>
              <a:t>47</a:t>
            </a:fld>
            <a:endParaRPr lang="en-US" altLang="en-US" sz="1100"/>
          </a:p>
        </p:txBody>
      </p:sp>
      <p:sp>
        <p:nvSpPr>
          <p:cNvPr id="72706" name="Rectangle 2">
            <a:extLst>
              <a:ext uri="{FF2B5EF4-FFF2-40B4-BE49-F238E27FC236}">
                <a16:creationId xmlns:a16="http://schemas.microsoft.com/office/drawing/2014/main" id="{CDFC76CA-0C41-8A4E-B736-CBC9BA1109A8}"/>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F782EDE8-792C-F54A-A551-A50C3C7726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01220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018C00DE-8F70-544A-AB0F-CF85A37A5F7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EA6D46E-AA0E-824B-AD37-180AD0422F49}" type="slidenum">
              <a:rPr lang="en-US" altLang="en-US" sz="1100" smtClean="0"/>
              <a:pPr/>
              <a:t>48</a:t>
            </a:fld>
            <a:endParaRPr lang="en-US" altLang="en-US" sz="1100"/>
          </a:p>
        </p:txBody>
      </p:sp>
      <p:sp>
        <p:nvSpPr>
          <p:cNvPr id="74754" name="Rectangle 2">
            <a:extLst>
              <a:ext uri="{FF2B5EF4-FFF2-40B4-BE49-F238E27FC236}">
                <a16:creationId xmlns:a16="http://schemas.microsoft.com/office/drawing/2014/main" id="{36CF0B39-09D7-704B-87EE-4407C0390DF1}"/>
              </a:ext>
            </a:extLst>
          </p:cNvPr>
          <p:cNvSpPr>
            <a:spLocks noGrp="1" noRot="1" noChangeAspect="1" noChangeArrowheads="1" noTextEdit="1"/>
          </p:cNvSpPr>
          <p:nvPr>
            <p:ph type="sldImg"/>
          </p:nvPr>
        </p:nvSpPr>
        <p:spPr>
          <a:xfrm>
            <a:off x="407988" y="695325"/>
            <a:ext cx="6199187" cy="3487738"/>
          </a:xfrm>
          <a:ln/>
        </p:spPr>
      </p:sp>
      <p:sp>
        <p:nvSpPr>
          <p:cNvPr id="74755" name="Rectangle 3">
            <a:extLst>
              <a:ext uri="{FF2B5EF4-FFF2-40B4-BE49-F238E27FC236}">
                <a16:creationId xmlns:a16="http://schemas.microsoft.com/office/drawing/2014/main" id="{E3D523AB-D0FC-0B46-BA62-207E5054C44F}"/>
              </a:ext>
            </a:extLst>
          </p:cNvPr>
          <p:cNvSpPr>
            <a:spLocks noGrp="1" noChangeArrowheads="1"/>
          </p:cNvSpPr>
          <p:nvPr>
            <p:ph type="body" idx="1"/>
          </p:nvPr>
        </p:nvSpPr>
        <p:spPr>
          <a:xfrm>
            <a:off x="935038" y="4418013"/>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sz="1800">
                <a:ea typeface="ＭＳ Ｐゴシック" panose="020B0600070205080204" pitchFamily="34" charset="-128"/>
              </a:rPr>
              <a:t>Sources</a:t>
            </a:r>
          </a:p>
          <a:p>
            <a:pPr algn="ctr"/>
            <a:endParaRPr lang="en-US" altLang="en-US" sz="1800">
              <a:ea typeface="ＭＳ Ｐゴシック" panose="020B0600070205080204" pitchFamily="34" charset="-128"/>
            </a:endParaRPr>
          </a:p>
          <a:p>
            <a:r>
              <a:rPr lang="en-US" altLang="en-US" sz="1800">
                <a:ea typeface="ＭＳ Ｐゴシック" panose="020B0600070205080204" pitchFamily="34" charset="-128"/>
              </a:rPr>
              <a:t>This slide is to show students supplementary materials that ison CDs.  These CDs are from the Purdue Cytometry CD-ROM series that include information about cytometry as well as a web browser that links the user to other cytometry web sites.</a:t>
            </a:r>
          </a:p>
        </p:txBody>
      </p:sp>
    </p:spTree>
    <p:extLst>
      <p:ext uri="{BB962C8B-B14F-4D97-AF65-F5344CB8AC3E}">
        <p14:creationId xmlns:p14="http://schemas.microsoft.com/office/powerpoint/2010/main" val="3223900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D0D70E5E-EFDC-8E48-9EC9-BC1859EF81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7C0FCD6-47F0-A240-8ED8-C686B433F213}" type="slidenum">
              <a:rPr lang="en-US" altLang="en-US" sz="1100" smtClean="0"/>
              <a:pPr/>
              <a:t>49</a:t>
            </a:fld>
            <a:endParaRPr lang="en-US" altLang="en-US" sz="1100"/>
          </a:p>
        </p:txBody>
      </p:sp>
      <p:sp>
        <p:nvSpPr>
          <p:cNvPr id="76802" name="Rectangle 2">
            <a:extLst>
              <a:ext uri="{FF2B5EF4-FFF2-40B4-BE49-F238E27FC236}">
                <a16:creationId xmlns:a16="http://schemas.microsoft.com/office/drawing/2014/main" id="{330B89E9-6B3D-184E-8CC2-EEF390EDAE64}"/>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1BB32A3A-2E18-3C4C-B906-3EF6B104FE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8568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9940A415-D058-1643-B01B-56B508A028E5}"/>
              </a:ext>
            </a:extLst>
          </p:cNvPr>
          <p:cNvSpPr>
            <a:spLocks noGrp="1" noRot="1" noChangeAspect="1" noChangeArrowheads="1" noTextEdit="1"/>
          </p:cNvSpPr>
          <p:nvPr>
            <p:ph type="sldImg"/>
          </p:nvPr>
        </p:nvSpPr>
        <p:spPr>
          <a:ln/>
        </p:spPr>
      </p:sp>
      <p:sp>
        <p:nvSpPr>
          <p:cNvPr id="12290" name="Notes Placeholder 2">
            <a:extLst>
              <a:ext uri="{FF2B5EF4-FFF2-40B4-BE49-F238E27FC236}">
                <a16:creationId xmlns:a16="http://schemas.microsoft.com/office/drawing/2014/main" id="{98A26E1E-BD20-E449-A67A-376A862236F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291" name="Slide Number Placeholder 3">
            <a:extLst>
              <a:ext uri="{FF2B5EF4-FFF2-40B4-BE49-F238E27FC236}">
                <a16:creationId xmlns:a16="http://schemas.microsoft.com/office/drawing/2014/main" id="{073456EF-818C-4A4E-9AEE-0D460059A94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6914464-2370-3648-A351-122F7F467A98}" type="slidenum">
              <a:rPr lang="en-US" altLang="en-US" sz="1100" smtClean="0"/>
              <a:pPr/>
              <a:t>3</a:t>
            </a:fld>
            <a:endParaRPr lang="en-US" altLang="en-US" sz="1100"/>
          </a:p>
        </p:txBody>
      </p:sp>
    </p:spTree>
    <p:extLst>
      <p:ext uri="{BB962C8B-B14F-4D97-AF65-F5344CB8AC3E}">
        <p14:creationId xmlns:p14="http://schemas.microsoft.com/office/powerpoint/2010/main" val="265070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E17748DC-5539-BF48-A5CD-3112C1312C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9CBCEBC-B3FC-5C44-B596-8EDE4117F5BD}" type="slidenum">
              <a:rPr lang="en-US" altLang="en-US" sz="1100" smtClean="0"/>
              <a:pPr/>
              <a:t>4</a:t>
            </a:fld>
            <a:endParaRPr lang="en-US" altLang="en-US" sz="1100"/>
          </a:p>
        </p:txBody>
      </p:sp>
      <p:sp>
        <p:nvSpPr>
          <p:cNvPr id="14338" name="Rectangle 2">
            <a:extLst>
              <a:ext uri="{FF2B5EF4-FFF2-40B4-BE49-F238E27FC236}">
                <a16:creationId xmlns:a16="http://schemas.microsoft.com/office/drawing/2014/main" id="{12259710-66AC-4643-9D53-4883971F9DAF}"/>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AD6BE45A-3E15-F546-AC15-8BE0BC7C62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8078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9A503666-5834-0D4A-B8E7-1986C4E795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5B9B8D8-4C28-E149-873D-BD7C7784CB91}" type="slidenum">
              <a:rPr lang="en-US" altLang="en-US" sz="1100" smtClean="0"/>
              <a:pPr/>
              <a:t>26</a:t>
            </a:fld>
            <a:endParaRPr lang="en-US" altLang="en-US" sz="1100"/>
          </a:p>
        </p:txBody>
      </p:sp>
      <p:sp>
        <p:nvSpPr>
          <p:cNvPr id="35842" name="Rectangle 2">
            <a:extLst>
              <a:ext uri="{FF2B5EF4-FFF2-40B4-BE49-F238E27FC236}">
                <a16:creationId xmlns:a16="http://schemas.microsoft.com/office/drawing/2014/main" id="{227C71E4-5417-FD4D-B56A-4DF67D0C5CB8}"/>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46EDE699-CC4F-8647-886B-1BB2E699B0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5754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D1BDA43E-C0EC-B342-8EF3-9B1CDC155A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DDAAC4C-4C4A-EF46-8575-BC55323756E0}" type="slidenum">
              <a:rPr lang="en-US" altLang="en-US" sz="1100" smtClean="0"/>
              <a:pPr/>
              <a:t>31</a:t>
            </a:fld>
            <a:endParaRPr lang="en-US" altLang="en-US" sz="1100"/>
          </a:p>
        </p:txBody>
      </p:sp>
      <p:sp>
        <p:nvSpPr>
          <p:cNvPr id="41986" name="Rectangle 2">
            <a:extLst>
              <a:ext uri="{FF2B5EF4-FFF2-40B4-BE49-F238E27FC236}">
                <a16:creationId xmlns:a16="http://schemas.microsoft.com/office/drawing/2014/main" id="{7A238BF2-8C53-154D-A3F6-2CF08BD95E8D}"/>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498D08E1-B0C9-4647-A26C-4CF6B215AB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807928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5EA371D1-6A0B-334B-8970-1969A2A8AB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AEA12D1-D339-0A42-A819-0B7C75AB233B}" type="slidenum">
              <a:rPr lang="en-US" altLang="en-US" sz="1100" smtClean="0"/>
              <a:pPr/>
              <a:t>32</a:t>
            </a:fld>
            <a:endParaRPr lang="en-US" altLang="en-US" sz="1100"/>
          </a:p>
        </p:txBody>
      </p:sp>
      <p:sp>
        <p:nvSpPr>
          <p:cNvPr id="44034" name="Rectangle 2">
            <a:extLst>
              <a:ext uri="{FF2B5EF4-FFF2-40B4-BE49-F238E27FC236}">
                <a16:creationId xmlns:a16="http://schemas.microsoft.com/office/drawing/2014/main" id="{8F0F53DF-D60C-8640-97AB-849484D20690}"/>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5D57097-F0BA-8243-807C-C111A72D32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3266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73D9B245-4D71-084D-B9F8-C719D40FCA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0540C2F-168A-5640-B9AF-B63A4DD27E3A}" type="slidenum">
              <a:rPr lang="en-US" altLang="en-US" sz="1100" smtClean="0"/>
              <a:pPr/>
              <a:t>33</a:t>
            </a:fld>
            <a:endParaRPr lang="en-US" altLang="en-US" sz="1100"/>
          </a:p>
        </p:txBody>
      </p:sp>
      <p:sp>
        <p:nvSpPr>
          <p:cNvPr id="46082" name="Rectangle 2">
            <a:extLst>
              <a:ext uri="{FF2B5EF4-FFF2-40B4-BE49-F238E27FC236}">
                <a16:creationId xmlns:a16="http://schemas.microsoft.com/office/drawing/2014/main" id="{9B8EDA5B-4E73-AC44-B1FA-8F8E742BD0E4}"/>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279013F1-859E-9B47-97E5-840CD72918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2594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CAA7A775-F2AD-3044-B486-EC4C0C53E1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9F57274-7FF9-8246-AD24-A657ECB153E7}" type="slidenum">
              <a:rPr lang="en-US" altLang="en-US" sz="1100" smtClean="0"/>
              <a:pPr/>
              <a:t>35</a:t>
            </a:fld>
            <a:endParaRPr lang="en-US" altLang="en-US" sz="1100"/>
          </a:p>
        </p:txBody>
      </p:sp>
      <p:sp>
        <p:nvSpPr>
          <p:cNvPr id="49154" name="Rectangle 2">
            <a:extLst>
              <a:ext uri="{FF2B5EF4-FFF2-40B4-BE49-F238E27FC236}">
                <a16:creationId xmlns:a16="http://schemas.microsoft.com/office/drawing/2014/main" id="{EF2F9F8E-9AFB-2142-8BF8-0434D228F022}"/>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7E7C4392-BBF4-BB4F-B854-D23EF5D34D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1829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35C6-3E89-A444-AE13-7FE203E66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34D07-530D-5A4B-BB76-084BA5B269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08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53F521-3983-9D43-BAD6-9553769AA449}"/>
              </a:ext>
            </a:extLst>
          </p:cNvPr>
          <p:cNvSpPr>
            <a:spLocks noChangeArrowheads="1"/>
          </p:cNvSpPr>
          <p:nvPr userDrawn="1"/>
        </p:nvSpPr>
        <p:spPr bwMode="auto">
          <a:xfrm>
            <a:off x="2946400" y="6578601"/>
            <a:ext cx="502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200" dirty="0">
                <a:latin typeface="Arial" panose="020B0604020202020204" pitchFamily="34" charset="0"/>
              </a:rPr>
              <a:t>© 1990-2019 J. Paul Robinson, Purdue University</a:t>
            </a:r>
          </a:p>
        </p:txBody>
      </p:sp>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lide Number Placeholder 5">
            <a:extLst>
              <a:ext uri="{FF2B5EF4-FFF2-40B4-BE49-F238E27FC236}">
                <a16:creationId xmlns:a16="http://schemas.microsoft.com/office/drawing/2014/main" id="{CE8AA978-FD4D-E049-A406-E9AEF95AFB65}"/>
              </a:ext>
            </a:extLst>
          </p:cNvPr>
          <p:cNvSpPr>
            <a:spLocks noGrp="1"/>
          </p:cNvSpPr>
          <p:nvPr>
            <p:ph type="sldNum" sz="quarter" idx="10"/>
          </p:nvPr>
        </p:nvSpPr>
        <p:spPr/>
        <p:txBody>
          <a:bodyPr/>
          <a:lstStyle>
            <a:lvl1pPr>
              <a:defRPr/>
            </a:lvl1pPr>
          </a:lstStyle>
          <a:p>
            <a:pPr>
              <a:defRPr/>
            </a:pPr>
            <a:fld id="{7BB9D5E5-EF72-9B4F-8CC6-CCA7565D7B54}" type="slidenum">
              <a:rPr lang="en-US" altLang="en-US"/>
              <a:pPr>
                <a:defRPr/>
              </a:pPr>
              <a:t>‹#›</a:t>
            </a:fld>
            <a:endParaRPr lang="en-US" altLang="en-US"/>
          </a:p>
        </p:txBody>
      </p:sp>
    </p:spTree>
    <p:extLst>
      <p:ext uri="{BB962C8B-B14F-4D97-AF65-F5344CB8AC3E}">
        <p14:creationId xmlns:p14="http://schemas.microsoft.com/office/powerpoint/2010/main" val="81894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3DF1A1-5A2C-7741-A6DE-F0648159085E}"/>
              </a:ext>
            </a:extLst>
          </p:cNvPr>
          <p:cNvSpPr>
            <a:spLocks noChangeArrowheads="1"/>
          </p:cNvSpPr>
          <p:nvPr userDrawn="1"/>
        </p:nvSpPr>
        <p:spPr bwMode="auto">
          <a:xfrm>
            <a:off x="2946400" y="6578601"/>
            <a:ext cx="502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200" dirty="0">
                <a:latin typeface="Arial" panose="020B0604020202020204" pitchFamily="34" charset="0"/>
              </a:rPr>
              <a:t>© 1990-2019 J. Paul Robinson, Purdue University</a:t>
            </a:r>
          </a:p>
        </p:txBody>
      </p:sp>
      <p:sp>
        <p:nvSpPr>
          <p:cNvPr id="2" name="Title 1"/>
          <p:cNvSpPr>
            <a:spLocks noGrp="1"/>
          </p:cNvSpPr>
          <p:nvPr>
            <p:ph type="title"/>
          </p:nvPr>
        </p:nvSpPr>
        <p:spPr/>
        <p:txBody>
          <a:bodyPr/>
          <a:lstStyle/>
          <a:p>
            <a:r>
              <a:rPr lang="en-US"/>
              <a:t>Click to edit Master title style</a:t>
            </a:r>
          </a:p>
        </p:txBody>
      </p:sp>
      <p:sp>
        <p:nvSpPr>
          <p:cNvPr id="4" name="Rectangle 6">
            <a:extLst>
              <a:ext uri="{FF2B5EF4-FFF2-40B4-BE49-F238E27FC236}">
                <a16:creationId xmlns:a16="http://schemas.microsoft.com/office/drawing/2014/main" id="{3A930C89-EC3C-D347-8581-9C8438FC3253}"/>
              </a:ext>
            </a:extLst>
          </p:cNvPr>
          <p:cNvSpPr>
            <a:spLocks noGrp="1" noChangeArrowheads="1"/>
          </p:cNvSpPr>
          <p:nvPr>
            <p:ph type="sldNum" sz="quarter" idx="10"/>
          </p:nvPr>
        </p:nvSpPr>
        <p:spPr/>
        <p:txBody>
          <a:bodyPr/>
          <a:lstStyle>
            <a:lvl1pPr>
              <a:defRPr/>
            </a:lvl1pPr>
          </a:lstStyle>
          <a:p>
            <a:pPr>
              <a:defRPr/>
            </a:pPr>
            <a:r>
              <a:rPr lang="en-US" altLang="en-US"/>
              <a:t>Page </a:t>
            </a:r>
            <a:fld id="{87FC9D6D-EA21-EB4A-A3DB-01819D195B7D}" type="slidenum">
              <a:rPr lang="en-US" altLang="en-US"/>
              <a:pPr>
                <a:defRPr/>
              </a:pPr>
              <a:t>‹#›</a:t>
            </a:fld>
            <a:endParaRPr lang="en-US" altLang="en-US"/>
          </a:p>
        </p:txBody>
      </p:sp>
    </p:spTree>
    <p:extLst>
      <p:ext uri="{BB962C8B-B14F-4D97-AF65-F5344CB8AC3E}">
        <p14:creationId xmlns:p14="http://schemas.microsoft.com/office/powerpoint/2010/main" val="352370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7C4919-091B-024F-BC80-E850D6CE3A35}"/>
              </a:ext>
            </a:extLst>
          </p:cNvPr>
          <p:cNvSpPr>
            <a:spLocks noChangeArrowheads="1"/>
          </p:cNvSpPr>
          <p:nvPr userDrawn="1"/>
        </p:nvSpPr>
        <p:spPr bwMode="auto">
          <a:xfrm>
            <a:off x="2946400" y="6578601"/>
            <a:ext cx="502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200" dirty="0">
                <a:latin typeface="Arial" panose="020B0604020202020204" pitchFamily="34" charset="0"/>
              </a:rPr>
              <a:t>© 1990-2019 J. Paul Robinson, Purdue University</a:t>
            </a:r>
          </a:p>
        </p:txBody>
      </p:sp>
      <p:sp>
        <p:nvSpPr>
          <p:cNvPr id="2" name="Title 1"/>
          <p:cNvSpPr>
            <a:spLocks noGrp="1"/>
          </p:cNvSpPr>
          <p:nvPr>
            <p:ph type="title"/>
          </p:nvPr>
        </p:nvSpPr>
        <p:spPr>
          <a:xfrm>
            <a:off x="889000" y="184150"/>
            <a:ext cx="10363200" cy="495300"/>
          </a:xfrm>
        </p:spPr>
        <p:txBody>
          <a:bodyPr/>
          <a:lstStyle/>
          <a:p>
            <a:r>
              <a:rPr lang="en-US"/>
              <a:t>Click to edit Master title style</a:t>
            </a:r>
          </a:p>
        </p:txBody>
      </p:sp>
      <p:sp>
        <p:nvSpPr>
          <p:cNvPr id="3" name="Text Placeholder 2"/>
          <p:cNvSpPr>
            <a:spLocks noGrp="1"/>
          </p:cNvSpPr>
          <p:nvPr>
            <p:ph type="body" sz="half" idx="1"/>
          </p:nvPr>
        </p:nvSpPr>
        <p:spPr>
          <a:xfrm>
            <a:off x="111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8177DF-ABC2-8148-ABF1-9A2D7C2C8C7F}"/>
              </a:ext>
            </a:extLst>
          </p:cNvPr>
          <p:cNvSpPr>
            <a:spLocks noGrp="1" noChangeArrowheads="1"/>
          </p:cNvSpPr>
          <p:nvPr>
            <p:ph type="sldNum" sz="quarter" idx="10"/>
          </p:nvPr>
        </p:nvSpPr>
        <p:spPr/>
        <p:txBody>
          <a:bodyPr/>
          <a:lstStyle>
            <a:lvl1pPr>
              <a:defRPr/>
            </a:lvl1pPr>
          </a:lstStyle>
          <a:p>
            <a:pPr>
              <a:defRPr/>
            </a:pPr>
            <a:r>
              <a:rPr lang="en-US" altLang="en-US"/>
              <a:t>Page </a:t>
            </a:r>
            <a:fld id="{627AE126-AA23-DD44-9208-9E8EE5723660}" type="slidenum">
              <a:rPr lang="en-US" altLang="en-US"/>
              <a:pPr>
                <a:defRPr/>
              </a:pPr>
              <a:t>‹#›</a:t>
            </a:fld>
            <a:endParaRPr lang="en-US" altLang="en-US"/>
          </a:p>
        </p:txBody>
      </p:sp>
    </p:spTree>
    <p:extLst>
      <p:ext uri="{BB962C8B-B14F-4D97-AF65-F5344CB8AC3E}">
        <p14:creationId xmlns:p14="http://schemas.microsoft.com/office/powerpoint/2010/main" val="9239876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726358-FEE3-C541-9E0E-5C1ABDE97BA6}"/>
              </a:ext>
            </a:extLst>
          </p:cNvPr>
          <p:cNvSpPr/>
          <p:nvPr userDrawn="1"/>
        </p:nvSpPr>
        <p:spPr>
          <a:xfrm>
            <a:off x="0" y="332712"/>
            <a:ext cx="12192000" cy="638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943DA0B-CACE-1D47-9FF9-6162F6B62CC5}"/>
              </a:ext>
            </a:extLst>
          </p:cNvPr>
          <p:cNvSpPr>
            <a:spLocks noGrp="1"/>
          </p:cNvSpPr>
          <p:nvPr>
            <p:ph type="title"/>
          </p:nvPr>
        </p:nvSpPr>
        <p:spPr>
          <a:xfrm>
            <a:off x="429827" y="920079"/>
            <a:ext cx="10515600" cy="4552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5D2858D-A47C-0548-B08C-1F36E32CAA54}"/>
              </a:ext>
            </a:extLst>
          </p:cNvPr>
          <p:cNvSpPr>
            <a:spLocks noGrp="1"/>
          </p:cNvSpPr>
          <p:nvPr>
            <p:ph type="body" idx="1"/>
          </p:nvPr>
        </p:nvSpPr>
        <p:spPr>
          <a:xfrm>
            <a:off x="429827" y="1475974"/>
            <a:ext cx="10515600" cy="41307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6D0086E-9146-EC46-8F9C-63D72E8982E8}"/>
              </a:ext>
            </a:extLst>
          </p:cNvPr>
          <p:cNvSpPr>
            <a:spLocks noGrp="1"/>
          </p:cNvSpPr>
          <p:nvPr>
            <p:ph type="ftr" sz="quarter" idx="3"/>
          </p:nvPr>
        </p:nvSpPr>
        <p:spPr>
          <a:xfrm>
            <a:off x="4038600" y="6511969"/>
            <a:ext cx="4114800" cy="223542"/>
          </a:xfrm>
          <a:prstGeom prst="rect">
            <a:avLst/>
          </a:prstGeom>
        </p:spPr>
        <p:txBody>
          <a:bodyPr vert="horz" lIns="91440" tIns="45720" rIns="91440" bIns="45720" rtlCol="0" anchor="ctr"/>
          <a:lstStyle>
            <a:lvl1pPr algn="ctr">
              <a:defRPr sz="1200">
                <a:solidFill>
                  <a:schemeClr val="bg1"/>
                </a:solidFill>
              </a:defRPr>
            </a:lvl1pPr>
          </a:lstStyle>
          <a:p>
            <a:fld id="{88E94964-B3A1-1744-9E4E-4AC552125A0C}" type="slidenum">
              <a:rPr lang="en-US" smtClean="0"/>
              <a:pPr/>
              <a:t>‹#›</a:t>
            </a:fld>
            <a:endParaRPr lang="en-US" dirty="0"/>
          </a:p>
        </p:txBody>
      </p:sp>
      <p:pic>
        <p:nvPicPr>
          <p:cNvPr id="8" name="Picture 7">
            <a:extLst>
              <a:ext uri="{FF2B5EF4-FFF2-40B4-BE49-F238E27FC236}">
                <a16:creationId xmlns:a16="http://schemas.microsoft.com/office/drawing/2014/main" id="{62EF4F13-3E3D-CC4A-B130-DB33C36ED9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38129" y="6484332"/>
            <a:ext cx="900049" cy="232088"/>
          </a:xfrm>
          <a:prstGeom prst="rect">
            <a:avLst/>
          </a:prstGeom>
        </p:spPr>
      </p:pic>
      <p:pic>
        <p:nvPicPr>
          <p:cNvPr id="10" name="Picture 9">
            <a:extLst>
              <a:ext uri="{FF2B5EF4-FFF2-40B4-BE49-F238E27FC236}">
                <a16:creationId xmlns:a16="http://schemas.microsoft.com/office/drawing/2014/main" id="{C3AA71AE-E6AE-8D46-B8C4-B8D9C7DFD9B1}"/>
              </a:ext>
            </a:extLst>
          </p:cNvPr>
          <p:cNvPicPr>
            <a:picLocks noChangeAspect="1"/>
          </p:cNvPicPr>
          <p:nvPr userDrawn="1"/>
        </p:nvPicPr>
        <p:blipFill>
          <a:blip r:embed="rId7"/>
          <a:stretch>
            <a:fillRect/>
          </a:stretch>
        </p:blipFill>
        <p:spPr>
          <a:xfrm>
            <a:off x="0" y="5916946"/>
            <a:ext cx="626762" cy="984912"/>
          </a:xfrm>
          <a:prstGeom prst="rect">
            <a:avLst/>
          </a:prstGeom>
        </p:spPr>
      </p:pic>
    </p:spTree>
    <p:extLst>
      <p:ext uri="{BB962C8B-B14F-4D97-AF65-F5344CB8AC3E}">
        <p14:creationId xmlns:p14="http://schemas.microsoft.com/office/powerpoint/2010/main" val="264169547"/>
      </p:ext>
    </p:extLst>
  </p:cSld>
  <p:clrMap bg1="lt1" tx1="dk1" bg2="lt2" tx2="dk2" accent1="accent1" accent2="accent2" accent3="accent3" accent4="accent4" accent5="accent5" accent6="accent6" hlink="hlink" folHlink="folHlink"/>
  <p:sldLayoutIdLst>
    <p:sldLayoutId id="2147483658" r:id="rId1"/>
    <p:sldLayoutId id="2147483661" r:id="rId2"/>
    <p:sldLayoutId id="2147483662" r:id="rId3"/>
    <p:sldLayoutId id="2147483663" r:id="rId4"/>
  </p:sldLayoutIdLst>
  <p:hf sldNum="0" hdr="0" dt="0"/>
  <p:txStyles>
    <p:titleStyle>
      <a:lvl1pPr algn="l" defTabSz="914400" rtl="0" eaLnBrk="1" latinLnBrk="0" hangingPunct="1">
        <a:lnSpc>
          <a:spcPct val="90000"/>
        </a:lnSpc>
        <a:spcBef>
          <a:spcPct val="0"/>
        </a:spcBef>
        <a:buNone/>
        <a:defRPr sz="3600" kern="1200">
          <a:solidFill>
            <a:srgbClr val="00BBD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5.jpeg"/><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3.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hyperlink" Target="http://www.sciencemag.org/search?author1=P+Kung&amp;sortspec=date&amp;submit=Submit" TargetMode="External"/><Relationship Id="rId7" Type="http://schemas.openxmlformats.org/officeDocument/2006/relationships/image" Target="../media/image48.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sciencemag.org/search?author1=SF+Schlossman&amp;sortspec=date&amp;submit=Submit" TargetMode="External"/><Relationship Id="rId5" Type="http://schemas.openxmlformats.org/officeDocument/2006/relationships/hyperlink" Target="http://www.sciencemag.org/search?author1=EL+Reinherz&amp;sortspec=date&amp;submit=Submit" TargetMode="External"/><Relationship Id="rId4" Type="http://schemas.openxmlformats.org/officeDocument/2006/relationships/hyperlink" Target="http://www.sciencemag.org/search?author1=G+Goldstein&amp;sortspec=date&amp;submit=Submit" TargetMode="External"/><Relationship Id="rId9" Type="http://schemas.openxmlformats.org/officeDocument/2006/relationships/image" Target="../media/image70.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71.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72.e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73.e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e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7.jpeg"/><Relationship Id="rId11" Type="http://schemas.openxmlformats.org/officeDocument/2006/relationships/image" Target="../media/image69.jpeg"/><Relationship Id="rId5" Type="http://schemas.openxmlformats.org/officeDocument/2006/relationships/image" Target="../media/image76.jpeg"/><Relationship Id="rId10" Type="http://schemas.openxmlformats.org/officeDocument/2006/relationships/image" Target="../media/image80.png"/><Relationship Id="rId4" Type="http://schemas.openxmlformats.org/officeDocument/2006/relationships/image" Target="../media/image75.jpeg"/><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hyperlink" Target="http://www.cyto.purdue.edu/flowcyt/educate/pptslide.htm" TargetMode="External"/><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A77929-9C9B-C642-82B9-19AAA3E22636}"/>
              </a:ext>
            </a:extLst>
          </p:cNvPr>
          <p:cNvSpPr>
            <a:spLocks noGrp="1"/>
          </p:cNvSpPr>
          <p:nvPr>
            <p:ph type="ftr" sz="quarter" idx="4294967295"/>
          </p:nvPr>
        </p:nvSpPr>
        <p:spPr>
          <a:xfrm>
            <a:off x="4038600" y="6511969"/>
            <a:ext cx="4114800" cy="223542"/>
          </a:xfrm>
        </p:spPr>
        <p:txBody>
          <a:bodyPr/>
          <a:lstStyle/>
          <a:p>
            <a:r>
              <a:rPr lang="en-US"/>
              <a:t>‹#›</a:t>
            </a:r>
          </a:p>
        </p:txBody>
      </p:sp>
      <p:sp>
        <p:nvSpPr>
          <p:cNvPr id="5" name="Text Box 2">
            <a:extLst>
              <a:ext uri="{FF2B5EF4-FFF2-40B4-BE49-F238E27FC236}">
                <a16:creationId xmlns:a16="http://schemas.microsoft.com/office/drawing/2014/main" id="{E3468949-A07F-F844-9464-C3EB62B00F6A}"/>
              </a:ext>
            </a:extLst>
          </p:cNvPr>
          <p:cNvSpPr txBox="1">
            <a:spLocks/>
          </p:cNvSpPr>
          <p:nvPr/>
        </p:nvSpPr>
        <p:spPr bwMode="auto">
          <a:xfrm>
            <a:off x="566530" y="2058193"/>
            <a:ext cx="600075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80" tIns="40640" rIns="81280" bIns="4064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200" dirty="0">
              <a:latin typeface="Cambria" panose="02040503050406030204" pitchFamily="18" charset="0"/>
              <a:ea typeface="ＭＳ 明朝" panose="02020609040205080304" pitchFamily="49" charset="-128"/>
            </a:endParaRPr>
          </a:p>
        </p:txBody>
      </p:sp>
      <p:sp>
        <p:nvSpPr>
          <p:cNvPr id="6" name="Subtitle 2">
            <a:extLst>
              <a:ext uri="{FF2B5EF4-FFF2-40B4-BE49-F238E27FC236}">
                <a16:creationId xmlns:a16="http://schemas.microsoft.com/office/drawing/2014/main" id="{3D4B40C8-EB94-2248-AAED-98820CDB24A3}"/>
              </a:ext>
            </a:extLst>
          </p:cNvPr>
          <p:cNvSpPr txBox="1">
            <a:spLocks/>
          </p:cNvSpPr>
          <p:nvPr/>
        </p:nvSpPr>
        <p:spPr bwMode="auto">
          <a:xfrm>
            <a:off x="554106" y="2960202"/>
            <a:ext cx="68580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80" tIns="40640" rIns="81280" bIns="4064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000"/>
              </a:spcBef>
              <a:buFontTx/>
              <a:buNone/>
            </a:pPr>
            <a:r>
              <a:rPr lang="en-US" altLang="en-US" b="1" dirty="0"/>
              <a:t>J. Paul Robinson &amp; John Nolan</a:t>
            </a:r>
          </a:p>
        </p:txBody>
      </p:sp>
      <p:sp>
        <p:nvSpPr>
          <p:cNvPr id="8" name="Title 7">
            <a:extLst>
              <a:ext uri="{FF2B5EF4-FFF2-40B4-BE49-F238E27FC236}">
                <a16:creationId xmlns:a16="http://schemas.microsoft.com/office/drawing/2014/main" id="{A9D7FED4-27CF-6442-89DC-CCE71B04DB17}"/>
              </a:ext>
            </a:extLst>
          </p:cNvPr>
          <p:cNvSpPr>
            <a:spLocks noGrp="1"/>
          </p:cNvSpPr>
          <p:nvPr>
            <p:ph type="title"/>
          </p:nvPr>
        </p:nvSpPr>
        <p:spPr>
          <a:xfrm>
            <a:off x="464551" y="1284502"/>
            <a:ext cx="10515600" cy="455271"/>
          </a:xfrm>
        </p:spPr>
        <p:txBody>
          <a:bodyPr/>
          <a:lstStyle/>
          <a:p>
            <a:r>
              <a:rPr lang="en-US" altLang="en-US" b="1" dirty="0">
                <a:solidFill>
                  <a:srgbClr val="00A69C"/>
                </a:solidFill>
                <a:latin typeface="Arial Narrow" panose="020B0604020202020204" pitchFamily="34" charset="0"/>
                <a:ea typeface="ＭＳ 明朝" panose="02020609040205080304" pitchFamily="49" charset="-128"/>
              </a:rPr>
              <a:t>Introduction to Flow Cytometry</a:t>
            </a:r>
            <a:br>
              <a:rPr lang="en-US" altLang="en-US" sz="1200" dirty="0">
                <a:latin typeface="Cambria" panose="02040503050406030204" pitchFamily="18" charset="0"/>
                <a:ea typeface="ＭＳ 明朝" panose="02020609040205080304" pitchFamily="49" charset="-128"/>
              </a:rPr>
            </a:br>
            <a:endParaRPr lang="en-US" dirty="0"/>
          </a:p>
        </p:txBody>
      </p:sp>
    </p:spTree>
    <p:extLst>
      <p:ext uri="{BB962C8B-B14F-4D97-AF65-F5344CB8AC3E}">
        <p14:creationId xmlns:p14="http://schemas.microsoft.com/office/powerpoint/2010/main" val="3223442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EE9EA909-B6DD-7441-AEC1-51C17B9E7CD7}"/>
              </a:ext>
            </a:extLst>
          </p:cNvPr>
          <p:cNvSpPr>
            <a:spLocks noGrp="1" noChangeArrowheads="1"/>
          </p:cNvSpPr>
          <p:nvPr>
            <p:ph type="title"/>
          </p:nvPr>
        </p:nvSpPr>
        <p:spPr>
          <a:xfrm>
            <a:off x="2070652" y="441602"/>
            <a:ext cx="9379226" cy="685800"/>
          </a:xfrm>
        </p:spPr>
        <p:txBody>
          <a:bodyPr/>
          <a:lstStyle/>
          <a:p>
            <a:r>
              <a:rPr lang="en-US" altLang="en-US" b="1" dirty="0">
                <a:solidFill>
                  <a:srgbClr val="000000"/>
                </a:solidFill>
                <a:latin typeface="Times New Roman" panose="02020603050405020304" pitchFamily="18" charset="0"/>
                <a:ea typeface="ＭＳ Ｐゴシック" panose="020B0600070205080204" pitchFamily="34" charset="-128"/>
              </a:rPr>
              <a:t>Fluorescence Imaging  -</a:t>
            </a:r>
            <a:r>
              <a:rPr lang="en-US" altLang="en-US" b="1" dirty="0">
                <a:solidFill>
                  <a:srgbClr val="000000"/>
                </a:solidFill>
                <a:ea typeface="ＭＳ Ｐゴシック" panose="020B0600070205080204" pitchFamily="34" charset="-128"/>
              </a:rPr>
              <a:t>A. Kohler 1904</a:t>
            </a:r>
            <a:br>
              <a:rPr lang="en-US" altLang="en-US" dirty="0">
                <a:solidFill>
                  <a:srgbClr val="000000"/>
                </a:solidFill>
                <a:ea typeface="ＭＳ Ｐゴシック" panose="020B0600070205080204" pitchFamily="34" charset="-128"/>
              </a:rPr>
            </a:br>
            <a:endParaRPr lang="en-US" altLang="en-US" dirty="0">
              <a:solidFill>
                <a:srgbClr val="000000"/>
              </a:solidFill>
              <a:ea typeface="ＭＳ Ｐゴシック" panose="020B0600070205080204" pitchFamily="34" charset="-128"/>
            </a:endParaRPr>
          </a:p>
        </p:txBody>
      </p:sp>
      <p:sp>
        <p:nvSpPr>
          <p:cNvPr id="20482" name="Date Placeholder 2">
            <a:extLst>
              <a:ext uri="{FF2B5EF4-FFF2-40B4-BE49-F238E27FC236}">
                <a16:creationId xmlns:a16="http://schemas.microsoft.com/office/drawing/2014/main" id="{4D4DBCD0-1A92-664E-B9B1-61F5FEED44A5}"/>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85ABB0D-C1E3-2843-B661-05ACE38F984D}" type="datetime12">
              <a:rPr lang="en-US" altLang="en-US" sz="1400"/>
              <a:pPr>
                <a:spcBef>
                  <a:spcPct val="0"/>
                </a:spcBef>
                <a:buFontTx/>
                <a:buNone/>
              </a:pPr>
              <a:t>9:07 AM</a:t>
            </a:fld>
            <a:endParaRPr lang="en-US" altLang="en-US" sz="1400"/>
          </a:p>
        </p:txBody>
      </p:sp>
      <p:sp>
        <p:nvSpPr>
          <p:cNvPr id="20483" name="Slide Number Placeholder 4">
            <a:extLst>
              <a:ext uri="{FF2B5EF4-FFF2-40B4-BE49-F238E27FC236}">
                <a16:creationId xmlns:a16="http://schemas.microsoft.com/office/drawing/2014/main" id="{4DCF51FA-068C-3C4D-9F9C-1C191990BD33}"/>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D9B7E9D0-D10F-D64F-9324-F5CED38B839F}" type="slidenum">
              <a:rPr lang="en-US" altLang="en-US" sz="140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grpSp>
        <p:nvGrpSpPr>
          <p:cNvPr id="20484" name="Group 6">
            <a:extLst>
              <a:ext uri="{FF2B5EF4-FFF2-40B4-BE49-F238E27FC236}">
                <a16:creationId xmlns:a16="http://schemas.microsoft.com/office/drawing/2014/main" id="{D646B728-2146-8748-BBBA-37AB33A71633}"/>
              </a:ext>
            </a:extLst>
          </p:cNvPr>
          <p:cNvGrpSpPr>
            <a:grpSpLocks/>
          </p:cNvGrpSpPr>
          <p:nvPr/>
        </p:nvGrpSpPr>
        <p:grpSpPr bwMode="auto">
          <a:xfrm>
            <a:off x="3386139" y="1676400"/>
            <a:ext cx="2528887" cy="3632200"/>
            <a:chOff x="1320" y="1056"/>
            <a:chExt cx="1792" cy="2288"/>
          </a:xfrm>
        </p:grpSpPr>
        <p:pic>
          <p:nvPicPr>
            <p:cNvPr id="20490" name="Picture 7" descr="Science 380">
              <a:extLst>
                <a:ext uri="{FF2B5EF4-FFF2-40B4-BE49-F238E27FC236}">
                  <a16:creationId xmlns:a16="http://schemas.microsoft.com/office/drawing/2014/main" id="{ACE7C072-5607-D94B-86DF-5CEE5D01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9" t="1897" r="52611" b="20596"/>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2F702632-8DEA-5A4B-BB21-7D6D823F199F}"/>
                </a:ext>
              </a:extLst>
            </p:cNvPr>
            <p:cNvSpPr txBox="1">
              <a:spLocks noChangeArrowheads="1"/>
            </p:cNvSpPr>
            <p:nvPr/>
          </p:nvSpPr>
          <p:spPr bwMode="auto">
            <a:xfrm>
              <a:off x="1320" y="1056"/>
              <a:ext cx="1776" cy="212"/>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chemeClr val="bg1"/>
                  </a:solidFill>
                  <a:latin typeface="Arial" charset="0"/>
                </a:rPr>
                <a:t>275 nm</a:t>
              </a:r>
            </a:p>
          </p:txBody>
        </p:sp>
      </p:grpSp>
      <p:grpSp>
        <p:nvGrpSpPr>
          <p:cNvPr id="20485" name="Group 9">
            <a:extLst>
              <a:ext uri="{FF2B5EF4-FFF2-40B4-BE49-F238E27FC236}">
                <a16:creationId xmlns:a16="http://schemas.microsoft.com/office/drawing/2014/main" id="{FF2D6458-F1EF-0444-AFE2-B2C9707EC2A8}"/>
              </a:ext>
            </a:extLst>
          </p:cNvPr>
          <p:cNvGrpSpPr>
            <a:grpSpLocks/>
          </p:cNvGrpSpPr>
          <p:nvPr/>
        </p:nvGrpSpPr>
        <p:grpSpPr bwMode="auto">
          <a:xfrm>
            <a:off x="6299200" y="1676400"/>
            <a:ext cx="2528888" cy="3619500"/>
            <a:chOff x="3384" y="1056"/>
            <a:chExt cx="1792" cy="2280"/>
          </a:xfrm>
        </p:grpSpPr>
        <p:pic>
          <p:nvPicPr>
            <p:cNvPr id="20488" name="Picture 10" descr="Science 380">
              <a:extLst>
                <a:ext uri="{FF2B5EF4-FFF2-40B4-BE49-F238E27FC236}">
                  <a16:creationId xmlns:a16="http://schemas.microsoft.com/office/drawing/2014/main" id="{A6EA13D3-60A9-0943-96C7-0AC7C871A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409" t="2168" r="2611" b="20596"/>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a:extLst>
                <a:ext uri="{FF2B5EF4-FFF2-40B4-BE49-F238E27FC236}">
                  <a16:creationId xmlns:a16="http://schemas.microsoft.com/office/drawing/2014/main" id="{592BEC55-E7B3-2545-812B-CFB4B929FE0A}"/>
                </a:ext>
              </a:extLst>
            </p:cNvPr>
            <p:cNvSpPr txBox="1">
              <a:spLocks noChangeArrowheads="1"/>
            </p:cNvSpPr>
            <p:nvPr/>
          </p:nvSpPr>
          <p:spPr bwMode="auto">
            <a:xfrm>
              <a:off x="3384" y="1056"/>
              <a:ext cx="1776" cy="212"/>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chemeClr val="bg1"/>
                  </a:solidFill>
                  <a:latin typeface="Arial" charset="0"/>
                </a:rPr>
                <a:t>280 nm</a:t>
              </a:r>
            </a:p>
          </p:txBody>
        </p:sp>
      </p:grpSp>
      <p:sp>
        <p:nvSpPr>
          <p:cNvPr id="12" name="Text Box 5">
            <a:extLst>
              <a:ext uri="{FF2B5EF4-FFF2-40B4-BE49-F238E27FC236}">
                <a16:creationId xmlns:a16="http://schemas.microsoft.com/office/drawing/2014/main" id="{3469B7D8-5EDF-274D-BDDF-6929C7F4C74D}"/>
              </a:ext>
            </a:extLst>
          </p:cNvPr>
          <p:cNvSpPr txBox="1">
            <a:spLocks noChangeArrowheads="1"/>
          </p:cNvSpPr>
          <p:nvPr/>
        </p:nvSpPr>
        <p:spPr bwMode="auto">
          <a:xfrm>
            <a:off x="2776539" y="5334001"/>
            <a:ext cx="6638925" cy="830263"/>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400" dirty="0">
                <a:solidFill>
                  <a:srgbClr val="000000"/>
                </a:solidFill>
                <a:latin typeface="Arial" charset="0"/>
              </a:rPr>
              <a:t>Salamander </a:t>
            </a:r>
            <a:r>
              <a:rPr lang="en-US" altLang="en-US" sz="2400" dirty="0" err="1">
                <a:solidFill>
                  <a:srgbClr val="000000"/>
                </a:solidFill>
                <a:latin typeface="Arial" charset="0"/>
              </a:rPr>
              <a:t>maculosa</a:t>
            </a:r>
            <a:r>
              <a:rPr lang="en-US" altLang="en-US" sz="2400" dirty="0">
                <a:solidFill>
                  <a:srgbClr val="000000"/>
                </a:solidFill>
                <a:latin typeface="Arial" charset="0"/>
              </a:rPr>
              <a:t> larva epidermal cells - 1300 X</a:t>
            </a:r>
          </a:p>
        </p:txBody>
      </p:sp>
      <p:sp>
        <p:nvSpPr>
          <p:cNvPr id="13" name="Text Box 3">
            <a:extLst>
              <a:ext uri="{FF2B5EF4-FFF2-40B4-BE49-F238E27FC236}">
                <a16:creationId xmlns:a16="http://schemas.microsoft.com/office/drawing/2014/main" id="{83DBA67E-DC3C-8B46-BC26-DA01F30043FE}"/>
              </a:ext>
            </a:extLst>
          </p:cNvPr>
          <p:cNvSpPr txBox="1">
            <a:spLocks noChangeArrowheads="1"/>
          </p:cNvSpPr>
          <p:nvPr/>
        </p:nvSpPr>
        <p:spPr bwMode="auto">
          <a:xfrm>
            <a:off x="2895600" y="6019801"/>
            <a:ext cx="7391400" cy="276225"/>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0000"/>
                </a:solidFill>
                <a:latin typeface="Arial" charset="0"/>
              </a:rPr>
              <a:t>A. Kohler, </a:t>
            </a:r>
            <a:r>
              <a:rPr lang="en-US" altLang="en-US" sz="1200" dirty="0" err="1">
                <a:solidFill>
                  <a:srgbClr val="000000"/>
                </a:solidFill>
                <a:latin typeface="Arial" charset="0"/>
              </a:rPr>
              <a:t>Mikrophotographische</a:t>
            </a:r>
            <a:r>
              <a:rPr lang="en-US" altLang="en-US" sz="1200" dirty="0">
                <a:solidFill>
                  <a:srgbClr val="000000"/>
                </a:solidFill>
                <a:latin typeface="Arial" charset="0"/>
              </a:rPr>
              <a:t> </a:t>
            </a:r>
            <a:r>
              <a:rPr lang="en-US" altLang="en-US" sz="1200" dirty="0" err="1">
                <a:solidFill>
                  <a:srgbClr val="000000"/>
                </a:solidFill>
                <a:latin typeface="Arial" charset="0"/>
              </a:rPr>
              <a:t>Untersuchungen</a:t>
            </a:r>
            <a:r>
              <a:rPr lang="en-US" altLang="en-US" sz="1200" dirty="0">
                <a:solidFill>
                  <a:srgbClr val="000000"/>
                </a:solidFill>
                <a:latin typeface="Arial" charset="0"/>
              </a:rPr>
              <a:t> </a:t>
            </a:r>
            <a:r>
              <a:rPr lang="en-US" altLang="en-US" sz="1200" dirty="0" err="1">
                <a:solidFill>
                  <a:srgbClr val="000000"/>
                </a:solidFill>
                <a:latin typeface="Arial" charset="0"/>
              </a:rPr>
              <a:t>mit</a:t>
            </a:r>
            <a:r>
              <a:rPr lang="en-US" altLang="en-US" sz="1200" dirty="0">
                <a:solidFill>
                  <a:srgbClr val="000000"/>
                </a:solidFill>
                <a:latin typeface="Arial" charset="0"/>
              </a:rPr>
              <a:t> </a:t>
            </a:r>
            <a:r>
              <a:rPr lang="en-US" altLang="en-US" sz="1200" dirty="0" err="1">
                <a:solidFill>
                  <a:srgbClr val="000000"/>
                </a:solidFill>
                <a:latin typeface="Arial" charset="0"/>
              </a:rPr>
              <a:t>ultraviolettem</a:t>
            </a:r>
            <a:r>
              <a:rPr lang="en-US" altLang="en-US" sz="1200" dirty="0">
                <a:solidFill>
                  <a:srgbClr val="000000"/>
                </a:solidFill>
                <a:latin typeface="Arial" charset="0"/>
              </a:rPr>
              <a:t> </a:t>
            </a:r>
            <a:r>
              <a:rPr lang="en-US" altLang="en-US" sz="1200" dirty="0" err="1">
                <a:solidFill>
                  <a:srgbClr val="000000"/>
                </a:solidFill>
                <a:latin typeface="Arial" charset="0"/>
              </a:rPr>
              <a:t>Licht</a:t>
            </a:r>
            <a:r>
              <a:rPr lang="en-US" altLang="en-US" sz="1200" dirty="0">
                <a:solidFill>
                  <a:srgbClr val="000000"/>
                </a:solidFill>
                <a:latin typeface="Arial" charset="0"/>
              </a:rPr>
              <a:t>, Z. </a:t>
            </a:r>
            <a:r>
              <a:rPr lang="en-US" altLang="en-US" sz="1200" dirty="0" err="1">
                <a:solidFill>
                  <a:srgbClr val="000000"/>
                </a:solidFill>
                <a:latin typeface="Arial" charset="0"/>
              </a:rPr>
              <a:t>Wiss</a:t>
            </a:r>
            <a:r>
              <a:rPr lang="en-US" altLang="en-US" sz="1200" dirty="0">
                <a:solidFill>
                  <a:srgbClr val="000000"/>
                </a:solidFill>
                <a:latin typeface="Arial" charset="0"/>
              </a:rPr>
              <a:t>. </a:t>
            </a:r>
            <a:r>
              <a:rPr lang="en-US" altLang="en-US" sz="1200" dirty="0" err="1">
                <a:solidFill>
                  <a:srgbClr val="000000"/>
                </a:solidFill>
                <a:latin typeface="Arial" charset="0"/>
              </a:rPr>
              <a:t>Mikroskopie</a:t>
            </a:r>
            <a:r>
              <a:rPr lang="en-US" altLang="en-US" sz="1200" dirty="0">
                <a:solidFill>
                  <a:srgbClr val="000000"/>
                </a:solidFill>
                <a:latin typeface="Arial" charset="0"/>
              </a:rPr>
              <a:t> </a:t>
            </a:r>
            <a:r>
              <a:rPr lang="en-US" altLang="en-US" sz="1200" u="sng" dirty="0">
                <a:solidFill>
                  <a:srgbClr val="000000"/>
                </a:solidFill>
                <a:latin typeface="Arial" charset="0"/>
              </a:rPr>
              <a:t>21</a:t>
            </a:r>
            <a:r>
              <a:rPr lang="en-US" altLang="en-US" sz="1200" dirty="0">
                <a:solidFill>
                  <a:srgbClr val="000000"/>
                </a:solidFill>
                <a:latin typeface="Arial" charset="0"/>
              </a:rPr>
              <a:t>, 1904</a:t>
            </a:r>
          </a:p>
        </p:txBody>
      </p:sp>
    </p:spTree>
    <p:extLst>
      <p:ext uri="{BB962C8B-B14F-4D97-AF65-F5344CB8AC3E}">
        <p14:creationId xmlns:p14="http://schemas.microsoft.com/office/powerpoint/2010/main" val="203650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A50D2B37-7902-734E-BF33-D32D86A4C69D}"/>
              </a:ext>
            </a:extLst>
          </p:cNvPr>
          <p:cNvSpPr>
            <a:spLocks noGrp="1" noChangeArrowheads="1"/>
          </p:cNvSpPr>
          <p:nvPr>
            <p:ph type="title"/>
          </p:nvPr>
        </p:nvSpPr>
        <p:spPr>
          <a:xfrm>
            <a:off x="767557" y="464096"/>
            <a:ext cx="10515600" cy="455271"/>
          </a:xfrm>
        </p:spPr>
        <p:txBody>
          <a:bodyPr/>
          <a:lstStyle/>
          <a:p>
            <a:r>
              <a:rPr lang="en-US" altLang="en-US" b="1" dirty="0">
                <a:solidFill>
                  <a:srgbClr val="000000"/>
                </a:solidFill>
                <a:ea typeface="ＭＳ Ｐゴシック" panose="020B0600070205080204" pitchFamily="34" charset="-128"/>
              </a:rPr>
              <a:t>Feulgen Reaction 1924</a:t>
            </a:r>
            <a:endParaRPr lang="en-US" altLang="en-US" dirty="0">
              <a:solidFill>
                <a:srgbClr val="000000"/>
              </a:solidFill>
              <a:ea typeface="ＭＳ Ｐゴシック" panose="020B0600070205080204" pitchFamily="34" charset="-128"/>
            </a:endParaRPr>
          </a:p>
        </p:txBody>
      </p:sp>
      <p:sp>
        <p:nvSpPr>
          <p:cNvPr id="21506" name="Slide Number Placeholder 4">
            <a:extLst>
              <a:ext uri="{FF2B5EF4-FFF2-40B4-BE49-F238E27FC236}">
                <a16:creationId xmlns:a16="http://schemas.microsoft.com/office/drawing/2014/main" id="{196D9BCD-F40B-BD43-AFFD-4F6CA5D0D6C5}"/>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F5F24E73-860B-444E-A7F1-56B1C12C2EE6}" type="slidenum">
              <a:rPr lang="en-US" altLang="en-US" sz="1400">
                <a:latin typeface="Times New Roman" panose="02020603050405020304" pitchFamily="18" charset="0"/>
              </a:rPr>
              <a:pPr>
                <a:spcBef>
                  <a:spcPct val="0"/>
                </a:spcBef>
                <a:buFontTx/>
                <a:buNone/>
              </a:pPr>
              <a:t>11</a:t>
            </a:fld>
            <a:endParaRPr lang="en-US" altLang="en-US" sz="1400">
              <a:latin typeface="Times New Roman" panose="02020603050405020304" pitchFamily="18" charset="0"/>
            </a:endParaRPr>
          </a:p>
        </p:txBody>
      </p:sp>
      <p:pic>
        <p:nvPicPr>
          <p:cNvPr id="21507" name="Picture 3" descr="Science 454">
            <a:extLst>
              <a:ext uri="{FF2B5EF4-FFF2-40B4-BE49-F238E27FC236}">
                <a16:creationId xmlns:a16="http://schemas.microsoft.com/office/drawing/2014/main" id="{8BF46620-33EB-2248-B547-5E7EE3A72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957" t="71991"/>
          <a:stretch>
            <a:fillRect/>
          </a:stretch>
        </p:blipFill>
        <p:spPr bwMode="auto">
          <a:xfrm>
            <a:off x="2362201" y="1219200"/>
            <a:ext cx="7788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Science 454">
            <a:extLst>
              <a:ext uri="{FF2B5EF4-FFF2-40B4-BE49-F238E27FC236}">
                <a16:creationId xmlns:a16="http://schemas.microsoft.com/office/drawing/2014/main" id="{924DA835-5ADE-434D-AF24-3B905413F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890" r="51730" b="55005"/>
          <a:stretch>
            <a:fillRect/>
          </a:stretch>
        </p:blipFill>
        <p:spPr bwMode="auto">
          <a:xfrm>
            <a:off x="2344738" y="1211263"/>
            <a:ext cx="258286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Science 454">
            <a:extLst>
              <a:ext uri="{FF2B5EF4-FFF2-40B4-BE49-F238E27FC236}">
                <a16:creationId xmlns:a16="http://schemas.microsoft.com/office/drawing/2014/main" id="{777E2515-33EA-D043-9A34-7B528B387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088" t="16199" b="55005"/>
          <a:stretch>
            <a:fillRect/>
          </a:stretch>
        </p:blipFill>
        <p:spPr bwMode="auto">
          <a:xfrm>
            <a:off x="4529139" y="1219200"/>
            <a:ext cx="27765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Science 454">
            <a:extLst>
              <a:ext uri="{FF2B5EF4-FFF2-40B4-BE49-F238E27FC236}">
                <a16:creationId xmlns:a16="http://schemas.microsoft.com/office/drawing/2014/main" id="{DBAF5888-52EC-B54C-9A32-3FE5A82AF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631" t="44995" b="28496"/>
          <a:stretch>
            <a:fillRect/>
          </a:stretch>
        </p:blipFill>
        <p:spPr bwMode="auto">
          <a:xfrm>
            <a:off x="4597401" y="2743201"/>
            <a:ext cx="28559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descr="Science 454">
            <a:extLst>
              <a:ext uri="{FF2B5EF4-FFF2-40B4-BE49-F238E27FC236}">
                <a16:creationId xmlns:a16="http://schemas.microsoft.com/office/drawing/2014/main" id="{F7CC7C27-E326-5643-ADEB-FC8211D9D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995" r="53369" b="28496"/>
          <a:stretch>
            <a:fillRect/>
          </a:stretch>
        </p:blipFill>
        <p:spPr bwMode="auto">
          <a:xfrm>
            <a:off x="2362200" y="2667001"/>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descr="Science 454">
            <a:extLst>
              <a:ext uri="{FF2B5EF4-FFF2-40B4-BE49-F238E27FC236}">
                <a16:creationId xmlns:a16="http://schemas.microsoft.com/office/drawing/2014/main" id="{3ADAEF8F-B210-7B4B-BBD9-6B632ECC0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44" t="71204" r="22769"/>
          <a:stretch>
            <a:fillRect/>
          </a:stretch>
        </p:blipFill>
        <p:spPr bwMode="auto">
          <a:xfrm>
            <a:off x="3851275" y="4114800"/>
            <a:ext cx="25733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10">
            <a:extLst>
              <a:ext uri="{FF2B5EF4-FFF2-40B4-BE49-F238E27FC236}">
                <a16:creationId xmlns:a16="http://schemas.microsoft.com/office/drawing/2014/main" id="{7325F2CD-A1E7-A740-97D6-2D3D08E87D89}"/>
              </a:ext>
            </a:extLst>
          </p:cNvPr>
          <p:cNvSpPr txBox="1">
            <a:spLocks noChangeArrowheads="1"/>
          </p:cNvSpPr>
          <p:nvPr/>
        </p:nvSpPr>
        <p:spPr bwMode="auto">
          <a:xfrm>
            <a:off x="7645401" y="1447800"/>
            <a:ext cx="23018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000000"/>
                </a:solidFill>
              </a:rPr>
              <a:t>Schema of formation of Schiff Reagent from Pararosanilin and its reaction with aldehydes to form colored products</a:t>
            </a:r>
          </a:p>
          <a:p>
            <a:pPr>
              <a:spcBef>
                <a:spcPct val="0"/>
              </a:spcBef>
              <a:buFontTx/>
              <a:buNone/>
            </a:pPr>
            <a:endParaRPr lang="en-US" altLang="en-US" sz="1800">
              <a:solidFill>
                <a:srgbClr val="000000"/>
              </a:solidFill>
            </a:endParaRPr>
          </a:p>
          <a:p>
            <a:pPr>
              <a:spcBef>
                <a:spcPct val="0"/>
              </a:spcBef>
              <a:buFontTx/>
              <a:buNone/>
            </a:pPr>
            <a:r>
              <a:rPr lang="en-US" altLang="en-US" sz="1800">
                <a:solidFill>
                  <a:srgbClr val="000000"/>
                </a:solidFill>
              </a:rPr>
              <a:t>After Wieland and Scheuing (1921)</a:t>
            </a:r>
          </a:p>
          <a:p>
            <a:pPr>
              <a:spcBef>
                <a:spcPct val="0"/>
              </a:spcBef>
              <a:buFontTx/>
              <a:buNone/>
            </a:pPr>
            <a:r>
              <a:rPr lang="en-US" altLang="en-US" sz="1800">
                <a:solidFill>
                  <a:srgbClr val="000000"/>
                </a:solidFill>
              </a:rPr>
              <a:t>Shortened from Kasten (1960)</a:t>
            </a:r>
          </a:p>
        </p:txBody>
      </p:sp>
      <p:sp>
        <p:nvSpPr>
          <p:cNvPr id="21514" name="Text Box 4">
            <a:extLst>
              <a:ext uri="{FF2B5EF4-FFF2-40B4-BE49-F238E27FC236}">
                <a16:creationId xmlns:a16="http://schemas.microsoft.com/office/drawing/2014/main" id="{EFC2EC72-9A01-8A47-9428-BC28462DE090}"/>
              </a:ext>
            </a:extLst>
          </p:cNvPr>
          <p:cNvSpPr txBox="1">
            <a:spLocks noChangeArrowheads="1"/>
          </p:cNvSpPr>
          <p:nvPr/>
        </p:nvSpPr>
        <p:spPr bwMode="auto">
          <a:xfrm>
            <a:off x="3048000" y="5867400"/>
            <a:ext cx="74295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rPr>
              <a:t>R. Feulgen &amp; H. Rossenback, Microskopisch-chemischer Nachweis einer Nucleinsaure von</a:t>
            </a:r>
          </a:p>
          <a:p>
            <a:pPr>
              <a:spcBef>
                <a:spcPct val="0"/>
              </a:spcBef>
              <a:buFontTx/>
              <a:buNone/>
            </a:pPr>
            <a:r>
              <a:rPr lang="en-US" altLang="en-US" sz="1400">
                <a:solidFill>
                  <a:srgbClr val="000000"/>
                </a:solidFill>
              </a:rPr>
              <a:t>Typus der Thymonucleinsaure und auf die darauf berunhende elektive Farbung von</a:t>
            </a:r>
          </a:p>
          <a:p>
            <a:pPr>
              <a:spcBef>
                <a:spcPct val="0"/>
              </a:spcBef>
              <a:buFontTx/>
              <a:buNone/>
            </a:pPr>
            <a:r>
              <a:rPr lang="en-US" altLang="en-US" sz="1400">
                <a:solidFill>
                  <a:srgbClr val="000000"/>
                </a:solidFill>
              </a:rPr>
              <a:t> Zellkernen in mikroskopischen Präparaten, Hoppe Seyler Z. Physiol. Chem. </a:t>
            </a:r>
            <a:r>
              <a:rPr lang="en-US" altLang="en-US" sz="1400" u="sng">
                <a:solidFill>
                  <a:srgbClr val="000000"/>
                </a:solidFill>
              </a:rPr>
              <a:t>135</a:t>
            </a:r>
            <a:r>
              <a:rPr lang="en-US" altLang="en-US" sz="1400">
                <a:solidFill>
                  <a:srgbClr val="000000"/>
                </a:solidFill>
              </a:rPr>
              <a:t>, 1924</a:t>
            </a:r>
          </a:p>
        </p:txBody>
      </p:sp>
    </p:spTree>
    <p:extLst>
      <p:ext uri="{BB962C8B-B14F-4D97-AF65-F5344CB8AC3E}">
        <p14:creationId xmlns:p14="http://schemas.microsoft.com/office/powerpoint/2010/main" val="3796379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046CFFB8-3EA4-F74A-BACF-FE5E8650602F}"/>
              </a:ext>
            </a:extLst>
          </p:cNvPr>
          <p:cNvSpPr>
            <a:spLocks noGrp="1" noChangeArrowheads="1"/>
          </p:cNvSpPr>
          <p:nvPr>
            <p:ph type="title"/>
          </p:nvPr>
        </p:nvSpPr>
        <p:spPr>
          <a:xfrm>
            <a:off x="297739" y="457630"/>
            <a:ext cx="11596521" cy="375321"/>
          </a:xfrm>
        </p:spPr>
        <p:txBody>
          <a:bodyPr/>
          <a:lstStyle/>
          <a:p>
            <a:r>
              <a:rPr lang="en-US" altLang="en-US" b="1" dirty="0">
                <a:solidFill>
                  <a:srgbClr val="000000"/>
                </a:solidFill>
                <a:latin typeface="Times New Roman" panose="02020603050405020304" pitchFamily="18" charset="0"/>
                <a:ea typeface="ＭＳ Ｐゴシック" panose="020B0600070205080204" pitchFamily="34" charset="-128"/>
              </a:rPr>
              <a:t>Early Microfluorometric Scanner - Robert Mellors 1951</a:t>
            </a:r>
            <a:endParaRPr lang="en-US" altLang="en-US" dirty="0">
              <a:solidFill>
                <a:srgbClr val="000000"/>
              </a:solidFill>
              <a:ea typeface="ＭＳ Ｐゴシック" panose="020B0600070205080204" pitchFamily="34" charset="-128"/>
            </a:endParaRPr>
          </a:p>
        </p:txBody>
      </p:sp>
      <p:sp>
        <p:nvSpPr>
          <p:cNvPr id="22530" name="Date Placeholder 2">
            <a:extLst>
              <a:ext uri="{FF2B5EF4-FFF2-40B4-BE49-F238E27FC236}">
                <a16:creationId xmlns:a16="http://schemas.microsoft.com/office/drawing/2014/main" id="{AEFE5296-42AB-3C45-A514-17B053ED8252}"/>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507AF21-35BD-3D43-8471-7B432A88F5CD}" type="datetime12">
              <a:rPr lang="en-US" altLang="en-US" sz="1400"/>
              <a:pPr>
                <a:spcBef>
                  <a:spcPct val="0"/>
                </a:spcBef>
                <a:buFontTx/>
                <a:buNone/>
              </a:pPr>
              <a:t>9:07 AM</a:t>
            </a:fld>
            <a:endParaRPr lang="en-US" altLang="en-US" sz="1400"/>
          </a:p>
        </p:txBody>
      </p:sp>
      <p:sp>
        <p:nvSpPr>
          <p:cNvPr id="22531" name="Slide Number Placeholder 4">
            <a:extLst>
              <a:ext uri="{FF2B5EF4-FFF2-40B4-BE49-F238E27FC236}">
                <a16:creationId xmlns:a16="http://schemas.microsoft.com/office/drawing/2014/main" id="{245C332C-AAFB-CA4F-98E2-28A656AD75FC}"/>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7B2B0FB3-278C-7742-8105-309647B3B419}" type="slidenum">
              <a:rPr lang="en-US" altLang="en-US" sz="1400">
                <a:latin typeface="Times New Roman" panose="02020603050405020304" pitchFamily="18" charset="0"/>
              </a:rPr>
              <a:pPr>
                <a:spcBef>
                  <a:spcPct val="0"/>
                </a:spcBef>
                <a:buFontTx/>
                <a:buNone/>
              </a:pPr>
              <a:t>12</a:t>
            </a:fld>
            <a:endParaRPr lang="en-US" altLang="en-US" sz="1400">
              <a:latin typeface="Times New Roman" panose="02020603050405020304" pitchFamily="18" charset="0"/>
            </a:endParaRPr>
          </a:p>
        </p:txBody>
      </p:sp>
      <p:grpSp>
        <p:nvGrpSpPr>
          <p:cNvPr id="22532" name="Group 2">
            <a:extLst>
              <a:ext uri="{FF2B5EF4-FFF2-40B4-BE49-F238E27FC236}">
                <a16:creationId xmlns:a16="http://schemas.microsoft.com/office/drawing/2014/main" id="{D0E438CD-16B0-5043-8472-AF548CB3E3FD}"/>
              </a:ext>
            </a:extLst>
          </p:cNvPr>
          <p:cNvGrpSpPr>
            <a:grpSpLocks/>
          </p:cNvGrpSpPr>
          <p:nvPr/>
        </p:nvGrpSpPr>
        <p:grpSpPr bwMode="auto">
          <a:xfrm>
            <a:off x="1676401" y="1295400"/>
            <a:ext cx="3997325" cy="4572000"/>
            <a:chOff x="123" y="861"/>
            <a:chExt cx="2832" cy="2880"/>
          </a:xfrm>
        </p:grpSpPr>
        <p:sp>
          <p:nvSpPr>
            <p:cNvPr id="22539" name="Rectangle 3">
              <a:extLst>
                <a:ext uri="{FF2B5EF4-FFF2-40B4-BE49-F238E27FC236}">
                  <a16:creationId xmlns:a16="http://schemas.microsoft.com/office/drawing/2014/main" id="{F361CB34-9A4D-1C40-ADE9-377E9731EC8B}"/>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22540" name="Picture 4" descr="Science 29">
              <a:extLst>
                <a:ext uri="{FF2B5EF4-FFF2-40B4-BE49-F238E27FC236}">
                  <a16:creationId xmlns:a16="http://schemas.microsoft.com/office/drawing/2014/main" id="{2D84DE1A-4633-3D4C-8D34-1EEE53408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000" b="10001"/>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3" name="Group 15">
            <a:extLst>
              <a:ext uri="{FF2B5EF4-FFF2-40B4-BE49-F238E27FC236}">
                <a16:creationId xmlns:a16="http://schemas.microsoft.com/office/drawing/2014/main" id="{E8CC6177-F5FD-E248-A7AA-A12E15CDD090}"/>
              </a:ext>
            </a:extLst>
          </p:cNvPr>
          <p:cNvGrpSpPr>
            <a:grpSpLocks/>
          </p:cNvGrpSpPr>
          <p:nvPr/>
        </p:nvGrpSpPr>
        <p:grpSpPr bwMode="auto">
          <a:xfrm>
            <a:off x="1524000" y="990600"/>
            <a:ext cx="3429000" cy="3352800"/>
            <a:chOff x="2136" y="1200"/>
            <a:chExt cx="3408" cy="2880"/>
          </a:xfrm>
        </p:grpSpPr>
        <p:sp>
          <p:nvSpPr>
            <p:cNvPr id="22537" name="Rectangle 16">
              <a:extLst>
                <a:ext uri="{FF2B5EF4-FFF2-40B4-BE49-F238E27FC236}">
                  <a16:creationId xmlns:a16="http://schemas.microsoft.com/office/drawing/2014/main" id="{642302C6-794B-9F4B-948C-079408CDB9CC}"/>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22538" name="Picture 17" descr="Science 29">
              <a:extLst>
                <a:ext uri="{FF2B5EF4-FFF2-40B4-BE49-F238E27FC236}">
                  <a16:creationId xmlns:a16="http://schemas.microsoft.com/office/drawing/2014/main" id="{7D30CDC5-6DBF-8A4A-A029-D5336A99C9A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6078" r="7896" b="30069"/>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4" name="Picture 5" descr="Science 428">
            <a:extLst>
              <a:ext uri="{FF2B5EF4-FFF2-40B4-BE49-F238E27FC236}">
                <a16:creationId xmlns:a16="http://schemas.microsoft.com/office/drawing/2014/main" id="{F2C039C5-7D0F-4D43-BD58-A288FEDD1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143000"/>
            <a:ext cx="43672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Science 428">
            <a:extLst>
              <a:ext uri="{FF2B5EF4-FFF2-40B4-BE49-F238E27FC236}">
                <a16:creationId xmlns:a16="http://schemas.microsoft.com/office/drawing/2014/main" id="{943ACF6A-9FC5-FA49-AB08-FD5568FF7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78" t="34410" r="77831" b="56650"/>
          <a:stretch>
            <a:fillRect/>
          </a:stretch>
        </p:blipFill>
        <p:spPr bwMode="auto">
          <a:xfrm>
            <a:off x="3902076" y="3276600"/>
            <a:ext cx="20161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Science 428">
            <a:extLst>
              <a:ext uri="{FF2B5EF4-FFF2-40B4-BE49-F238E27FC236}">
                <a16:creationId xmlns:a16="http://schemas.microsoft.com/office/drawing/2014/main" id="{D0CE8E43-67B5-3544-86D1-B3F1E00FB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586" t="25095" r="66510" b="56499"/>
          <a:stretch>
            <a:fillRect/>
          </a:stretch>
        </p:blipFill>
        <p:spPr bwMode="auto">
          <a:xfrm>
            <a:off x="4953001" y="1143000"/>
            <a:ext cx="10890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925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775368E4-0EB5-5540-9D87-A1B3851F5012}"/>
              </a:ext>
            </a:extLst>
          </p:cNvPr>
          <p:cNvSpPr>
            <a:spLocks noGrp="1" noChangeArrowheads="1"/>
          </p:cNvSpPr>
          <p:nvPr>
            <p:ph type="title"/>
          </p:nvPr>
        </p:nvSpPr>
        <p:spPr>
          <a:xfrm>
            <a:off x="509340" y="437945"/>
            <a:ext cx="12013963" cy="476455"/>
          </a:xfrm>
        </p:spPr>
        <p:txBody>
          <a:bodyPr/>
          <a:lstStyle/>
          <a:p>
            <a:r>
              <a:rPr lang="en-US" altLang="en-US" sz="2400" b="1" dirty="0">
                <a:solidFill>
                  <a:srgbClr val="000000"/>
                </a:solidFill>
                <a:ea typeface="ＭＳ Ｐゴシック" panose="020B0600070205080204" pitchFamily="34" charset="-128"/>
              </a:rPr>
              <a:t>Cytometry Analytic Techniques</a:t>
            </a:r>
            <a:br>
              <a:rPr lang="en-US" altLang="en-US" sz="2400" b="1" dirty="0">
                <a:solidFill>
                  <a:srgbClr val="000000"/>
                </a:solidFill>
                <a:ea typeface="ＭＳ Ｐゴシック" panose="020B0600070205080204" pitchFamily="34" charset="-128"/>
              </a:rPr>
            </a:br>
            <a:r>
              <a:rPr lang="en-US" altLang="en-US" b="1" dirty="0">
                <a:solidFill>
                  <a:srgbClr val="000000"/>
                </a:solidFill>
                <a:ea typeface="ＭＳ Ｐゴシック" panose="020B0600070205080204" pitchFamily="34" charset="-128"/>
              </a:rPr>
              <a:t>M.R. Mendelsohn 1958</a:t>
            </a:r>
            <a:endParaRPr lang="en-US" altLang="en-US" sz="2400" dirty="0">
              <a:solidFill>
                <a:srgbClr val="000000"/>
              </a:solidFill>
              <a:ea typeface="ＭＳ Ｐゴシック" panose="020B0600070205080204" pitchFamily="34" charset="-128"/>
            </a:endParaRPr>
          </a:p>
        </p:txBody>
      </p:sp>
      <p:sp>
        <p:nvSpPr>
          <p:cNvPr id="23554" name="Date Placeholder 2">
            <a:extLst>
              <a:ext uri="{FF2B5EF4-FFF2-40B4-BE49-F238E27FC236}">
                <a16:creationId xmlns:a16="http://schemas.microsoft.com/office/drawing/2014/main" id="{320F777B-41BC-514A-8591-B0422EA48F37}"/>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8210283-FC99-964D-A6A6-8340E7E7ECB1}" type="datetime12">
              <a:rPr lang="en-US" altLang="en-US" sz="1400"/>
              <a:pPr>
                <a:spcBef>
                  <a:spcPct val="0"/>
                </a:spcBef>
                <a:buFontTx/>
                <a:buNone/>
              </a:pPr>
              <a:t>9:07 AM</a:t>
            </a:fld>
            <a:endParaRPr lang="en-US" altLang="en-US" sz="1400"/>
          </a:p>
        </p:txBody>
      </p:sp>
      <p:sp>
        <p:nvSpPr>
          <p:cNvPr id="23555" name="Slide Number Placeholder 4">
            <a:extLst>
              <a:ext uri="{FF2B5EF4-FFF2-40B4-BE49-F238E27FC236}">
                <a16:creationId xmlns:a16="http://schemas.microsoft.com/office/drawing/2014/main" id="{6EA6D51D-B70E-B048-84C7-3D229A48CD5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88298771-2FCC-1B47-A2AA-ADE3F1EE7C2A}" type="slidenum">
              <a:rPr lang="en-US" altLang="en-US" sz="1400">
                <a:latin typeface="Times New Roman" panose="02020603050405020304" pitchFamily="18" charset="0"/>
              </a:rPr>
              <a:pPr>
                <a:spcBef>
                  <a:spcPct val="0"/>
                </a:spcBef>
                <a:buFontTx/>
                <a:buNone/>
              </a:pPr>
              <a:t>13</a:t>
            </a:fld>
            <a:endParaRPr lang="en-US" altLang="en-US" sz="1400">
              <a:latin typeface="Times New Roman" panose="02020603050405020304" pitchFamily="18" charset="0"/>
            </a:endParaRPr>
          </a:p>
        </p:txBody>
      </p:sp>
      <p:grpSp>
        <p:nvGrpSpPr>
          <p:cNvPr id="23556" name="Group 2">
            <a:extLst>
              <a:ext uri="{FF2B5EF4-FFF2-40B4-BE49-F238E27FC236}">
                <a16:creationId xmlns:a16="http://schemas.microsoft.com/office/drawing/2014/main" id="{12A859E6-4C45-EB40-AF7D-7C8EC8826873}"/>
              </a:ext>
            </a:extLst>
          </p:cNvPr>
          <p:cNvGrpSpPr>
            <a:grpSpLocks/>
          </p:cNvGrpSpPr>
          <p:nvPr/>
        </p:nvGrpSpPr>
        <p:grpSpPr bwMode="auto">
          <a:xfrm>
            <a:off x="1963738" y="1136376"/>
            <a:ext cx="8128000" cy="4648200"/>
            <a:chOff x="312" y="816"/>
            <a:chExt cx="5760" cy="2928"/>
          </a:xfrm>
        </p:grpSpPr>
        <p:pic>
          <p:nvPicPr>
            <p:cNvPr id="23559" name="Picture 3" descr="Science 387">
              <a:extLst>
                <a:ext uri="{FF2B5EF4-FFF2-40B4-BE49-F238E27FC236}">
                  <a16:creationId xmlns:a16="http://schemas.microsoft.com/office/drawing/2014/main" id="{7AAC53BE-1F43-AD4F-8293-36C4A6AC3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10" r="85593" b="50620"/>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descr="Science 387">
              <a:extLst>
                <a:ext uri="{FF2B5EF4-FFF2-40B4-BE49-F238E27FC236}">
                  <a16:creationId xmlns:a16="http://schemas.microsoft.com/office/drawing/2014/main" id="{9FF1B609-7627-BF43-82A7-E9731DBBF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17" t="2110" r="61864" b="38644"/>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5" descr="Science 387">
              <a:extLst>
                <a:ext uri="{FF2B5EF4-FFF2-40B4-BE49-F238E27FC236}">
                  <a16:creationId xmlns:a16="http://schemas.microsoft.com/office/drawing/2014/main" id="{F70B9E0C-6468-CF47-A33F-F1ED70175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725"/>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7">
            <a:extLst>
              <a:ext uri="{FF2B5EF4-FFF2-40B4-BE49-F238E27FC236}">
                <a16:creationId xmlns:a16="http://schemas.microsoft.com/office/drawing/2014/main" id="{4EC06706-8311-0744-B1E9-32839827722C}"/>
              </a:ext>
            </a:extLst>
          </p:cNvPr>
          <p:cNvSpPr txBox="1">
            <a:spLocks noChangeArrowheads="1"/>
          </p:cNvSpPr>
          <p:nvPr/>
        </p:nvSpPr>
        <p:spPr bwMode="auto">
          <a:xfrm>
            <a:off x="3702759" y="5768011"/>
            <a:ext cx="6045373" cy="646331"/>
          </a:xfrm>
          <a:prstGeom prst="rect">
            <a:avLst/>
          </a:prstGeom>
          <a:noFill/>
          <a:ln>
            <a:noFill/>
          </a:ln>
          <a:effec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a:solidFill>
                  <a:srgbClr val="000000"/>
                </a:solidFill>
                <a:latin typeface="Arial" charset="0"/>
              </a:rPr>
              <a:t>The Two-Wavelength Method of </a:t>
            </a:r>
            <a:r>
              <a:rPr lang="en-US" altLang="en-US" sz="1800" dirty="0" err="1">
                <a:solidFill>
                  <a:srgbClr val="000000"/>
                </a:solidFill>
                <a:latin typeface="Arial" charset="0"/>
              </a:rPr>
              <a:t>Microspectrophotometry</a:t>
            </a:r>
            <a:r>
              <a:rPr lang="en-US" altLang="en-US" sz="1800" dirty="0">
                <a:solidFill>
                  <a:srgbClr val="000000"/>
                </a:solidFill>
                <a:latin typeface="Arial" charset="0"/>
              </a:rPr>
              <a:t> </a:t>
            </a:r>
          </a:p>
          <a:p>
            <a:pPr algn="ctr">
              <a:spcBef>
                <a:spcPct val="0"/>
              </a:spcBef>
              <a:buFontTx/>
              <a:buNone/>
              <a:defRPr/>
            </a:pPr>
            <a:r>
              <a:rPr lang="en-US" altLang="en-US" sz="1800" dirty="0">
                <a:solidFill>
                  <a:srgbClr val="000000"/>
                </a:solidFill>
                <a:latin typeface="Arial" charset="0"/>
              </a:rPr>
              <a:t>J. </a:t>
            </a:r>
            <a:r>
              <a:rPr lang="en-US" altLang="en-US" sz="1800" dirty="0" err="1">
                <a:solidFill>
                  <a:srgbClr val="000000"/>
                </a:solidFill>
                <a:latin typeface="Arial" charset="0"/>
              </a:rPr>
              <a:t>Biophys</a:t>
            </a:r>
            <a:r>
              <a:rPr lang="en-US" altLang="en-US" sz="1800" dirty="0">
                <a:solidFill>
                  <a:srgbClr val="000000"/>
                </a:solidFill>
                <a:latin typeface="Arial" charset="0"/>
              </a:rPr>
              <a:t>. </a:t>
            </a:r>
            <a:r>
              <a:rPr lang="en-US" altLang="en-US" sz="1800" dirty="0" err="1">
                <a:solidFill>
                  <a:srgbClr val="000000"/>
                </a:solidFill>
                <a:latin typeface="Arial" charset="0"/>
              </a:rPr>
              <a:t>Biochem</a:t>
            </a:r>
            <a:r>
              <a:rPr lang="en-US" altLang="en-US" sz="1800" dirty="0">
                <a:solidFill>
                  <a:srgbClr val="000000"/>
                </a:solidFill>
                <a:latin typeface="Arial" charset="0"/>
              </a:rPr>
              <a:t> </a:t>
            </a:r>
            <a:r>
              <a:rPr lang="en-US" altLang="en-US" sz="1800" dirty="0" err="1">
                <a:solidFill>
                  <a:srgbClr val="000000"/>
                </a:solidFill>
                <a:latin typeface="Arial" charset="0"/>
              </a:rPr>
              <a:t>Cytol</a:t>
            </a:r>
            <a:r>
              <a:rPr lang="en-US" altLang="en-US" sz="1800" dirty="0">
                <a:solidFill>
                  <a:srgbClr val="000000"/>
                </a:solidFill>
                <a:latin typeface="Arial" charset="0"/>
              </a:rPr>
              <a:t>. </a:t>
            </a:r>
            <a:r>
              <a:rPr lang="en-US" altLang="en-US" sz="1800" u="sng" dirty="0">
                <a:solidFill>
                  <a:srgbClr val="000000"/>
                </a:solidFill>
                <a:latin typeface="Arial" charset="0"/>
              </a:rPr>
              <a:t>4</a:t>
            </a:r>
            <a:r>
              <a:rPr lang="en-US" altLang="en-US" sz="1800" dirty="0">
                <a:solidFill>
                  <a:srgbClr val="000000"/>
                </a:solidFill>
                <a:latin typeface="Arial" charset="0"/>
              </a:rPr>
              <a:t>, 1958</a:t>
            </a:r>
          </a:p>
        </p:txBody>
      </p:sp>
      <p:pic>
        <p:nvPicPr>
          <p:cNvPr id="23558" name="Picture 9" descr="Science 387">
            <a:extLst>
              <a:ext uri="{FF2B5EF4-FFF2-40B4-BE49-F238E27FC236}">
                <a16:creationId xmlns:a16="http://schemas.microsoft.com/office/drawing/2014/main" id="{92633336-8D5F-F34D-83C1-7BEBDA38D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678" t="2110" r="10170" b="38644"/>
          <a:stretch>
            <a:fillRect/>
          </a:stretch>
        </p:blipFill>
        <p:spPr bwMode="auto">
          <a:xfrm>
            <a:off x="5105400" y="1143001"/>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710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B6B70E43-0943-5C40-9968-E53CE0C512B9}"/>
              </a:ext>
            </a:extLst>
          </p:cNvPr>
          <p:cNvSpPr>
            <a:spLocks noGrp="1" noChangeArrowheads="1"/>
          </p:cNvSpPr>
          <p:nvPr>
            <p:ph type="title"/>
          </p:nvPr>
        </p:nvSpPr>
        <p:spPr>
          <a:xfrm>
            <a:off x="4246453" y="261140"/>
            <a:ext cx="10515600" cy="455271"/>
          </a:xfrm>
        </p:spPr>
        <p:txBody>
          <a:bodyPr/>
          <a:lstStyle/>
          <a:p>
            <a:r>
              <a:rPr lang="en-US" altLang="en-US" b="1" dirty="0">
                <a:solidFill>
                  <a:srgbClr val="000000"/>
                </a:solidFill>
                <a:latin typeface="Times New Roman" panose="02020603050405020304" pitchFamily="18" charset="0"/>
                <a:ea typeface="ＭＳ Ｐゴシック" panose="020B0600070205080204" pitchFamily="34" charset="-128"/>
              </a:rPr>
              <a:t>Before Cytometry</a:t>
            </a:r>
            <a:endParaRPr lang="en-US" altLang="en-US" dirty="0">
              <a:ea typeface="ＭＳ Ｐゴシック" panose="020B0600070205080204" pitchFamily="34" charset="-128"/>
            </a:endParaRPr>
          </a:p>
        </p:txBody>
      </p:sp>
      <p:sp>
        <p:nvSpPr>
          <p:cNvPr id="24578" name="Date Placeholder 2">
            <a:extLst>
              <a:ext uri="{FF2B5EF4-FFF2-40B4-BE49-F238E27FC236}">
                <a16:creationId xmlns:a16="http://schemas.microsoft.com/office/drawing/2014/main" id="{5582E5AD-EBC6-2841-9FAA-0B999A50384D}"/>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6DCAFE6-941D-A446-BC05-F4CEF7799E97}" type="datetime12">
              <a:rPr lang="en-US" altLang="en-US" sz="1400"/>
              <a:pPr>
                <a:spcBef>
                  <a:spcPct val="0"/>
                </a:spcBef>
                <a:buFontTx/>
                <a:buNone/>
              </a:pPr>
              <a:t>9:07 AM</a:t>
            </a:fld>
            <a:endParaRPr lang="en-US" altLang="en-US" sz="1400"/>
          </a:p>
        </p:txBody>
      </p:sp>
      <p:sp>
        <p:nvSpPr>
          <p:cNvPr id="24579" name="Slide Number Placeholder 4">
            <a:extLst>
              <a:ext uri="{FF2B5EF4-FFF2-40B4-BE49-F238E27FC236}">
                <a16:creationId xmlns:a16="http://schemas.microsoft.com/office/drawing/2014/main" id="{C1B4A800-885C-2840-9B38-0DAAB659A52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5E7CE62-60D1-2F45-B037-EA7120F74F24}" type="slidenum">
              <a:rPr lang="en-US" altLang="en-US" sz="1400">
                <a:latin typeface="Times New Roman" panose="02020603050405020304" pitchFamily="18" charset="0"/>
              </a:rPr>
              <a:pPr>
                <a:spcBef>
                  <a:spcPct val="0"/>
                </a:spcBef>
                <a:buFontTx/>
                <a:buNone/>
              </a:pPr>
              <a:t>14</a:t>
            </a:fld>
            <a:endParaRPr lang="en-US" altLang="en-US" sz="1400">
              <a:latin typeface="Times New Roman" panose="02020603050405020304" pitchFamily="18" charset="0"/>
            </a:endParaRPr>
          </a:p>
        </p:txBody>
      </p:sp>
      <p:sp>
        <p:nvSpPr>
          <p:cNvPr id="24580" name="Date Placeholder 2">
            <a:extLst>
              <a:ext uri="{FF2B5EF4-FFF2-40B4-BE49-F238E27FC236}">
                <a16:creationId xmlns:a16="http://schemas.microsoft.com/office/drawing/2014/main" id="{D8B3CD5A-332A-C045-AB9B-56C983098281}"/>
              </a:ext>
            </a:extLst>
          </p:cNvPr>
          <p:cNvSpPr txBox="1">
            <a:spLocks/>
          </p:cNvSpPr>
          <p:nvPr/>
        </p:nvSpPr>
        <p:spPr bwMode="auto">
          <a:xfrm>
            <a:off x="1524000" y="66294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D6F5AC2-DDDB-5641-81D6-0EB7A5A47104}" type="datetime12">
              <a:rPr lang="en-US" altLang="en-US" sz="1400">
                <a:solidFill>
                  <a:srgbClr val="000000"/>
                </a:solidFill>
                <a:latin typeface="Times New Roman" panose="02020603050405020304" pitchFamily="18" charset="0"/>
              </a:rPr>
              <a:pPr>
                <a:spcBef>
                  <a:spcPct val="0"/>
                </a:spcBef>
                <a:buFontTx/>
                <a:buNone/>
              </a:pPr>
              <a:t>9:07 AM</a:t>
            </a:fld>
            <a:endParaRPr lang="en-US" altLang="en-US" sz="1400">
              <a:solidFill>
                <a:srgbClr val="000000"/>
              </a:solidFill>
              <a:latin typeface="Times New Roman" panose="02020603050405020304" pitchFamily="18" charset="0"/>
            </a:endParaRPr>
          </a:p>
        </p:txBody>
      </p:sp>
      <p:pic>
        <p:nvPicPr>
          <p:cNvPr id="24581" name="Picture 3" descr="Science 432">
            <a:extLst>
              <a:ext uri="{FF2B5EF4-FFF2-40B4-BE49-F238E27FC236}">
                <a16:creationId xmlns:a16="http://schemas.microsoft.com/office/drawing/2014/main" id="{424D8588-82CA-224B-8A96-3E7D8912E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09601"/>
            <a:ext cx="23622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9B538E7D-BBFC-104B-AC6A-9F201EBA6D46}"/>
              </a:ext>
            </a:extLst>
          </p:cNvPr>
          <p:cNvSpPr txBox="1">
            <a:spLocks noChangeArrowheads="1"/>
          </p:cNvSpPr>
          <p:nvPr/>
        </p:nvSpPr>
        <p:spPr bwMode="auto">
          <a:xfrm>
            <a:off x="2590801" y="5257801"/>
            <a:ext cx="7605713" cy="581025"/>
          </a:xfrm>
          <a:prstGeom prst="rect">
            <a:avLst/>
          </a:prstGeom>
          <a:noFill/>
          <a:ln>
            <a:noFill/>
          </a:ln>
          <a:effec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dirty="0">
                <a:solidFill>
                  <a:srgbClr val="000000"/>
                </a:solidFill>
                <a:latin typeface="Arial" charset="0"/>
              </a:rPr>
              <a:t>LA </a:t>
            </a:r>
            <a:r>
              <a:rPr lang="en-US" altLang="en-US" sz="1600" dirty="0" err="1">
                <a:solidFill>
                  <a:srgbClr val="000000"/>
                </a:solidFill>
                <a:latin typeface="Arial" charset="0"/>
              </a:rPr>
              <a:t>Kamentsky</a:t>
            </a:r>
            <a:r>
              <a:rPr lang="en-US" altLang="en-US" sz="1600" dirty="0">
                <a:solidFill>
                  <a:srgbClr val="000000"/>
                </a:solidFill>
                <a:latin typeface="Arial" charset="0"/>
              </a:rPr>
              <a:t> &amp; CN Liu, Computer-automated design of </a:t>
            </a:r>
            <a:r>
              <a:rPr lang="en-US" altLang="en-US" sz="1600" dirty="0" err="1">
                <a:solidFill>
                  <a:srgbClr val="000000"/>
                </a:solidFill>
                <a:latin typeface="Arial" charset="0"/>
              </a:rPr>
              <a:t>multifont</a:t>
            </a:r>
            <a:r>
              <a:rPr lang="en-US" altLang="en-US" sz="1600" dirty="0">
                <a:solidFill>
                  <a:srgbClr val="000000"/>
                </a:solidFill>
                <a:latin typeface="Arial" charset="0"/>
              </a:rPr>
              <a:t> print recognition</a:t>
            </a:r>
          </a:p>
          <a:p>
            <a:pPr>
              <a:spcBef>
                <a:spcPct val="0"/>
              </a:spcBef>
              <a:buFontTx/>
              <a:buNone/>
              <a:defRPr/>
            </a:pPr>
            <a:r>
              <a:rPr lang="en-US" altLang="en-US" sz="1600" dirty="0">
                <a:solidFill>
                  <a:srgbClr val="000000"/>
                </a:solidFill>
                <a:latin typeface="Arial" charset="0"/>
              </a:rPr>
              <a:t> logic, IBM J. Research &amp; Development </a:t>
            </a:r>
            <a:r>
              <a:rPr lang="en-US" altLang="en-US" sz="1600" u="sng" dirty="0">
                <a:solidFill>
                  <a:srgbClr val="000000"/>
                </a:solidFill>
                <a:latin typeface="Arial" charset="0"/>
              </a:rPr>
              <a:t>7</a:t>
            </a:r>
            <a:r>
              <a:rPr lang="en-US" altLang="en-US" sz="1600" dirty="0">
                <a:solidFill>
                  <a:srgbClr val="000000"/>
                </a:solidFill>
                <a:latin typeface="Arial" charset="0"/>
              </a:rPr>
              <a:t>, 1963 (ref 40705)</a:t>
            </a:r>
          </a:p>
        </p:txBody>
      </p:sp>
      <p:pic>
        <p:nvPicPr>
          <p:cNvPr id="24583" name="Picture 5" descr="Science 377">
            <a:extLst>
              <a:ext uri="{FF2B5EF4-FFF2-40B4-BE49-F238E27FC236}">
                <a16:creationId xmlns:a16="http://schemas.microsoft.com/office/drawing/2014/main" id="{F2AD8DBF-6D05-5841-9AA7-FC4BE7CAB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34"/>
          <a:stretch>
            <a:fillRect/>
          </a:stretch>
        </p:blipFill>
        <p:spPr bwMode="auto">
          <a:xfrm>
            <a:off x="4038601" y="1676400"/>
            <a:ext cx="5275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4" name="Group 8">
            <a:extLst>
              <a:ext uri="{FF2B5EF4-FFF2-40B4-BE49-F238E27FC236}">
                <a16:creationId xmlns:a16="http://schemas.microsoft.com/office/drawing/2014/main" id="{A047F3D7-2DFA-8343-8A29-CAAA399731F0}"/>
              </a:ext>
            </a:extLst>
          </p:cNvPr>
          <p:cNvGrpSpPr>
            <a:grpSpLocks/>
          </p:cNvGrpSpPr>
          <p:nvPr/>
        </p:nvGrpSpPr>
        <p:grpSpPr bwMode="auto">
          <a:xfrm>
            <a:off x="9296400" y="304800"/>
            <a:ext cx="1227138" cy="1863310"/>
            <a:chOff x="4440" y="1632"/>
            <a:chExt cx="1248" cy="1609"/>
          </a:xfrm>
        </p:grpSpPr>
        <p:pic>
          <p:nvPicPr>
            <p:cNvPr id="24586" name="Picture 9" descr="LouEdited">
              <a:extLst>
                <a:ext uri="{FF2B5EF4-FFF2-40B4-BE49-F238E27FC236}">
                  <a16:creationId xmlns:a16="http://schemas.microsoft.com/office/drawing/2014/main" id="{95D9C302-6CB1-134C-B6C5-644DEFE93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10">
              <a:extLst>
                <a:ext uri="{FF2B5EF4-FFF2-40B4-BE49-F238E27FC236}">
                  <a16:creationId xmlns:a16="http://schemas.microsoft.com/office/drawing/2014/main" id="{4C138270-3B26-4349-BCD3-88E7CB3C7E35}"/>
                </a:ext>
              </a:extLst>
            </p:cNvPr>
            <p:cNvSpPr txBox="1">
              <a:spLocks noChangeArrowheads="1"/>
            </p:cNvSpPr>
            <p:nvPr/>
          </p:nvSpPr>
          <p:spPr bwMode="auto">
            <a:xfrm>
              <a:off x="4440" y="2736"/>
              <a:ext cx="124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1600">
                  <a:solidFill>
                    <a:srgbClr val="000000"/>
                  </a:solidFill>
                </a:rPr>
                <a:t>Dr. Kamentsky</a:t>
              </a:r>
              <a:endParaRPr lang="en-US" altLang="en-US" sz="1600" b="1" u="sng">
                <a:solidFill>
                  <a:srgbClr val="000000"/>
                </a:solidFill>
              </a:endParaRPr>
            </a:p>
          </p:txBody>
        </p:sp>
      </p:grpSp>
      <p:sp>
        <p:nvSpPr>
          <p:cNvPr id="15" name="Text Box 11">
            <a:extLst>
              <a:ext uri="{FF2B5EF4-FFF2-40B4-BE49-F238E27FC236}">
                <a16:creationId xmlns:a16="http://schemas.microsoft.com/office/drawing/2014/main" id="{35721784-4AF7-044B-98A3-99603CE1DFBF}"/>
              </a:ext>
            </a:extLst>
          </p:cNvPr>
          <p:cNvSpPr txBox="1">
            <a:spLocks noChangeArrowheads="1"/>
          </p:cNvSpPr>
          <p:nvPr/>
        </p:nvSpPr>
        <p:spPr bwMode="auto">
          <a:xfrm>
            <a:off x="7324726" y="6151564"/>
            <a:ext cx="2657475" cy="276225"/>
          </a:xfrm>
          <a:prstGeom prst="rect">
            <a:avLst/>
          </a:prstGeom>
          <a:noFill/>
          <a:ln>
            <a:noFill/>
          </a:ln>
          <a:effec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0000"/>
                </a:solidFill>
                <a:latin typeface="Arial" charset="0"/>
              </a:rPr>
              <a:t>Slide Kindly Supplied by </a:t>
            </a:r>
            <a:r>
              <a:rPr lang="en-US" altLang="en-US" sz="1200" dirty="0" err="1">
                <a:solidFill>
                  <a:srgbClr val="000000"/>
                </a:solidFill>
                <a:latin typeface="Arial" charset="0"/>
              </a:rPr>
              <a:t>Compucyte</a:t>
            </a:r>
            <a:endParaRPr lang="en-US" altLang="en-US" sz="1200" dirty="0">
              <a:solidFill>
                <a:srgbClr val="000000"/>
              </a:solidFill>
              <a:latin typeface="Arial" charset="0"/>
            </a:endParaRPr>
          </a:p>
        </p:txBody>
      </p:sp>
    </p:spTree>
    <p:extLst>
      <p:ext uri="{BB962C8B-B14F-4D97-AF65-F5344CB8AC3E}">
        <p14:creationId xmlns:p14="http://schemas.microsoft.com/office/powerpoint/2010/main" val="3072782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B57B3126-AF95-D74A-859A-FBE3A1F502AC}"/>
              </a:ext>
            </a:extLst>
          </p:cNvPr>
          <p:cNvSpPr>
            <a:spLocks noGrp="1" noChangeArrowheads="1"/>
          </p:cNvSpPr>
          <p:nvPr>
            <p:ph type="title"/>
          </p:nvPr>
        </p:nvSpPr>
        <p:spPr>
          <a:xfrm>
            <a:off x="3649664" y="343865"/>
            <a:ext cx="10515600" cy="455271"/>
          </a:xfrm>
        </p:spPr>
        <p:txBody>
          <a:bodyPr/>
          <a:lstStyle/>
          <a:p>
            <a:r>
              <a:rPr lang="en-US" altLang="en-US" b="1" dirty="0">
                <a:solidFill>
                  <a:srgbClr val="000000"/>
                </a:solidFill>
                <a:ea typeface="ＭＳ Ｐゴシック" panose="020B0600070205080204" pitchFamily="34" charset="-128"/>
              </a:rPr>
              <a:t> Visible &amp; UV Scanning</a:t>
            </a:r>
            <a:endParaRPr lang="en-US" altLang="en-US" dirty="0">
              <a:ea typeface="ＭＳ Ｐゴシック" panose="020B0600070205080204" pitchFamily="34" charset="-128"/>
            </a:endParaRPr>
          </a:p>
        </p:txBody>
      </p:sp>
      <p:sp>
        <p:nvSpPr>
          <p:cNvPr id="25602" name="Date Placeholder 2">
            <a:extLst>
              <a:ext uri="{FF2B5EF4-FFF2-40B4-BE49-F238E27FC236}">
                <a16:creationId xmlns:a16="http://schemas.microsoft.com/office/drawing/2014/main" id="{CE9B7F9D-6B69-7A4B-B4C0-C5C84B4D72B4}"/>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EE084DE-1001-1E49-99B1-8A4BC49DC8FB}" type="datetime12">
              <a:rPr lang="en-US" altLang="en-US" sz="1400"/>
              <a:pPr>
                <a:spcBef>
                  <a:spcPct val="0"/>
                </a:spcBef>
                <a:buFontTx/>
                <a:buNone/>
              </a:pPr>
              <a:t>9:07 AM</a:t>
            </a:fld>
            <a:endParaRPr lang="en-US" altLang="en-US" sz="1400"/>
          </a:p>
        </p:txBody>
      </p:sp>
      <p:sp>
        <p:nvSpPr>
          <p:cNvPr id="25603" name="Slide Number Placeholder 4">
            <a:extLst>
              <a:ext uri="{FF2B5EF4-FFF2-40B4-BE49-F238E27FC236}">
                <a16:creationId xmlns:a16="http://schemas.microsoft.com/office/drawing/2014/main" id="{20617740-202D-6645-BC4D-24EB26A7396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2847D52-A215-1843-8052-3A40E91D7AD2}" type="slidenum">
              <a:rPr lang="en-US" altLang="en-US" sz="1400">
                <a:latin typeface="Times New Roman" panose="02020603050405020304" pitchFamily="18" charset="0"/>
              </a:rPr>
              <a:pPr>
                <a:spcBef>
                  <a:spcPct val="0"/>
                </a:spcBef>
                <a:buFontTx/>
                <a:buNone/>
              </a:pPr>
              <a:t>15</a:t>
            </a:fld>
            <a:endParaRPr lang="en-US" altLang="en-US" sz="1400">
              <a:latin typeface="Times New Roman" panose="02020603050405020304" pitchFamily="18" charset="0"/>
            </a:endParaRPr>
          </a:p>
        </p:txBody>
      </p:sp>
      <p:grpSp>
        <p:nvGrpSpPr>
          <p:cNvPr id="25604" name="Group 2">
            <a:extLst>
              <a:ext uri="{FF2B5EF4-FFF2-40B4-BE49-F238E27FC236}">
                <a16:creationId xmlns:a16="http://schemas.microsoft.com/office/drawing/2014/main" id="{115CE14D-DE18-E244-8965-31030088C72F}"/>
              </a:ext>
            </a:extLst>
          </p:cNvPr>
          <p:cNvGrpSpPr>
            <a:grpSpLocks noChangeAspect="1"/>
          </p:cNvGrpSpPr>
          <p:nvPr/>
        </p:nvGrpSpPr>
        <p:grpSpPr bwMode="auto">
          <a:xfrm>
            <a:off x="3581400" y="1066801"/>
            <a:ext cx="4914900" cy="2486371"/>
            <a:chOff x="4104" y="912"/>
            <a:chExt cx="2895" cy="1302"/>
          </a:xfrm>
        </p:grpSpPr>
        <p:pic>
          <p:nvPicPr>
            <p:cNvPr id="25627" name="Picture 3" descr="Science 406">
              <a:extLst>
                <a:ext uri="{FF2B5EF4-FFF2-40B4-BE49-F238E27FC236}">
                  <a16:creationId xmlns:a16="http://schemas.microsoft.com/office/drawing/2014/main" id="{3C7830CA-F7C3-3748-B3E6-B4A963476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74" r="20221" b="66675"/>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a:extLst>
                <a:ext uri="{FF2B5EF4-FFF2-40B4-BE49-F238E27FC236}">
                  <a16:creationId xmlns:a16="http://schemas.microsoft.com/office/drawing/2014/main" id="{184045E1-2C82-E541-A834-BF8449D0BE97}"/>
                </a:ext>
              </a:extLst>
            </p:cNvPr>
            <p:cNvSpPr txBox="1">
              <a:spLocks noChangeAspect="1" noChangeArrowheads="1"/>
            </p:cNvSpPr>
            <p:nvPr/>
          </p:nvSpPr>
          <p:spPr bwMode="auto">
            <a:xfrm>
              <a:off x="4887" y="2004"/>
              <a:ext cx="2112" cy="210"/>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000" dirty="0" err="1">
                  <a:solidFill>
                    <a:srgbClr val="000000"/>
                  </a:solidFill>
                  <a:latin typeface="Arial" charset="0"/>
                </a:rPr>
                <a:t>Brightfield</a:t>
              </a:r>
              <a:r>
                <a:rPr lang="en-US" altLang="en-US" sz="2000" dirty="0">
                  <a:solidFill>
                    <a:schemeClr val="bg1"/>
                  </a:solidFill>
                  <a:latin typeface="Arial" charset="0"/>
                </a:rPr>
                <a:t> Image</a:t>
              </a:r>
            </a:p>
          </p:txBody>
        </p:sp>
      </p:grpSp>
      <p:pic>
        <p:nvPicPr>
          <p:cNvPr id="25605" name="Picture 6" descr="Science 406">
            <a:extLst>
              <a:ext uri="{FF2B5EF4-FFF2-40B4-BE49-F238E27FC236}">
                <a16:creationId xmlns:a16="http://schemas.microsoft.com/office/drawing/2014/main" id="{28BC4A81-F6CD-8949-B989-5F8DFB6BEAE9}"/>
              </a:ext>
            </a:extLst>
          </p:cNvPr>
          <p:cNvPicPr>
            <a:picLocks noChangeAspect="1" noChangeArrowheads="1"/>
          </p:cNvPicPr>
          <p:nvPr/>
        </p:nvPicPr>
        <p:blipFill>
          <a:blip r:embed="rId2">
            <a:lum bright="38000"/>
            <a:extLst>
              <a:ext uri="{28A0092B-C50C-407E-A947-70E740481C1C}">
                <a14:useLocalDpi xmlns:a14="http://schemas.microsoft.com/office/drawing/2010/main" val="0"/>
              </a:ext>
            </a:extLst>
          </a:blip>
          <a:srcRect l="5841" t="40224" r="67885" b="44830"/>
          <a:stretch>
            <a:fillRect/>
          </a:stretch>
        </p:blipFill>
        <p:spPr bwMode="auto">
          <a:xfrm>
            <a:off x="1546226" y="457201"/>
            <a:ext cx="18827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Science 406">
            <a:extLst>
              <a:ext uri="{FF2B5EF4-FFF2-40B4-BE49-F238E27FC236}">
                <a16:creationId xmlns:a16="http://schemas.microsoft.com/office/drawing/2014/main" id="{630F921A-C37D-4E46-853F-497641F22AF2}"/>
              </a:ext>
            </a:extLst>
          </p:cNvPr>
          <p:cNvPicPr>
            <a:picLocks noChangeAspect="1" noChangeArrowheads="1"/>
          </p:cNvPicPr>
          <p:nvPr/>
        </p:nvPicPr>
        <p:blipFill>
          <a:blip r:embed="rId2">
            <a:lum bright="24000"/>
            <a:extLst>
              <a:ext uri="{28A0092B-C50C-407E-A947-70E740481C1C}">
                <a14:useLocalDpi xmlns:a14="http://schemas.microsoft.com/office/drawing/2010/main" val="0"/>
              </a:ext>
            </a:extLst>
          </a:blip>
          <a:srcRect l="7314" t="62445" r="67424" b="22829"/>
          <a:stretch>
            <a:fillRect/>
          </a:stretch>
        </p:blipFill>
        <p:spPr bwMode="auto">
          <a:xfrm>
            <a:off x="1524000" y="4495801"/>
            <a:ext cx="19812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descr="Science 406">
            <a:extLst>
              <a:ext uri="{FF2B5EF4-FFF2-40B4-BE49-F238E27FC236}">
                <a16:creationId xmlns:a16="http://schemas.microsoft.com/office/drawing/2014/main" id="{0F82ECE4-59AA-6741-97F8-DFE780A371F1}"/>
              </a:ext>
            </a:extLst>
          </p:cNvPr>
          <p:cNvPicPr>
            <a:picLocks noChangeAspect="1" noChangeArrowheads="1"/>
          </p:cNvPicPr>
          <p:nvPr/>
        </p:nvPicPr>
        <p:blipFill>
          <a:blip r:embed="rId2">
            <a:lum bright="24000"/>
            <a:extLst>
              <a:ext uri="{28A0092B-C50C-407E-A947-70E740481C1C}">
                <a14:useLocalDpi xmlns:a14="http://schemas.microsoft.com/office/drawing/2010/main" val="0"/>
              </a:ext>
            </a:extLst>
          </a:blip>
          <a:srcRect l="39136" t="62553" r="35146" b="22958"/>
          <a:stretch>
            <a:fillRect/>
          </a:stretch>
        </p:blipFill>
        <p:spPr bwMode="auto">
          <a:xfrm>
            <a:off x="8453438" y="4335463"/>
            <a:ext cx="208280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a:extLst>
              <a:ext uri="{FF2B5EF4-FFF2-40B4-BE49-F238E27FC236}">
                <a16:creationId xmlns:a16="http://schemas.microsoft.com/office/drawing/2014/main" id="{A900758B-10DD-8A4C-A391-AA66771131DB}"/>
              </a:ext>
            </a:extLst>
          </p:cNvPr>
          <p:cNvSpPr txBox="1">
            <a:spLocks noChangeArrowheads="1"/>
          </p:cNvSpPr>
          <p:nvPr/>
        </p:nvSpPr>
        <p:spPr bwMode="auto">
          <a:xfrm>
            <a:off x="8278813" y="5988050"/>
            <a:ext cx="2430462" cy="338138"/>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dirty="0">
                <a:solidFill>
                  <a:srgbClr val="000000"/>
                </a:solidFill>
                <a:latin typeface="Arial" charset="0"/>
              </a:rPr>
              <a:t>UV Images</a:t>
            </a:r>
          </a:p>
        </p:txBody>
      </p:sp>
      <p:grpSp>
        <p:nvGrpSpPr>
          <p:cNvPr id="25609" name="Group 13">
            <a:extLst>
              <a:ext uri="{FF2B5EF4-FFF2-40B4-BE49-F238E27FC236}">
                <a16:creationId xmlns:a16="http://schemas.microsoft.com/office/drawing/2014/main" id="{B751ECB2-9503-CE4B-9936-55B022EBCFE0}"/>
              </a:ext>
            </a:extLst>
          </p:cNvPr>
          <p:cNvGrpSpPr>
            <a:grpSpLocks/>
          </p:cNvGrpSpPr>
          <p:nvPr/>
        </p:nvGrpSpPr>
        <p:grpSpPr bwMode="auto">
          <a:xfrm>
            <a:off x="1752601" y="2057400"/>
            <a:ext cx="1539875" cy="2009784"/>
            <a:chOff x="3432" y="1632"/>
            <a:chExt cx="1056" cy="1616"/>
          </a:xfrm>
        </p:grpSpPr>
        <p:pic>
          <p:nvPicPr>
            <p:cNvPr id="25625" name="Picture 14">
              <a:extLst>
                <a:ext uri="{FF2B5EF4-FFF2-40B4-BE49-F238E27FC236}">
                  <a16:creationId xmlns:a16="http://schemas.microsoft.com/office/drawing/2014/main" id="{D358C9D8-F8B5-BC45-99B5-9E5C0B331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5">
              <a:extLst>
                <a:ext uri="{FF2B5EF4-FFF2-40B4-BE49-F238E27FC236}">
                  <a16:creationId xmlns:a16="http://schemas.microsoft.com/office/drawing/2014/main" id="{848E1FD0-08A6-1844-9A4F-3784809F8E83}"/>
                </a:ext>
              </a:extLst>
            </p:cNvPr>
            <p:cNvSpPr txBox="1">
              <a:spLocks noChangeArrowheads="1"/>
            </p:cNvSpPr>
            <p:nvPr/>
          </p:nvSpPr>
          <p:spPr bwMode="auto">
            <a:xfrm>
              <a:off x="3432" y="2976"/>
              <a:ext cx="1056" cy="272"/>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0000"/>
                  </a:solidFill>
                  <a:latin typeface="Arial" charset="0"/>
                </a:rPr>
                <a:t>Dr. Melamed</a:t>
              </a:r>
            </a:p>
          </p:txBody>
        </p:sp>
      </p:grpSp>
      <p:grpSp>
        <p:nvGrpSpPr>
          <p:cNvPr id="25610" name="Group 17">
            <a:extLst>
              <a:ext uri="{FF2B5EF4-FFF2-40B4-BE49-F238E27FC236}">
                <a16:creationId xmlns:a16="http://schemas.microsoft.com/office/drawing/2014/main" id="{7B9CF8B0-65BD-BE4B-9D54-04FCC564634D}"/>
              </a:ext>
            </a:extLst>
          </p:cNvPr>
          <p:cNvGrpSpPr>
            <a:grpSpLocks/>
          </p:cNvGrpSpPr>
          <p:nvPr/>
        </p:nvGrpSpPr>
        <p:grpSpPr bwMode="auto">
          <a:xfrm>
            <a:off x="9317039" y="1876425"/>
            <a:ext cx="1266825" cy="2470150"/>
            <a:chOff x="3816" y="1584"/>
            <a:chExt cx="898" cy="1556"/>
          </a:xfrm>
        </p:grpSpPr>
        <p:pic>
          <p:nvPicPr>
            <p:cNvPr id="25623" name="Picture 18" descr="Leo Koss">
              <a:extLst>
                <a:ext uri="{FF2B5EF4-FFF2-40B4-BE49-F238E27FC236}">
                  <a16:creationId xmlns:a16="http://schemas.microsoft.com/office/drawing/2014/main" id="{F2F57D8E-3D7A-BF45-8C0D-751BA72DA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9">
              <a:extLst>
                <a:ext uri="{FF2B5EF4-FFF2-40B4-BE49-F238E27FC236}">
                  <a16:creationId xmlns:a16="http://schemas.microsoft.com/office/drawing/2014/main" id="{BEAA2573-AC2F-3948-94FE-A32FED99C537}"/>
                </a:ext>
              </a:extLst>
            </p:cNvPr>
            <p:cNvSpPr txBox="1">
              <a:spLocks noChangeArrowheads="1"/>
            </p:cNvSpPr>
            <p:nvPr/>
          </p:nvSpPr>
          <p:spPr bwMode="auto">
            <a:xfrm>
              <a:off x="3864" y="2928"/>
              <a:ext cx="816" cy="212"/>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0000"/>
                  </a:solidFill>
                  <a:latin typeface="Arial" charset="0"/>
                </a:rPr>
                <a:t>Dr. Koss</a:t>
              </a:r>
            </a:p>
          </p:txBody>
        </p:sp>
      </p:grpSp>
      <p:grpSp>
        <p:nvGrpSpPr>
          <p:cNvPr id="25611" name="Group 20">
            <a:extLst>
              <a:ext uri="{FF2B5EF4-FFF2-40B4-BE49-F238E27FC236}">
                <a16:creationId xmlns:a16="http://schemas.microsoft.com/office/drawing/2014/main" id="{9784F2A4-E8BF-E94C-9704-E13FFF1E7C8A}"/>
              </a:ext>
            </a:extLst>
          </p:cNvPr>
          <p:cNvGrpSpPr>
            <a:grpSpLocks/>
          </p:cNvGrpSpPr>
          <p:nvPr/>
        </p:nvGrpSpPr>
        <p:grpSpPr bwMode="auto">
          <a:xfrm>
            <a:off x="8907464" y="22225"/>
            <a:ext cx="1760537" cy="2089150"/>
            <a:chOff x="4440" y="1632"/>
            <a:chExt cx="1248" cy="1316"/>
          </a:xfrm>
        </p:grpSpPr>
        <p:pic>
          <p:nvPicPr>
            <p:cNvPr id="25621" name="Picture 21" descr="LouEdited">
              <a:extLst>
                <a:ext uri="{FF2B5EF4-FFF2-40B4-BE49-F238E27FC236}">
                  <a16:creationId xmlns:a16="http://schemas.microsoft.com/office/drawing/2014/main" id="{B280CFF0-E06D-8B43-B9A0-81F6424F3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Text Box 22">
              <a:extLst>
                <a:ext uri="{FF2B5EF4-FFF2-40B4-BE49-F238E27FC236}">
                  <a16:creationId xmlns:a16="http://schemas.microsoft.com/office/drawing/2014/main" id="{A310F071-DB37-C24A-BB47-695832FC0551}"/>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1600">
                  <a:solidFill>
                    <a:schemeClr val="bg1"/>
                  </a:solidFill>
                </a:rPr>
                <a:t>Dr. Kamentsky</a:t>
              </a:r>
              <a:endParaRPr lang="en-US" altLang="en-US" sz="1600" b="1" u="sng"/>
            </a:p>
          </p:txBody>
        </p:sp>
      </p:grpSp>
      <p:grpSp>
        <p:nvGrpSpPr>
          <p:cNvPr id="25612" name="Group 10">
            <a:extLst>
              <a:ext uri="{FF2B5EF4-FFF2-40B4-BE49-F238E27FC236}">
                <a16:creationId xmlns:a16="http://schemas.microsoft.com/office/drawing/2014/main" id="{04B43359-924F-C444-B0EF-5E061FB840CC}"/>
              </a:ext>
            </a:extLst>
          </p:cNvPr>
          <p:cNvGrpSpPr>
            <a:grpSpLocks noChangeAspect="1"/>
          </p:cNvGrpSpPr>
          <p:nvPr/>
        </p:nvGrpSpPr>
        <p:grpSpPr bwMode="auto">
          <a:xfrm>
            <a:off x="3716338" y="3778250"/>
            <a:ext cx="2082800" cy="2890838"/>
            <a:chOff x="3336" y="1584"/>
            <a:chExt cx="1440" cy="1776"/>
          </a:xfrm>
        </p:grpSpPr>
        <p:pic>
          <p:nvPicPr>
            <p:cNvPr id="25619" name="Picture 11" descr="Science 55">
              <a:extLst>
                <a:ext uri="{FF2B5EF4-FFF2-40B4-BE49-F238E27FC236}">
                  <a16:creationId xmlns:a16="http://schemas.microsoft.com/office/drawing/2014/main" id="{DCB30AB7-3879-0A44-8006-BD9703B0D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3778" b="1387"/>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12" descr="Science 55">
              <a:extLst>
                <a:ext uri="{FF2B5EF4-FFF2-40B4-BE49-F238E27FC236}">
                  <a16:creationId xmlns:a16="http://schemas.microsoft.com/office/drawing/2014/main" id="{C42FB046-F778-494C-BC8A-F4DB462A99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778" r="48444" b="81343"/>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13" name="Group 6">
            <a:extLst>
              <a:ext uri="{FF2B5EF4-FFF2-40B4-BE49-F238E27FC236}">
                <a16:creationId xmlns:a16="http://schemas.microsoft.com/office/drawing/2014/main" id="{F526991F-5E0E-B844-9AD3-FC03CBADB91B}"/>
              </a:ext>
            </a:extLst>
          </p:cNvPr>
          <p:cNvGrpSpPr>
            <a:grpSpLocks noChangeAspect="1"/>
          </p:cNvGrpSpPr>
          <p:nvPr/>
        </p:nvGrpSpPr>
        <p:grpSpPr bwMode="auto">
          <a:xfrm>
            <a:off x="6113464" y="3989389"/>
            <a:ext cx="1755775" cy="2414587"/>
            <a:chOff x="4824" y="1344"/>
            <a:chExt cx="1452" cy="1776"/>
          </a:xfrm>
        </p:grpSpPr>
        <p:pic>
          <p:nvPicPr>
            <p:cNvPr id="25616" name="Picture 7" descr="Science 55">
              <a:extLst>
                <a:ext uri="{FF2B5EF4-FFF2-40B4-BE49-F238E27FC236}">
                  <a16:creationId xmlns:a16="http://schemas.microsoft.com/office/drawing/2014/main" id="{9194920B-4027-B64D-B26B-C53EF05068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6222" b="1389"/>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8" descr="Science 55">
              <a:extLst>
                <a:ext uri="{FF2B5EF4-FFF2-40B4-BE49-F238E27FC236}">
                  <a16:creationId xmlns:a16="http://schemas.microsoft.com/office/drawing/2014/main" id="{A4ED77C2-3235-0D42-B6A3-897451652A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7334" r="48444" b="81343"/>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9" descr="Science 55">
              <a:extLst>
                <a:ext uri="{FF2B5EF4-FFF2-40B4-BE49-F238E27FC236}">
                  <a16:creationId xmlns:a16="http://schemas.microsoft.com/office/drawing/2014/main" id="{31B1F505-643E-4D44-B56B-2329DBEFD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9779" r="43111" b="81343"/>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14" name="Picture 5" descr="Science 56">
            <a:extLst>
              <a:ext uri="{FF2B5EF4-FFF2-40B4-BE49-F238E27FC236}">
                <a16:creationId xmlns:a16="http://schemas.microsoft.com/office/drawing/2014/main" id="{73060DAA-D44F-5843-9A38-D3821CF302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2080"/>
          <a:stretch>
            <a:fillRect/>
          </a:stretch>
        </p:blipFill>
        <p:spPr bwMode="auto">
          <a:xfrm>
            <a:off x="7362826" y="1936751"/>
            <a:ext cx="12668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4">
            <a:extLst>
              <a:ext uri="{FF2B5EF4-FFF2-40B4-BE49-F238E27FC236}">
                <a16:creationId xmlns:a16="http://schemas.microsoft.com/office/drawing/2014/main" id="{BD4C62C6-908F-F147-9B55-2A234D021E6E}"/>
              </a:ext>
            </a:extLst>
          </p:cNvPr>
          <p:cNvSpPr>
            <a:spLocks noChangeArrowheads="1"/>
          </p:cNvSpPr>
          <p:nvPr/>
        </p:nvSpPr>
        <p:spPr bwMode="auto">
          <a:xfrm>
            <a:off x="2770188" y="6184900"/>
            <a:ext cx="5059362" cy="431800"/>
          </a:xfrm>
          <a:prstGeom prst="rect">
            <a:avLst/>
          </a:prstGeom>
          <a:noFill/>
          <a:ln>
            <a:noFill/>
          </a:ln>
          <a:effec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0000"/>
                </a:solidFill>
                <a:latin typeface="Arial" charset="0"/>
              </a:rPr>
              <a:t>Ultraviolet Absorption in </a:t>
            </a:r>
            <a:r>
              <a:rPr lang="en-US" altLang="en-US" sz="1100" dirty="0" err="1">
                <a:solidFill>
                  <a:srgbClr val="000000"/>
                </a:solidFill>
                <a:latin typeface="Arial" charset="0"/>
              </a:rPr>
              <a:t>Epidermoid</a:t>
            </a:r>
            <a:r>
              <a:rPr lang="en-US" altLang="en-US" sz="1100" dirty="0">
                <a:solidFill>
                  <a:srgbClr val="000000"/>
                </a:solidFill>
                <a:latin typeface="Arial" charset="0"/>
              </a:rPr>
              <a:t> Cancer Cells  LA </a:t>
            </a:r>
            <a:r>
              <a:rPr lang="en-US" altLang="en-US" sz="1100" dirty="0" err="1">
                <a:solidFill>
                  <a:srgbClr val="000000"/>
                </a:solidFill>
                <a:latin typeface="Arial" charset="0"/>
              </a:rPr>
              <a:t>Kamentsky</a:t>
            </a:r>
            <a:r>
              <a:rPr lang="en-US" altLang="en-US" sz="1100" dirty="0">
                <a:solidFill>
                  <a:srgbClr val="000000"/>
                </a:solidFill>
                <a:latin typeface="Arial" charset="0"/>
              </a:rPr>
              <a:t>, H. </a:t>
            </a:r>
            <a:r>
              <a:rPr lang="en-US" altLang="en-US" sz="1100" dirty="0" err="1">
                <a:solidFill>
                  <a:srgbClr val="000000"/>
                </a:solidFill>
                <a:latin typeface="Arial" charset="0"/>
              </a:rPr>
              <a:t>Derman</a:t>
            </a:r>
            <a:r>
              <a:rPr lang="en-US" altLang="en-US" sz="1100" dirty="0">
                <a:solidFill>
                  <a:srgbClr val="000000"/>
                </a:solidFill>
                <a:latin typeface="Arial" charset="0"/>
              </a:rPr>
              <a:t>,</a:t>
            </a:r>
          </a:p>
          <a:p>
            <a:pPr>
              <a:spcBef>
                <a:spcPct val="0"/>
              </a:spcBef>
              <a:buFontTx/>
              <a:buNone/>
              <a:defRPr/>
            </a:pPr>
            <a:r>
              <a:rPr lang="en-US" altLang="en-US" sz="1100" dirty="0">
                <a:solidFill>
                  <a:srgbClr val="000000"/>
                </a:solidFill>
                <a:latin typeface="Arial" charset="0"/>
              </a:rPr>
              <a:t> and MR </a:t>
            </a:r>
            <a:r>
              <a:rPr lang="en-US" altLang="en-US" sz="1100" dirty="0" err="1">
                <a:solidFill>
                  <a:srgbClr val="000000"/>
                </a:solidFill>
                <a:latin typeface="Arial" charset="0"/>
              </a:rPr>
              <a:t>Melamed</a:t>
            </a:r>
            <a:r>
              <a:rPr lang="en-US" altLang="en-US" sz="1100" dirty="0">
                <a:solidFill>
                  <a:srgbClr val="000000"/>
                </a:solidFill>
                <a:latin typeface="Arial" charset="0"/>
              </a:rPr>
              <a:t>,  Science  </a:t>
            </a:r>
            <a:r>
              <a:rPr lang="en-US" altLang="en-US" sz="1100" u="sng" dirty="0">
                <a:solidFill>
                  <a:srgbClr val="000000"/>
                </a:solidFill>
                <a:latin typeface="Arial" charset="0"/>
              </a:rPr>
              <a:t>142</a:t>
            </a:r>
            <a:r>
              <a:rPr lang="en-US" altLang="en-US" sz="1100" dirty="0">
                <a:solidFill>
                  <a:srgbClr val="000000"/>
                </a:solidFill>
                <a:latin typeface="Arial" charset="0"/>
              </a:rPr>
              <a:t>, 1963 (ref 40210)</a:t>
            </a:r>
          </a:p>
        </p:txBody>
      </p:sp>
    </p:spTree>
    <p:extLst>
      <p:ext uri="{BB962C8B-B14F-4D97-AF65-F5344CB8AC3E}">
        <p14:creationId xmlns:p14="http://schemas.microsoft.com/office/powerpoint/2010/main" val="448702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0CA6761-BF12-9F47-98F3-E4C71883A9EB}"/>
              </a:ext>
            </a:extLst>
          </p:cNvPr>
          <p:cNvSpPr>
            <a:spLocks noGrp="1" noChangeArrowheads="1"/>
          </p:cNvSpPr>
          <p:nvPr>
            <p:ph type="title"/>
          </p:nvPr>
        </p:nvSpPr>
        <p:spPr>
          <a:xfrm>
            <a:off x="635000" y="382929"/>
            <a:ext cx="10515600" cy="455271"/>
          </a:xfrm>
        </p:spPr>
        <p:txBody>
          <a:bodyPr/>
          <a:lstStyle/>
          <a:p>
            <a:r>
              <a:rPr lang="en-US" altLang="en-US" sz="2400" b="1" dirty="0">
                <a:solidFill>
                  <a:srgbClr val="000000"/>
                </a:solidFill>
                <a:ea typeface="ＭＳ Ｐゴシック" panose="020B0600070205080204" pitchFamily="34" charset="-128"/>
              </a:rPr>
              <a:t>Relating Cytometry to Pathology  - O. Caspersson 1964</a:t>
            </a:r>
            <a:endParaRPr lang="en-US" altLang="en-US" sz="2400" dirty="0">
              <a:solidFill>
                <a:srgbClr val="000000"/>
              </a:solidFill>
              <a:ea typeface="ＭＳ Ｐゴシック" panose="020B0600070205080204" pitchFamily="34" charset="-128"/>
            </a:endParaRPr>
          </a:p>
        </p:txBody>
      </p:sp>
      <p:sp>
        <p:nvSpPr>
          <p:cNvPr id="26626" name="Slide Number Placeholder 4">
            <a:extLst>
              <a:ext uri="{FF2B5EF4-FFF2-40B4-BE49-F238E27FC236}">
                <a16:creationId xmlns:a16="http://schemas.microsoft.com/office/drawing/2014/main" id="{C771E57D-54BE-5040-AEC2-EB8CBE2AFD3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7FC0F2F-FA52-D043-B191-E77396BA7C8E}" type="slidenum">
              <a:rPr lang="en-US" altLang="en-US" sz="1400">
                <a:latin typeface="Times New Roman" panose="02020603050405020304" pitchFamily="18" charset="0"/>
              </a:rPr>
              <a:pPr>
                <a:spcBef>
                  <a:spcPct val="0"/>
                </a:spcBef>
                <a:buFontTx/>
                <a:buNone/>
              </a:pPr>
              <a:t>16</a:t>
            </a:fld>
            <a:endParaRPr lang="en-US" altLang="en-US" sz="1400">
              <a:latin typeface="Times New Roman" panose="02020603050405020304" pitchFamily="18" charset="0"/>
            </a:endParaRPr>
          </a:p>
        </p:txBody>
      </p:sp>
      <p:grpSp>
        <p:nvGrpSpPr>
          <p:cNvPr id="26627" name="Group 5">
            <a:extLst>
              <a:ext uri="{FF2B5EF4-FFF2-40B4-BE49-F238E27FC236}">
                <a16:creationId xmlns:a16="http://schemas.microsoft.com/office/drawing/2014/main" id="{C8051973-AE1E-3A46-8BC0-69BF1E912119}"/>
              </a:ext>
            </a:extLst>
          </p:cNvPr>
          <p:cNvGrpSpPr>
            <a:grpSpLocks/>
          </p:cNvGrpSpPr>
          <p:nvPr/>
        </p:nvGrpSpPr>
        <p:grpSpPr bwMode="auto">
          <a:xfrm>
            <a:off x="1760539" y="990600"/>
            <a:ext cx="3184525" cy="1995488"/>
            <a:chOff x="168" y="624"/>
            <a:chExt cx="2256" cy="1257"/>
          </a:xfrm>
        </p:grpSpPr>
        <p:pic>
          <p:nvPicPr>
            <p:cNvPr id="26636" name="Picture 6" descr="Science 30">
              <a:extLst>
                <a:ext uri="{FF2B5EF4-FFF2-40B4-BE49-F238E27FC236}">
                  <a16:creationId xmlns:a16="http://schemas.microsoft.com/office/drawing/2014/main" id="{50A7D25E-2DBE-2E42-9C13-0A4211FE5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0" t="16101" r="57062" b="56525"/>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C4DBE6B9-167D-4D45-998E-86E6E87FAEF7}"/>
                </a:ext>
              </a:extLst>
            </p:cNvPr>
            <p:cNvSpPr txBox="1">
              <a:spLocks noChangeArrowheads="1"/>
            </p:cNvSpPr>
            <p:nvPr/>
          </p:nvSpPr>
          <p:spPr bwMode="auto">
            <a:xfrm>
              <a:off x="408" y="624"/>
              <a:ext cx="1922" cy="368"/>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600" b="1">
                  <a:solidFill>
                    <a:srgbClr val="000000"/>
                  </a:solidFill>
                  <a:latin typeface="Arial" charset="0"/>
                </a:rPr>
                <a:t>Cells from a normal cervix</a:t>
              </a:r>
            </a:p>
          </p:txBody>
        </p:sp>
      </p:grpSp>
      <p:grpSp>
        <p:nvGrpSpPr>
          <p:cNvPr id="26628" name="Group 8">
            <a:extLst>
              <a:ext uri="{FF2B5EF4-FFF2-40B4-BE49-F238E27FC236}">
                <a16:creationId xmlns:a16="http://schemas.microsoft.com/office/drawing/2014/main" id="{49FE97CE-B7AA-D743-8535-61C018D85535}"/>
              </a:ext>
            </a:extLst>
          </p:cNvPr>
          <p:cNvGrpSpPr>
            <a:grpSpLocks/>
          </p:cNvGrpSpPr>
          <p:nvPr/>
        </p:nvGrpSpPr>
        <p:grpSpPr bwMode="auto">
          <a:xfrm>
            <a:off x="4267201" y="3073400"/>
            <a:ext cx="3319463" cy="1651000"/>
            <a:chOff x="1944" y="1936"/>
            <a:chExt cx="2352" cy="1040"/>
          </a:xfrm>
        </p:grpSpPr>
        <p:pic>
          <p:nvPicPr>
            <p:cNvPr id="26634" name="Picture 9" descr="Science 30">
              <a:extLst>
                <a:ext uri="{FF2B5EF4-FFF2-40B4-BE49-F238E27FC236}">
                  <a16:creationId xmlns:a16="http://schemas.microsoft.com/office/drawing/2014/main" id="{8A7DDAE5-90C5-CD49-844A-AE6E4BD86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0" t="41864" r="57062" b="38812"/>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2172DACB-51EF-6346-8F6A-28EA5094973F}"/>
                </a:ext>
              </a:extLst>
            </p:cNvPr>
            <p:cNvSpPr txBox="1">
              <a:spLocks noChangeArrowheads="1"/>
            </p:cNvSpPr>
            <p:nvPr/>
          </p:nvSpPr>
          <p:spPr bwMode="auto">
            <a:xfrm>
              <a:off x="1944" y="1936"/>
              <a:ext cx="2352" cy="212"/>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0000"/>
                  </a:solidFill>
                  <a:latin typeface="Arial" charset="0"/>
                </a:rPr>
                <a:t>Cells from a cervical carcinoma</a:t>
              </a:r>
            </a:p>
          </p:txBody>
        </p:sp>
      </p:grpSp>
      <p:grpSp>
        <p:nvGrpSpPr>
          <p:cNvPr id="26629" name="Group 11">
            <a:extLst>
              <a:ext uri="{FF2B5EF4-FFF2-40B4-BE49-F238E27FC236}">
                <a16:creationId xmlns:a16="http://schemas.microsoft.com/office/drawing/2014/main" id="{7BE54196-2E9B-1F43-B31C-4AF4A8DBF331}"/>
              </a:ext>
            </a:extLst>
          </p:cNvPr>
          <p:cNvGrpSpPr>
            <a:grpSpLocks/>
          </p:cNvGrpSpPr>
          <p:nvPr/>
        </p:nvGrpSpPr>
        <p:grpSpPr bwMode="auto">
          <a:xfrm>
            <a:off x="6502401" y="4749800"/>
            <a:ext cx="3725863" cy="1905000"/>
            <a:chOff x="3528" y="2992"/>
            <a:chExt cx="2640" cy="1200"/>
          </a:xfrm>
        </p:grpSpPr>
        <p:pic>
          <p:nvPicPr>
            <p:cNvPr id="26632" name="Picture 12" descr="Science 30">
              <a:extLst>
                <a:ext uri="{FF2B5EF4-FFF2-40B4-BE49-F238E27FC236}">
                  <a16:creationId xmlns:a16="http://schemas.microsoft.com/office/drawing/2014/main" id="{EA5D61C1-C11D-A747-8F5C-5BC180238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0" t="59578" r="57062" b="14659"/>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3">
              <a:extLst>
                <a:ext uri="{FF2B5EF4-FFF2-40B4-BE49-F238E27FC236}">
                  <a16:creationId xmlns:a16="http://schemas.microsoft.com/office/drawing/2014/main" id="{C0FDECF6-992A-A248-BE67-E370A35CEB9F}"/>
                </a:ext>
              </a:extLst>
            </p:cNvPr>
            <p:cNvSpPr txBox="1">
              <a:spLocks noChangeArrowheads="1"/>
            </p:cNvSpPr>
            <p:nvPr/>
          </p:nvSpPr>
          <p:spPr bwMode="auto">
            <a:xfrm>
              <a:off x="3528" y="2992"/>
              <a:ext cx="2640" cy="368"/>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0000"/>
                  </a:solidFill>
                  <a:latin typeface="Arial" charset="0"/>
                </a:rPr>
                <a:t>Premalignant cells from the epithelium</a:t>
              </a:r>
            </a:p>
          </p:txBody>
        </p:sp>
      </p:grpSp>
      <p:sp>
        <p:nvSpPr>
          <p:cNvPr id="15" name="Text Box 3">
            <a:extLst>
              <a:ext uri="{FF2B5EF4-FFF2-40B4-BE49-F238E27FC236}">
                <a16:creationId xmlns:a16="http://schemas.microsoft.com/office/drawing/2014/main" id="{FF88B719-782A-B646-97BB-894D2A182CEF}"/>
              </a:ext>
            </a:extLst>
          </p:cNvPr>
          <p:cNvSpPr txBox="1">
            <a:spLocks noChangeArrowheads="1"/>
          </p:cNvSpPr>
          <p:nvPr/>
        </p:nvSpPr>
        <p:spPr bwMode="auto">
          <a:xfrm>
            <a:off x="2743200" y="4876801"/>
            <a:ext cx="3860800" cy="1323975"/>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dirty="0">
                <a:solidFill>
                  <a:srgbClr val="000000"/>
                </a:solidFill>
                <a:latin typeface="Arial" charset="0"/>
              </a:rPr>
              <a:t>Quantitative </a:t>
            </a:r>
            <a:r>
              <a:rPr lang="en-US" altLang="en-US" sz="1600" dirty="0" err="1">
                <a:solidFill>
                  <a:srgbClr val="000000"/>
                </a:solidFill>
                <a:latin typeface="Arial" charset="0"/>
              </a:rPr>
              <a:t>cytochemical</a:t>
            </a:r>
            <a:r>
              <a:rPr lang="en-US" altLang="en-US" sz="1600" dirty="0">
                <a:solidFill>
                  <a:srgbClr val="000000"/>
                </a:solidFill>
                <a:latin typeface="Arial" charset="0"/>
              </a:rPr>
              <a:t> studies on normal, malignant, premalignant and atypical cell populations from the human uterine cervix, </a:t>
            </a:r>
            <a:r>
              <a:rPr lang="en-US" altLang="en-US" sz="1600" dirty="0" err="1">
                <a:solidFill>
                  <a:srgbClr val="000000"/>
                </a:solidFill>
                <a:latin typeface="Arial" charset="0"/>
              </a:rPr>
              <a:t>Acta</a:t>
            </a:r>
            <a:r>
              <a:rPr lang="en-US" altLang="en-US" sz="1600" dirty="0">
                <a:solidFill>
                  <a:srgbClr val="000000"/>
                </a:solidFill>
                <a:latin typeface="Arial" charset="0"/>
              </a:rPr>
              <a:t> </a:t>
            </a:r>
            <a:r>
              <a:rPr lang="en-US" altLang="en-US" sz="1600" dirty="0" err="1">
                <a:solidFill>
                  <a:srgbClr val="000000"/>
                </a:solidFill>
                <a:latin typeface="Arial" charset="0"/>
              </a:rPr>
              <a:t>Cytologica</a:t>
            </a:r>
            <a:r>
              <a:rPr lang="en-US" altLang="en-US" sz="1600" dirty="0">
                <a:solidFill>
                  <a:srgbClr val="000000"/>
                </a:solidFill>
                <a:latin typeface="Arial" charset="0"/>
              </a:rPr>
              <a:t> </a:t>
            </a:r>
            <a:r>
              <a:rPr lang="en-US" altLang="en-US" sz="1600" u="sng" dirty="0">
                <a:solidFill>
                  <a:srgbClr val="000000"/>
                </a:solidFill>
                <a:latin typeface="Arial" charset="0"/>
              </a:rPr>
              <a:t>8</a:t>
            </a:r>
            <a:r>
              <a:rPr lang="en-US" altLang="en-US" sz="1600" dirty="0">
                <a:solidFill>
                  <a:srgbClr val="000000"/>
                </a:solidFill>
                <a:latin typeface="Arial" charset="0"/>
              </a:rPr>
              <a:t>, 1964</a:t>
            </a:r>
          </a:p>
          <a:p>
            <a:pPr>
              <a:spcBef>
                <a:spcPct val="0"/>
              </a:spcBef>
              <a:buFontTx/>
              <a:buNone/>
              <a:defRPr/>
            </a:pPr>
            <a:r>
              <a:rPr lang="en-US" altLang="en-US" sz="1600" dirty="0">
                <a:solidFill>
                  <a:srgbClr val="000000"/>
                </a:solidFill>
                <a:latin typeface="Arial" charset="0"/>
              </a:rPr>
              <a:t>(ref 49068)</a:t>
            </a:r>
          </a:p>
        </p:txBody>
      </p:sp>
      <p:sp>
        <p:nvSpPr>
          <p:cNvPr id="16" name="Text Box 4">
            <a:extLst>
              <a:ext uri="{FF2B5EF4-FFF2-40B4-BE49-F238E27FC236}">
                <a16:creationId xmlns:a16="http://schemas.microsoft.com/office/drawing/2014/main" id="{98E79CD2-A3A3-DF42-9DE8-F87059385E0A}"/>
              </a:ext>
            </a:extLst>
          </p:cNvPr>
          <p:cNvSpPr txBox="1">
            <a:spLocks noChangeArrowheads="1"/>
          </p:cNvSpPr>
          <p:nvPr/>
        </p:nvSpPr>
        <p:spPr bwMode="auto">
          <a:xfrm>
            <a:off x="5892800" y="1752601"/>
            <a:ext cx="4470400" cy="708025"/>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000" b="1" dirty="0">
                <a:solidFill>
                  <a:srgbClr val="000000"/>
                </a:solidFill>
                <a:latin typeface="Arial" charset="0"/>
              </a:rPr>
              <a:t>Frequency distribution of DNA content (by UV absorption) </a:t>
            </a:r>
          </a:p>
        </p:txBody>
      </p:sp>
    </p:spTree>
    <p:extLst>
      <p:ext uri="{BB962C8B-B14F-4D97-AF65-F5344CB8AC3E}">
        <p14:creationId xmlns:p14="http://schemas.microsoft.com/office/powerpoint/2010/main" val="945954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A7C060F2-783B-3047-A5DC-C606FA090772}"/>
              </a:ext>
            </a:extLst>
          </p:cNvPr>
          <p:cNvSpPr>
            <a:spLocks noGrp="1" noChangeArrowheads="1"/>
          </p:cNvSpPr>
          <p:nvPr>
            <p:ph type="title"/>
          </p:nvPr>
        </p:nvSpPr>
        <p:spPr/>
        <p:txBody>
          <a:bodyPr/>
          <a:lstStyle/>
          <a:p>
            <a:r>
              <a:rPr lang="en-US" altLang="en-US">
                <a:ea typeface="ＭＳ Ｐゴシック" panose="020B0600070205080204" pitchFamily="34" charset="-128"/>
              </a:rPr>
              <a:t>Trying to look at single cells in fluid</a:t>
            </a:r>
          </a:p>
        </p:txBody>
      </p:sp>
      <p:sp>
        <p:nvSpPr>
          <p:cNvPr id="27650" name="Slide Number Placeholder 2">
            <a:extLst>
              <a:ext uri="{FF2B5EF4-FFF2-40B4-BE49-F238E27FC236}">
                <a16:creationId xmlns:a16="http://schemas.microsoft.com/office/drawing/2014/main" id="{7E9BDBA2-205D-E846-A2B4-1E796A9DF5C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8D7698DF-41D4-C741-AB81-E018AA4771B6}" type="slidenum">
              <a:rPr lang="en-US" altLang="en-US" sz="1400">
                <a:latin typeface="Times New Roman" panose="02020603050405020304" pitchFamily="18" charset="0"/>
              </a:rPr>
              <a:pPr>
                <a:spcBef>
                  <a:spcPct val="0"/>
                </a:spcBef>
                <a:buFontTx/>
                <a:buNone/>
              </a:pPr>
              <a:t>17</a:t>
            </a:fld>
            <a:endParaRPr lang="en-US" altLang="en-US" sz="1400">
              <a:latin typeface="Times New Roman" panose="02020603050405020304" pitchFamily="18" charset="0"/>
            </a:endParaRPr>
          </a:p>
        </p:txBody>
      </p:sp>
      <p:sp>
        <p:nvSpPr>
          <p:cNvPr id="27651" name="TextBox 3">
            <a:extLst>
              <a:ext uri="{FF2B5EF4-FFF2-40B4-BE49-F238E27FC236}">
                <a16:creationId xmlns:a16="http://schemas.microsoft.com/office/drawing/2014/main" id="{5439E5CE-7898-7445-A36F-907182172E78}"/>
              </a:ext>
            </a:extLst>
          </p:cNvPr>
          <p:cNvSpPr txBox="1">
            <a:spLocks noChangeArrowheads="1"/>
          </p:cNvSpPr>
          <p:nvPr/>
        </p:nvSpPr>
        <p:spPr bwMode="auto">
          <a:xfrm>
            <a:off x="2590800" y="1752600"/>
            <a:ext cx="701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Next came techniques to try to look at cells in fluids – particularly blood</a:t>
            </a:r>
          </a:p>
          <a:p>
            <a:pPr>
              <a:spcBef>
                <a:spcPct val="0"/>
              </a:spcBef>
              <a:buFontTx/>
              <a:buNone/>
            </a:pPr>
            <a:endParaRPr lang="en-US" altLang="en-US" sz="2400">
              <a:latin typeface="Times New Roman" panose="02020603050405020304" pitchFamily="18" charset="0"/>
            </a:endParaRPr>
          </a:p>
          <a:p>
            <a:pPr>
              <a:spcBef>
                <a:spcPct val="0"/>
              </a:spcBef>
              <a:buFontTx/>
              <a:buNone/>
            </a:pPr>
            <a:r>
              <a:rPr lang="en-US" altLang="en-US" sz="2400">
                <a:latin typeface="Times New Roman" panose="02020603050405020304" pitchFamily="18" charset="0"/>
              </a:rPr>
              <a:t>The goal was to extract some kind of electrical signal as this was considered the best options </a:t>
            </a:r>
          </a:p>
        </p:txBody>
      </p:sp>
    </p:spTree>
    <p:extLst>
      <p:ext uri="{BB962C8B-B14F-4D97-AF65-F5344CB8AC3E}">
        <p14:creationId xmlns:p14="http://schemas.microsoft.com/office/powerpoint/2010/main" val="568618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85C90D74-FB02-2D4F-8662-8B314196D866}"/>
              </a:ext>
            </a:extLst>
          </p:cNvPr>
          <p:cNvSpPr>
            <a:spLocks noGrp="1" noChangeArrowheads="1"/>
          </p:cNvSpPr>
          <p:nvPr>
            <p:ph type="title"/>
          </p:nvPr>
        </p:nvSpPr>
        <p:spPr/>
        <p:txBody>
          <a:bodyPr/>
          <a:lstStyle/>
          <a:p>
            <a:r>
              <a:rPr lang="en-US" altLang="en-US" sz="2400" b="1">
                <a:solidFill>
                  <a:srgbClr val="000000"/>
                </a:solidFill>
                <a:ea typeface="ＭＳ Ｐゴシック" panose="020B0600070205080204" pitchFamily="34" charset="-128"/>
              </a:rPr>
              <a:t>Flow Cell Counter - First Try</a:t>
            </a:r>
            <a:br>
              <a:rPr lang="en-US" altLang="en-US" sz="2400" b="1">
                <a:solidFill>
                  <a:srgbClr val="000000"/>
                </a:solidFill>
                <a:ea typeface="ＭＳ Ｐゴシック" panose="020B0600070205080204" pitchFamily="34" charset="-128"/>
              </a:rPr>
            </a:br>
            <a:r>
              <a:rPr lang="en-US" altLang="en-US" b="1">
                <a:solidFill>
                  <a:srgbClr val="000000"/>
                </a:solidFill>
                <a:ea typeface="ＭＳ Ｐゴシック" panose="020B0600070205080204" pitchFamily="34" charset="-128"/>
              </a:rPr>
              <a:t>Andrew Moldavan 1934</a:t>
            </a:r>
            <a:endParaRPr lang="en-US" altLang="en-US" sz="2400">
              <a:solidFill>
                <a:srgbClr val="000000"/>
              </a:solidFill>
              <a:ea typeface="ＭＳ Ｐゴシック" panose="020B0600070205080204" pitchFamily="34" charset="-128"/>
            </a:endParaRPr>
          </a:p>
        </p:txBody>
      </p:sp>
      <p:sp>
        <p:nvSpPr>
          <p:cNvPr id="28674" name="Date Placeholder 2">
            <a:extLst>
              <a:ext uri="{FF2B5EF4-FFF2-40B4-BE49-F238E27FC236}">
                <a16:creationId xmlns:a16="http://schemas.microsoft.com/office/drawing/2014/main" id="{46812A6E-BFA8-9247-813F-B5845450203F}"/>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4EEDF57-5245-434D-B069-7310D461A71D}" type="datetime12">
              <a:rPr lang="en-US" altLang="en-US" sz="1400"/>
              <a:pPr>
                <a:spcBef>
                  <a:spcPct val="0"/>
                </a:spcBef>
                <a:buFontTx/>
                <a:buNone/>
              </a:pPr>
              <a:t>9:07 AM</a:t>
            </a:fld>
            <a:endParaRPr lang="en-US" altLang="en-US" sz="1400"/>
          </a:p>
        </p:txBody>
      </p:sp>
      <p:grpSp>
        <p:nvGrpSpPr>
          <p:cNvPr id="28675" name="Group 4">
            <a:extLst>
              <a:ext uri="{FF2B5EF4-FFF2-40B4-BE49-F238E27FC236}">
                <a16:creationId xmlns:a16="http://schemas.microsoft.com/office/drawing/2014/main" id="{71EBB782-1BFE-BE4E-BAC8-765A56D6C802}"/>
              </a:ext>
            </a:extLst>
          </p:cNvPr>
          <p:cNvGrpSpPr>
            <a:grpSpLocks/>
          </p:cNvGrpSpPr>
          <p:nvPr/>
        </p:nvGrpSpPr>
        <p:grpSpPr bwMode="auto">
          <a:xfrm>
            <a:off x="6096000" y="647700"/>
            <a:ext cx="5334000" cy="5562600"/>
            <a:chOff x="1512" y="768"/>
            <a:chExt cx="3432" cy="3315"/>
          </a:xfrm>
        </p:grpSpPr>
        <p:pic>
          <p:nvPicPr>
            <p:cNvPr id="28676" name="Picture 5" descr="Science 431">
              <a:extLst>
                <a:ext uri="{FF2B5EF4-FFF2-40B4-BE49-F238E27FC236}">
                  <a16:creationId xmlns:a16="http://schemas.microsoft.com/office/drawing/2014/main" id="{F6A7FE8C-2BA0-A84D-B971-04B19EBF6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 y="768"/>
              <a:ext cx="3432"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Science 431">
              <a:extLst>
                <a:ext uri="{FF2B5EF4-FFF2-40B4-BE49-F238E27FC236}">
                  <a16:creationId xmlns:a16="http://schemas.microsoft.com/office/drawing/2014/main" id="{68F4DF19-534B-BC45-BAFA-CB0A5C9CF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177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descr="Science 431">
              <a:extLst>
                <a:ext uri="{FF2B5EF4-FFF2-40B4-BE49-F238E27FC236}">
                  <a16:creationId xmlns:a16="http://schemas.microsoft.com/office/drawing/2014/main" id="{F2AB451C-1B5E-BC4A-BE1E-475DA8DD7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187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 descr="Science 431">
              <a:extLst>
                <a:ext uri="{FF2B5EF4-FFF2-40B4-BE49-F238E27FC236}">
                  <a16:creationId xmlns:a16="http://schemas.microsoft.com/office/drawing/2014/main" id="{04311A3B-7502-0342-BBFF-2124B9BE3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1920"/>
              <a:ext cx="17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descr="Science 431">
              <a:extLst>
                <a:ext uri="{FF2B5EF4-FFF2-40B4-BE49-F238E27FC236}">
                  <a16:creationId xmlns:a16="http://schemas.microsoft.com/office/drawing/2014/main" id="{9FB95653-8C21-BB4D-983E-FEF32050A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06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descr="Science 431">
              <a:extLst>
                <a:ext uri="{FF2B5EF4-FFF2-40B4-BE49-F238E27FC236}">
                  <a16:creationId xmlns:a16="http://schemas.microsoft.com/office/drawing/2014/main" id="{E549D2F6-8710-B945-860E-C0F2A4D80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16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1" descr="Science 431">
              <a:extLst>
                <a:ext uri="{FF2B5EF4-FFF2-40B4-BE49-F238E27FC236}">
                  <a16:creationId xmlns:a16="http://schemas.microsoft.com/office/drawing/2014/main" id="{22C3FA53-DE7F-E942-9CF6-CFB22492C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25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2" descr="Science 431">
              <a:extLst>
                <a:ext uri="{FF2B5EF4-FFF2-40B4-BE49-F238E27FC236}">
                  <a16:creationId xmlns:a16="http://schemas.microsoft.com/office/drawing/2014/main" id="{FAA7E9A4-D8B0-F547-A234-CD5197BD9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35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3" descr="Science 431">
              <a:extLst>
                <a:ext uri="{FF2B5EF4-FFF2-40B4-BE49-F238E27FC236}">
                  <a16:creationId xmlns:a16="http://schemas.microsoft.com/office/drawing/2014/main" id="{807638D1-4996-6D46-B8DA-1AA4E6262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44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4" descr="Science 431">
              <a:extLst>
                <a:ext uri="{FF2B5EF4-FFF2-40B4-BE49-F238E27FC236}">
                  <a16:creationId xmlns:a16="http://schemas.microsoft.com/office/drawing/2014/main" id="{CBE9A4F9-62C4-E24B-B49C-FAA532CC6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54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5" descr="Science 431">
              <a:extLst>
                <a:ext uri="{FF2B5EF4-FFF2-40B4-BE49-F238E27FC236}">
                  <a16:creationId xmlns:a16="http://schemas.microsoft.com/office/drawing/2014/main" id="{F9CE50F6-18AC-3B41-AA3D-7E73B2C2D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592"/>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6" descr="Science 431">
              <a:extLst>
                <a:ext uri="{FF2B5EF4-FFF2-40B4-BE49-F238E27FC236}">
                  <a16:creationId xmlns:a16="http://schemas.microsoft.com/office/drawing/2014/main" id="{F484C250-9335-B241-BF2E-3A3F8575B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73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7" descr="Science 431">
              <a:extLst>
                <a:ext uri="{FF2B5EF4-FFF2-40B4-BE49-F238E27FC236}">
                  <a16:creationId xmlns:a16="http://schemas.microsoft.com/office/drawing/2014/main" id="{9133E2CA-745F-1F42-A155-0B75441C7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83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8" descr="Science 431">
              <a:extLst>
                <a:ext uri="{FF2B5EF4-FFF2-40B4-BE49-F238E27FC236}">
                  <a16:creationId xmlns:a16="http://schemas.microsoft.com/office/drawing/2014/main" id="{077033F0-877E-EE4F-A47A-553E4C2A8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292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19" descr="Science 431">
              <a:extLst>
                <a:ext uri="{FF2B5EF4-FFF2-40B4-BE49-F238E27FC236}">
                  <a16:creationId xmlns:a16="http://schemas.microsoft.com/office/drawing/2014/main" id="{490677F0-9263-B142-8260-1A5AEB6D2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02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20" descr="Science 431">
              <a:extLst>
                <a:ext uri="{FF2B5EF4-FFF2-40B4-BE49-F238E27FC236}">
                  <a16:creationId xmlns:a16="http://schemas.microsoft.com/office/drawing/2014/main" id="{B3E48360-CE7B-4246-96CF-5F081A07B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12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21" descr="Science 431">
              <a:extLst>
                <a:ext uri="{FF2B5EF4-FFF2-40B4-BE49-F238E27FC236}">
                  <a16:creationId xmlns:a16="http://schemas.microsoft.com/office/drawing/2014/main" id="{BCEBF64F-77D7-DA4B-BCD2-27F05724A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168"/>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22" descr="Science 431">
              <a:extLst>
                <a:ext uri="{FF2B5EF4-FFF2-40B4-BE49-F238E27FC236}">
                  <a16:creationId xmlns:a16="http://schemas.microsoft.com/office/drawing/2014/main" id="{24C17CEE-1656-EB4C-B606-4C6703721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31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4" name="Picture 23" descr="Science 431">
              <a:extLst>
                <a:ext uri="{FF2B5EF4-FFF2-40B4-BE49-F238E27FC236}">
                  <a16:creationId xmlns:a16="http://schemas.microsoft.com/office/drawing/2014/main" id="{88F64672-FDF3-1D46-B647-57CE61947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40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24" descr="Science 431">
              <a:extLst>
                <a:ext uri="{FF2B5EF4-FFF2-40B4-BE49-F238E27FC236}">
                  <a16:creationId xmlns:a16="http://schemas.microsoft.com/office/drawing/2014/main" id="{F0476A8D-D56D-3C42-8D87-CC7F35768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50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25" descr="Science 431">
              <a:extLst>
                <a:ext uri="{FF2B5EF4-FFF2-40B4-BE49-F238E27FC236}">
                  <a16:creationId xmlns:a16="http://schemas.microsoft.com/office/drawing/2014/main" id="{6E531E8D-7BE3-774F-9AE4-C2347F1D6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60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7" name="Picture 26" descr="Science 431">
              <a:extLst>
                <a:ext uri="{FF2B5EF4-FFF2-40B4-BE49-F238E27FC236}">
                  <a16:creationId xmlns:a16="http://schemas.microsoft.com/office/drawing/2014/main" id="{9D698BBF-A9C3-E348-91C8-2AA15FB87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69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8" name="Picture 27" descr="Science 431">
              <a:extLst>
                <a:ext uri="{FF2B5EF4-FFF2-40B4-BE49-F238E27FC236}">
                  <a16:creationId xmlns:a16="http://schemas.microsoft.com/office/drawing/2014/main" id="{16B50921-58CC-1845-AE78-1CF6DE8A9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744"/>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9" name="Picture 28" descr="Science 431">
              <a:extLst>
                <a:ext uri="{FF2B5EF4-FFF2-40B4-BE49-F238E27FC236}">
                  <a16:creationId xmlns:a16="http://schemas.microsoft.com/office/drawing/2014/main" id="{3B026286-5D9B-C047-8C9B-098AD105A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88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0" name="Picture 29" descr="Science 431">
              <a:extLst>
                <a:ext uri="{FF2B5EF4-FFF2-40B4-BE49-F238E27FC236}">
                  <a16:creationId xmlns:a16="http://schemas.microsoft.com/office/drawing/2014/main" id="{4E955E1A-A82A-2845-9634-E760C7E67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90" r="55244" b="97104"/>
            <a:stretch>
              <a:fillRect/>
            </a:stretch>
          </p:blipFill>
          <p:spPr bwMode="auto">
            <a:xfrm>
              <a:off x="1512" y="398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5372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7C255FE7-8EF3-8645-84CF-121DE289D803}"/>
              </a:ext>
            </a:extLst>
          </p:cNvPr>
          <p:cNvSpPr>
            <a:spLocks noGrp="1" noChangeArrowheads="1"/>
          </p:cNvSpPr>
          <p:nvPr>
            <p:ph type="title"/>
          </p:nvPr>
        </p:nvSpPr>
        <p:spPr/>
        <p:txBody>
          <a:bodyPr/>
          <a:lstStyle/>
          <a:p>
            <a:r>
              <a:rPr lang="en-US" altLang="en-US" sz="2800" b="1">
                <a:solidFill>
                  <a:srgbClr val="000000"/>
                </a:solidFill>
                <a:latin typeface="Times New Roman" panose="02020603050405020304" pitchFamily="18" charset="0"/>
                <a:ea typeface="ＭＳ Ｐゴシック" panose="020B0600070205080204" pitchFamily="34" charset="-128"/>
              </a:rPr>
              <a:t>Sheath Flow</a:t>
            </a:r>
            <a:br>
              <a:rPr lang="en-US" altLang="en-US" sz="1600" b="1">
                <a:solidFill>
                  <a:srgbClr val="000000"/>
                </a:solidFill>
                <a:latin typeface="Times New Roman" panose="02020603050405020304" pitchFamily="18" charset="0"/>
                <a:ea typeface="ＭＳ Ｐゴシック" panose="020B0600070205080204" pitchFamily="34" charset="-128"/>
              </a:rPr>
            </a:br>
            <a:r>
              <a:rPr lang="en-US" altLang="en-US" b="1">
                <a:solidFill>
                  <a:srgbClr val="000000"/>
                </a:solidFill>
                <a:latin typeface="Times New Roman" panose="02020603050405020304" pitchFamily="18" charset="0"/>
                <a:ea typeface="ＭＳ Ｐゴシック" panose="020B0600070205080204" pitchFamily="34" charset="-128"/>
              </a:rPr>
              <a:t>PJ Crosland-Taylor 1953</a:t>
            </a:r>
            <a:endParaRPr lang="en-US" altLang="en-US">
              <a:solidFill>
                <a:srgbClr val="000000"/>
              </a:solidFill>
              <a:ea typeface="ＭＳ Ｐゴシック" panose="020B0600070205080204" pitchFamily="34" charset="-128"/>
            </a:endParaRPr>
          </a:p>
        </p:txBody>
      </p:sp>
      <p:sp>
        <p:nvSpPr>
          <p:cNvPr id="29698" name="Date Placeholder 2">
            <a:extLst>
              <a:ext uri="{FF2B5EF4-FFF2-40B4-BE49-F238E27FC236}">
                <a16:creationId xmlns:a16="http://schemas.microsoft.com/office/drawing/2014/main" id="{50CF4BC8-2126-334D-9404-EB8DFF06AEC9}"/>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4B79CD9-C415-F14B-B351-40EE7B786F49}" type="datetime12">
              <a:rPr lang="en-US" altLang="en-US" sz="1400"/>
              <a:pPr>
                <a:spcBef>
                  <a:spcPct val="0"/>
                </a:spcBef>
                <a:buFontTx/>
                <a:buNone/>
              </a:pPr>
              <a:t>9:07 AM</a:t>
            </a:fld>
            <a:endParaRPr lang="en-US" altLang="en-US" sz="1400"/>
          </a:p>
        </p:txBody>
      </p:sp>
      <p:sp>
        <p:nvSpPr>
          <p:cNvPr id="29699" name="Slide Number Placeholder 4">
            <a:extLst>
              <a:ext uri="{FF2B5EF4-FFF2-40B4-BE49-F238E27FC236}">
                <a16:creationId xmlns:a16="http://schemas.microsoft.com/office/drawing/2014/main" id="{9BF5ABC5-B13C-A446-83B1-5C016907DE8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ABA8466-3216-7244-B494-D96771400017}" type="slidenum">
              <a:rPr lang="en-US" altLang="en-US" sz="1400">
                <a:latin typeface="Times New Roman" panose="02020603050405020304" pitchFamily="18" charset="0"/>
              </a:rPr>
              <a:pPr>
                <a:spcBef>
                  <a:spcPct val="0"/>
                </a:spcBef>
                <a:buFontTx/>
                <a:buNone/>
              </a:pPr>
              <a:t>19</a:t>
            </a:fld>
            <a:endParaRPr lang="en-US" altLang="en-US" sz="1400">
              <a:latin typeface="Times New Roman" panose="02020603050405020304" pitchFamily="18" charset="0"/>
            </a:endParaRPr>
          </a:p>
        </p:txBody>
      </p:sp>
      <p:pic>
        <p:nvPicPr>
          <p:cNvPr id="29700" name="Picture 4" descr="Science 339">
            <a:extLst>
              <a:ext uri="{FF2B5EF4-FFF2-40B4-BE49-F238E27FC236}">
                <a16:creationId xmlns:a16="http://schemas.microsoft.com/office/drawing/2014/main" id="{9BFA099B-160A-1046-8BEB-5CD969185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958" y="920079"/>
            <a:ext cx="35956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Science 95">
            <a:extLst>
              <a:ext uri="{FF2B5EF4-FFF2-40B4-BE49-F238E27FC236}">
                <a16:creationId xmlns:a16="http://schemas.microsoft.com/office/drawing/2014/main" id="{205DEE63-E493-7747-9DB7-CA069407A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00000">
            <a:off x="9308673" y="2991644"/>
            <a:ext cx="223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EA4DC743-4767-B549-85C4-13C955A0D9E4}"/>
              </a:ext>
            </a:extLst>
          </p:cNvPr>
          <p:cNvSpPr txBox="1">
            <a:spLocks noChangeArrowheads="1"/>
          </p:cNvSpPr>
          <p:nvPr/>
        </p:nvSpPr>
        <p:spPr bwMode="auto">
          <a:xfrm>
            <a:off x="1905000" y="4114800"/>
            <a:ext cx="2743200" cy="1600200"/>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400" dirty="0">
                <a:solidFill>
                  <a:srgbClr val="000000"/>
                </a:solidFill>
                <a:latin typeface="Arial" charset="0"/>
              </a:rPr>
              <a:t>A device for counting small particles suspended in fluid through a tube, Nature </a:t>
            </a:r>
            <a:r>
              <a:rPr lang="en-US" altLang="en-US" sz="1400" u="sng" dirty="0">
                <a:solidFill>
                  <a:srgbClr val="000000"/>
                </a:solidFill>
                <a:latin typeface="Arial" charset="0"/>
              </a:rPr>
              <a:t>171</a:t>
            </a:r>
            <a:r>
              <a:rPr lang="en-US" altLang="en-US" sz="1400" dirty="0">
                <a:solidFill>
                  <a:srgbClr val="000000"/>
                </a:solidFill>
                <a:latin typeface="Arial" charset="0"/>
              </a:rPr>
              <a:t>, 1953 (ref 4756)</a:t>
            </a:r>
          </a:p>
          <a:p>
            <a:pPr>
              <a:spcBef>
                <a:spcPct val="0"/>
              </a:spcBef>
              <a:buFontTx/>
              <a:buNone/>
              <a:defRPr/>
            </a:pPr>
            <a:r>
              <a:rPr lang="en-US" altLang="en-US" sz="1400" dirty="0">
                <a:solidFill>
                  <a:srgbClr val="000000"/>
                </a:solidFill>
                <a:latin typeface="Arial" charset="0"/>
              </a:rPr>
              <a:t>An Electronic Blood-Cell Counting Machine, Blood </a:t>
            </a:r>
            <a:r>
              <a:rPr lang="en-US" altLang="en-US" sz="1400" u="sng" dirty="0">
                <a:solidFill>
                  <a:srgbClr val="000000"/>
                </a:solidFill>
                <a:latin typeface="Arial" charset="0"/>
              </a:rPr>
              <a:t>13</a:t>
            </a:r>
            <a:r>
              <a:rPr lang="en-US" altLang="en-US" sz="1400" dirty="0">
                <a:solidFill>
                  <a:srgbClr val="000000"/>
                </a:solidFill>
                <a:latin typeface="Arial" charset="0"/>
              </a:rPr>
              <a:t>, 1958 (ref 40974)</a:t>
            </a:r>
          </a:p>
        </p:txBody>
      </p:sp>
    </p:spTree>
    <p:extLst>
      <p:ext uri="{BB962C8B-B14F-4D97-AF65-F5344CB8AC3E}">
        <p14:creationId xmlns:p14="http://schemas.microsoft.com/office/powerpoint/2010/main" val="231084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E47E0F88-B88D-F049-8835-4BDB897D69CC}"/>
              </a:ext>
            </a:extLst>
          </p:cNvPr>
          <p:cNvSpPr>
            <a:spLocks noGrp="1" noChangeArrowheads="1"/>
          </p:cNvSpPr>
          <p:nvPr>
            <p:ph type="title"/>
          </p:nvPr>
        </p:nvSpPr>
        <p:spPr/>
        <p:txBody>
          <a:bodyPr/>
          <a:lstStyle/>
          <a:p>
            <a:r>
              <a:rPr lang="en-US" altLang="en-US" dirty="0">
                <a:ea typeface="ＭＳ Ｐゴシック" panose="020B0600070205080204" pitchFamily="34" charset="-128"/>
              </a:rPr>
              <a:t>Intro to Flow Cytometry   8:30-12:00</a:t>
            </a:r>
          </a:p>
        </p:txBody>
      </p:sp>
      <p:graphicFrame>
        <p:nvGraphicFramePr>
          <p:cNvPr id="4" name="Content Placeholder 3">
            <a:extLst>
              <a:ext uri="{FF2B5EF4-FFF2-40B4-BE49-F238E27FC236}">
                <a16:creationId xmlns:a16="http://schemas.microsoft.com/office/drawing/2014/main" id="{FC1CEC58-3AEE-1740-9E66-6F45DB418122}"/>
              </a:ext>
            </a:extLst>
          </p:cNvPr>
          <p:cNvGraphicFramePr>
            <a:graphicFrameLocks noGrp="1"/>
          </p:cNvGraphicFramePr>
          <p:nvPr>
            <p:ph idx="1"/>
            <p:extLst>
              <p:ext uri="{D42A27DB-BD31-4B8C-83A1-F6EECF244321}">
                <p14:modId xmlns:p14="http://schemas.microsoft.com/office/powerpoint/2010/main" val="1767014702"/>
              </p:ext>
            </p:extLst>
          </p:nvPr>
        </p:nvGraphicFramePr>
        <p:xfrm>
          <a:off x="2667000" y="1371600"/>
          <a:ext cx="7016750" cy="4073522"/>
        </p:xfrm>
        <a:graphic>
          <a:graphicData uri="http://schemas.openxmlformats.org/drawingml/2006/table">
            <a:tbl>
              <a:tblPr/>
              <a:tblGrid>
                <a:gridCol w="4908741">
                  <a:extLst>
                    <a:ext uri="{9D8B030D-6E8A-4147-A177-3AD203B41FA5}">
                      <a16:colId xmlns:a16="http://schemas.microsoft.com/office/drawing/2014/main" val="20000"/>
                    </a:ext>
                  </a:extLst>
                </a:gridCol>
                <a:gridCol w="1066703">
                  <a:extLst>
                    <a:ext uri="{9D8B030D-6E8A-4147-A177-3AD203B41FA5}">
                      <a16:colId xmlns:a16="http://schemas.microsoft.com/office/drawing/2014/main" val="20001"/>
                    </a:ext>
                  </a:extLst>
                </a:gridCol>
                <a:gridCol w="1041306">
                  <a:extLst>
                    <a:ext uri="{9D8B030D-6E8A-4147-A177-3AD203B41FA5}">
                      <a16:colId xmlns:a16="http://schemas.microsoft.com/office/drawing/2014/main" val="20002"/>
                    </a:ext>
                  </a:extLst>
                </a:gridCol>
              </a:tblGrid>
              <a:tr h="294686">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What is flow cytometry and what is it used for</a:t>
                      </a:r>
                      <a:endParaRPr kumimoji="0" lang="en-US" altLang="en-US" sz="1400" b="1" i="0" u="none" strike="noStrike" cap="none" normalizeH="0" baseline="0" dirty="0">
                        <a:ln>
                          <a:noFill/>
                        </a:ln>
                        <a:solidFill>
                          <a:srgbClr val="FF0000"/>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FF0000"/>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025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1 </a:t>
                      </a:r>
                      <a:r>
                        <a:rPr kumimoji="0" lang="en-US" altLang="en-US" sz="1400" b="0" i="0" u="none" strike="noStrike" cap="none" normalizeH="0" baseline="0" dirty="0">
                          <a:ln>
                            <a:noFill/>
                          </a:ln>
                          <a:solidFill>
                            <a:schemeClr val="tx1"/>
                          </a:solidFill>
                          <a:effectLst/>
                          <a:latin typeface="Arial" charset="0"/>
                          <a:ea typeface="ＭＳ Ｐゴシック" charset="-128"/>
                        </a:rPr>
                        <a:t>- How do flow cytometers work?                             </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cap="none" normalizeH="0" baseline="0" dirty="0">
                          <a:ln>
                            <a:noFill/>
                          </a:ln>
                          <a:solidFill>
                            <a:srgbClr val="FF0000"/>
                          </a:solidFill>
                          <a:effectLst/>
                          <a:latin typeface="Arial" charset="0"/>
                          <a:ea typeface="ＭＳ Ｐゴシック" charset="-128"/>
                        </a:rPr>
                        <a:t>3</a:t>
                      </a:r>
                      <a:r>
                        <a:rPr kumimoji="0" lang="en-US" altLang="en-US" sz="1400" b="0" i="0" u="none" strike="noStrike" cap="none" normalizeH="0" baseline="0">
                          <a:ln>
                            <a:noFill/>
                          </a:ln>
                          <a:solidFill>
                            <a:srgbClr val="FF0000"/>
                          </a:solidFill>
                          <a:effectLst/>
                          <a:latin typeface="Arial" charset="0"/>
                          <a:ea typeface="ＭＳ Ｐゴシック" charset="-128"/>
                        </a:rPr>
                        <a:t>0min</a:t>
                      </a:r>
                      <a:endParaRPr kumimoji="0" lang="en-US" altLang="en-US" sz="1400" b="0" i="0" u="none" strike="noStrike" cap="none" normalizeH="0" baseline="0" dirty="0">
                        <a:ln>
                          <a:noFill/>
                        </a:ln>
                        <a:solidFill>
                          <a:srgbClr val="FF0000"/>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JPR</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025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2-Light sources, detectors and data acquisition        </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FF0000"/>
                          </a:solidFill>
                          <a:effectLst/>
                          <a:latin typeface="Arial" charset="0"/>
                          <a:ea typeface="ＭＳ Ｐゴシック" charset="-128"/>
                        </a:rPr>
                        <a:t>30 min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JPN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025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3-Fluidics and sorting                                                     </a:t>
                      </a:r>
                      <a:endParaRPr kumimoji="0" lang="en-US" altLang="en-US" sz="1400" b="0" i="0" u="none" strike="noStrike" cap="none" normalizeH="0" baseline="0" dirty="0">
                        <a:ln>
                          <a:noFill/>
                        </a:ln>
                        <a:solidFill>
                          <a:srgbClr val="FF0000"/>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Arial" charset="0"/>
                          <a:ea typeface="ＭＳ Ｐゴシック" charset="-128"/>
                        </a:rPr>
                        <a:t>20 min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JPR</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025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cap="none" normalizeH="0" baseline="0" dirty="0">
                          <a:ln>
                            <a:noFill/>
                          </a:ln>
                          <a:solidFill>
                            <a:schemeClr val="tx1"/>
                          </a:solidFill>
                          <a:effectLst/>
                          <a:latin typeface="Arial" charset="0"/>
                          <a:ea typeface="ＭＳ Ｐゴシック" charset="-128"/>
                        </a:rPr>
                        <a:t>Discussion and break                                                     </a:t>
                      </a:r>
                      <a:endParaRPr kumimoji="0" lang="en-US" altLang="en-US" sz="1400" b="0" i="0" u="none" strike="noStrike" cap="none" normalizeH="0" baseline="0" dirty="0">
                        <a:ln>
                          <a:noFill/>
                        </a:ln>
                        <a:solidFill>
                          <a:schemeClr val="tx1"/>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Arial" charset="0"/>
                          <a:ea typeface="ＭＳ Ｐゴシック" charset="-128"/>
                        </a:rPr>
                        <a:t>10 min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JN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8414">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cap="none" normalizeH="0" baseline="0" dirty="0">
                          <a:ln>
                            <a:noFill/>
                          </a:ln>
                          <a:solidFill>
                            <a:schemeClr val="tx1"/>
                          </a:solidFill>
                          <a:effectLst/>
                          <a:latin typeface="Arial" charset="0"/>
                          <a:ea typeface="ＭＳ Ｐゴシック" charset="-128"/>
                        </a:rPr>
                        <a:t>4. Basic Immunophenotyping</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Arial" charset="0"/>
                          <a:ea typeface="ＭＳ Ｐゴシック" charset="-128"/>
                        </a:rPr>
                        <a:t>30 min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025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5-Data processing and analysis                                     </a:t>
                      </a:r>
                      <a:endParaRPr kumimoji="0" lang="en-US" altLang="en-US" sz="1400" b="0" i="0" u="none" strike="noStrike" cap="none" normalizeH="0" baseline="0" dirty="0">
                        <a:ln>
                          <a:noFill/>
                        </a:ln>
                        <a:solidFill>
                          <a:srgbClr val="FF0000"/>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Arial" charset="0"/>
                          <a:ea typeface="ＭＳ Ｐゴシック" charset="-128"/>
                        </a:rPr>
                        <a:t>20 Min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JPR</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025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cap="none" normalizeH="0" baseline="0" dirty="0">
                          <a:ln>
                            <a:noFill/>
                          </a:ln>
                          <a:solidFill>
                            <a:schemeClr val="tx1"/>
                          </a:solidFill>
                          <a:effectLst/>
                          <a:latin typeface="Arial" charset="0"/>
                          <a:ea typeface="ＭＳ Ｐゴシック" charset="-128"/>
                        </a:rPr>
                        <a:t>6-Multiplexedanalysis of soluble analytes     </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FF0000"/>
                          </a:solidFill>
                          <a:effectLst/>
                          <a:latin typeface="Arial" charset="0"/>
                          <a:ea typeface="ＭＳ Ｐゴシック" charset="-128"/>
                        </a:rPr>
                        <a:t>30 min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JN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025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7-Measurement of cell Function                                   </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Arial" charset="0"/>
                          <a:ea typeface="ＭＳ Ｐゴシック" charset="-128"/>
                        </a:rPr>
                        <a:t>20 min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JPR</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025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Conclusion and discussion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Arial" charset="0"/>
                          <a:ea typeface="ＭＳ Ｐゴシック" charset="-128"/>
                        </a:rPr>
                        <a:t>15 min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JN</a:t>
                      </a: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68414">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                                                        </a:t>
                      </a:r>
                      <a:endParaRPr kumimoji="0" lang="en-US" altLang="en-US" sz="1400" b="0" i="0" u="none" strike="noStrike" cap="none" normalizeH="0" baseline="0" dirty="0">
                        <a:ln>
                          <a:noFill/>
                        </a:ln>
                        <a:solidFill>
                          <a:schemeClr val="tx1"/>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FF0000"/>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charset="0"/>
                        <a:ea typeface="ＭＳ Ｐゴシック" charset="-128"/>
                      </a:endParaRPr>
                    </a:p>
                  </a:txBody>
                  <a:tcPr marL="81273" marR="81273" marT="40646" marB="4064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50700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D9176500-9010-1C40-8589-CEEAF1892196}"/>
              </a:ext>
            </a:extLst>
          </p:cNvPr>
          <p:cNvSpPr>
            <a:spLocks noGrp="1" noChangeArrowheads="1"/>
          </p:cNvSpPr>
          <p:nvPr>
            <p:ph type="title"/>
          </p:nvPr>
        </p:nvSpPr>
        <p:spPr>
          <a:xfrm>
            <a:off x="2133600" y="-33338"/>
            <a:ext cx="9415670" cy="685801"/>
          </a:xfrm>
        </p:spPr>
        <p:txBody>
          <a:bodyPr/>
          <a:lstStyle/>
          <a:p>
            <a:r>
              <a:rPr lang="en-US" altLang="en-US" b="1" dirty="0">
                <a:solidFill>
                  <a:srgbClr val="000000"/>
                </a:solidFill>
                <a:latin typeface="Times New Roman" panose="02020603050405020304" pitchFamily="18" charset="0"/>
                <a:ea typeface="ＭＳ Ｐゴシック" panose="020B0600070205080204" pitchFamily="34" charset="-128"/>
              </a:rPr>
              <a:t>Coulter Counter - Wallace Coulter 1956</a:t>
            </a:r>
            <a:endParaRPr lang="en-US" altLang="en-US" dirty="0">
              <a:ea typeface="ＭＳ Ｐゴシック" panose="020B0600070205080204" pitchFamily="34" charset="-128"/>
            </a:endParaRPr>
          </a:p>
        </p:txBody>
      </p:sp>
      <p:sp>
        <p:nvSpPr>
          <p:cNvPr id="30722" name="Date Placeholder 2">
            <a:extLst>
              <a:ext uri="{FF2B5EF4-FFF2-40B4-BE49-F238E27FC236}">
                <a16:creationId xmlns:a16="http://schemas.microsoft.com/office/drawing/2014/main" id="{6D1FA454-3170-294B-8623-B8AEF19D6BD4}"/>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C8144A-C43E-0640-AE35-D8807F434F59}" type="datetime12">
              <a:rPr lang="en-US" altLang="en-US" sz="1400"/>
              <a:pPr>
                <a:spcBef>
                  <a:spcPct val="0"/>
                </a:spcBef>
                <a:buFontTx/>
                <a:buNone/>
              </a:pPr>
              <a:t>9:07 AM</a:t>
            </a:fld>
            <a:endParaRPr lang="en-US" altLang="en-US" sz="1400"/>
          </a:p>
        </p:txBody>
      </p:sp>
      <p:sp>
        <p:nvSpPr>
          <p:cNvPr id="30723" name="Slide Number Placeholder 4">
            <a:extLst>
              <a:ext uri="{FF2B5EF4-FFF2-40B4-BE49-F238E27FC236}">
                <a16:creationId xmlns:a16="http://schemas.microsoft.com/office/drawing/2014/main" id="{1F63DB2C-3E01-F74D-8EB3-E0DE887305C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D2AA346-660A-7E44-BB8F-6C788EFDDB84}" type="slidenum">
              <a:rPr lang="en-US" altLang="en-US" sz="1400">
                <a:latin typeface="Times New Roman" panose="02020603050405020304" pitchFamily="18" charset="0"/>
              </a:rPr>
              <a:pPr>
                <a:spcBef>
                  <a:spcPct val="0"/>
                </a:spcBef>
                <a:buFontTx/>
                <a:buNone/>
              </a:pPr>
              <a:t>20</a:t>
            </a:fld>
            <a:endParaRPr lang="en-US" altLang="en-US" sz="1400">
              <a:latin typeface="Times New Roman" panose="02020603050405020304" pitchFamily="18" charset="0"/>
            </a:endParaRPr>
          </a:p>
        </p:txBody>
      </p:sp>
      <p:pic>
        <p:nvPicPr>
          <p:cNvPr id="30724" name="Picture 3" descr="Science 341">
            <a:extLst>
              <a:ext uri="{FF2B5EF4-FFF2-40B4-BE49-F238E27FC236}">
                <a16:creationId xmlns:a16="http://schemas.microsoft.com/office/drawing/2014/main" id="{2CAD5198-7459-6049-8A49-5F3782044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370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Science 379">
            <a:extLst>
              <a:ext uri="{FF2B5EF4-FFF2-40B4-BE49-F238E27FC236}">
                <a16:creationId xmlns:a16="http://schemas.microsoft.com/office/drawing/2014/main" id="{B2BE7DC2-C6C5-8C4D-B8E4-C71C25488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05000"/>
            <a:ext cx="49403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64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FE80533-C69E-4A4E-A13E-C3271E4E88BB}"/>
              </a:ext>
            </a:extLst>
          </p:cNvPr>
          <p:cNvSpPr>
            <a:spLocks noGrp="1" noChangeArrowheads="1"/>
          </p:cNvSpPr>
          <p:nvPr>
            <p:ph type="title"/>
          </p:nvPr>
        </p:nvSpPr>
        <p:spPr>
          <a:xfrm>
            <a:off x="390071" y="535329"/>
            <a:ext cx="10515600" cy="455271"/>
          </a:xfrm>
        </p:spPr>
        <p:txBody>
          <a:bodyPr/>
          <a:lstStyle/>
          <a:p>
            <a:r>
              <a:rPr lang="en-US" altLang="en-US" b="1" dirty="0">
                <a:solidFill>
                  <a:srgbClr val="000000"/>
                </a:solidFill>
                <a:ea typeface="ＭＳ Ｐゴシック" panose="020B0600070205080204" pitchFamily="34" charset="-128"/>
              </a:rPr>
              <a:t>First Analytic Flow Instrument </a:t>
            </a:r>
            <a:r>
              <a:rPr lang="mr-IN" altLang="en-US" b="1" dirty="0">
                <a:solidFill>
                  <a:srgbClr val="000000"/>
                </a:solidFill>
                <a:ea typeface="ＭＳ Ｐゴシック" panose="020B0600070205080204" pitchFamily="34" charset="-128"/>
              </a:rPr>
              <a:t>–</a:t>
            </a:r>
            <a:r>
              <a:rPr lang="en-US" altLang="en-US" b="1" dirty="0">
                <a:solidFill>
                  <a:srgbClr val="000000"/>
                </a:solidFill>
                <a:ea typeface="ＭＳ Ｐゴシック" panose="020B0600070205080204" pitchFamily="34" charset="-128"/>
              </a:rPr>
              <a:t>Kamentsky 1963</a:t>
            </a:r>
            <a:endParaRPr lang="en-US" altLang="en-US" dirty="0">
              <a:solidFill>
                <a:srgbClr val="000000"/>
              </a:solidFill>
              <a:ea typeface="ＭＳ Ｐゴシック" panose="020B0600070205080204" pitchFamily="34" charset="-128"/>
            </a:endParaRPr>
          </a:p>
        </p:txBody>
      </p:sp>
      <p:sp>
        <p:nvSpPr>
          <p:cNvPr id="31746" name="Date Placeholder 2">
            <a:extLst>
              <a:ext uri="{FF2B5EF4-FFF2-40B4-BE49-F238E27FC236}">
                <a16:creationId xmlns:a16="http://schemas.microsoft.com/office/drawing/2014/main" id="{8C1EC7AC-9DBF-DB4B-B8EB-FD117A13D60A}"/>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44B04C-ABA0-0140-8FCE-6AF8333CC52C}" type="datetime12">
              <a:rPr lang="en-US" altLang="en-US" sz="1400"/>
              <a:pPr>
                <a:spcBef>
                  <a:spcPct val="0"/>
                </a:spcBef>
                <a:buFontTx/>
                <a:buNone/>
              </a:pPr>
              <a:t>9:07 AM</a:t>
            </a:fld>
            <a:endParaRPr lang="en-US" altLang="en-US" sz="1400"/>
          </a:p>
        </p:txBody>
      </p:sp>
      <p:sp>
        <p:nvSpPr>
          <p:cNvPr id="31747" name="Slide Number Placeholder 4">
            <a:extLst>
              <a:ext uri="{FF2B5EF4-FFF2-40B4-BE49-F238E27FC236}">
                <a16:creationId xmlns:a16="http://schemas.microsoft.com/office/drawing/2014/main" id="{82C17D79-01B0-2947-AF70-66A9E288071B}"/>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2718447-0693-EF46-ACFD-ADFB5F5A8EED}" type="slidenum">
              <a:rPr lang="en-US" altLang="en-US" sz="1400">
                <a:latin typeface="Times New Roman" panose="02020603050405020304" pitchFamily="18" charset="0"/>
              </a:rPr>
              <a:pPr>
                <a:spcBef>
                  <a:spcPct val="0"/>
                </a:spcBef>
                <a:buFontTx/>
                <a:buNone/>
              </a:pPr>
              <a:t>21</a:t>
            </a:fld>
            <a:endParaRPr lang="en-US" altLang="en-US" sz="1400">
              <a:latin typeface="Times New Roman" panose="02020603050405020304" pitchFamily="18" charset="0"/>
            </a:endParaRPr>
          </a:p>
        </p:txBody>
      </p:sp>
      <p:grpSp>
        <p:nvGrpSpPr>
          <p:cNvPr id="31748" name="Group 11">
            <a:extLst>
              <a:ext uri="{FF2B5EF4-FFF2-40B4-BE49-F238E27FC236}">
                <a16:creationId xmlns:a16="http://schemas.microsoft.com/office/drawing/2014/main" id="{5461FB3A-FBF8-0B49-A4F2-C2D93B758486}"/>
              </a:ext>
            </a:extLst>
          </p:cNvPr>
          <p:cNvGrpSpPr>
            <a:grpSpLocks noChangeAspect="1"/>
          </p:cNvGrpSpPr>
          <p:nvPr/>
        </p:nvGrpSpPr>
        <p:grpSpPr bwMode="auto">
          <a:xfrm>
            <a:off x="1520825" y="1905001"/>
            <a:ext cx="2362200" cy="1827213"/>
            <a:chOff x="456" y="1443"/>
            <a:chExt cx="3264" cy="2245"/>
          </a:xfrm>
        </p:grpSpPr>
        <p:pic>
          <p:nvPicPr>
            <p:cNvPr id="31752" name="Picture 12" descr="Science 51">
              <a:extLst>
                <a:ext uri="{FF2B5EF4-FFF2-40B4-BE49-F238E27FC236}">
                  <a16:creationId xmlns:a16="http://schemas.microsoft.com/office/drawing/2014/main" id="{ADDA45D4-47E8-0142-B379-BA2B27AB2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500" r="17073"/>
            <a:stretch>
              <a:fillRect/>
            </a:stretch>
          </p:blipFill>
          <p:spPr bwMode="auto">
            <a:xfrm>
              <a:off x="456" y="1443"/>
              <a:ext cx="3264"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3" descr="Science 51">
              <a:extLst>
                <a:ext uri="{FF2B5EF4-FFF2-40B4-BE49-F238E27FC236}">
                  <a16:creationId xmlns:a16="http://schemas.microsoft.com/office/drawing/2014/main" id="{CD004F32-DDD0-0347-9772-3E8BF096D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500" r="91463" b="47885"/>
            <a:stretch>
              <a:fillRect/>
            </a:stretch>
          </p:blipFill>
          <p:spPr bwMode="auto">
            <a:xfrm>
              <a:off x="456" y="1443"/>
              <a:ext cx="153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descr="Science 51">
              <a:extLst>
                <a:ext uri="{FF2B5EF4-FFF2-40B4-BE49-F238E27FC236}">
                  <a16:creationId xmlns:a16="http://schemas.microsoft.com/office/drawing/2014/main" id="{11EDDA88-BDD5-554F-A8AC-9E77FFDBD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500" r="91463" b="47885"/>
            <a:stretch>
              <a:fillRect/>
            </a:stretch>
          </p:blipFill>
          <p:spPr bwMode="auto">
            <a:xfrm>
              <a:off x="1752" y="1922"/>
              <a:ext cx="2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5" descr="Science 51">
              <a:extLst>
                <a:ext uri="{FF2B5EF4-FFF2-40B4-BE49-F238E27FC236}">
                  <a16:creationId xmlns:a16="http://schemas.microsoft.com/office/drawing/2014/main" id="{5E2F23FA-2856-654D-B879-EEC8CB507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097" t="37500" r="36586" b="59911"/>
            <a:stretch>
              <a:fillRect/>
            </a:stretch>
          </p:blipFill>
          <p:spPr bwMode="auto">
            <a:xfrm>
              <a:off x="2808" y="1443"/>
              <a:ext cx="2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49" name="Group 2">
            <a:extLst>
              <a:ext uri="{FF2B5EF4-FFF2-40B4-BE49-F238E27FC236}">
                <a16:creationId xmlns:a16="http://schemas.microsoft.com/office/drawing/2014/main" id="{7C2F103E-E252-9D4A-B4A8-D4B774ED7B55}"/>
              </a:ext>
            </a:extLst>
          </p:cNvPr>
          <p:cNvGrpSpPr>
            <a:grpSpLocks/>
          </p:cNvGrpSpPr>
          <p:nvPr/>
        </p:nvGrpSpPr>
        <p:grpSpPr bwMode="auto">
          <a:xfrm>
            <a:off x="3810000" y="990600"/>
            <a:ext cx="6858000" cy="4953000"/>
            <a:chOff x="312" y="624"/>
            <a:chExt cx="5784" cy="3396"/>
          </a:xfrm>
        </p:grpSpPr>
        <p:pic>
          <p:nvPicPr>
            <p:cNvPr id="31750" name="Picture 3" descr="Science 50">
              <a:extLst>
                <a:ext uri="{FF2B5EF4-FFF2-40B4-BE49-F238E27FC236}">
                  <a16:creationId xmlns:a16="http://schemas.microsoft.com/office/drawing/2014/main" id="{DB80ED81-C1BB-5544-BDB9-86925E3BD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 y="624"/>
              <a:ext cx="5784" cy="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Science 50">
              <a:extLst>
                <a:ext uri="{FF2B5EF4-FFF2-40B4-BE49-F238E27FC236}">
                  <a16:creationId xmlns:a16="http://schemas.microsoft.com/office/drawing/2014/main" id="{8A01FB5D-E4FB-0447-BD2D-B794DE601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536" t="25443" r="48875" b="64664"/>
            <a:stretch>
              <a:fillRect/>
            </a:stretch>
          </p:blipFill>
          <p:spPr bwMode="auto">
            <a:xfrm>
              <a:off x="3267" y="1440"/>
              <a:ext cx="16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3" descr="Science 432">
            <a:extLst>
              <a:ext uri="{FF2B5EF4-FFF2-40B4-BE49-F238E27FC236}">
                <a16:creationId xmlns:a16="http://schemas.microsoft.com/office/drawing/2014/main" id="{C57B0D4C-D360-9C49-8FA9-5C616A154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229" y="3789083"/>
            <a:ext cx="2303362" cy="255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142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2057400" y="282576"/>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a:t>9:07 AM</a:t>
            </a:fld>
            <a:endParaRPr lang="en-US" altLang="en-US" sz="1400"/>
          </a:p>
        </p:txBody>
      </p:sp>
      <p:sp>
        <p:nvSpPr>
          <p:cNvPr id="51203" name="Footer Placeholder 3">
            <a:extLst>
              <a:ext uri="{FF2B5EF4-FFF2-40B4-BE49-F238E27FC236}">
                <a16:creationId xmlns:a16="http://schemas.microsoft.com/office/drawing/2014/main" id="{CDE5B866-3D33-B243-B5DF-9F0633A66428}"/>
              </a:ext>
            </a:extLst>
          </p:cNvPr>
          <p:cNvSpPr>
            <a:spLocks noGrp="1"/>
          </p:cNvSpPr>
          <p:nvPr>
            <p:ph type="ftr" sz="quarter" idx="4294967295"/>
          </p:nvPr>
        </p:nvSpPr>
        <p:spPr>
          <a:xfrm>
            <a:off x="2057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i="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FontTx/>
              <a:buNone/>
            </a:pPr>
            <a:fld id="{8CB4C667-B553-444C-B29C-B4E896E126EC}" type="slidenum">
              <a:rPr lang="en-US" altLang="en-US" smtClean="0"/>
              <a:pPr>
                <a:defRPr/>
              </a:pPr>
              <a:t>22</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895601" y="1028701"/>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37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BD91405F-A2AF-C54F-B378-CA1297BA26D3}"/>
              </a:ext>
            </a:extLst>
          </p:cNvPr>
          <p:cNvSpPr>
            <a:spLocks noGrp="1" noChangeArrowheads="1"/>
          </p:cNvSpPr>
          <p:nvPr>
            <p:ph type="title"/>
          </p:nvPr>
        </p:nvSpPr>
        <p:spPr>
          <a:xfrm>
            <a:off x="5410200" y="203200"/>
            <a:ext cx="4914900" cy="685800"/>
          </a:xfrm>
        </p:spPr>
        <p:txBody>
          <a:bodyPr/>
          <a:lstStyle/>
          <a:p>
            <a:r>
              <a:rPr lang="en-US" altLang="en-US" sz="2000">
                <a:solidFill>
                  <a:srgbClr val="000000"/>
                </a:solidFill>
                <a:ea typeface="ＭＳ Ｐゴシック" panose="020B0600070205080204" pitchFamily="34" charset="-128"/>
              </a:rPr>
              <a:t>Electrostatic Printing and Droplet Sorting</a:t>
            </a:r>
            <a:br>
              <a:rPr lang="en-US" altLang="en-US" sz="2000">
                <a:solidFill>
                  <a:srgbClr val="000000"/>
                </a:solidFill>
                <a:ea typeface="ＭＳ Ｐゴシック" panose="020B0600070205080204" pitchFamily="34" charset="-128"/>
              </a:rPr>
            </a:br>
            <a:r>
              <a:rPr lang="en-US" altLang="en-US" sz="2000">
                <a:solidFill>
                  <a:srgbClr val="000000"/>
                </a:solidFill>
                <a:ea typeface="ＭＳ Ｐゴシック" panose="020B0600070205080204" pitchFamily="34" charset="-128"/>
              </a:rPr>
              <a:t>RG Sweet - MJ Fulwyler</a:t>
            </a:r>
          </a:p>
        </p:txBody>
      </p:sp>
      <p:grpSp>
        <p:nvGrpSpPr>
          <p:cNvPr id="32770" name="Group 3">
            <a:extLst>
              <a:ext uri="{FF2B5EF4-FFF2-40B4-BE49-F238E27FC236}">
                <a16:creationId xmlns:a16="http://schemas.microsoft.com/office/drawing/2014/main" id="{C99A0627-AADE-684D-AD79-A58078ADEC58}"/>
              </a:ext>
            </a:extLst>
          </p:cNvPr>
          <p:cNvGrpSpPr>
            <a:grpSpLocks/>
          </p:cNvGrpSpPr>
          <p:nvPr/>
        </p:nvGrpSpPr>
        <p:grpSpPr bwMode="auto">
          <a:xfrm>
            <a:off x="1524000" y="1143001"/>
            <a:ext cx="4914900" cy="4868863"/>
            <a:chOff x="528" y="1152"/>
            <a:chExt cx="3482" cy="3067"/>
          </a:xfrm>
        </p:grpSpPr>
        <p:pic>
          <p:nvPicPr>
            <p:cNvPr id="32778" name="Picture 4" descr="Science 346">
              <a:extLst>
                <a:ext uri="{FF2B5EF4-FFF2-40B4-BE49-F238E27FC236}">
                  <a16:creationId xmlns:a16="http://schemas.microsoft.com/office/drawing/2014/main" id="{DFDCEBDC-730C-BD4B-8CB1-5BFB9F38B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1152"/>
              <a:ext cx="3264"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B32520FC-97DF-554B-A46D-834E1F0046D3}"/>
                </a:ext>
              </a:extLst>
            </p:cNvPr>
            <p:cNvSpPr txBox="1">
              <a:spLocks noChangeArrowheads="1"/>
            </p:cNvSpPr>
            <p:nvPr/>
          </p:nvSpPr>
          <p:spPr bwMode="auto">
            <a:xfrm>
              <a:off x="1674" y="3696"/>
              <a:ext cx="2336" cy="523"/>
            </a:xfrm>
            <a:prstGeom prst="rect">
              <a:avLst/>
            </a:prstGeom>
            <a:noFill/>
            <a:ln>
              <a:noFill/>
            </a:ln>
            <a:effec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dirty="0">
                  <a:solidFill>
                    <a:srgbClr val="000000"/>
                  </a:solidFill>
                  <a:latin typeface="Arial" charset="0"/>
                </a:rPr>
                <a:t>RG Sweet, Fluid Droplet Recorder</a:t>
              </a:r>
            </a:p>
            <a:p>
              <a:pPr>
                <a:spcBef>
                  <a:spcPct val="0"/>
                </a:spcBef>
                <a:buFontTx/>
                <a:buNone/>
                <a:defRPr/>
              </a:pPr>
              <a:r>
                <a:rPr lang="en-US" altLang="en-US" sz="1600" dirty="0">
                  <a:solidFill>
                    <a:srgbClr val="000000"/>
                  </a:solidFill>
                  <a:latin typeface="Arial" charset="0"/>
                </a:rPr>
                <a:t>U.S. Patent 3,596,275 </a:t>
              </a:r>
            </a:p>
            <a:p>
              <a:pPr>
                <a:spcBef>
                  <a:spcPct val="0"/>
                </a:spcBef>
                <a:buFontTx/>
                <a:buNone/>
                <a:defRPr/>
              </a:pPr>
              <a:r>
                <a:rPr lang="en-US" altLang="en-US" sz="1600" dirty="0">
                  <a:solidFill>
                    <a:srgbClr val="000000"/>
                  </a:solidFill>
                  <a:latin typeface="Arial" charset="0"/>
                </a:rPr>
                <a:t>filed 3/25/64 (ref 40975)</a:t>
              </a:r>
            </a:p>
          </p:txBody>
        </p:sp>
      </p:grpSp>
      <p:grpSp>
        <p:nvGrpSpPr>
          <p:cNvPr id="32771" name="Group 7">
            <a:extLst>
              <a:ext uri="{FF2B5EF4-FFF2-40B4-BE49-F238E27FC236}">
                <a16:creationId xmlns:a16="http://schemas.microsoft.com/office/drawing/2014/main" id="{54FF70B0-6949-7740-8691-FDE3447C79CC}"/>
              </a:ext>
            </a:extLst>
          </p:cNvPr>
          <p:cNvGrpSpPr>
            <a:grpSpLocks/>
          </p:cNvGrpSpPr>
          <p:nvPr/>
        </p:nvGrpSpPr>
        <p:grpSpPr bwMode="auto">
          <a:xfrm>
            <a:off x="7086601" y="990600"/>
            <a:ext cx="3719513" cy="5384800"/>
            <a:chOff x="3641" y="816"/>
            <a:chExt cx="2636" cy="3392"/>
          </a:xfrm>
        </p:grpSpPr>
        <p:sp>
          <p:nvSpPr>
            <p:cNvPr id="13" name="Text Box 8">
              <a:extLst>
                <a:ext uri="{FF2B5EF4-FFF2-40B4-BE49-F238E27FC236}">
                  <a16:creationId xmlns:a16="http://schemas.microsoft.com/office/drawing/2014/main" id="{9DBBF2FB-96AD-994C-BBA0-D4B202E905B6}"/>
                </a:ext>
              </a:extLst>
            </p:cNvPr>
            <p:cNvSpPr txBox="1">
              <a:spLocks noChangeArrowheads="1"/>
            </p:cNvSpPr>
            <p:nvPr/>
          </p:nvSpPr>
          <p:spPr bwMode="auto">
            <a:xfrm>
              <a:off x="3641" y="3840"/>
              <a:ext cx="2636" cy="368"/>
            </a:xfrm>
            <a:prstGeom prst="rect">
              <a:avLst/>
            </a:prstGeom>
            <a:noFill/>
            <a:ln>
              <a:noFill/>
            </a:ln>
            <a:effec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b="1" dirty="0">
                  <a:solidFill>
                    <a:srgbClr val="000000"/>
                  </a:solidFill>
                  <a:latin typeface="Arial" charset="0"/>
                </a:rPr>
                <a:t>MJ Fulwyler, Particle Separator, U.S</a:t>
              </a:r>
              <a:r>
                <a:rPr lang="en-US" altLang="en-US" sz="1600" b="1" dirty="0">
                  <a:solidFill>
                    <a:schemeClr val="bg1"/>
                  </a:solidFill>
                  <a:latin typeface="Arial" charset="0"/>
                </a:rPr>
                <a:t>.</a:t>
              </a:r>
            </a:p>
            <a:p>
              <a:pPr>
                <a:spcBef>
                  <a:spcPct val="0"/>
                </a:spcBef>
                <a:buFontTx/>
                <a:buNone/>
                <a:defRPr/>
              </a:pPr>
              <a:r>
                <a:rPr lang="en-US" altLang="en-US" sz="1600" b="1" dirty="0">
                  <a:solidFill>
                    <a:schemeClr val="bg1"/>
                  </a:solidFill>
                  <a:latin typeface="Arial" charset="0"/>
                </a:rPr>
                <a:t>Patent  3,380,584 filed 6/4/65</a:t>
              </a:r>
            </a:p>
          </p:txBody>
        </p:sp>
        <p:grpSp>
          <p:nvGrpSpPr>
            <p:cNvPr id="32775" name="Group 9">
              <a:extLst>
                <a:ext uri="{FF2B5EF4-FFF2-40B4-BE49-F238E27FC236}">
                  <a16:creationId xmlns:a16="http://schemas.microsoft.com/office/drawing/2014/main" id="{A35B08A3-0C32-9642-8283-7B6E0FC82BB8}"/>
                </a:ext>
              </a:extLst>
            </p:cNvPr>
            <p:cNvGrpSpPr>
              <a:grpSpLocks/>
            </p:cNvGrpSpPr>
            <p:nvPr/>
          </p:nvGrpSpPr>
          <p:grpSpPr bwMode="auto">
            <a:xfrm>
              <a:off x="3936" y="816"/>
              <a:ext cx="2218" cy="3024"/>
              <a:chOff x="3936" y="816"/>
              <a:chExt cx="2218" cy="3024"/>
            </a:xfrm>
          </p:grpSpPr>
          <p:pic>
            <p:nvPicPr>
              <p:cNvPr id="32776" name="Picture 10" descr="Science 422">
                <a:extLst>
                  <a:ext uri="{FF2B5EF4-FFF2-40B4-BE49-F238E27FC236}">
                    <a16:creationId xmlns:a16="http://schemas.microsoft.com/office/drawing/2014/main" id="{27214DEA-A680-054C-9CDA-E401CDAF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76"/>
              <a:stretch>
                <a:fillRect/>
              </a:stretch>
            </p:blipFill>
            <p:spPr bwMode="auto">
              <a:xfrm>
                <a:off x="3936" y="816"/>
                <a:ext cx="2218"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1" descr="Science 422">
                <a:extLst>
                  <a:ext uri="{FF2B5EF4-FFF2-40B4-BE49-F238E27FC236}">
                    <a16:creationId xmlns:a16="http://schemas.microsoft.com/office/drawing/2014/main" id="{B5606A6F-BD7B-B54C-9B39-A97602FBA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440" t="44615" b="9232"/>
              <a:stretch>
                <a:fillRect/>
              </a:stretch>
            </p:blipFill>
            <p:spPr bwMode="auto">
              <a:xfrm>
                <a:off x="4056" y="2112"/>
                <a:ext cx="62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2772" name="Picture 12" descr="Science 422">
            <a:extLst>
              <a:ext uri="{FF2B5EF4-FFF2-40B4-BE49-F238E27FC236}">
                <a16:creationId xmlns:a16="http://schemas.microsoft.com/office/drawing/2014/main" id="{D3E576E7-0F95-5C45-A470-19D282B93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42" t="47385" r="65375" b="9232"/>
          <a:stretch>
            <a:fillRect/>
          </a:stretch>
        </p:blipFill>
        <p:spPr bwMode="auto">
          <a:xfrm>
            <a:off x="5638801" y="1295400"/>
            <a:ext cx="16748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406BA3-0316-184D-9FCF-7A2C5E07D1AC}"/>
              </a:ext>
            </a:extLst>
          </p:cNvPr>
          <p:cNvSpPr txBox="1"/>
          <p:nvPr/>
        </p:nvSpPr>
        <p:spPr>
          <a:xfrm>
            <a:off x="2209801" y="74614"/>
            <a:ext cx="1773755" cy="646331"/>
          </a:xfrm>
          <a:prstGeom prst="rect">
            <a:avLst/>
          </a:prstGeom>
          <a:solidFill>
            <a:schemeClr val="accent5">
              <a:lumMod val="40000"/>
              <a:lumOff val="60000"/>
            </a:schemeClr>
          </a:solidFill>
        </p:spPr>
        <p:txBody>
          <a:bodyPr wrap="none">
            <a:spAutoFit/>
          </a:bodyPr>
          <a:lstStyle/>
          <a:p>
            <a:pPr>
              <a:defRPr/>
            </a:pPr>
            <a:r>
              <a:rPr lang="en-US" dirty="0"/>
              <a:t>Key invention for</a:t>
            </a:r>
          </a:p>
          <a:p>
            <a:pPr>
              <a:defRPr/>
            </a:pPr>
            <a:r>
              <a:rPr lang="en-US" dirty="0"/>
              <a:t>flow cytometry</a:t>
            </a:r>
          </a:p>
        </p:txBody>
      </p:sp>
    </p:spTree>
    <p:extLst>
      <p:ext uri="{BB962C8B-B14F-4D97-AF65-F5344CB8AC3E}">
        <p14:creationId xmlns:p14="http://schemas.microsoft.com/office/powerpoint/2010/main" val="1912967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CB9D-5882-174A-9C9F-AD3CF0CED50D}"/>
              </a:ext>
            </a:extLst>
          </p:cNvPr>
          <p:cNvSpPr>
            <a:spLocks noGrp="1"/>
          </p:cNvSpPr>
          <p:nvPr>
            <p:ph type="title"/>
          </p:nvPr>
        </p:nvSpPr>
        <p:spPr>
          <a:xfrm>
            <a:off x="0" y="46379"/>
            <a:ext cx="10515600" cy="455271"/>
          </a:xfrm>
        </p:spPr>
        <p:txBody>
          <a:bodyPr/>
          <a:lstStyle/>
          <a:p>
            <a:r>
              <a:rPr lang="en-US" sz="2400" dirty="0"/>
              <a:t>Here is Mack </a:t>
            </a:r>
            <a:r>
              <a:rPr lang="en-US" sz="2400" dirty="0" err="1"/>
              <a:t>Fulwhyler</a:t>
            </a:r>
            <a:r>
              <a:rPr lang="en-US" sz="2400" dirty="0"/>
              <a:t> telling the story</a:t>
            </a:r>
          </a:p>
        </p:txBody>
      </p:sp>
      <p:sp>
        <p:nvSpPr>
          <p:cNvPr id="4" name="Date Placeholder 3">
            <a:extLst>
              <a:ext uri="{FF2B5EF4-FFF2-40B4-BE49-F238E27FC236}">
                <a16:creationId xmlns:a16="http://schemas.microsoft.com/office/drawing/2014/main" id="{605E7E1E-F5D5-F243-BB22-38738E8FDAFD}"/>
              </a:ext>
            </a:extLst>
          </p:cNvPr>
          <p:cNvSpPr>
            <a:spLocks noGrp="1"/>
          </p:cNvSpPr>
          <p:nvPr>
            <p:ph type="dt" sz="half" idx="4294967295"/>
          </p:nvPr>
        </p:nvSpPr>
        <p:spPr>
          <a:xfrm>
            <a:off x="838200" y="6356350"/>
            <a:ext cx="2743200" cy="365125"/>
          </a:xfrm>
          <a:prstGeom prst="rect">
            <a:avLst/>
          </a:prstGeom>
        </p:spPr>
        <p:txBody>
          <a:bodyPr/>
          <a:lstStyle/>
          <a:p>
            <a:pPr>
              <a:defRPr/>
            </a:pPr>
            <a:fld id="{4EAD1172-93B3-A141-8957-7A1C2713CE97}" type="datetime12">
              <a:rPr lang="en-US" smtClean="0"/>
              <a:t>9:07 AM</a:t>
            </a:fld>
            <a:endParaRPr lang="en-US"/>
          </a:p>
        </p:txBody>
      </p:sp>
      <p:sp>
        <p:nvSpPr>
          <p:cNvPr id="5" name="Slide Number Placeholder 4">
            <a:extLst>
              <a:ext uri="{FF2B5EF4-FFF2-40B4-BE49-F238E27FC236}">
                <a16:creationId xmlns:a16="http://schemas.microsoft.com/office/drawing/2014/main" id="{2C69E57C-BFF8-3A40-B9AB-AC0971D050E5}"/>
              </a:ext>
            </a:extLst>
          </p:cNvPr>
          <p:cNvSpPr>
            <a:spLocks noGrp="1"/>
          </p:cNvSpPr>
          <p:nvPr>
            <p:ph type="sldNum" sz="quarter" idx="4294967295"/>
          </p:nvPr>
        </p:nvSpPr>
        <p:spPr>
          <a:xfrm>
            <a:off x="8610600" y="6356350"/>
            <a:ext cx="2743200" cy="365125"/>
          </a:xfrm>
          <a:prstGeom prst="rect">
            <a:avLst/>
          </a:prstGeom>
        </p:spPr>
        <p:txBody>
          <a:bodyPr/>
          <a:lstStyle/>
          <a:p>
            <a:pPr>
              <a:defRPr/>
            </a:pPr>
            <a:r>
              <a:rPr lang="en-US"/>
              <a:t>Page </a:t>
            </a:r>
            <a:fld id="{51A33C25-B002-4BD5-8BBA-097041D972EE}" type="slidenum">
              <a:rPr lang="en-US" smtClean="0"/>
              <a:pPr>
                <a:defRPr/>
              </a:pPr>
              <a:t>24</a:t>
            </a:fld>
            <a:endParaRPr lang="en-US"/>
          </a:p>
        </p:txBody>
      </p:sp>
      <p:pic>
        <p:nvPicPr>
          <p:cNvPr id="6" name="Fulwylerwhybuild">
            <a:hlinkClick r:id="" action="ppaction://media"/>
            <a:extLst>
              <a:ext uri="{FF2B5EF4-FFF2-40B4-BE49-F238E27FC236}">
                <a16:creationId xmlns:a16="http://schemas.microsoft.com/office/drawing/2014/main" id="{FCC465F0-DC00-F146-BE43-1BC3C18FB2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3662" y="501650"/>
            <a:ext cx="6984139" cy="5642982"/>
          </a:xfrm>
          <a:prstGeom prst="rect">
            <a:avLst/>
          </a:prstGeom>
        </p:spPr>
      </p:pic>
    </p:spTree>
    <p:extLst>
      <p:ext uri="{BB962C8B-B14F-4D97-AF65-F5344CB8AC3E}">
        <p14:creationId xmlns:p14="http://schemas.microsoft.com/office/powerpoint/2010/main" val="30577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934954AE-1E9B-8F44-85FC-05307D888D52}"/>
              </a:ext>
            </a:extLst>
          </p:cNvPr>
          <p:cNvSpPr>
            <a:spLocks noGrp="1" noChangeArrowheads="1"/>
          </p:cNvSpPr>
          <p:nvPr>
            <p:ph type="title"/>
          </p:nvPr>
        </p:nvSpPr>
        <p:spPr>
          <a:xfrm>
            <a:off x="5410200" y="152400"/>
            <a:ext cx="5943600" cy="685800"/>
          </a:xfrm>
        </p:spPr>
        <p:txBody>
          <a:bodyPr/>
          <a:lstStyle/>
          <a:p>
            <a:r>
              <a:rPr lang="en-US" altLang="en-US" sz="2400">
                <a:solidFill>
                  <a:srgbClr val="000000"/>
                </a:solidFill>
                <a:latin typeface="Times New Roman" panose="02020603050405020304" pitchFamily="18" charset="0"/>
                <a:ea typeface="ＭＳ Ｐゴシック" panose="020B0600070205080204" pitchFamily="34" charset="-128"/>
              </a:rPr>
              <a:t>Impulse-cytophotometer</a:t>
            </a:r>
            <a:br>
              <a:rPr lang="en-US" altLang="en-US" sz="2400">
                <a:solidFill>
                  <a:srgbClr val="000000"/>
                </a:solidFill>
                <a:latin typeface="Times New Roman" panose="02020603050405020304" pitchFamily="18" charset="0"/>
                <a:ea typeface="ＭＳ Ｐゴシック" panose="020B0600070205080204" pitchFamily="34" charset="-128"/>
              </a:rPr>
            </a:br>
            <a:r>
              <a:rPr lang="en-US" altLang="en-US" sz="2400">
                <a:solidFill>
                  <a:srgbClr val="000000"/>
                </a:solidFill>
                <a:latin typeface="Times New Roman" panose="02020603050405020304" pitchFamily="18" charset="0"/>
                <a:ea typeface="ＭＳ Ｐゴシック" panose="020B0600070205080204" pitchFamily="34" charset="-128"/>
              </a:rPr>
              <a:t>W. Dittrich and W. Gohde 1969</a:t>
            </a:r>
            <a:endParaRPr lang="en-US" altLang="en-US" sz="2400">
              <a:solidFill>
                <a:srgbClr val="000000"/>
              </a:solidFill>
              <a:ea typeface="ＭＳ Ｐゴシック" panose="020B0600070205080204" pitchFamily="34" charset="-128"/>
            </a:endParaRPr>
          </a:p>
        </p:txBody>
      </p:sp>
      <p:sp>
        <p:nvSpPr>
          <p:cNvPr id="33794" name="Slide Number Placeholder 4">
            <a:extLst>
              <a:ext uri="{FF2B5EF4-FFF2-40B4-BE49-F238E27FC236}">
                <a16:creationId xmlns:a16="http://schemas.microsoft.com/office/drawing/2014/main" id="{9C779C3D-2DC0-CF40-BB7E-C3C0D6474843}"/>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C05410B-7693-0549-A776-088AC2C57824}" type="slidenum">
              <a:rPr lang="en-US" altLang="en-US" sz="1400">
                <a:latin typeface="Times New Roman" panose="02020603050405020304" pitchFamily="18" charset="0"/>
              </a:rPr>
              <a:pPr>
                <a:spcBef>
                  <a:spcPct val="0"/>
                </a:spcBef>
                <a:buFontTx/>
                <a:buNone/>
              </a:pPr>
              <a:t>25</a:t>
            </a:fld>
            <a:endParaRPr lang="en-US" altLang="en-US" sz="1400">
              <a:latin typeface="Times New Roman" panose="02020603050405020304" pitchFamily="18" charset="0"/>
            </a:endParaRPr>
          </a:p>
        </p:txBody>
      </p:sp>
      <p:grpSp>
        <p:nvGrpSpPr>
          <p:cNvPr id="33795" name="Group 9">
            <a:extLst>
              <a:ext uri="{FF2B5EF4-FFF2-40B4-BE49-F238E27FC236}">
                <a16:creationId xmlns:a16="http://schemas.microsoft.com/office/drawing/2014/main" id="{F0861B86-B2FD-5045-81D6-078EA245EA9D}"/>
              </a:ext>
            </a:extLst>
          </p:cNvPr>
          <p:cNvGrpSpPr>
            <a:grpSpLocks/>
          </p:cNvGrpSpPr>
          <p:nvPr/>
        </p:nvGrpSpPr>
        <p:grpSpPr bwMode="auto">
          <a:xfrm>
            <a:off x="5049839" y="1662114"/>
            <a:ext cx="3182937" cy="3824287"/>
            <a:chOff x="3240" y="768"/>
            <a:chExt cx="2832" cy="2832"/>
          </a:xfrm>
        </p:grpSpPr>
        <p:sp>
          <p:nvSpPr>
            <p:cNvPr id="33803" name="Rectangle 10">
              <a:extLst>
                <a:ext uri="{FF2B5EF4-FFF2-40B4-BE49-F238E27FC236}">
                  <a16:creationId xmlns:a16="http://schemas.microsoft.com/office/drawing/2014/main" id="{4C86E18F-AC3E-4540-82ED-1B6A81D17B06}"/>
                </a:ext>
              </a:extLst>
            </p:cNvPr>
            <p:cNvSpPr>
              <a:spLocks noChangeArrowheads="1"/>
            </p:cNvSpPr>
            <p:nvPr/>
          </p:nvSpPr>
          <p:spPr bwMode="auto">
            <a:xfrm>
              <a:off x="3240"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33804" name="Picture 11" descr="SCience 466">
              <a:extLst>
                <a:ext uri="{FF2B5EF4-FFF2-40B4-BE49-F238E27FC236}">
                  <a16:creationId xmlns:a16="http://schemas.microsoft.com/office/drawing/2014/main" id="{2837F7F1-193E-C848-A6E0-58291BCBE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301" r="2217" b="9206"/>
            <a:stretch>
              <a:fillRect/>
            </a:stretch>
          </p:blipFill>
          <p:spPr bwMode="auto">
            <a:xfrm>
              <a:off x="3480" y="768"/>
              <a:ext cx="2244" cy="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2" descr="SCience 466">
              <a:extLst>
                <a:ext uri="{FF2B5EF4-FFF2-40B4-BE49-F238E27FC236}">
                  <a16:creationId xmlns:a16="http://schemas.microsoft.com/office/drawing/2014/main" id="{C6834379-14B2-9848-90FB-C4632F501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023" t="89018" r="1395" b="510"/>
            <a:stretch>
              <a:fillRect/>
            </a:stretch>
          </p:blipFill>
          <p:spPr bwMode="auto">
            <a:xfrm>
              <a:off x="3384" y="3264"/>
              <a:ext cx="23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6" name="Picture 8" descr="SCience 466">
            <a:extLst>
              <a:ext uri="{FF2B5EF4-FFF2-40B4-BE49-F238E27FC236}">
                <a16:creationId xmlns:a16="http://schemas.microsoft.com/office/drawing/2014/main" id="{B59F494D-21F3-C84A-827B-3E897BC93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03" t="28247" r="56989" b="23329"/>
          <a:stretch>
            <a:fillRect/>
          </a:stretch>
        </p:blipFill>
        <p:spPr bwMode="auto">
          <a:xfrm>
            <a:off x="1866900" y="1771650"/>
            <a:ext cx="318293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SCience 466">
            <a:extLst>
              <a:ext uri="{FF2B5EF4-FFF2-40B4-BE49-F238E27FC236}">
                <a16:creationId xmlns:a16="http://schemas.microsoft.com/office/drawing/2014/main" id="{2BAD735F-3681-A548-960F-A0200F786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801" r="47906" b="9236"/>
          <a:stretch>
            <a:fillRect/>
          </a:stretch>
        </p:blipFill>
        <p:spPr bwMode="auto">
          <a:xfrm>
            <a:off x="1574800" y="4532314"/>
            <a:ext cx="3302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602E51BF-E6C4-C64D-AB1C-270CF9B64061}"/>
              </a:ext>
            </a:extLst>
          </p:cNvPr>
          <p:cNvSpPr txBox="1">
            <a:spLocks noChangeArrowheads="1"/>
          </p:cNvSpPr>
          <p:nvPr/>
        </p:nvSpPr>
        <p:spPr bwMode="auto">
          <a:xfrm>
            <a:off x="2895600" y="5867401"/>
            <a:ext cx="7620000" cy="581025"/>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dirty="0">
                <a:solidFill>
                  <a:srgbClr val="000000"/>
                </a:solidFill>
                <a:latin typeface="Arial" charset="0"/>
              </a:rPr>
              <a:t>W. </a:t>
            </a:r>
            <a:r>
              <a:rPr lang="en-US" altLang="en-US" sz="1600" dirty="0" err="1">
                <a:solidFill>
                  <a:srgbClr val="000000"/>
                </a:solidFill>
                <a:latin typeface="Arial" charset="0"/>
              </a:rPr>
              <a:t>Dittrich</a:t>
            </a:r>
            <a:r>
              <a:rPr lang="en-US" altLang="en-US" sz="1600" dirty="0">
                <a:solidFill>
                  <a:srgbClr val="000000"/>
                </a:solidFill>
                <a:latin typeface="Arial" charset="0"/>
              </a:rPr>
              <a:t> and W. </a:t>
            </a:r>
            <a:r>
              <a:rPr lang="en-US" altLang="en-US" sz="1600" dirty="0" err="1">
                <a:solidFill>
                  <a:srgbClr val="000000"/>
                </a:solidFill>
                <a:latin typeface="Arial" charset="0"/>
              </a:rPr>
              <a:t>Gohde</a:t>
            </a:r>
            <a:r>
              <a:rPr lang="en-US" altLang="en-US" sz="1600" dirty="0">
                <a:solidFill>
                  <a:srgbClr val="000000"/>
                </a:solidFill>
                <a:latin typeface="Arial" charset="0"/>
              </a:rPr>
              <a:t>, </a:t>
            </a:r>
            <a:r>
              <a:rPr lang="en-US" altLang="en-US" sz="1600" dirty="0" err="1">
                <a:solidFill>
                  <a:srgbClr val="000000"/>
                </a:solidFill>
                <a:latin typeface="Arial" charset="0"/>
              </a:rPr>
              <a:t>Impulsfluorometrie</a:t>
            </a:r>
            <a:r>
              <a:rPr lang="en-US" altLang="en-US" sz="1600" dirty="0">
                <a:solidFill>
                  <a:srgbClr val="000000"/>
                </a:solidFill>
                <a:latin typeface="Arial" charset="0"/>
              </a:rPr>
              <a:t> </a:t>
            </a:r>
            <a:r>
              <a:rPr lang="en-US" altLang="en-US" sz="1600" dirty="0" err="1">
                <a:solidFill>
                  <a:srgbClr val="000000"/>
                </a:solidFill>
                <a:latin typeface="Arial" charset="0"/>
              </a:rPr>
              <a:t>bei</a:t>
            </a:r>
            <a:r>
              <a:rPr lang="en-US" altLang="en-US" sz="1600" dirty="0">
                <a:solidFill>
                  <a:srgbClr val="000000"/>
                </a:solidFill>
                <a:latin typeface="Arial" charset="0"/>
              </a:rPr>
              <a:t> </a:t>
            </a:r>
            <a:r>
              <a:rPr lang="en-US" altLang="en-US" sz="1600" dirty="0" err="1">
                <a:solidFill>
                  <a:srgbClr val="000000"/>
                </a:solidFill>
                <a:latin typeface="Arial" charset="0"/>
              </a:rPr>
              <a:t>Einzelzellen</a:t>
            </a:r>
            <a:r>
              <a:rPr lang="en-US" altLang="en-US" sz="1600" dirty="0">
                <a:solidFill>
                  <a:srgbClr val="000000"/>
                </a:solidFill>
                <a:latin typeface="Arial" charset="0"/>
              </a:rPr>
              <a:t> in </a:t>
            </a:r>
            <a:r>
              <a:rPr lang="en-US" altLang="en-US" sz="1600" dirty="0" err="1">
                <a:solidFill>
                  <a:srgbClr val="000000"/>
                </a:solidFill>
                <a:latin typeface="Arial" charset="0"/>
              </a:rPr>
              <a:t>Suspensionen</a:t>
            </a:r>
            <a:r>
              <a:rPr lang="en-US" altLang="en-US" sz="1600" dirty="0">
                <a:solidFill>
                  <a:srgbClr val="000000"/>
                </a:solidFill>
                <a:latin typeface="Arial" charset="0"/>
              </a:rPr>
              <a:t>,</a:t>
            </a:r>
          </a:p>
          <a:p>
            <a:pPr>
              <a:spcBef>
                <a:spcPct val="0"/>
              </a:spcBef>
              <a:buFontTx/>
              <a:buNone/>
              <a:defRPr/>
            </a:pPr>
            <a:r>
              <a:rPr lang="en-US" altLang="en-US" sz="1600" dirty="0" err="1">
                <a:solidFill>
                  <a:srgbClr val="000000"/>
                </a:solidFill>
                <a:latin typeface="Arial" charset="0"/>
              </a:rPr>
              <a:t>Zeit</a:t>
            </a:r>
            <a:r>
              <a:rPr lang="en-US" altLang="en-US" sz="1600" dirty="0">
                <a:solidFill>
                  <a:srgbClr val="000000"/>
                </a:solidFill>
                <a:latin typeface="Arial" charset="0"/>
              </a:rPr>
              <a:t>. F </a:t>
            </a:r>
            <a:r>
              <a:rPr lang="en-US" altLang="en-US" sz="1600" dirty="0" err="1">
                <a:solidFill>
                  <a:srgbClr val="000000"/>
                </a:solidFill>
                <a:latin typeface="Arial" charset="0"/>
              </a:rPr>
              <a:t>Naturforschung</a:t>
            </a:r>
            <a:r>
              <a:rPr lang="en-US" altLang="en-US" sz="1600" dirty="0">
                <a:solidFill>
                  <a:srgbClr val="000000"/>
                </a:solidFill>
                <a:latin typeface="Arial" charset="0"/>
              </a:rPr>
              <a:t> </a:t>
            </a:r>
            <a:r>
              <a:rPr lang="en-US" altLang="en-US" sz="1600" u="sng" dirty="0">
                <a:solidFill>
                  <a:srgbClr val="000000"/>
                </a:solidFill>
                <a:latin typeface="Arial" charset="0"/>
              </a:rPr>
              <a:t>24b</a:t>
            </a:r>
            <a:r>
              <a:rPr lang="en-US" altLang="en-US" sz="1600" dirty="0">
                <a:solidFill>
                  <a:srgbClr val="000000"/>
                </a:solidFill>
                <a:latin typeface="Arial" charset="0"/>
              </a:rPr>
              <a:t>, 1969  (ref 4755)</a:t>
            </a:r>
          </a:p>
        </p:txBody>
      </p:sp>
      <p:sp>
        <p:nvSpPr>
          <p:cNvPr id="33799" name="TextBox 1">
            <a:extLst>
              <a:ext uri="{FF2B5EF4-FFF2-40B4-BE49-F238E27FC236}">
                <a16:creationId xmlns:a16="http://schemas.microsoft.com/office/drawing/2014/main" id="{F42206B4-4E8F-7C4F-8B7C-2023E93A9D25}"/>
              </a:ext>
            </a:extLst>
          </p:cNvPr>
          <p:cNvSpPr txBox="1">
            <a:spLocks noChangeArrowheads="1"/>
          </p:cNvSpPr>
          <p:nvPr/>
        </p:nvSpPr>
        <p:spPr bwMode="auto">
          <a:xfrm>
            <a:off x="1604964" y="1022351"/>
            <a:ext cx="8943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solidFill>
                  <a:srgbClr val="FF3300"/>
                </a:solidFill>
                <a:latin typeface="Helvetica" pitchFamily="2" charset="0"/>
              </a:rPr>
              <a:t>Dittrich &amp; Gohde</a:t>
            </a:r>
            <a:r>
              <a:rPr lang="en-US" altLang="en-US" sz="1800" b="1">
                <a:latin typeface="Helvetica" pitchFamily="2" charset="0"/>
              </a:rPr>
              <a:t> - 1969</a:t>
            </a:r>
            <a:r>
              <a:rPr lang="en-US" altLang="en-US" sz="1800">
                <a:latin typeface="Helvetica" pitchFamily="2" charset="0"/>
              </a:rPr>
              <a:t> -  Impulscytophotometer  (ICP)-  used ethidium bromide for a DNA stain and a high NA objective used as a condenser and collection lens</a:t>
            </a:r>
          </a:p>
          <a:p>
            <a:pPr>
              <a:spcBef>
                <a:spcPct val="0"/>
              </a:spcBef>
              <a:buFontTx/>
              <a:buNone/>
            </a:pPr>
            <a:endParaRPr lang="en-US" altLang="en-US" sz="1800">
              <a:latin typeface="Times New Roman" panose="02020603050405020304" pitchFamily="18" charset="0"/>
            </a:endParaRPr>
          </a:p>
        </p:txBody>
      </p:sp>
      <p:sp>
        <p:nvSpPr>
          <p:cNvPr id="3" name="TextBox 2">
            <a:extLst>
              <a:ext uri="{FF2B5EF4-FFF2-40B4-BE49-F238E27FC236}">
                <a16:creationId xmlns:a16="http://schemas.microsoft.com/office/drawing/2014/main" id="{6A54DD73-00AA-5942-8696-297624686250}"/>
              </a:ext>
            </a:extLst>
          </p:cNvPr>
          <p:cNvSpPr txBox="1"/>
          <p:nvPr/>
        </p:nvSpPr>
        <p:spPr>
          <a:xfrm>
            <a:off x="1828800" y="88900"/>
            <a:ext cx="3886200" cy="369332"/>
          </a:xfrm>
          <a:prstGeom prst="rect">
            <a:avLst/>
          </a:prstGeom>
          <a:solidFill>
            <a:schemeClr val="accent5">
              <a:lumMod val="40000"/>
              <a:lumOff val="60000"/>
            </a:schemeClr>
          </a:solidFill>
        </p:spPr>
        <p:txBody>
          <a:bodyPr>
            <a:spAutoFit/>
          </a:bodyPr>
          <a:lstStyle/>
          <a:p>
            <a:pPr>
              <a:defRPr/>
            </a:pPr>
            <a:r>
              <a:rPr lang="en-US" dirty="0"/>
              <a:t>Combining imaging with fluidic systems</a:t>
            </a:r>
          </a:p>
        </p:txBody>
      </p:sp>
      <p:pic>
        <p:nvPicPr>
          <p:cNvPr id="33801" name="Picture 6" descr="ICP_11_low">
            <a:extLst>
              <a:ext uri="{FF2B5EF4-FFF2-40B4-BE49-F238E27FC236}">
                <a16:creationId xmlns:a16="http://schemas.microsoft.com/office/drawing/2014/main" id="{50FBFDB8-1A67-6C4D-9B16-7735361EF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775" y="1889125"/>
            <a:ext cx="217328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8">
            <a:extLst>
              <a:ext uri="{FF2B5EF4-FFF2-40B4-BE49-F238E27FC236}">
                <a16:creationId xmlns:a16="http://schemas.microsoft.com/office/drawing/2014/main" id="{303D67FA-B385-FA48-B68A-9A74496F0947}"/>
              </a:ext>
            </a:extLst>
          </p:cNvPr>
          <p:cNvSpPr txBox="1">
            <a:spLocks noChangeArrowheads="1"/>
          </p:cNvSpPr>
          <p:nvPr/>
        </p:nvSpPr>
        <p:spPr bwMode="auto">
          <a:xfrm>
            <a:off x="8170864" y="4741863"/>
            <a:ext cx="24971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latin typeface="Times New Roman" panose="02020603050405020304" pitchFamily="18" charset="0"/>
              </a:rPr>
              <a:t>ICP 11 (1969)</a:t>
            </a:r>
          </a:p>
          <a:p>
            <a:pPr>
              <a:spcBef>
                <a:spcPct val="0"/>
              </a:spcBef>
              <a:buFontTx/>
              <a:buNone/>
            </a:pPr>
            <a:r>
              <a:rPr lang="en-US" altLang="en-US" sz="1200">
                <a:latin typeface="Times New Roman" panose="02020603050405020304" pitchFamily="18" charset="0"/>
              </a:rPr>
              <a:t>Distributed by Phywe, Göttingen </a:t>
            </a:r>
          </a:p>
          <a:p>
            <a:pPr>
              <a:spcBef>
                <a:spcPct val="0"/>
              </a:spcBef>
              <a:buFontTx/>
              <a:buNone/>
            </a:pPr>
            <a:r>
              <a:rPr lang="en-US" altLang="en-US" sz="1200">
                <a:latin typeface="Times New Roman" panose="02020603050405020304" pitchFamily="18" charset="0"/>
              </a:rPr>
              <a:t>The first commercial flow cytometer </a:t>
            </a:r>
          </a:p>
          <a:p>
            <a:pPr>
              <a:spcBef>
                <a:spcPct val="0"/>
              </a:spcBef>
              <a:buFontTx/>
              <a:buNone/>
            </a:pPr>
            <a:r>
              <a:rPr lang="en-US" altLang="en-US" sz="1200">
                <a:latin typeface="Times New Roman" panose="02020603050405020304" pitchFamily="18" charset="0"/>
              </a:rPr>
              <a:t>PDP 11 computer </a:t>
            </a:r>
          </a:p>
          <a:p>
            <a:pPr>
              <a:spcBef>
                <a:spcPct val="0"/>
              </a:spcBef>
              <a:buFontTx/>
              <a:buNone/>
            </a:pPr>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108240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4">
            <a:extLst>
              <a:ext uri="{FF2B5EF4-FFF2-40B4-BE49-F238E27FC236}">
                <a16:creationId xmlns:a16="http://schemas.microsoft.com/office/drawing/2014/main" id="{2CE4CA89-9CCF-1A49-9085-6D8AA285994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87D8F5A3-B499-3945-B87C-E51FCE15155A}" type="slidenum">
              <a:rPr lang="en-US" altLang="en-US" sz="1400">
                <a:latin typeface="Times New Roman" panose="02020603050405020304" pitchFamily="18" charset="0"/>
              </a:rPr>
              <a:pPr>
                <a:spcBef>
                  <a:spcPct val="0"/>
                </a:spcBef>
                <a:buFontTx/>
                <a:buNone/>
              </a:pPr>
              <a:t>26</a:t>
            </a:fld>
            <a:endParaRPr lang="en-US" altLang="en-US" sz="1400">
              <a:latin typeface="Times New Roman" panose="02020603050405020304" pitchFamily="18" charset="0"/>
            </a:endParaRPr>
          </a:p>
        </p:txBody>
      </p:sp>
      <p:sp>
        <p:nvSpPr>
          <p:cNvPr id="22533" name="Rectangle 2">
            <a:extLst>
              <a:ext uri="{FF2B5EF4-FFF2-40B4-BE49-F238E27FC236}">
                <a16:creationId xmlns:a16="http://schemas.microsoft.com/office/drawing/2014/main" id="{5DDCE894-D359-DA4D-B8B0-65CD24118A22}"/>
              </a:ext>
            </a:extLst>
          </p:cNvPr>
          <p:cNvSpPr>
            <a:spLocks noGrp="1" noChangeArrowheads="1"/>
          </p:cNvSpPr>
          <p:nvPr>
            <p:ph type="title"/>
          </p:nvPr>
        </p:nvSpPr>
        <p:spPr>
          <a:xfrm>
            <a:off x="2133600" y="304800"/>
            <a:ext cx="7772400" cy="609600"/>
          </a:xfrm>
        </p:spPr>
        <p:txBody>
          <a:bodyPr/>
          <a:lstStyle/>
          <a:p>
            <a:pPr>
              <a:defRPr/>
            </a:pPr>
            <a:r>
              <a:rPr lang="en-US" altLang="en-US" dirty="0">
                <a:ea typeface="+mj-ea"/>
                <a:cs typeface="+mj-cs"/>
              </a:rPr>
              <a:t>Kamentsky - 1970</a:t>
            </a:r>
          </a:p>
        </p:txBody>
      </p:sp>
      <p:sp>
        <p:nvSpPr>
          <p:cNvPr id="34819" name="Rectangle 3">
            <a:extLst>
              <a:ext uri="{FF2B5EF4-FFF2-40B4-BE49-F238E27FC236}">
                <a16:creationId xmlns:a16="http://schemas.microsoft.com/office/drawing/2014/main" id="{29BB9E8F-D7CB-0D4E-A1BB-B7D56C613644}"/>
              </a:ext>
            </a:extLst>
          </p:cNvPr>
          <p:cNvSpPr>
            <a:spLocks noChangeArrowheads="1"/>
          </p:cNvSpPr>
          <p:nvPr/>
        </p:nvSpPr>
        <p:spPr bwMode="auto">
          <a:xfrm>
            <a:off x="1752600" y="1066801"/>
            <a:ext cx="86868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800">
              <a:latin typeface="Helvetica" pitchFamily="2" charset="0"/>
            </a:endParaRPr>
          </a:p>
          <a:p>
            <a:pPr>
              <a:lnSpc>
                <a:spcPct val="96000"/>
              </a:lnSpc>
              <a:spcBef>
                <a:spcPct val="0"/>
              </a:spcBef>
              <a:buFontTx/>
              <a:buNone/>
            </a:pPr>
            <a:r>
              <a:rPr lang="en-US" altLang="en-US" sz="1800" b="1">
                <a:solidFill>
                  <a:srgbClr val="FF3300"/>
                </a:solidFill>
                <a:latin typeface="Helvetica" pitchFamily="2" charset="0"/>
              </a:rPr>
              <a:t>Kamentsky</a:t>
            </a:r>
            <a:r>
              <a:rPr lang="en-US" altLang="en-US" sz="1800" b="1">
                <a:latin typeface="Helvetica" pitchFamily="2" charset="0"/>
              </a:rPr>
              <a:t> - Bio/Physics Systems - 1970</a:t>
            </a:r>
            <a:r>
              <a:rPr lang="en-US" altLang="en-US" sz="1800">
                <a:latin typeface="Helvetica" pitchFamily="2" charset="0"/>
              </a:rPr>
              <a:t> commercial cytometer -  the “Cytograph” He-Ne laser system at 633 nm for scatter (and extinction) - supposedly the first commercial instrument incorporating a laser. It could separate live and dead cells by uptake of Trypan blue.  A fluorescence version called the “Cytofluorograph” followed using an air cooled argon laser at 488 nm excitation</a:t>
            </a:r>
          </a:p>
          <a:p>
            <a:pPr>
              <a:lnSpc>
                <a:spcPct val="96000"/>
              </a:lnSpc>
              <a:spcBef>
                <a:spcPct val="0"/>
              </a:spcBef>
              <a:buFontTx/>
              <a:buNone/>
            </a:pPr>
            <a:endParaRPr lang="en-US" altLang="en-US" sz="1800">
              <a:latin typeface="Helvetica" pitchFamily="2" charset="0"/>
            </a:endParaRPr>
          </a:p>
        </p:txBody>
      </p:sp>
      <p:pic>
        <p:nvPicPr>
          <p:cNvPr id="34820" name="Picture 4" descr="DSC00009(25)">
            <a:extLst>
              <a:ext uri="{FF2B5EF4-FFF2-40B4-BE49-F238E27FC236}">
                <a16:creationId xmlns:a16="http://schemas.microsoft.com/office/drawing/2014/main" id="{8D38B033-2D4A-D34A-B6D3-94D62FBE7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908300"/>
            <a:ext cx="45593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a:extLst>
              <a:ext uri="{FF2B5EF4-FFF2-40B4-BE49-F238E27FC236}">
                <a16:creationId xmlns:a16="http://schemas.microsoft.com/office/drawing/2014/main" id="{64B8B7AA-2422-774D-88FB-555FAB66A395}"/>
              </a:ext>
            </a:extLst>
          </p:cNvPr>
          <p:cNvSpPr txBox="1">
            <a:spLocks noChangeArrowheads="1"/>
          </p:cNvSpPr>
          <p:nvPr/>
        </p:nvSpPr>
        <p:spPr bwMode="auto">
          <a:xfrm>
            <a:off x="3581400" y="6096001"/>
            <a:ext cx="4876800" cy="244475"/>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1000" b="1">
                <a:solidFill>
                  <a:schemeClr val="bg1"/>
                </a:solidFill>
                <a:latin typeface="Times New Roman" charset="0"/>
              </a:rPr>
              <a:t>1970 Cytograph presently at the Purdue University Cytometry Laboratories</a:t>
            </a:r>
          </a:p>
        </p:txBody>
      </p:sp>
      <p:sp>
        <p:nvSpPr>
          <p:cNvPr id="34822" name="Rectangle 6">
            <a:extLst>
              <a:ext uri="{FF2B5EF4-FFF2-40B4-BE49-F238E27FC236}">
                <a16:creationId xmlns:a16="http://schemas.microsoft.com/office/drawing/2014/main" id="{58F495CE-91C0-774B-AA37-59F3D5E3A9BD}"/>
              </a:ext>
            </a:extLst>
          </p:cNvPr>
          <p:cNvSpPr>
            <a:spLocks noChangeArrowheads="1"/>
          </p:cNvSpPr>
          <p:nvPr/>
        </p:nvSpPr>
        <p:spPr bwMode="auto">
          <a:xfrm>
            <a:off x="6096000" y="6248400"/>
            <a:ext cx="2597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 ©2000 – J.P. Robinson</a:t>
            </a:r>
          </a:p>
        </p:txBody>
      </p:sp>
      <p:sp>
        <p:nvSpPr>
          <p:cNvPr id="34823" name="TextBox 1">
            <a:extLst>
              <a:ext uri="{FF2B5EF4-FFF2-40B4-BE49-F238E27FC236}">
                <a16:creationId xmlns:a16="http://schemas.microsoft.com/office/drawing/2014/main" id="{66A81726-956B-7E43-AEAC-81650945D31D}"/>
              </a:ext>
            </a:extLst>
          </p:cNvPr>
          <p:cNvSpPr txBox="1">
            <a:spLocks noChangeArrowheads="1"/>
          </p:cNvSpPr>
          <p:nvPr/>
        </p:nvSpPr>
        <p:spPr bwMode="auto">
          <a:xfrm>
            <a:off x="6934200" y="3429000"/>
            <a:ext cx="312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Original instrument only measured light scatter – no fluorescence</a:t>
            </a:r>
          </a:p>
        </p:txBody>
      </p:sp>
    </p:spTree>
    <p:extLst>
      <p:ext uri="{BB962C8B-B14F-4D97-AF65-F5344CB8AC3E}">
        <p14:creationId xmlns:p14="http://schemas.microsoft.com/office/powerpoint/2010/main" val="607131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B99A730-EC24-9E48-99B1-8AB9CE3B22E3}"/>
              </a:ext>
            </a:extLst>
          </p:cNvPr>
          <p:cNvSpPr>
            <a:spLocks noGrp="1" noChangeArrowheads="1"/>
          </p:cNvSpPr>
          <p:nvPr>
            <p:ph type="title"/>
          </p:nvPr>
        </p:nvSpPr>
        <p:spPr>
          <a:xfrm>
            <a:off x="2209799" y="152400"/>
            <a:ext cx="10830339" cy="533400"/>
          </a:xfrm>
        </p:spPr>
        <p:txBody>
          <a:bodyPr/>
          <a:lstStyle/>
          <a:p>
            <a:r>
              <a:rPr lang="en-US" altLang="en-US" b="1" dirty="0">
                <a:solidFill>
                  <a:srgbClr val="000000"/>
                </a:solidFill>
                <a:latin typeface="Times New Roman" panose="02020603050405020304" pitchFamily="18" charset="0"/>
                <a:ea typeface="ＭＳ Ｐゴシック" panose="020B0600070205080204" pitchFamily="34" charset="-128"/>
              </a:rPr>
              <a:t>Los Alamos National Lab Contributions </a:t>
            </a:r>
            <a:endParaRPr lang="en-US" altLang="en-US" dirty="0">
              <a:ea typeface="ＭＳ Ｐゴシック" panose="020B0600070205080204" pitchFamily="34" charset="-128"/>
            </a:endParaRPr>
          </a:p>
        </p:txBody>
      </p:sp>
      <p:sp>
        <p:nvSpPr>
          <p:cNvPr id="36866" name="Slide Number Placeholder 4">
            <a:extLst>
              <a:ext uri="{FF2B5EF4-FFF2-40B4-BE49-F238E27FC236}">
                <a16:creationId xmlns:a16="http://schemas.microsoft.com/office/drawing/2014/main" id="{DD5A29AB-4999-C244-A7B8-36D0828D245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855C5A24-3E0A-D744-A991-CCAEA094BBCE}" type="slidenum">
              <a:rPr lang="en-US" altLang="en-US" sz="1400">
                <a:latin typeface="Times New Roman" panose="02020603050405020304" pitchFamily="18" charset="0"/>
              </a:rPr>
              <a:pPr>
                <a:spcBef>
                  <a:spcPct val="0"/>
                </a:spcBef>
                <a:buFontTx/>
                <a:buNone/>
              </a:pPr>
              <a:t>27</a:t>
            </a:fld>
            <a:endParaRPr lang="en-US" altLang="en-US" sz="1400">
              <a:latin typeface="Times New Roman" panose="02020603050405020304" pitchFamily="18" charset="0"/>
            </a:endParaRPr>
          </a:p>
        </p:txBody>
      </p:sp>
      <p:grpSp>
        <p:nvGrpSpPr>
          <p:cNvPr id="36867" name="Group 3">
            <a:extLst>
              <a:ext uri="{FF2B5EF4-FFF2-40B4-BE49-F238E27FC236}">
                <a16:creationId xmlns:a16="http://schemas.microsoft.com/office/drawing/2014/main" id="{D1AB7882-9ECB-6E4E-B369-FB7004B5574A}"/>
              </a:ext>
            </a:extLst>
          </p:cNvPr>
          <p:cNvGrpSpPr>
            <a:grpSpLocks/>
          </p:cNvGrpSpPr>
          <p:nvPr/>
        </p:nvGrpSpPr>
        <p:grpSpPr bwMode="auto">
          <a:xfrm>
            <a:off x="8205788" y="838200"/>
            <a:ext cx="2438400" cy="4495800"/>
            <a:chOff x="4818" y="1128"/>
            <a:chExt cx="1512" cy="2526"/>
          </a:xfrm>
        </p:grpSpPr>
        <p:sp>
          <p:nvSpPr>
            <p:cNvPr id="36872" name="Rectangle 4">
              <a:extLst>
                <a:ext uri="{FF2B5EF4-FFF2-40B4-BE49-F238E27FC236}">
                  <a16:creationId xmlns:a16="http://schemas.microsoft.com/office/drawing/2014/main" id="{469ABA0A-E38D-1C4D-86AE-0C262BA7F6D5}"/>
                </a:ext>
              </a:extLst>
            </p:cNvPr>
            <p:cNvSpPr>
              <a:spLocks noChangeArrowheads="1"/>
            </p:cNvSpPr>
            <p:nvPr/>
          </p:nvSpPr>
          <p:spPr bwMode="auto">
            <a:xfrm>
              <a:off x="4818" y="1128"/>
              <a:ext cx="1512" cy="25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36873" name="Picture 5" descr="Science 409">
              <a:extLst>
                <a:ext uri="{FF2B5EF4-FFF2-40B4-BE49-F238E27FC236}">
                  <a16:creationId xmlns:a16="http://schemas.microsoft.com/office/drawing/2014/main" id="{0385C929-EB75-FD4E-9029-32C52C81D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848" y="1152"/>
              <a:ext cx="1459"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68" name="Picture 6" descr="Science 351">
            <a:extLst>
              <a:ext uri="{FF2B5EF4-FFF2-40B4-BE49-F238E27FC236}">
                <a16:creationId xmlns:a16="http://schemas.microsoft.com/office/drawing/2014/main" id="{5A06CEA4-7E7F-AF4E-B82B-65FE736D4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301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a:extLst>
              <a:ext uri="{FF2B5EF4-FFF2-40B4-BE49-F238E27FC236}">
                <a16:creationId xmlns:a16="http://schemas.microsoft.com/office/drawing/2014/main" id="{DB8285D9-FBF9-F449-8553-0454EE5BE4F8}"/>
              </a:ext>
            </a:extLst>
          </p:cNvPr>
          <p:cNvSpPr txBox="1">
            <a:spLocks noChangeArrowheads="1"/>
          </p:cNvSpPr>
          <p:nvPr/>
        </p:nvSpPr>
        <p:spPr bwMode="auto">
          <a:xfrm>
            <a:off x="2438401" y="5105401"/>
            <a:ext cx="4213225" cy="1323975"/>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000000"/>
                </a:solidFill>
                <a:latin typeface="Arial" charset="0"/>
              </a:rPr>
              <a:t>MA </a:t>
            </a:r>
            <a:r>
              <a:rPr lang="en-US" altLang="en-US" sz="1600" dirty="0" err="1">
                <a:solidFill>
                  <a:srgbClr val="000000"/>
                </a:solidFill>
                <a:latin typeface="Arial" charset="0"/>
              </a:rPr>
              <a:t>VanDilla</a:t>
            </a:r>
            <a:r>
              <a:rPr lang="en-US" altLang="en-US" sz="1600" dirty="0">
                <a:solidFill>
                  <a:srgbClr val="000000"/>
                </a:solidFill>
                <a:latin typeface="Arial" charset="0"/>
              </a:rPr>
              <a:t>, TT Trujillo, PF </a:t>
            </a:r>
            <a:r>
              <a:rPr lang="en-US" altLang="en-US" sz="1600" dirty="0" err="1">
                <a:solidFill>
                  <a:srgbClr val="000000"/>
                </a:solidFill>
                <a:latin typeface="Arial" charset="0"/>
              </a:rPr>
              <a:t>Mullaney</a:t>
            </a:r>
            <a:r>
              <a:rPr lang="en-US" altLang="en-US" sz="1600" dirty="0">
                <a:solidFill>
                  <a:srgbClr val="000000"/>
                </a:solidFill>
                <a:latin typeface="Arial" charset="0"/>
              </a:rPr>
              <a:t> &amp;</a:t>
            </a:r>
          </a:p>
          <a:p>
            <a:pPr algn="ctr">
              <a:spcBef>
                <a:spcPct val="0"/>
              </a:spcBef>
              <a:buFontTx/>
              <a:buNone/>
              <a:defRPr/>
            </a:pPr>
            <a:r>
              <a:rPr lang="en-US" altLang="en-US" sz="1600" dirty="0">
                <a:solidFill>
                  <a:srgbClr val="000000"/>
                </a:solidFill>
                <a:latin typeface="Arial" charset="0"/>
              </a:rPr>
              <a:t>JR Coulter, Cell </a:t>
            </a:r>
            <a:r>
              <a:rPr lang="en-US" altLang="en-US" sz="1600" dirty="0" err="1">
                <a:solidFill>
                  <a:srgbClr val="000000"/>
                </a:solidFill>
                <a:latin typeface="Arial" charset="0"/>
              </a:rPr>
              <a:t>Microfluorometry</a:t>
            </a:r>
            <a:r>
              <a:rPr lang="en-US" altLang="en-US" sz="1600" dirty="0">
                <a:solidFill>
                  <a:srgbClr val="000000"/>
                </a:solidFill>
                <a:latin typeface="Arial" charset="0"/>
              </a:rPr>
              <a:t>: A </a:t>
            </a:r>
          </a:p>
          <a:p>
            <a:pPr algn="ctr">
              <a:spcBef>
                <a:spcPct val="0"/>
              </a:spcBef>
              <a:buFontTx/>
              <a:buNone/>
              <a:defRPr/>
            </a:pPr>
            <a:r>
              <a:rPr lang="en-US" altLang="en-US" sz="1600" dirty="0">
                <a:solidFill>
                  <a:srgbClr val="000000"/>
                </a:solidFill>
                <a:latin typeface="Arial" charset="0"/>
              </a:rPr>
              <a:t>Method for Rapid Fluorescence Measurement, </a:t>
            </a:r>
          </a:p>
          <a:p>
            <a:pPr algn="ctr">
              <a:spcBef>
                <a:spcPct val="0"/>
              </a:spcBef>
              <a:buFontTx/>
              <a:buNone/>
              <a:defRPr/>
            </a:pPr>
            <a:r>
              <a:rPr lang="en-US" altLang="en-US" sz="1600" dirty="0">
                <a:solidFill>
                  <a:srgbClr val="000000"/>
                </a:solidFill>
                <a:latin typeface="Arial" charset="0"/>
              </a:rPr>
              <a:t>Science </a:t>
            </a:r>
            <a:r>
              <a:rPr lang="en-US" altLang="en-US" sz="1600" u="sng" dirty="0">
                <a:solidFill>
                  <a:srgbClr val="000000"/>
                </a:solidFill>
                <a:latin typeface="Arial" charset="0"/>
              </a:rPr>
              <a:t>163</a:t>
            </a:r>
            <a:r>
              <a:rPr lang="en-US" altLang="en-US" sz="1600" dirty="0">
                <a:solidFill>
                  <a:srgbClr val="000000"/>
                </a:solidFill>
                <a:latin typeface="Arial" charset="0"/>
              </a:rPr>
              <a:t>, 1969</a:t>
            </a:r>
          </a:p>
        </p:txBody>
      </p:sp>
      <p:sp>
        <p:nvSpPr>
          <p:cNvPr id="13" name="Text Box 8">
            <a:extLst>
              <a:ext uri="{FF2B5EF4-FFF2-40B4-BE49-F238E27FC236}">
                <a16:creationId xmlns:a16="http://schemas.microsoft.com/office/drawing/2014/main" id="{96F7E1B4-0156-BE46-BAAB-CC58AB17F2E6}"/>
              </a:ext>
            </a:extLst>
          </p:cNvPr>
          <p:cNvSpPr txBox="1">
            <a:spLocks noChangeArrowheads="1"/>
          </p:cNvSpPr>
          <p:nvPr/>
        </p:nvSpPr>
        <p:spPr bwMode="auto">
          <a:xfrm>
            <a:off x="7010400" y="5334001"/>
            <a:ext cx="3517900" cy="1323975"/>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000000"/>
                </a:solidFill>
                <a:latin typeface="Arial" charset="0"/>
              </a:rPr>
              <a:t>PM Kraemer, DF Petersen &amp; MA Van </a:t>
            </a:r>
            <a:r>
              <a:rPr lang="en-US" altLang="en-US" sz="1600" dirty="0" err="1">
                <a:solidFill>
                  <a:srgbClr val="000000"/>
                </a:solidFill>
                <a:latin typeface="Arial" charset="0"/>
              </a:rPr>
              <a:t>Dilla</a:t>
            </a:r>
            <a:r>
              <a:rPr lang="en-US" altLang="en-US" sz="1600" dirty="0">
                <a:solidFill>
                  <a:srgbClr val="000000"/>
                </a:solidFill>
                <a:latin typeface="Arial" charset="0"/>
              </a:rPr>
              <a:t>, DNA Constancy in </a:t>
            </a:r>
            <a:r>
              <a:rPr lang="en-US" altLang="en-US" sz="1600" dirty="0" err="1">
                <a:solidFill>
                  <a:srgbClr val="000000"/>
                </a:solidFill>
                <a:latin typeface="Arial" charset="0"/>
              </a:rPr>
              <a:t>Heteroploidy</a:t>
            </a:r>
            <a:r>
              <a:rPr lang="en-US" altLang="en-US" sz="1600" dirty="0">
                <a:solidFill>
                  <a:srgbClr val="000000"/>
                </a:solidFill>
                <a:latin typeface="Arial" charset="0"/>
              </a:rPr>
              <a:t> and the Stem </a:t>
            </a:r>
          </a:p>
          <a:p>
            <a:pPr algn="ctr">
              <a:spcBef>
                <a:spcPct val="0"/>
              </a:spcBef>
              <a:buFontTx/>
              <a:buNone/>
              <a:defRPr/>
            </a:pPr>
            <a:r>
              <a:rPr lang="en-US" altLang="en-US" sz="1600" dirty="0">
                <a:solidFill>
                  <a:srgbClr val="000000"/>
                </a:solidFill>
                <a:latin typeface="Arial" charset="0"/>
              </a:rPr>
              <a:t>Line Theory of Tumors, Science </a:t>
            </a:r>
            <a:r>
              <a:rPr lang="en-US" altLang="en-US" sz="1600" u="sng" dirty="0">
                <a:solidFill>
                  <a:srgbClr val="000000"/>
                </a:solidFill>
                <a:latin typeface="Arial" charset="0"/>
              </a:rPr>
              <a:t>174</a:t>
            </a:r>
            <a:r>
              <a:rPr lang="en-US" altLang="en-US" sz="1600" dirty="0">
                <a:solidFill>
                  <a:srgbClr val="000000"/>
                </a:solidFill>
                <a:latin typeface="Arial" charset="0"/>
              </a:rPr>
              <a:t>, 1971</a:t>
            </a:r>
          </a:p>
        </p:txBody>
      </p:sp>
      <p:pic>
        <p:nvPicPr>
          <p:cNvPr id="36871" name="Picture 10" descr="SCience 173">
            <a:extLst>
              <a:ext uri="{FF2B5EF4-FFF2-40B4-BE49-F238E27FC236}">
                <a16:creationId xmlns:a16="http://schemas.microsoft.com/office/drawing/2014/main" id="{9355B383-ED47-3140-9227-5DA01D5F9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395414"/>
            <a:ext cx="3048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44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47BE3E9A-713E-6D40-9906-E488D64E6B11}"/>
              </a:ext>
            </a:extLst>
          </p:cNvPr>
          <p:cNvSpPr>
            <a:spLocks noGrp="1" noChangeArrowheads="1"/>
          </p:cNvSpPr>
          <p:nvPr>
            <p:ph type="title"/>
          </p:nvPr>
        </p:nvSpPr>
        <p:spPr>
          <a:xfrm>
            <a:off x="469584" y="363085"/>
            <a:ext cx="10515600" cy="455271"/>
          </a:xfrm>
        </p:spPr>
        <p:txBody>
          <a:bodyPr/>
          <a:lstStyle/>
          <a:p>
            <a:r>
              <a:rPr lang="en-US" altLang="en-US" b="1" dirty="0">
                <a:solidFill>
                  <a:srgbClr val="000000"/>
                </a:solidFill>
                <a:latin typeface="Times New Roman" panose="02020603050405020304" pitchFamily="18" charset="0"/>
                <a:ea typeface="ＭＳ Ｐゴシック" panose="020B0600070205080204" pitchFamily="34" charset="-128"/>
              </a:rPr>
              <a:t>Evolution of Flow Instruments – 1970s</a:t>
            </a:r>
            <a:endParaRPr lang="en-US" altLang="en-US" dirty="0">
              <a:ea typeface="ＭＳ Ｐゴシック" panose="020B0600070205080204" pitchFamily="34" charset="-128"/>
            </a:endParaRPr>
          </a:p>
        </p:txBody>
      </p:sp>
      <p:sp>
        <p:nvSpPr>
          <p:cNvPr id="37890" name="Slide Number Placeholder 4">
            <a:extLst>
              <a:ext uri="{FF2B5EF4-FFF2-40B4-BE49-F238E27FC236}">
                <a16:creationId xmlns:a16="http://schemas.microsoft.com/office/drawing/2014/main" id="{37A61071-F157-B94C-9DC0-04E12A27840F}"/>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6BE45BCA-2722-6C42-A0C6-7A05D5E76955}" type="slidenum">
              <a:rPr lang="en-US" altLang="en-US" sz="1400">
                <a:latin typeface="Times New Roman" panose="02020603050405020304" pitchFamily="18" charset="0"/>
              </a:rPr>
              <a:pPr>
                <a:spcBef>
                  <a:spcPct val="0"/>
                </a:spcBef>
                <a:buFontTx/>
                <a:buNone/>
              </a:pPr>
              <a:t>28</a:t>
            </a:fld>
            <a:endParaRPr lang="en-US" altLang="en-US" sz="1400">
              <a:latin typeface="Times New Roman" panose="02020603050405020304" pitchFamily="18" charset="0"/>
            </a:endParaRPr>
          </a:p>
        </p:txBody>
      </p:sp>
      <p:pic>
        <p:nvPicPr>
          <p:cNvPr id="37891" name="Picture 3" descr="Science 414">
            <a:extLst>
              <a:ext uri="{FF2B5EF4-FFF2-40B4-BE49-F238E27FC236}">
                <a16:creationId xmlns:a16="http://schemas.microsoft.com/office/drawing/2014/main" id="{7DEFF565-2A87-9C40-B5DA-03608739F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1106488"/>
            <a:ext cx="514826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Science 172">
            <a:extLst>
              <a:ext uri="{FF2B5EF4-FFF2-40B4-BE49-F238E27FC236}">
                <a16:creationId xmlns:a16="http://schemas.microsoft.com/office/drawing/2014/main" id="{D98549F2-8A65-284D-B3D9-D7EA299DC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776" y="914400"/>
            <a:ext cx="2816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FB2ECE51-81D3-C044-8E65-561CB52C3A52}"/>
              </a:ext>
            </a:extLst>
          </p:cNvPr>
          <p:cNvSpPr txBox="1">
            <a:spLocks noChangeArrowheads="1"/>
          </p:cNvSpPr>
          <p:nvPr/>
        </p:nvSpPr>
        <p:spPr bwMode="auto">
          <a:xfrm>
            <a:off x="3124200" y="5562601"/>
            <a:ext cx="7240588" cy="581025"/>
          </a:xfrm>
          <a:prstGeom prst="rect">
            <a:avLst/>
          </a:prstGeom>
          <a:noFill/>
          <a:ln>
            <a:noFill/>
          </a:ln>
          <a:effec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000000"/>
                </a:solidFill>
                <a:latin typeface="Arial" charset="0"/>
              </a:rPr>
              <a:t>WA Bonner, HR </a:t>
            </a:r>
            <a:r>
              <a:rPr lang="en-US" altLang="en-US" sz="1600" dirty="0" err="1">
                <a:solidFill>
                  <a:srgbClr val="000000"/>
                </a:solidFill>
                <a:latin typeface="Arial" charset="0"/>
              </a:rPr>
              <a:t>Hulett</a:t>
            </a:r>
            <a:r>
              <a:rPr lang="en-US" altLang="en-US" sz="1600" dirty="0">
                <a:solidFill>
                  <a:srgbClr val="000000"/>
                </a:solidFill>
                <a:latin typeface="Arial" charset="0"/>
              </a:rPr>
              <a:t>, RG Sweet and LA </a:t>
            </a:r>
            <a:r>
              <a:rPr lang="en-US" altLang="en-US" sz="1600" dirty="0" err="1">
                <a:solidFill>
                  <a:srgbClr val="000000"/>
                </a:solidFill>
                <a:latin typeface="Arial" charset="0"/>
              </a:rPr>
              <a:t>Herzenberg</a:t>
            </a:r>
            <a:r>
              <a:rPr lang="en-US" altLang="en-US" sz="1600" dirty="0">
                <a:solidFill>
                  <a:srgbClr val="000000"/>
                </a:solidFill>
                <a:latin typeface="Arial" charset="0"/>
              </a:rPr>
              <a:t>, </a:t>
            </a:r>
          </a:p>
          <a:p>
            <a:pPr algn="ctr">
              <a:spcBef>
                <a:spcPct val="0"/>
              </a:spcBef>
              <a:buFontTx/>
              <a:buNone/>
              <a:defRPr/>
            </a:pPr>
            <a:r>
              <a:rPr lang="en-US" altLang="en-US" sz="1600" dirty="0">
                <a:solidFill>
                  <a:srgbClr val="000000"/>
                </a:solidFill>
                <a:latin typeface="Arial" charset="0"/>
              </a:rPr>
              <a:t>Fluorescence Activated Cell Sorting, Review of Scientific Instruments </a:t>
            </a:r>
            <a:r>
              <a:rPr lang="en-US" altLang="en-US" sz="1600" u="sng" dirty="0">
                <a:solidFill>
                  <a:srgbClr val="000000"/>
                </a:solidFill>
                <a:latin typeface="Arial" charset="0"/>
              </a:rPr>
              <a:t>43</a:t>
            </a:r>
            <a:r>
              <a:rPr lang="en-US" altLang="en-US" sz="1600" dirty="0">
                <a:solidFill>
                  <a:srgbClr val="000000"/>
                </a:solidFill>
                <a:latin typeface="Arial" charset="0"/>
              </a:rPr>
              <a:t>, 1972</a:t>
            </a:r>
          </a:p>
        </p:txBody>
      </p:sp>
      <p:pic>
        <p:nvPicPr>
          <p:cNvPr id="37894" name="Picture 9">
            <a:extLst>
              <a:ext uri="{FF2B5EF4-FFF2-40B4-BE49-F238E27FC236}">
                <a16:creationId xmlns:a16="http://schemas.microsoft.com/office/drawing/2014/main" id="{8D4EBF9A-0E53-E74D-8BBC-38EFC1687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950914"/>
            <a:ext cx="136366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872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40AD01B-109D-8C42-87CC-0BCA05F5E421}"/>
              </a:ext>
            </a:extLst>
          </p:cNvPr>
          <p:cNvSpPr>
            <a:spLocks noGrp="1" noChangeArrowheads="1"/>
          </p:cNvSpPr>
          <p:nvPr>
            <p:ph type="title"/>
          </p:nvPr>
        </p:nvSpPr>
        <p:spPr>
          <a:xfrm>
            <a:off x="529218" y="407167"/>
            <a:ext cx="10515600" cy="455271"/>
          </a:xfrm>
        </p:spPr>
        <p:txBody>
          <a:bodyPr/>
          <a:lstStyle/>
          <a:p>
            <a:r>
              <a:rPr lang="en-US" altLang="en-US" dirty="0">
                <a:ea typeface="ＭＳ Ｐゴシック" panose="020B0600070205080204" pitchFamily="34" charset="-128"/>
              </a:rPr>
              <a:t>Biophysics- Ortho </a:t>
            </a:r>
            <a:r>
              <a:rPr lang="mr-IN" altLang="en-US" dirty="0">
                <a:ea typeface="ＭＳ Ｐゴシック" panose="020B0600070205080204" pitchFamily="34" charset="-128"/>
              </a:rPr>
              <a:t>–</a:t>
            </a:r>
            <a:r>
              <a:rPr lang="en-US" altLang="en-US" dirty="0">
                <a:ea typeface="ＭＳ Ｐゴシック" panose="020B0600070205080204" pitchFamily="34" charset="-128"/>
              </a:rPr>
              <a:t> 1970’s</a:t>
            </a:r>
          </a:p>
        </p:txBody>
      </p:sp>
      <p:sp>
        <p:nvSpPr>
          <p:cNvPr id="38914" name="Slide Number Placeholder 4">
            <a:extLst>
              <a:ext uri="{FF2B5EF4-FFF2-40B4-BE49-F238E27FC236}">
                <a16:creationId xmlns:a16="http://schemas.microsoft.com/office/drawing/2014/main" id="{25C9A322-6C12-3C4C-BEEE-287C745704DE}"/>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6C3085C2-44CD-B140-8674-CBDAC691D838}" type="slidenum">
              <a:rPr lang="en-US" altLang="en-US" sz="1400">
                <a:latin typeface="Times New Roman" panose="02020603050405020304" pitchFamily="18" charset="0"/>
              </a:rPr>
              <a:pPr>
                <a:spcBef>
                  <a:spcPct val="0"/>
                </a:spcBef>
                <a:buFontTx/>
                <a:buNone/>
              </a:pPr>
              <a:t>29</a:t>
            </a:fld>
            <a:endParaRPr lang="en-US" altLang="en-US" sz="1400">
              <a:latin typeface="Times New Roman" panose="02020603050405020304" pitchFamily="18" charset="0"/>
            </a:endParaRPr>
          </a:p>
        </p:txBody>
      </p:sp>
      <p:grpSp>
        <p:nvGrpSpPr>
          <p:cNvPr id="38915" name="Group 20">
            <a:extLst>
              <a:ext uri="{FF2B5EF4-FFF2-40B4-BE49-F238E27FC236}">
                <a16:creationId xmlns:a16="http://schemas.microsoft.com/office/drawing/2014/main" id="{3054A2AE-F08A-C942-92EC-60DBAE65281B}"/>
              </a:ext>
            </a:extLst>
          </p:cNvPr>
          <p:cNvGrpSpPr>
            <a:grpSpLocks noChangeAspect="1"/>
          </p:cNvGrpSpPr>
          <p:nvPr/>
        </p:nvGrpSpPr>
        <p:grpSpPr bwMode="auto">
          <a:xfrm>
            <a:off x="6019800" y="1341438"/>
            <a:ext cx="4065588" cy="2461415"/>
            <a:chOff x="2160" y="2976"/>
            <a:chExt cx="2052" cy="1105"/>
          </a:xfrm>
        </p:grpSpPr>
        <p:pic>
          <p:nvPicPr>
            <p:cNvPr id="38923" name="Picture 21" descr="Science 238">
              <a:extLst>
                <a:ext uri="{FF2B5EF4-FFF2-40B4-BE49-F238E27FC236}">
                  <a16:creationId xmlns:a16="http://schemas.microsoft.com/office/drawing/2014/main" id="{94EB516F-7569-6A42-A341-CB565EA2B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2976"/>
              <a:ext cx="2052"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2">
              <a:extLst>
                <a:ext uri="{FF2B5EF4-FFF2-40B4-BE49-F238E27FC236}">
                  <a16:creationId xmlns:a16="http://schemas.microsoft.com/office/drawing/2014/main" id="{403050FD-37AD-824C-AA25-8695BC495247}"/>
                </a:ext>
              </a:extLst>
            </p:cNvPr>
            <p:cNvSpPr txBox="1">
              <a:spLocks noChangeAspect="1" noChangeArrowheads="1"/>
            </p:cNvSpPr>
            <p:nvPr/>
          </p:nvSpPr>
          <p:spPr bwMode="auto">
            <a:xfrm>
              <a:off x="2538" y="3888"/>
              <a:ext cx="1404" cy="193"/>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dirty="0">
                  <a:solidFill>
                    <a:srgbClr val="000000"/>
                  </a:solidFill>
                  <a:latin typeface="Arial" charset="0"/>
                </a:rPr>
                <a:t>Spectrum (1979)</a:t>
              </a:r>
            </a:p>
          </p:txBody>
        </p:sp>
      </p:grpSp>
      <p:grpSp>
        <p:nvGrpSpPr>
          <p:cNvPr id="38916" name="Group 8">
            <a:extLst>
              <a:ext uri="{FF2B5EF4-FFF2-40B4-BE49-F238E27FC236}">
                <a16:creationId xmlns:a16="http://schemas.microsoft.com/office/drawing/2014/main" id="{9FAC6A46-FA94-514C-80F6-168D2EED005C}"/>
              </a:ext>
            </a:extLst>
          </p:cNvPr>
          <p:cNvGrpSpPr>
            <a:grpSpLocks/>
          </p:cNvGrpSpPr>
          <p:nvPr/>
        </p:nvGrpSpPr>
        <p:grpSpPr bwMode="auto">
          <a:xfrm>
            <a:off x="1550988" y="1143001"/>
            <a:ext cx="4064000" cy="3459163"/>
            <a:chOff x="456" y="2419"/>
            <a:chExt cx="2420" cy="1678"/>
          </a:xfrm>
        </p:grpSpPr>
        <p:pic>
          <p:nvPicPr>
            <p:cNvPr id="38921" name="Picture 9" descr="Science 110">
              <a:extLst>
                <a:ext uri="{FF2B5EF4-FFF2-40B4-BE49-F238E27FC236}">
                  <a16:creationId xmlns:a16="http://schemas.microsoft.com/office/drawing/2014/main" id="{9E7D06D7-FE49-9C46-909B-7FB017338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 y="2419"/>
              <a:ext cx="2420"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9E86A4AD-A1DC-0447-8948-8CF14DE5A5E3}"/>
                </a:ext>
              </a:extLst>
            </p:cNvPr>
            <p:cNvSpPr txBox="1">
              <a:spLocks noChangeArrowheads="1"/>
            </p:cNvSpPr>
            <p:nvPr/>
          </p:nvSpPr>
          <p:spPr bwMode="auto">
            <a:xfrm>
              <a:off x="792" y="3888"/>
              <a:ext cx="1737" cy="209"/>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200" dirty="0" err="1">
                  <a:solidFill>
                    <a:srgbClr val="000000"/>
                  </a:solidFill>
                  <a:latin typeface="Arial" charset="0"/>
                </a:rPr>
                <a:t>Cytofluorograf</a:t>
              </a:r>
              <a:r>
                <a:rPr lang="en-US" altLang="en-US" sz="2200" dirty="0">
                  <a:solidFill>
                    <a:srgbClr val="000000"/>
                  </a:solidFill>
                  <a:latin typeface="Arial" charset="0"/>
                </a:rPr>
                <a:t>  (1970)</a:t>
              </a:r>
            </a:p>
          </p:txBody>
        </p:sp>
      </p:grpSp>
      <p:pic>
        <p:nvPicPr>
          <p:cNvPr id="38917" name="Picture 1">
            <a:extLst>
              <a:ext uri="{FF2B5EF4-FFF2-40B4-BE49-F238E27FC236}">
                <a16:creationId xmlns:a16="http://schemas.microsoft.com/office/drawing/2014/main" id="{9E543E70-7ABD-E545-A9D0-2E63A27CC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26" y="3871914"/>
            <a:ext cx="82867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2">
            <a:extLst>
              <a:ext uri="{FF2B5EF4-FFF2-40B4-BE49-F238E27FC236}">
                <a16:creationId xmlns:a16="http://schemas.microsoft.com/office/drawing/2014/main" id="{EC407426-1132-BE4E-8F56-BA09865C2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26" y="3857626"/>
            <a:ext cx="9620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4">
            <a:extLst>
              <a:ext uri="{FF2B5EF4-FFF2-40B4-BE49-F238E27FC236}">
                <a16:creationId xmlns:a16="http://schemas.microsoft.com/office/drawing/2014/main" id="{207FAD28-479F-024E-AD32-54245CC907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9575" y="3857625"/>
            <a:ext cx="15176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5">
            <a:extLst>
              <a:ext uri="{FF2B5EF4-FFF2-40B4-BE49-F238E27FC236}">
                <a16:creationId xmlns:a16="http://schemas.microsoft.com/office/drawing/2014/main" id="{A324CA9F-8D1F-9547-9923-F2E56B0E7069}"/>
              </a:ext>
            </a:extLst>
          </p:cNvPr>
          <p:cNvSpPr txBox="1">
            <a:spLocks noChangeArrowheads="1"/>
          </p:cNvSpPr>
          <p:nvPr/>
        </p:nvSpPr>
        <p:spPr bwMode="auto">
          <a:xfrm>
            <a:off x="2024063" y="4994275"/>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Flow Cytometry was the first major technology to capture the use of MAbs</a:t>
            </a:r>
          </a:p>
        </p:txBody>
      </p:sp>
    </p:spTree>
    <p:extLst>
      <p:ext uri="{BB962C8B-B14F-4D97-AF65-F5344CB8AC3E}">
        <p14:creationId xmlns:p14="http://schemas.microsoft.com/office/powerpoint/2010/main" val="892993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BDD53C16-256F-3E46-9D0D-3BCEF81BA221}"/>
              </a:ext>
            </a:extLst>
          </p:cNvPr>
          <p:cNvSpPr>
            <a:spLocks noGrp="1" noChangeArrowheads="1"/>
          </p:cNvSpPr>
          <p:nvPr>
            <p:ph type="ctrTitle"/>
          </p:nvPr>
        </p:nvSpPr>
        <p:spPr>
          <a:xfrm>
            <a:off x="2235201" y="2592387"/>
            <a:ext cx="7924800" cy="661988"/>
          </a:xfrm>
        </p:spPr>
        <p:txBody>
          <a:bodyPr/>
          <a:lstStyle/>
          <a:p>
            <a:r>
              <a:rPr lang="en-US" altLang="en-US" sz="3200" dirty="0">
                <a:ea typeface="ＭＳ Ｐゴシック" panose="020B0600070205080204" pitchFamily="34" charset="-128"/>
              </a:rPr>
              <a:t>Background and History of Flow Cytometry</a:t>
            </a:r>
            <a:endParaRPr lang="en-US" altLang="en-US" sz="3200" b="1" dirty="0">
              <a:ea typeface="ＭＳ Ｐゴシック" panose="020B0600070205080204" pitchFamily="34" charset="-128"/>
            </a:endParaRPr>
          </a:p>
        </p:txBody>
      </p:sp>
      <p:sp>
        <p:nvSpPr>
          <p:cNvPr id="11266" name="Subtitle 2">
            <a:extLst>
              <a:ext uri="{FF2B5EF4-FFF2-40B4-BE49-F238E27FC236}">
                <a16:creationId xmlns:a16="http://schemas.microsoft.com/office/drawing/2014/main" id="{1BFEDBAF-D76C-2F4E-B020-0C527A9BCFDC}"/>
              </a:ext>
            </a:extLst>
          </p:cNvPr>
          <p:cNvSpPr>
            <a:spLocks noGrp="1" noChangeArrowheads="1"/>
          </p:cNvSpPr>
          <p:nvPr>
            <p:ph type="subTitle" idx="1"/>
          </p:nvPr>
        </p:nvSpPr>
        <p:spPr>
          <a:xfrm>
            <a:off x="2551114" y="3648075"/>
            <a:ext cx="7292975" cy="2133600"/>
          </a:xfrm>
        </p:spPr>
        <p:txBody>
          <a:bodyPr/>
          <a:lstStyle/>
          <a:p>
            <a:r>
              <a:rPr lang="en-US" altLang="en-US" sz="2000">
                <a:ea typeface="ＭＳ Ｐゴシック" panose="020B0600070205080204" pitchFamily="34" charset="-128"/>
              </a:rPr>
              <a:t>J. Paul Robinson</a:t>
            </a:r>
          </a:p>
          <a:p>
            <a:r>
              <a:rPr lang="en-US" altLang="en-US" sz="2000">
                <a:ea typeface="ＭＳ Ｐゴシック" panose="020B0600070205080204" pitchFamily="34" charset="-128"/>
              </a:rPr>
              <a:t>The SVM Professor of Cytomics</a:t>
            </a:r>
          </a:p>
          <a:p>
            <a:r>
              <a:rPr lang="en-US" altLang="en-US" sz="2000">
                <a:ea typeface="ＭＳ Ｐゴシック" panose="020B0600070205080204" pitchFamily="34" charset="-128"/>
              </a:rPr>
              <a:t>Professor of Biomedical Engineering</a:t>
            </a:r>
          </a:p>
          <a:p>
            <a:r>
              <a:rPr lang="en-US" altLang="en-US" sz="2000">
                <a:ea typeface="ＭＳ Ｐゴシック" panose="020B0600070205080204" pitchFamily="34" charset="-128"/>
              </a:rPr>
              <a:t>Director, Purdue University Cytometry Laboratories</a:t>
            </a:r>
          </a:p>
        </p:txBody>
      </p:sp>
      <p:pic>
        <p:nvPicPr>
          <p:cNvPr id="11267" name="Picture 8" descr="twitter logo-3.jpg">
            <a:extLst>
              <a:ext uri="{FF2B5EF4-FFF2-40B4-BE49-F238E27FC236}">
                <a16:creationId xmlns:a16="http://schemas.microsoft.com/office/drawing/2014/main" id="{7B86155B-E304-544F-AC3E-9FF59D041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5101" y="6373752"/>
            <a:ext cx="430023" cy="4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youtube logo.jpg">
            <a:extLst>
              <a:ext uri="{FF2B5EF4-FFF2-40B4-BE49-F238E27FC236}">
                <a16:creationId xmlns:a16="http://schemas.microsoft.com/office/drawing/2014/main" id="{EED6AC87-88AB-924D-9FA7-5440D710E2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4377" y="6420160"/>
            <a:ext cx="8302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11">
            <a:extLst>
              <a:ext uri="{FF2B5EF4-FFF2-40B4-BE49-F238E27FC236}">
                <a16:creationId xmlns:a16="http://schemas.microsoft.com/office/drawing/2014/main" id="{645797B0-5F61-824C-94AC-531C673BEE5D}"/>
              </a:ext>
            </a:extLst>
          </p:cNvPr>
          <p:cNvSpPr txBox="1">
            <a:spLocks noChangeArrowheads="1"/>
          </p:cNvSpPr>
          <p:nvPr/>
        </p:nvSpPr>
        <p:spPr bwMode="auto">
          <a:xfrm>
            <a:off x="4944883" y="6307137"/>
            <a:ext cx="23022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i="1" dirty="0">
                <a:solidFill>
                  <a:srgbClr val="FFFF00"/>
                </a:solidFill>
                <a:latin typeface="Times New Roman" panose="02020603050405020304" pitchFamily="18" charset="0"/>
              </a:rPr>
              <a:t>@</a:t>
            </a:r>
            <a:r>
              <a:rPr lang="en-US" altLang="en-US" sz="2400" b="1" i="1" dirty="0" err="1">
                <a:solidFill>
                  <a:srgbClr val="FFFF00"/>
                </a:solidFill>
                <a:latin typeface="Times New Roman" panose="02020603050405020304" pitchFamily="18" charset="0"/>
              </a:rPr>
              <a:t>Cytometryman</a:t>
            </a:r>
            <a:endParaRPr lang="en-US" altLang="en-US" sz="2400" b="1" i="1" dirty="0">
              <a:solidFill>
                <a:srgbClr val="FFFF00"/>
              </a:solidFill>
              <a:latin typeface="Times New Roman" panose="02020603050405020304" pitchFamily="18" charset="0"/>
            </a:endParaRPr>
          </a:p>
        </p:txBody>
      </p:sp>
      <p:pic>
        <p:nvPicPr>
          <p:cNvPr id="11270" name="Picture 10" descr="C:\image database Related\Logos\facebook logo.jpg">
            <a:extLst>
              <a:ext uri="{FF2B5EF4-FFF2-40B4-BE49-F238E27FC236}">
                <a16:creationId xmlns:a16="http://schemas.microsoft.com/office/drawing/2014/main" id="{CF298BE0-9664-974E-9C0D-8F6701CA4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5124" y="6373752"/>
            <a:ext cx="432563" cy="4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6">
            <a:extLst>
              <a:ext uri="{FF2B5EF4-FFF2-40B4-BE49-F238E27FC236}">
                <a16:creationId xmlns:a16="http://schemas.microsoft.com/office/drawing/2014/main" id="{FD038126-8925-174B-9CF4-489122880742}"/>
              </a:ext>
            </a:extLst>
          </p:cNvPr>
          <p:cNvSpPr txBox="1">
            <a:spLocks noChangeArrowheads="1"/>
          </p:cNvSpPr>
          <p:nvPr/>
        </p:nvSpPr>
        <p:spPr bwMode="auto">
          <a:xfrm>
            <a:off x="4281944" y="1689318"/>
            <a:ext cx="3475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latin typeface="Times New Roman" panose="02020603050405020304" pitchFamily="18" charset="0"/>
              </a:rPr>
              <a:t>Short Course</a:t>
            </a:r>
          </a:p>
        </p:txBody>
      </p:sp>
      <p:pic>
        <p:nvPicPr>
          <p:cNvPr id="11273" name="Picture 9" descr="paul">
            <a:extLst>
              <a:ext uri="{FF2B5EF4-FFF2-40B4-BE49-F238E27FC236}">
                <a16:creationId xmlns:a16="http://schemas.microsoft.com/office/drawing/2014/main" id="{B580F5A2-CA39-7646-8527-88CD13D75A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2480" y="3254375"/>
            <a:ext cx="2037521" cy="280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779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0ECB03F0-D226-7947-AA1B-044F5A4261F9}"/>
              </a:ext>
            </a:extLst>
          </p:cNvPr>
          <p:cNvSpPr>
            <a:spLocks noGrp="1" noChangeArrowheads="1"/>
          </p:cNvSpPr>
          <p:nvPr>
            <p:ph type="title"/>
          </p:nvPr>
        </p:nvSpPr>
        <p:spPr>
          <a:xfrm>
            <a:off x="795131" y="12751"/>
            <a:ext cx="11834191" cy="685800"/>
          </a:xfrm>
        </p:spPr>
        <p:txBody>
          <a:bodyPr/>
          <a:lstStyle/>
          <a:p>
            <a:r>
              <a:rPr lang="en-US" altLang="en-US" sz="2800" b="1" dirty="0">
                <a:solidFill>
                  <a:srgbClr val="000000"/>
                </a:solidFill>
                <a:ea typeface="ＭＳ Ｐゴシック" panose="020B0600070205080204" pitchFamily="34" charset="-128"/>
              </a:rPr>
              <a:t>Evolution of Leukocyte Gating Strategy for Cluster </a:t>
            </a:r>
            <a:r>
              <a:rPr lang="en-US" altLang="en-US" sz="2800" b="1" dirty="0" err="1">
                <a:solidFill>
                  <a:srgbClr val="000000"/>
                </a:solidFill>
                <a:ea typeface="ＭＳ Ｐゴシック" panose="020B0600070205080204" pitchFamily="34" charset="-128"/>
              </a:rPr>
              <a:t>Subsetting</a:t>
            </a:r>
            <a:endParaRPr lang="en-US" altLang="en-US" sz="2800" dirty="0">
              <a:solidFill>
                <a:srgbClr val="000000"/>
              </a:solidFill>
              <a:ea typeface="ＭＳ Ｐゴシック" panose="020B0600070205080204" pitchFamily="34" charset="-128"/>
            </a:endParaRPr>
          </a:p>
        </p:txBody>
      </p:sp>
      <p:sp>
        <p:nvSpPr>
          <p:cNvPr id="39938" name="Slide Number Placeholder 4">
            <a:extLst>
              <a:ext uri="{FF2B5EF4-FFF2-40B4-BE49-F238E27FC236}">
                <a16:creationId xmlns:a16="http://schemas.microsoft.com/office/drawing/2014/main" id="{2F76AC2B-8B0F-D94D-B049-BF0DCAFD2A3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D977C51-9B5C-0745-AB47-A00AB35148C5}" type="slidenum">
              <a:rPr lang="en-US" altLang="en-US" sz="1400">
                <a:latin typeface="Times New Roman" panose="02020603050405020304" pitchFamily="18" charset="0"/>
              </a:rPr>
              <a:pPr>
                <a:spcBef>
                  <a:spcPct val="0"/>
                </a:spcBef>
                <a:buFontTx/>
                <a:buNone/>
              </a:pPr>
              <a:t>30</a:t>
            </a:fld>
            <a:endParaRPr lang="en-US" altLang="en-US" sz="1400">
              <a:latin typeface="Times New Roman" panose="02020603050405020304" pitchFamily="18" charset="0"/>
            </a:endParaRPr>
          </a:p>
        </p:txBody>
      </p:sp>
      <p:pic>
        <p:nvPicPr>
          <p:cNvPr id="39939" name="Picture 17" descr="Science 458">
            <a:extLst>
              <a:ext uri="{FF2B5EF4-FFF2-40B4-BE49-F238E27FC236}">
                <a16:creationId xmlns:a16="http://schemas.microsoft.com/office/drawing/2014/main" id="{FD867969-E64F-CD49-B857-54FC21872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7813" b="1563"/>
          <a:stretch>
            <a:fillRect/>
          </a:stretch>
        </p:blipFill>
        <p:spPr bwMode="auto">
          <a:xfrm>
            <a:off x="7086600" y="2362200"/>
            <a:ext cx="3594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0" name="Group 6">
            <a:extLst>
              <a:ext uri="{FF2B5EF4-FFF2-40B4-BE49-F238E27FC236}">
                <a16:creationId xmlns:a16="http://schemas.microsoft.com/office/drawing/2014/main" id="{61D65301-19CC-2740-9EB1-BB6A56881C2A}"/>
              </a:ext>
            </a:extLst>
          </p:cNvPr>
          <p:cNvGrpSpPr>
            <a:grpSpLocks/>
          </p:cNvGrpSpPr>
          <p:nvPr/>
        </p:nvGrpSpPr>
        <p:grpSpPr bwMode="auto">
          <a:xfrm>
            <a:off x="1504950" y="3200400"/>
            <a:ext cx="2997200" cy="2609850"/>
            <a:chOff x="2424" y="1056"/>
            <a:chExt cx="2124" cy="1644"/>
          </a:xfrm>
        </p:grpSpPr>
        <p:sp>
          <p:nvSpPr>
            <p:cNvPr id="39947" name="Rectangle 7">
              <a:extLst>
                <a:ext uri="{FF2B5EF4-FFF2-40B4-BE49-F238E27FC236}">
                  <a16:creationId xmlns:a16="http://schemas.microsoft.com/office/drawing/2014/main" id="{BF23636C-C271-1647-BC58-5A2B1BE2C90C}"/>
                </a:ext>
              </a:extLst>
            </p:cNvPr>
            <p:cNvSpPr>
              <a:spLocks noChangeArrowheads="1"/>
            </p:cNvSpPr>
            <p:nvPr/>
          </p:nvSpPr>
          <p:spPr bwMode="auto">
            <a:xfrm>
              <a:off x="2424" y="1056"/>
              <a:ext cx="2124" cy="1644"/>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39948" name="Picture 8" descr="Science 464">
              <a:extLst>
                <a:ext uri="{FF2B5EF4-FFF2-40B4-BE49-F238E27FC236}">
                  <a16:creationId xmlns:a16="http://schemas.microsoft.com/office/drawing/2014/main" id="{82D8419C-88DB-224E-8AB2-9BB256DD1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2472" y="1104"/>
              <a:ext cx="201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1" name="Group 3">
            <a:extLst>
              <a:ext uri="{FF2B5EF4-FFF2-40B4-BE49-F238E27FC236}">
                <a16:creationId xmlns:a16="http://schemas.microsoft.com/office/drawing/2014/main" id="{F3BA2673-2EF2-3445-9F9C-7FBCB95B3574}"/>
              </a:ext>
            </a:extLst>
          </p:cNvPr>
          <p:cNvGrpSpPr>
            <a:grpSpLocks/>
          </p:cNvGrpSpPr>
          <p:nvPr/>
        </p:nvGrpSpPr>
        <p:grpSpPr bwMode="auto">
          <a:xfrm>
            <a:off x="1524000" y="685800"/>
            <a:ext cx="2997200" cy="2590800"/>
            <a:chOff x="279" y="1056"/>
            <a:chExt cx="2124" cy="1632"/>
          </a:xfrm>
        </p:grpSpPr>
        <p:sp>
          <p:nvSpPr>
            <p:cNvPr id="39945" name="Rectangle 4">
              <a:extLst>
                <a:ext uri="{FF2B5EF4-FFF2-40B4-BE49-F238E27FC236}">
                  <a16:creationId xmlns:a16="http://schemas.microsoft.com/office/drawing/2014/main" id="{59D653A0-1FD1-4440-B46C-197C1F5E09BF}"/>
                </a:ext>
              </a:extLst>
            </p:cNvPr>
            <p:cNvSpPr>
              <a:spLocks noChangeArrowheads="1"/>
            </p:cNvSpPr>
            <p:nvPr/>
          </p:nvSpPr>
          <p:spPr bwMode="auto">
            <a:xfrm>
              <a:off x="279" y="1056"/>
              <a:ext cx="2124" cy="1632"/>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39946" name="Picture 5" descr="Science 459">
              <a:extLst>
                <a:ext uri="{FF2B5EF4-FFF2-40B4-BE49-F238E27FC236}">
                  <a16:creationId xmlns:a16="http://schemas.microsoft.com/office/drawing/2014/main" id="{21D279A5-5BD3-F54B-80DE-19C1FF8AE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312" y="1104"/>
              <a:ext cx="2074"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Box 11">
            <a:extLst>
              <a:ext uri="{FF2B5EF4-FFF2-40B4-BE49-F238E27FC236}">
                <a16:creationId xmlns:a16="http://schemas.microsoft.com/office/drawing/2014/main" id="{3D4D2E3E-8F12-924F-AE07-A6DA249F97FD}"/>
              </a:ext>
            </a:extLst>
          </p:cNvPr>
          <p:cNvSpPr txBox="1">
            <a:spLocks noChangeArrowheads="1"/>
          </p:cNvSpPr>
          <p:nvPr/>
        </p:nvSpPr>
        <p:spPr bwMode="auto">
          <a:xfrm>
            <a:off x="7315200" y="5334000"/>
            <a:ext cx="3352800" cy="1314450"/>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000000"/>
                </a:solidFill>
                <a:latin typeface="Arial" charset="0"/>
              </a:rPr>
              <a:t>RA Hoffman, PC Kung, </a:t>
            </a:r>
          </a:p>
          <a:p>
            <a:pPr algn="ctr">
              <a:spcBef>
                <a:spcPct val="0"/>
              </a:spcBef>
              <a:buFontTx/>
              <a:buNone/>
              <a:defRPr/>
            </a:pPr>
            <a:r>
              <a:rPr lang="en-US" altLang="en-US" sz="1600" dirty="0">
                <a:solidFill>
                  <a:srgbClr val="000000"/>
                </a:solidFill>
                <a:latin typeface="Arial" charset="0"/>
              </a:rPr>
              <a:t>WP Hansen, Simple &amp; rapid </a:t>
            </a:r>
          </a:p>
          <a:p>
            <a:pPr algn="ctr">
              <a:spcBef>
                <a:spcPct val="0"/>
              </a:spcBef>
              <a:buFontTx/>
              <a:buNone/>
              <a:defRPr/>
            </a:pPr>
            <a:r>
              <a:rPr lang="en-US" altLang="en-US" sz="1600" dirty="0">
                <a:solidFill>
                  <a:srgbClr val="000000"/>
                </a:solidFill>
                <a:latin typeface="Arial" charset="0"/>
              </a:rPr>
              <a:t>measurement of human T</a:t>
            </a:r>
          </a:p>
          <a:p>
            <a:pPr algn="ctr">
              <a:spcBef>
                <a:spcPct val="0"/>
              </a:spcBef>
              <a:buFontTx/>
              <a:buNone/>
              <a:defRPr/>
            </a:pPr>
            <a:r>
              <a:rPr lang="en-US" altLang="en-US" sz="1600" dirty="0">
                <a:solidFill>
                  <a:srgbClr val="000000"/>
                </a:solidFill>
                <a:latin typeface="Arial" charset="0"/>
              </a:rPr>
              <a:t> lymphocytes and their </a:t>
            </a:r>
          </a:p>
          <a:p>
            <a:pPr algn="ctr">
              <a:spcBef>
                <a:spcPct val="0"/>
              </a:spcBef>
              <a:buFontTx/>
              <a:buNone/>
              <a:defRPr/>
            </a:pPr>
            <a:r>
              <a:rPr lang="en-US" altLang="en-US" sz="1600" dirty="0">
                <a:solidFill>
                  <a:srgbClr val="000000"/>
                </a:solidFill>
                <a:latin typeface="Arial" charset="0"/>
              </a:rPr>
              <a:t>subclasses, PNAS </a:t>
            </a:r>
            <a:r>
              <a:rPr lang="en-US" altLang="en-US" sz="1600" u="sng" dirty="0">
                <a:solidFill>
                  <a:srgbClr val="000000"/>
                </a:solidFill>
                <a:latin typeface="Arial" charset="0"/>
              </a:rPr>
              <a:t>77</a:t>
            </a:r>
            <a:r>
              <a:rPr lang="en-US" altLang="en-US" sz="1600" dirty="0">
                <a:solidFill>
                  <a:srgbClr val="000000"/>
                </a:solidFill>
                <a:latin typeface="Arial" charset="0"/>
              </a:rPr>
              <a:t>, 1980</a:t>
            </a:r>
          </a:p>
        </p:txBody>
      </p:sp>
      <p:sp>
        <p:nvSpPr>
          <p:cNvPr id="15" name="Text Box 9">
            <a:extLst>
              <a:ext uri="{FF2B5EF4-FFF2-40B4-BE49-F238E27FC236}">
                <a16:creationId xmlns:a16="http://schemas.microsoft.com/office/drawing/2014/main" id="{7D227CE6-2540-254B-9D5A-BAA6D99DD9CC}"/>
              </a:ext>
            </a:extLst>
          </p:cNvPr>
          <p:cNvSpPr txBox="1">
            <a:spLocks noChangeArrowheads="1"/>
          </p:cNvSpPr>
          <p:nvPr/>
        </p:nvSpPr>
        <p:spPr bwMode="auto">
          <a:xfrm>
            <a:off x="4648201" y="4876800"/>
            <a:ext cx="2709863" cy="1816100"/>
          </a:xfrm>
          <a:prstGeom prst="rect">
            <a:avLst/>
          </a:prstGeom>
          <a:noFill/>
          <a:ln>
            <a:noFill/>
          </a:ln>
          <a:effec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400" dirty="0">
                <a:solidFill>
                  <a:srgbClr val="000000"/>
                </a:solidFill>
                <a:latin typeface="Arial" charset="0"/>
              </a:rPr>
              <a:t>GC </a:t>
            </a:r>
            <a:r>
              <a:rPr lang="en-US" altLang="en-US" sz="1400" dirty="0" err="1">
                <a:solidFill>
                  <a:srgbClr val="000000"/>
                </a:solidFill>
                <a:latin typeface="Arial" charset="0"/>
              </a:rPr>
              <a:t>Salzman</a:t>
            </a:r>
            <a:r>
              <a:rPr lang="en-US" altLang="en-US" sz="1400" dirty="0">
                <a:solidFill>
                  <a:srgbClr val="000000"/>
                </a:solidFill>
                <a:latin typeface="Arial" charset="0"/>
              </a:rPr>
              <a:t>, JM Crowell, </a:t>
            </a:r>
          </a:p>
          <a:p>
            <a:pPr>
              <a:spcBef>
                <a:spcPct val="0"/>
              </a:spcBef>
              <a:buFontTx/>
              <a:buNone/>
              <a:defRPr/>
            </a:pPr>
            <a:r>
              <a:rPr lang="en-US" altLang="en-US" sz="1400" dirty="0">
                <a:solidFill>
                  <a:srgbClr val="000000"/>
                </a:solidFill>
                <a:latin typeface="Arial" charset="0"/>
              </a:rPr>
              <a:t>JC Martin, TT Trujillo, </a:t>
            </a:r>
          </a:p>
          <a:p>
            <a:pPr algn="ctr">
              <a:spcBef>
                <a:spcPct val="0"/>
              </a:spcBef>
              <a:buFontTx/>
              <a:buNone/>
              <a:defRPr/>
            </a:pPr>
            <a:r>
              <a:rPr lang="en-US" altLang="en-US" sz="1400" dirty="0">
                <a:solidFill>
                  <a:srgbClr val="000000"/>
                </a:solidFill>
                <a:latin typeface="Arial" charset="0"/>
              </a:rPr>
              <a:t>A. Romero, PF </a:t>
            </a:r>
            <a:r>
              <a:rPr lang="en-US" altLang="en-US" sz="1400" dirty="0" err="1">
                <a:solidFill>
                  <a:srgbClr val="000000"/>
                </a:solidFill>
                <a:latin typeface="Arial" charset="0"/>
              </a:rPr>
              <a:t>Mullaney</a:t>
            </a:r>
            <a:r>
              <a:rPr lang="en-US" altLang="en-US" sz="1400" dirty="0">
                <a:solidFill>
                  <a:srgbClr val="000000"/>
                </a:solidFill>
                <a:latin typeface="Arial" charset="0"/>
              </a:rPr>
              <a:t>, &amp; PM </a:t>
            </a:r>
            <a:r>
              <a:rPr lang="en-US" altLang="en-US" sz="1400" dirty="0" err="1">
                <a:solidFill>
                  <a:srgbClr val="000000"/>
                </a:solidFill>
                <a:latin typeface="Arial" charset="0"/>
              </a:rPr>
              <a:t>LaBauve</a:t>
            </a:r>
            <a:r>
              <a:rPr lang="en-US" altLang="en-US" sz="1400" dirty="0">
                <a:solidFill>
                  <a:srgbClr val="000000"/>
                </a:solidFill>
                <a:latin typeface="Arial" charset="0"/>
              </a:rPr>
              <a:t>, Cell classification by laser light scattering: identification and separation of unstained leukocytes,</a:t>
            </a:r>
          </a:p>
          <a:p>
            <a:pPr>
              <a:spcBef>
                <a:spcPct val="0"/>
              </a:spcBef>
              <a:buFontTx/>
              <a:buNone/>
              <a:defRPr/>
            </a:pPr>
            <a:r>
              <a:rPr lang="en-US" altLang="en-US" sz="1400" dirty="0">
                <a:solidFill>
                  <a:srgbClr val="000000"/>
                </a:solidFill>
                <a:latin typeface="Arial" charset="0"/>
              </a:rPr>
              <a:t> </a:t>
            </a:r>
            <a:r>
              <a:rPr lang="en-US" altLang="en-US" sz="1400" dirty="0" err="1">
                <a:solidFill>
                  <a:srgbClr val="000000"/>
                </a:solidFill>
                <a:latin typeface="Arial" charset="0"/>
              </a:rPr>
              <a:t>Acta</a:t>
            </a:r>
            <a:r>
              <a:rPr lang="en-US" altLang="en-US" sz="1400" dirty="0">
                <a:solidFill>
                  <a:srgbClr val="000000"/>
                </a:solidFill>
                <a:latin typeface="Arial" charset="0"/>
              </a:rPr>
              <a:t> </a:t>
            </a:r>
            <a:r>
              <a:rPr lang="en-US" altLang="en-US" sz="1400" dirty="0" err="1">
                <a:solidFill>
                  <a:srgbClr val="000000"/>
                </a:solidFill>
                <a:latin typeface="Arial" charset="0"/>
              </a:rPr>
              <a:t>Cytologica</a:t>
            </a:r>
            <a:r>
              <a:rPr lang="en-US" altLang="en-US" sz="1400" dirty="0">
                <a:solidFill>
                  <a:srgbClr val="000000"/>
                </a:solidFill>
                <a:latin typeface="Arial" charset="0"/>
              </a:rPr>
              <a:t> </a:t>
            </a:r>
            <a:r>
              <a:rPr lang="en-US" altLang="en-US" sz="1400" u="sng" dirty="0">
                <a:solidFill>
                  <a:srgbClr val="000000"/>
                </a:solidFill>
                <a:latin typeface="Arial" charset="0"/>
              </a:rPr>
              <a:t>19</a:t>
            </a:r>
            <a:r>
              <a:rPr lang="en-US" altLang="en-US" sz="1400" dirty="0">
                <a:solidFill>
                  <a:srgbClr val="000000"/>
                </a:solidFill>
                <a:latin typeface="Arial" charset="0"/>
              </a:rPr>
              <a:t>, 1975</a:t>
            </a:r>
          </a:p>
        </p:txBody>
      </p:sp>
      <p:pic>
        <p:nvPicPr>
          <p:cNvPr id="39944" name="Picture 15" descr="Science 458">
            <a:extLst>
              <a:ext uri="{FF2B5EF4-FFF2-40B4-BE49-F238E27FC236}">
                <a16:creationId xmlns:a16="http://schemas.microsoft.com/office/drawing/2014/main" id="{D7B3DE76-8E7D-544E-ACE9-0BC0D431C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21" b="47324"/>
          <a:stretch>
            <a:fillRect/>
          </a:stretch>
        </p:blipFill>
        <p:spPr bwMode="auto">
          <a:xfrm>
            <a:off x="4343400" y="990600"/>
            <a:ext cx="33210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196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5">
            <a:extLst>
              <a:ext uri="{FF2B5EF4-FFF2-40B4-BE49-F238E27FC236}">
                <a16:creationId xmlns:a16="http://schemas.microsoft.com/office/drawing/2014/main" id="{51DB0C69-FB2F-264B-96F8-8B0CD9490C5F}"/>
              </a:ext>
            </a:extLst>
          </p:cNvPr>
          <p:cNvSpPr>
            <a:spLocks noGrp="1"/>
          </p:cNvSpPr>
          <p:nvPr>
            <p:ph type="sldNum" sz="quarter" idx="4294967295"/>
          </p:nvPr>
        </p:nvSpPr>
        <p:spPr>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8FDC647-DDAB-C74B-B4B3-A2A007E9ACC8}" type="slidenum">
              <a:rPr lang="en-US" altLang="en-US" sz="1400">
                <a:latin typeface="Times New Roman" panose="02020603050405020304" pitchFamily="18" charset="0"/>
              </a:rPr>
              <a:pPr>
                <a:spcBef>
                  <a:spcPct val="0"/>
                </a:spcBef>
                <a:buFontTx/>
                <a:buNone/>
              </a:pPr>
              <a:t>31</a:t>
            </a:fld>
            <a:endParaRPr lang="en-US" altLang="en-US" sz="1400">
              <a:latin typeface="Times New Roman" panose="02020603050405020304" pitchFamily="18" charset="0"/>
            </a:endParaRPr>
          </a:p>
        </p:txBody>
      </p:sp>
      <p:sp>
        <p:nvSpPr>
          <p:cNvPr id="52229" name="Rectangle 2">
            <a:extLst>
              <a:ext uri="{FF2B5EF4-FFF2-40B4-BE49-F238E27FC236}">
                <a16:creationId xmlns:a16="http://schemas.microsoft.com/office/drawing/2014/main" id="{C8E481AF-AD25-3649-9046-059E8AC12C95}"/>
              </a:ext>
            </a:extLst>
          </p:cNvPr>
          <p:cNvSpPr>
            <a:spLocks noGrp="1" noChangeArrowheads="1"/>
          </p:cNvSpPr>
          <p:nvPr>
            <p:ph type="title"/>
          </p:nvPr>
        </p:nvSpPr>
        <p:spPr>
          <a:xfrm>
            <a:off x="2133600" y="0"/>
            <a:ext cx="7772400" cy="838200"/>
          </a:xfrm>
        </p:spPr>
        <p:txBody>
          <a:bodyPr/>
          <a:lstStyle/>
          <a:p>
            <a:pPr>
              <a:defRPr/>
            </a:pPr>
            <a:r>
              <a:rPr lang="en-US" altLang="en-US">
                <a:ea typeface="+mj-ea"/>
                <a:cs typeface="+mj-cs"/>
              </a:rPr>
              <a:t>Mack Fulwyler</a:t>
            </a:r>
          </a:p>
        </p:txBody>
      </p:sp>
      <p:sp>
        <p:nvSpPr>
          <p:cNvPr id="52230" name="Rectangle 3">
            <a:extLst>
              <a:ext uri="{FF2B5EF4-FFF2-40B4-BE49-F238E27FC236}">
                <a16:creationId xmlns:a16="http://schemas.microsoft.com/office/drawing/2014/main" id="{A1D9A711-A748-2548-A909-2DEE47E6D47C}"/>
              </a:ext>
            </a:extLst>
          </p:cNvPr>
          <p:cNvSpPr>
            <a:spLocks noGrp="1" noChangeArrowheads="1"/>
          </p:cNvSpPr>
          <p:nvPr>
            <p:ph type="body" idx="1"/>
          </p:nvPr>
        </p:nvSpPr>
        <p:spPr>
          <a:xfrm>
            <a:off x="1828800" y="990600"/>
            <a:ext cx="5410200" cy="4114800"/>
          </a:xfrm>
        </p:spPr>
        <p:txBody>
          <a:bodyPr/>
          <a:lstStyle/>
          <a:p>
            <a:pPr>
              <a:defRPr/>
            </a:pPr>
            <a:r>
              <a:rPr lang="en-US" altLang="en-US" sz="2000">
                <a:cs typeface="+mn-cs"/>
              </a:rPr>
              <a:t>Coulter Electronics manufactured the </a:t>
            </a:r>
            <a:r>
              <a:rPr lang="en-US" altLang="en-US" sz="2000">
                <a:solidFill>
                  <a:srgbClr val="FF3300"/>
                </a:solidFill>
                <a:cs typeface="+mn-cs"/>
              </a:rPr>
              <a:t>TPS-1</a:t>
            </a:r>
            <a:r>
              <a:rPr lang="en-US" altLang="en-US" sz="2000">
                <a:cs typeface="+mn-cs"/>
              </a:rPr>
              <a:t> (Two parameter sorter) in 1975 which could measure forward scatter and fluorescence using a 35mW argon laser.</a:t>
            </a:r>
          </a:p>
        </p:txBody>
      </p:sp>
      <p:sp>
        <p:nvSpPr>
          <p:cNvPr id="40964" name="Text Box 5">
            <a:extLst>
              <a:ext uri="{FF2B5EF4-FFF2-40B4-BE49-F238E27FC236}">
                <a16:creationId xmlns:a16="http://schemas.microsoft.com/office/drawing/2014/main" id="{79F79881-8BE8-374D-9432-1162187F5934}"/>
              </a:ext>
            </a:extLst>
          </p:cNvPr>
          <p:cNvSpPr txBox="1">
            <a:spLocks noChangeArrowheads="1"/>
          </p:cNvSpPr>
          <p:nvPr/>
        </p:nvSpPr>
        <p:spPr bwMode="auto">
          <a:xfrm>
            <a:off x="7696201" y="4800600"/>
            <a:ext cx="23018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This photo (left) (©2000 – J.P. Robinson) is one of only one or two surviving TPS Instruments. It is very similar to the Coulter Counter of the day.</a:t>
            </a:r>
          </a:p>
        </p:txBody>
      </p:sp>
      <p:grpSp>
        <p:nvGrpSpPr>
          <p:cNvPr id="40965" name="Group 7">
            <a:extLst>
              <a:ext uri="{FF2B5EF4-FFF2-40B4-BE49-F238E27FC236}">
                <a16:creationId xmlns:a16="http://schemas.microsoft.com/office/drawing/2014/main" id="{229B2FE4-30A1-DA4C-9B3E-CAB1025A4389}"/>
              </a:ext>
            </a:extLst>
          </p:cNvPr>
          <p:cNvGrpSpPr>
            <a:grpSpLocks/>
          </p:cNvGrpSpPr>
          <p:nvPr/>
        </p:nvGrpSpPr>
        <p:grpSpPr bwMode="auto">
          <a:xfrm>
            <a:off x="2438400" y="2286001"/>
            <a:ext cx="4876800" cy="3780679"/>
            <a:chOff x="624" y="1440"/>
            <a:chExt cx="3600" cy="2742"/>
          </a:xfrm>
        </p:grpSpPr>
        <p:pic>
          <p:nvPicPr>
            <p:cNvPr id="40967" name="Picture 4" descr="tps-1">
              <a:extLst>
                <a:ext uri="{FF2B5EF4-FFF2-40B4-BE49-F238E27FC236}">
                  <a16:creationId xmlns:a16="http://schemas.microsoft.com/office/drawing/2014/main" id="{0D00F7D6-6FF5-6343-AA7D-EB439CE9D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0"/>
              <a:ext cx="3600"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6">
              <a:extLst>
                <a:ext uri="{FF2B5EF4-FFF2-40B4-BE49-F238E27FC236}">
                  <a16:creationId xmlns:a16="http://schemas.microsoft.com/office/drawing/2014/main" id="{8FB15A87-3C9E-C743-8B36-147788AE574A}"/>
                </a:ext>
              </a:extLst>
            </p:cNvPr>
            <p:cNvSpPr>
              <a:spLocks noChangeArrowheads="1"/>
            </p:cNvSpPr>
            <p:nvPr/>
          </p:nvSpPr>
          <p:spPr bwMode="auto">
            <a:xfrm>
              <a:off x="1392" y="3936"/>
              <a:ext cx="191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latin typeface="Times New Roman" panose="02020603050405020304" pitchFamily="18" charset="0"/>
                </a:rPr>
                <a:t>Photo ©2000 – J.P. Robinson</a:t>
              </a:r>
            </a:p>
          </p:txBody>
        </p:sp>
      </p:grpSp>
      <p:pic>
        <p:nvPicPr>
          <p:cNvPr id="40966" name="Picture 8">
            <a:extLst>
              <a:ext uri="{FF2B5EF4-FFF2-40B4-BE49-F238E27FC236}">
                <a16:creationId xmlns:a16="http://schemas.microsoft.com/office/drawing/2014/main" id="{9CFC2460-1E14-8B4F-B01E-D798E036E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5764" y="1143000"/>
            <a:ext cx="2193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001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2">
            <a:extLst>
              <a:ext uri="{FF2B5EF4-FFF2-40B4-BE49-F238E27FC236}">
                <a16:creationId xmlns:a16="http://schemas.microsoft.com/office/drawing/2014/main" id="{46EB1D94-E7C5-6B4B-BCE0-004767D63D3B}"/>
              </a:ext>
            </a:extLst>
          </p:cNvPr>
          <p:cNvSpPr>
            <a:spLocks noGrp="1"/>
          </p:cNvSpPr>
          <p:nvPr>
            <p:ph type="dt" sz="quarter" idx="4294967295"/>
          </p:nvPr>
        </p:nvSpPr>
        <p:spPr bwMode="auto">
          <a:xfrm>
            <a:off x="28956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74B4995-DFEE-4146-B26E-2FF13E4C115F}" type="datetime12">
              <a:rPr lang="en-US" altLang="en-US" sz="1400"/>
              <a:pPr>
                <a:spcBef>
                  <a:spcPct val="0"/>
                </a:spcBef>
                <a:buFontTx/>
                <a:buNone/>
              </a:pPr>
              <a:t>9:07 AM</a:t>
            </a:fld>
            <a:endParaRPr lang="en-US" altLang="en-US" sz="1400"/>
          </a:p>
        </p:txBody>
      </p:sp>
      <p:sp>
        <p:nvSpPr>
          <p:cNvPr id="43010" name="Slide Number Placeholder 4">
            <a:extLst>
              <a:ext uri="{FF2B5EF4-FFF2-40B4-BE49-F238E27FC236}">
                <a16:creationId xmlns:a16="http://schemas.microsoft.com/office/drawing/2014/main" id="{BAADAE44-28A6-CC43-A96E-162AFE6D15C7}"/>
              </a:ext>
            </a:extLst>
          </p:cNvPr>
          <p:cNvSpPr>
            <a:spLocks noGrp="1"/>
          </p:cNvSpPr>
          <p:nvPr>
            <p:ph type="sldNum" sz="quarter" idx="10"/>
          </p:nvPr>
        </p:nvSpPr>
        <p:spPr>
          <a:xfrm>
            <a:off x="8153400" y="65786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F4396304-6808-8C4D-A116-8CC515A37932}" type="slidenum">
              <a:rPr lang="en-US" altLang="en-US" sz="1400">
                <a:latin typeface="Times New Roman" panose="02020603050405020304" pitchFamily="18" charset="0"/>
              </a:rPr>
              <a:pPr>
                <a:spcBef>
                  <a:spcPct val="0"/>
                </a:spcBef>
                <a:buFontTx/>
                <a:buNone/>
              </a:pPr>
              <a:t>32</a:t>
            </a:fld>
            <a:endParaRPr lang="en-US" altLang="en-US" sz="1400">
              <a:latin typeface="Times New Roman" panose="02020603050405020304" pitchFamily="18" charset="0"/>
            </a:endParaRPr>
          </a:p>
        </p:txBody>
      </p:sp>
      <p:sp>
        <p:nvSpPr>
          <p:cNvPr id="54277" name="Rectangle 2">
            <a:extLst>
              <a:ext uri="{FF2B5EF4-FFF2-40B4-BE49-F238E27FC236}">
                <a16:creationId xmlns:a16="http://schemas.microsoft.com/office/drawing/2014/main" id="{264322F6-28E9-D846-AECF-6C40C20253DD}"/>
              </a:ext>
            </a:extLst>
          </p:cNvPr>
          <p:cNvSpPr>
            <a:spLocks noGrp="1" noChangeArrowheads="1"/>
          </p:cNvSpPr>
          <p:nvPr>
            <p:ph type="title"/>
          </p:nvPr>
        </p:nvSpPr>
        <p:spPr>
          <a:xfrm>
            <a:off x="1739900" y="228600"/>
            <a:ext cx="10266570" cy="533400"/>
          </a:xfrm>
        </p:spPr>
        <p:txBody>
          <a:bodyPr/>
          <a:lstStyle/>
          <a:p>
            <a:pPr>
              <a:defRPr/>
            </a:pPr>
            <a:r>
              <a:rPr lang="en-US" altLang="en-US" dirty="0" err="1">
                <a:ea typeface="+mj-ea"/>
                <a:cs typeface="+mj-cs"/>
              </a:rPr>
              <a:t>Hemalog</a:t>
            </a:r>
            <a:r>
              <a:rPr lang="en-US" altLang="en-US" dirty="0">
                <a:ea typeface="+mj-ea"/>
                <a:cs typeface="+mj-cs"/>
              </a:rPr>
              <a:t> D – Clinical hematology and flow</a:t>
            </a:r>
          </a:p>
        </p:txBody>
      </p:sp>
      <p:sp>
        <p:nvSpPr>
          <p:cNvPr id="43012" name="Text Box 3">
            <a:extLst>
              <a:ext uri="{FF2B5EF4-FFF2-40B4-BE49-F238E27FC236}">
                <a16:creationId xmlns:a16="http://schemas.microsoft.com/office/drawing/2014/main" id="{96D14579-9277-3C46-B6E5-DE32058648B5}"/>
              </a:ext>
            </a:extLst>
          </p:cNvPr>
          <p:cNvSpPr txBox="1">
            <a:spLocks noChangeArrowheads="1"/>
          </p:cNvSpPr>
          <p:nvPr/>
        </p:nvSpPr>
        <p:spPr bwMode="auto">
          <a:xfrm>
            <a:off x="1752600" y="914401"/>
            <a:ext cx="8458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116000"/>
              </a:lnSpc>
              <a:spcBef>
                <a:spcPct val="0"/>
              </a:spcBef>
              <a:buFontTx/>
              <a:buNone/>
            </a:pPr>
            <a:r>
              <a:rPr lang="en-US" altLang="en-US" sz="1600" b="1">
                <a:latin typeface="Helvetica" pitchFamily="2" charset="0"/>
              </a:rPr>
              <a:t>Technicon - Hemalog D - 1974</a:t>
            </a:r>
            <a:r>
              <a:rPr lang="en-US" altLang="en-US" sz="1600">
                <a:latin typeface="Helvetica" pitchFamily="2" charset="0"/>
              </a:rPr>
              <a:t> - first commercial </a:t>
            </a:r>
            <a:r>
              <a:rPr lang="en-US" altLang="en-US" sz="1600">
                <a:solidFill>
                  <a:srgbClr val="FF3300"/>
                </a:solidFill>
                <a:latin typeface="Helvetica" pitchFamily="2" charset="0"/>
              </a:rPr>
              <a:t>differential flow cytometer</a:t>
            </a:r>
            <a:r>
              <a:rPr lang="en-US" altLang="en-US" sz="1600">
                <a:latin typeface="Helvetica" pitchFamily="2" charset="0"/>
              </a:rPr>
              <a:t> -  light scatter and absorption at different wavelengths - chromogenic enzyme substrates were used to identify neutrophils and eosinophils by peroxidase and monocytes by esterase, basophils were identified by the presence of glycosaminoglycans using Alcian Blue - the excitation for all measurements was a </a:t>
            </a:r>
            <a:r>
              <a:rPr lang="en-US" altLang="en-US" sz="1600">
                <a:solidFill>
                  <a:srgbClr val="FF3300"/>
                </a:solidFill>
                <a:latin typeface="Helvetica" pitchFamily="2" charset="0"/>
              </a:rPr>
              <a:t>tungsten-halogen lamp</a:t>
            </a:r>
            <a:endParaRPr lang="en-US" altLang="en-US" sz="1600">
              <a:latin typeface="Helvetica" pitchFamily="2" charset="0"/>
            </a:endParaRPr>
          </a:p>
          <a:p>
            <a:pPr>
              <a:spcBef>
                <a:spcPct val="50000"/>
              </a:spcBef>
              <a:buFontTx/>
              <a:buNone/>
            </a:pPr>
            <a:endParaRPr lang="en-US" altLang="en-US" sz="2400">
              <a:latin typeface="Times New Roman" panose="02020603050405020304" pitchFamily="18" charset="0"/>
            </a:endParaRPr>
          </a:p>
        </p:txBody>
      </p:sp>
      <p:sp>
        <p:nvSpPr>
          <p:cNvPr id="54279" name="Text Box 5">
            <a:extLst>
              <a:ext uri="{FF2B5EF4-FFF2-40B4-BE49-F238E27FC236}">
                <a16:creationId xmlns:a16="http://schemas.microsoft.com/office/drawing/2014/main" id="{010FF2CB-BB0D-5949-A423-9589DC66FE76}"/>
              </a:ext>
            </a:extLst>
          </p:cNvPr>
          <p:cNvSpPr txBox="1">
            <a:spLocks noChangeArrowheads="1"/>
          </p:cNvSpPr>
          <p:nvPr/>
        </p:nvSpPr>
        <p:spPr bwMode="auto">
          <a:xfrm>
            <a:off x="4495800" y="3886201"/>
            <a:ext cx="2438400" cy="830997"/>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2400">
                <a:latin typeface="Times New Roman" charset="0"/>
              </a:rPr>
              <a:t>Insert photos on page 60</a:t>
            </a:r>
          </a:p>
        </p:txBody>
      </p:sp>
      <p:pic>
        <p:nvPicPr>
          <p:cNvPr id="43014" name="Picture 6" descr="technicon">
            <a:extLst>
              <a:ext uri="{FF2B5EF4-FFF2-40B4-BE49-F238E27FC236}">
                <a16:creationId xmlns:a16="http://schemas.microsoft.com/office/drawing/2014/main" id="{4DCDF286-F29A-1944-9734-029DFA5D4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895600"/>
            <a:ext cx="42672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7">
            <a:extLst>
              <a:ext uri="{FF2B5EF4-FFF2-40B4-BE49-F238E27FC236}">
                <a16:creationId xmlns:a16="http://schemas.microsoft.com/office/drawing/2014/main" id="{1C1FADB7-069C-EB4D-B80E-48E788A2F39B}"/>
              </a:ext>
            </a:extLst>
          </p:cNvPr>
          <p:cNvSpPr txBox="1">
            <a:spLocks noChangeArrowheads="1"/>
          </p:cNvSpPr>
          <p:nvPr/>
        </p:nvSpPr>
        <p:spPr bwMode="auto">
          <a:xfrm>
            <a:off x="7239000" y="5410200"/>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Image from Shapiro “Practical Flow Cytometry”, 3</a:t>
            </a:r>
            <a:r>
              <a:rPr lang="en-US" altLang="en-US" sz="1400" baseline="30000">
                <a:latin typeface="Times New Roman" panose="02020603050405020304" pitchFamily="18" charset="0"/>
              </a:rPr>
              <a:t>rd</a:t>
            </a:r>
            <a:r>
              <a:rPr lang="en-US" altLang="en-US" sz="1400">
                <a:latin typeface="Times New Roman" panose="02020603050405020304" pitchFamily="18" charset="0"/>
              </a:rPr>
              <a:t>. Ed.Wiley-Liss, 1994</a:t>
            </a:r>
          </a:p>
        </p:txBody>
      </p:sp>
    </p:spTree>
    <p:extLst>
      <p:ext uri="{BB962C8B-B14F-4D97-AF65-F5344CB8AC3E}">
        <p14:creationId xmlns:p14="http://schemas.microsoft.com/office/powerpoint/2010/main" val="2379684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1C44F2B4-3408-8A46-A572-0142ECF7FEAA}"/>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5D69196-C35B-3C4A-9C7A-47389F748776}" type="datetime12">
              <a:rPr lang="en-US" altLang="en-US" sz="1400"/>
              <a:pPr>
                <a:spcBef>
                  <a:spcPct val="0"/>
                </a:spcBef>
                <a:buFontTx/>
                <a:buNone/>
              </a:pPr>
              <a:t>9:07 AM</a:t>
            </a:fld>
            <a:endParaRPr lang="en-US" altLang="en-US" sz="1400"/>
          </a:p>
        </p:txBody>
      </p:sp>
      <p:sp>
        <p:nvSpPr>
          <p:cNvPr id="45058" name="Slide Number Placeholder 5">
            <a:extLst>
              <a:ext uri="{FF2B5EF4-FFF2-40B4-BE49-F238E27FC236}">
                <a16:creationId xmlns:a16="http://schemas.microsoft.com/office/drawing/2014/main" id="{D58AAC7F-3AC0-5344-8CBD-94345EC01009}"/>
              </a:ext>
            </a:extLst>
          </p:cNvPr>
          <p:cNvSpPr>
            <a:spLocks noGrp="1"/>
          </p:cNvSpPr>
          <p:nvPr>
            <p:ph type="sldNum" sz="quarter" idx="4294967295"/>
          </p:nvPr>
        </p:nvSpPr>
        <p:spPr>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2932D57-00E7-A142-9440-363D2CE15E7C}" type="slidenum">
              <a:rPr lang="en-US" altLang="en-US" sz="1400">
                <a:latin typeface="Times New Roman" panose="02020603050405020304" pitchFamily="18" charset="0"/>
              </a:rPr>
              <a:pPr>
                <a:spcBef>
                  <a:spcPct val="0"/>
                </a:spcBef>
                <a:buFontTx/>
                <a:buNone/>
              </a:pPr>
              <a:t>33</a:t>
            </a:fld>
            <a:endParaRPr lang="en-US" altLang="en-US" sz="1400">
              <a:latin typeface="Times New Roman" panose="02020603050405020304" pitchFamily="18" charset="0"/>
            </a:endParaRPr>
          </a:p>
        </p:txBody>
      </p:sp>
      <p:sp>
        <p:nvSpPr>
          <p:cNvPr id="56325" name="Rectangle 2">
            <a:extLst>
              <a:ext uri="{FF2B5EF4-FFF2-40B4-BE49-F238E27FC236}">
                <a16:creationId xmlns:a16="http://schemas.microsoft.com/office/drawing/2014/main" id="{FD55938F-2E6D-4845-A8D7-4FEECAA35A82}"/>
              </a:ext>
            </a:extLst>
          </p:cNvPr>
          <p:cNvSpPr>
            <a:spLocks noGrp="1" noChangeArrowheads="1"/>
          </p:cNvSpPr>
          <p:nvPr>
            <p:ph type="title"/>
          </p:nvPr>
        </p:nvSpPr>
        <p:spPr>
          <a:xfrm>
            <a:off x="2286000" y="0"/>
            <a:ext cx="7772400" cy="838200"/>
          </a:xfrm>
        </p:spPr>
        <p:txBody>
          <a:bodyPr/>
          <a:lstStyle/>
          <a:p>
            <a:pPr>
              <a:defRPr/>
            </a:pPr>
            <a:r>
              <a:rPr lang="en-US" altLang="en-US">
                <a:ea typeface="+mj-ea"/>
                <a:cs typeface="+mj-cs"/>
              </a:rPr>
              <a:t>Biophysics -Ortho</a:t>
            </a:r>
          </a:p>
        </p:txBody>
      </p:sp>
      <p:sp>
        <p:nvSpPr>
          <p:cNvPr id="45060" name="Rectangle 3">
            <a:extLst>
              <a:ext uri="{FF2B5EF4-FFF2-40B4-BE49-F238E27FC236}">
                <a16:creationId xmlns:a16="http://schemas.microsoft.com/office/drawing/2014/main" id="{2B9E3457-FDC3-1049-B100-7690960B1F8F}"/>
              </a:ext>
            </a:extLst>
          </p:cNvPr>
          <p:cNvSpPr>
            <a:spLocks noGrp="1" noChangeArrowheads="1"/>
          </p:cNvSpPr>
          <p:nvPr>
            <p:ph type="body" idx="1"/>
          </p:nvPr>
        </p:nvSpPr>
        <p:spPr>
          <a:xfrm>
            <a:off x="2286000" y="990600"/>
            <a:ext cx="8382000" cy="5334000"/>
          </a:xfrm>
        </p:spPr>
        <p:txBody>
          <a:bodyPr/>
          <a:lstStyle/>
          <a:p>
            <a:r>
              <a:rPr lang="en-US" altLang="en-US" sz="2000">
                <a:ea typeface="ＭＳ Ｐゴシック" panose="020B0600070205080204" pitchFamily="34" charset="-128"/>
              </a:rPr>
              <a:t>Ortho Diagnostics (Johnson and Johnson) purchased Biophysics in 1976 and in 1977 the System 50 Cytofluorograph was developed - this was a droplet sorter, with a flat sided flow cell, forward and orthogonal scatter, extinction, 2 fluorescence parameters, multibeam excitation, computer analysis option.</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1979 - NIH scientists had added  a krypton laser at 568 nm to excite Texas Red fluorescence at 568 nm and emit at 590-630 nm. Argon (488 nm FITC was measured simultaneously without signal cross-talk - thus the FACS IV was developed (B-D).</a:t>
            </a:r>
          </a:p>
        </p:txBody>
      </p:sp>
      <p:sp>
        <p:nvSpPr>
          <p:cNvPr id="45061" name="Text Box 5">
            <a:extLst>
              <a:ext uri="{FF2B5EF4-FFF2-40B4-BE49-F238E27FC236}">
                <a16:creationId xmlns:a16="http://schemas.microsoft.com/office/drawing/2014/main" id="{B4491E97-B9D9-EA40-9F93-9F42F320119B}"/>
              </a:ext>
            </a:extLst>
          </p:cNvPr>
          <p:cNvSpPr txBox="1">
            <a:spLocks noChangeArrowheads="1"/>
          </p:cNvSpPr>
          <p:nvPr/>
        </p:nvSpPr>
        <p:spPr bwMode="auto">
          <a:xfrm>
            <a:off x="3108325" y="6213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45062" name="Picture 8" descr="Science 85">
            <a:extLst>
              <a:ext uri="{FF2B5EF4-FFF2-40B4-BE49-F238E27FC236}">
                <a16:creationId xmlns:a16="http://schemas.microsoft.com/office/drawing/2014/main" id="{4E33D47C-E114-3E4A-86DD-207D78929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590801"/>
            <a:ext cx="39624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9" descr="Science 119">
            <a:extLst>
              <a:ext uri="{FF2B5EF4-FFF2-40B4-BE49-F238E27FC236}">
                <a16:creationId xmlns:a16="http://schemas.microsoft.com/office/drawing/2014/main" id="{3C321AE0-0FA4-B343-ADA0-2A390FEA3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667001"/>
            <a:ext cx="28194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0">
            <a:extLst>
              <a:ext uri="{FF2B5EF4-FFF2-40B4-BE49-F238E27FC236}">
                <a16:creationId xmlns:a16="http://schemas.microsoft.com/office/drawing/2014/main" id="{564B84D3-D559-2B49-A50B-68B57EEB1B3A}"/>
              </a:ext>
            </a:extLst>
          </p:cNvPr>
          <p:cNvSpPr txBox="1">
            <a:spLocks noChangeArrowheads="1"/>
          </p:cNvSpPr>
          <p:nvPr/>
        </p:nvSpPr>
        <p:spPr bwMode="auto">
          <a:xfrm>
            <a:off x="2879726" y="4529139"/>
            <a:ext cx="1120775" cy="274637"/>
          </a:xfrm>
          <a:prstGeom prst="rect">
            <a:avLst/>
          </a:prstGeom>
          <a:noFill/>
          <a:ln>
            <a:noFill/>
          </a:ln>
          <a:effec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t>FC 200(1975)</a:t>
            </a:r>
          </a:p>
        </p:txBody>
      </p:sp>
      <p:sp>
        <p:nvSpPr>
          <p:cNvPr id="56331" name="Text Box 11">
            <a:extLst>
              <a:ext uri="{FF2B5EF4-FFF2-40B4-BE49-F238E27FC236}">
                <a16:creationId xmlns:a16="http://schemas.microsoft.com/office/drawing/2014/main" id="{B5407B89-615A-1849-9030-66EA67EE4CDD}"/>
              </a:ext>
            </a:extLst>
          </p:cNvPr>
          <p:cNvSpPr txBox="1">
            <a:spLocks noChangeArrowheads="1"/>
          </p:cNvSpPr>
          <p:nvPr/>
        </p:nvSpPr>
        <p:spPr bwMode="auto">
          <a:xfrm>
            <a:off x="6096000" y="4648200"/>
            <a:ext cx="1493838" cy="274638"/>
          </a:xfrm>
          <a:prstGeom prst="rect">
            <a:avLst/>
          </a:prstGeom>
          <a:noFill/>
          <a:ln>
            <a:noFill/>
          </a:ln>
          <a:effec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t>System 50H (1978)</a:t>
            </a:r>
          </a:p>
        </p:txBody>
      </p:sp>
    </p:spTree>
    <p:extLst>
      <p:ext uri="{BB962C8B-B14F-4D97-AF65-F5344CB8AC3E}">
        <p14:creationId xmlns:p14="http://schemas.microsoft.com/office/powerpoint/2010/main" val="1836671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E3D1D8A-E5ED-A04E-9D9A-EEA890A62327}"/>
              </a:ext>
            </a:extLst>
          </p:cNvPr>
          <p:cNvSpPr>
            <a:spLocks noGrp="1" noChangeArrowheads="1"/>
          </p:cNvSpPr>
          <p:nvPr>
            <p:ph type="title"/>
          </p:nvPr>
        </p:nvSpPr>
        <p:spPr/>
        <p:txBody>
          <a:bodyPr/>
          <a:lstStyle/>
          <a:p>
            <a:r>
              <a:rPr lang="en-US" altLang="en-US">
                <a:ea typeface="ＭＳ Ｐゴシック" panose="020B0600070205080204" pitchFamily="34" charset="-128"/>
              </a:rPr>
              <a:t>BD FACS instruments</a:t>
            </a:r>
          </a:p>
        </p:txBody>
      </p:sp>
      <p:sp>
        <p:nvSpPr>
          <p:cNvPr id="47106" name="Slide Number Placeholder 2">
            <a:extLst>
              <a:ext uri="{FF2B5EF4-FFF2-40B4-BE49-F238E27FC236}">
                <a16:creationId xmlns:a16="http://schemas.microsoft.com/office/drawing/2014/main" id="{560057BE-6C6D-904E-8804-062069A01AC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A51BC54-D958-9D43-9D4D-E9481E5B1268}" type="slidenum">
              <a:rPr lang="en-US" altLang="en-US" sz="1400">
                <a:latin typeface="Times New Roman" panose="02020603050405020304" pitchFamily="18" charset="0"/>
              </a:rPr>
              <a:pPr>
                <a:spcBef>
                  <a:spcPct val="0"/>
                </a:spcBef>
                <a:buFontTx/>
                <a:buNone/>
              </a:pPr>
              <a:t>34</a:t>
            </a:fld>
            <a:endParaRPr lang="en-US" altLang="en-US" sz="1400">
              <a:latin typeface="Times New Roman" panose="02020603050405020304" pitchFamily="18" charset="0"/>
            </a:endParaRPr>
          </a:p>
        </p:txBody>
      </p:sp>
      <p:pic>
        <p:nvPicPr>
          <p:cNvPr id="47107" name="Picture 3">
            <a:extLst>
              <a:ext uri="{FF2B5EF4-FFF2-40B4-BE49-F238E27FC236}">
                <a16:creationId xmlns:a16="http://schemas.microsoft.com/office/drawing/2014/main" id="{23B367C1-66F7-8A49-8C26-E0885D55C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1676400"/>
            <a:ext cx="3479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B2FAF606-6E1C-B94B-8523-70FFD7955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2159000"/>
            <a:ext cx="329406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28B3DF16-4A5E-5340-91A7-DC7AC2A54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4176714"/>
            <a:ext cx="2159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a:extLst>
              <a:ext uri="{FF2B5EF4-FFF2-40B4-BE49-F238E27FC236}">
                <a16:creationId xmlns:a16="http://schemas.microsoft.com/office/drawing/2014/main" id="{23D3530F-D1CC-BE41-B702-F0027FDA6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850" y="4191000"/>
            <a:ext cx="20955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a:extLst>
              <a:ext uri="{FF2B5EF4-FFF2-40B4-BE49-F238E27FC236}">
                <a16:creationId xmlns:a16="http://schemas.microsoft.com/office/drawing/2014/main" id="{7D719ABF-89C4-3645-B7CE-DD8102905D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9850" y="4718050"/>
            <a:ext cx="23749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130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ate Placeholder 3">
            <a:extLst>
              <a:ext uri="{FF2B5EF4-FFF2-40B4-BE49-F238E27FC236}">
                <a16:creationId xmlns:a16="http://schemas.microsoft.com/office/drawing/2014/main" id="{33FC6630-997B-A246-A6DB-7A6FE0542474}"/>
              </a:ext>
            </a:extLst>
          </p:cNvPr>
          <p:cNvSpPr>
            <a:spLocks noGrp="1"/>
          </p:cNvSpPr>
          <p:nvPr>
            <p:ph type="dt" sz="quarter" idx="4294967295"/>
          </p:nvPr>
        </p:nvSpPr>
        <p:spPr bwMode="auto">
          <a:xfrm>
            <a:off x="32004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B8D61F5-D1CB-AF40-868D-AA94B8A1175B}" type="datetime12">
              <a:rPr lang="en-US" altLang="en-US" sz="1400"/>
              <a:pPr>
                <a:spcBef>
                  <a:spcPct val="0"/>
                </a:spcBef>
                <a:buFontTx/>
                <a:buNone/>
              </a:pPr>
              <a:t>9:07 AM</a:t>
            </a:fld>
            <a:endParaRPr lang="en-US" altLang="en-US" sz="1400"/>
          </a:p>
        </p:txBody>
      </p:sp>
      <p:sp>
        <p:nvSpPr>
          <p:cNvPr id="48130" name="Slide Number Placeholder 5">
            <a:extLst>
              <a:ext uri="{FF2B5EF4-FFF2-40B4-BE49-F238E27FC236}">
                <a16:creationId xmlns:a16="http://schemas.microsoft.com/office/drawing/2014/main" id="{BBDBB807-99BE-6D4A-8D6B-1503D3D771B0}"/>
              </a:ext>
            </a:extLst>
          </p:cNvPr>
          <p:cNvSpPr>
            <a:spLocks noGrp="1"/>
          </p:cNvSpPr>
          <p:nvPr>
            <p:ph type="sldNum" sz="quarter" idx="4294967295"/>
          </p:nvPr>
        </p:nvSpPr>
        <p:spPr>
          <a:xfrm>
            <a:off x="8458200" y="65786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985F040-99CB-434A-969F-F1386A216E73}" type="slidenum">
              <a:rPr lang="en-US" altLang="en-US" sz="1400">
                <a:latin typeface="Times New Roman" panose="02020603050405020304" pitchFamily="18" charset="0"/>
              </a:rPr>
              <a:pPr>
                <a:spcBef>
                  <a:spcPct val="0"/>
                </a:spcBef>
                <a:buFontTx/>
                <a:buNone/>
              </a:pPr>
              <a:t>35</a:t>
            </a:fld>
            <a:endParaRPr lang="en-US" altLang="en-US" sz="1400">
              <a:latin typeface="Times New Roman" panose="02020603050405020304" pitchFamily="18" charset="0"/>
            </a:endParaRPr>
          </a:p>
        </p:txBody>
      </p:sp>
      <p:sp>
        <p:nvSpPr>
          <p:cNvPr id="55301" name="Rectangle 2">
            <a:extLst>
              <a:ext uri="{FF2B5EF4-FFF2-40B4-BE49-F238E27FC236}">
                <a16:creationId xmlns:a16="http://schemas.microsoft.com/office/drawing/2014/main" id="{1D702456-F7D9-1145-9D17-CB5055E346A8}"/>
              </a:ext>
            </a:extLst>
          </p:cNvPr>
          <p:cNvSpPr>
            <a:spLocks noGrp="1" noChangeArrowheads="1"/>
          </p:cNvSpPr>
          <p:nvPr>
            <p:ph type="title"/>
          </p:nvPr>
        </p:nvSpPr>
        <p:spPr>
          <a:xfrm>
            <a:off x="838200" y="501650"/>
            <a:ext cx="10515600" cy="455271"/>
          </a:xfrm>
        </p:spPr>
        <p:txBody>
          <a:bodyPr/>
          <a:lstStyle/>
          <a:p>
            <a:pPr>
              <a:defRPr/>
            </a:pPr>
            <a:r>
              <a:rPr lang="en-US" altLang="en-US" dirty="0">
                <a:ea typeface="+mj-ea"/>
                <a:cs typeface="+mj-cs"/>
              </a:rPr>
              <a:t>Coulter Electronics</a:t>
            </a:r>
          </a:p>
        </p:txBody>
      </p:sp>
      <p:sp>
        <p:nvSpPr>
          <p:cNvPr id="55302" name="Rectangle 3">
            <a:extLst>
              <a:ext uri="{FF2B5EF4-FFF2-40B4-BE49-F238E27FC236}">
                <a16:creationId xmlns:a16="http://schemas.microsoft.com/office/drawing/2014/main" id="{7FB52783-5B4D-4646-A721-AAF7B56163BD}"/>
              </a:ext>
            </a:extLst>
          </p:cNvPr>
          <p:cNvSpPr>
            <a:spLocks noGrp="1" noChangeArrowheads="1"/>
          </p:cNvSpPr>
          <p:nvPr>
            <p:ph type="body" idx="1"/>
          </p:nvPr>
        </p:nvSpPr>
        <p:spPr>
          <a:xfrm>
            <a:off x="2286000" y="1143000"/>
            <a:ext cx="8610600" cy="4114800"/>
          </a:xfrm>
        </p:spPr>
        <p:txBody>
          <a:bodyPr/>
          <a:lstStyle/>
          <a:p>
            <a:pPr>
              <a:defRPr/>
            </a:pPr>
            <a:r>
              <a:rPr lang="en-US" altLang="en-US" sz="2000" dirty="0">
                <a:cs typeface="+mn-cs"/>
              </a:rPr>
              <a:t>1977-78 developed the Epics series of instruments  which were essentially 5 watt argon ion laser instruments, complete with a multiparameter data analysis system, floppy drive and graphics printer.</a:t>
            </a:r>
          </a:p>
        </p:txBody>
      </p:sp>
      <p:sp>
        <p:nvSpPr>
          <p:cNvPr id="55303" name="Text Box 6">
            <a:extLst>
              <a:ext uri="{FF2B5EF4-FFF2-40B4-BE49-F238E27FC236}">
                <a16:creationId xmlns:a16="http://schemas.microsoft.com/office/drawing/2014/main" id="{952D039B-DD71-174C-BA90-1362BA2F6FAE}"/>
              </a:ext>
            </a:extLst>
          </p:cNvPr>
          <p:cNvSpPr txBox="1">
            <a:spLocks noChangeArrowheads="1"/>
          </p:cNvSpPr>
          <p:nvPr/>
        </p:nvSpPr>
        <p:spPr bwMode="auto">
          <a:xfrm>
            <a:off x="2819400" y="6019800"/>
            <a:ext cx="5334000" cy="336550"/>
          </a:xfrm>
          <a:prstGeom prst="rect">
            <a:avLst/>
          </a:prstGeom>
          <a:noFill/>
          <a:ln>
            <a:noFill/>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a:latin typeface="Times New Roman" charset="0"/>
              </a:rPr>
              <a:t>Epics V front end (left) and MDADS (right) </a:t>
            </a:r>
          </a:p>
        </p:txBody>
      </p:sp>
      <p:pic>
        <p:nvPicPr>
          <p:cNvPr id="48134" name="Picture 7" descr="MDADS1very small">
            <a:extLst>
              <a:ext uri="{FF2B5EF4-FFF2-40B4-BE49-F238E27FC236}">
                <a16:creationId xmlns:a16="http://schemas.microsoft.com/office/drawing/2014/main" id="{A0B274AF-3F16-344F-9495-13B108106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2362200"/>
            <a:ext cx="16843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5" name="Group 9">
            <a:extLst>
              <a:ext uri="{FF2B5EF4-FFF2-40B4-BE49-F238E27FC236}">
                <a16:creationId xmlns:a16="http://schemas.microsoft.com/office/drawing/2014/main" id="{D85C9816-A9F6-654C-99AE-2737BA57ADCE}"/>
              </a:ext>
            </a:extLst>
          </p:cNvPr>
          <p:cNvGrpSpPr>
            <a:grpSpLocks/>
          </p:cNvGrpSpPr>
          <p:nvPr/>
        </p:nvGrpSpPr>
        <p:grpSpPr bwMode="auto">
          <a:xfrm>
            <a:off x="2971800" y="2438400"/>
            <a:ext cx="4572000" cy="3505200"/>
            <a:chOff x="576" y="1536"/>
            <a:chExt cx="2880" cy="2208"/>
          </a:xfrm>
        </p:grpSpPr>
        <p:pic>
          <p:nvPicPr>
            <p:cNvPr id="48136" name="Picture 4" descr="epicsfivesmall">
              <a:extLst>
                <a:ext uri="{FF2B5EF4-FFF2-40B4-BE49-F238E27FC236}">
                  <a16:creationId xmlns:a16="http://schemas.microsoft.com/office/drawing/2014/main" id="{FFA64BD0-80D5-484E-960D-84D639749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536"/>
              <a:ext cx="288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8">
              <a:extLst>
                <a:ext uri="{FF2B5EF4-FFF2-40B4-BE49-F238E27FC236}">
                  <a16:creationId xmlns:a16="http://schemas.microsoft.com/office/drawing/2014/main" id="{83D87701-16BA-9D4A-86C9-4230891B59AD}"/>
                </a:ext>
              </a:extLst>
            </p:cNvPr>
            <p:cNvSpPr>
              <a:spLocks noChangeArrowheads="1"/>
            </p:cNvSpPr>
            <p:nvPr/>
          </p:nvSpPr>
          <p:spPr bwMode="auto">
            <a:xfrm>
              <a:off x="668" y="3532"/>
              <a:ext cx="16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 ©2000 – J.P. Robinson</a:t>
              </a:r>
            </a:p>
          </p:txBody>
        </p:sp>
      </p:grpSp>
    </p:spTree>
    <p:extLst>
      <p:ext uri="{BB962C8B-B14F-4D97-AF65-F5344CB8AC3E}">
        <p14:creationId xmlns:p14="http://schemas.microsoft.com/office/powerpoint/2010/main" val="698415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Date Placeholder 2">
            <a:extLst>
              <a:ext uri="{FF2B5EF4-FFF2-40B4-BE49-F238E27FC236}">
                <a16:creationId xmlns:a16="http://schemas.microsoft.com/office/drawing/2014/main" id="{FA2E11E6-4ADE-5243-91D9-0645D8B66FBF}"/>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CFF9358-806B-184C-A3A1-6C1DA8EF71DB}" type="datetime12">
              <a:rPr lang="en-US" altLang="en-US" sz="1400"/>
              <a:pPr>
                <a:spcBef>
                  <a:spcPct val="0"/>
                </a:spcBef>
                <a:buFontTx/>
                <a:buNone/>
              </a:pPr>
              <a:t>9:07 AM</a:t>
            </a:fld>
            <a:endParaRPr lang="en-US" altLang="en-US" sz="1400"/>
          </a:p>
        </p:txBody>
      </p:sp>
      <p:sp>
        <p:nvSpPr>
          <p:cNvPr id="50178" name="Slide Number Placeholder 4">
            <a:extLst>
              <a:ext uri="{FF2B5EF4-FFF2-40B4-BE49-F238E27FC236}">
                <a16:creationId xmlns:a16="http://schemas.microsoft.com/office/drawing/2014/main" id="{2919806C-03E6-814A-8595-D0D1D89F078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7E836FE-44F8-F245-A192-3AD8B3FE86BF}" type="slidenum">
              <a:rPr lang="en-US" altLang="en-US" sz="1400">
                <a:latin typeface="Times New Roman" panose="02020603050405020304" pitchFamily="18" charset="0"/>
              </a:rPr>
              <a:pPr>
                <a:spcBef>
                  <a:spcPct val="0"/>
                </a:spcBef>
                <a:buFontTx/>
                <a:buNone/>
              </a:pPr>
              <a:t>36</a:t>
            </a:fld>
            <a:endParaRPr lang="en-US" altLang="en-US" sz="1400">
              <a:latin typeface="Times New Roman" panose="02020603050405020304" pitchFamily="18" charset="0"/>
            </a:endParaRPr>
          </a:p>
        </p:txBody>
      </p:sp>
      <p:sp>
        <p:nvSpPr>
          <p:cNvPr id="53253" name="Rectangle 2">
            <a:extLst>
              <a:ext uri="{FF2B5EF4-FFF2-40B4-BE49-F238E27FC236}">
                <a16:creationId xmlns:a16="http://schemas.microsoft.com/office/drawing/2014/main" id="{5DB410CD-04B7-1D41-B45F-12456A8C26DA}"/>
              </a:ext>
            </a:extLst>
          </p:cNvPr>
          <p:cNvSpPr>
            <a:spLocks noGrp="1" noChangeArrowheads="1"/>
          </p:cNvSpPr>
          <p:nvPr>
            <p:ph type="title"/>
          </p:nvPr>
        </p:nvSpPr>
        <p:spPr>
          <a:xfrm>
            <a:off x="2209800" y="381000"/>
            <a:ext cx="7772400" cy="533400"/>
          </a:xfrm>
        </p:spPr>
        <p:txBody>
          <a:bodyPr/>
          <a:lstStyle/>
          <a:p>
            <a:pPr>
              <a:defRPr/>
            </a:pPr>
            <a:r>
              <a:rPr lang="en-US" altLang="en-US">
                <a:ea typeface="+mj-ea"/>
                <a:cs typeface="+mj-cs"/>
              </a:rPr>
              <a:t>Shapiro</a:t>
            </a:r>
          </a:p>
        </p:txBody>
      </p:sp>
      <p:sp>
        <p:nvSpPr>
          <p:cNvPr id="50180" name="Text Box 3">
            <a:extLst>
              <a:ext uri="{FF2B5EF4-FFF2-40B4-BE49-F238E27FC236}">
                <a16:creationId xmlns:a16="http://schemas.microsoft.com/office/drawing/2014/main" id="{E0C99A84-FD02-F34F-8CBD-F2B3FF4B825F}"/>
              </a:ext>
            </a:extLst>
          </p:cNvPr>
          <p:cNvSpPr txBox="1">
            <a:spLocks noChangeArrowheads="1"/>
          </p:cNvSpPr>
          <p:nvPr/>
        </p:nvSpPr>
        <p:spPr bwMode="auto">
          <a:xfrm>
            <a:off x="1752600" y="914401"/>
            <a:ext cx="8458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r>
              <a:rPr lang="en-US" altLang="en-US" sz="1600" b="1">
                <a:solidFill>
                  <a:srgbClr val="FF3300"/>
                </a:solidFill>
                <a:latin typeface="Helvetica" pitchFamily="2" charset="0"/>
              </a:rPr>
              <a:t>Shapiro</a:t>
            </a:r>
            <a:r>
              <a:rPr lang="en-US" altLang="en-US" sz="1600" b="1">
                <a:latin typeface="Helvetica" pitchFamily="2" charset="0"/>
              </a:rPr>
              <a:t> and the Block instruments (1973-76)</a:t>
            </a:r>
            <a:r>
              <a:rPr lang="en-US" altLang="en-US" sz="1600">
                <a:latin typeface="Helvetica" pitchFamily="2" charset="0"/>
              </a:rPr>
              <a:t> - a series of multibeam flow cytometers that did differentials and multiple fluorescence excitation and emission</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50181" name="Picture 5" descr="shapiro">
            <a:extLst>
              <a:ext uri="{FF2B5EF4-FFF2-40B4-BE49-F238E27FC236}">
                <a16:creationId xmlns:a16="http://schemas.microsoft.com/office/drawing/2014/main" id="{627ABED3-BF70-8349-9676-731479E98892}"/>
              </a:ext>
            </a:extLst>
          </p:cNvPr>
          <p:cNvPicPr>
            <a:picLocks noChangeAspect="1" noChangeArrowheads="1"/>
          </p:cNvPicPr>
          <p:nvPr/>
        </p:nvPicPr>
        <p:blipFill>
          <a:blip r:embed="rId3">
            <a:lum bright="38000" contrast="32000"/>
            <a:extLst>
              <a:ext uri="{28A0092B-C50C-407E-A947-70E740481C1C}">
                <a14:useLocalDpi xmlns:a14="http://schemas.microsoft.com/office/drawing/2010/main" val="0"/>
              </a:ext>
            </a:extLst>
          </a:blip>
          <a:srcRect/>
          <a:stretch>
            <a:fillRect/>
          </a:stretch>
        </p:blipFill>
        <p:spPr bwMode="auto">
          <a:xfrm>
            <a:off x="1828801" y="1981201"/>
            <a:ext cx="33893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6">
            <a:extLst>
              <a:ext uri="{FF2B5EF4-FFF2-40B4-BE49-F238E27FC236}">
                <a16:creationId xmlns:a16="http://schemas.microsoft.com/office/drawing/2014/main" id="{9D6111FC-0D06-3843-9A47-EC6D84A89DCA}"/>
              </a:ext>
            </a:extLst>
          </p:cNvPr>
          <p:cNvSpPr>
            <a:spLocks noChangeArrowheads="1"/>
          </p:cNvSpPr>
          <p:nvPr/>
        </p:nvSpPr>
        <p:spPr bwMode="auto">
          <a:xfrm>
            <a:off x="6781801" y="5791201"/>
            <a:ext cx="1738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latin typeface="Times New Roman" panose="02020603050405020304" pitchFamily="18" charset="0"/>
              </a:rPr>
              <a:t>Photos ©2000 – J.P. Robinson</a:t>
            </a:r>
          </a:p>
        </p:txBody>
      </p:sp>
      <p:pic>
        <p:nvPicPr>
          <p:cNvPr id="50183" name="Picture 7" descr="howard shapiro">
            <a:extLst>
              <a:ext uri="{FF2B5EF4-FFF2-40B4-BE49-F238E27FC236}">
                <a16:creationId xmlns:a16="http://schemas.microsoft.com/office/drawing/2014/main" id="{056EF7D8-E36F-434E-BDEC-D21700E7D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952626"/>
            <a:ext cx="2998788"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descr="s2b">
            <a:extLst>
              <a:ext uri="{FF2B5EF4-FFF2-40B4-BE49-F238E27FC236}">
                <a16:creationId xmlns:a16="http://schemas.microsoft.com/office/drawing/2014/main" id="{9787D21A-C126-3D4F-ACE3-0A7488864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962150"/>
            <a:ext cx="1828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9" descr="shapiro">
            <a:extLst>
              <a:ext uri="{FF2B5EF4-FFF2-40B4-BE49-F238E27FC236}">
                <a16:creationId xmlns:a16="http://schemas.microsoft.com/office/drawing/2014/main" id="{68012336-0508-E24D-8CB5-9095394DA7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1" y="3733800"/>
            <a:ext cx="17494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769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Date Placeholder 3">
            <a:extLst>
              <a:ext uri="{FF2B5EF4-FFF2-40B4-BE49-F238E27FC236}">
                <a16:creationId xmlns:a16="http://schemas.microsoft.com/office/drawing/2014/main" id="{90D4D2EF-333F-204F-850E-22A5ABD6C770}"/>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707CEDD-D688-F746-8097-51C60C97CA51}" type="datetime12">
              <a:rPr lang="en-US" altLang="en-US" sz="1400"/>
              <a:pPr>
                <a:spcBef>
                  <a:spcPct val="0"/>
                </a:spcBef>
                <a:buFontTx/>
                <a:buNone/>
              </a:pPr>
              <a:t>9:07 AM</a:t>
            </a:fld>
            <a:endParaRPr lang="en-US" altLang="en-US" sz="1400"/>
          </a:p>
        </p:txBody>
      </p:sp>
      <p:sp>
        <p:nvSpPr>
          <p:cNvPr id="52226" name="Slide Number Placeholder 5">
            <a:extLst>
              <a:ext uri="{FF2B5EF4-FFF2-40B4-BE49-F238E27FC236}">
                <a16:creationId xmlns:a16="http://schemas.microsoft.com/office/drawing/2014/main" id="{41C2E0D0-F971-0346-A8C3-DE99EE86565C}"/>
              </a:ext>
            </a:extLst>
          </p:cNvPr>
          <p:cNvSpPr>
            <a:spLocks noGrp="1"/>
          </p:cNvSpPr>
          <p:nvPr>
            <p:ph type="sldNum" sz="quarter" idx="4294967295"/>
          </p:nvPr>
        </p:nvSpPr>
        <p:spPr>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C4411DC-6C26-F34E-966F-6294BDA73DBC}" type="slidenum">
              <a:rPr lang="en-US" altLang="en-US" sz="1400">
                <a:latin typeface="Times New Roman" panose="02020603050405020304" pitchFamily="18" charset="0"/>
              </a:rPr>
              <a:pPr>
                <a:spcBef>
                  <a:spcPct val="0"/>
                </a:spcBef>
                <a:buFontTx/>
                <a:buNone/>
              </a:pPr>
              <a:t>37</a:t>
            </a:fld>
            <a:endParaRPr lang="en-US" altLang="en-US" sz="1400">
              <a:latin typeface="Times New Roman" panose="02020603050405020304" pitchFamily="18" charset="0"/>
            </a:endParaRPr>
          </a:p>
        </p:txBody>
      </p:sp>
      <p:sp>
        <p:nvSpPr>
          <p:cNvPr id="57349" name="Rectangle 2">
            <a:extLst>
              <a:ext uri="{FF2B5EF4-FFF2-40B4-BE49-F238E27FC236}">
                <a16:creationId xmlns:a16="http://schemas.microsoft.com/office/drawing/2014/main" id="{36609455-35FE-964A-965F-2E78DB68EA62}"/>
              </a:ext>
            </a:extLst>
          </p:cNvPr>
          <p:cNvSpPr>
            <a:spLocks noGrp="1" noChangeArrowheads="1"/>
          </p:cNvSpPr>
          <p:nvPr>
            <p:ph type="title"/>
          </p:nvPr>
        </p:nvSpPr>
        <p:spPr>
          <a:xfrm>
            <a:off x="675861" y="163513"/>
            <a:ext cx="5815427" cy="685800"/>
          </a:xfrm>
        </p:spPr>
        <p:txBody>
          <a:bodyPr/>
          <a:lstStyle/>
          <a:p>
            <a:pPr>
              <a:defRPr/>
            </a:pPr>
            <a:r>
              <a:rPr lang="en-US" altLang="en-US" dirty="0">
                <a:ea typeface="+mj-ea"/>
                <a:cs typeface="+mj-cs"/>
              </a:rPr>
              <a:t>Stuart </a:t>
            </a:r>
            <a:r>
              <a:rPr lang="en-US" altLang="en-US" dirty="0" err="1">
                <a:ea typeface="+mj-ea"/>
                <a:cs typeface="+mj-cs"/>
              </a:rPr>
              <a:t>Schlossman</a:t>
            </a:r>
            <a:r>
              <a:rPr lang="en-US" altLang="en-US" dirty="0">
                <a:ea typeface="+mj-ea"/>
                <a:cs typeface="+mj-cs"/>
              </a:rPr>
              <a:t> 1979</a:t>
            </a:r>
          </a:p>
        </p:txBody>
      </p:sp>
      <p:sp>
        <p:nvSpPr>
          <p:cNvPr id="52228" name="Rectangle 3">
            <a:extLst>
              <a:ext uri="{FF2B5EF4-FFF2-40B4-BE49-F238E27FC236}">
                <a16:creationId xmlns:a16="http://schemas.microsoft.com/office/drawing/2014/main" id="{1B6C23AD-3DA0-7F4A-84FE-3B477060BDCC}"/>
              </a:ext>
            </a:extLst>
          </p:cNvPr>
          <p:cNvSpPr>
            <a:spLocks noGrp="1" noChangeArrowheads="1"/>
          </p:cNvSpPr>
          <p:nvPr>
            <p:ph type="body" idx="1"/>
          </p:nvPr>
        </p:nvSpPr>
        <p:spPr>
          <a:xfrm>
            <a:off x="1524000" y="985839"/>
            <a:ext cx="3403600" cy="1368425"/>
          </a:xfrm>
        </p:spPr>
        <p:txBody>
          <a:bodyPr>
            <a:normAutofit fontScale="70000" lnSpcReduction="20000"/>
          </a:bodyPr>
          <a:lstStyle/>
          <a:p>
            <a:r>
              <a:rPr lang="en-US" altLang="en-US" sz="1600">
                <a:ea typeface="ＭＳ Ｐゴシック" panose="020B0600070205080204" pitchFamily="34" charset="-128"/>
              </a:rPr>
              <a:t>Schlossman at the Farber Institute in Boston, began to make monoclonal antibodies to white blood cell antigens in 1978. Eventually he collaborated with Ortho Diagnostics who distributed the famous “OK T4” etc.,  Mabs</a:t>
            </a:r>
          </a:p>
          <a:p>
            <a:r>
              <a:rPr lang="en-US" altLang="en-US" sz="1600">
                <a:ea typeface="ＭＳ Ｐゴシック" panose="020B0600070205080204" pitchFamily="34" charset="-128"/>
              </a:rPr>
              <a:t>BD as well as Coulter Immunology also distributed his antibodies and this resulted in some interesting legal issues in the late 1980’s and early 1990’s</a:t>
            </a:r>
          </a:p>
          <a:p>
            <a:endParaRPr lang="en-US" altLang="en-US" sz="1600">
              <a:ea typeface="ＭＳ Ｐゴシック" panose="020B0600070205080204" pitchFamily="34" charset="-128"/>
            </a:endParaRPr>
          </a:p>
        </p:txBody>
      </p:sp>
      <p:sp>
        <p:nvSpPr>
          <p:cNvPr id="57351" name="Text Box 4">
            <a:extLst>
              <a:ext uri="{FF2B5EF4-FFF2-40B4-BE49-F238E27FC236}">
                <a16:creationId xmlns:a16="http://schemas.microsoft.com/office/drawing/2014/main" id="{91C82A0D-6B82-B64B-906F-60AB691560DA}"/>
              </a:ext>
            </a:extLst>
          </p:cNvPr>
          <p:cNvSpPr txBox="1">
            <a:spLocks noChangeArrowheads="1"/>
          </p:cNvSpPr>
          <p:nvPr/>
        </p:nvSpPr>
        <p:spPr bwMode="auto">
          <a:xfrm>
            <a:off x="1603235" y="3586439"/>
            <a:ext cx="4054475" cy="831850"/>
          </a:xfrm>
          <a:prstGeom prst="rect">
            <a:avLst/>
          </a:prstGeom>
          <a:solidFill>
            <a:srgbClr val="CCFFCC"/>
          </a:solidFill>
          <a:ln w="57150" cmpd="thinThick">
            <a:solidFill>
              <a:schemeClr val="accent2"/>
            </a:solidFill>
            <a:miter lim="800000"/>
            <a:headEnd/>
            <a:tailEnd/>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i="1">
                <a:latin typeface="Times New Roman" charset="0"/>
              </a:rPr>
              <a:t>Monoclonal Antibodies:</a:t>
            </a:r>
          </a:p>
          <a:p>
            <a:pPr>
              <a:spcBef>
                <a:spcPct val="0"/>
              </a:spcBef>
              <a:buFontTx/>
              <a:buNone/>
              <a:defRPr/>
            </a:pPr>
            <a:r>
              <a:rPr lang="en-US" altLang="en-US" sz="1200" i="1">
                <a:latin typeface="Times New Roman" charset="0"/>
              </a:rPr>
              <a:t>Kohler G, Milstein C. Continuous cultures of fused cells secreting antibody of predefined specificity. Nature Lon. 1975;256:495-497. </a:t>
            </a:r>
          </a:p>
        </p:txBody>
      </p:sp>
      <p:sp>
        <p:nvSpPr>
          <p:cNvPr id="57352" name="Text Box 4">
            <a:extLst>
              <a:ext uri="{FF2B5EF4-FFF2-40B4-BE49-F238E27FC236}">
                <a16:creationId xmlns:a16="http://schemas.microsoft.com/office/drawing/2014/main" id="{E6A1FA29-2D1A-7044-B385-3BE32294AD96}"/>
              </a:ext>
            </a:extLst>
          </p:cNvPr>
          <p:cNvSpPr txBox="1">
            <a:spLocks noChangeArrowheads="1"/>
          </p:cNvSpPr>
          <p:nvPr/>
        </p:nvSpPr>
        <p:spPr bwMode="auto">
          <a:xfrm>
            <a:off x="1628311" y="4686301"/>
            <a:ext cx="3756025" cy="900112"/>
          </a:xfrm>
          <a:prstGeom prst="rect">
            <a:avLst/>
          </a:prstGeom>
          <a:solidFill>
            <a:srgbClr val="CCFFCC"/>
          </a:solidFill>
          <a:ln w="57150" cmpd="thinThick">
            <a:solidFill>
              <a:schemeClr val="accent2"/>
            </a:solidFill>
            <a:miter lim="800000"/>
            <a:headEnd/>
            <a:tailEnd/>
          </a:ln>
          <a:effec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050" b="1" dirty="0">
                <a:latin typeface="Times New Roman" charset="0"/>
              </a:rPr>
              <a:t>Monoclonal antibodies defining distinctive human T cell surface antigens</a:t>
            </a:r>
          </a:p>
          <a:p>
            <a:pPr>
              <a:spcBef>
                <a:spcPct val="0"/>
              </a:spcBef>
              <a:buFontTx/>
              <a:buNone/>
              <a:defRPr/>
            </a:pPr>
            <a:r>
              <a:rPr lang="en-US" altLang="en-US" sz="1050" dirty="0">
                <a:latin typeface="Times New Roman" charset="0"/>
                <a:hlinkClick r:id="rId3"/>
              </a:rPr>
              <a:t>P Kung</a:t>
            </a:r>
            <a:r>
              <a:rPr lang="en-US" altLang="en-US" sz="1050" dirty="0">
                <a:latin typeface="Times New Roman" charset="0"/>
              </a:rPr>
              <a:t>,  </a:t>
            </a:r>
            <a:r>
              <a:rPr lang="en-US" altLang="en-US" sz="1050" dirty="0">
                <a:latin typeface="Times New Roman" charset="0"/>
                <a:hlinkClick r:id="rId4"/>
              </a:rPr>
              <a:t>G Goldstein</a:t>
            </a:r>
            <a:r>
              <a:rPr lang="en-US" altLang="en-US" sz="1050" dirty="0">
                <a:latin typeface="Times New Roman" charset="0"/>
              </a:rPr>
              <a:t>, </a:t>
            </a:r>
            <a:r>
              <a:rPr lang="en-US" altLang="en-US" sz="1050" dirty="0">
                <a:latin typeface="Times New Roman" charset="0"/>
                <a:hlinkClick r:id="rId5"/>
              </a:rPr>
              <a:t>EL Reinherz</a:t>
            </a:r>
            <a:r>
              <a:rPr lang="en-US" altLang="en-US" sz="1050" dirty="0">
                <a:latin typeface="Times New Roman" charset="0"/>
              </a:rPr>
              <a:t> and  </a:t>
            </a:r>
            <a:r>
              <a:rPr lang="en-US" altLang="en-US" sz="1050" dirty="0">
                <a:latin typeface="Times New Roman" charset="0"/>
                <a:hlinkClick r:id="rId6"/>
              </a:rPr>
              <a:t>SF Schlossman</a:t>
            </a:r>
            <a:r>
              <a:rPr lang="en-US" altLang="en-US" sz="1050" dirty="0">
                <a:latin typeface="Times New Roman" charset="0"/>
              </a:rPr>
              <a:t> </a:t>
            </a:r>
            <a:r>
              <a:rPr lang="en-US" altLang="en-US" sz="1050" i="1" dirty="0">
                <a:latin typeface="Times New Roman" charset="0"/>
              </a:rPr>
              <a:t>Science 19 October 1979: Vol. 206 no. 4416 pp. 347-349  DOI: 10.1126/science.314668 </a:t>
            </a:r>
          </a:p>
        </p:txBody>
      </p:sp>
      <p:pic>
        <p:nvPicPr>
          <p:cNvPr id="52231" name="Picture 7">
            <a:extLst>
              <a:ext uri="{FF2B5EF4-FFF2-40B4-BE49-F238E27FC236}">
                <a16:creationId xmlns:a16="http://schemas.microsoft.com/office/drawing/2014/main" id="{BCFDE052-2020-2342-BBED-5700161EBB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3021" y="3586439"/>
            <a:ext cx="10239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a:extLst>
              <a:ext uri="{FF2B5EF4-FFF2-40B4-BE49-F238E27FC236}">
                <a16:creationId xmlns:a16="http://schemas.microsoft.com/office/drawing/2014/main" id="{EAAF5759-7A4C-834F-A8ED-24849EFF36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15599" y="3429000"/>
            <a:ext cx="1214438"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
            <a:extLst>
              <a:ext uri="{FF2B5EF4-FFF2-40B4-BE49-F238E27FC236}">
                <a16:creationId xmlns:a16="http://schemas.microsoft.com/office/drawing/2014/main" id="{F372ABFF-11D7-1140-B081-5ADD681475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0568" y="12700"/>
            <a:ext cx="3715031"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Box 3">
            <a:extLst>
              <a:ext uri="{FF2B5EF4-FFF2-40B4-BE49-F238E27FC236}">
                <a16:creationId xmlns:a16="http://schemas.microsoft.com/office/drawing/2014/main" id="{4BBF7B73-48B7-3146-8292-E618749DB5D6}"/>
              </a:ext>
            </a:extLst>
          </p:cNvPr>
          <p:cNvSpPr txBox="1">
            <a:spLocks noChangeArrowheads="1"/>
          </p:cNvSpPr>
          <p:nvPr/>
        </p:nvSpPr>
        <p:spPr bwMode="auto">
          <a:xfrm>
            <a:off x="7515226" y="3638551"/>
            <a:ext cx="2443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i="1">
                <a:latin typeface="Times New Roman" panose="02020603050405020304" pitchFamily="18" charset="0"/>
              </a:rPr>
              <a:t>Science, Vol 206, 19 Oct 1979, P348</a:t>
            </a:r>
          </a:p>
        </p:txBody>
      </p:sp>
      <p:sp>
        <p:nvSpPr>
          <p:cNvPr id="52235" name="Rectangle 4">
            <a:extLst>
              <a:ext uri="{FF2B5EF4-FFF2-40B4-BE49-F238E27FC236}">
                <a16:creationId xmlns:a16="http://schemas.microsoft.com/office/drawing/2014/main" id="{B8A6E693-9B13-C144-8719-25B4629977DF}"/>
              </a:ext>
            </a:extLst>
          </p:cNvPr>
          <p:cNvSpPr>
            <a:spLocks noChangeArrowheads="1"/>
          </p:cNvSpPr>
          <p:nvPr/>
        </p:nvSpPr>
        <p:spPr bwMode="auto">
          <a:xfrm>
            <a:off x="8302626" y="3870325"/>
            <a:ext cx="22447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a:latin typeface="Code2000"/>
              </a:rPr>
              <a:t>Received 7 May 1979; revised 20 June 1979 </a:t>
            </a:r>
            <a:endParaRPr lang="en-US" altLang="en-US" sz="2800">
              <a:latin typeface="Times New Roman" panose="02020603050405020304" pitchFamily="18" charset="0"/>
            </a:endParaRPr>
          </a:p>
        </p:txBody>
      </p:sp>
    </p:spTree>
    <p:extLst>
      <p:ext uri="{BB962C8B-B14F-4D97-AF65-F5344CB8AC3E}">
        <p14:creationId xmlns:p14="http://schemas.microsoft.com/office/powerpoint/2010/main" val="2666847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FFD4276E-EC34-9641-8534-B0313A66CC27}"/>
              </a:ext>
            </a:extLst>
          </p:cNvPr>
          <p:cNvSpPr>
            <a:spLocks noGrp="1" noChangeArrowheads="1"/>
          </p:cNvSpPr>
          <p:nvPr>
            <p:ph type="title"/>
          </p:nvPr>
        </p:nvSpPr>
        <p:spPr/>
        <p:txBody>
          <a:bodyPr/>
          <a:lstStyle/>
          <a:p>
            <a:r>
              <a:rPr lang="en-US" altLang="en-US">
                <a:ea typeface="ＭＳ Ｐゴシック" panose="020B0600070205080204" pitchFamily="34" charset="-128"/>
              </a:rPr>
              <a:t>Flow Cytometry and HIV 1981-2000s</a:t>
            </a:r>
          </a:p>
        </p:txBody>
      </p:sp>
      <p:sp>
        <p:nvSpPr>
          <p:cNvPr id="54274" name="Slide Number Placeholder 2">
            <a:extLst>
              <a:ext uri="{FF2B5EF4-FFF2-40B4-BE49-F238E27FC236}">
                <a16:creationId xmlns:a16="http://schemas.microsoft.com/office/drawing/2014/main" id="{4E738C09-0835-C642-8CFE-71682876C60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E38E42B-F2A5-5544-95BE-A5286BD3D7A2}" type="slidenum">
              <a:rPr lang="en-US" altLang="en-US" sz="1400">
                <a:latin typeface="Times New Roman" panose="02020603050405020304" pitchFamily="18" charset="0"/>
              </a:rPr>
              <a:pPr>
                <a:spcBef>
                  <a:spcPct val="0"/>
                </a:spcBef>
                <a:buFontTx/>
                <a:buNone/>
              </a:pPr>
              <a:t>38</a:t>
            </a:fld>
            <a:endParaRPr lang="en-US" altLang="en-US" sz="1400">
              <a:latin typeface="Times New Roman" panose="02020603050405020304" pitchFamily="18" charset="0"/>
            </a:endParaRPr>
          </a:p>
        </p:txBody>
      </p:sp>
      <p:sp>
        <p:nvSpPr>
          <p:cNvPr id="54275" name="TextBox 3">
            <a:extLst>
              <a:ext uri="{FF2B5EF4-FFF2-40B4-BE49-F238E27FC236}">
                <a16:creationId xmlns:a16="http://schemas.microsoft.com/office/drawing/2014/main" id="{072B5348-E617-4344-B3F2-D9CF9A3C5B86}"/>
              </a:ext>
            </a:extLst>
          </p:cNvPr>
          <p:cNvSpPr txBox="1">
            <a:spLocks noChangeArrowheads="1"/>
          </p:cNvSpPr>
          <p:nvPr/>
        </p:nvSpPr>
        <p:spPr bwMode="auto">
          <a:xfrm>
            <a:off x="1828800" y="1752601"/>
            <a:ext cx="8305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2400">
                <a:latin typeface="Times New Roman" panose="02020603050405020304" pitchFamily="18" charset="0"/>
              </a:rPr>
              <a:t>In the 1980s with the development of monoclonal antibodies, flow cytometry was a key technology in analyzing blood samples for loss of CD4 population</a:t>
            </a:r>
          </a:p>
          <a:p>
            <a:pPr>
              <a:spcBef>
                <a:spcPct val="0"/>
              </a:spcBef>
            </a:pPr>
            <a:endParaRPr lang="en-US" altLang="en-US" sz="2400">
              <a:latin typeface="Times New Roman" panose="02020603050405020304" pitchFamily="18" charset="0"/>
            </a:endParaRPr>
          </a:p>
          <a:p>
            <a:pPr>
              <a:spcBef>
                <a:spcPct val="0"/>
              </a:spcBef>
            </a:pPr>
            <a:r>
              <a:rPr lang="en-US" altLang="en-US" sz="2400">
                <a:latin typeface="Times New Roman" panose="02020603050405020304" pitchFamily="18" charset="0"/>
              </a:rPr>
              <a:t>During the 1980s and 1990s the principle tool for HIV patient analysis was flow cytometry for CD4-CD8 analysis</a:t>
            </a:r>
          </a:p>
        </p:txBody>
      </p:sp>
    </p:spTree>
    <p:extLst>
      <p:ext uri="{BB962C8B-B14F-4D97-AF65-F5344CB8AC3E}">
        <p14:creationId xmlns:p14="http://schemas.microsoft.com/office/powerpoint/2010/main" val="2799201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2">
            <a:extLst>
              <a:ext uri="{FF2B5EF4-FFF2-40B4-BE49-F238E27FC236}">
                <a16:creationId xmlns:a16="http://schemas.microsoft.com/office/drawing/2014/main" id="{A3DB5803-5A53-9F42-8E7A-4EFB034BF718}"/>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724A708-82A5-0C48-9CE1-626781DBEBC0}" type="datetime12">
              <a:rPr lang="en-US" altLang="en-US" sz="1400"/>
              <a:pPr>
                <a:spcBef>
                  <a:spcPct val="0"/>
                </a:spcBef>
                <a:buFontTx/>
                <a:buNone/>
              </a:pPr>
              <a:t>9:07 AM</a:t>
            </a:fld>
            <a:endParaRPr lang="en-US" altLang="en-US" sz="1400"/>
          </a:p>
        </p:txBody>
      </p:sp>
      <p:sp>
        <p:nvSpPr>
          <p:cNvPr id="55298" name="Slide Number Placeholder 4">
            <a:extLst>
              <a:ext uri="{FF2B5EF4-FFF2-40B4-BE49-F238E27FC236}">
                <a16:creationId xmlns:a16="http://schemas.microsoft.com/office/drawing/2014/main" id="{87B64791-33B6-284A-AF1F-64A2D7268D4F}"/>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1CEC5B85-B10A-6346-8554-6733756F3A06}" type="slidenum">
              <a:rPr lang="en-US" altLang="en-US" sz="1400">
                <a:latin typeface="Times New Roman" panose="02020603050405020304" pitchFamily="18" charset="0"/>
              </a:rPr>
              <a:pPr>
                <a:spcBef>
                  <a:spcPct val="0"/>
                </a:spcBef>
                <a:buFontTx/>
                <a:buNone/>
              </a:pPr>
              <a:t>39</a:t>
            </a:fld>
            <a:endParaRPr lang="en-US" altLang="en-US" sz="1400">
              <a:latin typeface="Times New Roman" panose="02020603050405020304" pitchFamily="18" charset="0"/>
            </a:endParaRPr>
          </a:p>
        </p:txBody>
      </p:sp>
      <p:sp>
        <p:nvSpPr>
          <p:cNvPr id="55299" name="Rectangle 2">
            <a:extLst>
              <a:ext uri="{FF2B5EF4-FFF2-40B4-BE49-F238E27FC236}">
                <a16:creationId xmlns:a16="http://schemas.microsoft.com/office/drawing/2014/main" id="{B7F9AFA3-522A-DB4B-A414-A29917D5A1BC}"/>
              </a:ext>
            </a:extLst>
          </p:cNvPr>
          <p:cNvSpPr>
            <a:spLocks noGrp="1" noChangeArrowheads="1"/>
          </p:cNvSpPr>
          <p:nvPr>
            <p:ph type="title"/>
          </p:nvPr>
        </p:nvSpPr>
        <p:spPr>
          <a:xfrm>
            <a:off x="1295400" y="0"/>
            <a:ext cx="7772400" cy="1143000"/>
          </a:xfrm>
        </p:spPr>
        <p:txBody>
          <a:bodyPr/>
          <a:lstStyle/>
          <a:p>
            <a:r>
              <a:rPr lang="en-US" altLang="en-US">
                <a:ea typeface="ＭＳ Ｐゴシック" panose="020B0600070205080204" pitchFamily="34" charset="-128"/>
              </a:rPr>
              <a:t>Introductory Terms and Concepts</a:t>
            </a:r>
            <a:endParaRPr lang="en-US" altLang="en-US">
              <a:latin typeface="Helvetica" pitchFamily="2" charset="0"/>
              <a:ea typeface="ＭＳ Ｐゴシック" panose="020B0600070205080204" pitchFamily="34" charset="-128"/>
            </a:endParaRPr>
          </a:p>
        </p:txBody>
      </p:sp>
      <p:graphicFrame>
        <p:nvGraphicFramePr>
          <p:cNvPr id="55300" name="Object 3">
            <a:extLst>
              <a:ext uri="{FF2B5EF4-FFF2-40B4-BE49-F238E27FC236}">
                <a16:creationId xmlns:a16="http://schemas.microsoft.com/office/drawing/2014/main" id="{6E2722EE-883A-744D-B041-3F6E72E4E26D}"/>
              </a:ext>
            </a:extLst>
          </p:cNvPr>
          <p:cNvGraphicFramePr>
            <a:graphicFrameLocks noChangeAspect="1"/>
          </p:cNvGraphicFramePr>
          <p:nvPr/>
        </p:nvGraphicFramePr>
        <p:xfrm>
          <a:off x="2667000" y="2438400"/>
          <a:ext cx="5487988" cy="1828800"/>
        </p:xfrm>
        <a:graphic>
          <a:graphicData uri="http://schemas.openxmlformats.org/presentationml/2006/ole">
            <mc:AlternateContent xmlns:mc="http://schemas.openxmlformats.org/markup-compatibility/2006">
              <mc:Choice xmlns:v="urn:schemas-microsoft-com:vml" Requires="v">
                <p:oleObj spid="_x0000_s50192" name="Document" r:id="rId4" imgW="32918400" imgH="10972800" progId="Word.Document.8">
                  <p:embed/>
                </p:oleObj>
              </mc:Choice>
              <mc:Fallback>
                <p:oleObj name="Document" r:id="rId4" imgW="32918400" imgH="10972800" progId="Word.Document.8">
                  <p:embed/>
                  <p:pic>
                    <p:nvPicPr>
                      <p:cNvPr id="55300" name="Object 3">
                        <a:extLst>
                          <a:ext uri="{FF2B5EF4-FFF2-40B4-BE49-F238E27FC236}">
                            <a16:creationId xmlns:a16="http://schemas.microsoft.com/office/drawing/2014/main" id="{6E2722EE-883A-744D-B041-3F6E72E4E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438400"/>
                        <a:ext cx="54879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5301" name="Text Box 4">
            <a:extLst>
              <a:ext uri="{FF2B5EF4-FFF2-40B4-BE49-F238E27FC236}">
                <a16:creationId xmlns:a16="http://schemas.microsoft.com/office/drawing/2014/main" id="{7AE2F9F9-4428-5742-882F-3B4AB2ED14C5}"/>
              </a:ext>
            </a:extLst>
          </p:cNvPr>
          <p:cNvSpPr txBox="1">
            <a:spLocks noChangeArrowheads="1"/>
          </p:cNvSpPr>
          <p:nvPr/>
        </p:nvSpPr>
        <p:spPr bwMode="auto">
          <a:xfrm>
            <a:off x="2057400" y="1676401"/>
            <a:ext cx="6858000" cy="327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66000"/>
              </a:lnSpc>
              <a:spcBef>
                <a:spcPct val="0"/>
              </a:spcBef>
            </a:pPr>
            <a:r>
              <a:rPr lang="en-US" altLang="en-US" sz="2400"/>
              <a:t> Variable/Parameter (see Note below)</a:t>
            </a:r>
          </a:p>
          <a:p>
            <a:pPr>
              <a:lnSpc>
                <a:spcPct val="66000"/>
              </a:lnSpc>
              <a:spcBef>
                <a:spcPct val="0"/>
              </a:spcBef>
            </a:pPr>
            <a:endParaRPr lang="en-US" altLang="en-US" sz="2400"/>
          </a:p>
          <a:p>
            <a:pPr>
              <a:lnSpc>
                <a:spcPct val="66000"/>
              </a:lnSpc>
              <a:spcBef>
                <a:spcPct val="0"/>
              </a:spcBef>
            </a:pPr>
            <a:r>
              <a:rPr lang="en-US" altLang="en-US" sz="2400"/>
              <a:t> Light Scatter- Forward (FALS), narrow (FS)</a:t>
            </a:r>
          </a:p>
          <a:p>
            <a:pPr>
              <a:lnSpc>
                <a:spcPct val="66000"/>
              </a:lnSpc>
              <a:spcBef>
                <a:spcPct val="0"/>
              </a:spcBef>
            </a:pPr>
            <a:endParaRPr lang="en-US" altLang="en-US" sz="2400"/>
          </a:p>
          <a:p>
            <a:pPr>
              <a:lnSpc>
                <a:spcPct val="66000"/>
              </a:lnSpc>
              <a:spcBef>
                <a:spcPct val="0"/>
              </a:spcBef>
              <a:buFontTx/>
              <a:buNone/>
            </a:pPr>
            <a:r>
              <a:rPr lang="en-US" altLang="en-US" sz="2400"/>
              <a:t>		- Side, Wide, 90 deg, orthogonal</a:t>
            </a:r>
          </a:p>
          <a:p>
            <a:pPr>
              <a:lnSpc>
                <a:spcPct val="66000"/>
              </a:lnSpc>
              <a:spcBef>
                <a:spcPct val="0"/>
              </a:spcBef>
              <a:buFontTx/>
              <a:buNone/>
            </a:pPr>
            <a:endParaRPr lang="en-US" altLang="en-US" sz="2400"/>
          </a:p>
          <a:p>
            <a:pPr>
              <a:lnSpc>
                <a:spcPct val="66000"/>
              </a:lnSpc>
              <a:spcBef>
                <a:spcPct val="0"/>
              </a:spcBef>
            </a:pPr>
            <a:r>
              <a:rPr lang="en-US" altLang="en-US" sz="2400"/>
              <a:t> Fluorescence - Spectral range</a:t>
            </a:r>
          </a:p>
          <a:p>
            <a:pPr>
              <a:lnSpc>
                <a:spcPct val="66000"/>
              </a:lnSpc>
              <a:spcBef>
                <a:spcPct val="0"/>
              </a:spcBef>
            </a:pPr>
            <a:endParaRPr lang="en-US" altLang="en-US" sz="2400"/>
          </a:p>
          <a:p>
            <a:pPr>
              <a:lnSpc>
                <a:spcPct val="66000"/>
              </a:lnSpc>
              <a:spcBef>
                <a:spcPct val="0"/>
              </a:spcBef>
            </a:pPr>
            <a:r>
              <a:rPr lang="en-US" altLang="en-US" sz="2400"/>
              <a:t> Absorption/axial light loss		</a:t>
            </a:r>
          </a:p>
          <a:p>
            <a:pPr>
              <a:lnSpc>
                <a:spcPct val="66000"/>
              </a:lnSpc>
              <a:spcBef>
                <a:spcPct val="0"/>
              </a:spcBef>
            </a:pPr>
            <a:endParaRPr lang="en-US" altLang="en-US" sz="2400"/>
          </a:p>
          <a:p>
            <a:pPr>
              <a:lnSpc>
                <a:spcPct val="66000"/>
              </a:lnSpc>
              <a:spcBef>
                <a:spcPct val="0"/>
              </a:spcBef>
            </a:pPr>
            <a:r>
              <a:rPr lang="en-US" altLang="en-US" sz="2400"/>
              <a:t> Time			</a:t>
            </a:r>
          </a:p>
          <a:p>
            <a:pPr>
              <a:lnSpc>
                <a:spcPct val="66000"/>
              </a:lnSpc>
              <a:spcBef>
                <a:spcPct val="0"/>
              </a:spcBef>
              <a:buFontTx/>
              <a:buNone/>
            </a:pPr>
            <a:r>
              <a:rPr lang="en-US" altLang="en-US" sz="2400"/>
              <a:t>	</a:t>
            </a:r>
          </a:p>
          <a:p>
            <a:pPr>
              <a:lnSpc>
                <a:spcPct val="66000"/>
              </a:lnSpc>
              <a:spcBef>
                <a:spcPct val="0"/>
              </a:spcBef>
            </a:pPr>
            <a:r>
              <a:rPr lang="en-US" altLang="en-US" sz="2400"/>
              <a:t> Count	</a:t>
            </a:r>
          </a:p>
        </p:txBody>
      </p:sp>
      <p:sp>
        <p:nvSpPr>
          <p:cNvPr id="55302" name="Text Box 5">
            <a:extLst>
              <a:ext uri="{FF2B5EF4-FFF2-40B4-BE49-F238E27FC236}">
                <a16:creationId xmlns:a16="http://schemas.microsoft.com/office/drawing/2014/main" id="{FCA20DCC-A522-304B-80F0-1B27834D11C5}"/>
              </a:ext>
            </a:extLst>
          </p:cNvPr>
          <p:cNvSpPr txBox="1">
            <a:spLocks noChangeArrowheads="1"/>
          </p:cNvSpPr>
          <p:nvPr/>
        </p:nvSpPr>
        <p:spPr bwMode="auto">
          <a:xfrm>
            <a:off x="2133600" y="5029200"/>
            <a:ext cx="8229600" cy="825500"/>
          </a:xfrm>
          <a:prstGeom prst="rect">
            <a:avLst/>
          </a:prstGeom>
          <a:solidFill>
            <a:srgbClr val="FFFF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t>Note:</a:t>
            </a:r>
            <a:r>
              <a:rPr lang="en-US" altLang="en-US" sz="1600"/>
              <a:t> People in the field of flow cytometry interchangeably use the term “parameter”</a:t>
            </a:r>
          </a:p>
          <a:p>
            <a:pPr>
              <a:spcBef>
                <a:spcPct val="0"/>
              </a:spcBef>
              <a:buFontTx/>
              <a:buNone/>
            </a:pPr>
            <a:r>
              <a:rPr lang="en-US" altLang="en-US" sz="1600"/>
              <a:t>with “variable”. While it is technically incorrect to use the term parameter unless we are</a:t>
            </a:r>
          </a:p>
          <a:p>
            <a:pPr>
              <a:spcBef>
                <a:spcPct val="0"/>
              </a:spcBef>
              <a:buFontTx/>
              <a:buNone/>
            </a:pPr>
            <a:r>
              <a:rPr lang="en-US" altLang="en-US" sz="1600"/>
              <a:t> talking about a derived value, it is common usage and we will use this term frequently.</a:t>
            </a:r>
          </a:p>
        </p:txBody>
      </p:sp>
    </p:spTree>
    <p:extLst>
      <p:ext uri="{BB962C8B-B14F-4D97-AF65-F5344CB8AC3E}">
        <p14:creationId xmlns:p14="http://schemas.microsoft.com/office/powerpoint/2010/main" val="2209262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Date Placeholder 3">
            <a:extLst>
              <a:ext uri="{FF2B5EF4-FFF2-40B4-BE49-F238E27FC236}">
                <a16:creationId xmlns:a16="http://schemas.microsoft.com/office/drawing/2014/main" id="{85E46E59-D35B-DF4E-B044-CF5416CE915B}"/>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BBF075F-513C-2F45-93CC-92377CD3CA34}" type="datetime12">
              <a:rPr lang="en-US" altLang="en-US" sz="1400"/>
              <a:pPr>
                <a:spcBef>
                  <a:spcPct val="0"/>
                </a:spcBef>
                <a:buFontTx/>
                <a:buNone/>
              </a:pPr>
              <a:t>9:07 AM</a:t>
            </a:fld>
            <a:endParaRPr lang="en-US" altLang="en-US" sz="1400"/>
          </a:p>
        </p:txBody>
      </p:sp>
      <p:sp>
        <p:nvSpPr>
          <p:cNvPr id="13314" name="Slide Number Placeholder 5">
            <a:extLst>
              <a:ext uri="{FF2B5EF4-FFF2-40B4-BE49-F238E27FC236}">
                <a16:creationId xmlns:a16="http://schemas.microsoft.com/office/drawing/2014/main" id="{F27CC373-1908-4546-A933-A54218C5B3E0}"/>
              </a:ext>
            </a:extLst>
          </p:cNvPr>
          <p:cNvSpPr>
            <a:spLocks noGrp="1"/>
          </p:cNvSpPr>
          <p:nvPr>
            <p:ph type="sldNum" sz="quarter" idx="4294967295"/>
          </p:nvPr>
        </p:nvSpPr>
        <p:spPr>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F1F0EF1-D917-F448-A5F1-72BA6E90099D}" type="slidenum">
              <a:rPr lang="en-US" altLang="en-US" sz="140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18437" name="Rectangle 2">
            <a:extLst>
              <a:ext uri="{FF2B5EF4-FFF2-40B4-BE49-F238E27FC236}">
                <a16:creationId xmlns:a16="http://schemas.microsoft.com/office/drawing/2014/main" id="{C7BC1EDE-A461-7544-BE2E-6D3A8B435F48}"/>
              </a:ext>
            </a:extLst>
          </p:cNvPr>
          <p:cNvSpPr>
            <a:spLocks noGrp="1" noChangeArrowheads="1"/>
          </p:cNvSpPr>
          <p:nvPr>
            <p:ph type="title"/>
          </p:nvPr>
        </p:nvSpPr>
        <p:spPr/>
        <p:txBody>
          <a:bodyPr/>
          <a:lstStyle/>
          <a:p>
            <a:pPr>
              <a:defRPr/>
            </a:pPr>
            <a:r>
              <a:rPr lang="en-US" altLang="en-US">
                <a:ea typeface="+mj-ea"/>
                <a:cs typeface="+mj-cs"/>
              </a:rPr>
              <a:t>Learning Objectives</a:t>
            </a:r>
          </a:p>
        </p:txBody>
      </p:sp>
      <p:sp>
        <p:nvSpPr>
          <p:cNvPr id="18438" name="Rectangle 3">
            <a:extLst>
              <a:ext uri="{FF2B5EF4-FFF2-40B4-BE49-F238E27FC236}">
                <a16:creationId xmlns:a16="http://schemas.microsoft.com/office/drawing/2014/main" id="{487A62A2-F350-7142-A579-3A382BE9C749}"/>
              </a:ext>
            </a:extLst>
          </p:cNvPr>
          <p:cNvSpPr>
            <a:spLocks noGrp="1" noChangeArrowheads="1"/>
          </p:cNvSpPr>
          <p:nvPr>
            <p:ph type="body" idx="1"/>
          </p:nvPr>
        </p:nvSpPr>
        <p:spPr>
          <a:xfrm>
            <a:off x="2057400" y="1447800"/>
            <a:ext cx="8229600" cy="4114800"/>
          </a:xfrm>
        </p:spPr>
        <p:txBody>
          <a:bodyPr/>
          <a:lstStyle/>
          <a:p>
            <a:pPr>
              <a:buFontTx/>
              <a:buNone/>
              <a:defRPr/>
            </a:pPr>
            <a:r>
              <a:rPr lang="en-US" altLang="en-US" b="1" dirty="0">
                <a:cs typeface="+mn-cs"/>
              </a:rPr>
              <a:t>At the conclusion of this lecture you should know</a:t>
            </a:r>
          </a:p>
          <a:p>
            <a:pPr>
              <a:defRPr/>
            </a:pPr>
            <a:r>
              <a:rPr lang="en-US" altLang="en-US" dirty="0">
                <a:cs typeface="+mn-cs"/>
              </a:rPr>
              <a:t>What is flow cytometry</a:t>
            </a:r>
          </a:p>
          <a:p>
            <a:pPr>
              <a:defRPr/>
            </a:pPr>
            <a:r>
              <a:rPr lang="en-US" altLang="en-US" dirty="0">
                <a:cs typeface="+mn-cs"/>
              </a:rPr>
              <a:t>What is it used for</a:t>
            </a:r>
          </a:p>
          <a:p>
            <a:pPr>
              <a:defRPr/>
            </a:pPr>
            <a:r>
              <a:rPr lang="en-US" altLang="en-US" dirty="0">
                <a:cs typeface="+mn-cs"/>
              </a:rPr>
              <a:t>Why is it important in biology</a:t>
            </a:r>
          </a:p>
          <a:p>
            <a:pPr>
              <a:defRPr/>
            </a:pPr>
            <a:r>
              <a:rPr lang="en-US" altLang="en-US" dirty="0">
                <a:cs typeface="+mn-cs"/>
              </a:rPr>
              <a:t>Important historical contributions to the development of flow technology</a:t>
            </a:r>
          </a:p>
          <a:p>
            <a:pPr>
              <a:defRPr/>
            </a:pPr>
            <a:r>
              <a:rPr lang="en-US" altLang="en-US" dirty="0">
                <a:cs typeface="+mn-cs"/>
              </a:rPr>
              <a:t>The driving force for instrument development</a:t>
            </a:r>
          </a:p>
          <a:p>
            <a:pPr>
              <a:defRPr/>
            </a:pPr>
            <a:r>
              <a:rPr lang="en-US" altLang="en-US" dirty="0">
                <a:cs typeface="+mn-cs"/>
              </a:rPr>
              <a:t>Basic concepts used in flow cytometry</a:t>
            </a:r>
          </a:p>
        </p:txBody>
      </p:sp>
    </p:spTree>
    <p:extLst>
      <p:ext uri="{BB962C8B-B14F-4D97-AF65-F5344CB8AC3E}">
        <p14:creationId xmlns:p14="http://schemas.microsoft.com/office/powerpoint/2010/main" val="3837924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2">
            <a:extLst>
              <a:ext uri="{FF2B5EF4-FFF2-40B4-BE49-F238E27FC236}">
                <a16:creationId xmlns:a16="http://schemas.microsoft.com/office/drawing/2014/main" id="{D9693335-43E6-3543-A8A1-7287B402CDF5}"/>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A827EED-2997-9644-B88B-89E776F3F0EB}" type="datetime12">
              <a:rPr lang="en-US" altLang="en-US" sz="1400"/>
              <a:pPr>
                <a:spcBef>
                  <a:spcPct val="0"/>
                </a:spcBef>
                <a:buFontTx/>
                <a:buNone/>
              </a:pPr>
              <a:t>9:07 AM</a:t>
            </a:fld>
            <a:endParaRPr lang="en-US" altLang="en-US" sz="1400"/>
          </a:p>
        </p:txBody>
      </p:sp>
      <p:sp>
        <p:nvSpPr>
          <p:cNvPr id="57346" name="Slide Number Placeholder 4">
            <a:extLst>
              <a:ext uri="{FF2B5EF4-FFF2-40B4-BE49-F238E27FC236}">
                <a16:creationId xmlns:a16="http://schemas.microsoft.com/office/drawing/2014/main" id="{088C9005-93C1-0E48-9B6C-B35C8F2AFBC0}"/>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7EB3477-4CC5-CB4E-9117-0B6092FDD5CE}" type="slidenum">
              <a:rPr lang="en-US" altLang="en-US" sz="1400">
                <a:latin typeface="Times New Roman" panose="02020603050405020304" pitchFamily="18" charset="0"/>
              </a:rPr>
              <a:pPr>
                <a:spcBef>
                  <a:spcPct val="0"/>
                </a:spcBef>
                <a:buFontTx/>
                <a:buNone/>
              </a:pPr>
              <a:t>40</a:t>
            </a:fld>
            <a:endParaRPr lang="en-US" altLang="en-US" sz="1400">
              <a:latin typeface="Times New Roman" panose="02020603050405020304" pitchFamily="18" charset="0"/>
            </a:endParaRPr>
          </a:p>
        </p:txBody>
      </p:sp>
      <p:sp>
        <p:nvSpPr>
          <p:cNvPr id="59397" name="Rectangle 2">
            <a:extLst>
              <a:ext uri="{FF2B5EF4-FFF2-40B4-BE49-F238E27FC236}">
                <a16:creationId xmlns:a16="http://schemas.microsoft.com/office/drawing/2014/main" id="{4FC83C67-58A9-9241-8F15-43B4CBEE77EA}"/>
              </a:ext>
            </a:extLst>
          </p:cNvPr>
          <p:cNvSpPr>
            <a:spLocks noGrp="1" noChangeArrowheads="1"/>
          </p:cNvSpPr>
          <p:nvPr>
            <p:ph type="title"/>
          </p:nvPr>
        </p:nvSpPr>
        <p:spPr>
          <a:xfrm>
            <a:off x="2286000" y="228600"/>
            <a:ext cx="7772400" cy="838200"/>
          </a:xfrm>
        </p:spPr>
        <p:txBody>
          <a:bodyPr/>
          <a:lstStyle/>
          <a:p>
            <a:pPr>
              <a:defRPr/>
            </a:pPr>
            <a:r>
              <a:rPr lang="en-US" altLang="en-US">
                <a:ea typeface="+mj-ea"/>
                <a:cs typeface="+mj-cs"/>
              </a:rPr>
              <a:t>Concepts</a:t>
            </a:r>
          </a:p>
        </p:txBody>
      </p:sp>
      <p:graphicFrame>
        <p:nvGraphicFramePr>
          <p:cNvPr id="57348" name="Object 3">
            <a:extLst>
              <a:ext uri="{FF2B5EF4-FFF2-40B4-BE49-F238E27FC236}">
                <a16:creationId xmlns:a16="http://schemas.microsoft.com/office/drawing/2014/main" id="{496140DF-EE6B-974F-9020-F4E2ED89A62E}"/>
              </a:ext>
            </a:extLst>
          </p:cNvPr>
          <p:cNvGraphicFramePr>
            <a:graphicFrameLocks noChangeAspect="1"/>
          </p:cNvGraphicFramePr>
          <p:nvPr/>
        </p:nvGraphicFramePr>
        <p:xfrm>
          <a:off x="3351214" y="2895600"/>
          <a:ext cx="5487987" cy="1066800"/>
        </p:xfrm>
        <a:graphic>
          <a:graphicData uri="http://schemas.openxmlformats.org/presentationml/2006/ole">
            <mc:AlternateContent xmlns:mc="http://schemas.openxmlformats.org/markup-compatibility/2006">
              <mc:Choice xmlns:v="urn:schemas-microsoft-com:vml" Requires="v">
                <p:oleObj spid="_x0000_s52240" name="Document" r:id="rId4" imgW="32918400" imgH="6400800" progId="Word.Document.8">
                  <p:embed/>
                </p:oleObj>
              </mc:Choice>
              <mc:Fallback>
                <p:oleObj name="Document" r:id="rId4" imgW="32918400" imgH="6400800" progId="Word.Document.8">
                  <p:embed/>
                  <p:pic>
                    <p:nvPicPr>
                      <p:cNvPr id="57348" name="Object 3">
                        <a:extLst>
                          <a:ext uri="{FF2B5EF4-FFF2-40B4-BE49-F238E27FC236}">
                            <a16:creationId xmlns:a16="http://schemas.microsoft.com/office/drawing/2014/main" id="{496140DF-EE6B-974F-9020-F4E2ED89A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214" y="2895600"/>
                        <a:ext cx="5487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349" name="Text Box 4">
            <a:extLst>
              <a:ext uri="{FF2B5EF4-FFF2-40B4-BE49-F238E27FC236}">
                <a16:creationId xmlns:a16="http://schemas.microsoft.com/office/drawing/2014/main" id="{9C4B529C-A93E-A14B-9196-7F004BA334BA}"/>
              </a:ext>
            </a:extLst>
          </p:cNvPr>
          <p:cNvSpPr txBox="1">
            <a:spLocks noChangeArrowheads="1"/>
          </p:cNvSpPr>
          <p:nvPr/>
        </p:nvSpPr>
        <p:spPr bwMode="auto">
          <a:xfrm>
            <a:off x="1752600" y="1143001"/>
            <a:ext cx="89154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2000" b="1">
                <a:solidFill>
                  <a:schemeClr val="accent2"/>
                </a:solidFill>
                <a:latin typeface="Helvetica" pitchFamily="2" charset="0"/>
              </a:rPr>
              <a:t>Scatter</a:t>
            </a:r>
            <a:r>
              <a:rPr lang="en-US" altLang="en-US" sz="2000">
                <a:latin typeface="Helvetica" pitchFamily="2" charset="0"/>
              </a:rPr>
              <a:t>: 	Size, shape, granularity, polarized 		scatter (birefringence), effective 			refractive Index</a:t>
            </a:r>
          </a:p>
          <a:p>
            <a:pPr lvl="2">
              <a:lnSpc>
                <a:spcPct val="96000"/>
              </a:lnSpc>
              <a:spcBef>
                <a:spcPct val="0"/>
              </a:spcBef>
              <a:buFontTx/>
              <a:buNone/>
            </a:pPr>
            <a:endParaRPr lang="en-US" altLang="en-US" sz="2000">
              <a:latin typeface="Helvetica" pitchFamily="2" charset="0"/>
            </a:endParaRPr>
          </a:p>
          <a:p>
            <a:pPr lvl="2">
              <a:lnSpc>
                <a:spcPct val="96000"/>
              </a:lnSpc>
              <a:spcBef>
                <a:spcPct val="0"/>
              </a:spcBef>
              <a:buFontTx/>
              <a:buNone/>
            </a:pPr>
            <a:r>
              <a:rPr lang="en-US" altLang="en-US" sz="2000" b="1">
                <a:solidFill>
                  <a:schemeClr val="accent2"/>
                </a:solidFill>
                <a:latin typeface="Helvetica" pitchFamily="2" charset="0"/>
              </a:rPr>
              <a:t>Fluorescence</a:t>
            </a:r>
            <a:r>
              <a:rPr lang="en-US" altLang="en-US" sz="2000">
                <a:latin typeface="Helvetica" pitchFamily="2" charset="0"/>
              </a:rPr>
              <a:t>: </a:t>
            </a:r>
          </a:p>
          <a:p>
            <a:pPr lvl="2">
              <a:lnSpc>
                <a:spcPct val="96000"/>
              </a:lnSpc>
              <a:spcBef>
                <a:spcPct val="0"/>
              </a:spcBef>
              <a:buFontTx/>
              <a:buNone/>
            </a:pPr>
            <a:r>
              <a:rPr lang="en-US" altLang="en-US" sz="2000">
                <a:latin typeface="Helvetica" pitchFamily="2" charset="0"/>
              </a:rPr>
              <a:t>	</a:t>
            </a:r>
            <a:r>
              <a:rPr lang="en-US" altLang="en-US" sz="2000">
                <a:solidFill>
                  <a:srgbClr val="FF3300"/>
                </a:solidFill>
                <a:latin typeface="Helvetica" pitchFamily="2" charset="0"/>
              </a:rPr>
              <a:t>Intrinsic</a:t>
            </a:r>
            <a:r>
              <a:rPr lang="en-US" altLang="en-US" sz="2000">
                <a:latin typeface="Helvetica" pitchFamily="2" charset="0"/>
              </a:rPr>
              <a:t>:  Endogenous pyridines and flavins</a:t>
            </a:r>
          </a:p>
          <a:p>
            <a:pPr lvl="2">
              <a:lnSpc>
                <a:spcPct val="96000"/>
              </a:lnSpc>
              <a:spcBef>
                <a:spcPct val="0"/>
              </a:spcBef>
              <a:buFontTx/>
              <a:buNone/>
            </a:pPr>
            <a:r>
              <a:rPr lang="en-US" altLang="en-US" sz="2000">
                <a:latin typeface="Helvetica" pitchFamily="2" charset="0"/>
              </a:rPr>
              <a:t>	</a:t>
            </a:r>
            <a:r>
              <a:rPr lang="en-US" altLang="en-US" sz="2000">
                <a:solidFill>
                  <a:srgbClr val="FF3300"/>
                </a:solidFill>
                <a:latin typeface="Helvetica" pitchFamily="2" charset="0"/>
              </a:rPr>
              <a:t>Extrinsic</a:t>
            </a:r>
            <a:r>
              <a:rPr lang="en-US" altLang="en-US" sz="2000">
                <a:latin typeface="Helvetica" pitchFamily="2" charset="0"/>
              </a:rPr>
              <a:t>: All other fluorescence profiles</a:t>
            </a:r>
          </a:p>
          <a:p>
            <a:pPr lvl="2">
              <a:lnSpc>
                <a:spcPct val="96000"/>
              </a:lnSpc>
              <a:spcBef>
                <a:spcPct val="0"/>
              </a:spcBef>
              <a:buFontTx/>
              <a:buNone/>
            </a:pPr>
            <a:endParaRPr lang="en-US" altLang="en-US" sz="2000">
              <a:latin typeface="Helvetica" pitchFamily="2" charset="0"/>
            </a:endParaRPr>
          </a:p>
          <a:p>
            <a:pPr lvl="2">
              <a:lnSpc>
                <a:spcPct val="96000"/>
              </a:lnSpc>
              <a:spcBef>
                <a:spcPct val="0"/>
              </a:spcBef>
              <a:buFontTx/>
              <a:buNone/>
            </a:pPr>
            <a:r>
              <a:rPr lang="en-US" altLang="en-US" sz="2000" b="1">
                <a:solidFill>
                  <a:schemeClr val="accent2"/>
                </a:solidFill>
                <a:latin typeface="Helvetica" pitchFamily="2" charset="0"/>
              </a:rPr>
              <a:t>Absorption </a:t>
            </a:r>
          </a:p>
          <a:p>
            <a:pPr lvl="2">
              <a:lnSpc>
                <a:spcPct val="96000"/>
              </a:lnSpc>
              <a:spcBef>
                <a:spcPct val="0"/>
              </a:spcBef>
              <a:buFontTx/>
              <a:buNone/>
            </a:pPr>
            <a:r>
              <a:rPr lang="en-US" altLang="en-US" sz="2000" b="1">
                <a:solidFill>
                  <a:schemeClr val="accent2"/>
                </a:solidFill>
                <a:latin typeface="Helvetica" pitchFamily="2" charset="0"/>
              </a:rPr>
              <a:t>Axial Light loss</a:t>
            </a:r>
            <a:r>
              <a:rPr lang="en-US" altLang="en-US" sz="2000">
                <a:latin typeface="Helvetica" pitchFamily="2" charset="0"/>
              </a:rPr>
              <a:t>:  Loss of light (blocked)</a:t>
            </a:r>
          </a:p>
          <a:p>
            <a:pPr lvl="2">
              <a:lnSpc>
                <a:spcPct val="96000"/>
              </a:lnSpc>
              <a:spcBef>
                <a:spcPct val="0"/>
              </a:spcBef>
              <a:buFontTx/>
              <a:buNone/>
            </a:pPr>
            <a:endParaRPr lang="en-US" altLang="en-US" sz="2000" b="1">
              <a:solidFill>
                <a:schemeClr val="accent2"/>
              </a:solidFill>
              <a:latin typeface="Helvetica" pitchFamily="2" charset="0"/>
            </a:endParaRPr>
          </a:p>
          <a:p>
            <a:pPr lvl="2">
              <a:lnSpc>
                <a:spcPct val="96000"/>
              </a:lnSpc>
              <a:spcBef>
                <a:spcPct val="0"/>
              </a:spcBef>
              <a:buFontTx/>
              <a:buNone/>
            </a:pPr>
            <a:r>
              <a:rPr lang="en-US" altLang="en-US" sz="2000" b="1">
                <a:solidFill>
                  <a:schemeClr val="accent2"/>
                </a:solidFill>
                <a:latin typeface="Helvetica" pitchFamily="2" charset="0"/>
              </a:rPr>
              <a:t>Time</a:t>
            </a:r>
            <a:r>
              <a:rPr lang="en-US" altLang="en-US" sz="2000">
                <a:latin typeface="Helvetica" pitchFamily="2" charset="0"/>
              </a:rPr>
              <a:t>: 		Useful for kinetics, QC</a:t>
            </a:r>
          </a:p>
          <a:p>
            <a:pPr lvl="2">
              <a:lnSpc>
                <a:spcPct val="96000"/>
              </a:lnSpc>
              <a:spcBef>
                <a:spcPct val="0"/>
              </a:spcBef>
              <a:buFontTx/>
              <a:buNone/>
            </a:pPr>
            <a:r>
              <a:rPr lang="en-US" altLang="en-US" sz="2000" b="1">
                <a:solidFill>
                  <a:schemeClr val="accent2"/>
                </a:solidFill>
                <a:latin typeface="Helvetica" pitchFamily="2" charset="0"/>
              </a:rPr>
              <a:t>Count</a:t>
            </a:r>
            <a:r>
              <a:rPr lang="en-US" altLang="en-US" sz="2000">
                <a:latin typeface="Helvetica" pitchFamily="2" charset="0"/>
              </a:rPr>
              <a:t>: 	Always part of any collection</a:t>
            </a:r>
          </a:p>
          <a:p>
            <a:pPr lvl="2">
              <a:lnSpc>
                <a:spcPct val="96000"/>
              </a:lnSpc>
              <a:spcBef>
                <a:spcPct val="0"/>
              </a:spcBef>
              <a:buFontTx/>
              <a:buNone/>
            </a:pPr>
            <a:r>
              <a:rPr lang="en-US" altLang="en-US" sz="2000" b="1">
                <a:solidFill>
                  <a:schemeClr val="accent2"/>
                </a:solidFill>
                <a:latin typeface="Helvetica" pitchFamily="2" charset="0"/>
              </a:rPr>
              <a:t>Tube Number or Identifier/well number/plate number</a:t>
            </a:r>
          </a:p>
          <a:p>
            <a:pPr>
              <a:spcBef>
                <a:spcPct val="50000"/>
              </a:spcBef>
              <a:buFontTx/>
              <a:buNone/>
            </a:pPr>
            <a:endParaRPr lang="en-US" altLang="en-US" sz="2000">
              <a:latin typeface="Times New Roman" panose="02020603050405020304" pitchFamily="18" charset="0"/>
            </a:endParaRPr>
          </a:p>
        </p:txBody>
      </p:sp>
    </p:spTree>
    <p:extLst>
      <p:ext uri="{BB962C8B-B14F-4D97-AF65-F5344CB8AC3E}">
        <p14:creationId xmlns:p14="http://schemas.microsoft.com/office/powerpoint/2010/main" val="1925801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0754887F-DA68-A94D-8327-37279953C582}"/>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D4D97C-2239-6649-ABEE-36C5DD3E99DB}" type="datetime12">
              <a:rPr lang="en-US" altLang="en-US" sz="1400"/>
              <a:pPr>
                <a:spcBef>
                  <a:spcPct val="0"/>
                </a:spcBef>
                <a:buFontTx/>
                <a:buNone/>
              </a:pPr>
              <a:t>9:07 AM</a:t>
            </a:fld>
            <a:endParaRPr lang="en-US" altLang="en-US" sz="1400"/>
          </a:p>
        </p:txBody>
      </p:sp>
      <p:sp>
        <p:nvSpPr>
          <p:cNvPr id="59394" name="Slide Number Placeholder 4">
            <a:extLst>
              <a:ext uri="{FF2B5EF4-FFF2-40B4-BE49-F238E27FC236}">
                <a16:creationId xmlns:a16="http://schemas.microsoft.com/office/drawing/2014/main" id="{B494BDAA-A95A-2049-BD66-4F4CD820D966}"/>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9B3F259-9DD4-1B49-B68B-B7D3D2A863F9}" type="slidenum">
              <a:rPr lang="en-US" altLang="en-US" sz="1400">
                <a:latin typeface="Times New Roman" panose="02020603050405020304" pitchFamily="18" charset="0"/>
              </a:rPr>
              <a:pPr>
                <a:spcBef>
                  <a:spcPct val="0"/>
                </a:spcBef>
                <a:buFontTx/>
                <a:buNone/>
              </a:pPr>
              <a:t>41</a:t>
            </a:fld>
            <a:endParaRPr lang="en-US" altLang="en-US" sz="1400">
              <a:latin typeface="Times New Roman" panose="02020603050405020304" pitchFamily="18" charset="0"/>
            </a:endParaRPr>
          </a:p>
        </p:txBody>
      </p:sp>
      <p:sp>
        <p:nvSpPr>
          <p:cNvPr id="60421" name="Rectangle 2">
            <a:extLst>
              <a:ext uri="{FF2B5EF4-FFF2-40B4-BE49-F238E27FC236}">
                <a16:creationId xmlns:a16="http://schemas.microsoft.com/office/drawing/2014/main" id="{34A09C89-E6ED-1A43-9EE7-5A82FAEC3B0D}"/>
              </a:ext>
            </a:extLst>
          </p:cNvPr>
          <p:cNvSpPr>
            <a:spLocks noGrp="1" noChangeArrowheads="1"/>
          </p:cNvSpPr>
          <p:nvPr>
            <p:ph type="title"/>
          </p:nvPr>
        </p:nvSpPr>
        <p:spPr>
          <a:xfrm>
            <a:off x="2209800" y="381000"/>
            <a:ext cx="7772400" cy="609600"/>
          </a:xfrm>
        </p:spPr>
        <p:txBody>
          <a:bodyPr/>
          <a:lstStyle/>
          <a:p>
            <a:pPr>
              <a:defRPr/>
            </a:pPr>
            <a:r>
              <a:rPr lang="en-US" altLang="en-US">
                <a:ea typeface="+mj-ea"/>
                <a:cs typeface="+mj-cs"/>
              </a:rPr>
              <a:t>Instrument Components</a:t>
            </a:r>
          </a:p>
        </p:txBody>
      </p:sp>
      <p:graphicFrame>
        <p:nvGraphicFramePr>
          <p:cNvPr id="59396" name="Object 3">
            <a:extLst>
              <a:ext uri="{FF2B5EF4-FFF2-40B4-BE49-F238E27FC236}">
                <a16:creationId xmlns:a16="http://schemas.microsoft.com/office/drawing/2014/main" id="{A3A07045-CB52-484F-9B57-7F1EEA24663F}"/>
              </a:ext>
            </a:extLst>
          </p:cNvPr>
          <p:cNvGraphicFramePr>
            <a:graphicFrameLocks noChangeAspect="1"/>
          </p:cNvGraphicFramePr>
          <p:nvPr/>
        </p:nvGraphicFramePr>
        <p:xfrm>
          <a:off x="2743200" y="1828800"/>
          <a:ext cx="7385050" cy="3797300"/>
        </p:xfrm>
        <a:graphic>
          <a:graphicData uri="http://schemas.openxmlformats.org/presentationml/2006/ole">
            <mc:AlternateContent xmlns:mc="http://schemas.openxmlformats.org/markup-compatibility/2006">
              <mc:Choice xmlns:v="urn:schemas-microsoft-com:vml" Requires="v">
                <p:oleObj spid="_x0000_s54288" name="Document" r:id="rId4" imgW="44310300" imgH="22860000" progId="Word.Document.8">
                  <p:embed/>
                </p:oleObj>
              </mc:Choice>
              <mc:Fallback>
                <p:oleObj name="Document" r:id="rId4" imgW="44310300" imgH="22860000" progId="Word.Document.8">
                  <p:embed/>
                  <p:pic>
                    <p:nvPicPr>
                      <p:cNvPr id="59396" name="Object 3">
                        <a:extLst>
                          <a:ext uri="{FF2B5EF4-FFF2-40B4-BE49-F238E27FC236}">
                            <a16:creationId xmlns:a16="http://schemas.microsoft.com/office/drawing/2014/main" id="{A3A07045-CB52-484F-9B57-7F1EEA246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828800"/>
                        <a:ext cx="73850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9397" name="Text Box 4">
            <a:extLst>
              <a:ext uri="{FF2B5EF4-FFF2-40B4-BE49-F238E27FC236}">
                <a16:creationId xmlns:a16="http://schemas.microsoft.com/office/drawing/2014/main" id="{C64F5FF3-54D2-8744-BA72-BF4A67BE3D27}"/>
              </a:ext>
            </a:extLst>
          </p:cNvPr>
          <p:cNvSpPr txBox="1">
            <a:spLocks noChangeArrowheads="1"/>
          </p:cNvSpPr>
          <p:nvPr/>
        </p:nvSpPr>
        <p:spPr bwMode="auto">
          <a:xfrm>
            <a:off x="2743200" y="1143000"/>
            <a:ext cx="7772400" cy="470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2400" b="1">
                <a:solidFill>
                  <a:schemeClr val="accent2"/>
                </a:solidFill>
                <a:latin typeface="Helvetica" pitchFamily="2" charset="0"/>
              </a:rPr>
              <a:t>Electronics</a:t>
            </a:r>
            <a:r>
              <a:rPr lang="en-US" altLang="en-US" sz="2400">
                <a:latin typeface="Helvetica" pitchFamily="2" charset="0"/>
              </a:rPr>
              <a:t>: System control, pulse collection, pulse analysis, triggering, time delay, data display, gating, sort control, light and detector control</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Optics</a:t>
            </a:r>
            <a:r>
              <a:rPr lang="en-US" altLang="en-US" sz="2400">
                <a:latin typeface="Helvetica" pitchFamily="2" charset="0"/>
              </a:rPr>
              <a:t>: Light source(s), detectors, optical filters, spectral separation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Fluidics</a:t>
            </a:r>
            <a:r>
              <a:rPr lang="en-US" altLang="en-US" sz="2400">
                <a:latin typeface="Helvetica" pitchFamily="2" charset="0"/>
              </a:rPr>
              <a:t>: Specimen control, sorting, rate of data collection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Data Analysis</a:t>
            </a:r>
            <a:r>
              <a:rPr lang="en-US" altLang="en-US" sz="2400">
                <a:latin typeface="Helvetica" pitchFamily="2" charset="0"/>
              </a:rPr>
              <a:t>: Data display &amp; analysis, multivariate/ simultaneous solutions, identification of sort populations, quantitation, ratios</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3800502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2">
            <a:extLst>
              <a:ext uri="{FF2B5EF4-FFF2-40B4-BE49-F238E27FC236}">
                <a16:creationId xmlns:a16="http://schemas.microsoft.com/office/drawing/2014/main" id="{CAF899B6-9059-8D46-9757-0318117FA84F}"/>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99F01C-117D-244F-A976-6C8170CACA18}" type="datetime12">
              <a:rPr lang="en-US" altLang="en-US" sz="1400"/>
              <a:pPr>
                <a:spcBef>
                  <a:spcPct val="0"/>
                </a:spcBef>
                <a:buFontTx/>
                <a:buNone/>
              </a:pPr>
              <a:t>9:07 AM</a:t>
            </a:fld>
            <a:endParaRPr lang="en-US" altLang="en-US" sz="1400"/>
          </a:p>
        </p:txBody>
      </p:sp>
      <p:sp>
        <p:nvSpPr>
          <p:cNvPr id="61442" name="Slide Number Placeholder 4">
            <a:extLst>
              <a:ext uri="{FF2B5EF4-FFF2-40B4-BE49-F238E27FC236}">
                <a16:creationId xmlns:a16="http://schemas.microsoft.com/office/drawing/2014/main" id="{EAE1862B-D79A-E74A-9795-3296D983E26F}"/>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F5CA1D4F-3ED4-B845-888A-6BFAEDC1A5F8}" type="slidenum">
              <a:rPr lang="en-US" altLang="en-US" sz="1400">
                <a:latin typeface="Times New Roman" panose="02020603050405020304" pitchFamily="18" charset="0"/>
              </a:rPr>
              <a:pPr>
                <a:spcBef>
                  <a:spcPct val="0"/>
                </a:spcBef>
                <a:buFontTx/>
                <a:buNone/>
              </a:pPr>
              <a:t>42</a:t>
            </a:fld>
            <a:endParaRPr lang="en-US" altLang="en-US" sz="1400">
              <a:latin typeface="Times New Roman" panose="02020603050405020304" pitchFamily="18" charset="0"/>
            </a:endParaRPr>
          </a:p>
        </p:txBody>
      </p:sp>
      <p:sp>
        <p:nvSpPr>
          <p:cNvPr id="61443" name="Rectangle 2">
            <a:extLst>
              <a:ext uri="{FF2B5EF4-FFF2-40B4-BE49-F238E27FC236}">
                <a16:creationId xmlns:a16="http://schemas.microsoft.com/office/drawing/2014/main" id="{4DFAC07C-CA16-CD49-99E7-A57EB8C5621A}"/>
              </a:ext>
            </a:extLst>
          </p:cNvPr>
          <p:cNvSpPr>
            <a:spLocks noGrp="1" noChangeArrowheads="1"/>
          </p:cNvSpPr>
          <p:nvPr>
            <p:ph type="title"/>
          </p:nvPr>
        </p:nvSpPr>
        <p:spPr>
          <a:xfrm>
            <a:off x="1905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61444" name="Text Box 3">
            <a:extLst>
              <a:ext uri="{FF2B5EF4-FFF2-40B4-BE49-F238E27FC236}">
                <a16:creationId xmlns:a16="http://schemas.microsoft.com/office/drawing/2014/main" id="{57867EDF-81B4-7743-AFF9-4B8AB321152C}"/>
              </a:ext>
            </a:extLst>
          </p:cNvPr>
          <p:cNvSpPr txBox="1">
            <a:spLocks noChangeArrowheads="1"/>
          </p:cNvSpPr>
          <p:nvPr/>
        </p:nvSpPr>
        <p:spPr bwMode="auto">
          <a:xfrm>
            <a:off x="1066800" y="990601"/>
            <a:ext cx="96012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200" b="1">
                <a:solidFill>
                  <a:schemeClr val="accent2"/>
                </a:solidFill>
                <a:latin typeface="Helvetica" pitchFamily="2" charset="0"/>
              </a:rPr>
              <a:t>Data plotting</a:t>
            </a:r>
            <a:r>
              <a:rPr lang="en-US" altLang="en-US">
                <a:latin typeface="Helvetica" pitchFamily="2" charset="0"/>
              </a:rPr>
              <a:t> </a:t>
            </a:r>
          </a:p>
          <a:p>
            <a:pPr lvl="2">
              <a:lnSpc>
                <a:spcPct val="96000"/>
              </a:lnSpc>
              <a:spcBef>
                <a:spcPct val="0"/>
              </a:spcBef>
            </a:pPr>
            <a:r>
              <a:rPr lang="en-US" altLang="en-US">
                <a:latin typeface="Helvetica" pitchFamily="2" charset="0"/>
              </a:rPr>
              <a:t>  </a:t>
            </a:r>
            <a:r>
              <a:rPr lang="en-US" altLang="en-US" u="sng">
                <a:latin typeface="Helvetica" pitchFamily="2" charset="0"/>
              </a:rPr>
              <a:t>Single parameter</a:t>
            </a:r>
            <a:r>
              <a:rPr lang="en-US" altLang="en-US">
                <a:latin typeface="Helvetica" pitchFamily="2" charset="0"/>
              </a:rPr>
              <a:t> - Histogram</a:t>
            </a:r>
          </a:p>
          <a:p>
            <a:pPr lvl="2">
              <a:lnSpc>
                <a:spcPct val="96000"/>
              </a:lnSpc>
              <a:spcBef>
                <a:spcPct val="0"/>
              </a:spcBef>
            </a:pPr>
            <a:r>
              <a:rPr lang="en-US" altLang="en-US">
                <a:latin typeface="Helvetica" pitchFamily="2" charset="0"/>
              </a:rPr>
              <a:t>  </a:t>
            </a:r>
            <a:r>
              <a:rPr lang="en-US" altLang="en-US" u="sng">
                <a:latin typeface="Helvetica" pitchFamily="2" charset="0"/>
              </a:rPr>
              <a:t>Dual parameter</a:t>
            </a:r>
            <a:r>
              <a:rPr lang="en-US" altLang="en-US">
                <a:latin typeface="Helvetica" pitchFamily="2" charset="0"/>
              </a:rPr>
              <a:t> – Dot plot</a:t>
            </a:r>
          </a:p>
          <a:p>
            <a:pPr lvl="2">
              <a:lnSpc>
                <a:spcPct val="96000"/>
              </a:lnSpc>
              <a:spcBef>
                <a:spcPct val="0"/>
              </a:spcBef>
            </a:pPr>
            <a:r>
              <a:rPr lang="en-US" altLang="en-US">
                <a:latin typeface="Helvetica" pitchFamily="2" charset="0"/>
              </a:rPr>
              <a:t>  </a:t>
            </a:r>
            <a:r>
              <a:rPr lang="en-US" altLang="en-US" u="sng">
                <a:latin typeface="Helvetica" pitchFamily="2" charset="0"/>
              </a:rPr>
              <a:t>Multiple parameter</a:t>
            </a:r>
            <a:r>
              <a:rPr lang="en-US" altLang="en-US">
                <a:latin typeface="Helvetica" pitchFamily="2" charset="0"/>
              </a:rPr>
              <a:t> – 3 D plot or a variety of plots such as PCA* or other analytical displays</a:t>
            </a:r>
          </a:p>
          <a:p>
            <a:pPr lvl="2">
              <a:spcBef>
                <a:spcPct val="0"/>
              </a:spcBef>
            </a:pPr>
            <a:r>
              <a:rPr lang="en-US" altLang="en-US">
                <a:latin typeface="Helvetica" pitchFamily="2" charset="0"/>
              </a:rPr>
              <a:t>  </a:t>
            </a:r>
            <a:r>
              <a:rPr lang="en-US" altLang="en-US" u="sng">
                <a:latin typeface="Helvetica" pitchFamily="2" charset="0"/>
              </a:rPr>
              <a:t>Complex plots</a:t>
            </a:r>
            <a:r>
              <a:rPr lang="en-US" altLang="en-US">
                <a:latin typeface="Helvetica" pitchFamily="2" charset="0"/>
              </a:rPr>
              <a:t> – time course, concentration curves, cell cycle analysis, etc are also possible, </a:t>
            </a:r>
          </a:p>
          <a:p>
            <a:pPr lvl="2">
              <a:spcBef>
                <a:spcPct val="0"/>
              </a:spcBef>
            </a:pPr>
            <a:r>
              <a:rPr lang="en-US" altLang="en-US">
                <a:latin typeface="Helvetica" pitchFamily="2" charset="0"/>
              </a:rPr>
              <a:t>  tSNE (</a:t>
            </a:r>
            <a:r>
              <a:rPr lang="en-US" altLang="en-US">
                <a:latin typeface="Times New Roman" panose="02020603050405020304" pitchFamily="18" charset="0"/>
              </a:rPr>
              <a:t>T-Distributed Stochastic Neighbor Embedding - unsupervised nonlinear dimensionality reduction algorithm useful for visualizing high dimensional data</a:t>
            </a:r>
          </a:p>
          <a:p>
            <a:pPr lvl="2">
              <a:spcBef>
                <a:spcPct val="0"/>
              </a:spcBef>
            </a:pPr>
            <a:r>
              <a:rPr lang="en-US" altLang="en-US">
                <a:latin typeface="Helvetica" pitchFamily="2" charset="0"/>
              </a:rPr>
              <a:t>  SPADE </a:t>
            </a:r>
            <a:r>
              <a:rPr lang="mr-IN" altLang="en-US">
                <a:latin typeface="Helvetica" pitchFamily="2" charset="0"/>
              </a:rPr>
              <a:t>–</a:t>
            </a:r>
            <a:r>
              <a:rPr lang="en-US" altLang="en-US">
                <a:latin typeface="Helvetica" pitchFamily="2" charset="0"/>
              </a:rPr>
              <a:t>(</a:t>
            </a:r>
            <a:r>
              <a:rPr lang="en-US" altLang="en-US">
                <a:latin typeface="Times New Roman" panose="02020603050405020304" pitchFamily="18" charset="0"/>
              </a:rPr>
              <a:t>Spanning tree Progression of Density normalized Events) -visualization tool for high-dimensional data</a:t>
            </a:r>
            <a:r>
              <a:rPr lang="en-US" altLang="en-US">
                <a:latin typeface="Helvetica" pitchFamily="2" charset="0"/>
              </a:rPr>
              <a:t>  </a:t>
            </a:r>
          </a:p>
          <a:p>
            <a:pPr>
              <a:spcBef>
                <a:spcPct val="0"/>
              </a:spcBef>
              <a:buFontTx/>
              <a:buNone/>
            </a:pPr>
            <a:endParaRPr lang="en-US" altLang="en-US" sz="2400">
              <a:latin typeface="Helvetica" pitchFamily="2" charset="0"/>
            </a:endParaRPr>
          </a:p>
          <a:p>
            <a:pPr algn="ctr">
              <a:spcBef>
                <a:spcPct val="0"/>
              </a:spcBef>
              <a:buFontTx/>
              <a:buNone/>
            </a:pPr>
            <a:endParaRPr lang="en-US" altLang="en-US" sz="1600">
              <a:solidFill>
                <a:srgbClr val="FF3300"/>
              </a:solidFill>
              <a:latin typeface="Helvetica" pitchFamily="2" charset="0"/>
            </a:endParaRPr>
          </a:p>
          <a:p>
            <a:pPr algn="ctr">
              <a:spcBef>
                <a:spcPct val="0"/>
              </a:spcBef>
              <a:buFontTx/>
              <a:buNone/>
            </a:pPr>
            <a:endParaRPr lang="en-US" altLang="en-US" sz="1600">
              <a:solidFill>
                <a:srgbClr val="FF3300"/>
              </a:solidFill>
              <a:latin typeface="Helvetica" pitchFamily="2" charset="0"/>
            </a:endParaRPr>
          </a:p>
          <a:p>
            <a:pPr algn="ctr">
              <a:spcBef>
                <a:spcPct val="0"/>
              </a:spcBef>
              <a:buFontTx/>
              <a:buNone/>
            </a:pPr>
            <a:endParaRPr lang="en-US" altLang="en-US" sz="1600">
              <a:solidFill>
                <a:srgbClr val="FF3300"/>
              </a:solidFill>
              <a:latin typeface="Helvetica" pitchFamily="2" charset="0"/>
            </a:endParaRPr>
          </a:p>
          <a:p>
            <a:pPr algn="ctr">
              <a:spcBef>
                <a:spcPct val="0"/>
              </a:spcBef>
              <a:buFontTx/>
              <a:buNone/>
            </a:pPr>
            <a:endParaRPr lang="en-US" altLang="en-US" sz="1600">
              <a:solidFill>
                <a:srgbClr val="FF3300"/>
              </a:solidFill>
              <a:latin typeface="Helvetica" pitchFamily="2" charset="0"/>
            </a:endParaRPr>
          </a:p>
          <a:p>
            <a:pPr algn="ctr">
              <a:spcBef>
                <a:spcPct val="0"/>
              </a:spcBef>
              <a:buFontTx/>
              <a:buNone/>
            </a:pPr>
            <a:endParaRPr lang="en-US" altLang="en-US" sz="1600">
              <a:solidFill>
                <a:srgbClr val="FF3300"/>
              </a:solidFill>
              <a:latin typeface="Helvetica" pitchFamily="2" charset="0"/>
            </a:endParaRPr>
          </a:p>
          <a:p>
            <a:pPr algn="ctr">
              <a:spcBef>
                <a:spcPct val="0"/>
              </a:spcBef>
              <a:buFontTx/>
              <a:buNone/>
            </a:pPr>
            <a:endParaRPr lang="en-US" altLang="en-US" sz="1600">
              <a:solidFill>
                <a:srgbClr val="FF3300"/>
              </a:solidFill>
              <a:latin typeface="Helvetica" pitchFamily="2" charset="0"/>
            </a:endParaRPr>
          </a:p>
          <a:p>
            <a:pPr algn="ctr">
              <a:spcBef>
                <a:spcPct val="0"/>
              </a:spcBef>
              <a:buFontTx/>
              <a:buNone/>
            </a:pPr>
            <a:endParaRPr lang="en-US" altLang="en-US" sz="1600">
              <a:solidFill>
                <a:srgbClr val="FF3300"/>
              </a:solidFill>
              <a:latin typeface="Helvetica" pitchFamily="2" charset="0"/>
            </a:endParaRPr>
          </a:p>
          <a:p>
            <a:pPr algn="ctr">
              <a:spcBef>
                <a:spcPct val="0"/>
              </a:spcBef>
              <a:buFontTx/>
              <a:buNone/>
            </a:pPr>
            <a:r>
              <a:rPr lang="en-US" altLang="en-US" sz="1600">
                <a:solidFill>
                  <a:srgbClr val="FF3300"/>
                </a:solidFill>
                <a:latin typeface="Helvetica" pitchFamily="2" charset="0"/>
              </a:rPr>
              <a:t>Note</a:t>
            </a:r>
            <a:r>
              <a:rPr lang="en-US" altLang="en-US" sz="1600">
                <a:latin typeface="Helvetica" pitchFamily="2" charset="0"/>
              </a:rPr>
              <a:t>: these terms are introduced here, but will be discussed in more detail in later lectures</a:t>
            </a:r>
            <a:endParaRPr lang="en-US" altLang="en-US" sz="2400">
              <a:latin typeface="Helvetica" pitchFamily="2" charset="0"/>
            </a:endParaRPr>
          </a:p>
        </p:txBody>
      </p:sp>
      <p:sp>
        <p:nvSpPr>
          <p:cNvPr id="61445" name="Text Box 4">
            <a:extLst>
              <a:ext uri="{FF2B5EF4-FFF2-40B4-BE49-F238E27FC236}">
                <a16:creationId xmlns:a16="http://schemas.microsoft.com/office/drawing/2014/main" id="{0F5D99E2-28D5-6D46-BB61-F7961F51D6A7}"/>
              </a:ext>
            </a:extLst>
          </p:cNvPr>
          <p:cNvSpPr txBox="1">
            <a:spLocks noChangeArrowheads="1"/>
          </p:cNvSpPr>
          <p:nvPr/>
        </p:nvSpPr>
        <p:spPr bwMode="auto">
          <a:xfrm>
            <a:off x="3124200" y="6172201"/>
            <a:ext cx="383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 PCA – Principal Component Analysis</a:t>
            </a:r>
          </a:p>
        </p:txBody>
      </p:sp>
    </p:spTree>
    <p:extLst>
      <p:ext uri="{BB962C8B-B14F-4D97-AF65-F5344CB8AC3E}">
        <p14:creationId xmlns:p14="http://schemas.microsoft.com/office/powerpoint/2010/main" val="218450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2">
            <a:extLst>
              <a:ext uri="{FF2B5EF4-FFF2-40B4-BE49-F238E27FC236}">
                <a16:creationId xmlns:a16="http://schemas.microsoft.com/office/drawing/2014/main" id="{911D0E4B-6D3A-374A-BE46-4828D12ACAED}"/>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2831C85-AD9E-FB4D-9741-44B1F0321044}" type="datetime12">
              <a:rPr lang="en-US" altLang="en-US" sz="1400"/>
              <a:pPr>
                <a:spcBef>
                  <a:spcPct val="0"/>
                </a:spcBef>
                <a:buFontTx/>
                <a:buNone/>
              </a:pPr>
              <a:t>9:07 AM</a:t>
            </a:fld>
            <a:endParaRPr lang="en-US" altLang="en-US" sz="1400"/>
          </a:p>
        </p:txBody>
      </p:sp>
      <p:sp>
        <p:nvSpPr>
          <p:cNvPr id="63490" name="Slide Number Placeholder 4">
            <a:extLst>
              <a:ext uri="{FF2B5EF4-FFF2-40B4-BE49-F238E27FC236}">
                <a16:creationId xmlns:a16="http://schemas.microsoft.com/office/drawing/2014/main" id="{7655185D-407F-5149-B745-A9A85214F80E}"/>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6DAE230-A417-1344-B439-CF1B346CD5C0}" type="slidenum">
              <a:rPr lang="en-US" altLang="en-US" sz="1400">
                <a:latin typeface="Times New Roman" panose="02020603050405020304" pitchFamily="18" charset="0"/>
              </a:rPr>
              <a:pPr>
                <a:spcBef>
                  <a:spcPct val="0"/>
                </a:spcBef>
                <a:buFontTx/>
                <a:buNone/>
              </a:pPr>
              <a:t>43</a:t>
            </a:fld>
            <a:endParaRPr lang="en-US" altLang="en-US" sz="1400">
              <a:latin typeface="Times New Roman" panose="02020603050405020304" pitchFamily="18" charset="0"/>
            </a:endParaRPr>
          </a:p>
        </p:txBody>
      </p:sp>
      <p:sp>
        <p:nvSpPr>
          <p:cNvPr id="63491" name="Text Box 3">
            <a:extLst>
              <a:ext uri="{FF2B5EF4-FFF2-40B4-BE49-F238E27FC236}">
                <a16:creationId xmlns:a16="http://schemas.microsoft.com/office/drawing/2014/main" id="{DD42F2D7-882E-A24F-89A1-3D85E0D929CB}"/>
              </a:ext>
            </a:extLst>
          </p:cNvPr>
          <p:cNvSpPr txBox="1">
            <a:spLocks noChangeArrowheads="1"/>
          </p:cNvSpPr>
          <p:nvPr/>
        </p:nvSpPr>
        <p:spPr bwMode="auto">
          <a:xfrm>
            <a:off x="2590800" y="1676401"/>
            <a:ext cx="678180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endParaRPr lang="en-US" altLang="en-US" sz="2800">
              <a:latin typeface="Helvetica" pitchFamily="2" charset="0"/>
            </a:endParaRPr>
          </a:p>
          <a:p>
            <a:pPr lvl="2">
              <a:lnSpc>
                <a:spcPct val="96000"/>
              </a:lnSpc>
              <a:spcBef>
                <a:spcPct val="0"/>
              </a:spcBef>
            </a:pPr>
            <a:r>
              <a:rPr lang="en-US" altLang="en-US" sz="2800">
                <a:latin typeface="Helvetica" pitchFamily="2" charset="0"/>
              </a:rPr>
              <a:t> Histogram</a:t>
            </a:r>
          </a:p>
          <a:p>
            <a:pPr lvl="2">
              <a:lnSpc>
                <a:spcPct val="96000"/>
              </a:lnSpc>
              <a:spcBef>
                <a:spcPct val="0"/>
              </a:spcBef>
            </a:pPr>
            <a:r>
              <a:rPr lang="en-US" altLang="en-US" sz="2800">
                <a:latin typeface="Helvetica" pitchFamily="2" charset="0"/>
              </a:rPr>
              <a:t> Dot plot</a:t>
            </a:r>
          </a:p>
          <a:p>
            <a:pPr lvl="2">
              <a:lnSpc>
                <a:spcPct val="96000"/>
              </a:lnSpc>
              <a:spcBef>
                <a:spcPct val="0"/>
              </a:spcBef>
            </a:pPr>
            <a:r>
              <a:rPr lang="en-US" altLang="en-US" sz="2800">
                <a:latin typeface="Helvetica" pitchFamily="2" charset="0"/>
              </a:rPr>
              <a:t> Contour plot</a:t>
            </a:r>
          </a:p>
          <a:p>
            <a:pPr lvl="2">
              <a:lnSpc>
                <a:spcPct val="96000"/>
              </a:lnSpc>
              <a:spcBef>
                <a:spcPct val="0"/>
              </a:spcBef>
            </a:pPr>
            <a:r>
              <a:rPr lang="en-US" altLang="en-US" sz="2800">
                <a:latin typeface="Helvetica" pitchFamily="2" charset="0"/>
              </a:rPr>
              <a:t> 3D plots</a:t>
            </a:r>
          </a:p>
          <a:p>
            <a:pPr lvl="2">
              <a:lnSpc>
                <a:spcPct val="96000"/>
              </a:lnSpc>
              <a:spcBef>
                <a:spcPct val="0"/>
              </a:spcBef>
            </a:pPr>
            <a:r>
              <a:rPr lang="en-US" altLang="en-US" sz="2800">
                <a:latin typeface="Helvetica" pitchFamily="2" charset="0"/>
              </a:rPr>
              <a:t> Dot plot with projection</a:t>
            </a:r>
          </a:p>
          <a:p>
            <a:pPr lvl="2">
              <a:lnSpc>
                <a:spcPct val="96000"/>
              </a:lnSpc>
              <a:spcBef>
                <a:spcPct val="0"/>
              </a:spcBef>
            </a:pPr>
            <a:r>
              <a:rPr lang="en-US" altLang="en-US" sz="2800">
                <a:latin typeface="Helvetica" pitchFamily="2" charset="0"/>
              </a:rPr>
              <a:t> Overviews/composites (multiple histograms)</a:t>
            </a:r>
          </a:p>
          <a:p>
            <a:pPr lvl="2">
              <a:lnSpc>
                <a:spcPct val="96000"/>
              </a:lnSpc>
              <a:spcBef>
                <a:spcPct val="0"/>
              </a:spcBef>
            </a:pPr>
            <a:r>
              <a:rPr lang="en-US" altLang="en-US" sz="2800">
                <a:latin typeface="Helvetica" pitchFamily="2" charset="0"/>
              </a:rPr>
              <a:t> Various analytical plots (tSNE, SPADE etc </a:t>
            </a:r>
          </a:p>
          <a:p>
            <a:pPr>
              <a:spcBef>
                <a:spcPct val="50000"/>
              </a:spcBef>
              <a:buFontTx/>
              <a:buNone/>
            </a:pPr>
            <a:endParaRPr lang="en-US" altLang="en-US" sz="2800">
              <a:latin typeface="Times New Roman" panose="02020603050405020304" pitchFamily="18" charset="0"/>
            </a:endParaRPr>
          </a:p>
        </p:txBody>
      </p:sp>
      <p:sp>
        <p:nvSpPr>
          <p:cNvPr id="62470" name="Rectangle 4">
            <a:extLst>
              <a:ext uri="{FF2B5EF4-FFF2-40B4-BE49-F238E27FC236}">
                <a16:creationId xmlns:a16="http://schemas.microsoft.com/office/drawing/2014/main" id="{2B2BB402-487A-394D-8660-CD05FD48FDDF}"/>
              </a:ext>
            </a:extLst>
          </p:cNvPr>
          <p:cNvSpPr>
            <a:spLocks noGrp="1" noChangeArrowheads="1"/>
          </p:cNvSpPr>
          <p:nvPr>
            <p:ph type="title"/>
          </p:nvPr>
        </p:nvSpPr>
        <p:spPr>
          <a:xfrm>
            <a:off x="1524000" y="152400"/>
            <a:ext cx="7772400" cy="685800"/>
          </a:xfrm>
        </p:spPr>
        <p:txBody>
          <a:bodyPr/>
          <a:lstStyle/>
          <a:p>
            <a:pPr>
              <a:defRPr/>
            </a:pPr>
            <a:r>
              <a:rPr lang="en-US" altLang="en-US">
                <a:ea typeface="+mj-ea"/>
                <a:cs typeface="+mj-cs"/>
              </a:rPr>
              <a:t>Data Presentation Formats</a:t>
            </a:r>
          </a:p>
        </p:txBody>
      </p:sp>
      <p:sp>
        <p:nvSpPr>
          <p:cNvPr id="63493" name="Rectangle 5">
            <a:extLst>
              <a:ext uri="{FF2B5EF4-FFF2-40B4-BE49-F238E27FC236}">
                <a16:creationId xmlns:a16="http://schemas.microsoft.com/office/drawing/2014/main" id="{EC74DC87-924C-B94D-93D5-82EEFE1C599F}"/>
              </a:ext>
            </a:extLst>
          </p:cNvPr>
          <p:cNvSpPr>
            <a:spLocks noChangeArrowheads="1"/>
          </p:cNvSpPr>
          <p:nvPr/>
        </p:nvSpPr>
        <p:spPr bwMode="auto">
          <a:xfrm>
            <a:off x="1828801" y="1092200"/>
            <a:ext cx="65579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chemeClr val="tx2"/>
                </a:solidFill>
              </a:rPr>
              <a:t>How flow cytometry data are presented: </a:t>
            </a:r>
          </a:p>
          <a:p>
            <a:pPr>
              <a:spcBef>
                <a:spcPct val="0"/>
              </a:spcBef>
              <a:buFontTx/>
              <a:buNone/>
            </a:pPr>
            <a:r>
              <a:rPr lang="en-US" altLang="en-US" sz="2800">
                <a:solidFill>
                  <a:schemeClr val="tx2"/>
                </a:solidFill>
              </a:rPr>
              <a:t>Examples</a:t>
            </a:r>
            <a:br>
              <a:rPr lang="en-US" altLang="en-US" sz="2800">
                <a:solidFill>
                  <a:schemeClr val="tx2"/>
                </a:solidFill>
              </a:rPr>
            </a:br>
            <a:endParaRPr lang="en-US" altLang="en-US" sz="2800">
              <a:solidFill>
                <a:schemeClr val="tx2"/>
              </a:solidFill>
            </a:endParaRPr>
          </a:p>
        </p:txBody>
      </p:sp>
    </p:spTree>
    <p:extLst>
      <p:ext uri="{BB962C8B-B14F-4D97-AF65-F5344CB8AC3E}">
        <p14:creationId xmlns:p14="http://schemas.microsoft.com/office/powerpoint/2010/main" val="3073135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ate Placeholder 2">
            <a:extLst>
              <a:ext uri="{FF2B5EF4-FFF2-40B4-BE49-F238E27FC236}">
                <a16:creationId xmlns:a16="http://schemas.microsoft.com/office/drawing/2014/main" id="{69F23C95-345F-EE49-B861-437645757C0B}"/>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BDF306D-1244-1345-8F3A-5286C94F6D88}" type="datetime12">
              <a:rPr lang="en-US" altLang="en-US" sz="1400"/>
              <a:pPr>
                <a:spcBef>
                  <a:spcPct val="0"/>
                </a:spcBef>
                <a:buFontTx/>
                <a:buNone/>
              </a:pPr>
              <a:t>9:07 AM</a:t>
            </a:fld>
            <a:endParaRPr lang="en-US" altLang="en-US" sz="1400"/>
          </a:p>
        </p:txBody>
      </p:sp>
      <p:sp>
        <p:nvSpPr>
          <p:cNvPr id="65538" name="Slide Number Placeholder 4">
            <a:extLst>
              <a:ext uri="{FF2B5EF4-FFF2-40B4-BE49-F238E27FC236}">
                <a16:creationId xmlns:a16="http://schemas.microsoft.com/office/drawing/2014/main" id="{796EC47F-0B97-AC4E-A2AD-2225016EC55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8F00ADA-0B1F-E340-82A3-8B91D15D58CA}" type="slidenum">
              <a:rPr lang="en-US" altLang="en-US" sz="140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sp>
        <p:nvSpPr>
          <p:cNvPr id="65539" name="Rectangle 2">
            <a:extLst>
              <a:ext uri="{FF2B5EF4-FFF2-40B4-BE49-F238E27FC236}">
                <a16:creationId xmlns:a16="http://schemas.microsoft.com/office/drawing/2014/main" id="{1A7D58AE-9605-1A45-B449-9BDEE5AE0734}"/>
              </a:ext>
            </a:extLst>
          </p:cNvPr>
          <p:cNvSpPr>
            <a:spLocks noGrp="1" noChangeArrowheads="1"/>
          </p:cNvSpPr>
          <p:nvPr>
            <p:ph type="title"/>
          </p:nvPr>
        </p:nvSpPr>
        <p:spPr>
          <a:xfrm>
            <a:off x="1905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65540" name="Text Box 3">
            <a:extLst>
              <a:ext uri="{FF2B5EF4-FFF2-40B4-BE49-F238E27FC236}">
                <a16:creationId xmlns:a16="http://schemas.microsoft.com/office/drawing/2014/main" id="{E3527A7E-6BD7-BD48-A901-E5A094B69D0A}"/>
              </a:ext>
            </a:extLst>
          </p:cNvPr>
          <p:cNvSpPr txBox="1">
            <a:spLocks noChangeArrowheads="1"/>
          </p:cNvSpPr>
          <p:nvPr/>
        </p:nvSpPr>
        <p:spPr bwMode="auto">
          <a:xfrm>
            <a:off x="2971800" y="1219200"/>
            <a:ext cx="67056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600" b="1">
                <a:solidFill>
                  <a:schemeClr val="accent2"/>
                </a:solidFill>
                <a:latin typeface="Helvetica" pitchFamily="2" charset="0"/>
              </a:rPr>
              <a:t>Gating</a:t>
            </a:r>
            <a:r>
              <a:rPr lang="en-US" altLang="en-US" sz="2800">
                <a:latin typeface="Helvetica" pitchFamily="2" charset="0"/>
              </a:rPr>
              <a:t> </a:t>
            </a:r>
          </a:p>
          <a:p>
            <a:pPr lvl="2">
              <a:lnSpc>
                <a:spcPct val="96000"/>
              </a:lnSpc>
              <a:spcBef>
                <a:spcPct val="0"/>
              </a:spcBef>
            </a:pPr>
            <a:r>
              <a:rPr lang="en-US" altLang="en-US" sz="2800">
                <a:latin typeface="Helvetica" pitchFamily="2" charset="0"/>
              </a:rPr>
              <a:t>  Single parameter</a:t>
            </a:r>
          </a:p>
          <a:p>
            <a:pPr lvl="2">
              <a:lnSpc>
                <a:spcPct val="96000"/>
              </a:lnSpc>
              <a:spcBef>
                <a:spcPct val="0"/>
              </a:spcBef>
            </a:pPr>
            <a:r>
              <a:rPr lang="en-US" altLang="en-US" sz="2800">
                <a:latin typeface="Helvetica" pitchFamily="2" charset="0"/>
              </a:rPr>
              <a:t>  Dual parameter</a:t>
            </a:r>
          </a:p>
          <a:p>
            <a:pPr lvl="2">
              <a:lnSpc>
                <a:spcPct val="96000"/>
              </a:lnSpc>
              <a:spcBef>
                <a:spcPct val="0"/>
              </a:spcBef>
            </a:pPr>
            <a:r>
              <a:rPr lang="en-US" altLang="en-US" sz="2800">
                <a:latin typeface="Helvetica" pitchFamily="2" charset="0"/>
              </a:rPr>
              <a:t>  Multiple parameter</a:t>
            </a:r>
          </a:p>
          <a:p>
            <a:pPr lvl="2">
              <a:spcBef>
                <a:spcPct val="0"/>
              </a:spcBef>
            </a:pPr>
            <a:r>
              <a:rPr lang="en-US" altLang="en-US" sz="2800">
                <a:latin typeface="Helvetica" pitchFamily="2" charset="0"/>
              </a:rPr>
              <a:t>  Back gating</a:t>
            </a:r>
          </a:p>
          <a:p>
            <a:pPr lvl="2">
              <a:spcBef>
                <a:spcPct val="0"/>
              </a:spcBef>
            </a:pPr>
            <a:r>
              <a:rPr lang="en-US" altLang="en-US" sz="2800">
                <a:latin typeface="Helvetica" pitchFamily="2" charset="0"/>
              </a:rPr>
              <a:t>  Complex gating</a:t>
            </a:r>
          </a:p>
          <a:p>
            <a:pPr lvl="2">
              <a:spcBef>
                <a:spcPct val="0"/>
              </a:spcBef>
            </a:pPr>
            <a:r>
              <a:rPr lang="en-US" altLang="en-US" sz="2800">
                <a:latin typeface="Helvetica" pitchFamily="2" charset="0"/>
              </a:rPr>
              <a:t>  Boolean operators</a:t>
            </a:r>
          </a:p>
          <a:p>
            <a:pPr>
              <a:spcBef>
                <a:spcPct val="0"/>
              </a:spcBef>
              <a:buFontTx/>
              <a:buNone/>
            </a:pPr>
            <a:endParaRPr lang="en-US" altLang="en-US" sz="2800">
              <a:latin typeface="Helvetica" pitchFamily="2" charset="0"/>
            </a:endParaRPr>
          </a:p>
          <a:p>
            <a:pPr>
              <a:spcBef>
                <a:spcPct val="0"/>
              </a:spcBef>
              <a:buFontTx/>
              <a:buNone/>
            </a:pPr>
            <a:endParaRPr lang="en-US" altLang="en-US" sz="2800">
              <a:latin typeface="Helvetica" pitchFamily="2" charset="0"/>
            </a:endParaRPr>
          </a:p>
          <a:p>
            <a:pPr algn="ctr">
              <a:spcBef>
                <a:spcPct val="0"/>
              </a:spcBef>
              <a:buFontTx/>
              <a:buNone/>
            </a:pPr>
            <a:r>
              <a:rPr lang="en-US" altLang="en-US" sz="1800">
                <a:solidFill>
                  <a:srgbClr val="FF3300"/>
                </a:solidFill>
                <a:latin typeface="Helvetica" pitchFamily="2" charset="0"/>
              </a:rPr>
              <a:t>Note</a:t>
            </a:r>
            <a:r>
              <a:rPr lang="en-US" altLang="en-US" sz="1800">
                <a:latin typeface="Helvetica" pitchFamily="2" charset="0"/>
              </a:rPr>
              <a:t>: these terms are introduced here, but will be discussed in more detail in later lectures</a:t>
            </a:r>
            <a:endParaRPr lang="en-US" altLang="en-US" sz="2800">
              <a:latin typeface="Helvetica" pitchFamily="2" charset="0"/>
            </a:endParaRPr>
          </a:p>
        </p:txBody>
      </p:sp>
    </p:spTree>
    <p:extLst>
      <p:ext uri="{BB962C8B-B14F-4D97-AF65-F5344CB8AC3E}">
        <p14:creationId xmlns:p14="http://schemas.microsoft.com/office/powerpoint/2010/main" val="3557585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3">
            <a:extLst>
              <a:ext uri="{FF2B5EF4-FFF2-40B4-BE49-F238E27FC236}">
                <a16:creationId xmlns:a16="http://schemas.microsoft.com/office/drawing/2014/main" id="{8F707E5F-9857-A54A-A34D-8E4D5B31D85E}"/>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A88E9C-F8AD-1741-8E4E-1D70972204A3}" type="datetime12">
              <a:rPr lang="en-US" altLang="en-US" sz="1400"/>
              <a:pPr>
                <a:spcBef>
                  <a:spcPct val="0"/>
                </a:spcBef>
                <a:buFontTx/>
                <a:buNone/>
              </a:pPr>
              <a:t>9:07 AM</a:t>
            </a:fld>
            <a:endParaRPr lang="en-US" altLang="en-US" sz="1400"/>
          </a:p>
        </p:txBody>
      </p:sp>
      <p:sp>
        <p:nvSpPr>
          <p:cNvPr id="67586" name="Slide Number Placeholder 5">
            <a:extLst>
              <a:ext uri="{FF2B5EF4-FFF2-40B4-BE49-F238E27FC236}">
                <a16:creationId xmlns:a16="http://schemas.microsoft.com/office/drawing/2014/main" id="{F859CD45-2D46-8A46-B0CE-73C3F38FADBA}"/>
              </a:ext>
            </a:extLst>
          </p:cNvPr>
          <p:cNvSpPr>
            <a:spLocks noGrp="1"/>
          </p:cNvSpPr>
          <p:nvPr>
            <p:ph type="sldNum" sz="quarter" idx="4294967295"/>
          </p:nvPr>
        </p:nvSpPr>
        <p:spPr>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5008D0C9-A3EE-BF42-8E73-F99F42A975C1}" type="slidenum">
              <a:rPr lang="en-US" altLang="en-US" sz="140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64517" name="Rectangle 2">
            <a:extLst>
              <a:ext uri="{FF2B5EF4-FFF2-40B4-BE49-F238E27FC236}">
                <a16:creationId xmlns:a16="http://schemas.microsoft.com/office/drawing/2014/main" id="{9E087D66-DD9C-024B-BB5D-33791CFAEA71}"/>
              </a:ext>
            </a:extLst>
          </p:cNvPr>
          <p:cNvSpPr>
            <a:spLocks noGrp="1" noChangeArrowheads="1"/>
          </p:cNvSpPr>
          <p:nvPr>
            <p:ph type="title"/>
          </p:nvPr>
        </p:nvSpPr>
        <p:spPr>
          <a:xfrm>
            <a:off x="1524000" y="152400"/>
            <a:ext cx="4495800" cy="685800"/>
          </a:xfrm>
        </p:spPr>
        <p:txBody>
          <a:bodyPr/>
          <a:lstStyle/>
          <a:p>
            <a:pPr>
              <a:defRPr/>
            </a:pPr>
            <a:r>
              <a:rPr lang="en-US" altLang="en-US" dirty="0">
                <a:ea typeface="+mj-ea"/>
                <a:cs typeface="+mj-cs"/>
              </a:rPr>
              <a:t>Sorting- Overview</a:t>
            </a:r>
          </a:p>
        </p:txBody>
      </p:sp>
      <p:sp>
        <p:nvSpPr>
          <p:cNvPr id="64518" name="Rectangle 3">
            <a:extLst>
              <a:ext uri="{FF2B5EF4-FFF2-40B4-BE49-F238E27FC236}">
                <a16:creationId xmlns:a16="http://schemas.microsoft.com/office/drawing/2014/main" id="{E338B343-2A57-AA44-88BA-C0169A3DF059}"/>
              </a:ext>
            </a:extLst>
          </p:cNvPr>
          <p:cNvSpPr>
            <a:spLocks noGrp="1" noChangeArrowheads="1"/>
          </p:cNvSpPr>
          <p:nvPr>
            <p:ph type="body" idx="1"/>
          </p:nvPr>
        </p:nvSpPr>
        <p:spPr>
          <a:xfrm>
            <a:off x="2316163" y="1295400"/>
            <a:ext cx="8382000" cy="4114800"/>
          </a:xfrm>
        </p:spPr>
        <p:txBody>
          <a:bodyPr>
            <a:normAutofit fontScale="92500" lnSpcReduction="10000"/>
          </a:bodyPr>
          <a:lstStyle/>
          <a:p>
            <a:pPr>
              <a:lnSpc>
                <a:spcPct val="90000"/>
              </a:lnSpc>
              <a:defRPr/>
            </a:pPr>
            <a:r>
              <a:rPr lang="en-US" altLang="en-US" sz="2800" dirty="0">
                <a:cs typeface="+mn-cs"/>
              </a:rPr>
              <a:t>Sorting is the process of </a:t>
            </a:r>
            <a:r>
              <a:rPr lang="en-US" altLang="en-US" sz="2800" dirty="0">
                <a:solidFill>
                  <a:schemeClr val="accent2"/>
                </a:solidFill>
                <a:cs typeface="+mn-cs"/>
              </a:rPr>
              <a:t>physically separating</a:t>
            </a:r>
            <a:r>
              <a:rPr lang="en-US" altLang="en-US" sz="2800" dirty="0">
                <a:cs typeface="+mn-cs"/>
              </a:rPr>
              <a:t> a cell from a population</a:t>
            </a:r>
          </a:p>
          <a:p>
            <a:pPr>
              <a:lnSpc>
                <a:spcPct val="90000"/>
              </a:lnSpc>
              <a:defRPr/>
            </a:pPr>
            <a:r>
              <a:rPr lang="en-US" altLang="en-US" sz="2800" dirty="0">
                <a:cs typeface="+mn-cs"/>
              </a:rPr>
              <a:t>Sorting can be accomplished by a number of techniques but the primary one is </a:t>
            </a:r>
            <a:r>
              <a:rPr lang="en-US" altLang="en-US" sz="2800" dirty="0">
                <a:solidFill>
                  <a:schemeClr val="accent2"/>
                </a:solidFill>
                <a:cs typeface="+mn-cs"/>
              </a:rPr>
              <a:t>electrostatic sorting</a:t>
            </a:r>
          </a:p>
          <a:p>
            <a:pPr>
              <a:lnSpc>
                <a:spcPct val="90000"/>
              </a:lnSpc>
              <a:defRPr/>
            </a:pPr>
            <a:r>
              <a:rPr lang="en-US" altLang="en-US" sz="2800" dirty="0">
                <a:cs typeface="+mn-cs"/>
              </a:rPr>
              <a:t>Sorting can be 1 way, 2 way, 4 way or 7 way in modern sorters</a:t>
            </a:r>
          </a:p>
          <a:p>
            <a:pPr>
              <a:lnSpc>
                <a:spcPct val="90000"/>
              </a:lnSpc>
              <a:defRPr/>
            </a:pPr>
            <a:r>
              <a:rPr lang="en-US" altLang="en-US" sz="2800" dirty="0">
                <a:cs typeface="+mn-cs"/>
              </a:rPr>
              <a:t>Sorting can be accomplished under </a:t>
            </a:r>
            <a:r>
              <a:rPr lang="en-US" altLang="en-US" sz="2800" dirty="0">
                <a:solidFill>
                  <a:schemeClr val="accent2"/>
                </a:solidFill>
                <a:cs typeface="+mn-cs"/>
              </a:rPr>
              <a:t>sterile conditions</a:t>
            </a:r>
            <a:r>
              <a:rPr lang="en-US" altLang="en-US" sz="2800" dirty="0">
                <a:cs typeface="+mn-cs"/>
              </a:rPr>
              <a:t> for subsequent cell culture</a:t>
            </a:r>
          </a:p>
          <a:p>
            <a:pPr>
              <a:lnSpc>
                <a:spcPct val="90000"/>
              </a:lnSpc>
              <a:defRPr/>
            </a:pPr>
            <a:r>
              <a:rPr lang="en-US" altLang="en-US" sz="2800" dirty="0">
                <a:cs typeface="+mn-cs"/>
              </a:rPr>
              <a:t>Sorting can be achieved at high speeds approaching 100,000 events per second</a:t>
            </a:r>
          </a:p>
        </p:txBody>
      </p:sp>
    </p:spTree>
    <p:extLst>
      <p:ext uri="{BB962C8B-B14F-4D97-AF65-F5344CB8AC3E}">
        <p14:creationId xmlns:p14="http://schemas.microsoft.com/office/powerpoint/2010/main" val="3938302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ate Placeholder 3">
            <a:extLst>
              <a:ext uri="{FF2B5EF4-FFF2-40B4-BE49-F238E27FC236}">
                <a16:creationId xmlns:a16="http://schemas.microsoft.com/office/drawing/2014/main" id="{E0CBBF0D-CFE3-3443-BA5C-5377B5AF7962}"/>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610662C-A6EF-C146-9621-90EA81A22838}" type="datetime12">
              <a:rPr lang="en-US" altLang="en-US" sz="1400">
                <a:latin typeface="Times New Roman" panose="02020603050405020304" pitchFamily="18" charset="0"/>
              </a:rPr>
              <a:pPr>
                <a:spcBef>
                  <a:spcPct val="0"/>
                </a:spcBef>
                <a:buFontTx/>
                <a:buNone/>
              </a:pPr>
              <a:t>9:07 AM</a:t>
            </a:fld>
            <a:endParaRPr lang="en-US" altLang="en-US" sz="1400">
              <a:latin typeface="Times New Roman" panose="02020603050405020304" pitchFamily="18" charset="0"/>
            </a:endParaRPr>
          </a:p>
        </p:txBody>
      </p:sp>
      <p:sp>
        <p:nvSpPr>
          <p:cNvPr id="69634" name="Slide Number Placeholder 5">
            <a:extLst>
              <a:ext uri="{FF2B5EF4-FFF2-40B4-BE49-F238E27FC236}">
                <a16:creationId xmlns:a16="http://schemas.microsoft.com/office/drawing/2014/main" id="{60D7CB80-88F3-5243-A2A5-107C57E333A1}"/>
              </a:ext>
            </a:extLst>
          </p:cNvPr>
          <p:cNvSpPr>
            <a:spLocks noGrp="1"/>
          </p:cNvSpPr>
          <p:nvPr>
            <p:ph type="sldNum" sz="quarter" idx="4294967295"/>
          </p:nvPr>
        </p:nvSpPr>
        <p:spPr>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Page </a:t>
            </a:r>
            <a:fld id="{4224AB75-6DA3-444E-91B3-A01740CF0B4C}" type="slidenum">
              <a:rPr lang="en-US" altLang="en-US" sz="1400">
                <a:latin typeface="Comic Sans MS" panose="030F0902030302020204" pitchFamily="66" charset="0"/>
              </a:rPr>
              <a:pPr>
                <a:spcBef>
                  <a:spcPct val="0"/>
                </a:spcBef>
                <a:buFontTx/>
                <a:buNone/>
              </a:pPr>
              <a:t>46</a:t>
            </a:fld>
            <a:endParaRPr lang="en-US" altLang="en-US" sz="1400">
              <a:latin typeface="Comic Sans MS" panose="030F0902030302020204" pitchFamily="66" charset="0"/>
            </a:endParaRPr>
          </a:p>
        </p:txBody>
      </p:sp>
      <p:sp>
        <p:nvSpPr>
          <p:cNvPr id="69635" name="Rectangle 1026">
            <a:extLst>
              <a:ext uri="{FF2B5EF4-FFF2-40B4-BE49-F238E27FC236}">
                <a16:creationId xmlns:a16="http://schemas.microsoft.com/office/drawing/2014/main" id="{ADC4E41B-7765-E84C-8FA6-2E12DAD88D0F}"/>
              </a:ext>
            </a:extLst>
          </p:cNvPr>
          <p:cNvSpPr>
            <a:spLocks noGrp="1" noChangeArrowheads="1"/>
          </p:cNvSpPr>
          <p:nvPr>
            <p:ph type="title"/>
          </p:nvPr>
        </p:nvSpPr>
        <p:spPr>
          <a:xfrm>
            <a:off x="3070225" y="0"/>
            <a:ext cx="5410200" cy="685800"/>
          </a:xfrm>
          <a:noFill/>
        </p:spPr>
        <p:txBody>
          <a:bodyPr vert="horz" lIns="90488" tIns="44450" rIns="90488" bIns="44450" rtlCol="0" anchor="ctr">
            <a:noAutofit/>
          </a:bodyPr>
          <a:lstStyle/>
          <a:p>
            <a:r>
              <a:rPr lang="en-US" altLang="en-US">
                <a:ea typeface="ＭＳ Ｐゴシック" panose="020B0600070205080204" pitchFamily="34" charset="-128"/>
              </a:rPr>
              <a:t>Sources of information</a:t>
            </a:r>
          </a:p>
        </p:txBody>
      </p:sp>
      <p:sp>
        <p:nvSpPr>
          <p:cNvPr id="69636" name="Rectangle 1027">
            <a:extLst>
              <a:ext uri="{FF2B5EF4-FFF2-40B4-BE49-F238E27FC236}">
                <a16:creationId xmlns:a16="http://schemas.microsoft.com/office/drawing/2014/main" id="{48AFD21E-FCD5-6C4F-AC13-8362C22B9364}"/>
              </a:ext>
            </a:extLst>
          </p:cNvPr>
          <p:cNvSpPr>
            <a:spLocks noGrp="1" noChangeArrowheads="1"/>
          </p:cNvSpPr>
          <p:nvPr>
            <p:ph type="body" idx="1"/>
          </p:nvPr>
        </p:nvSpPr>
        <p:spPr>
          <a:xfrm>
            <a:off x="1792289" y="1036638"/>
            <a:ext cx="7559675" cy="2209800"/>
          </a:xfrm>
          <a:noFill/>
        </p:spPr>
        <p:txBody>
          <a:bodyPr vert="horz" lIns="90488" tIns="44450" rIns="90488" bIns="44450" rtlCol="0">
            <a:normAutofit fontScale="70000" lnSpcReduction="20000"/>
          </a:bodyPr>
          <a:lstStyle/>
          <a:p>
            <a:pPr>
              <a:lnSpc>
                <a:spcPct val="90000"/>
              </a:lnSpc>
            </a:pPr>
            <a:r>
              <a:rPr lang="en-US" altLang="en-US" sz="1000" b="1">
                <a:solidFill>
                  <a:schemeClr val="accent2"/>
                </a:solidFill>
                <a:ea typeface="ＭＳ Ｐゴシック" panose="020B0600070205080204" pitchFamily="34" charset="-128"/>
              </a:rPr>
              <a:t>Flow Cytometry and Sorting, 2nd ed. </a:t>
            </a:r>
            <a:r>
              <a:rPr lang="en-US" altLang="en-US" sz="1000">
                <a:ea typeface="ＭＳ Ｐゴシック" panose="020B0600070205080204" pitchFamily="34" charset="-128"/>
              </a:rPr>
              <a:t>(M.R. Melamed, T. Lindmo, M.L. Mendelsohn, eds.), Wiley-Liss, New York, 1990 - referred to here as </a:t>
            </a:r>
            <a:r>
              <a:rPr lang="en-US" altLang="en-US" sz="1200" b="1">
                <a:solidFill>
                  <a:srgbClr val="FC0128"/>
                </a:solidFill>
                <a:ea typeface="ＭＳ Ｐゴシック" panose="020B0600070205080204" pitchFamily="34" charset="-128"/>
              </a:rPr>
              <a:t>MLM</a:t>
            </a:r>
          </a:p>
          <a:p>
            <a:pPr>
              <a:lnSpc>
                <a:spcPct val="90000"/>
              </a:lnSpc>
            </a:pPr>
            <a:endParaRPr lang="en-US" altLang="en-US" sz="1200" b="1">
              <a:solidFill>
                <a:srgbClr val="FC0128"/>
              </a:solidFill>
              <a:ea typeface="ＭＳ Ｐゴシック" panose="020B0600070205080204" pitchFamily="34" charset="-128"/>
            </a:endParaRPr>
          </a:p>
          <a:p>
            <a:pPr>
              <a:lnSpc>
                <a:spcPct val="90000"/>
              </a:lnSpc>
            </a:pPr>
            <a:r>
              <a:rPr lang="en-US" altLang="en-US" sz="1000" b="1">
                <a:solidFill>
                  <a:schemeClr val="accent2"/>
                </a:solidFill>
                <a:ea typeface="ＭＳ Ｐゴシック" panose="020B0600070205080204" pitchFamily="34" charset="-128"/>
              </a:rPr>
              <a:t>Flow Cytometry: Instrumentation and Data Analysis</a:t>
            </a:r>
            <a:r>
              <a:rPr lang="en-US" altLang="en-US" sz="1000">
                <a:ea typeface="ＭＳ Ｐゴシック" panose="020B0600070205080204" pitchFamily="34" charset="-128"/>
              </a:rPr>
              <a:t> (M.A. Van Dilla, P.N. Dean, O.D. Laerum, M.R. Melamed, eds.), Academic Press, London, 1985 – referred to as </a:t>
            </a:r>
            <a:r>
              <a:rPr lang="en-US" altLang="en-US" sz="1200" b="1">
                <a:solidFill>
                  <a:srgbClr val="FC0128"/>
                </a:solidFill>
                <a:ea typeface="ＭＳ Ｐゴシック" panose="020B0600070205080204" pitchFamily="34" charset="-128"/>
              </a:rPr>
              <a:t>VDLM</a:t>
            </a:r>
          </a:p>
          <a:p>
            <a:pPr>
              <a:lnSpc>
                <a:spcPct val="90000"/>
              </a:lnSpc>
            </a:pPr>
            <a:endParaRPr lang="en-US" altLang="en-US" sz="1200" b="1">
              <a:solidFill>
                <a:srgbClr val="FC0128"/>
              </a:solidFill>
              <a:ea typeface="ＭＳ Ｐゴシック" panose="020B0600070205080204" pitchFamily="34" charset="-128"/>
            </a:endParaRPr>
          </a:p>
          <a:p>
            <a:pPr>
              <a:lnSpc>
                <a:spcPct val="90000"/>
              </a:lnSpc>
            </a:pPr>
            <a:r>
              <a:rPr lang="en-US" altLang="en-US" sz="1000" b="1">
                <a:solidFill>
                  <a:schemeClr val="accent2"/>
                </a:solidFill>
                <a:ea typeface="ＭＳ Ｐゴシック" panose="020B0600070205080204" pitchFamily="34" charset="-128"/>
              </a:rPr>
              <a:t>Practical Flow Cytometry</a:t>
            </a:r>
            <a:r>
              <a:rPr lang="en-US" altLang="en-US" sz="1000">
                <a:ea typeface="ＭＳ Ｐゴシック" panose="020B0600070205080204" pitchFamily="34" charset="-128"/>
              </a:rPr>
              <a:t> 3nd edition (1994),4</a:t>
            </a:r>
            <a:r>
              <a:rPr lang="en-US" altLang="en-US" sz="1000" baseline="30000">
                <a:ea typeface="ＭＳ Ｐゴシック" panose="020B0600070205080204" pitchFamily="34" charset="-128"/>
              </a:rPr>
              <a:t>th</a:t>
            </a:r>
            <a:r>
              <a:rPr lang="en-US" altLang="en-US" sz="1000">
                <a:ea typeface="ＭＳ Ｐゴシック" panose="020B0600070205080204" pitchFamily="34" charset="-128"/>
              </a:rPr>
              <a:t> Ed (2003) H. Shapiro: Alan R. Liss, New York - referred to as </a:t>
            </a:r>
            <a:r>
              <a:rPr lang="en-US" altLang="en-US" sz="1200" b="1">
                <a:solidFill>
                  <a:srgbClr val="FC0128"/>
                </a:solidFill>
                <a:ea typeface="ＭＳ Ｐゴシック" panose="020B0600070205080204" pitchFamily="34" charset="-128"/>
              </a:rPr>
              <a:t>PFC</a:t>
            </a:r>
          </a:p>
          <a:p>
            <a:pPr>
              <a:lnSpc>
                <a:spcPct val="90000"/>
              </a:lnSpc>
            </a:pPr>
            <a:endParaRPr lang="en-US" altLang="en-US" sz="1000">
              <a:ea typeface="ＭＳ Ｐゴシック" panose="020B0600070205080204" pitchFamily="34" charset="-128"/>
            </a:endParaRPr>
          </a:p>
          <a:p>
            <a:pPr>
              <a:lnSpc>
                <a:spcPct val="90000"/>
              </a:lnSpc>
            </a:pPr>
            <a:r>
              <a:rPr lang="en-US" altLang="en-US" sz="1000" b="1">
                <a:solidFill>
                  <a:schemeClr val="accent2"/>
                </a:solidFill>
                <a:ea typeface="ＭＳ Ｐゴシック" panose="020B0600070205080204" pitchFamily="34" charset="-128"/>
              </a:rPr>
              <a:t>Introduction to Flow Cytometry</a:t>
            </a:r>
            <a:r>
              <a:rPr lang="en-US" altLang="en-US" sz="1000">
                <a:ea typeface="ＭＳ Ｐゴシック" panose="020B0600070205080204" pitchFamily="34" charset="-128"/>
              </a:rPr>
              <a:t>. J. Watson, Cambridge Press, 1991 referred to as </a:t>
            </a:r>
            <a:r>
              <a:rPr lang="en-US" altLang="en-US" sz="1200" b="1">
                <a:solidFill>
                  <a:srgbClr val="FC0128"/>
                </a:solidFill>
                <a:ea typeface="ＭＳ Ｐゴシック" panose="020B0600070205080204" pitchFamily="34" charset="-128"/>
              </a:rPr>
              <a:t>IFC</a:t>
            </a:r>
          </a:p>
          <a:p>
            <a:pPr>
              <a:lnSpc>
                <a:spcPct val="90000"/>
              </a:lnSpc>
            </a:pPr>
            <a:endParaRPr lang="en-US" altLang="en-US" sz="1000">
              <a:ea typeface="ＭＳ Ｐゴシック" panose="020B0600070205080204" pitchFamily="34" charset="-128"/>
            </a:endParaRPr>
          </a:p>
          <a:p>
            <a:pPr>
              <a:lnSpc>
                <a:spcPct val="90000"/>
              </a:lnSpc>
              <a:spcBef>
                <a:spcPct val="0"/>
              </a:spcBef>
            </a:pPr>
            <a:r>
              <a:rPr lang="en-US" altLang="en-US" sz="1000" b="1">
                <a:solidFill>
                  <a:schemeClr val="accent2"/>
                </a:solidFill>
                <a:ea typeface="ＭＳ Ｐゴシック" panose="020B0600070205080204" pitchFamily="34" charset="-128"/>
              </a:rPr>
              <a:t>Methods in Cell Biology:</a:t>
            </a:r>
            <a:r>
              <a:rPr lang="en-US" altLang="en-US" sz="1000">
                <a:ea typeface="ＭＳ Ｐゴシック" panose="020B0600070205080204" pitchFamily="34" charset="-128"/>
              </a:rPr>
              <a:t> v.40,41, 63, 64 Darzynkiewicz, Robinson &amp; Crissman, Academic Press, 1994, 2000</a:t>
            </a:r>
            <a:r>
              <a:rPr lang="en-US" altLang="en-US" sz="1200" b="1">
                <a:solidFill>
                  <a:srgbClr val="FC0128"/>
                </a:solidFill>
                <a:ea typeface="ＭＳ Ｐゴシック" panose="020B0600070205080204" pitchFamily="34" charset="-128"/>
              </a:rPr>
              <a:t> MCB</a:t>
            </a:r>
          </a:p>
          <a:p>
            <a:pPr>
              <a:lnSpc>
                <a:spcPct val="90000"/>
              </a:lnSpc>
              <a:spcBef>
                <a:spcPct val="0"/>
              </a:spcBef>
            </a:pPr>
            <a:endParaRPr lang="en-US" altLang="en-US" sz="1000">
              <a:ea typeface="ＭＳ Ｐゴシック" panose="020B0600070205080204" pitchFamily="34" charset="-128"/>
            </a:endParaRPr>
          </a:p>
          <a:p>
            <a:pPr>
              <a:lnSpc>
                <a:spcPct val="70000"/>
              </a:lnSpc>
              <a:spcBef>
                <a:spcPct val="0"/>
              </a:spcBef>
            </a:pPr>
            <a:r>
              <a:rPr lang="en-US" altLang="en-US" sz="1000" b="1">
                <a:solidFill>
                  <a:schemeClr val="accent2"/>
                </a:solidFill>
                <a:ea typeface="ＭＳ Ｐゴシック" panose="020B0600070205080204" pitchFamily="34" charset="-128"/>
              </a:rPr>
              <a:t>Data Analysis in Flow Cytometry:A Dynamic Approach-Book on CDROM</a:t>
            </a:r>
            <a:r>
              <a:rPr lang="en-US" altLang="en-US" sz="1000">
                <a:ea typeface="ＭＳ Ｐゴシック" panose="020B0600070205080204" pitchFamily="34" charset="-128"/>
              </a:rPr>
              <a:t>  M. Ormerod referred to as </a:t>
            </a:r>
            <a:r>
              <a:rPr lang="en-US" altLang="en-US" sz="1200" b="1">
                <a:solidFill>
                  <a:srgbClr val="FC0128"/>
                </a:solidFill>
                <a:ea typeface="ＭＳ Ｐゴシック" panose="020B0600070205080204" pitchFamily="34" charset="-128"/>
              </a:rPr>
              <a:t>DAFC</a:t>
            </a:r>
          </a:p>
          <a:p>
            <a:pPr>
              <a:lnSpc>
                <a:spcPct val="70000"/>
              </a:lnSpc>
              <a:spcBef>
                <a:spcPct val="0"/>
              </a:spcBef>
            </a:pPr>
            <a:endParaRPr lang="en-US" altLang="en-US" sz="1200" b="1">
              <a:solidFill>
                <a:srgbClr val="FC0128"/>
              </a:solidFill>
              <a:ea typeface="ＭＳ Ｐゴシック" panose="020B0600070205080204" pitchFamily="34" charset="-128"/>
            </a:endParaRPr>
          </a:p>
          <a:p>
            <a:pPr>
              <a:lnSpc>
                <a:spcPct val="90000"/>
              </a:lnSpc>
              <a:spcBef>
                <a:spcPct val="0"/>
              </a:spcBef>
            </a:pPr>
            <a:r>
              <a:rPr lang="en-US" altLang="en-US" sz="1000" b="1">
                <a:solidFill>
                  <a:schemeClr val="accent2"/>
                </a:solidFill>
                <a:ea typeface="ＭＳ Ｐゴシック" panose="020B0600070205080204" pitchFamily="34" charset="-128"/>
              </a:rPr>
              <a:t>Flow Cytometry: First Principles</a:t>
            </a:r>
            <a:r>
              <a:rPr lang="en-US" altLang="en-US" sz="1000">
                <a:ea typeface="ＭＳ Ｐゴシック" panose="020B0600070205080204" pitchFamily="34" charset="-128"/>
              </a:rPr>
              <a:t>. (2</a:t>
            </a:r>
            <a:r>
              <a:rPr lang="en-US" altLang="en-US" sz="1000" baseline="30000">
                <a:ea typeface="ＭＳ Ｐゴシック" panose="020B0600070205080204" pitchFamily="34" charset="-128"/>
              </a:rPr>
              <a:t>nd</a:t>
            </a:r>
            <a:r>
              <a:rPr lang="en-US" altLang="en-US" sz="1000">
                <a:ea typeface="ＭＳ Ｐゴシック" panose="020B0600070205080204" pitchFamily="34" charset="-128"/>
              </a:rPr>
              <a:t> Ed) Alice Longobardi Givan, Wiley-Liss, 2001 referred to as </a:t>
            </a:r>
            <a:r>
              <a:rPr lang="en-US" altLang="en-US" sz="1200" b="1">
                <a:solidFill>
                  <a:srgbClr val="FC0128"/>
                </a:solidFill>
                <a:ea typeface="ＭＳ Ｐゴシック" panose="020B0600070205080204" pitchFamily="34" charset="-128"/>
              </a:rPr>
              <a:t>AFCFP</a:t>
            </a:r>
          </a:p>
        </p:txBody>
      </p:sp>
      <p:sp>
        <p:nvSpPr>
          <p:cNvPr id="69637" name="Text Box 1028">
            <a:extLst>
              <a:ext uri="{FF2B5EF4-FFF2-40B4-BE49-F238E27FC236}">
                <a16:creationId xmlns:a16="http://schemas.microsoft.com/office/drawing/2014/main" id="{18C87BC1-2870-3044-85FC-7FFED51E6B21}"/>
              </a:ext>
            </a:extLst>
          </p:cNvPr>
          <p:cNvSpPr txBox="1">
            <a:spLocks noChangeArrowheads="1"/>
          </p:cNvSpPr>
          <p:nvPr/>
        </p:nvSpPr>
        <p:spPr bwMode="auto">
          <a:xfrm>
            <a:off x="3019426" y="5943601"/>
            <a:ext cx="6581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latin typeface="Times New Roman" panose="02020603050405020304" pitchFamily="18" charset="0"/>
              </a:rPr>
              <a:t>Note</a:t>
            </a:r>
            <a:r>
              <a:rPr lang="en-US" altLang="en-US" sz="1600">
                <a:latin typeface="Times New Roman" panose="02020603050405020304" pitchFamily="18" charset="0"/>
              </a:rPr>
              <a:t>: All of these books are in Prof. Robinson’s library in Hansen Hall, Room B50 and may be checked out for 24 hour periods with permission.</a:t>
            </a:r>
          </a:p>
        </p:txBody>
      </p:sp>
      <p:pic>
        <p:nvPicPr>
          <p:cNvPr id="69638" name="Picture 1029" descr="book - darzynk41">
            <a:extLst>
              <a:ext uri="{FF2B5EF4-FFF2-40B4-BE49-F238E27FC236}">
                <a16:creationId xmlns:a16="http://schemas.microsoft.com/office/drawing/2014/main" id="{612FB0F1-727B-F049-A298-42C2DE32A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3981450"/>
            <a:ext cx="1195387"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030" descr="book - darzynk42">
            <a:extLst>
              <a:ext uri="{FF2B5EF4-FFF2-40B4-BE49-F238E27FC236}">
                <a16:creationId xmlns:a16="http://schemas.microsoft.com/office/drawing/2014/main" id="{2EBCB807-0851-7146-8E2B-39849D0FD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789" y="4002089"/>
            <a:ext cx="11382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031" descr="book - darzynk63">
            <a:extLst>
              <a:ext uri="{FF2B5EF4-FFF2-40B4-BE49-F238E27FC236}">
                <a16:creationId xmlns:a16="http://schemas.microsoft.com/office/drawing/2014/main" id="{7C4D25FF-8784-B745-AB6E-7EB9551E8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0689" y="4014789"/>
            <a:ext cx="11382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032" descr="book - darzynk64">
            <a:extLst>
              <a:ext uri="{FF2B5EF4-FFF2-40B4-BE49-F238E27FC236}">
                <a16:creationId xmlns:a16="http://schemas.microsoft.com/office/drawing/2014/main" id="{DF4B695C-54BA-E14D-A8B8-E21B46FAF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4027489"/>
            <a:ext cx="11176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033" descr="s2b">
            <a:extLst>
              <a:ext uri="{FF2B5EF4-FFF2-40B4-BE49-F238E27FC236}">
                <a16:creationId xmlns:a16="http://schemas.microsoft.com/office/drawing/2014/main" id="{E2E16DAE-9249-2B4B-BDC5-018275E7F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1" y="4000501"/>
            <a:ext cx="1046163"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034" descr="givan">
            <a:extLst>
              <a:ext uri="{FF2B5EF4-FFF2-40B4-BE49-F238E27FC236}">
                <a16:creationId xmlns:a16="http://schemas.microsoft.com/office/drawing/2014/main" id="{27317506-49CC-DB4C-AA6E-E974B6C80C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1600" y="3994151"/>
            <a:ext cx="9271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035" descr="watson1">
            <a:extLst>
              <a:ext uri="{FF2B5EF4-FFF2-40B4-BE49-F238E27FC236}">
                <a16:creationId xmlns:a16="http://schemas.microsoft.com/office/drawing/2014/main" id="{AD8A7218-569D-8D48-AB84-39B00BD289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151" y="3983038"/>
            <a:ext cx="9509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1036" descr="watson2a">
            <a:extLst>
              <a:ext uri="{FF2B5EF4-FFF2-40B4-BE49-F238E27FC236}">
                <a16:creationId xmlns:a16="http://schemas.microsoft.com/office/drawing/2014/main" id="{377F5942-CF68-7441-AE16-44EC1D987C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0413" y="3990976"/>
            <a:ext cx="88741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6" name="Text Box 1037">
            <a:extLst>
              <a:ext uri="{FF2B5EF4-FFF2-40B4-BE49-F238E27FC236}">
                <a16:creationId xmlns:a16="http://schemas.microsoft.com/office/drawing/2014/main" id="{35040B03-32BB-0240-9EE0-EEC50CAC91DE}"/>
              </a:ext>
            </a:extLst>
          </p:cNvPr>
          <p:cNvSpPr txBox="1">
            <a:spLocks noChangeArrowheads="1"/>
          </p:cNvSpPr>
          <p:nvPr/>
        </p:nvSpPr>
        <p:spPr bwMode="auto">
          <a:xfrm>
            <a:off x="3041650" y="5384800"/>
            <a:ext cx="7092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More information on flow cytometry books can be found on our website at:</a:t>
            </a:r>
          </a:p>
          <a:p>
            <a:pPr>
              <a:spcBef>
                <a:spcPct val="0"/>
              </a:spcBef>
              <a:buFontTx/>
              <a:buNone/>
            </a:pPr>
            <a:r>
              <a:rPr lang="en-US" altLang="en-US" sz="1800">
                <a:latin typeface="Times New Roman" panose="02020603050405020304" pitchFamily="18" charset="0"/>
              </a:rPr>
              <a:t>http://www.cyto.purdue.edu/flowcyt/books/bookindx.htm</a:t>
            </a:r>
          </a:p>
        </p:txBody>
      </p:sp>
      <p:pic>
        <p:nvPicPr>
          <p:cNvPr id="69647" name="Picture 1038" descr="shapiro">
            <a:extLst>
              <a:ext uri="{FF2B5EF4-FFF2-40B4-BE49-F238E27FC236}">
                <a16:creationId xmlns:a16="http://schemas.microsoft.com/office/drawing/2014/main" id="{034053C1-4AE1-AA43-B42F-7BF3CD8E5E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88450" y="2085975"/>
            <a:ext cx="1270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Line 1039">
            <a:extLst>
              <a:ext uri="{FF2B5EF4-FFF2-40B4-BE49-F238E27FC236}">
                <a16:creationId xmlns:a16="http://schemas.microsoft.com/office/drawing/2014/main" id="{95055AA8-D52E-9649-A3F8-BDF3AC03CFC5}"/>
              </a:ext>
            </a:extLst>
          </p:cNvPr>
          <p:cNvSpPr>
            <a:spLocks noChangeShapeType="1"/>
          </p:cNvSpPr>
          <p:nvPr/>
        </p:nvSpPr>
        <p:spPr bwMode="auto">
          <a:xfrm flipV="1">
            <a:off x="7439025" y="3530601"/>
            <a:ext cx="1620838"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29253754"/>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Date Placeholder 3">
            <a:extLst>
              <a:ext uri="{FF2B5EF4-FFF2-40B4-BE49-F238E27FC236}">
                <a16:creationId xmlns:a16="http://schemas.microsoft.com/office/drawing/2014/main" id="{5B901A47-6A48-1841-AA2E-CE0F9C09AD34}"/>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8513663-2967-D447-865C-1AFE2E5C9CB7}" type="datetime12">
              <a:rPr lang="en-US" altLang="en-US" sz="1400">
                <a:latin typeface="Times New Roman" panose="02020603050405020304" pitchFamily="18" charset="0"/>
              </a:rPr>
              <a:pPr>
                <a:spcBef>
                  <a:spcPct val="0"/>
                </a:spcBef>
                <a:buFontTx/>
                <a:buNone/>
              </a:pPr>
              <a:t>9:07 AM</a:t>
            </a:fld>
            <a:endParaRPr lang="en-US" altLang="en-US" sz="1400">
              <a:latin typeface="Times New Roman" panose="02020603050405020304" pitchFamily="18" charset="0"/>
            </a:endParaRPr>
          </a:p>
        </p:txBody>
      </p:sp>
      <p:sp>
        <p:nvSpPr>
          <p:cNvPr id="71682" name="Slide Number Placeholder 5">
            <a:extLst>
              <a:ext uri="{FF2B5EF4-FFF2-40B4-BE49-F238E27FC236}">
                <a16:creationId xmlns:a16="http://schemas.microsoft.com/office/drawing/2014/main" id="{CE0F4AFC-71C8-D744-85BF-93C43D574F6D}"/>
              </a:ext>
            </a:extLst>
          </p:cNvPr>
          <p:cNvSpPr>
            <a:spLocks noGrp="1"/>
          </p:cNvSpPr>
          <p:nvPr>
            <p:ph type="sldNum" sz="quarter" idx="4294967295"/>
          </p:nvPr>
        </p:nvSpPr>
        <p:spPr>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Page </a:t>
            </a:r>
            <a:fld id="{5AFCA584-A3B4-AF4C-91F3-79EDADF5CE6B}" type="slidenum">
              <a:rPr lang="en-US" altLang="en-US" sz="1400">
                <a:latin typeface="Comic Sans MS" panose="030F0902030302020204" pitchFamily="66" charset="0"/>
              </a:rPr>
              <a:pPr>
                <a:spcBef>
                  <a:spcPct val="0"/>
                </a:spcBef>
                <a:buFontTx/>
                <a:buNone/>
              </a:pPr>
              <a:t>47</a:t>
            </a:fld>
            <a:endParaRPr lang="en-US" altLang="en-US" sz="1400">
              <a:latin typeface="Comic Sans MS" panose="030F0902030302020204" pitchFamily="66" charset="0"/>
            </a:endParaRPr>
          </a:p>
        </p:txBody>
      </p:sp>
      <p:sp>
        <p:nvSpPr>
          <p:cNvPr id="71683" name="Rectangle 2">
            <a:extLst>
              <a:ext uri="{FF2B5EF4-FFF2-40B4-BE49-F238E27FC236}">
                <a16:creationId xmlns:a16="http://schemas.microsoft.com/office/drawing/2014/main" id="{084010F8-054A-0142-A212-51FBEA44F297}"/>
              </a:ext>
            </a:extLst>
          </p:cNvPr>
          <p:cNvSpPr>
            <a:spLocks noGrp="1" noChangeArrowheads="1"/>
          </p:cNvSpPr>
          <p:nvPr>
            <p:ph type="title"/>
          </p:nvPr>
        </p:nvSpPr>
        <p:spPr>
          <a:xfrm>
            <a:off x="1870075" y="0"/>
            <a:ext cx="8205788" cy="800100"/>
          </a:xfrm>
        </p:spPr>
        <p:txBody>
          <a:bodyPr/>
          <a:lstStyle/>
          <a:p>
            <a:r>
              <a:rPr lang="en-US" altLang="en-US">
                <a:latin typeface="Verdana" panose="020B0604030504040204" pitchFamily="34" charset="0"/>
                <a:ea typeface="ＭＳ Ｐゴシック" panose="020B0600070205080204" pitchFamily="34" charset="-128"/>
              </a:rPr>
              <a:t>Methods and Practical Assistance</a:t>
            </a:r>
          </a:p>
        </p:txBody>
      </p:sp>
      <p:sp>
        <p:nvSpPr>
          <p:cNvPr id="71684" name="Rectangle 3">
            <a:extLst>
              <a:ext uri="{FF2B5EF4-FFF2-40B4-BE49-F238E27FC236}">
                <a16:creationId xmlns:a16="http://schemas.microsoft.com/office/drawing/2014/main" id="{3E6C81BB-B469-564D-8102-43B687FC4B16}"/>
              </a:ext>
            </a:extLst>
          </p:cNvPr>
          <p:cNvSpPr>
            <a:spLocks noGrp="1" noChangeArrowheads="1"/>
          </p:cNvSpPr>
          <p:nvPr>
            <p:ph type="body" idx="1"/>
          </p:nvPr>
        </p:nvSpPr>
        <p:spPr>
          <a:xfrm>
            <a:off x="2146300" y="1046163"/>
            <a:ext cx="7772400" cy="4114800"/>
          </a:xfrm>
        </p:spPr>
        <p:txBody>
          <a:bodyPr/>
          <a:lstStyle/>
          <a:p>
            <a:r>
              <a:rPr lang="en-US" altLang="en-US" sz="2000">
                <a:ea typeface="ＭＳ Ｐゴシック" panose="020B0600070205080204" pitchFamily="34" charset="-128"/>
              </a:rPr>
              <a:t>For help with protocols there are several choices including the MCB references on the previous slide (Methods in Cell Biology)</a:t>
            </a:r>
          </a:p>
          <a:p>
            <a:r>
              <a:rPr lang="en-US" altLang="en-US" sz="2000">
                <a:ea typeface="ＭＳ Ｐゴシック" panose="020B0600070205080204" pitchFamily="34" charset="-128"/>
              </a:rPr>
              <a:t>The Handbook of Flow Cytometry Methods</a:t>
            </a:r>
          </a:p>
          <a:p>
            <a:r>
              <a:rPr lang="en-US" altLang="en-US" sz="2000">
                <a:ea typeface="ＭＳ Ｐゴシック" panose="020B0600070205080204" pitchFamily="34" charset="-128"/>
              </a:rPr>
              <a:t>Current Protocols in Cytometry</a:t>
            </a:r>
          </a:p>
        </p:txBody>
      </p:sp>
      <p:pic>
        <p:nvPicPr>
          <p:cNvPr id="71685" name="Picture 4" descr="CPC">
            <a:extLst>
              <a:ext uri="{FF2B5EF4-FFF2-40B4-BE49-F238E27FC236}">
                <a16:creationId xmlns:a16="http://schemas.microsoft.com/office/drawing/2014/main" id="{73EC108D-E4A6-9B45-BF86-E2E400F33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590801"/>
            <a:ext cx="31242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5" descr="robinson">
            <a:extLst>
              <a:ext uri="{FF2B5EF4-FFF2-40B4-BE49-F238E27FC236}">
                <a16:creationId xmlns:a16="http://schemas.microsoft.com/office/drawing/2014/main" id="{49100C77-15E4-104A-9EFE-A8922BEC6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743200"/>
            <a:ext cx="2667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340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Date Placeholder 4">
            <a:extLst>
              <a:ext uri="{FF2B5EF4-FFF2-40B4-BE49-F238E27FC236}">
                <a16:creationId xmlns:a16="http://schemas.microsoft.com/office/drawing/2014/main" id="{4169A4FF-0760-DA4F-B807-3FE5FD5A43EB}"/>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01E9CB-58C9-4A4C-8360-D0860B5817DB}" type="datetime12">
              <a:rPr lang="en-US" altLang="en-US" sz="1400">
                <a:latin typeface="Times New Roman" panose="02020603050405020304" pitchFamily="18" charset="0"/>
              </a:rPr>
              <a:pPr>
                <a:spcBef>
                  <a:spcPct val="0"/>
                </a:spcBef>
                <a:buFontTx/>
                <a:buNone/>
              </a:pPr>
              <a:t>9:07 AM</a:t>
            </a:fld>
            <a:endParaRPr lang="en-US" altLang="en-US" sz="1400">
              <a:latin typeface="Times New Roman" panose="02020603050405020304" pitchFamily="18" charset="0"/>
            </a:endParaRPr>
          </a:p>
        </p:txBody>
      </p:sp>
      <p:sp>
        <p:nvSpPr>
          <p:cNvPr id="73730" name="Slide Number Placeholder 6">
            <a:extLst>
              <a:ext uri="{FF2B5EF4-FFF2-40B4-BE49-F238E27FC236}">
                <a16:creationId xmlns:a16="http://schemas.microsoft.com/office/drawing/2014/main" id="{7DB611D9-2B10-764B-8298-51F6D76B41E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Page </a:t>
            </a:r>
            <a:fld id="{5B71A5A8-DA81-3F44-818E-F707CB5A2E12}" type="slidenum">
              <a:rPr lang="en-US" altLang="en-US" sz="1400">
                <a:latin typeface="Comic Sans MS" panose="030F0902030302020204" pitchFamily="66" charset="0"/>
              </a:rPr>
              <a:pPr>
                <a:spcBef>
                  <a:spcPct val="0"/>
                </a:spcBef>
                <a:buFontTx/>
                <a:buNone/>
              </a:pPr>
              <a:t>48</a:t>
            </a:fld>
            <a:endParaRPr lang="en-US" altLang="en-US" sz="1400">
              <a:latin typeface="Comic Sans MS" panose="030F0902030302020204" pitchFamily="66" charset="0"/>
            </a:endParaRPr>
          </a:p>
        </p:txBody>
      </p:sp>
      <p:sp>
        <p:nvSpPr>
          <p:cNvPr id="73731" name="Rectangle 2050">
            <a:extLst>
              <a:ext uri="{FF2B5EF4-FFF2-40B4-BE49-F238E27FC236}">
                <a16:creationId xmlns:a16="http://schemas.microsoft.com/office/drawing/2014/main" id="{AF86691B-E76A-1E44-8AAB-AC522169C77E}"/>
              </a:ext>
            </a:extLst>
          </p:cNvPr>
          <p:cNvSpPr>
            <a:spLocks noGrp="1" noChangeArrowheads="1"/>
          </p:cNvSpPr>
          <p:nvPr>
            <p:ph type="title"/>
          </p:nvPr>
        </p:nvSpPr>
        <p:spPr>
          <a:xfrm>
            <a:off x="2138363" y="0"/>
            <a:ext cx="7772400" cy="666750"/>
          </a:xfrm>
        </p:spPr>
        <p:txBody>
          <a:bodyPr/>
          <a:lstStyle/>
          <a:p>
            <a:r>
              <a:rPr lang="en-US" altLang="en-US">
                <a:ea typeface="ＭＳ Ｐゴシック" panose="020B0600070205080204" pitchFamily="34" charset="-128"/>
              </a:rPr>
              <a:t>Additional Sources</a:t>
            </a:r>
          </a:p>
        </p:txBody>
      </p:sp>
      <p:sp>
        <p:nvSpPr>
          <p:cNvPr id="73732" name="Rectangle 2051">
            <a:extLst>
              <a:ext uri="{FF2B5EF4-FFF2-40B4-BE49-F238E27FC236}">
                <a16:creationId xmlns:a16="http://schemas.microsoft.com/office/drawing/2014/main" id="{4745BA72-4FD2-124E-A8B4-13FEEC27A923}"/>
              </a:ext>
            </a:extLst>
          </p:cNvPr>
          <p:cNvSpPr>
            <a:spLocks noGrp="1" noChangeArrowheads="1"/>
          </p:cNvSpPr>
          <p:nvPr>
            <p:ph type="body" sz="half" idx="1"/>
          </p:nvPr>
        </p:nvSpPr>
        <p:spPr>
          <a:xfrm>
            <a:off x="1524000" y="1131889"/>
            <a:ext cx="3810000" cy="1819275"/>
          </a:xfrm>
        </p:spPr>
        <p:txBody>
          <a:bodyPr/>
          <a:lstStyle/>
          <a:p>
            <a:r>
              <a:rPr lang="en-US" altLang="en-US" sz="1200">
                <a:ea typeface="ＭＳ Ｐゴシック" panose="020B0600070205080204" pitchFamily="34" charset="-128"/>
              </a:rPr>
              <a:t>Powerpoint presentations references as J.Paul Robinson (</a:t>
            </a:r>
            <a:r>
              <a:rPr lang="en-US" altLang="en-US" sz="1400" b="1">
                <a:solidFill>
                  <a:srgbClr val="FC0128"/>
                </a:solidFill>
                <a:ea typeface="ＭＳ Ｐゴシック" panose="020B0600070205080204" pitchFamily="34" charset="-128"/>
              </a:rPr>
              <a:t>JPR</a:t>
            </a:r>
            <a:r>
              <a:rPr lang="en-US" altLang="en-US" sz="1200">
                <a:ea typeface="ＭＳ Ｐゴシック" panose="020B0600070205080204" pitchFamily="34" charset="-128"/>
              </a:rPr>
              <a:t>); Robert Murphry (</a:t>
            </a:r>
            <a:r>
              <a:rPr lang="en-US" altLang="en-US" sz="1400" b="1">
                <a:solidFill>
                  <a:srgbClr val="FC0128"/>
                </a:solidFill>
                <a:ea typeface="ＭＳ Ｐゴシック" panose="020B0600070205080204" pitchFamily="34" charset="-128"/>
              </a:rPr>
              <a:t>RFM</a:t>
            </a:r>
            <a:r>
              <a:rPr lang="en-US" altLang="en-US" sz="1200">
                <a:ea typeface="ＭＳ Ｐゴシック" panose="020B0600070205080204" pitchFamily="34" charset="-128"/>
              </a:rPr>
              <a:t>), Carleton Stewart (</a:t>
            </a:r>
            <a:r>
              <a:rPr lang="en-US" altLang="en-US" sz="1400" b="1">
                <a:solidFill>
                  <a:srgbClr val="FC0128"/>
                </a:solidFill>
                <a:ea typeface="ＭＳ Ｐゴシック" panose="020B0600070205080204" pitchFamily="34" charset="-128"/>
              </a:rPr>
              <a:t>CS</a:t>
            </a:r>
            <a:r>
              <a:rPr lang="en-US" altLang="en-US" sz="1200">
                <a:ea typeface="ＭＳ Ｐゴシック" panose="020B0600070205080204" pitchFamily="34" charset="-128"/>
              </a:rPr>
              <a:t>)</a:t>
            </a:r>
          </a:p>
          <a:p>
            <a:r>
              <a:rPr lang="en-US" altLang="en-US" sz="1200">
                <a:ea typeface="ＭＳ Ｐゴシック" panose="020B0600070205080204" pitchFamily="34" charset="-128"/>
              </a:rPr>
              <a:t>Web sources of these presentation are:</a:t>
            </a:r>
          </a:p>
          <a:p>
            <a:r>
              <a:rPr lang="en-US" altLang="en-US" sz="1200">
                <a:ea typeface="ＭＳ Ｐゴシック" panose="020B0600070205080204" pitchFamily="34" charset="-128"/>
                <a:hlinkClick r:id="rId3"/>
              </a:rPr>
              <a:t>http://www.cyto.purdue.edu/flowcyt/educate/pptslide.htm</a:t>
            </a:r>
            <a:endParaRPr lang="en-US" altLang="en-US" sz="1200">
              <a:ea typeface="ＭＳ Ｐゴシック" panose="020B0600070205080204" pitchFamily="34" charset="-128"/>
            </a:endParaRPr>
          </a:p>
          <a:p>
            <a:r>
              <a:rPr lang="en-US" altLang="en-US" sz="1200">
                <a:ea typeface="ＭＳ Ｐゴシック" panose="020B0600070205080204" pitchFamily="34" charset="-128"/>
              </a:rPr>
              <a:t>http://www.cyto.purdue.edu/flowcyt/educate1.htm</a:t>
            </a:r>
          </a:p>
        </p:txBody>
      </p:sp>
      <p:sp>
        <p:nvSpPr>
          <p:cNvPr id="73733" name="Text Box 2052">
            <a:extLst>
              <a:ext uri="{FF2B5EF4-FFF2-40B4-BE49-F238E27FC236}">
                <a16:creationId xmlns:a16="http://schemas.microsoft.com/office/drawing/2014/main" id="{B84DD05D-D7CA-A446-9A6A-EBE6B0B0102B}"/>
              </a:ext>
            </a:extLst>
          </p:cNvPr>
          <p:cNvSpPr txBox="1">
            <a:spLocks noChangeArrowheads="1"/>
          </p:cNvSpPr>
          <p:nvPr/>
        </p:nvSpPr>
        <p:spPr bwMode="auto">
          <a:xfrm>
            <a:off x="1870075" y="3181351"/>
            <a:ext cx="7920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Additional Sources include the Purdue Cytometry CD-ROM series</a:t>
            </a:r>
          </a:p>
        </p:txBody>
      </p:sp>
      <p:pic>
        <p:nvPicPr>
          <p:cNvPr id="73734" name="Picture 2053" descr="cd4">
            <a:extLst>
              <a:ext uri="{FF2B5EF4-FFF2-40B4-BE49-F238E27FC236}">
                <a16:creationId xmlns:a16="http://schemas.microsoft.com/office/drawing/2014/main" id="{F59E0E26-4CE3-6F4B-AF24-6CA8A9D71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464" y="1122364"/>
            <a:ext cx="123507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054" descr="flocel1">
            <a:extLst>
              <a:ext uri="{FF2B5EF4-FFF2-40B4-BE49-F238E27FC236}">
                <a16:creationId xmlns:a16="http://schemas.microsoft.com/office/drawing/2014/main" id="{6446ED21-3C4D-034A-A75C-20DD932CC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1184276"/>
            <a:ext cx="12779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2055" descr="isac11a">
            <a:extLst>
              <a:ext uri="{FF2B5EF4-FFF2-40B4-BE49-F238E27FC236}">
                <a16:creationId xmlns:a16="http://schemas.microsoft.com/office/drawing/2014/main" id="{DB93CA00-F217-AC45-89D2-57B34A360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975" y="4062414"/>
            <a:ext cx="12954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2056" descr="cd2cover">
            <a:extLst>
              <a:ext uri="{FF2B5EF4-FFF2-40B4-BE49-F238E27FC236}">
                <a16:creationId xmlns:a16="http://schemas.microsoft.com/office/drawing/2014/main" id="{44B974D7-19B6-A84F-93A3-E5AC7488C1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7339" y="1179514"/>
            <a:ext cx="12668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2057" descr="cd3cover">
            <a:extLst>
              <a:ext uri="{FF2B5EF4-FFF2-40B4-BE49-F238E27FC236}">
                <a16:creationId xmlns:a16="http://schemas.microsoft.com/office/drawing/2014/main" id="{A899BDFF-6745-4742-8911-C3930ED2A0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8139" y="1179514"/>
            <a:ext cx="12668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 Box 2058">
            <a:extLst>
              <a:ext uri="{FF2B5EF4-FFF2-40B4-BE49-F238E27FC236}">
                <a16:creationId xmlns:a16="http://schemas.microsoft.com/office/drawing/2014/main" id="{68FFBD74-EB5F-4F45-8788-77C70635B556}"/>
              </a:ext>
            </a:extLst>
          </p:cNvPr>
          <p:cNvSpPr txBox="1">
            <a:spLocks noChangeArrowheads="1"/>
          </p:cNvSpPr>
          <p:nvPr/>
        </p:nvSpPr>
        <p:spPr bwMode="auto">
          <a:xfrm>
            <a:off x="1679575" y="5335588"/>
            <a:ext cx="7886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 Vol. 5	        Vol. 6             Vol. 7	       Vol. 8     Microscopy 1 	Microscopy II</a:t>
            </a:r>
          </a:p>
        </p:txBody>
      </p:sp>
      <p:pic>
        <p:nvPicPr>
          <p:cNvPr id="73740" name="Picture 2062" descr="cover1bb">
            <a:extLst>
              <a:ext uri="{FF2B5EF4-FFF2-40B4-BE49-F238E27FC236}">
                <a16:creationId xmlns:a16="http://schemas.microsoft.com/office/drawing/2014/main" id="{44B5319B-803F-2C49-B38A-9AFC3121B6D5}"/>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6759575" y="4081463"/>
            <a:ext cx="1231900" cy="1250950"/>
          </a:xfrm>
          <a:noFill/>
        </p:spPr>
      </p:pic>
      <p:sp>
        <p:nvSpPr>
          <p:cNvPr id="73741" name="Rectangle 2065">
            <a:extLst>
              <a:ext uri="{FF2B5EF4-FFF2-40B4-BE49-F238E27FC236}">
                <a16:creationId xmlns:a16="http://schemas.microsoft.com/office/drawing/2014/main" id="{72D628A4-4F9D-714A-8204-A15AAFC27EB4}"/>
              </a:ext>
            </a:extLst>
          </p:cNvPr>
          <p:cNvSpPr>
            <a:spLocks noChangeArrowheads="1"/>
          </p:cNvSpPr>
          <p:nvPr/>
        </p:nvSpPr>
        <p:spPr bwMode="auto">
          <a:xfrm>
            <a:off x="5608639" y="2576513"/>
            <a:ext cx="4814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Vol. 1	      Vol. 2             Vol. 3	     Vol. 4</a:t>
            </a:r>
          </a:p>
        </p:txBody>
      </p:sp>
      <p:pic>
        <p:nvPicPr>
          <p:cNvPr id="73742" name="Picture 2066">
            <a:extLst>
              <a:ext uri="{FF2B5EF4-FFF2-40B4-BE49-F238E27FC236}">
                <a16:creationId xmlns:a16="http://schemas.microsoft.com/office/drawing/2014/main" id="{0188E148-80B4-B541-9C87-D417992113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5925" y="4108450"/>
            <a:ext cx="1239838"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2067">
            <a:extLst>
              <a:ext uri="{FF2B5EF4-FFF2-40B4-BE49-F238E27FC236}">
                <a16:creationId xmlns:a16="http://schemas.microsoft.com/office/drawing/2014/main" id="{3630F260-7EB1-7341-B797-F8BC630490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7514" y="4103689"/>
            <a:ext cx="12414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2068">
            <a:extLst>
              <a:ext uri="{FF2B5EF4-FFF2-40B4-BE49-F238E27FC236}">
                <a16:creationId xmlns:a16="http://schemas.microsoft.com/office/drawing/2014/main" id="{E039E68B-3F83-7B42-8A63-2B3E522DF0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7826" y="4071939"/>
            <a:ext cx="12604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2069">
            <a:extLst>
              <a:ext uri="{FF2B5EF4-FFF2-40B4-BE49-F238E27FC236}">
                <a16:creationId xmlns:a16="http://schemas.microsoft.com/office/drawing/2014/main" id="{3884B134-B605-4841-A1A7-FE623320C8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24813" y="4089400"/>
            <a:ext cx="12366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6" name="Rectangle 2070">
            <a:extLst>
              <a:ext uri="{FF2B5EF4-FFF2-40B4-BE49-F238E27FC236}">
                <a16:creationId xmlns:a16="http://schemas.microsoft.com/office/drawing/2014/main" id="{323F63F4-B44D-A24E-97DA-AD44694E499B}"/>
              </a:ext>
            </a:extLst>
          </p:cNvPr>
          <p:cNvSpPr>
            <a:spLocks noChangeArrowheads="1"/>
          </p:cNvSpPr>
          <p:nvPr/>
        </p:nvSpPr>
        <p:spPr bwMode="auto">
          <a:xfrm>
            <a:off x="3449639" y="5922963"/>
            <a:ext cx="4821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chemeClr val="accent2"/>
                </a:solidFill>
                <a:latin typeface="Times New Roman" panose="02020603050405020304" pitchFamily="18" charset="0"/>
              </a:rPr>
              <a:t>cyto.purdue.edu/flowcyt/cdseries.htm</a:t>
            </a:r>
          </a:p>
        </p:txBody>
      </p:sp>
      <p:pic>
        <p:nvPicPr>
          <p:cNvPr id="73747" name="Picture 2071">
            <a:extLst>
              <a:ext uri="{FF2B5EF4-FFF2-40B4-BE49-F238E27FC236}">
                <a16:creationId xmlns:a16="http://schemas.microsoft.com/office/drawing/2014/main" id="{85A79450-3871-8441-BFAE-E17BCF5FBE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4026" y="3721100"/>
            <a:ext cx="1160463"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Text Box 2072">
            <a:extLst>
              <a:ext uri="{FF2B5EF4-FFF2-40B4-BE49-F238E27FC236}">
                <a16:creationId xmlns:a16="http://schemas.microsoft.com/office/drawing/2014/main" id="{419A06A7-50A8-0144-897B-DD6B2430BA28}"/>
              </a:ext>
            </a:extLst>
          </p:cNvPr>
          <p:cNvSpPr txBox="1">
            <a:spLocks noChangeArrowheads="1"/>
          </p:cNvSpPr>
          <p:nvPr/>
        </p:nvSpPr>
        <p:spPr bwMode="auto">
          <a:xfrm>
            <a:off x="9631363" y="5322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latin typeface="Times New Roman" panose="02020603050405020304" pitchFamily="18" charset="0"/>
            </a:endParaRPr>
          </a:p>
        </p:txBody>
      </p:sp>
      <p:sp>
        <p:nvSpPr>
          <p:cNvPr id="73749" name="Text Box 2074">
            <a:extLst>
              <a:ext uri="{FF2B5EF4-FFF2-40B4-BE49-F238E27FC236}">
                <a16:creationId xmlns:a16="http://schemas.microsoft.com/office/drawing/2014/main" id="{E0B5DFBB-E9C8-444B-9A10-DDCB0A1058F9}"/>
              </a:ext>
            </a:extLst>
          </p:cNvPr>
          <p:cNvSpPr txBox="1">
            <a:spLocks noChangeArrowheads="1"/>
          </p:cNvSpPr>
          <p:nvPr/>
        </p:nvSpPr>
        <p:spPr bwMode="auto">
          <a:xfrm>
            <a:off x="9783763" y="5475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latin typeface="Times New Roman" panose="02020603050405020304" pitchFamily="18" charset="0"/>
            </a:endParaRPr>
          </a:p>
        </p:txBody>
      </p:sp>
      <p:sp>
        <p:nvSpPr>
          <p:cNvPr id="73750" name="Text Box 2075">
            <a:extLst>
              <a:ext uri="{FF2B5EF4-FFF2-40B4-BE49-F238E27FC236}">
                <a16:creationId xmlns:a16="http://schemas.microsoft.com/office/drawing/2014/main" id="{6B02686E-2AFF-5A44-B4E6-09660F42469D}"/>
              </a:ext>
            </a:extLst>
          </p:cNvPr>
          <p:cNvSpPr txBox="1">
            <a:spLocks noChangeArrowheads="1"/>
          </p:cNvSpPr>
          <p:nvPr/>
        </p:nvSpPr>
        <p:spPr bwMode="auto">
          <a:xfrm>
            <a:off x="9537700" y="5345113"/>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DVD V10</a:t>
            </a:r>
          </a:p>
        </p:txBody>
      </p:sp>
    </p:spTree>
    <p:extLst>
      <p:ext uri="{BB962C8B-B14F-4D97-AF65-F5344CB8AC3E}">
        <p14:creationId xmlns:p14="http://schemas.microsoft.com/office/powerpoint/2010/main" val="2536206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Date Placeholder 3">
            <a:extLst>
              <a:ext uri="{FF2B5EF4-FFF2-40B4-BE49-F238E27FC236}">
                <a16:creationId xmlns:a16="http://schemas.microsoft.com/office/drawing/2014/main" id="{0410ED8E-8512-0F41-9BC9-C187D92F6AD6}"/>
              </a:ext>
            </a:extLst>
          </p:cNvPr>
          <p:cNvSpPr>
            <a:spLocks noGrp="1"/>
          </p:cNvSpPr>
          <p:nvPr>
            <p:ph type="dt" sz="quarter" idx="4294967295"/>
          </p:nvPr>
        </p:nvSpPr>
        <p:spPr bwMode="auto">
          <a:xfrm>
            <a:off x="2667000" y="6553200"/>
            <a:ext cx="12192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17B7589-24AF-7649-B245-4D65286F0B0E}" type="datetime12">
              <a:rPr lang="en-US" altLang="en-US" sz="1400"/>
              <a:pPr>
                <a:spcBef>
                  <a:spcPct val="0"/>
                </a:spcBef>
                <a:buFontTx/>
                <a:buNone/>
              </a:pPr>
              <a:t>9:07 AM</a:t>
            </a:fld>
            <a:endParaRPr lang="en-US" altLang="en-US" sz="1400"/>
          </a:p>
        </p:txBody>
      </p:sp>
      <p:sp>
        <p:nvSpPr>
          <p:cNvPr id="75778" name="Slide Number Placeholder 5">
            <a:extLst>
              <a:ext uri="{FF2B5EF4-FFF2-40B4-BE49-F238E27FC236}">
                <a16:creationId xmlns:a16="http://schemas.microsoft.com/office/drawing/2014/main" id="{56511797-ADFF-414D-85C7-2CECCD27A24E}"/>
              </a:ext>
            </a:extLst>
          </p:cNvPr>
          <p:cNvSpPr>
            <a:spLocks noGrp="1"/>
          </p:cNvSpPr>
          <p:nvPr>
            <p:ph type="sldNum" sz="quarter" idx="4294967295"/>
          </p:nvPr>
        </p:nvSpPr>
        <p:spPr>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55E7A898-6BF4-C74B-80AD-416CB80B9285}" type="slidenum">
              <a:rPr lang="en-US" altLang="en-US" sz="140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65541" name="Rectangle 2">
            <a:extLst>
              <a:ext uri="{FF2B5EF4-FFF2-40B4-BE49-F238E27FC236}">
                <a16:creationId xmlns:a16="http://schemas.microsoft.com/office/drawing/2014/main" id="{1742A629-BAF3-1C4E-A5B4-05CC82817F72}"/>
              </a:ext>
            </a:extLst>
          </p:cNvPr>
          <p:cNvSpPr>
            <a:spLocks noGrp="1" noChangeArrowheads="1"/>
          </p:cNvSpPr>
          <p:nvPr>
            <p:ph type="title"/>
          </p:nvPr>
        </p:nvSpPr>
        <p:spPr/>
        <p:txBody>
          <a:bodyPr/>
          <a:lstStyle/>
          <a:p>
            <a:pPr>
              <a:defRPr/>
            </a:pPr>
            <a:r>
              <a:rPr lang="en-US" altLang="en-US" dirty="0">
                <a:ea typeface="+mj-ea"/>
                <a:cs typeface="+mj-cs"/>
              </a:rPr>
              <a:t>Summary</a:t>
            </a:r>
          </a:p>
        </p:txBody>
      </p:sp>
      <p:sp>
        <p:nvSpPr>
          <p:cNvPr id="75780" name="Rectangle 3">
            <a:extLst>
              <a:ext uri="{FF2B5EF4-FFF2-40B4-BE49-F238E27FC236}">
                <a16:creationId xmlns:a16="http://schemas.microsoft.com/office/drawing/2014/main" id="{71FBEA97-5725-1148-8D31-9411FE63F7A0}"/>
              </a:ext>
            </a:extLst>
          </p:cNvPr>
          <p:cNvSpPr>
            <a:spLocks noGrp="1" noChangeArrowheads="1"/>
          </p:cNvSpPr>
          <p:nvPr>
            <p:ph type="body" idx="1"/>
          </p:nvPr>
        </p:nvSpPr>
        <p:spPr/>
        <p:txBody>
          <a:bodyPr/>
          <a:lstStyle/>
          <a:p>
            <a:r>
              <a:rPr lang="en-US" altLang="en-US">
                <a:ea typeface="ＭＳ Ｐゴシック" panose="020B0600070205080204" pitchFamily="34" charset="-128"/>
              </a:rPr>
              <a:t>What is Flow Cytometry</a:t>
            </a:r>
          </a:p>
          <a:p>
            <a:r>
              <a:rPr lang="en-US" altLang="en-US">
                <a:ea typeface="ＭＳ Ｐゴシック" panose="020B0600070205080204" pitchFamily="34" charset="-128"/>
              </a:rPr>
              <a:t>What is it used for</a:t>
            </a:r>
          </a:p>
          <a:p>
            <a:r>
              <a:rPr lang="en-US" altLang="en-US">
                <a:ea typeface="ＭＳ Ｐゴシック" panose="020B0600070205080204" pitchFamily="34" charset="-128"/>
              </a:rPr>
              <a:t>How did it become developed</a:t>
            </a:r>
          </a:p>
          <a:p>
            <a:r>
              <a:rPr lang="en-US" altLang="en-US">
                <a:ea typeface="ＭＳ Ｐゴシック" panose="020B0600070205080204" pitchFamily="34" charset="-128"/>
              </a:rPr>
              <a:t>Introduction to terms of use in flow cytometry</a:t>
            </a:r>
          </a:p>
          <a:p>
            <a:pPr>
              <a:buFontTx/>
              <a:buNone/>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1525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090D86D-5E57-B44F-AC10-C744467F6AD6}"/>
              </a:ext>
            </a:extLst>
          </p:cNvPr>
          <p:cNvSpPr>
            <a:spLocks noGrp="1" noChangeArrowheads="1"/>
          </p:cNvSpPr>
          <p:nvPr>
            <p:ph type="title"/>
          </p:nvPr>
        </p:nvSpPr>
        <p:spPr>
          <a:xfrm>
            <a:off x="1866900" y="152400"/>
            <a:ext cx="10325100" cy="685800"/>
          </a:xfrm>
        </p:spPr>
        <p:txBody>
          <a:bodyPr/>
          <a:lstStyle/>
          <a:p>
            <a:r>
              <a:rPr lang="en-US" altLang="en-US" dirty="0">
                <a:ea typeface="ＭＳ Ｐゴシック" panose="020B0600070205080204" pitchFamily="34" charset="-128"/>
              </a:rPr>
              <a:t>What is flow cytometry and what it it used for?</a:t>
            </a:r>
          </a:p>
        </p:txBody>
      </p:sp>
      <p:sp>
        <p:nvSpPr>
          <p:cNvPr id="15362" name="Slide Number Placeholder 2">
            <a:extLst>
              <a:ext uri="{FF2B5EF4-FFF2-40B4-BE49-F238E27FC236}">
                <a16:creationId xmlns:a16="http://schemas.microsoft.com/office/drawing/2014/main" id="{89F4C7AB-7269-8145-8597-5B42F54C55E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21C9C585-6475-7244-8869-E148D5C925B7}" type="slidenum">
              <a:rPr lang="en-US" altLang="en-US" sz="1400">
                <a:latin typeface="Times New Roman" panose="02020603050405020304" pitchFamily="18" charset="0"/>
              </a:rPr>
              <a:pPr>
                <a:spcBef>
                  <a:spcPct val="0"/>
                </a:spcBef>
                <a:buFontTx/>
                <a:buNone/>
              </a:pPr>
              <a:t>5</a:t>
            </a:fld>
            <a:endParaRPr lang="en-US" altLang="en-US" sz="1400">
              <a:latin typeface="Times New Roman" panose="02020603050405020304" pitchFamily="18" charset="0"/>
            </a:endParaRPr>
          </a:p>
        </p:txBody>
      </p:sp>
      <p:sp>
        <p:nvSpPr>
          <p:cNvPr id="15363" name="TextBox 3">
            <a:extLst>
              <a:ext uri="{FF2B5EF4-FFF2-40B4-BE49-F238E27FC236}">
                <a16:creationId xmlns:a16="http://schemas.microsoft.com/office/drawing/2014/main" id="{973C1155-1066-BC4D-8BDF-B088425556FE}"/>
              </a:ext>
            </a:extLst>
          </p:cNvPr>
          <p:cNvSpPr txBox="1">
            <a:spLocks noChangeArrowheads="1"/>
          </p:cNvSpPr>
          <p:nvPr/>
        </p:nvSpPr>
        <p:spPr bwMode="auto">
          <a:xfrm>
            <a:off x="1981200" y="1447800"/>
            <a:ext cx="8001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2400">
                <a:latin typeface="Times New Roman" panose="02020603050405020304" pitchFamily="18" charset="0"/>
              </a:rPr>
              <a:t>Single cells technology</a:t>
            </a:r>
          </a:p>
          <a:p>
            <a:pPr>
              <a:spcBef>
                <a:spcPct val="0"/>
              </a:spcBef>
            </a:pPr>
            <a:r>
              <a:rPr lang="en-US" altLang="en-US" sz="2400">
                <a:latin typeface="Times New Roman" panose="02020603050405020304" pitchFamily="18" charset="0"/>
              </a:rPr>
              <a:t>Which means it is designed to evaluate properties of every cell in a sample</a:t>
            </a:r>
          </a:p>
          <a:p>
            <a:pPr>
              <a:spcBef>
                <a:spcPct val="0"/>
              </a:spcBef>
            </a:pPr>
            <a:r>
              <a:rPr lang="en-US" altLang="en-US" sz="2400">
                <a:latin typeface="Times New Roman" panose="02020603050405020304" pitchFamily="18" charset="0"/>
              </a:rPr>
              <a:t>It uses a variety of techniques that focus on LIGHT SCATTE  and  FLUORESCENCE</a:t>
            </a:r>
          </a:p>
          <a:p>
            <a:pPr>
              <a:spcBef>
                <a:spcPct val="0"/>
              </a:spcBef>
            </a:pPr>
            <a:r>
              <a:rPr lang="en-US" altLang="en-US" sz="2400">
                <a:latin typeface="Times New Roman" panose="02020603050405020304" pitchFamily="18" charset="0"/>
              </a:rPr>
              <a:t>Cells or particles in a liquid sample are pushed past a laser beam at very high speed</a:t>
            </a:r>
          </a:p>
          <a:p>
            <a:pPr>
              <a:spcBef>
                <a:spcPct val="0"/>
              </a:spcBef>
            </a:pPr>
            <a:r>
              <a:rPr lang="en-US" altLang="en-US" sz="2400">
                <a:latin typeface="Times New Roman" panose="02020603050405020304" pitchFamily="18" charset="0"/>
              </a:rPr>
              <a:t>The signals from the intersection of the laser and the particle are the measured signals</a:t>
            </a:r>
          </a:p>
        </p:txBody>
      </p:sp>
    </p:spTree>
    <p:extLst>
      <p:ext uri="{BB962C8B-B14F-4D97-AF65-F5344CB8AC3E}">
        <p14:creationId xmlns:p14="http://schemas.microsoft.com/office/powerpoint/2010/main" val="275016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FF3ED70-C6DF-4248-9F54-6FEA572D0308}"/>
              </a:ext>
            </a:extLst>
          </p:cNvPr>
          <p:cNvSpPr>
            <a:spLocks noGrp="1" noChangeArrowheads="1"/>
          </p:cNvSpPr>
          <p:nvPr>
            <p:ph type="title"/>
          </p:nvPr>
        </p:nvSpPr>
        <p:spPr>
          <a:xfrm>
            <a:off x="1676400" y="152400"/>
            <a:ext cx="10515600" cy="685800"/>
          </a:xfrm>
        </p:spPr>
        <p:txBody>
          <a:bodyPr/>
          <a:lstStyle/>
          <a:p>
            <a:r>
              <a:rPr lang="en-US" altLang="en-US" dirty="0">
                <a:ea typeface="ＭＳ Ｐゴシック" panose="020B0600070205080204" pitchFamily="34" charset="-128"/>
              </a:rPr>
              <a:t>What is flow cytometry and what it it used for?</a:t>
            </a:r>
          </a:p>
        </p:txBody>
      </p:sp>
      <p:sp>
        <p:nvSpPr>
          <p:cNvPr id="16386" name="Slide Number Placeholder 2">
            <a:extLst>
              <a:ext uri="{FF2B5EF4-FFF2-40B4-BE49-F238E27FC236}">
                <a16:creationId xmlns:a16="http://schemas.microsoft.com/office/drawing/2014/main" id="{3AC2DD51-55E7-EF43-917B-7D865CAB592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51C602FF-5EE0-D64C-A354-0C845AE96B70}" type="slidenum">
              <a:rPr lang="en-US" altLang="en-US" sz="140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
        <p:nvSpPr>
          <p:cNvPr id="4" name="TextBox 3">
            <a:extLst>
              <a:ext uri="{FF2B5EF4-FFF2-40B4-BE49-F238E27FC236}">
                <a16:creationId xmlns:a16="http://schemas.microsoft.com/office/drawing/2014/main" id="{3ABC80F0-2CE8-DD48-BDC2-3D1740F92789}"/>
              </a:ext>
            </a:extLst>
          </p:cNvPr>
          <p:cNvSpPr txBox="1"/>
          <p:nvPr/>
        </p:nvSpPr>
        <p:spPr>
          <a:xfrm>
            <a:off x="1905000" y="1524000"/>
            <a:ext cx="8153400" cy="3970318"/>
          </a:xfrm>
          <a:prstGeom prst="rect">
            <a:avLst/>
          </a:prstGeom>
          <a:noFill/>
        </p:spPr>
        <p:txBody>
          <a:bodyPr>
            <a:spAutoFit/>
          </a:bodyPr>
          <a:lstStyle/>
          <a:p>
            <a:pPr>
              <a:defRPr/>
            </a:pPr>
            <a:r>
              <a:rPr lang="en-US" sz="2800" b="1" dirty="0"/>
              <a:t>Because the sample is a fluid…</a:t>
            </a:r>
          </a:p>
          <a:p>
            <a:pPr marL="342900" indent="-342900">
              <a:buFont typeface="Arial" panose="020B0604020202020204" pitchFamily="34" charset="0"/>
              <a:buChar char="•"/>
              <a:defRPr/>
            </a:pPr>
            <a:r>
              <a:rPr lang="en-US" sz="2800" dirty="0"/>
              <a:t>Flow cytometry is very useful for biological samples </a:t>
            </a:r>
          </a:p>
          <a:p>
            <a:pPr marL="342900" indent="-342900">
              <a:buFont typeface="Arial" panose="020B0604020202020204" pitchFamily="34" charset="0"/>
              <a:buChar char="•"/>
              <a:defRPr/>
            </a:pPr>
            <a:r>
              <a:rPr lang="en-US" sz="2800" dirty="0"/>
              <a:t>Blood, urine, cell cultures, water samples, microbial samples, beer, wine, milk</a:t>
            </a:r>
          </a:p>
          <a:p>
            <a:pPr marL="342900" indent="-342900">
              <a:buFont typeface="Arial" panose="020B0604020202020204" pitchFamily="34" charset="0"/>
              <a:buChar char="•"/>
              <a:defRPr/>
            </a:pPr>
            <a:endParaRPr lang="en-US" sz="2800" dirty="0"/>
          </a:p>
          <a:p>
            <a:pPr marL="342900" indent="-342900">
              <a:buFont typeface="Arial" panose="020B0604020202020204" pitchFamily="34" charset="0"/>
              <a:buChar char="•"/>
              <a:defRPr/>
            </a:pPr>
            <a:endParaRPr lang="en-US" sz="2800" dirty="0"/>
          </a:p>
          <a:p>
            <a:pPr>
              <a:defRPr/>
            </a:pPr>
            <a:r>
              <a:rPr lang="en-US" sz="2800" b="1" dirty="0"/>
              <a:t>It is not useful for </a:t>
            </a:r>
          </a:p>
          <a:p>
            <a:pPr marL="342900" indent="-342900">
              <a:buFont typeface="Arial" panose="020B0604020202020204" pitchFamily="34" charset="0"/>
              <a:buChar char="•"/>
              <a:defRPr/>
            </a:pPr>
            <a:r>
              <a:rPr lang="en-US" sz="2800" dirty="0"/>
              <a:t>solid tissue (unless it is disaggregated)</a:t>
            </a:r>
          </a:p>
          <a:p>
            <a:pPr marL="342900" indent="-342900">
              <a:buFont typeface="Arial" panose="020B0604020202020204" pitchFamily="34" charset="0"/>
              <a:buChar char="•"/>
              <a:defRPr/>
            </a:pPr>
            <a:r>
              <a:rPr lang="en-US" sz="2800" dirty="0"/>
              <a:t>It is not useful for non-liquid-based samples</a:t>
            </a:r>
          </a:p>
        </p:txBody>
      </p:sp>
    </p:spTree>
    <p:extLst>
      <p:ext uri="{BB962C8B-B14F-4D97-AF65-F5344CB8AC3E}">
        <p14:creationId xmlns:p14="http://schemas.microsoft.com/office/powerpoint/2010/main" val="1903884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F72A86AA-419F-9F46-AEBE-B4D1F4A87321}"/>
              </a:ext>
            </a:extLst>
          </p:cNvPr>
          <p:cNvSpPr>
            <a:spLocks noGrp="1" noChangeArrowheads="1"/>
          </p:cNvSpPr>
          <p:nvPr>
            <p:ph type="title"/>
          </p:nvPr>
        </p:nvSpPr>
        <p:spPr>
          <a:xfrm>
            <a:off x="1676400" y="152400"/>
            <a:ext cx="10031896" cy="685800"/>
          </a:xfrm>
        </p:spPr>
        <p:txBody>
          <a:bodyPr/>
          <a:lstStyle/>
          <a:p>
            <a:r>
              <a:rPr lang="en-US" altLang="en-US" dirty="0">
                <a:ea typeface="ＭＳ Ｐゴシック" panose="020B0600070205080204" pitchFamily="34" charset="-128"/>
              </a:rPr>
              <a:t>What is flow cytometry and what it it used for?</a:t>
            </a:r>
          </a:p>
        </p:txBody>
      </p:sp>
      <p:sp>
        <p:nvSpPr>
          <p:cNvPr id="17410" name="Slide Number Placeholder 2">
            <a:extLst>
              <a:ext uri="{FF2B5EF4-FFF2-40B4-BE49-F238E27FC236}">
                <a16:creationId xmlns:a16="http://schemas.microsoft.com/office/drawing/2014/main" id="{684ABD01-2C68-4F40-9D3A-37E579238DB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74DEA2FD-91F2-834D-9A1D-0AC2E8AAEF56}" type="slidenum">
              <a:rPr lang="en-US" altLang="en-US" sz="140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
        <p:nvSpPr>
          <p:cNvPr id="4" name="TextBox 3">
            <a:extLst>
              <a:ext uri="{FF2B5EF4-FFF2-40B4-BE49-F238E27FC236}">
                <a16:creationId xmlns:a16="http://schemas.microsoft.com/office/drawing/2014/main" id="{E3DA774A-4848-9C4A-A57F-6B60ACF30B26}"/>
              </a:ext>
            </a:extLst>
          </p:cNvPr>
          <p:cNvSpPr txBox="1"/>
          <p:nvPr/>
        </p:nvSpPr>
        <p:spPr>
          <a:xfrm>
            <a:off x="2178326" y="1166842"/>
            <a:ext cx="8153400" cy="4524315"/>
          </a:xfrm>
          <a:prstGeom prst="rect">
            <a:avLst/>
          </a:prstGeom>
          <a:noFill/>
        </p:spPr>
        <p:txBody>
          <a:bodyPr>
            <a:spAutoFit/>
          </a:bodyPr>
          <a:lstStyle/>
          <a:p>
            <a:pPr>
              <a:defRPr/>
            </a:pPr>
            <a:r>
              <a:rPr lang="en-US" sz="2400" b="1" dirty="0"/>
              <a:t>Flow cytometers can measure Fluorescence – </a:t>
            </a:r>
          </a:p>
          <a:p>
            <a:pPr>
              <a:defRPr/>
            </a:pPr>
            <a:r>
              <a:rPr lang="en-US" sz="2400" b="1" dirty="0"/>
              <a:t>so we can use antibodies labeled with </a:t>
            </a:r>
            <a:r>
              <a:rPr lang="en-US" sz="2400" b="1" dirty="0" err="1"/>
              <a:t>fluors</a:t>
            </a:r>
            <a:endParaRPr lang="en-US" sz="2400" b="1" dirty="0"/>
          </a:p>
          <a:p>
            <a:pPr marL="342900" indent="-342900">
              <a:buFont typeface="Arial" panose="020B0604020202020204" pitchFamily="34" charset="0"/>
              <a:buChar char="•"/>
              <a:defRPr/>
            </a:pPr>
            <a:r>
              <a:rPr lang="en-US" sz="2400" dirty="0"/>
              <a:t>Dyes that label nucleic acids (DNA, RNA)</a:t>
            </a:r>
          </a:p>
          <a:p>
            <a:pPr marL="342900" indent="-342900">
              <a:buFont typeface="Arial" panose="020B0604020202020204" pitchFamily="34" charset="0"/>
              <a:buChar char="•"/>
              <a:defRPr/>
            </a:pPr>
            <a:r>
              <a:rPr lang="en-US" sz="2400" dirty="0"/>
              <a:t>Dyes that label lipids</a:t>
            </a:r>
          </a:p>
          <a:p>
            <a:pPr marL="342900" indent="-342900">
              <a:buFont typeface="Arial" panose="020B0604020202020204" pitchFamily="34" charset="0"/>
              <a:buChar char="•"/>
              <a:defRPr/>
            </a:pPr>
            <a:r>
              <a:rPr lang="en-US" sz="2400" dirty="0"/>
              <a:t>Dyes that label organelles</a:t>
            </a:r>
          </a:p>
          <a:p>
            <a:pPr marL="342900" indent="-342900">
              <a:buFont typeface="Arial" panose="020B0604020202020204" pitchFamily="34" charset="0"/>
              <a:buChar char="•"/>
              <a:defRPr/>
            </a:pPr>
            <a:r>
              <a:rPr lang="en-US" sz="2400" dirty="0"/>
              <a:t>Dyes that have membrane potential properties</a:t>
            </a:r>
          </a:p>
          <a:p>
            <a:pPr marL="342900" indent="-342900">
              <a:buFont typeface="Arial" panose="020B0604020202020204" pitchFamily="34" charset="0"/>
              <a:buChar char="•"/>
              <a:defRPr/>
            </a:pPr>
            <a:r>
              <a:rPr lang="en-US" sz="2400" dirty="0"/>
              <a:t>Dyes that label proteins</a:t>
            </a:r>
          </a:p>
          <a:p>
            <a:pPr marL="342900" indent="-342900">
              <a:buFont typeface="Arial" panose="020B0604020202020204" pitchFamily="34" charset="0"/>
              <a:buChar char="•"/>
              <a:defRPr/>
            </a:pPr>
            <a:endParaRPr lang="en-US" sz="2400" dirty="0"/>
          </a:p>
          <a:p>
            <a:pPr>
              <a:defRPr/>
            </a:pPr>
            <a:r>
              <a:rPr lang="en-US" sz="2400" b="1" dirty="0"/>
              <a:t>Flow cytometers can use laser light scatter to measure</a:t>
            </a:r>
          </a:p>
          <a:p>
            <a:pPr marL="342900" indent="-342900">
              <a:buFont typeface="Arial" panose="020B0604020202020204" pitchFamily="34" charset="0"/>
              <a:buChar char="•"/>
              <a:defRPr/>
            </a:pPr>
            <a:r>
              <a:rPr lang="en-US" sz="2400" dirty="0"/>
              <a:t>The approximate size of cells or particles</a:t>
            </a:r>
          </a:p>
          <a:p>
            <a:pPr marL="342900" indent="-342900">
              <a:buFont typeface="Arial" panose="020B0604020202020204" pitchFamily="34" charset="0"/>
              <a:buChar char="•"/>
              <a:defRPr/>
            </a:pPr>
            <a:r>
              <a:rPr lang="en-US" sz="2400" dirty="0"/>
              <a:t>The density or complexity of cells or particles</a:t>
            </a:r>
          </a:p>
          <a:p>
            <a:pPr marL="342900" indent="-342900">
              <a:buFont typeface="Arial" panose="020B0604020202020204" pitchFamily="34" charset="0"/>
              <a:buChar char="•"/>
              <a:defRPr/>
            </a:pPr>
            <a:r>
              <a:rPr lang="en-US" sz="2400" dirty="0"/>
              <a:t>The number of cells or particles in a sample</a:t>
            </a:r>
          </a:p>
        </p:txBody>
      </p:sp>
    </p:spTree>
    <p:extLst>
      <p:ext uri="{BB962C8B-B14F-4D97-AF65-F5344CB8AC3E}">
        <p14:creationId xmlns:p14="http://schemas.microsoft.com/office/powerpoint/2010/main" val="4167580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638DC162-F478-B74E-8F24-7FEB6D782D9A}"/>
              </a:ext>
            </a:extLst>
          </p:cNvPr>
          <p:cNvSpPr>
            <a:spLocks noGrp="1" noChangeArrowheads="1"/>
          </p:cNvSpPr>
          <p:nvPr>
            <p:ph type="title"/>
          </p:nvPr>
        </p:nvSpPr>
        <p:spPr>
          <a:xfrm>
            <a:off x="1676400" y="152400"/>
            <a:ext cx="8839200" cy="685800"/>
          </a:xfrm>
        </p:spPr>
        <p:txBody>
          <a:bodyPr/>
          <a:lstStyle/>
          <a:p>
            <a:r>
              <a:rPr lang="en-US" altLang="en-US">
                <a:ea typeface="ＭＳ Ｐゴシック" panose="020B0600070205080204" pitchFamily="34" charset="-128"/>
              </a:rPr>
              <a:t>Why is flow cytometry so useful?</a:t>
            </a:r>
          </a:p>
        </p:txBody>
      </p:sp>
      <p:sp>
        <p:nvSpPr>
          <p:cNvPr id="18434" name="Slide Number Placeholder 2">
            <a:extLst>
              <a:ext uri="{FF2B5EF4-FFF2-40B4-BE49-F238E27FC236}">
                <a16:creationId xmlns:a16="http://schemas.microsoft.com/office/drawing/2014/main" id="{69EF3888-C7CD-224F-B243-B2AF8CA950A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0ED5B18F-7C2A-4B4F-9796-2C33EFB5A3CB}" type="slidenum">
              <a:rPr lang="en-US" altLang="en-US" sz="1400">
                <a:latin typeface="Times New Roman" panose="02020603050405020304" pitchFamily="18" charset="0"/>
              </a:rPr>
              <a:pPr>
                <a:spcBef>
                  <a:spcPct val="0"/>
                </a:spcBef>
                <a:buFontTx/>
                <a:buNone/>
              </a:pPr>
              <a:t>8</a:t>
            </a:fld>
            <a:endParaRPr lang="en-US" altLang="en-US" sz="1400">
              <a:latin typeface="Times New Roman" panose="02020603050405020304" pitchFamily="18" charset="0"/>
            </a:endParaRPr>
          </a:p>
        </p:txBody>
      </p:sp>
      <p:sp>
        <p:nvSpPr>
          <p:cNvPr id="18435" name="TextBox 3">
            <a:extLst>
              <a:ext uri="{FF2B5EF4-FFF2-40B4-BE49-F238E27FC236}">
                <a16:creationId xmlns:a16="http://schemas.microsoft.com/office/drawing/2014/main" id="{5D1FF20B-92B4-7A46-9542-1849971E32E6}"/>
              </a:ext>
            </a:extLst>
          </p:cNvPr>
          <p:cNvSpPr txBox="1">
            <a:spLocks noChangeArrowheads="1"/>
          </p:cNvSpPr>
          <p:nvPr/>
        </p:nvSpPr>
        <p:spPr bwMode="auto">
          <a:xfrm>
            <a:off x="2019300" y="1236664"/>
            <a:ext cx="83439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2400">
                <a:latin typeface="Times New Roman" panose="02020603050405020304" pitchFamily="18" charset="0"/>
              </a:rPr>
              <a:t>We can take virtually any liquid sample and analyze it for particles or cells</a:t>
            </a:r>
          </a:p>
          <a:p>
            <a:pPr>
              <a:spcBef>
                <a:spcPct val="0"/>
              </a:spcBef>
            </a:pPr>
            <a:r>
              <a:rPr lang="en-US" altLang="en-US" sz="2400">
                <a:latin typeface="Times New Roman" panose="02020603050405020304" pitchFamily="18" charset="0"/>
              </a:rPr>
              <a:t>We can disaggregate tissue into single cells or single nuclei and analyze these cells or nuclei</a:t>
            </a:r>
          </a:p>
          <a:p>
            <a:pPr>
              <a:spcBef>
                <a:spcPct val="0"/>
              </a:spcBef>
            </a:pPr>
            <a:r>
              <a:rPr lang="en-US" altLang="en-US" sz="2400">
                <a:latin typeface="Times New Roman" panose="02020603050405020304" pitchFamily="18" charset="0"/>
              </a:rPr>
              <a:t>We can obtain very detailed analysis of the cellular content of a liquid sample – we can determe </a:t>
            </a:r>
          </a:p>
          <a:p>
            <a:pPr>
              <a:spcBef>
                <a:spcPct val="0"/>
              </a:spcBef>
            </a:pPr>
            <a:r>
              <a:rPr lang="en-US" altLang="en-US" sz="2400">
                <a:latin typeface="Times New Roman" panose="02020603050405020304" pitchFamily="18" charset="0"/>
              </a:rPr>
              <a:t>How many are present</a:t>
            </a:r>
          </a:p>
          <a:p>
            <a:pPr>
              <a:spcBef>
                <a:spcPct val="0"/>
              </a:spcBef>
            </a:pPr>
            <a:r>
              <a:rPr lang="en-US" altLang="en-US" sz="2400">
                <a:latin typeface="Times New Roman" panose="02020603050405020304" pitchFamily="18" charset="0"/>
              </a:rPr>
              <a:t>What are the sizes of all the particles (many different sizes simultaneously)</a:t>
            </a:r>
          </a:p>
          <a:p>
            <a:pPr>
              <a:spcBef>
                <a:spcPct val="0"/>
              </a:spcBef>
            </a:pPr>
            <a:r>
              <a:rPr lang="en-US" altLang="en-US" sz="2400">
                <a:latin typeface="Times New Roman" panose="02020603050405020304" pitchFamily="18" charset="0"/>
              </a:rPr>
              <a:t>We can determine how many populations are present in a sample</a:t>
            </a:r>
          </a:p>
          <a:p>
            <a:pPr>
              <a:spcBef>
                <a:spcPct val="0"/>
              </a:spcBef>
            </a:pPr>
            <a:r>
              <a:rPr lang="en-US" altLang="en-US" sz="2400">
                <a:latin typeface="Times New Roman" panose="02020603050405020304" pitchFamily="18" charset="0"/>
              </a:rPr>
              <a:t>We can tag cells with antibodies and determine what the cells are or where they are derived from </a:t>
            </a:r>
          </a:p>
        </p:txBody>
      </p:sp>
    </p:spTree>
    <p:extLst>
      <p:ext uri="{BB962C8B-B14F-4D97-AF65-F5344CB8AC3E}">
        <p14:creationId xmlns:p14="http://schemas.microsoft.com/office/powerpoint/2010/main" val="357895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42E8E30-D63B-CA40-B1FC-D190B268B538}"/>
              </a:ext>
            </a:extLst>
          </p:cNvPr>
          <p:cNvSpPr>
            <a:spLocks noGrp="1" noChangeArrowheads="1"/>
          </p:cNvSpPr>
          <p:nvPr>
            <p:ph type="title"/>
          </p:nvPr>
        </p:nvSpPr>
        <p:spPr/>
        <p:txBody>
          <a:bodyPr/>
          <a:lstStyle/>
          <a:p>
            <a:r>
              <a:rPr lang="en-US" altLang="en-US">
                <a:ea typeface="ＭＳ Ｐゴシック" panose="020B0600070205080204" pitchFamily="34" charset="-128"/>
              </a:rPr>
              <a:t>Before Flow cytometry</a:t>
            </a:r>
          </a:p>
        </p:txBody>
      </p:sp>
      <p:sp>
        <p:nvSpPr>
          <p:cNvPr id="19458" name="Slide Number Placeholder 2">
            <a:extLst>
              <a:ext uri="{FF2B5EF4-FFF2-40B4-BE49-F238E27FC236}">
                <a16:creationId xmlns:a16="http://schemas.microsoft.com/office/drawing/2014/main" id="{4DF4BF5B-4944-574E-999D-9C2BD9B83B7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8937C5CB-92D5-8F42-B640-D39A1C2266B0}" type="slidenum">
              <a:rPr lang="en-US" altLang="en-US" sz="140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sp>
        <p:nvSpPr>
          <p:cNvPr id="6" name="TextBox 5">
            <a:extLst>
              <a:ext uri="{FF2B5EF4-FFF2-40B4-BE49-F238E27FC236}">
                <a16:creationId xmlns:a16="http://schemas.microsoft.com/office/drawing/2014/main" id="{D39F034C-C35E-904D-B4C1-76E4A916C506}"/>
              </a:ext>
            </a:extLst>
          </p:cNvPr>
          <p:cNvSpPr txBox="1"/>
          <p:nvPr/>
        </p:nvSpPr>
        <p:spPr>
          <a:xfrm>
            <a:off x="2209799" y="1536700"/>
            <a:ext cx="8405191" cy="4401205"/>
          </a:xfrm>
          <a:prstGeom prst="rect">
            <a:avLst/>
          </a:prstGeom>
          <a:noFill/>
        </p:spPr>
        <p:txBody>
          <a:bodyPr wrap="square">
            <a:spAutoFit/>
          </a:bodyPr>
          <a:lstStyle/>
          <a:p>
            <a:pPr>
              <a:defRPr/>
            </a:pPr>
            <a:r>
              <a:rPr lang="en-US" sz="2800" dirty="0"/>
              <a:t>Before flow cytometry was developed most techniques used</a:t>
            </a:r>
          </a:p>
          <a:p>
            <a:pPr marL="457200" indent="-457200">
              <a:buFont typeface="Arial" panose="020B0604020202020204" pitchFamily="34" charset="0"/>
              <a:buChar char="•"/>
              <a:defRPr/>
            </a:pPr>
            <a:r>
              <a:rPr lang="en-US" sz="2800" dirty="0"/>
              <a:t>spectroscopy</a:t>
            </a:r>
          </a:p>
          <a:p>
            <a:pPr marL="457200" indent="-457200">
              <a:buFont typeface="Arial" panose="020B0604020202020204" pitchFamily="34" charset="0"/>
              <a:buChar char="•"/>
              <a:defRPr/>
            </a:pPr>
            <a:r>
              <a:rPr lang="en-US" sz="2800" dirty="0"/>
              <a:t>Imaging</a:t>
            </a:r>
          </a:p>
          <a:p>
            <a:pPr marL="457200" indent="-457200">
              <a:buFont typeface="Arial" panose="020B0604020202020204" pitchFamily="34" charset="0"/>
              <a:buChar char="•"/>
              <a:defRPr/>
            </a:pPr>
            <a:endParaRPr lang="en-US" sz="2800" dirty="0"/>
          </a:p>
          <a:p>
            <a:pPr>
              <a:defRPr/>
            </a:pPr>
            <a:r>
              <a:rPr lang="en-US" sz="2800" dirty="0"/>
              <a:t>Spectroscopy was moderately basic and had difficulty in defining single cells</a:t>
            </a:r>
          </a:p>
          <a:p>
            <a:pPr>
              <a:defRPr/>
            </a:pPr>
            <a:endParaRPr lang="en-US" sz="2800" dirty="0"/>
          </a:p>
          <a:p>
            <a:pPr>
              <a:defRPr/>
            </a:pPr>
            <a:r>
              <a:rPr lang="en-US" sz="2800" dirty="0"/>
              <a:t>Imaging focused on electron microscopy and fluorescence microscopy</a:t>
            </a:r>
          </a:p>
        </p:txBody>
      </p:sp>
    </p:spTree>
    <p:extLst>
      <p:ext uri="{BB962C8B-B14F-4D97-AF65-F5344CB8AC3E}">
        <p14:creationId xmlns:p14="http://schemas.microsoft.com/office/powerpoint/2010/main" val="3832560209"/>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0CCB7A885DF44DA9DA4E57A608E0E6" ma:contentTypeVersion="12" ma:contentTypeDescription="Create a new document." ma:contentTypeScope="" ma:versionID="23e998a2b7186fe278cd7c669d21ed0e">
  <xsd:schema xmlns:xsd="http://www.w3.org/2001/XMLSchema" xmlns:xs="http://www.w3.org/2001/XMLSchema" xmlns:p="http://schemas.microsoft.com/office/2006/metadata/properties" xmlns:ns2="5f34e6e3-143c-453e-b81d-6bdaf791876c" xmlns:ns3="408aa978-6175-4c65-a005-67a6b119246b" targetNamespace="http://schemas.microsoft.com/office/2006/metadata/properties" ma:root="true" ma:fieldsID="d6f2a4a7701c5ed85bab17672b94c7a5" ns2:_="" ns3:_="">
    <xsd:import namespace="5f34e6e3-143c-453e-b81d-6bdaf791876c"/>
    <xsd:import namespace="408aa978-6175-4c65-a005-67a6b11924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4e6e3-143c-453e-b81d-6bdaf79187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8aa978-6175-4c65-a005-67a6b119246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35BAB3-C059-458A-8E81-D73E0AEE1A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4e6e3-143c-453e-b81d-6bdaf791876c"/>
    <ds:schemaRef ds:uri="408aa978-6175-4c65-a005-67a6b11924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892CC4-E368-4C27-86D5-0E624F00D9E1}">
  <ds:schemaRefs>
    <ds:schemaRef ds:uri="http://schemas.microsoft.com/sharepoint/v3/contenttype/forms"/>
  </ds:schemaRefs>
</ds:datastoreItem>
</file>

<file path=customXml/itemProps3.xml><?xml version="1.0" encoding="utf-8"?>
<ds:datastoreItem xmlns:ds="http://schemas.openxmlformats.org/officeDocument/2006/customXml" ds:itemID="{8D246093-3020-4977-BE22-D3EDD9209DC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1238</TotalTime>
  <Words>3097</Words>
  <Application>Microsoft Macintosh PowerPoint</Application>
  <PresentationFormat>Widescreen</PresentationFormat>
  <Paragraphs>453</Paragraphs>
  <Slides>49</Slides>
  <Notes>22</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Arial</vt:lpstr>
      <vt:lpstr>Arial Narrow</vt:lpstr>
      <vt:lpstr>Calibri</vt:lpstr>
      <vt:lpstr>Cambria</vt:lpstr>
      <vt:lpstr>Code2000</vt:lpstr>
      <vt:lpstr>Comic Sans MS</vt:lpstr>
      <vt:lpstr>Helvetica</vt:lpstr>
      <vt:lpstr>Times New Roman</vt:lpstr>
      <vt:lpstr>Verdana</vt:lpstr>
      <vt:lpstr>2_Custom Design</vt:lpstr>
      <vt:lpstr>Document</vt:lpstr>
      <vt:lpstr>Introduction to Flow Cytometry </vt:lpstr>
      <vt:lpstr>Intro to Flow Cytometry   8:30-12:00</vt:lpstr>
      <vt:lpstr>Background and History of Flow Cytometry</vt:lpstr>
      <vt:lpstr>Learning Objectives</vt:lpstr>
      <vt:lpstr>What is flow cytometry and what it it used for?</vt:lpstr>
      <vt:lpstr>What is flow cytometry and what it it used for?</vt:lpstr>
      <vt:lpstr>What is flow cytometry and what it it used for?</vt:lpstr>
      <vt:lpstr>Why is flow cytometry so useful?</vt:lpstr>
      <vt:lpstr>Before Flow cytometry</vt:lpstr>
      <vt:lpstr>Fluorescence Imaging  -A. Kohler 1904 </vt:lpstr>
      <vt:lpstr>Feulgen Reaction 1924</vt:lpstr>
      <vt:lpstr>Early Microfluorometric Scanner - Robert Mellors 1951</vt:lpstr>
      <vt:lpstr>Cytometry Analytic Techniques M.R. Mendelsohn 1958</vt:lpstr>
      <vt:lpstr>Before Cytometry</vt:lpstr>
      <vt:lpstr> Visible &amp; UV Scanning</vt:lpstr>
      <vt:lpstr>Relating Cytometry to Pathology  - O. Caspersson 1964</vt:lpstr>
      <vt:lpstr>Trying to look at single cells in fluid</vt:lpstr>
      <vt:lpstr>Flow Cell Counter - First Try Andrew Moldavan 1934</vt:lpstr>
      <vt:lpstr>Sheath Flow PJ Crosland-Taylor 1953</vt:lpstr>
      <vt:lpstr>Coulter Counter - Wallace Coulter 1956</vt:lpstr>
      <vt:lpstr>First Analytic Flow Instrument –Kamentsky 1963</vt:lpstr>
      <vt:lpstr>Kamenstsky’s work at IBM and Character recognition</vt:lpstr>
      <vt:lpstr>Electrostatic Printing and Droplet Sorting RG Sweet - MJ Fulwyler</vt:lpstr>
      <vt:lpstr>Here is Mack Fulwhyler telling the story</vt:lpstr>
      <vt:lpstr>Impulse-cytophotometer W. Dittrich and W. Gohde 1969</vt:lpstr>
      <vt:lpstr>Kamentsky - 1970</vt:lpstr>
      <vt:lpstr>Los Alamos National Lab Contributions </vt:lpstr>
      <vt:lpstr>Evolution of Flow Instruments – 1970s</vt:lpstr>
      <vt:lpstr>Biophysics- Ortho – 1970’s</vt:lpstr>
      <vt:lpstr>Evolution of Leukocyte Gating Strategy for Cluster Subsetting</vt:lpstr>
      <vt:lpstr>Mack Fulwyler</vt:lpstr>
      <vt:lpstr>Hemalog D – Clinical hematology and flow</vt:lpstr>
      <vt:lpstr>Biophysics -Ortho</vt:lpstr>
      <vt:lpstr>BD FACS instruments</vt:lpstr>
      <vt:lpstr>Coulter Electronics</vt:lpstr>
      <vt:lpstr>Shapiro</vt:lpstr>
      <vt:lpstr>Stuart Schlossman 1979</vt:lpstr>
      <vt:lpstr>Flow Cytometry and HIV 1981-2000s</vt:lpstr>
      <vt:lpstr>Introductory Terms and Concepts</vt:lpstr>
      <vt:lpstr>Concepts</vt:lpstr>
      <vt:lpstr>Instrument Components</vt:lpstr>
      <vt:lpstr>Data Analysis Concepts</vt:lpstr>
      <vt:lpstr>Data Presentation Formats</vt:lpstr>
      <vt:lpstr>Data Analysis Concepts</vt:lpstr>
      <vt:lpstr>Sorting- Overview</vt:lpstr>
      <vt:lpstr>Sources of information</vt:lpstr>
      <vt:lpstr>Methods and Practical Assistance</vt:lpstr>
      <vt:lpstr>Additional Sources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Mortier</dc:creator>
  <cp:lastModifiedBy>Robinson, Joseph Paul</cp:lastModifiedBy>
  <cp:revision>30</cp:revision>
  <dcterms:created xsi:type="dcterms:W3CDTF">2019-01-10T19:34:33Z</dcterms:created>
  <dcterms:modified xsi:type="dcterms:W3CDTF">2022-01-18T14:11:53Z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0x010100380CCB7A885DF44DA9DA4E57A608E0E6</vt:lpwstr>
  </property>
</Properties>
</file>