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657" r:id="rId5"/>
  </p:sldMasterIdLst>
  <p:notesMasterIdLst>
    <p:notesMasterId r:id="rId48"/>
  </p:notesMasterIdLst>
  <p:sldIdLst>
    <p:sldId id="302" r:id="rId6"/>
    <p:sldId id="297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99" r:id="rId29"/>
    <p:sldId id="278" r:id="rId30"/>
    <p:sldId id="300" r:id="rId31"/>
    <p:sldId id="279" r:id="rId32"/>
    <p:sldId id="280" r:id="rId33"/>
    <p:sldId id="281" r:id="rId34"/>
    <p:sldId id="282" r:id="rId35"/>
    <p:sldId id="283" r:id="rId36"/>
    <p:sldId id="301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BD4"/>
    <a:srgbClr val="FDB714"/>
    <a:srgbClr val="F26929"/>
    <a:srgbClr val="C634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059"/>
    <p:restoredTop sz="94737"/>
  </p:normalViewPr>
  <p:slideViewPr>
    <p:cSldViewPr snapToGrid="0" snapToObjects="1">
      <p:cViewPr varScale="1">
        <p:scale>
          <a:sx n="101" d="100"/>
          <a:sy n="101" d="100"/>
        </p:scale>
        <p:origin x="23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6AAA8-D7FB-EC4D-BA91-8B300B0686BB}" type="datetimeFigureOut">
              <a:rPr lang="en-US" smtClean="0"/>
              <a:t>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F144E-2FA6-B542-95D2-8F49A89C0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2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454A2-88F1-4136-8710-F9D0F1C6B0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47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29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63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92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16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32D820AC-AEB7-9640-9893-A07890A8BC07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7295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6B23-30BA-4EF9-B6DF-DABFD055AC4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19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ACBD7D01-C256-EF42-B367-03F3917E6E1B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46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35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21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0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8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6B23-30BA-4EF9-B6DF-DABFD055AC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51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504DDB-EAB7-40EA-9E88-A4A39CDF927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39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E9DC6B45-111F-3649-BDB4-7C40B832B5A6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4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07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53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7A4C7-823B-4D43-A89A-4107B6EC1CF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22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34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80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8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4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598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82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EA4E3-08CA-431C-A48A-77E58FB70C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385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83B3A-4108-4174-AAE7-534200160E1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91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78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58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5F0E0-19FD-460B-BA3E-C102EB245E11}" type="slidenum">
              <a:rPr lang="en-US"/>
              <a:pPr/>
              <a:t>15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6000" cy="34290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3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59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7F493-D1B1-4A92-B274-A5180808D06B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schematic for how a flow cytometer works – a cell passes via a laser (blue line) and signals are passed down to each PMT and light scatter detector </a:t>
            </a:r>
          </a:p>
        </p:txBody>
      </p:sp>
    </p:spTree>
    <p:extLst>
      <p:ext uri="{BB962C8B-B14F-4D97-AF65-F5344CB8AC3E}">
        <p14:creationId xmlns:p14="http://schemas.microsoft.com/office/powerpoint/2010/main" val="87658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D3A15-2BA6-F94B-B538-787F9FFB3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775" y="1959851"/>
            <a:ext cx="400513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4DE9B-1DB3-5248-BFC2-ABEACFA7B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775" y="4439526"/>
            <a:ext cx="3458199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813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35C6-3E89-A444-AE13-7FE203E6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34D07-530D-5A4B-BB76-084BA5B26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98DDF-F2E8-1B46-840F-FF4BDBE4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0FE22-30E9-E34A-89C7-05F941A69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C9349-42EA-AF46-89C9-5C45B788E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33D1DB-020E-3B40-92D7-C3628B3E9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8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30104" y="6356353"/>
            <a:ext cx="1471711" cy="365125"/>
          </a:xfrm>
        </p:spPr>
        <p:txBody>
          <a:bodyPr/>
          <a:lstStyle/>
          <a:p>
            <a:fld id="{B8F7E1B4-F62D-8142-B156-FDF9A316C763}" type="datetimeFigureOut">
              <a:rPr lang="en-US" smtClean="0"/>
              <a:t>1/18/22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C402-6149-B342-8A94-E61947C45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2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E1B4-F62D-8142-B156-FDF9A316C763}" type="datetimeFigureOut">
              <a:rPr lang="en-US" smtClean="0"/>
              <a:t>1/18/22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C402-6149-B342-8A94-E61947C45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7E1B4-F62D-8142-B156-FDF9A316C763}" type="datetimeFigureOut">
              <a:rPr lang="en-US" smtClean="0"/>
              <a:t>1/18/22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C402-6149-B342-8A94-E61947C45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3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68EDA3-7004-724E-90D6-DEC6DED9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1109106"/>
            <a:ext cx="4133627" cy="1822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Section Header Goes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B831C7-CBCF-BB48-9F23-BCDC7B321C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563" y="6285233"/>
            <a:ext cx="1270616" cy="327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792D3B-0F6C-F849-8787-52E6FEF220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27" y="6409346"/>
            <a:ext cx="904540" cy="203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69A09-8571-444D-9ECF-3AB2FE9BEC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873088"/>
            <a:ext cx="626762" cy="9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1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726358-FEE3-C541-9E0E-5C1ABDE97BA6}"/>
              </a:ext>
            </a:extLst>
          </p:cNvPr>
          <p:cNvSpPr/>
          <p:nvPr userDrawn="1"/>
        </p:nvSpPr>
        <p:spPr>
          <a:xfrm>
            <a:off x="0" y="0"/>
            <a:ext cx="12192000" cy="638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3DA0B-CACE-1D47-9FF9-6162F6B6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7" y="920079"/>
            <a:ext cx="10515600" cy="455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2858D-A47C-0548-B08C-1F36E32CA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827" y="1475974"/>
            <a:ext cx="10515600" cy="4130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0086E-9146-EC46-8F9C-63D72E898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11969"/>
            <a:ext cx="4114800" cy="223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88E94964-B3A1-1744-9E4E-4AC552125A0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EF4F13-3E3D-CC4A-B130-DB33C36ED97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129" y="6484332"/>
            <a:ext cx="900049" cy="232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EF12E5-5413-8048-BD2A-D5E62F9E42A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9827" y="6505554"/>
            <a:ext cx="2132857" cy="240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DBE6F6-0B35-D94A-A04B-B27E804CE2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891252"/>
            <a:ext cx="626762" cy="9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BBD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8.w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emf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emf"/><Relationship Id="rId18" Type="http://schemas.openxmlformats.org/officeDocument/2006/relationships/image" Target="../media/image87.emf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emf"/><Relationship Id="rId17" Type="http://schemas.openxmlformats.org/officeDocument/2006/relationships/image" Target="../media/image86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5.emf"/><Relationship Id="rId20" Type="http://schemas.openxmlformats.org/officeDocument/2006/relationships/image" Target="../media/image8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80.emf"/><Relationship Id="rId5" Type="http://schemas.openxmlformats.org/officeDocument/2006/relationships/image" Target="../media/image74.png"/><Relationship Id="rId15" Type="http://schemas.openxmlformats.org/officeDocument/2006/relationships/image" Target="../media/image84.emf"/><Relationship Id="rId10" Type="http://schemas.openxmlformats.org/officeDocument/2006/relationships/image" Target="../media/image79.png"/><Relationship Id="rId19" Type="http://schemas.openxmlformats.org/officeDocument/2006/relationships/image" Target="../media/image88.emf"/><Relationship Id="rId4" Type="http://schemas.openxmlformats.org/officeDocument/2006/relationships/image" Target="../media/image73.png"/><Relationship Id="rId9" Type="http://schemas.openxmlformats.org/officeDocument/2006/relationships/image" Target="../media/image78.emf"/><Relationship Id="rId14" Type="http://schemas.openxmlformats.org/officeDocument/2006/relationships/image" Target="../media/image83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6082C712-6066-5146-A935-2368D32082D9}"/>
              </a:ext>
            </a:extLst>
          </p:cNvPr>
          <p:cNvSpPr txBox="1">
            <a:spLocks/>
          </p:cNvSpPr>
          <p:nvPr/>
        </p:nvSpPr>
        <p:spPr>
          <a:xfrm>
            <a:off x="1298723" y="788989"/>
            <a:ext cx="6000750" cy="608013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/>
          </a:extLst>
        </p:spPr>
        <p:txBody>
          <a:bodyPr lIns="81280" tIns="40640" rIns="81280" bIns="40640"/>
          <a:lstStyle/>
          <a:p>
            <a:pPr>
              <a:defRPr/>
            </a:pPr>
            <a:r>
              <a:rPr lang="en-US" sz="3600" b="1" dirty="0">
                <a:solidFill>
                  <a:srgbClr val="00A69C"/>
                </a:solidFill>
                <a:latin typeface="Arial Narrow" charset="0"/>
                <a:ea typeface="ＭＳ 明朝" charset="-128"/>
                <a:cs typeface="Arial" charset="0"/>
              </a:rPr>
              <a:t>Advanced Flow Cytometry</a:t>
            </a:r>
            <a:endParaRPr lang="en-US" sz="1400" dirty="0">
              <a:latin typeface="Cambria" charset="0"/>
              <a:ea typeface="ＭＳ 明朝" charset="-128"/>
              <a:cs typeface="Times New Roma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B967D-C054-0B42-812E-F132C9B4F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379414"/>
            <a:ext cx="16351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1280" tIns="40640" rIns="81280" bIns="40640" anchor="ctr">
            <a:spAutoFit/>
          </a:bodyPr>
          <a:lstStyle/>
          <a:p>
            <a:pPr>
              <a:defRPr/>
            </a:pPr>
            <a:endParaRPr lang="en-US" sz="2133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3BAC17F-763D-EA4F-9F07-B084A924E8D3}"/>
              </a:ext>
            </a:extLst>
          </p:cNvPr>
          <p:cNvSpPr txBox="1">
            <a:spLocks/>
          </p:cNvSpPr>
          <p:nvPr/>
        </p:nvSpPr>
        <p:spPr>
          <a:xfrm>
            <a:off x="1298723" y="1478758"/>
            <a:ext cx="6858000" cy="655637"/>
          </a:xfrm>
          <a:prstGeom prst="rect">
            <a:avLst/>
          </a:prstGeom>
        </p:spPr>
        <p:txBody>
          <a:bodyPr lIns="81280" tIns="40640" rIns="81280" bIns="40640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altLang="en-US" b="1" dirty="0"/>
              <a:t>J. Paul Robinson &amp; John Nolan</a:t>
            </a:r>
          </a:p>
        </p:txBody>
      </p:sp>
    </p:spTree>
    <p:extLst>
      <p:ext uri="{BB962C8B-B14F-4D97-AF65-F5344CB8AC3E}">
        <p14:creationId xmlns:p14="http://schemas.microsoft.com/office/powerpoint/2010/main" val="406665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9690100" cy="1143000"/>
          </a:xfrm>
        </p:spPr>
        <p:txBody>
          <a:bodyPr>
            <a:normAutofit/>
          </a:bodyPr>
          <a:lstStyle/>
          <a:p>
            <a:r>
              <a:rPr lang="en-US" dirty="0"/>
              <a:t>Digging deeper in “Flow” Issues</a:t>
            </a:r>
            <a:br>
              <a:rPr lang="en-US" dirty="0"/>
            </a:br>
            <a:r>
              <a:rPr lang="en-US" sz="3100" dirty="0">
                <a:solidFill>
                  <a:srgbClr val="7F7F7F"/>
                </a:solidFill>
              </a:rPr>
              <a:t>(or arguments you are currently using not to use flow)</a:t>
            </a:r>
          </a:p>
        </p:txBody>
      </p:sp>
      <p:pic>
        <p:nvPicPr>
          <p:cNvPr id="4" name="Picture 3" descr="multi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71" y="1371600"/>
            <a:ext cx="2127810" cy="3200400"/>
          </a:xfrm>
          <a:prstGeom prst="rect">
            <a:avLst/>
          </a:prstGeom>
        </p:spPr>
      </p:pic>
      <p:pic>
        <p:nvPicPr>
          <p:cNvPr id="5" name="Picture 4" descr="Clip0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2"/>
            <a:ext cx="3200400" cy="3195551"/>
          </a:xfrm>
          <a:prstGeom prst="rect">
            <a:avLst/>
          </a:prstGeom>
        </p:spPr>
      </p:pic>
      <p:pic>
        <p:nvPicPr>
          <p:cNvPr id="6" name="Picture 5" descr="Clip0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376567"/>
            <a:ext cx="3276600" cy="3271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08200" y="4729369"/>
            <a:ext cx="877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Gating </a:t>
            </a:r>
          </a:p>
          <a:p>
            <a:r>
              <a:rPr lang="en-US" sz="3200" dirty="0"/>
              <a:t>Meaning of data (%, mean, </a:t>
            </a:r>
            <a:r>
              <a:rPr lang="en-US" sz="3200" dirty="0" err="1"/>
              <a:t>etc</a:t>
            </a:r>
            <a:r>
              <a:rPr lang="en-US" sz="3200" dirty="0"/>
              <a:t>)</a:t>
            </a:r>
          </a:p>
          <a:p>
            <a:r>
              <a:rPr lang="en-US" sz="3200" dirty="0"/>
              <a:t> # of samples available</a:t>
            </a:r>
          </a:p>
        </p:txBody>
      </p:sp>
    </p:spTree>
    <p:extLst>
      <p:ext uri="{BB962C8B-B14F-4D97-AF65-F5344CB8AC3E}">
        <p14:creationId xmlns:p14="http://schemas.microsoft.com/office/powerpoint/2010/main" val="2976779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8537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Circa, 1990-present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827" y="1298174"/>
            <a:ext cx="10515600" cy="41307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31405"/>
          <a:stretch/>
        </p:blipFill>
        <p:spPr bwMode="auto">
          <a:xfrm>
            <a:off x="1524002" y="1517650"/>
            <a:ext cx="2619375" cy="8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2" y="1365252"/>
            <a:ext cx="1679235" cy="140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193800"/>
            <a:ext cx="354711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038600" y="1670050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324600" y="1670050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50475" y="1873312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324600" y="1897062"/>
            <a:ext cx="685800" cy="457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050475" y="2067875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324600" y="2127250"/>
            <a:ext cx="685800" cy="104775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50475" y="2259262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324600" y="2393156"/>
            <a:ext cx="685800" cy="177244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003550"/>
            <a:ext cx="3124200" cy="3143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8985338" y="4966314"/>
            <a:ext cx="141977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Run 30-60 samples</a:t>
            </a:r>
          </a:p>
          <a:p>
            <a:r>
              <a:rPr lang="en-US" sz="2000" dirty="0"/>
              <a:t>per hour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58000" y="4950824"/>
            <a:ext cx="151229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ANALYSIS </a:t>
            </a:r>
          </a:p>
          <a:p>
            <a:r>
              <a:rPr lang="en-US" sz="2000" dirty="0"/>
              <a:t>1 sample 10 to 30 minutes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78550"/>
            <a:ext cx="2743200" cy="365125"/>
          </a:xfrm>
        </p:spPr>
        <p:txBody>
          <a:bodyPr/>
          <a:lstStyle/>
          <a:p>
            <a:fld id="{F0E4AAF0-DDA4-4134-B314-21320BE64CB8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610600" y="6178550"/>
            <a:ext cx="2743200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1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1095" y="-199647"/>
            <a:ext cx="8872538" cy="1325563"/>
          </a:xfrm>
        </p:spPr>
        <p:txBody>
          <a:bodyPr/>
          <a:lstStyle/>
          <a:p>
            <a:r>
              <a:rPr lang="en-US" dirty="0"/>
              <a:t>Traditional gating process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3411" y="5917644"/>
            <a:ext cx="2133600" cy="365125"/>
          </a:xfrm>
        </p:spPr>
        <p:txBody>
          <a:bodyPr/>
          <a:lstStyle/>
          <a:p>
            <a:fld id="{8B3A9D3F-C9F0-4987-8015-4D809BEE9971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9059" y="5791579"/>
            <a:ext cx="2314575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11" y="893232"/>
            <a:ext cx="6000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58" y="1872947"/>
            <a:ext cx="6000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98" y="2558745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11" y="2573033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718387" y="4753579"/>
            <a:ext cx="600075" cy="581025"/>
            <a:chOff x="3167743" y="2929618"/>
            <a:chExt cx="600075" cy="581025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743" y="2929618"/>
              <a:ext cx="6000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3167743" y="2929618"/>
              <a:ext cx="600075" cy="42318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10" y="3930345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5" y="3930345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729956" y="3260874"/>
            <a:ext cx="600075" cy="581025"/>
            <a:chOff x="3167743" y="2929618"/>
            <a:chExt cx="600075" cy="581025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743" y="2929618"/>
              <a:ext cx="6000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167743" y="2929618"/>
              <a:ext cx="600075" cy="42318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>
            <a:off x="4934748" y="1555560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4337388" y="2153934"/>
            <a:ext cx="29256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5362347" y="2177063"/>
            <a:ext cx="261940" cy="261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409849" y="3600373"/>
            <a:ext cx="29256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5434808" y="3623502"/>
            <a:ext cx="261940" cy="261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4934748" y="2910831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4934748" y="4362373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019366" y="1194685"/>
            <a:ext cx="3667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Traditional flow gating logic and analysis approach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8411" y="5730423"/>
            <a:ext cx="78235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‘What we see depends mainly on what we are looking for.’    </a:t>
            </a:r>
            <a:r>
              <a:rPr lang="en-US" sz="1400" i="1" u="sng" dirty="0">
                <a:solidFill>
                  <a:srgbClr val="C00000"/>
                </a:solidFill>
              </a:rPr>
              <a:t>John Lubbock</a:t>
            </a:r>
            <a:endParaRPr lang="en-US" sz="2000" i="1" u="sng" dirty="0">
              <a:solidFill>
                <a:srgbClr val="C00000"/>
              </a:solidFill>
            </a:endParaRP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371166" y="89887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2548" y="2684712"/>
            <a:ext cx="81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Result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71166" y="188735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75328" y="337726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94335" y="4041859"/>
            <a:ext cx="76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75328" y="477120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</a:t>
            </a:r>
          </a:p>
        </p:txBody>
      </p:sp>
      <p:cxnSp>
        <p:nvCxnSpPr>
          <p:cNvPr id="12" name="Straight Arrow Connector 11"/>
          <p:cNvCxnSpPr>
            <a:stCxn id="9" idx="2"/>
            <a:endCxn id="31" idx="0"/>
          </p:cNvCxnSpPr>
          <p:nvPr/>
        </p:nvCxnSpPr>
        <p:spPr bwMode="auto">
          <a:xfrm>
            <a:off x="2861042" y="1268209"/>
            <a:ext cx="0" cy="61915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3028807" y="2279577"/>
            <a:ext cx="7088" cy="5268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3028807" y="3016628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3028807" y="3702428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3016389" y="4388228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3004248" y="5176761"/>
            <a:ext cx="3110" cy="354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grpSp>
        <p:nvGrpSpPr>
          <p:cNvPr id="37" name="Group 36"/>
          <p:cNvGrpSpPr/>
          <p:nvPr/>
        </p:nvGrpSpPr>
        <p:grpSpPr>
          <a:xfrm>
            <a:off x="4934748" y="730628"/>
            <a:ext cx="2008416" cy="4313463"/>
            <a:chOff x="3249384" y="1295400"/>
            <a:chExt cx="2008416" cy="431346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4011384" y="5608863"/>
              <a:ext cx="12464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5257800" y="1295400"/>
              <a:ext cx="0" cy="431346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3249384" y="1295400"/>
              <a:ext cx="20084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5" name="Straight Arrow Connector 24"/>
          <p:cNvCxnSpPr/>
          <p:nvPr/>
        </p:nvCxnSpPr>
        <p:spPr bwMode="auto">
          <a:xfrm>
            <a:off x="4934748" y="730626"/>
            <a:ext cx="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019366" y="3885100"/>
            <a:ext cx="203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 </a:t>
            </a:r>
            <a:r>
              <a:rPr lang="en-US" i="1" dirty="0"/>
              <a:t>ad infinitum</a:t>
            </a:r>
          </a:p>
        </p:txBody>
      </p:sp>
    </p:spTree>
    <p:extLst>
      <p:ext uri="{BB962C8B-B14F-4D97-AF65-F5344CB8AC3E}">
        <p14:creationId xmlns:p14="http://schemas.microsoft.com/office/powerpoint/2010/main" val="243797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157446" y="-2885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66800" y="5477470"/>
            <a:ext cx="10096500" cy="14253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816" y="151061"/>
            <a:ext cx="8545337" cy="6096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The Operational Modality of Flow Cytometry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5602" y="1421587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Take a complex biological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0065" y="2321497"/>
            <a:ext cx="230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Separate that sample into single samples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9258" y="3483116"/>
            <a:ext cx="225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Run each sample as a single unit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19463" y="2067916"/>
            <a:ext cx="762000" cy="1219200"/>
            <a:chOff x="2286000" y="3124994"/>
            <a:chExt cx="1143000" cy="182800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286000" y="3200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438400" y="3352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590800" y="3505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743200" y="3657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895600" y="3810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048000" y="3962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5400000">
              <a:off x="2933700" y="33909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1843263" y="3058516"/>
            <a:ext cx="304800" cy="1066800"/>
            <a:chOff x="2209800" y="4648994"/>
            <a:chExt cx="381000" cy="1675606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209800" y="5334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2133600" y="49530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1905000" y="4191000"/>
            <a:ext cx="685800" cy="1066800"/>
            <a:chOff x="2057400" y="1981200"/>
            <a:chExt cx="1143000" cy="17526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2057400" y="1981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2209800" y="2133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2362200" y="2286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2514600" y="2438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2667000" y="2590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819400" y="2743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0436" y="4451102"/>
            <a:ext cx="265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Put all the data back together again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>
            <a:off x="1556091" y="436968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895600" y="5689937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Try to relate each piece of data back to the original biological system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>
            <a:off x="2048209" y="5270043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8168600" y="6629402"/>
            <a:ext cx="19912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The operational modality of Flow Cytometry.pptx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0956" y="833737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Traditional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05305" y="833735"/>
            <a:ext cx="95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 Flow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098179" y="878580"/>
            <a:ext cx="0" cy="59794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69" y="2355553"/>
            <a:ext cx="1661867" cy="8448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09" y="3286235"/>
            <a:ext cx="1680313" cy="106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 bwMode="auto">
          <a:xfrm rot="5400000">
            <a:off x="8956720" y="152653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8383286" y="298921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813" y="4537052"/>
            <a:ext cx="681988" cy="51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704" y="5143930"/>
            <a:ext cx="673647" cy="50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596" y="4508873"/>
            <a:ext cx="628347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274" y="4980810"/>
            <a:ext cx="632712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248402" y="1334871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Take a complex biological sample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24466" y="2169809"/>
            <a:ext cx="2156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Create very large scale “systems level” experimental grids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2846" y="3453633"/>
            <a:ext cx="212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Run samples as a high speed, low volume set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31543" y="4715281"/>
            <a:ext cx="237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Combine data automatically as sets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>
            <a:off x="8382000" y="414727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3494635"/>
            <a:ext cx="861420" cy="85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71" y="4498453"/>
            <a:ext cx="836333" cy="89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Straight Arrow Connector 58"/>
          <p:cNvCxnSpPr/>
          <p:nvPr/>
        </p:nvCxnSpPr>
        <p:spPr bwMode="auto">
          <a:xfrm flipH="1">
            <a:off x="8851935" y="5646038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172200" y="5715000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Conduct simultaneous</a:t>
            </a:r>
          </a:p>
          <a:p>
            <a:r>
              <a:rPr lang="en-US" dirty="0"/>
              <a:t>advanced analysis  in </a:t>
            </a:r>
          </a:p>
          <a:p>
            <a:r>
              <a:rPr lang="en-US" dirty="0"/>
              <a:t>parallel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24000" y="8785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utoShape 20"/>
          <p:cNvSpPr>
            <a:spLocks noChangeArrowheads="1"/>
          </p:cNvSpPr>
          <p:nvPr/>
        </p:nvSpPr>
        <p:spPr bwMode="auto">
          <a:xfrm>
            <a:off x="9220200" y="670560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9" y="1376694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59" y="5782203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25" y="1456311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73" y="5787122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6120491" y="833737"/>
            <a:ext cx="5484221" cy="61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>
          <a:xfrm>
            <a:off x="4297296" y="6613269"/>
            <a:ext cx="4320215" cy="365125"/>
          </a:xfrm>
        </p:spPr>
        <p:txBody>
          <a:bodyPr/>
          <a:lstStyle/>
          <a:p>
            <a:r>
              <a:rPr lang="en-US" dirty="0"/>
              <a:t>High Throughput-High-Content Flow Cytometry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5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" y="-269761"/>
            <a:ext cx="11709399" cy="1325563"/>
          </a:xfrm>
        </p:spPr>
        <p:txBody>
          <a:bodyPr>
            <a:normAutofit/>
          </a:bodyPr>
          <a:lstStyle/>
          <a:p>
            <a:r>
              <a:rPr lang="en-US" b="1" i="1" dirty="0" err="1"/>
              <a:t>Multiparametric</a:t>
            </a:r>
            <a:r>
              <a:rPr lang="en-US" b="1" i="1" dirty="0"/>
              <a:t> and </a:t>
            </a:r>
            <a:r>
              <a:rPr lang="en-US" b="1" i="1" dirty="0" err="1"/>
              <a:t>multifactorial</a:t>
            </a:r>
            <a:r>
              <a:rPr lang="en-US" b="1" i="1" dirty="0"/>
              <a:t> HT cytometry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000750"/>
            <a:ext cx="2743200" cy="365125"/>
          </a:xfrm>
        </p:spPr>
        <p:txBody>
          <a:bodyPr/>
          <a:lstStyle/>
          <a:p>
            <a:fld id="{89810BDA-62D5-45B6-ABD7-E734FFF82DDE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156369"/>
            <a:ext cx="4114800" cy="22354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High Throughput-High-Content Flow Cytometry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000750"/>
            <a:ext cx="2743200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608" y="1055802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89634"/>
              </p:ext>
            </p:extLst>
          </p:nvPr>
        </p:nvGraphicFramePr>
        <p:xfrm>
          <a:off x="2971800" y="1168400"/>
          <a:ext cx="1371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5" imgW="1371600" imgH="1168200" progId="Equation.DSMT4">
                  <p:embed/>
                </p:oleObj>
              </mc:Choice>
              <mc:Fallback>
                <p:oleObj name="Equation" r:id="rId5" imgW="1371600" imgH="11682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168400"/>
                        <a:ext cx="1371600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759281"/>
              </p:ext>
            </p:extLst>
          </p:nvPr>
        </p:nvGraphicFramePr>
        <p:xfrm>
          <a:off x="5584825" y="1347788"/>
          <a:ext cx="132873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7" imgW="304560" imgH="190440" progId="Equation.DSMT4">
                  <p:embed/>
                </p:oleObj>
              </mc:Choice>
              <mc:Fallback>
                <p:oleObj name="Equation" r:id="rId7" imgW="304560" imgH="19044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4825" y="1347788"/>
                        <a:ext cx="1328738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26067" y="2068946"/>
            <a:ext cx="298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Define multiple populations in the feature space</a:t>
            </a:r>
          </a:p>
        </p:txBody>
      </p:sp>
      <p:sp>
        <p:nvSpPr>
          <p:cNvPr id="13" name="Right Arrow 12"/>
          <p:cNvSpPr/>
          <p:nvPr/>
        </p:nvSpPr>
        <p:spPr bwMode="auto">
          <a:xfrm>
            <a:off x="4648200" y="1625600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7315200" y="1556328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90092" y="1320800"/>
            <a:ext cx="227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Find the features describing the populations f</a:t>
            </a:r>
            <a:r>
              <a:rPr lang="en-US" baseline="-25000" dirty="0"/>
              <a:t>1</a:t>
            </a:r>
            <a:r>
              <a:rPr lang="en-US" dirty="0"/>
              <a:t>,.. f</a:t>
            </a:r>
            <a:r>
              <a:rPr lang="en-US" baseline="-25000" dirty="0"/>
              <a:t>n</a:t>
            </a:r>
          </a:p>
        </p:txBody>
      </p:sp>
      <p:grpSp>
        <p:nvGrpSpPr>
          <p:cNvPr id="2" name="Group 40"/>
          <p:cNvGrpSpPr/>
          <p:nvPr/>
        </p:nvGrpSpPr>
        <p:grpSpPr>
          <a:xfrm>
            <a:off x="3581400" y="3358084"/>
            <a:ext cx="1447800" cy="2307167"/>
            <a:chOff x="762000" y="3429000"/>
            <a:chExt cx="1447800" cy="230716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7"/>
          <p:cNvGrpSpPr/>
          <p:nvPr/>
        </p:nvGrpSpPr>
        <p:grpSpPr>
          <a:xfrm>
            <a:off x="3086100" y="3358084"/>
            <a:ext cx="1447800" cy="2307167"/>
            <a:chOff x="762000" y="3429000"/>
            <a:chExt cx="1447800" cy="2307167"/>
          </a:xfrm>
        </p:grpSpPr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3"/>
          <p:cNvGrpSpPr/>
          <p:nvPr/>
        </p:nvGrpSpPr>
        <p:grpSpPr>
          <a:xfrm>
            <a:off x="2628900" y="3358084"/>
            <a:ext cx="1447800" cy="2307167"/>
            <a:chOff x="762000" y="3429000"/>
            <a:chExt cx="1447800" cy="2307167"/>
          </a:xfrm>
        </p:grpSpPr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89"/>
          <p:cNvGrpSpPr/>
          <p:nvPr/>
        </p:nvGrpSpPr>
        <p:grpSpPr>
          <a:xfrm>
            <a:off x="2171700" y="3358084"/>
            <a:ext cx="1447800" cy="2307167"/>
            <a:chOff x="762000" y="3429000"/>
            <a:chExt cx="1447800" cy="2307167"/>
          </a:xfrm>
        </p:grpSpPr>
        <p:pic>
          <p:nvPicPr>
            <p:cNvPr id="9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7" name="Straight Arrow Connector 106"/>
          <p:cNvCxnSpPr/>
          <p:nvPr/>
        </p:nvCxnSpPr>
        <p:spPr bwMode="auto">
          <a:xfrm rot="16200000" flipV="1">
            <a:off x="1841616" y="4407949"/>
            <a:ext cx="1422168" cy="1295400"/>
          </a:xfrm>
          <a:prstGeom prst="straightConnector1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 bwMode="auto">
          <a:xfrm>
            <a:off x="3200400" y="5766733"/>
            <a:ext cx="2209800" cy="1588"/>
          </a:xfrm>
          <a:prstGeom prst="straightConnector1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 rot="2830588">
            <a:off x="1751465" y="5120742"/>
            <a:ext cx="1202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concentration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516349" y="5859046"/>
            <a:ext cx="1160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compounds</a:t>
            </a:r>
          </a:p>
        </p:txBody>
      </p:sp>
      <p:graphicFrame>
        <p:nvGraphicFramePr>
          <p:cNvPr id="112" name="Object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633714"/>
              </p:ext>
            </p:extLst>
          </p:nvPr>
        </p:nvGraphicFramePr>
        <p:xfrm>
          <a:off x="5581839" y="3614728"/>
          <a:ext cx="1961963" cy="1010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9" imgW="1257120" imgH="647640" progId="Equation.3">
                  <p:embed/>
                </p:oleObj>
              </mc:Choice>
              <mc:Fallback>
                <p:oleObj name="Equation" r:id="rId9" imgW="1257120" imgH="647640" progId="Equation.3">
                  <p:embed/>
                  <p:pic>
                    <p:nvPicPr>
                      <p:cNvPr id="112" name="Object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1839" y="3614728"/>
                        <a:ext cx="1961963" cy="10107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ight Arrow 113"/>
          <p:cNvSpPr/>
          <p:nvPr/>
        </p:nvSpPr>
        <p:spPr bwMode="auto">
          <a:xfrm>
            <a:off x="8077200" y="3994728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638802" y="4681852"/>
            <a:ext cx="2226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Create  </a:t>
            </a:r>
            <a:r>
              <a:rPr lang="en-US" sz="1600" i="1" dirty="0"/>
              <a:t>n × m</a:t>
            </a:r>
            <a:r>
              <a:rPr lang="en-US" sz="1600" dirty="0"/>
              <a:t> array of features, where every m could be a vector [f</a:t>
            </a:r>
            <a:r>
              <a:rPr lang="en-US" sz="1600" baseline="-25000" dirty="0"/>
              <a:t>1</a:t>
            </a:r>
            <a:r>
              <a:rPr lang="en-US" sz="1600" dirty="0"/>
              <a:t>,…,f</a:t>
            </a:r>
            <a:r>
              <a:rPr lang="en-US" sz="1600" baseline="-25000" dirty="0"/>
              <a:t>n</a:t>
            </a:r>
            <a:r>
              <a:rPr lang="en-US" sz="1600" dirty="0"/>
              <a:t>]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609652" y="5512849"/>
            <a:ext cx="19170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HT flow cytometry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8991601" y="3911602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Find the features (such as IC</a:t>
            </a:r>
            <a:r>
              <a:rPr lang="en-US" sz="1600" baseline="-25000" dirty="0"/>
              <a:t>50</a:t>
            </a:r>
            <a:r>
              <a:rPr lang="en-US" sz="1600" dirty="0"/>
              <a:t>)</a:t>
            </a:r>
            <a:endParaRPr lang="en-US" sz="1600" baseline="-25000" dirty="0"/>
          </a:p>
        </p:txBody>
      </p:sp>
      <p:sp>
        <p:nvSpPr>
          <p:cNvPr id="90" name="Right Arrow 89"/>
          <p:cNvSpPr/>
          <p:nvPr/>
        </p:nvSpPr>
        <p:spPr bwMode="auto">
          <a:xfrm rot="16200000">
            <a:off x="2775412" y="2788344"/>
            <a:ext cx="482832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06" name="Right Arrow 105"/>
          <p:cNvSpPr/>
          <p:nvPr/>
        </p:nvSpPr>
        <p:spPr bwMode="auto">
          <a:xfrm rot="8367358">
            <a:off x="7746466" y="3029760"/>
            <a:ext cx="1078059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500" y="1055802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055802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71618" y="14779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2383997" y="14732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621" y="2764262"/>
            <a:ext cx="8796382" cy="350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>
            <a:off x="10287000" y="62738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0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9425" y="135730"/>
            <a:ext cx="9660451" cy="85353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Problem 1</a:t>
            </a:r>
            <a:r>
              <a:rPr lang="en-US" dirty="0"/>
              <a:t>: eliminate operator’s input in analysis</a:t>
            </a:r>
          </a:p>
        </p:txBody>
      </p:sp>
      <p:pic>
        <p:nvPicPr>
          <p:cNvPr id="21913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74875" y="1222377"/>
            <a:ext cx="2514600" cy="2511425"/>
          </a:xfrm>
          <a:noFill/>
          <a:ln/>
        </p:spPr>
      </p:pic>
      <p:pic>
        <p:nvPicPr>
          <p:cNvPr id="21914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295898" y="4041777"/>
            <a:ext cx="2514600" cy="2511425"/>
          </a:xfrm>
          <a:noFill/>
          <a:ln/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2" y="2362202"/>
            <a:ext cx="2987675" cy="2982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2" y="2360613"/>
            <a:ext cx="2987675" cy="298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241677" y="1527175"/>
            <a:ext cx="1482725" cy="4648200"/>
            <a:chOff x="672" y="960"/>
            <a:chExt cx="934" cy="2928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194" y="960"/>
              <a:ext cx="412" cy="1152"/>
              <a:chOff x="1194" y="960"/>
              <a:chExt cx="412" cy="1152"/>
            </a:xfrm>
          </p:grpSpPr>
          <p:sp>
            <p:nvSpPr>
              <p:cNvPr id="219145" name="Line 9"/>
              <p:cNvSpPr>
                <a:spLocks noChangeShapeType="1"/>
              </p:cNvSpPr>
              <p:nvPr/>
            </p:nvSpPr>
            <p:spPr bwMode="auto">
              <a:xfrm flipV="1">
                <a:off x="1194" y="960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146" name="Text Box 10"/>
              <p:cNvSpPr txBox="1">
                <a:spLocks noChangeArrowheads="1"/>
              </p:cNvSpPr>
              <p:nvPr/>
            </p:nvSpPr>
            <p:spPr bwMode="auto">
              <a:xfrm>
                <a:off x="1238" y="998"/>
                <a:ext cx="36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latin typeface="Trebuchet MS" pitchFamily="34" charset="0"/>
                  </a:rPr>
                  <a:t>gate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2736"/>
              <a:ext cx="522" cy="1152"/>
              <a:chOff x="672" y="2736"/>
              <a:chExt cx="522" cy="1152"/>
            </a:xfrm>
          </p:grpSpPr>
          <p:sp>
            <p:nvSpPr>
              <p:cNvPr id="219148" name="Line 12"/>
              <p:cNvSpPr>
                <a:spLocks noChangeShapeType="1"/>
              </p:cNvSpPr>
              <p:nvPr/>
            </p:nvSpPr>
            <p:spPr bwMode="auto">
              <a:xfrm flipV="1">
                <a:off x="1194" y="2736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149" name="Text Box 13"/>
              <p:cNvSpPr txBox="1">
                <a:spLocks noChangeArrowheads="1"/>
              </p:cNvSpPr>
              <p:nvPr/>
            </p:nvSpPr>
            <p:spPr bwMode="auto">
              <a:xfrm>
                <a:off x="672" y="2784"/>
                <a:ext cx="36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latin typeface="Trebuchet MS" pitchFamily="34" charset="0"/>
                  </a:rPr>
                  <a:t>gate</a:t>
                </a:r>
              </a:p>
            </p:txBody>
          </p:sp>
        </p:grpSp>
      </p:grpSp>
      <p:sp>
        <p:nvSpPr>
          <p:cNvPr id="219150" name="AutoShape 14"/>
          <p:cNvSpPr>
            <a:spLocks noChangeArrowheads="1"/>
          </p:cNvSpPr>
          <p:nvPr/>
        </p:nvSpPr>
        <p:spPr bwMode="auto">
          <a:xfrm>
            <a:off x="7772400" y="3290771"/>
            <a:ext cx="215102" cy="733663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8458200" y="3276600"/>
            <a:ext cx="22098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Calculate fraction of “positive” and “negative” cells</a:t>
            </a:r>
          </a:p>
        </p:txBody>
      </p:sp>
      <p:sp>
        <p:nvSpPr>
          <p:cNvPr id="219152" name="AutoShape 16"/>
          <p:cNvSpPr>
            <a:spLocks noChangeArrowheads="1"/>
          </p:cNvSpPr>
          <p:nvPr/>
        </p:nvSpPr>
        <p:spPr bwMode="auto">
          <a:xfrm>
            <a:off x="9144000" y="4625459"/>
            <a:ext cx="366960" cy="426482"/>
          </a:xfrm>
          <a:prstGeom prst="downArrow">
            <a:avLst>
              <a:gd name="adj1" fmla="val 50000"/>
              <a:gd name="adj2" fmla="val 32143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9153" name="Text Box 17"/>
          <p:cNvSpPr txBox="1">
            <a:spLocks noChangeArrowheads="1"/>
          </p:cNvSpPr>
          <p:nvPr/>
        </p:nvSpPr>
        <p:spPr bwMode="auto">
          <a:xfrm>
            <a:off x="8504238" y="5410202"/>
            <a:ext cx="2163762" cy="703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Problems?</a:t>
            </a:r>
          </a:p>
          <a:p>
            <a:pPr algn="ctr"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Well… plenty actually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A1D-11A1-48E4-9025-8055F73DF064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10287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24002" y="3200402"/>
            <a:ext cx="5580063" cy="1816573"/>
          </a:xfrm>
        </p:spPr>
        <p:txBody>
          <a:bodyPr>
            <a:normAutofit fontScale="70000" lnSpcReduction="20000"/>
          </a:bodyPr>
          <a:lstStyle/>
          <a:p>
            <a:r>
              <a:rPr lang="en-US" sz="1800" b="1" dirty="0"/>
              <a:t>Method I</a:t>
            </a:r>
          </a:p>
          <a:p>
            <a:pPr lvl="1"/>
            <a:r>
              <a:rPr lang="en-US" sz="1600" dirty="0"/>
              <a:t>Sort the apples (“gate” the green and red populations, or red and non-red)</a:t>
            </a:r>
          </a:p>
          <a:p>
            <a:pPr lvl="1"/>
            <a:r>
              <a:rPr lang="en-US" sz="1600" dirty="0"/>
              <a:t>Count red and green (non-red) </a:t>
            </a:r>
          </a:p>
          <a:p>
            <a:pPr lvl="1"/>
            <a:r>
              <a:rPr lang="en-US" sz="1600" dirty="0"/>
              <a:t>Compare the counts</a:t>
            </a:r>
          </a:p>
          <a:p>
            <a:r>
              <a:rPr lang="en-US" sz="1800" b="1" dirty="0"/>
              <a:t>Method II</a:t>
            </a:r>
          </a:p>
          <a:p>
            <a:pPr lvl="1"/>
            <a:r>
              <a:rPr lang="en-US" sz="1600" dirty="0"/>
              <a:t>Find a bucket full of red apples only</a:t>
            </a:r>
          </a:p>
          <a:p>
            <a:pPr lvl="1"/>
            <a:r>
              <a:rPr lang="en-US" sz="1600" dirty="0"/>
              <a:t>Find the distribution</a:t>
            </a:r>
          </a:p>
          <a:p>
            <a:pPr lvl="1"/>
            <a:r>
              <a:rPr lang="en-US" sz="1600" dirty="0"/>
              <a:t>Take a bucket with red and green apples and find the distribution</a:t>
            </a:r>
          </a:p>
          <a:p>
            <a:pPr lvl="1"/>
            <a:r>
              <a:rPr lang="en-US" sz="1600" dirty="0"/>
              <a:t>Compare the distribution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366" y="-7099"/>
            <a:ext cx="8872538" cy="1325563"/>
          </a:xfrm>
        </p:spPr>
        <p:txBody>
          <a:bodyPr/>
          <a:lstStyle/>
          <a:p>
            <a:r>
              <a:rPr lang="en-US" dirty="0"/>
              <a:t>Alternative?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219200"/>
            <a:ext cx="16149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22086"/>
            <a:ext cx="16149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3" name="Group 7"/>
          <p:cNvGrpSpPr>
            <a:grpSpLocks noChangeAspect="1"/>
          </p:cNvGrpSpPr>
          <p:nvPr/>
        </p:nvGrpSpPr>
        <p:grpSpPr bwMode="auto">
          <a:xfrm>
            <a:off x="6939732" y="1873252"/>
            <a:ext cx="3609209" cy="3614739"/>
            <a:chOff x="3024" y="2016"/>
            <a:chExt cx="1958" cy="1961"/>
          </a:xfrm>
        </p:grpSpPr>
        <p:sp>
          <p:nvSpPr>
            <p:cNvPr id="9222" name="AutoShape 6"/>
            <p:cNvSpPr>
              <a:spLocks noChangeAspect="1" noChangeArrowheads="1" noTextEdit="1"/>
            </p:cNvSpPr>
            <p:nvPr/>
          </p:nvSpPr>
          <p:spPr bwMode="auto">
            <a:xfrm>
              <a:off x="3024" y="2016"/>
              <a:ext cx="1958" cy="1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3468" y="3425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3468" y="345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3463" y="343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3463" y="345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8" name="Rectangle 12"/>
            <p:cNvSpPr>
              <a:spLocks noChangeArrowheads="1"/>
            </p:cNvSpPr>
            <p:nvPr/>
          </p:nvSpPr>
          <p:spPr bwMode="auto">
            <a:xfrm>
              <a:off x="3457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3457" y="344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0" name="Rectangle 14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>
              <a:off x="3457" y="342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3626" y="341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3626" y="344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3621" y="342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3621" y="344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7" name="Rectangle 21"/>
            <p:cNvSpPr>
              <a:spLocks noChangeArrowheads="1"/>
            </p:cNvSpPr>
            <p:nvPr/>
          </p:nvSpPr>
          <p:spPr bwMode="auto">
            <a:xfrm>
              <a:off x="3615" y="3425"/>
              <a:ext cx="36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8" name="Rectangle 22"/>
            <p:cNvSpPr>
              <a:spLocks noChangeArrowheads="1"/>
            </p:cNvSpPr>
            <p:nvPr/>
          </p:nvSpPr>
          <p:spPr bwMode="auto">
            <a:xfrm>
              <a:off x="3615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9" name="Rectangle 23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0" name="Rectangle 24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3615" y="341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3784" y="333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3" name="Rectangle 27"/>
            <p:cNvSpPr>
              <a:spLocks noChangeArrowheads="1"/>
            </p:cNvSpPr>
            <p:nvPr/>
          </p:nvSpPr>
          <p:spPr bwMode="auto">
            <a:xfrm>
              <a:off x="3784" y="336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4" name="Rectangle 28"/>
            <p:cNvSpPr>
              <a:spLocks noChangeArrowheads="1"/>
            </p:cNvSpPr>
            <p:nvPr/>
          </p:nvSpPr>
          <p:spPr bwMode="auto">
            <a:xfrm>
              <a:off x="3779" y="334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3779" y="336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6" name="Rectangle 30"/>
            <p:cNvSpPr>
              <a:spLocks noChangeArrowheads="1"/>
            </p:cNvSpPr>
            <p:nvPr/>
          </p:nvSpPr>
          <p:spPr bwMode="auto">
            <a:xfrm>
              <a:off x="3774" y="334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7" name="Rectangle 31"/>
            <p:cNvSpPr>
              <a:spLocks noChangeArrowheads="1"/>
            </p:cNvSpPr>
            <p:nvPr/>
          </p:nvSpPr>
          <p:spPr bwMode="auto">
            <a:xfrm>
              <a:off x="3774" y="335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8" name="Rectangle 32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9" name="Rectangle 33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3774" y="3339"/>
              <a:ext cx="35" cy="35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1" name="Rectangle 35"/>
            <p:cNvSpPr>
              <a:spLocks noChangeArrowheads="1"/>
            </p:cNvSpPr>
            <p:nvPr/>
          </p:nvSpPr>
          <p:spPr bwMode="auto">
            <a:xfrm>
              <a:off x="3937" y="293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2" name="Rectangle 36"/>
            <p:cNvSpPr>
              <a:spLocks noChangeArrowheads="1"/>
            </p:cNvSpPr>
            <p:nvPr/>
          </p:nvSpPr>
          <p:spPr bwMode="auto">
            <a:xfrm>
              <a:off x="3937" y="296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3" name="Rectangle 37"/>
            <p:cNvSpPr>
              <a:spLocks noChangeArrowheads="1"/>
            </p:cNvSpPr>
            <p:nvPr/>
          </p:nvSpPr>
          <p:spPr bwMode="auto">
            <a:xfrm>
              <a:off x="3932" y="294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4" name="Rectangle 38"/>
            <p:cNvSpPr>
              <a:spLocks noChangeArrowheads="1"/>
            </p:cNvSpPr>
            <p:nvPr/>
          </p:nvSpPr>
          <p:spPr bwMode="auto">
            <a:xfrm>
              <a:off x="3932" y="296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5" name="Rectangle 39"/>
            <p:cNvSpPr>
              <a:spLocks noChangeArrowheads="1"/>
            </p:cNvSpPr>
            <p:nvPr/>
          </p:nvSpPr>
          <p:spPr bwMode="auto">
            <a:xfrm>
              <a:off x="3927" y="294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6" name="Rectangle 40"/>
            <p:cNvSpPr>
              <a:spLocks noChangeArrowheads="1"/>
            </p:cNvSpPr>
            <p:nvPr/>
          </p:nvSpPr>
          <p:spPr bwMode="auto">
            <a:xfrm>
              <a:off x="3927" y="2956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7" name="Rectangle 41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8" name="Rectangle 42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9" name="Oval 43"/>
            <p:cNvSpPr>
              <a:spLocks noChangeArrowheads="1"/>
            </p:cNvSpPr>
            <p:nvPr/>
          </p:nvSpPr>
          <p:spPr bwMode="auto">
            <a:xfrm>
              <a:off x="3927" y="2935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0" name="Rectangle 44"/>
            <p:cNvSpPr>
              <a:spLocks noChangeArrowheads="1"/>
            </p:cNvSpPr>
            <p:nvPr/>
          </p:nvSpPr>
          <p:spPr bwMode="auto">
            <a:xfrm>
              <a:off x="4095" y="2532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1" name="Rectangle 45"/>
            <p:cNvSpPr>
              <a:spLocks noChangeArrowheads="1"/>
            </p:cNvSpPr>
            <p:nvPr/>
          </p:nvSpPr>
          <p:spPr bwMode="auto">
            <a:xfrm>
              <a:off x="4095" y="2562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2" name="Rectangle 46"/>
            <p:cNvSpPr>
              <a:spLocks noChangeArrowheads="1"/>
            </p:cNvSpPr>
            <p:nvPr/>
          </p:nvSpPr>
          <p:spPr bwMode="auto">
            <a:xfrm>
              <a:off x="4090" y="253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3" name="Rectangle 47"/>
            <p:cNvSpPr>
              <a:spLocks noChangeArrowheads="1"/>
            </p:cNvSpPr>
            <p:nvPr/>
          </p:nvSpPr>
          <p:spPr bwMode="auto">
            <a:xfrm>
              <a:off x="4090" y="255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4" name="Rectangle 48"/>
            <p:cNvSpPr>
              <a:spLocks noChangeArrowheads="1"/>
            </p:cNvSpPr>
            <p:nvPr/>
          </p:nvSpPr>
          <p:spPr bwMode="auto">
            <a:xfrm>
              <a:off x="4085" y="254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5" name="Rectangle 49"/>
            <p:cNvSpPr>
              <a:spLocks noChangeArrowheads="1"/>
            </p:cNvSpPr>
            <p:nvPr/>
          </p:nvSpPr>
          <p:spPr bwMode="auto">
            <a:xfrm>
              <a:off x="4085" y="255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7" name="Rectangle 51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8" name="Oval 52"/>
            <p:cNvSpPr>
              <a:spLocks noChangeArrowheads="1"/>
            </p:cNvSpPr>
            <p:nvPr/>
          </p:nvSpPr>
          <p:spPr bwMode="auto">
            <a:xfrm>
              <a:off x="4085" y="2532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9" name="Rectangle 53"/>
            <p:cNvSpPr>
              <a:spLocks noChangeArrowheads="1"/>
            </p:cNvSpPr>
            <p:nvPr/>
          </p:nvSpPr>
          <p:spPr bwMode="auto">
            <a:xfrm>
              <a:off x="4253" y="245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0" name="Rectangle 54"/>
            <p:cNvSpPr>
              <a:spLocks noChangeArrowheads="1"/>
            </p:cNvSpPr>
            <p:nvPr/>
          </p:nvSpPr>
          <p:spPr bwMode="auto">
            <a:xfrm>
              <a:off x="4253" y="248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1" name="Rectangle 55"/>
            <p:cNvSpPr>
              <a:spLocks noChangeArrowheads="1"/>
            </p:cNvSpPr>
            <p:nvPr/>
          </p:nvSpPr>
          <p:spPr bwMode="auto">
            <a:xfrm>
              <a:off x="4248" y="245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2" name="Rectangle 56"/>
            <p:cNvSpPr>
              <a:spLocks noChangeArrowheads="1"/>
            </p:cNvSpPr>
            <p:nvPr/>
          </p:nvSpPr>
          <p:spPr bwMode="auto">
            <a:xfrm>
              <a:off x="4248" y="2476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3" name="Rectangle 57"/>
            <p:cNvSpPr>
              <a:spLocks noChangeArrowheads="1"/>
            </p:cNvSpPr>
            <p:nvPr/>
          </p:nvSpPr>
          <p:spPr bwMode="auto">
            <a:xfrm>
              <a:off x="4243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4" name="Rectangle 58"/>
            <p:cNvSpPr>
              <a:spLocks noChangeArrowheads="1"/>
            </p:cNvSpPr>
            <p:nvPr/>
          </p:nvSpPr>
          <p:spPr bwMode="auto">
            <a:xfrm>
              <a:off x="4243" y="247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5" name="Rectangle 59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6" name="Rectangle 60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7" name="Oval 61"/>
            <p:cNvSpPr>
              <a:spLocks noChangeArrowheads="1"/>
            </p:cNvSpPr>
            <p:nvPr/>
          </p:nvSpPr>
          <p:spPr bwMode="auto">
            <a:xfrm>
              <a:off x="4243" y="245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8" name="Rectangle 62"/>
            <p:cNvSpPr>
              <a:spLocks noChangeArrowheads="1"/>
            </p:cNvSpPr>
            <p:nvPr/>
          </p:nvSpPr>
          <p:spPr bwMode="auto">
            <a:xfrm>
              <a:off x="4411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9" name="Rectangle 63"/>
            <p:cNvSpPr>
              <a:spLocks noChangeArrowheads="1"/>
            </p:cNvSpPr>
            <p:nvPr/>
          </p:nvSpPr>
          <p:spPr bwMode="auto">
            <a:xfrm>
              <a:off x="4411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0" name="Rectangle 64"/>
            <p:cNvSpPr>
              <a:spLocks noChangeArrowheads="1"/>
            </p:cNvSpPr>
            <p:nvPr/>
          </p:nvSpPr>
          <p:spPr bwMode="auto">
            <a:xfrm>
              <a:off x="4406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1" name="Rectangle 65"/>
            <p:cNvSpPr>
              <a:spLocks noChangeArrowheads="1"/>
            </p:cNvSpPr>
            <p:nvPr/>
          </p:nvSpPr>
          <p:spPr bwMode="auto">
            <a:xfrm>
              <a:off x="4406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2" name="Rectangle 66"/>
            <p:cNvSpPr>
              <a:spLocks noChangeArrowheads="1"/>
            </p:cNvSpPr>
            <p:nvPr/>
          </p:nvSpPr>
          <p:spPr bwMode="auto">
            <a:xfrm>
              <a:off x="4401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3" name="Rectangle 67"/>
            <p:cNvSpPr>
              <a:spLocks noChangeArrowheads="1"/>
            </p:cNvSpPr>
            <p:nvPr/>
          </p:nvSpPr>
          <p:spPr bwMode="auto">
            <a:xfrm>
              <a:off x="4401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4" name="Rectangle 68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5" name="Rectangle 69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6" name="Oval 70"/>
            <p:cNvSpPr>
              <a:spLocks noChangeArrowheads="1"/>
            </p:cNvSpPr>
            <p:nvPr/>
          </p:nvSpPr>
          <p:spPr bwMode="auto">
            <a:xfrm>
              <a:off x="4401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7" name="Rectangle 71"/>
            <p:cNvSpPr>
              <a:spLocks noChangeArrowheads="1"/>
            </p:cNvSpPr>
            <p:nvPr/>
          </p:nvSpPr>
          <p:spPr bwMode="auto">
            <a:xfrm>
              <a:off x="4569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8" name="Rectangle 72"/>
            <p:cNvSpPr>
              <a:spLocks noChangeArrowheads="1"/>
            </p:cNvSpPr>
            <p:nvPr/>
          </p:nvSpPr>
          <p:spPr bwMode="auto">
            <a:xfrm>
              <a:off x="4569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9" name="Rectangle 73"/>
            <p:cNvSpPr>
              <a:spLocks noChangeArrowheads="1"/>
            </p:cNvSpPr>
            <p:nvPr/>
          </p:nvSpPr>
          <p:spPr bwMode="auto">
            <a:xfrm>
              <a:off x="4564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0" name="Rectangle 74"/>
            <p:cNvSpPr>
              <a:spLocks noChangeArrowheads="1"/>
            </p:cNvSpPr>
            <p:nvPr/>
          </p:nvSpPr>
          <p:spPr bwMode="auto">
            <a:xfrm>
              <a:off x="4564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1" name="Rectangle 75"/>
            <p:cNvSpPr>
              <a:spLocks noChangeArrowheads="1"/>
            </p:cNvSpPr>
            <p:nvPr/>
          </p:nvSpPr>
          <p:spPr bwMode="auto">
            <a:xfrm>
              <a:off x="4559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2" name="Rectangle 76"/>
            <p:cNvSpPr>
              <a:spLocks noChangeArrowheads="1"/>
            </p:cNvSpPr>
            <p:nvPr/>
          </p:nvSpPr>
          <p:spPr bwMode="auto">
            <a:xfrm>
              <a:off x="4559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3" name="Rectangle 77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4" name="Rectangle 78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5" name="Oval 79"/>
            <p:cNvSpPr>
              <a:spLocks noChangeArrowheads="1"/>
            </p:cNvSpPr>
            <p:nvPr/>
          </p:nvSpPr>
          <p:spPr bwMode="auto">
            <a:xfrm>
              <a:off x="4559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6" name="Rectangle 80"/>
            <p:cNvSpPr>
              <a:spLocks noChangeArrowheads="1"/>
            </p:cNvSpPr>
            <p:nvPr/>
          </p:nvSpPr>
          <p:spPr bwMode="auto">
            <a:xfrm>
              <a:off x="4722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7" name="Rectangle 81"/>
            <p:cNvSpPr>
              <a:spLocks noChangeArrowheads="1"/>
            </p:cNvSpPr>
            <p:nvPr/>
          </p:nvSpPr>
          <p:spPr bwMode="auto">
            <a:xfrm>
              <a:off x="4722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8" name="Rectangle 82"/>
            <p:cNvSpPr>
              <a:spLocks noChangeArrowheads="1"/>
            </p:cNvSpPr>
            <p:nvPr/>
          </p:nvSpPr>
          <p:spPr bwMode="auto">
            <a:xfrm>
              <a:off x="4717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9" name="Rectangle 83"/>
            <p:cNvSpPr>
              <a:spLocks noChangeArrowheads="1"/>
            </p:cNvSpPr>
            <p:nvPr/>
          </p:nvSpPr>
          <p:spPr bwMode="auto">
            <a:xfrm>
              <a:off x="4717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0" name="Rectangle 84"/>
            <p:cNvSpPr>
              <a:spLocks noChangeArrowheads="1"/>
            </p:cNvSpPr>
            <p:nvPr/>
          </p:nvSpPr>
          <p:spPr bwMode="auto">
            <a:xfrm>
              <a:off x="4712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1" name="Rectangle 85"/>
            <p:cNvSpPr>
              <a:spLocks noChangeArrowheads="1"/>
            </p:cNvSpPr>
            <p:nvPr/>
          </p:nvSpPr>
          <p:spPr bwMode="auto">
            <a:xfrm>
              <a:off x="4712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2" name="Rectangle 86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3" name="Rectangle 87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4" name="Oval 88"/>
            <p:cNvSpPr>
              <a:spLocks noChangeArrowheads="1"/>
            </p:cNvSpPr>
            <p:nvPr/>
          </p:nvSpPr>
          <p:spPr bwMode="auto">
            <a:xfrm>
              <a:off x="4712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5" name="Rectangle 89"/>
            <p:cNvSpPr>
              <a:spLocks noChangeArrowheads="1"/>
            </p:cNvSpPr>
            <p:nvPr/>
          </p:nvSpPr>
          <p:spPr bwMode="auto">
            <a:xfrm>
              <a:off x="3422" y="2414"/>
              <a:ext cx="1356" cy="1068"/>
            </a:xfrm>
            <a:prstGeom prst="rect">
              <a:avLst/>
            </a:prstGeom>
            <a:noFill/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6" name="Rectangle 90"/>
            <p:cNvSpPr>
              <a:spLocks noChangeArrowheads="1"/>
            </p:cNvSpPr>
            <p:nvPr/>
          </p:nvSpPr>
          <p:spPr bwMode="auto">
            <a:xfrm>
              <a:off x="3672" y="3758"/>
              <a:ext cx="557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Harvest day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7" name="Rectangle 91"/>
            <p:cNvSpPr>
              <a:spLocks noChangeArrowheads="1"/>
            </p:cNvSpPr>
            <p:nvPr/>
          </p:nvSpPr>
          <p:spPr bwMode="auto">
            <a:xfrm rot="16200000">
              <a:off x="2451" y="2881"/>
              <a:ext cx="128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Percentage of green apples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8" name="Line 92"/>
            <p:cNvSpPr>
              <a:spLocks noChangeShapeType="1"/>
            </p:cNvSpPr>
            <p:nvPr/>
          </p:nvSpPr>
          <p:spPr bwMode="auto">
            <a:xfrm>
              <a:off x="3473" y="3482"/>
              <a:ext cx="94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9" name="Line 93"/>
            <p:cNvSpPr>
              <a:spLocks noChangeShapeType="1"/>
            </p:cNvSpPr>
            <p:nvPr/>
          </p:nvSpPr>
          <p:spPr bwMode="auto">
            <a:xfrm>
              <a:off x="3473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0" name="Line 94"/>
            <p:cNvSpPr>
              <a:spLocks noChangeShapeType="1"/>
            </p:cNvSpPr>
            <p:nvPr/>
          </p:nvSpPr>
          <p:spPr bwMode="auto">
            <a:xfrm>
              <a:off x="3789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1" name="Line 95"/>
            <p:cNvSpPr>
              <a:spLocks noChangeShapeType="1"/>
            </p:cNvSpPr>
            <p:nvPr/>
          </p:nvSpPr>
          <p:spPr bwMode="auto">
            <a:xfrm>
              <a:off x="4100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2" name="Line 96"/>
            <p:cNvSpPr>
              <a:spLocks noChangeShapeType="1"/>
            </p:cNvSpPr>
            <p:nvPr/>
          </p:nvSpPr>
          <p:spPr bwMode="auto">
            <a:xfrm>
              <a:off x="4416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3" name="Rectangle 97"/>
            <p:cNvSpPr>
              <a:spLocks noChangeArrowheads="1"/>
            </p:cNvSpPr>
            <p:nvPr/>
          </p:nvSpPr>
          <p:spPr bwMode="auto">
            <a:xfrm>
              <a:off x="3427" y="3604"/>
              <a:ext cx="62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-5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4" name="Rectangle 98"/>
            <p:cNvSpPr>
              <a:spLocks noChangeArrowheads="1"/>
            </p:cNvSpPr>
            <p:nvPr/>
          </p:nvSpPr>
          <p:spPr bwMode="auto">
            <a:xfrm>
              <a:off x="3697" y="3604"/>
              <a:ext cx="100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-10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5" name="Rectangle 99"/>
            <p:cNvSpPr>
              <a:spLocks noChangeArrowheads="1"/>
            </p:cNvSpPr>
            <p:nvPr/>
          </p:nvSpPr>
          <p:spPr bwMode="auto">
            <a:xfrm>
              <a:off x="3988" y="3604"/>
              <a:ext cx="100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-15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6" name="Rectangle 100"/>
            <p:cNvSpPr>
              <a:spLocks noChangeArrowheads="1"/>
            </p:cNvSpPr>
            <p:nvPr/>
          </p:nvSpPr>
          <p:spPr bwMode="auto">
            <a:xfrm>
              <a:off x="4299" y="3604"/>
              <a:ext cx="100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-20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7" name="Line 101"/>
            <p:cNvSpPr>
              <a:spLocks noChangeShapeType="1"/>
            </p:cNvSpPr>
            <p:nvPr/>
          </p:nvSpPr>
          <p:spPr bwMode="auto">
            <a:xfrm flipV="1">
              <a:off x="3422" y="2578"/>
              <a:ext cx="1" cy="74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8" name="Line 102"/>
            <p:cNvSpPr>
              <a:spLocks noChangeShapeType="1"/>
            </p:cNvSpPr>
            <p:nvPr/>
          </p:nvSpPr>
          <p:spPr bwMode="auto">
            <a:xfrm flipH="1">
              <a:off x="3376" y="331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9" name="Line 103"/>
            <p:cNvSpPr>
              <a:spLocks noChangeShapeType="1"/>
            </p:cNvSpPr>
            <p:nvPr/>
          </p:nvSpPr>
          <p:spPr bwMode="auto">
            <a:xfrm flipH="1">
              <a:off x="3376" y="307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0" name="Line 104"/>
            <p:cNvSpPr>
              <a:spLocks noChangeShapeType="1"/>
            </p:cNvSpPr>
            <p:nvPr/>
          </p:nvSpPr>
          <p:spPr bwMode="auto">
            <a:xfrm flipH="1">
              <a:off x="3376" y="282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1" name="Line 105"/>
            <p:cNvSpPr>
              <a:spLocks noChangeShapeType="1"/>
            </p:cNvSpPr>
            <p:nvPr/>
          </p:nvSpPr>
          <p:spPr bwMode="auto">
            <a:xfrm flipH="1">
              <a:off x="3376" y="257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2" name="Rectangle 106"/>
            <p:cNvSpPr>
              <a:spLocks noChangeArrowheads="1"/>
            </p:cNvSpPr>
            <p:nvPr/>
          </p:nvSpPr>
          <p:spPr bwMode="auto">
            <a:xfrm>
              <a:off x="3192" y="3277"/>
              <a:ext cx="77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3" name="Rectangle 107"/>
            <p:cNvSpPr>
              <a:spLocks noChangeArrowheads="1"/>
            </p:cNvSpPr>
            <p:nvPr/>
          </p:nvSpPr>
          <p:spPr bwMode="auto">
            <a:xfrm>
              <a:off x="3192" y="3032"/>
              <a:ext cx="77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4" name="Rectangle 108"/>
            <p:cNvSpPr>
              <a:spLocks noChangeArrowheads="1"/>
            </p:cNvSpPr>
            <p:nvPr/>
          </p:nvSpPr>
          <p:spPr bwMode="auto">
            <a:xfrm>
              <a:off x="3192" y="2787"/>
              <a:ext cx="77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5" name="Rectangle 109"/>
            <p:cNvSpPr>
              <a:spLocks noChangeArrowheads="1"/>
            </p:cNvSpPr>
            <p:nvPr/>
          </p:nvSpPr>
          <p:spPr bwMode="auto">
            <a:xfrm>
              <a:off x="3192" y="2542"/>
              <a:ext cx="77" cy="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80</a:t>
              </a: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6" name="Freeform 110"/>
            <p:cNvSpPr>
              <a:spLocks/>
            </p:cNvSpPr>
            <p:nvPr/>
          </p:nvSpPr>
          <p:spPr bwMode="auto">
            <a:xfrm>
              <a:off x="3473" y="2455"/>
              <a:ext cx="1254" cy="986"/>
            </a:xfrm>
            <a:custGeom>
              <a:avLst/>
              <a:gdLst/>
              <a:ahLst/>
              <a:cxnLst>
                <a:cxn ang="0">
                  <a:pos x="15" y="986"/>
                </a:cxn>
                <a:cxn ang="0">
                  <a:pos x="41" y="986"/>
                </a:cxn>
                <a:cxn ang="0">
                  <a:pos x="66" y="986"/>
                </a:cxn>
                <a:cxn ang="0">
                  <a:pos x="86" y="981"/>
                </a:cxn>
                <a:cxn ang="0">
                  <a:pos x="112" y="981"/>
                </a:cxn>
                <a:cxn ang="0">
                  <a:pos x="137" y="981"/>
                </a:cxn>
                <a:cxn ang="0">
                  <a:pos x="163" y="976"/>
                </a:cxn>
                <a:cxn ang="0">
                  <a:pos x="188" y="970"/>
                </a:cxn>
                <a:cxn ang="0">
                  <a:pos x="214" y="965"/>
                </a:cxn>
                <a:cxn ang="0">
                  <a:pos x="239" y="955"/>
                </a:cxn>
                <a:cxn ang="0">
                  <a:pos x="265" y="940"/>
                </a:cxn>
                <a:cxn ang="0">
                  <a:pos x="290" y="919"/>
                </a:cxn>
                <a:cxn ang="0">
                  <a:pos x="316" y="894"/>
                </a:cxn>
                <a:cxn ang="0">
                  <a:pos x="341" y="858"/>
                </a:cxn>
                <a:cxn ang="0">
                  <a:pos x="367" y="812"/>
                </a:cxn>
                <a:cxn ang="0">
                  <a:pos x="392" y="751"/>
                </a:cxn>
                <a:cxn ang="0">
                  <a:pos x="418" y="679"/>
                </a:cxn>
                <a:cxn ang="0">
                  <a:pos x="443" y="593"/>
                </a:cxn>
                <a:cxn ang="0">
                  <a:pos x="469" y="501"/>
                </a:cxn>
                <a:cxn ang="0">
                  <a:pos x="494" y="414"/>
                </a:cxn>
                <a:cxn ang="0">
                  <a:pos x="520" y="327"/>
                </a:cxn>
                <a:cxn ang="0">
                  <a:pos x="545" y="250"/>
                </a:cxn>
                <a:cxn ang="0">
                  <a:pos x="571" y="189"/>
                </a:cxn>
                <a:cxn ang="0">
                  <a:pos x="596" y="138"/>
                </a:cxn>
                <a:cxn ang="0">
                  <a:pos x="622" y="97"/>
                </a:cxn>
                <a:cxn ang="0">
                  <a:pos x="647" y="72"/>
                </a:cxn>
                <a:cxn ang="0">
                  <a:pos x="673" y="51"/>
                </a:cxn>
                <a:cxn ang="0">
                  <a:pos x="698" y="36"/>
                </a:cxn>
                <a:cxn ang="0">
                  <a:pos x="724" y="26"/>
                </a:cxn>
                <a:cxn ang="0">
                  <a:pos x="749" y="16"/>
                </a:cxn>
                <a:cxn ang="0">
                  <a:pos x="775" y="10"/>
                </a:cxn>
                <a:cxn ang="0">
                  <a:pos x="800" y="10"/>
                </a:cxn>
                <a:cxn ang="0">
                  <a:pos x="826" y="5"/>
                </a:cxn>
                <a:cxn ang="0">
                  <a:pos x="851" y="5"/>
                </a:cxn>
                <a:cxn ang="0">
                  <a:pos x="877" y="0"/>
                </a:cxn>
                <a:cxn ang="0">
                  <a:pos x="902" y="0"/>
                </a:cxn>
                <a:cxn ang="0">
                  <a:pos x="928" y="0"/>
                </a:cxn>
                <a:cxn ang="0">
                  <a:pos x="953" y="0"/>
                </a:cxn>
                <a:cxn ang="0">
                  <a:pos x="979" y="0"/>
                </a:cxn>
                <a:cxn ang="0">
                  <a:pos x="1004" y="0"/>
                </a:cxn>
                <a:cxn ang="0">
                  <a:pos x="1030" y="0"/>
                </a:cxn>
                <a:cxn ang="0">
                  <a:pos x="1055" y="0"/>
                </a:cxn>
                <a:cxn ang="0">
                  <a:pos x="1081" y="0"/>
                </a:cxn>
                <a:cxn ang="0">
                  <a:pos x="1101" y="0"/>
                </a:cxn>
                <a:cxn ang="0">
                  <a:pos x="1127" y="0"/>
                </a:cxn>
                <a:cxn ang="0">
                  <a:pos x="1152" y="0"/>
                </a:cxn>
                <a:cxn ang="0">
                  <a:pos x="1178" y="0"/>
                </a:cxn>
                <a:cxn ang="0">
                  <a:pos x="1203" y="0"/>
                </a:cxn>
                <a:cxn ang="0">
                  <a:pos x="1229" y="0"/>
                </a:cxn>
                <a:cxn ang="0">
                  <a:pos x="1254" y="0"/>
                </a:cxn>
              </a:cxnLst>
              <a:rect l="0" t="0" r="r" b="b"/>
              <a:pathLst>
                <a:path w="1254" h="986">
                  <a:moveTo>
                    <a:pt x="0" y="986"/>
                  </a:moveTo>
                  <a:lnTo>
                    <a:pt x="15" y="986"/>
                  </a:lnTo>
                  <a:lnTo>
                    <a:pt x="25" y="986"/>
                  </a:lnTo>
                  <a:lnTo>
                    <a:pt x="41" y="986"/>
                  </a:lnTo>
                  <a:lnTo>
                    <a:pt x="51" y="986"/>
                  </a:lnTo>
                  <a:lnTo>
                    <a:pt x="66" y="986"/>
                  </a:lnTo>
                  <a:lnTo>
                    <a:pt x="76" y="981"/>
                  </a:lnTo>
                  <a:lnTo>
                    <a:pt x="86" y="981"/>
                  </a:lnTo>
                  <a:lnTo>
                    <a:pt x="102" y="981"/>
                  </a:lnTo>
                  <a:lnTo>
                    <a:pt x="112" y="981"/>
                  </a:lnTo>
                  <a:lnTo>
                    <a:pt x="127" y="981"/>
                  </a:lnTo>
                  <a:lnTo>
                    <a:pt x="137" y="981"/>
                  </a:lnTo>
                  <a:lnTo>
                    <a:pt x="153" y="976"/>
                  </a:lnTo>
                  <a:lnTo>
                    <a:pt x="163" y="976"/>
                  </a:lnTo>
                  <a:lnTo>
                    <a:pt x="178" y="976"/>
                  </a:lnTo>
                  <a:lnTo>
                    <a:pt x="188" y="970"/>
                  </a:lnTo>
                  <a:lnTo>
                    <a:pt x="204" y="965"/>
                  </a:lnTo>
                  <a:lnTo>
                    <a:pt x="214" y="965"/>
                  </a:lnTo>
                  <a:lnTo>
                    <a:pt x="229" y="960"/>
                  </a:lnTo>
                  <a:lnTo>
                    <a:pt x="239" y="955"/>
                  </a:lnTo>
                  <a:lnTo>
                    <a:pt x="255" y="950"/>
                  </a:lnTo>
                  <a:lnTo>
                    <a:pt x="265" y="940"/>
                  </a:lnTo>
                  <a:lnTo>
                    <a:pt x="280" y="930"/>
                  </a:lnTo>
                  <a:lnTo>
                    <a:pt x="290" y="919"/>
                  </a:lnTo>
                  <a:lnTo>
                    <a:pt x="306" y="909"/>
                  </a:lnTo>
                  <a:lnTo>
                    <a:pt x="316" y="894"/>
                  </a:lnTo>
                  <a:lnTo>
                    <a:pt x="331" y="879"/>
                  </a:lnTo>
                  <a:lnTo>
                    <a:pt x="341" y="858"/>
                  </a:lnTo>
                  <a:lnTo>
                    <a:pt x="357" y="838"/>
                  </a:lnTo>
                  <a:lnTo>
                    <a:pt x="367" y="812"/>
                  </a:lnTo>
                  <a:lnTo>
                    <a:pt x="382" y="782"/>
                  </a:lnTo>
                  <a:lnTo>
                    <a:pt x="392" y="751"/>
                  </a:lnTo>
                  <a:lnTo>
                    <a:pt x="408" y="715"/>
                  </a:lnTo>
                  <a:lnTo>
                    <a:pt x="418" y="679"/>
                  </a:lnTo>
                  <a:lnTo>
                    <a:pt x="433" y="639"/>
                  </a:lnTo>
                  <a:lnTo>
                    <a:pt x="443" y="593"/>
                  </a:lnTo>
                  <a:lnTo>
                    <a:pt x="459" y="547"/>
                  </a:lnTo>
                  <a:lnTo>
                    <a:pt x="469" y="501"/>
                  </a:lnTo>
                  <a:lnTo>
                    <a:pt x="484" y="455"/>
                  </a:lnTo>
                  <a:lnTo>
                    <a:pt x="494" y="414"/>
                  </a:lnTo>
                  <a:lnTo>
                    <a:pt x="510" y="368"/>
                  </a:lnTo>
                  <a:lnTo>
                    <a:pt x="520" y="327"/>
                  </a:lnTo>
                  <a:lnTo>
                    <a:pt x="535" y="286"/>
                  </a:lnTo>
                  <a:lnTo>
                    <a:pt x="545" y="250"/>
                  </a:lnTo>
                  <a:lnTo>
                    <a:pt x="561" y="220"/>
                  </a:lnTo>
                  <a:lnTo>
                    <a:pt x="571" y="189"/>
                  </a:lnTo>
                  <a:lnTo>
                    <a:pt x="581" y="158"/>
                  </a:lnTo>
                  <a:lnTo>
                    <a:pt x="596" y="138"/>
                  </a:lnTo>
                  <a:lnTo>
                    <a:pt x="606" y="118"/>
                  </a:lnTo>
                  <a:lnTo>
                    <a:pt x="622" y="97"/>
                  </a:lnTo>
                  <a:lnTo>
                    <a:pt x="632" y="82"/>
                  </a:lnTo>
                  <a:lnTo>
                    <a:pt x="647" y="72"/>
                  </a:lnTo>
                  <a:lnTo>
                    <a:pt x="657" y="61"/>
                  </a:lnTo>
                  <a:lnTo>
                    <a:pt x="673" y="51"/>
                  </a:lnTo>
                  <a:lnTo>
                    <a:pt x="683" y="41"/>
                  </a:lnTo>
                  <a:lnTo>
                    <a:pt x="698" y="36"/>
                  </a:lnTo>
                  <a:lnTo>
                    <a:pt x="708" y="31"/>
                  </a:lnTo>
                  <a:lnTo>
                    <a:pt x="724" y="26"/>
                  </a:lnTo>
                  <a:lnTo>
                    <a:pt x="734" y="21"/>
                  </a:lnTo>
                  <a:lnTo>
                    <a:pt x="749" y="16"/>
                  </a:lnTo>
                  <a:lnTo>
                    <a:pt x="759" y="16"/>
                  </a:lnTo>
                  <a:lnTo>
                    <a:pt x="775" y="10"/>
                  </a:lnTo>
                  <a:lnTo>
                    <a:pt x="785" y="10"/>
                  </a:lnTo>
                  <a:lnTo>
                    <a:pt x="800" y="10"/>
                  </a:lnTo>
                  <a:lnTo>
                    <a:pt x="810" y="5"/>
                  </a:lnTo>
                  <a:lnTo>
                    <a:pt x="826" y="5"/>
                  </a:lnTo>
                  <a:lnTo>
                    <a:pt x="836" y="5"/>
                  </a:lnTo>
                  <a:lnTo>
                    <a:pt x="851" y="5"/>
                  </a:lnTo>
                  <a:lnTo>
                    <a:pt x="861" y="5"/>
                  </a:lnTo>
                  <a:lnTo>
                    <a:pt x="877" y="0"/>
                  </a:lnTo>
                  <a:lnTo>
                    <a:pt x="887" y="0"/>
                  </a:lnTo>
                  <a:lnTo>
                    <a:pt x="902" y="0"/>
                  </a:lnTo>
                  <a:lnTo>
                    <a:pt x="912" y="0"/>
                  </a:lnTo>
                  <a:lnTo>
                    <a:pt x="928" y="0"/>
                  </a:lnTo>
                  <a:lnTo>
                    <a:pt x="938" y="0"/>
                  </a:lnTo>
                  <a:lnTo>
                    <a:pt x="953" y="0"/>
                  </a:lnTo>
                  <a:lnTo>
                    <a:pt x="963" y="0"/>
                  </a:lnTo>
                  <a:lnTo>
                    <a:pt x="979" y="0"/>
                  </a:lnTo>
                  <a:lnTo>
                    <a:pt x="989" y="0"/>
                  </a:lnTo>
                  <a:lnTo>
                    <a:pt x="1004" y="0"/>
                  </a:lnTo>
                  <a:lnTo>
                    <a:pt x="1014" y="0"/>
                  </a:lnTo>
                  <a:lnTo>
                    <a:pt x="1030" y="0"/>
                  </a:lnTo>
                  <a:lnTo>
                    <a:pt x="1040" y="0"/>
                  </a:lnTo>
                  <a:lnTo>
                    <a:pt x="1055" y="0"/>
                  </a:lnTo>
                  <a:lnTo>
                    <a:pt x="1065" y="0"/>
                  </a:lnTo>
                  <a:lnTo>
                    <a:pt x="1081" y="0"/>
                  </a:lnTo>
                  <a:lnTo>
                    <a:pt x="1091" y="0"/>
                  </a:lnTo>
                  <a:lnTo>
                    <a:pt x="1101" y="0"/>
                  </a:lnTo>
                  <a:lnTo>
                    <a:pt x="1116" y="0"/>
                  </a:lnTo>
                  <a:lnTo>
                    <a:pt x="1127" y="0"/>
                  </a:lnTo>
                  <a:lnTo>
                    <a:pt x="1142" y="0"/>
                  </a:lnTo>
                  <a:lnTo>
                    <a:pt x="1152" y="0"/>
                  </a:lnTo>
                  <a:lnTo>
                    <a:pt x="1167" y="0"/>
                  </a:lnTo>
                  <a:lnTo>
                    <a:pt x="1178" y="0"/>
                  </a:lnTo>
                  <a:lnTo>
                    <a:pt x="1193" y="0"/>
                  </a:lnTo>
                  <a:lnTo>
                    <a:pt x="1203" y="0"/>
                  </a:lnTo>
                  <a:lnTo>
                    <a:pt x="1218" y="0"/>
                  </a:lnTo>
                  <a:lnTo>
                    <a:pt x="1229" y="0"/>
                  </a:lnTo>
                  <a:lnTo>
                    <a:pt x="1244" y="0"/>
                  </a:lnTo>
                  <a:lnTo>
                    <a:pt x="1254" y="0"/>
                  </a:lnTo>
                </a:path>
              </a:pathLst>
            </a:cu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6925985" y="1483077"/>
            <a:ext cx="3581400" cy="4525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Heuristic methods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 err="1"/>
              <a:t>Minkowski</a:t>
            </a:r>
            <a:r>
              <a:rPr lang="en-US" sz="1400" kern="0" dirty="0"/>
              <a:t>-form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/>
              <a:t>Weighted-Mean-Variance (WMV)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Distance functions used in nonparametric tests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600" kern="0" dirty="0">
                <a:sym typeface="Symbol" pitchFamily="18" charset="2"/>
              </a:rPr>
              <a:t></a:t>
            </a:r>
            <a:r>
              <a:rPr lang="en-US" sz="1400" kern="0" baseline="30000" dirty="0">
                <a:cs typeface="Arial" charset="0"/>
              </a:rPr>
              <a:t> 2  </a:t>
            </a:r>
            <a:r>
              <a:rPr lang="en-US" sz="1600" kern="0" dirty="0">
                <a:sym typeface="Symbol" pitchFamily="18" charset="2"/>
              </a:rPr>
              <a:t>(Chi Square)</a:t>
            </a:r>
            <a:endParaRPr lang="en-US" sz="1400" kern="0" dirty="0"/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 err="1"/>
              <a:t>Kolmogorov</a:t>
            </a:r>
            <a:r>
              <a:rPr lang="en-US" sz="1400" kern="0" dirty="0"/>
              <a:t>-Smirnov (KS)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/>
              <a:t>Cramer/von </a:t>
            </a:r>
            <a:r>
              <a:rPr lang="en-US" sz="1400" kern="0" dirty="0" err="1"/>
              <a:t>Mises</a:t>
            </a:r>
            <a:r>
              <a:rPr lang="en-US" sz="1400" kern="0" dirty="0"/>
              <a:t> (</a:t>
            </a:r>
            <a:r>
              <a:rPr lang="en-US" sz="1400" kern="0" dirty="0" err="1"/>
              <a:t>CvM</a:t>
            </a:r>
            <a:r>
              <a:rPr lang="en-US" sz="1400" kern="0" dirty="0"/>
              <a:t>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Information-theory divergences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b="1" kern="0" dirty="0" err="1"/>
              <a:t>Kullback-Liebler</a:t>
            </a:r>
            <a:r>
              <a:rPr lang="en-US" sz="1400" b="1" kern="0" dirty="0"/>
              <a:t> (KL)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b="1" kern="0" dirty="0"/>
              <a:t>Jeffrey divergence (JD)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Spectral measures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/>
              <a:t>Spectral angle </a:t>
            </a:r>
            <a:r>
              <a:rPr lang="en-US" sz="1400" kern="0" dirty="0" err="1"/>
              <a:t>mapper</a:t>
            </a:r>
            <a:endParaRPr lang="en-US" sz="1400" kern="0" dirty="0"/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 err="1"/>
              <a:t>Bhatacharyya</a:t>
            </a:r>
            <a:r>
              <a:rPr lang="en-US" sz="1400" kern="0" dirty="0"/>
              <a:t> distance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600" kern="0" dirty="0"/>
              <a:t>Ground distance measures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kern="0" dirty="0"/>
              <a:t>Histogram intersection (Overton)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b="1" kern="0" dirty="0"/>
              <a:t>Quadratic form distance (QF)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1400" b="1" kern="0" dirty="0"/>
              <a:t>Wasserstein-Rubinstein-Mallows distance (Earth Movers Distance)</a:t>
            </a:r>
          </a:p>
        </p:txBody>
      </p:sp>
      <p:sp>
        <p:nvSpPr>
          <p:cNvPr id="115" name="Isosceles Triangle 114"/>
          <p:cNvSpPr/>
          <p:nvPr/>
        </p:nvSpPr>
        <p:spPr>
          <a:xfrm>
            <a:off x="10287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572B-1C51-4FDD-A251-BA6A72095FD2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962400" cy="425450"/>
          </a:xfrm>
        </p:spPr>
        <p:txBody>
          <a:bodyPr/>
          <a:lstStyle/>
          <a:p>
            <a:r>
              <a:rPr lang="en-US" dirty="0"/>
              <a:t>High Throughput-High-Content Flow </a:t>
            </a:r>
            <a:r>
              <a:rPr lang="en-US" dirty="0" err="1"/>
              <a:t>Cytometry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0" y="1905000"/>
            <a:ext cx="7848600" cy="2286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None/>
            </a:pPr>
            <a:r>
              <a:rPr lang="en-US" sz="5400" dirty="0"/>
              <a:t>How do you collect that much data on a flow cytometer? </a:t>
            </a:r>
          </a:p>
        </p:txBody>
      </p:sp>
    </p:spTree>
    <p:extLst>
      <p:ext uri="{BB962C8B-B14F-4D97-AF65-F5344CB8AC3E}">
        <p14:creationId xmlns:p14="http://schemas.microsoft.com/office/powerpoint/2010/main" val="2967287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019799" y="2053539"/>
            <a:ext cx="4320140" cy="3737663"/>
            <a:chOff x="4626923" y="1776847"/>
            <a:chExt cx="3100517" cy="2906573"/>
          </a:xfrm>
        </p:grpSpPr>
        <p:sp>
          <p:nvSpPr>
            <p:cNvPr id="98" name="Rectangle 3"/>
            <p:cNvSpPr>
              <a:spLocks noChangeArrowheads="1"/>
            </p:cNvSpPr>
            <p:nvPr/>
          </p:nvSpPr>
          <p:spPr bwMode="auto">
            <a:xfrm>
              <a:off x="4626923" y="2357768"/>
              <a:ext cx="3097218" cy="657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99" name="Rectangle 4"/>
            <p:cNvSpPr>
              <a:spLocks noChangeArrowheads="1"/>
            </p:cNvSpPr>
            <p:nvPr/>
          </p:nvSpPr>
          <p:spPr bwMode="auto">
            <a:xfrm>
              <a:off x="4900207" y="3278054"/>
              <a:ext cx="2550650" cy="1007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11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>
              <a:off x="7317381" y="2153370"/>
              <a:ext cx="144866" cy="2532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7"/>
                </a:cxn>
                <a:cxn ang="0">
                  <a:pos x="0" y="277"/>
                </a:cxn>
                <a:cxn ang="0">
                  <a:pos x="0" y="0"/>
                </a:cxn>
              </a:cxnLst>
              <a:rect l="0" t="0" r="r" b="b"/>
              <a:pathLst>
                <a:path w="229" h="278">
                  <a:moveTo>
                    <a:pt x="0" y="0"/>
                  </a:moveTo>
                  <a:lnTo>
                    <a:pt x="228" y="0"/>
                  </a:lnTo>
                  <a:lnTo>
                    <a:pt x="228" y="277"/>
                  </a:lnTo>
                  <a:lnTo>
                    <a:pt x="0" y="27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2" name="Line 8"/>
            <p:cNvSpPr>
              <a:spLocks noChangeShapeType="1"/>
            </p:cNvSpPr>
            <p:nvPr/>
          </p:nvSpPr>
          <p:spPr bwMode="auto">
            <a:xfrm>
              <a:off x="6539911" y="3638929"/>
              <a:ext cx="12146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3" name="Line 9"/>
            <p:cNvSpPr>
              <a:spLocks noChangeShapeType="1"/>
            </p:cNvSpPr>
            <p:nvPr/>
          </p:nvSpPr>
          <p:spPr bwMode="auto">
            <a:xfrm>
              <a:off x="6972610" y="3140157"/>
              <a:ext cx="164476" cy="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4" name="Line 10"/>
            <p:cNvSpPr>
              <a:spLocks noChangeShapeType="1"/>
            </p:cNvSpPr>
            <p:nvPr/>
          </p:nvSpPr>
          <p:spPr bwMode="auto">
            <a:xfrm>
              <a:off x="7369254" y="2786126"/>
              <a:ext cx="124622" cy="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5" name="Freeform 11"/>
            <p:cNvSpPr>
              <a:spLocks/>
            </p:cNvSpPr>
            <p:nvPr/>
          </p:nvSpPr>
          <p:spPr bwMode="auto">
            <a:xfrm>
              <a:off x="6658840" y="3511792"/>
              <a:ext cx="144866" cy="252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5"/>
                </a:cxn>
                <a:cxn ang="0">
                  <a:pos x="0" y="275"/>
                </a:cxn>
                <a:cxn ang="0">
                  <a:pos x="0" y="0"/>
                </a:cxn>
              </a:cxnLst>
              <a:rect l="0" t="0" r="r" b="b"/>
              <a:pathLst>
                <a:path w="229" h="276">
                  <a:moveTo>
                    <a:pt x="0" y="0"/>
                  </a:moveTo>
                  <a:lnTo>
                    <a:pt x="228" y="0"/>
                  </a:lnTo>
                  <a:lnTo>
                    <a:pt x="228" y="275"/>
                  </a:lnTo>
                  <a:lnTo>
                    <a:pt x="0" y="27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6" name="Freeform 12"/>
            <p:cNvSpPr>
              <a:spLocks/>
            </p:cNvSpPr>
            <p:nvPr/>
          </p:nvSpPr>
          <p:spPr bwMode="auto">
            <a:xfrm>
              <a:off x="7122540" y="3013021"/>
              <a:ext cx="145498" cy="252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9" y="0"/>
                </a:cxn>
                <a:cxn ang="0">
                  <a:pos x="229" y="276"/>
                </a:cxn>
                <a:cxn ang="0">
                  <a:pos x="0" y="276"/>
                </a:cxn>
                <a:cxn ang="0">
                  <a:pos x="0" y="0"/>
                </a:cxn>
              </a:cxnLst>
              <a:rect l="0" t="0" r="r" b="b"/>
              <a:pathLst>
                <a:path w="230" h="277">
                  <a:moveTo>
                    <a:pt x="0" y="0"/>
                  </a:moveTo>
                  <a:lnTo>
                    <a:pt x="229" y="0"/>
                  </a:lnTo>
                  <a:lnTo>
                    <a:pt x="229" y="276"/>
                  </a:lnTo>
                  <a:lnTo>
                    <a:pt x="0" y="27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7" name="Freeform 13"/>
            <p:cNvSpPr>
              <a:spLocks/>
            </p:cNvSpPr>
            <p:nvPr/>
          </p:nvSpPr>
          <p:spPr bwMode="auto">
            <a:xfrm>
              <a:off x="7318643" y="2084910"/>
              <a:ext cx="184720" cy="32175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87" y="0"/>
                </a:cxn>
                <a:cxn ang="0">
                  <a:pos x="291" y="0"/>
                </a:cxn>
                <a:cxn ang="0">
                  <a:pos x="291" y="276"/>
                </a:cxn>
                <a:cxn ang="0">
                  <a:pos x="227" y="352"/>
                </a:cxn>
                <a:cxn ang="0">
                  <a:pos x="227" y="74"/>
                </a:cxn>
                <a:cxn ang="0">
                  <a:pos x="5" y="74"/>
                </a:cxn>
                <a:cxn ang="0">
                  <a:pos x="0" y="74"/>
                </a:cxn>
              </a:cxnLst>
              <a:rect l="0" t="0" r="r" b="b"/>
              <a:pathLst>
                <a:path w="292" h="353">
                  <a:moveTo>
                    <a:pt x="0" y="74"/>
                  </a:moveTo>
                  <a:lnTo>
                    <a:pt x="87" y="0"/>
                  </a:lnTo>
                  <a:lnTo>
                    <a:pt x="291" y="0"/>
                  </a:lnTo>
                  <a:lnTo>
                    <a:pt x="291" y="276"/>
                  </a:lnTo>
                  <a:lnTo>
                    <a:pt x="227" y="352"/>
                  </a:lnTo>
                  <a:lnTo>
                    <a:pt x="227" y="74"/>
                  </a:lnTo>
                  <a:lnTo>
                    <a:pt x="5" y="74"/>
                  </a:lnTo>
                  <a:lnTo>
                    <a:pt x="0" y="7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8" name="Line 14"/>
            <p:cNvSpPr>
              <a:spLocks noChangeShapeType="1"/>
            </p:cNvSpPr>
            <p:nvPr/>
          </p:nvSpPr>
          <p:spPr bwMode="auto">
            <a:xfrm flipH="1">
              <a:off x="7460979" y="2087844"/>
              <a:ext cx="45547" cy="586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9" name="Oval 15"/>
            <p:cNvSpPr>
              <a:spLocks noChangeArrowheads="1"/>
            </p:cNvSpPr>
            <p:nvPr/>
          </p:nvSpPr>
          <p:spPr bwMode="auto">
            <a:xfrm>
              <a:off x="7380006" y="2249212"/>
              <a:ext cx="22774" cy="44010"/>
            </a:xfrm>
            <a:prstGeom prst="ellipse">
              <a:avLst/>
            </a:prstGeom>
            <a:solidFill>
              <a:srgbClr val="C1C1C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0" name="Line 16"/>
            <p:cNvSpPr>
              <a:spLocks noChangeShapeType="1"/>
            </p:cNvSpPr>
            <p:nvPr/>
          </p:nvSpPr>
          <p:spPr bwMode="auto">
            <a:xfrm flipV="1">
              <a:off x="7193391" y="2204227"/>
              <a:ext cx="185352" cy="23276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1" name="Oval 17" descr="Zig zag"/>
            <p:cNvSpPr>
              <a:spLocks noChangeArrowheads="1"/>
            </p:cNvSpPr>
            <p:nvPr/>
          </p:nvSpPr>
          <p:spPr bwMode="auto">
            <a:xfrm>
              <a:off x="7141518" y="2358748"/>
              <a:ext cx="91727" cy="232761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 flipV="1">
              <a:off x="6893605" y="2446872"/>
              <a:ext cx="303649" cy="34033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3" name="Oval 19"/>
            <p:cNvSpPr>
              <a:spLocks noChangeArrowheads="1"/>
            </p:cNvSpPr>
            <p:nvPr/>
          </p:nvSpPr>
          <p:spPr bwMode="auto">
            <a:xfrm>
              <a:off x="6822054" y="2681483"/>
              <a:ext cx="82238" cy="241563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4" name="Line 20"/>
            <p:cNvSpPr>
              <a:spLocks noChangeShapeType="1"/>
            </p:cNvSpPr>
            <p:nvPr/>
          </p:nvSpPr>
          <p:spPr bwMode="auto">
            <a:xfrm flipV="1">
              <a:off x="6458940" y="2781236"/>
              <a:ext cx="394111" cy="41955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5" name="Oval 21"/>
            <p:cNvSpPr>
              <a:spLocks noChangeArrowheads="1"/>
            </p:cNvSpPr>
            <p:nvPr/>
          </p:nvSpPr>
          <p:spPr bwMode="auto">
            <a:xfrm>
              <a:off x="6410863" y="3059962"/>
              <a:ext cx="82871" cy="242540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6" name="Line 22"/>
            <p:cNvSpPr>
              <a:spLocks noChangeShapeType="1"/>
            </p:cNvSpPr>
            <p:nvPr/>
          </p:nvSpPr>
          <p:spPr bwMode="auto">
            <a:xfrm flipV="1">
              <a:off x="6503220" y="2804707"/>
              <a:ext cx="359318" cy="39119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7" name="Line 23"/>
            <p:cNvSpPr>
              <a:spLocks noChangeShapeType="1"/>
            </p:cNvSpPr>
            <p:nvPr/>
          </p:nvSpPr>
          <p:spPr bwMode="auto">
            <a:xfrm flipV="1">
              <a:off x="6065460" y="3211551"/>
              <a:ext cx="383357" cy="40782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8" name="Rectangle 24"/>
            <p:cNvSpPr>
              <a:spLocks noChangeArrowheads="1"/>
            </p:cNvSpPr>
            <p:nvPr/>
          </p:nvSpPr>
          <p:spPr bwMode="auto">
            <a:xfrm>
              <a:off x="6600643" y="3759224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1</a:t>
              </a:r>
            </a:p>
          </p:txBody>
        </p:sp>
        <p:sp>
          <p:nvSpPr>
            <p:cNvPr id="119" name="Rectangle 25"/>
            <p:cNvSpPr>
              <a:spLocks noChangeArrowheads="1"/>
            </p:cNvSpPr>
            <p:nvPr/>
          </p:nvSpPr>
          <p:spPr bwMode="auto">
            <a:xfrm>
              <a:off x="7066871" y="3281966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2</a:t>
              </a:r>
            </a:p>
          </p:txBody>
        </p:sp>
        <p:sp>
          <p:nvSpPr>
            <p:cNvPr id="120" name="Rectangle 26"/>
            <p:cNvSpPr>
              <a:spLocks noChangeArrowheads="1"/>
            </p:cNvSpPr>
            <p:nvPr/>
          </p:nvSpPr>
          <p:spPr bwMode="auto">
            <a:xfrm>
              <a:off x="6729693" y="1776847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5</a:t>
              </a:r>
            </a:p>
          </p:txBody>
        </p:sp>
        <p:sp>
          <p:nvSpPr>
            <p:cNvPr id="121" name="Rectangle 27"/>
            <p:cNvSpPr>
              <a:spLocks noChangeArrowheads="1"/>
            </p:cNvSpPr>
            <p:nvPr/>
          </p:nvSpPr>
          <p:spPr bwMode="auto">
            <a:xfrm>
              <a:off x="7268670" y="2387110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4</a:t>
              </a:r>
            </a:p>
          </p:txBody>
        </p:sp>
        <p:sp>
          <p:nvSpPr>
            <p:cNvPr id="122" name="Rectangle 28"/>
            <p:cNvSpPr>
              <a:spLocks noChangeArrowheads="1"/>
            </p:cNvSpPr>
            <p:nvPr/>
          </p:nvSpPr>
          <p:spPr bwMode="auto">
            <a:xfrm>
              <a:off x="5952224" y="3066809"/>
              <a:ext cx="410714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Dichroic</a:t>
              </a:r>
            </a:p>
          </p:txBody>
        </p:sp>
        <p:sp>
          <p:nvSpPr>
            <p:cNvPr id="123" name="Rectangle 29"/>
            <p:cNvSpPr>
              <a:spLocks noChangeArrowheads="1"/>
            </p:cNvSpPr>
            <p:nvPr/>
          </p:nvSpPr>
          <p:spPr bwMode="auto">
            <a:xfrm>
              <a:off x="5952224" y="3200793"/>
              <a:ext cx="341686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124" name="Freeform 30"/>
            <p:cNvSpPr>
              <a:spLocks/>
            </p:cNvSpPr>
            <p:nvPr/>
          </p:nvSpPr>
          <p:spPr bwMode="auto">
            <a:xfrm>
              <a:off x="7122537" y="2970965"/>
              <a:ext cx="167007" cy="297307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8" y="0"/>
                </a:cxn>
                <a:cxn ang="0">
                  <a:pos x="263" y="0"/>
                </a:cxn>
                <a:cxn ang="0">
                  <a:pos x="263" y="277"/>
                </a:cxn>
                <a:cxn ang="0">
                  <a:pos x="230" y="325"/>
                </a:cxn>
                <a:cxn ang="0">
                  <a:pos x="230" y="41"/>
                </a:cxn>
                <a:cxn ang="0">
                  <a:pos x="0" y="41"/>
                </a:cxn>
              </a:cxnLst>
              <a:rect l="0" t="0" r="r" b="b"/>
              <a:pathLst>
                <a:path w="264" h="326">
                  <a:moveTo>
                    <a:pt x="0" y="41"/>
                  </a:moveTo>
                  <a:lnTo>
                    <a:pt x="38" y="0"/>
                  </a:lnTo>
                  <a:lnTo>
                    <a:pt x="263" y="0"/>
                  </a:lnTo>
                  <a:lnTo>
                    <a:pt x="263" y="277"/>
                  </a:lnTo>
                  <a:lnTo>
                    <a:pt x="230" y="325"/>
                  </a:lnTo>
                  <a:lnTo>
                    <a:pt x="230" y="41"/>
                  </a:lnTo>
                  <a:lnTo>
                    <a:pt x="0" y="41"/>
                  </a:lnTo>
                </a:path>
              </a:pathLst>
            </a:custGeom>
            <a:solidFill>
              <a:srgbClr val="04D665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5" name="Freeform 31"/>
            <p:cNvSpPr>
              <a:spLocks/>
            </p:cNvSpPr>
            <p:nvPr/>
          </p:nvSpPr>
          <p:spPr bwMode="auto">
            <a:xfrm>
              <a:off x="6660105" y="3467783"/>
              <a:ext cx="167640" cy="29633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8" y="0"/>
                </a:cxn>
                <a:cxn ang="0">
                  <a:pos x="264" y="0"/>
                </a:cxn>
                <a:cxn ang="0">
                  <a:pos x="264" y="277"/>
                </a:cxn>
                <a:cxn ang="0">
                  <a:pos x="230" y="324"/>
                </a:cxn>
                <a:cxn ang="0">
                  <a:pos x="230" y="42"/>
                </a:cxn>
                <a:cxn ang="0">
                  <a:pos x="0" y="42"/>
                </a:cxn>
              </a:cxnLst>
              <a:rect l="0" t="0" r="r" b="b"/>
              <a:pathLst>
                <a:path w="265" h="325">
                  <a:moveTo>
                    <a:pt x="0" y="42"/>
                  </a:moveTo>
                  <a:lnTo>
                    <a:pt x="38" y="0"/>
                  </a:lnTo>
                  <a:lnTo>
                    <a:pt x="264" y="0"/>
                  </a:lnTo>
                  <a:lnTo>
                    <a:pt x="264" y="277"/>
                  </a:lnTo>
                  <a:lnTo>
                    <a:pt x="230" y="324"/>
                  </a:lnTo>
                  <a:lnTo>
                    <a:pt x="230" y="42"/>
                  </a:lnTo>
                  <a:lnTo>
                    <a:pt x="0" y="42"/>
                  </a:lnTo>
                </a:path>
              </a:pathLst>
            </a:custGeom>
            <a:solidFill>
              <a:srgbClr val="00A9E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6" name="Line 32"/>
            <p:cNvSpPr>
              <a:spLocks noChangeShapeType="1"/>
            </p:cNvSpPr>
            <p:nvPr/>
          </p:nvSpPr>
          <p:spPr bwMode="auto">
            <a:xfrm flipH="1">
              <a:off x="6799910" y="3475605"/>
              <a:ext cx="27202" cy="332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7" name="Oval 33" descr="Zig zag"/>
            <p:cNvSpPr>
              <a:spLocks noChangeArrowheads="1"/>
            </p:cNvSpPr>
            <p:nvPr/>
          </p:nvSpPr>
          <p:spPr bwMode="auto">
            <a:xfrm>
              <a:off x="6975143" y="3007151"/>
              <a:ext cx="51873" cy="25916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8" name="Oval 34" descr="Zig zag"/>
            <p:cNvSpPr>
              <a:spLocks noChangeArrowheads="1"/>
            </p:cNvSpPr>
            <p:nvPr/>
          </p:nvSpPr>
          <p:spPr bwMode="auto">
            <a:xfrm>
              <a:off x="6485509" y="3499077"/>
              <a:ext cx="52506" cy="258188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9" name="Line 35"/>
            <p:cNvSpPr>
              <a:spLocks noChangeShapeType="1"/>
            </p:cNvSpPr>
            <p:nvPr/>
          </p:nvSpPr>
          <p:spPr bwMode="auto">
            <a:xfrm flipV="1">
              <a:off x="6479181" y="3133310"/>
              <a:ext cx="495960" cy="35207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0" name="Line 36"/>
            <p:cNvSpPr>
              <a:spLocks noChangeShapeType="1"/>
            </p:cNvSpPr>
            <p:nvPr/>
          </p:nvSpPr>
          <p:spPr bwMode="auto">
            <a:xfrm flipV="1">
              <a:off x="6060401" y="3169498"/>
              <a:ext cx="398539" cy="433247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1" name="Line 37"/>
            <p:cNvSpPr>
              <a:spLocks noChangeShapeType="1"/>
            </p:cNvSpPr>
            <p:nvPr/>
          </p:nvSpPr>
          <p:spPr bwMode="auto">
            <a:xfrm flipV="1">
              <a:off x="6029401" y="3176343"/>
              <a:ext cx="389050" cy="4176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2" name="Oval 38"/>
            <p:cNvSpPr>
              <a:spLocks noChangeArrowheads="1"/>
            </p:cNvSpPr>
            <p:nvPr/>
          </p:nvSpPr>
          <p:spPr bwMode="auto">
            <a:xfrm>
              <a:off x="6002835" y="3456046"/>
              <a:ext cx="81605" cy="242540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3" name="Line 39"/>
            <p:cNvSpPr>
              <a:spLocks noChangeShapeType="1"/>
            </p:cNvSpPr>
            <p:nvPr/>
          </p:nvSpPr>
          <p:spPr bwMode="auto">
            <a:xfrm flipV="1">
              <a:off x="5685901" y="3672181"/>
              <a:ext cx="350461" cy="350119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4" name="Line 40"/>
            <p:cNvSpPr>
              <a:spLocks noChangeShapeType="1"/>
            </p:cNvSpPr>
            <p:nvPr/>
          </p:nvSpPr>
          <p:spPr bwMode="auto">
            <a:xfrm flipV="1">
              <a:off x="5647945" y="3575360"/>
              <a:ext cx="390948" cy="41760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5" name="Freeform 41"/>
            <p:cNvSpPr>
              <a:spLocks/>
            </p:cNvSpPr>
            <p:nvPr/>
          </p:nvSpPr>
          <p:spPr bwMode="auto">
            <a:xfrm>
              <a:off x="5648575" y="3609590"/>
              <a:ext cx="409293" cy="388260"/>
            </a:xfrm>
            <a:custGeom>
              <a:avLst/>
              <a:gdLst/>
              <a:ahLst/>
              <a:cxnLst>
                <a:cxn ang="0">
                  <a:pos x="0" y="424"/>
                </a:cxn>
                <a:cxn ang="0">
                  <a:pos x="646" y="0"/>
                </a:cxn>
                <a:cxn ang="0">
                  <a:pos x="643" y="8"/>
                </a:cxn>
              </a:cxnLst>
              <a:rect l="0" t="0" r="r" b="b"/>
              <a:pathLst>
                <a:path w="647" h="425">
                  <a:moveTo>
                    <a:pt x="0" y="424"/>
                  </a:moveTo>
                  <a:lnTo>
                    <a:pt x="646" y="0"/>
                  </a:lnTo>
                  <a:lnTo>
                    <a:pt x="643" y="8"/>
                  </a:lnTo>
                </a:path>
              </a:pathLst>
            </a:custGeom>
            <a:noFill/>
            <a:ln w="508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6" name="Line 42"/>
            <p:cNvSpPr>
              <a:spLocks noChangeShapeType="1"/>
            </p:cNvSpPr>
            <p:nvPr/>
          </p:nvSpPr>
          <p:spPr bwMode="auto">
            <a:xfrm flipH="1">
              <a:off x="5491060" y="3984158"/>
              <a:ext cx="181620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7" name="Rectangle 43"/>
            <p:cNvSpPr>
              <a:spLocks noChangeArrowheads="1"/>
            </p:cNvSpPr>
            <p:nvPr/>
          </p:nvSpPr>
          <p:spPr bwMode="auto">
            <a:xfrm>
              <a:off x="6091396" y="4070222"/>
              <a:ext cx="459033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Bandpass</a:t>
              </a:r>
            </a:p>
          </p:txBody>
        </p:sp>
        <p:sp>
          <p:nvSpPr>
            <p:cNvPr id="138" name="Rectangle 44"/>
            <p:cNvSpPr>
              <a:spLocks noChangeArrowheads="1"/>
            </p:cNvSpPr>
            <p:nvPr/>
          </p:nvSpPr>
          <p:spPr bwMode="auto">
            <a:xfrm>
              <a:off x="6121128" y="4221811"/>
              <a:ext cx="341686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139" name="Freeform 45"/>
            <p:cNvSpPr>
              <a:spLocks/>
            </p:cNvSpPr>
            <p:nvPr/>
          </p:nvSpPr>
          <p:spPr bwMode="auto">
            <a:xfrm>
              <a:off x="7016895" y="3882447"/>
              <a:ext cx="500388" cy="2200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0" y="0"/>
                </a:cxn>
                <a:cxn ang="0">
                  <a:pos x="79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791" h="241">
                  <a:moveTo>
                    <a:pt x="0" y="0"/>
                  </a:moveTo>
                  <a:lnTo>
                    <a:pt x="790" y="0"/>
                  </a:lnTo>
                  <a:lnTo>
                    <a:pt x="79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254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0" name="Rectangle 46"/>
            <p:cNvSpPr>
              <a:spLocks noChangeArrowheads="1"/>
            </p:cNvSpPr>
            <p:nvPr/>
          </p:nvSpPr>
          <p:spPr bwMode="auto">
            <a:xfrm>
              <a:off x="7047892" y="3897119"/>
              <a:ext cx="348589" cy="189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000" b="1" dirty="0">
                  <a:solidFill>
                    <a:srgbClr val="000000"/>
                  </a:solidFill>
                  <a:cs typeface="Times New Roman" pitchFamily="18" charset="0"/>
                </a:rPr>
                <a:t>Laser </a:t>
              </a:r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5639086" y="3072678"/>
              <a:ext cx="25304" cy="968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2" name="Line 48"/>
            <p:cNvSpPr>
              <a:spLocks noChangeShapeType="1"/>
            </p:cNvSpPr>
            <p:nvPr/>
          </p:nvSpPr>
          <p:spPr bwMode="auto">
            <a:xfrm>
              <a:off x="6070520" y="3639907"/>
              <a:ext cx="41562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4960939" y="3234045"/>
              <a:ext cx="617796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Flow chamber</a:t>
              </a:r>
            </a:p>
          </p:txBody>
        </p:sp>
        <p:sp>
          <p:nvSpPr>
            <p:cNvPr id="144" name="Oval 50" descr="Zig zag"/>
            <p:cNvSpPr>
              <a:spLocks noChangeArrowheads="1"/>
            </p:cNvSpPr>
            <p:nvPr/>
          </p:nvSpPr>
          <p:spPr bwMode="auto">
            <a:xfrm>
              <a:off x="7354069" y="2653121"/>
              <a:ext cx="53139" cy="25916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5" name="Line 51"/>
            <p:cNvSpPr>
              <a:spLocks noChangeShapeType="1"/>
            </p:cNvSpPr>
            <p:nvPr/>
          </p:nvSpPr>
          <p:spPr bwMode="auto">
            <a:xfrm flipV="1">
              <a:off x="5668185" y="3567538"/>
              <a:ext cx="346666" cy="37554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6" name="Oval 52" descr="Large confetti"/>
            <p:cNvSpPr>
              <a:spLocks noChangeArrowheads="1"/>
            </p:cNvSpPr>
            <p:nvPr/>
          </p:nvSpPr>
          <p:spPr bwMode="auto">
            <a:xfrm>
              <a:off x="5637821" y="4097604"/>
              <a:ext cx="40487" cy="107578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7" name="AutoShape 53" descr="Large confetti"/>
            <p:cNvSpPr>
              <a:spLocks noChangeArrowheads="1"/>
            </p:cNvSpPr>
            <p:nvPr/>
          </p:nvSpPr>
          <p:spPr bwMode="auto">
            <a:xfrm>
              <a:off x="5635923" y="3549932"/>
              <a:ext cx="43017" cy="508552"/>
            </a:xfrm>
            <a:prstGeom prst="roundRect">
              <a:avLst>
                <a:gd name="adj" fmla="val 12495"/>
              </a:avLst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8" name="Oval 54" descr="Large confetti"/>
            <p:cNvSpPr>
              <a:spLocks noChangeArrowheads="1"/>
            </p:cNvSpPr>
            <p:nvPr/>
          </p:nvSpPr>
          <p:spPr bwMode="auto">
            <a:xfrm>
              <a:off x="5642252" y="4257994"/>
              <a:ext cx="39221" cy="75305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49" name="Group 55"/>
            <p:cNvGrpSpPr>
              <a:grpSpLocks/>
            </p:cNvGrpSpPr>
            <p:nvPr/>
          </p:nvGrpSpPr>
          <p:grpSpPr bwMode="auto">
            <a:xfrm>
              <a:off x="5646045" y="3809100"/>
              <a:ext cx="29732" cy="65525"/>
              <a:chOff x="2043" y="3030"/>
              <a:chExt cx="47" cy="72"/>
            </a:xfrm>
          </p:grpSpPr>
          <p:sp>
            <p:nvSpPr>
              <p:cNvPr id="188" name="Freeform 56" descr="Wide upward diagonal"/>
              <p:cNvSpPr>
                <a:spLocks/>
              </p:cNvSpPr>
              <p:nvPr/>
            </p:nvSpPr>
            <p:spPr bwMode="auto">
              <a:xfrm>
                <a:off x="2043" y="3030"/>
                <a:ext cx="47" cy="72"/>
              </a:xfrm>
              <a:custGeom>
                <a:avLst/>
                <a:gdLst/>
                <a:ahLst/>
                <a:cxnLst>
                  <a:cxn ang="0">
                    <a:pos x="46" y="40"/>
                  </a:cxn>
                  <a:cxn ang="0">
                    <a:pos x="44" y="1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7"/>
                  </a:cxn>
                  <a:cxn ang="0">
                    <a:pos x="0" y="24"/>
                  </a:cxn>
                  <a:cxn ang="0">
                    <a:pos x="0" y="45"/>
                  </a:cxn>
                  <a:cxn ang="0">
                    <a:pos x="6" y="64"/>
                  </a:cxn>
                  <a:cxn ang="0">
                    <a:pos x="19" y="71"/>
                  </a:cxn>
                  <a:cxn ang="0">
                    <a:pos x="41" y="61"/>
                  </a:cxn>
                  <a:cxn ang="0">
                    <a:pos x="46" y="42"/>
                  </a:cxn>
                  <a:cxn ang="0">
                    <a:pos x="46" y="40"/>
                  </a:cxn>
                </a:cxnLst>
                <a:rect l="0" t="0" r="r" b="b"/>
                <a:pathLst>
                  <a:path w="47" h="72">
                    <a:moveTo>
                      <a:pt x="46" y="40"/>
                    </a:moveTo>
                    <a:lnTo>
                      <a:pt x="44" y="1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7"/>
                    </a:lnTo>
                    <a:lnTo>
                      <a:pt x="0" y="24"/>
                    </a:lnTo>
                    <a:lnTo>
                      <a:pt x="0" y="45"/>
                    </a:lnTo>
                    <a:lnTo>
                      <a:pt x="6" y="64"/>
                    </a:lnTo>
                    <a:lnTo>
                      <a:pt x="19" y="71"/>
                    </a:lnTo>
                    <a:lnTo>
                      <a:pt x="41" y="61"/>
                    </a:lnTo>
                    <a:lnTo>
                      <a:pt x="46" y="42"/>
                    </a:lnTo>
                    <a:lnTo>
                      <a:pt x="46" y="40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57"/>
              <p:cNvSpPr>
                <a:spLocks/>
              </p:cNvSpPr>
              <p:nvPr/>
            </p:nvSpPr>
            <p:spPr bwMode="auto">
              <a:xfrm>
                <a:off x="2049" y="3054"/>
                <a:ext cx="31" cy="39"/>
              </a:xfrm>
              <a:custGeom>
                <a:avLst/>
                <a:gdLst/>
                <a:ahLst/>
                <a:cxnLst>
                  <a:cxn ang="0">
                    <a:pos x="12" y="38"/>
                  </a:cxn>
                  <a:cxn ang="0">
                    <a:pos x="17" y="36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30" y="10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2" y="10"/>
                  </a:cxn>
                  <a:cxn ang="0">
                    <a:pos x="21" y="13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3" y="29"/>
                  </a:cxn>
                  <a:cxn ang="0">
                    <a:pos x="3" y="29"/>
                  </a:cxn>
                  <a:cxn ang="0">
                    <a:pos x="0" y="33"/>
                  </a:cxn>
                  <a:cxn ang="0">
                    <a:pos x="2" y="37"/>
                  </a:cxn>
                  <a:cxn ang="0">
                    <a:pos x="12" y="38"/>
                  </a:cxn>
                </a:cxnLst>
                <a:rect l="0" t="0" r="r" b="b"/>
                <a:pathLst>
                  <a:path w="31" h="39">
                    <a:moveTo>
                      <a:pt x="12" y="38"/>
                    </a:moveTo>
                    <a:lnTo>
                      <a:pt x="17" y="36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2" y="10"/>
                    </a:lnTo>
                    <a:lnTo>
                      <a:pt x="21" y="13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12" y="38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0" name="Group 58"/>
            <p:cNvGrpSpPr>
              <a:grpSpLocks/>
            </p:cNvGrpSpPr>
            <p:nvPr/>
          </p:nvGrpSpPr>
          <p:grpSpPr bwMode="auto">
            <a:xfrm>
              <a:off x="5648575" y="3958730"/>
              <a:ext cx="27834" cy="54767"/>
              <a:chOff x="2047" y="3194"/>
              <a:chExt cx="44" cy="60"/>
            </a:xfrm>
          </p:grpSpPr>
          <p:sp>
            <p:nvSpPr>
              <p:cNvPr id="186" name="Freeform 59" descr="Wide upward diagonal"/>
              <p:cNvSpPr>
                <a:spLocks/>
              </p:cNvSpPr>
              <p:nvPr/>
            </p:nvSpPr>
            <p:spPr bwMode="auto">
              <a:xfrm>
                <a:off x="2047" y="3194"/>
                <a:ext cx="44" cy="60"/>
              </a:xfrm>
              <a:custGeom>
                <a:avLst/>
                <a:gdLst/>
                <a:ahLst/>
                <a:cxnLst>
                  <a:cxn ang="0">
                    <a:pos x="43" y="33"/>
                  </a:cxn>
                  <a:cxn ang="0">
                    <a:pos x="41" y="12"/>
                  </a:cxn>
                  <a:cxn ang="0">
                    <a:pos x="30" y="0"/>
                  </a:cxn>
                  <a:cxn ang="0">
                    <a:pos x="18" y="0"/>
                  </a:cxn>
                  <a:cxn ang="0">
                    <a:pos x="7" y="6"/>
                  </a:cxn>
                  <a:cxn ang="0">
                    <a:pos x="0" y="20"/>
                  </a:cxn>
                  <a:cxn ang="0">
                    <a:pos x="0" y="37"/>
                  </a:cxn>
                  <a:cxn ang="0">
                    <a:pos x="6" y="53"/>
                  </a:cxn>
                  <a:cxn ang="0">
                    <a:pos x="18" y="59"/>
                  </a:cxn>
                  <a:cxn ang="0">
                    <a:pos x="39" y="51"/>
                  </a:cxn>
                  <a:cxn ang="0">
                    <a:pos x="43" y="35"/>
                  </a:cxn>
                  <a:cxn ang="0">
                    <a:pos x="43" y="33"/>
                  </a:cxn>
                </a:cxnLst>
                <a:rect l="0" t="0" r="r" b="b"/>
                <a:pathLst>
                  <a:path w="44" h="60">
                    <a:moveTo>
                      <a:pt x="43" y="33"/>
                    </a:moveTo>
                    <a:lnTo>
                      <a:pt x="41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7" y="6"/>
                    </a:lnTo>
                    <a:lnTo>
                      <a:pt x="0" y="20"/>
                    </a:lnTo>
                    <a:lnTo>
                      <a:pt x="0" y="37"/>
                    </a:lnTo>
                    <a:lnTo>
                      <a:pt x="6" y="53"/>
                    </a:lnTo>
                    <a:lnTo>
                      <a:pt x="18" y="59"/>
                    </a:lnTo>
                    <a:lnTo>
                      <a:pt x="39" y="51"/>
                    </a:lnTo>
                    <a:lnTo>
                      <a:pt x="43" y="35"/>
                    </a:lnTo>
                    <a:lnTo>
                      <a:pt x="43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Oval 60"/>
              <p:cNvSpPr>
                <a:spLocks noChangeArrowheads="1"/>
              </p:cNvSpPr>
              <p:nvPr/>
            </p:nvSpPr>
            <p:spPr bwMode="auto">
              <a:xfrm>
                <a:off x="2065" y="3213"/>
                <a:ext cx="21" cy="36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1" name="Group 61"/>
            <p:cNvGrpSpPr>
              <a:grpSpLocks/>
            </p:cNvGrpSpPr>
            <p:nvPr/>
          </p:nvGrpSpPr>
          <p:grpSpPr bwMode="auto">
            <a:xfrm>
              <a:off x="5639089" y="4370462"/>
              <a:ext cx="39221" cy="65525"/>
              <a:chOff x="2032" y="3645"/>
              <a:chExt cx="62" cy="72"/>
            </a:xfrm>
          </p:grpSpPr>
          <p:sp>
            <p:nvSpPr>
              <p:cNvPr id="182" name="Oval 62" descr="Large confetti"/>
              <p:cNvSpPr>
                <a:spLocks noChangeArrowheads="1"/>
              </p:cNvSpPr>
              <p:nvPr/>
            </p:nvSpPr>
            <p:spPr bwMode="auto">
              <a:xfrm>
                <a:off x="2032" y="3645"/>
                <a:ext cx="62" cy="72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3" name="Group 63"/>
              <p:cNvGrpSpPr>
                <a:grpSpLocks/>
              </p:cNvGrpSpPr>
              <p:nvPr/>
            </p:nvGrpSpPr>
            <p:grpSpPr bwMode="auto">
              <a:xfrm>
                <a:off x="2048" y="3659"/>
                <a:ext cx="37" cy="48"/>
                <a:chOff x="2048" y="3659"/>
                <a:chExt cx="37" cy="48"/>
              </a:xfrm>
            </p:grpSpPr>
            <p:sp>
              <p:nvSpPr>
                <p:cNvPr id="184" name="Freeform 64" descr="Wide upward diagonal"/>
                <p:cNvSpPr>
                  <a:spLocks/>
                </p:cNvSpPr>
                <p:nvPr/>
              </p:nvSpPr>
              <p:spPr bwMode="auto">
                <a:xfrm>
                  <a:off x="2048" y="3659"/>
                  <a:ext cx="37" cy="48"/>
                </a:xfrm>
                <a:custGeom>
                  <a:avLst/>
                  <a:gdLst/>
                  <a:ahLst/>
                  <a:cxnLst>
                    <a:cxn ang="0">
                      <a:pos x="36" y="27"/>
                    </a:cxn>
                    <a:cxn ang="0">
                      <a:pos x="34" y="9"/>
                    </a:cxn>
                    <a:cxn ang="0">
                      <a:pos x="25" y="0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16"/>
                    </a:cxn>
                    <a:cxn ang="0">
                      <a:pos x="0" y="30"/>
                    </a:cxn>
                    <a:cxn ang="0">
                      <a:pos x="5" y="42"/>
                    </a:cxn>
                    <a:cxn ang="0">
                      <a:pos x="15" y="47"/>
                    </a:cxn>
                    <a:cxn ang="0">
                      <a:pos x="32" y="41"/>
                    </a:cxn>
                    <a:cxn ang="0">
                      <a:pos x="36" y="28"/>
                    </a:cxn>
                    <a:cxn ang="0">
                      <a:pos x="36" y="27"/>
                    </a:cxn>
                  </a:cxnLst>
                  <a:rect l="0" t="0" r="r" b="b"/>
                  <a:pathLst>
                    <a:path w="37" h="48">
                      <a:moveTo>
                        <a:pt x="36" y="27"/>
                      </a:moveTo>
                      <a:lnTo>
                        <a:pt x="34" y="9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16"/>
                      </a:lnTo>
                      <a:lnTo>
                        <a:pt x="0" y="30"/>
                      </a:lnTo>
                      <a:lnTo>
                        <a:pt x="5" y="42"/>
                      </a:lnTo>
                      <a:lnTo>
                        <a:pt x="15" y="47"/>
                      </a:lnTo>
                      <a:lnTo>
                        <a:pt x="32" y="41"/>
                      </a:lnTo>
                      <a:lnTo>
                        <a:pt x="36" y="28"/>
                      </a:lnTo>
                      <a:lnTo>
                        <a:pt x="36" y="27"/>
                      </a:lnTo>
                    </a:path>
                  </a:pathLst>
                </a:custGeom>
                <a:pattFill prst="wdUpDiag">
                  <a:fgClr>
                    <a:srgbClr val="74FFFF"/>
                  </a:fgClr>
                  <a:bgClr>
                    <a:srgbClr val="C1C1C1"/>
                  </a:bgClr>
                </a:patt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Oval 65"/>
                <p:cNvSpPr>
                  <a:spLocks noChangeArrowheads="1"/>
                </p:cNvSpPr>
                <p:nvPr/>
              </p:nvSpPr>
              <p:spPr bwMode="auto">
                <a:xfrm>
                  <a:off x="2062" y="3677"/>
                  <a:ext cx="18" cy="25"/>
                </a:xfrm>
                <a:prstGeom prst="ellipse">
                  <a:avLst/>
                </a:prstGeom>
                <a:solidFill>
                  <a:srgbClr val="7144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52" name="Group 66"/>
            <p:cNvGrpSpPr>
              <a:grpSpLocks/>
            </p:cNvGrpSpPr>
            <p:nvPr/>
          </p:nvGrpSpPr>
          <p:grpSpPr bwMode="auto">
            <a:xfrm>
              <a:off x="5646045" y="4117164"/>
              <a:ext cx="22141" cy="58679"/>
              <a:chOff x="2043" y="3368"/>
              <a:chExt cx="35" cy="64"/>
            </a:xfrm>
          </p:grpSpPr>
          <p:sp>
            <p:nvSpPr>
              <p:cNvPr id="180" name="Freeform 67" descr="Wide upward diagonal"/>
              <p:cNvSpPr>
                <a:spLocks/>
              </p:cNvSpPr>
              <p:nvPr/>
            </p:nvSpPr>
            <p:spPr bwMode="auto">
              <a:xfrm>
                <a:off x="2043" y="3368"/>
                <a:ext cx="35" cy="64"/>
              </a:xfrm>
              <a:custGeom>
                <a:avLst/>
                <a:gdLst/>
                <a:ahLst/>
                <a:cxnLst>
                  <a:cxn ang="0">
                    <a:pos x="34" y="36"/>
                  </a:cxn>
                  <a:cxn ang="0">
                    <a:pos x="32" y="13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5" y="6"/>
                  </a:cxn>
                  <a:cxn ang="0">
                    <a:pos x="0" y="21"/>
                  </a:cxn>
                  <a:cxn ang="0">
                    <a:pos x="0" y="40"/>
                  </a:cxn>
                  <a:cxn ang="0">
                    <a:pos x="4" y="57"/>
                  </a:cxn>
                  <a:cxn ang="0">
                    <a:pos x="14" y="63"/>
                  </a:cxn>
                  <a:cxn ang="0">
                    <a:pos x="30" y="54"/>
                  </a:cxn>
                  <a:cxn ang="0">
                    <a:pos x="34" y="38"/>
                  </a:cxn>
                  <a:cxn ang="0">
                    <a:pos x="34" y="36"/>
                  </a:cxn>
                </a:cxnLst>
                <a:rect l="0" t="0" r="r" b="b"/>
                <a:pathLst>
                  <a:path w="35" h="64">
                    <a:moveTo>
                      <a:pt x="34" y="36"/>
                    </a:moveTo>
                    <a:lnTo>
                      <a:pt x="32" y="13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5" y="6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4" y="57"/>
                    </a:lnTo>
                    <a:lnTo>
                      <a:pt x="14" y="63"/>
                    </a:lnTo>
                    <a:lnTo>
                      <a:pt x="30" y="54"/>
                    </a:lnTo>
                    <a:lnTo>
                      <a:pt x="34" y="38"/>
                    </a:lnTo>
                    <a:lnTo>
                      <a:pt x="34" y="36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8"/>
              <p:cNvSpPr>
                <a:spLocks/>
              </p:cNvSpPr>
              <p:nvPr/>
            </p:nvSpPr>
            <p:spPr bwMode="auto">
              <a:xfrm>
                <a:off x="2056" y="3370"/>
                <a:ext cx="15" cy="5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15"/>
                  </a:cxn>
                  <a:cxn ang="0">
                    <a:pos x="14" y="29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7" y="58"/>
                  </a:cxn>
                  <a:cxn ang="0">
                    <a:pos x="0" y="58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7" y="29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15" h="59">
                    <a:moveTo>
                      <a:pt x="7" y="0"/>
                    </a:moveTo>
                    <a:lnTo>
                      <a:pt x="14" y="15"/>
                    </a:lnTo>
                    <a:lnTo>
                      <a:pt x="14" y="29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3" name="Oval 69" descr="Large confetti"/>
            <p:cNvSpPr>
              <a:spLocks noChangeArrowheads="1"/>
            </p:cNvSpPr>
            <p:nvPr/>
          </p:nvSpPr>
          <p:spPr bwMode="auto">
            <a:xfrm>
              <a:off x="5633393" y="4477062"/>
              <a:ext cx="47445" cy="8899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4" name="Oval 70" descr="Large confetti"/>
            <p:cNvSpPr>
              <a:spLocks noChangeArrowheads="1"/>
            </p:cNvSpPr>
            <p:nvPr/>
          </p:nvSpPr>
          <p:spPr bwMode="auto">
            <a:xfrm>
              <a:off x="5638453" y="4599313"/>
              <a:ext cx="44915" cy="8410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55" name="Group 71"/>
            <p:cNvGrpSpPr>
              <a:grpSpLocks/>
            </p:cNvGrpSpPr>
            <p:nvPr/>
          </p:nvGrpSpPr>
          <p:grpSpPr bwMode="auto">
            <a:xfrm>
              <a:off x="5642883" y="4500536"/>
              <a:ext cx="29732" cy="53790"/>
              <a:chOff x="2038" y="3788"/>
              <a:chExt cx="47" cy="59"/>
            </a:xfrm>
          </p:grpSpPr>
          <p:sp>
            <p:nvSpPr>
              <p:cNvPr id="178" name="Freeform 72" descr="Wide upward diagonal"/>
              <p:cNvSpPr>
                <a:spLocks/>
              </p:cNvSpPr>
              <p:nvPr/>
            </p:nvSpPr>
            <p:spPr bwMode="auto">
              <a:xfrm>
                <a:off x="2038" y="3788"/>
                <a:ext cx="47" cy="59"/>
              </a:xfrm>
              <a:custGeom>
                <a:avLst/>
                <a:gdLst/>
                <a:ahLst/>
                <a:cxnLst>
                  <a:cxn ang="0">
                    <a:pos x="46" y="33"/>
                  </a:cxn>
                  <a:cxn ang="0">
                    <a:pos x="44" y="1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6"/>
                  </a:cxn>
                  <a:cxn ang="0">
                    <a:pos x="0" y="19"/>
                  </a:cxn>
                  <a:cxn ang="0">
                    <a:pos x="0" y="37"/>
                  </a:cxn>
                  <a:cxn ang="0">
                    <a:pos x="6" y="52"/>
                  </a:cxn>
                  <a:cxn ang="0">
                    <a:pos x="19" y="58"/>
                  </a:cxn>
                  <a:cxn ang="0">
                    <a:pos x="41" y="50"/>
                  </a:cxn>
                  <a:cxn ang="0">
                    <a:pos x="46" y="35"/>
                  </a:cxn>
                  <a:cxn ang="0">
                    <a:pos x="46" y="33"/>
                  </a:cxn>
                </a:cxnLst>
                <a:rect l="0" t="0" r="r" b="b"/>
                <a:pathLst>
                  <a:path w="47" h="59">
                    <a:moveTo>
                      <a:pt x="46" y="33"/>
                    </a:moveTo>
                    <a:lnTo>
                      <a:pt x="44" y="1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6"/>
                    </a:lnTo>
                    <a:lnTo>
                      <a:pt x="0" y="19"/>
                    </a:lnTo>
                    <a:lnTo>
                      <a:pt x="0" y="37"/>
                    </a:lnTo>
                    <a:lnTo>
                      <a:pt x="6" y="52"/>
                    </a:lnTo>
                    <a:lnTo>
                      <a:pt x="19" y="58"/>
                    </a:lnTo>
                    <a:lnTo>
                      <a:pt x="41" y="50"/>
                    </a:lnTo>
                    <a:lnTo>
                      <a:pt x="46" y="35"/>
                    </a:lnTo>
                    <a:lnTo>
                      <a:pt x="46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73"/>
              <p:cNvSpPr>
                <a:spLocks/>
              </p:cNvSpPr>
              <p:nvPr/>
            </p:nvSpPr>
            <p:spPr bwMode="auto">
              <a:xfrm>
                <a:off x="2056" y="3790"/>
                <a:ext cx="20" cy="5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9" y="13"/>
                  </a:cxn>
                  <a:cxn ang="0">
                    <a:pos x="19" y="27"/>
                  </a:cxn>
                  <a:cxn ang="0">
                    <a:pos x="19" y="40"/>
                  </a:cxn>
                  <a:cxn ang="0">
                    <a:pos x="19" y="40"/>
                  </a:cxn>
                  <a:cxn ang="0">
                    <a:pos x="10" y="53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10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54">
                    <a:moveTo>
                      <a:pt x="10" y="0"/>
                    </a:moveTo>
                    <a:lnTo>
                      <a:pt x="19" y="13"/>
                    </a:lnTo>
                    <a:lnTo>
                      <a:pt x="19" y="27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0" y="53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0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6" name="Rectangle 74"/>
            <p:cNvSpPr>
              <a:spLocks noChangeArrowheads="1"/>
            </p:cNvSpPr>
            <p:nvPr/>
          </p:nvSpPr>
          <p:spPr bwMode="auto">
            <a:xfrm>
              <a:off x="5601130" y="3172432"/>
              <a:ext cx="106910" cy="405864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7" name="Freeform 75"/>
            <p:cNvSpPr>
              <a:spLocks/>
            </p:cNvSpPr>
            <p:nvPr/>
          </p:nvSpPr>
          <p:spPr bwMode="auto">
            <a:xfrm>
              <a:off x="5600497" y="3569494"/>
              <a:ext cx="110705" cy="1672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81"/>
                </a:cxn>
                <a:cxn ang="0">
                  <a:pos x="55" y="145"/>
                </a:cxn>
                <a:cxn ang="0">
                  <a:pos x="76" y="137"/>
                </a:cxn>
                <a:cxn ang="0">
                  <a:pos x="101" y="137"/>
                </a:cxn>
                <a:cxn ang="0">
                  <a:pos x="126" y="150"/>
                </a:cxn>
                <a:cxn ang="0">
                  <a:pos x="155" y="182"/>
                </a:cxn>
                <a:cxn ang="0">
                  <a:pos x="174" y="0"/>
                </a:cxn>
              </a:cxnLst>
              <a:rect l="0" t="0" r="r" b="b"/>
              <a:pathLst>
                <a:path w="175" h="183">
                  <a:moveTo>
                    <a:pt x="0" y="0"/>
                  </a:moveTo>
                  <a:lnTo>
                    <a:pt x="26" y="181"/>
                  </a:lnTo>
                  <a:lnTo>
                    <a:pt x="55" y="145"/>
                  </a:lnTo>
                  <a:lnTo>
                    <a:pt x="76" y="137"/>
                  </a:lnTo>
                  <a:lnTo>
                    <a:pt x="101" y="137"/>
                  </a:lnTo>
                  <a:lnTo>
                    <a:pt x="126" y="150"/>
                  </a:lnTo>
                  <a:lnTo>
                    <a:pt x="155" y="182"/>
                  </a:lnTo>
                  <a:lnTo>
                    <a:pt x="174" y="0"/>
                  </a:lnTo>
                </a:path>
              </a:pathLst>
            </a:cu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8" name="Rectangle 76"/>
            <p:cNvSpPr>
              <a:spLocks noChangeArrowheads="1"/>
            </p:cNvSpPr>
            <p:nvPr/>
          </p:nvSpPr>
          <p:spPr bwMode="auto">
            <a:xfrm>
              <a:off x="5587212" y="3333800"/>
              <a:ext cx="151824" cy="66503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9" name="Line 77"/>
            <p:cNvSpPr>
              <a:spLocks noChangeShapeType="1"/>
            </p:cNvSpPr>
            <p:nvPr/>
          </p:nvSpPr>
          <p:spPr bwMode="auto">
            <a:xfrm flipV="1">
              <a:off x="6266627" y="3716191"/>
              <a:ext cx="212554" cy="4009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0" name="Rectangle 78"/>
            <p:cNvSpPr>
              <a:spLocks noChangeArrowheads="1"/>
            </p:cNvSpPr>
            <p:nvPr/>
          </p:nvSpPr>
          <p:spPr bwMode="auto">
            <a:xfrm>
              <a:off x="7405312" y="2937715"/>
              <a:ext cx="32212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3</a:t>
              </a:r>
            </a:p>
          </p:txBody>
        </p:sp>
        <p:sp>
          <p:nvSpPr>
            <p:cNvPr id="161" name="Line 79"/>
            <p:cNvSpPr>
              <a:spLocks noChangeShapeType="1"/>
            </p:cNvSpPr>
            <p:nvPr/>
          </p:nvSpPr>
          <p:spPr bwMode="auto">
            <a:xfrm flipV="1">
              <a:off x="6899228" y="2771456"/>
              <a:ext cx="480777" cy="3520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2" name="Line 80"/>
            <p:cNvSpPr>
              <a:spLocks noChangeShapeType="1"/>
            </p:cNvSpPr>
            <p:nvPr/>
          </p:nvSpPr>
          <p:spPr bwMode="auto">
            <a:xfrm flipV="1">
              <a:off x="6858742" y="2024277"/>
              <a:ext cx="0" cy="774564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3" name="Oval 81" descr="Zig zag"/>
            <p:cNvSpPr>
              <a:spLocks noChangeArrowheads="1"/>
            </p:cNvSpPr>
            <p:nvPr/>
          </p:nvSpPr>
          <p:spPr bwMode="auto">
            <a:xfrm>
              <a:off x="6768280" y="2317672"/>
              <a:ext cx="179026" cy="76283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64" name="Group 82"/>
            <p:cNvGrpSpPr>
              <a:grpSpLocks/>
            </p:cNvGrpSpPr>
            <p:nvPr/>
          </p:nvGrpSpPr>
          <p:grpSpPr bwMode="auto">
            <a:xfrm>
              <a:off x="6787893" y="1930388"/>
              <a:ext cx="168905" cy="294374"/>
              <a:chOff x="3848" y="972"/>
              <a:chExt cx="267" cy="323"/>
            </a:xfrm>
          </p:grpSpPr>
          <p:sp>
            <p:nvSpPr>
              <p:cNvPr id="175" name="Freeform 83"/>
              <p:cNvSpPr>
                <a:spLocks/>
              </p:cNvSpPr>
              <p:nvPr/>
            </p:nvSpPr>
            <p:spPr bwMode="auto">
              <a:xfrm>
                <a:off x="3848" y="1016"/>
                <a:ext cx="230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8"/>
                  </a:cxn>
                  <a:cxn ang="0">
                    <a:pos x="0" y="278"/>
                  </a:cxn>
                  <a:cxn ang="0">
                    <a:pos x="0" y="0"/>
                  </a:cxn>
                </a:cxnLst>
                <a:rect l="0" t="0" r="r" b="b"/>
                <a:pathLst>
                  <a:path w="230" h="279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8"/>
                    </a:lnTo>
                    <a:lnTo>
                      <a:pt x="0" y="27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84"/>
              <p:cNvSpPr>
                <a:spLocks/>
              </p:cNvSpPr>
              <p:nvPr/>
            </p:nvSpPr>
            <p:spPr bwMode="auto">
              <a:xfrm>
                <a:off x="3848" y="972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Line 85"/>
              <p:cNvSpPr>
                <a:spLocks noChangeShapeType="1"/>
              </p:cNvSpPr>
              <p:nvPr/>
            </p:nvSpPr>
            <p:spPr bwMode="auto">
              <a:xfrm flipH="1">
                <a:off x="4072" y="976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5" name="Group 86"/>
            <p:cNvGrpSpPr>
              <a:grpSpLocks/>
            </p:cNvGrpSpPr>
            <p:nvPr/>
          </p:nvGrpSpPr>
          <p:grpSpPr bwMode="auto">
            <a:xfrm>
              <a:off x="7486286" y="2642362"/>
              <a:ext cx="168905" cy="294374"/>
              <a:chOff x="4952" y="1800"/>
              <a:chExt cx="267" cy="323"/>
            </a:xfrm>
          </p:grpSpPr>
          <p:sp>
            <p:nvSpPr>
              <p:cNvPr id="172" name="Freeform 87"/>
              <p:cNvSpPr>
                <a:spLocks/>
              </p:cNvSpPr>
              <p:nvPr/>
            </p:nvSpPr>
            <p:spPr bwMode="auto">
              <a:xfrm>
                <a:off x="4952" y="1844"/>
                <a:ext cx="230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7"/>
                  </a:cxn>
                  <a:cxn ang="0">
                    <a:pos x="0" y="277"/>
                  </a:cxn>
                  <a:cxn ang="0">
                    <a:pos x="0" y="0"/>
                  </a:cxn>
                </a:cxnLst>
                <a:rect l="0" t="0" r="r" b="b"/>
                <a:pathLst>
                  <a:path w="230" h="278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7"/>
                    </a:lnTo>
                    <a:lnTo>
                      <a:pt x="0" y="27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88"/>
              <p:cNvSpPr>
                <a:spLocks/>
              </p:cNvSpPr>
              <p:nvPr/>
            </p:nvSpPr>
            <p:spPr bwMode="auto">
              <a:xfrm>
                <a:off x="4952" y="1800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Line 89"/>
              <p:cNvSpPr>
                <a:spLocks noChangeShapeType="1"/>
              </p:cNvSpPr>
              <p:nvPr/>
            </p:nvSpPr>
            <p:spPr bwMode="auto">
              <a:xfrm flipH="1">
                <a:off x="5176" y="1804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6" name="Rectangle 90"/>
            <p:cNvSpPr>
              <a:spLocks noChangeArrowheads="1"/>
            </p:cNvSpPr>
            <p:nvPr/>
          </p:nvSpPr>
          <p:spPr bwMode="auto">
            <a:xfrm>
              <a:off x="5426534" y="3900053"/>
              <a:ext cx="74647" cy="150610"/>
            </a:xfrm>
            <a:prstGeom prst="rect">
              <a:avLst/>
            </a:pr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7" name="Rectangle 91"/>
            <p:cNvSpPr>
              <a:spLocks noChangeArrowheads="1"/>
            </p:cNvSpPr>
            <p:nvPr/>
          </p:nvSpPr>
          <p:spPr bwMode="auto">
            <a:xfrm>
              <a:off x="5315826" y="3760199"/>
              <a:ext cx="318678" cy="153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700">
                  <a:solidFill>
                    <a:srgbClr val="000000"/>
                  </a:solidFill>
                  <a:cs typeface="Times New Roman" pitchFamily="18" charset="0"/>
                </a:rPr>
                <a:t>Scatter</a:t>
              </a:r>
            </a:p>
          </p:txBody>
        </p:sp>
        <p:sp>
          <p:nvSpPr>
            <p:cNvPr id="168" name="Rectangle 92"/>
            <p:cNvSpPr>
              <a:spLocks noChangeArrowheads="1"/>
            </p:cNvSpPr>
            <p:nvPr/>
          </p:nvSpPr>
          <p:spPr bwMode="auto">
            <a:xfrm>
              <a:off x="5325315" y="4014476"/>
              <a:ext cx="309474" cy="153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700">
                  <a:solidFill>
                    <a:srgbClr val="000000"/>
                  </a:solidFill>
                  <a:cs typeface="Times New Roman" pitchFamily="18" charset="0"/>
                </a:rPr>
                <a:t>Sensor</a:t>
              </a:r>
            </a:p>
          </p:txBody>
        </p:sp>
      </p:grp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990602"/>
            <a:ext cx="7772400" cy="786247"/>
          </a:xfrm>
        </p:spPr>
        <p:txBody>
          <a:bodyPr/>
          <a:lstStyle/>
          <a:p>
            <a:r>
              <a:rPr lang="en-US" sz="2000" b="1" dirty="0"/>
              <a:t>Optical Design of a basic flow </a:t>
            </a:r>
            <a:r>
              <a:rPr lang="en-US" sz="2000" b="1" dirty="0" err="1"/>
              <a:t>cytometer</a:t>
            </a:r>
            <a:endParaRPr lang="en-US" sz="2000" b="1" dirty="0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2228850" y="190504"/>
            <a:ext cx="7772400" cy="81983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/>
            <a:endParaRPr 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52688" y="1043950"/>
            <a:ext cx="7772400" cy="5055054"/>
            <a:chOff x="685800" y="1828464"/>
            <a:chExt cx="7772400" cy="5055054"/>
          </a:xfrm>
        </p:grpSpPr>
        <p:sp>
          <p:nvSpPr>
            <p:cNvPr id="67587" name="Rectangle 3"/>
            <p:cNvSpPr>
              <a:spLocks noChangeArrowheads="1"/>
            </p:cNvSpPr>
            <p:nvPr/>
          </p:nvSpPr>
          <p:spPr bwMode="auto">
            <a:xfrm>
              <a:off x="685800" y="2838791"/>
              <a:ext cx="7772400" cy="1143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67588" name="Rectangle 4"/>
            <p:cNvSpPr>
              <a:spLocks noChangeArrowheads="1"/>
            </p:cNvSpPr>
            <p:nvPr/>
          </p:nvSpPr>
          <p:spPr bwMode="auto">
            <a:xfrm>
              <a:off x="1371600" y="4439334"/>
              <a:ext cx="6400800" cy="175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8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67589" name="Freeform 5"/>
            <p:cNvSpPr>
              <a:spLocks/>
            </p:cNvSpPr>
            <p:nvPr/>
          </p:nvSpPr>
          <p:spPr bwMode="auto">
            <a:xfrm>
              <a:off x="984250" y="4121264"/>
              <a:ext cx="268288" cy="61062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4" y="4"/>
                </a:cxn>
                <a:cxn ang="0">
                  <a:pos x="36" y="12"/>
                </a:cxn>
                <a:cxn ang="0">
                  <a:pos x="48" y="12"/>
                </a:cxn>
                <a:cxn ang="0">
                  <a:pos x="64" y="16"/>
                </a:cxn>
                <a:cxn ang="0">
                  <a:pos x="76" y="8"/>
                </a:cxn>
                <a:cxn ang="0">
                  <a:pos x="88" y="8"/>
                </a:cxn>
                <a:cxn ang="0">
                  <a:pos x="100" y="8"/>
                </a:cxn>
                <a:cxn ang="0">
                  <a:pos x="116" y="8"/>
                </a:cxn>
                <a:cxn ang="0">
                  <a:pos x="132" y="4"/>
                </a:cxn>
                <a:cxn ang="0">
                  <a:pos x="144" y="12"/>
                </a:cxn>
                <a:cxn ang="0">
                  <a:pos x="156" y="8"/>
                </a:cxn>
                <a:cxn ang="0">
                  <a:pos x="168" y="8"/>
                </a:cxn>
                <a:cxn ang="0">
                  <a:pos x="168" y="380"/>
                </a:cxn>
                <a:cxn ang="0">
                  <a:pos x="0" y="384"/>
                </a:cxn>
              </a:cxnLst>
              <a:rect l="0" t="0" r="r" b="b"/>
              <a:pathLst>
                <a:path w="169" h="385">
                  <a:moveTo>
                    <a:pt x="0" y="384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4" y="4"/>
                  </a:lnTo>
                  <a:lnTo>
                    <a:pt x="36" y="12"/>
                  </a:lnTo>
                  <a:lnTo>
                    <a:pt x="48" y="12"/>
                  </a:lnTo>
                  <a:lnTo>
                    <a:pt x="64" y="16"/>
                  </a:lnTo>
                  <a:lnTo>
                    <a:pt x="76" y="8"/>
                  </a:lnTo>
                  <a:lnTo>
                    <a:pt x="88" y="8"/>
                  </a:lnTo>
                  <a:lnTo>
                    <a:pt x="100" y="8"/>
                  </a:lnTo>
                  <a:lnTo>
                    <a:pt x="116" y="8"/>
                  </a:lnTo>
                  <a:lnTo>
                    <a:pt x="132" y="4"/>
                  </a:lnTo>
                  <a:lnTo>
                    <a:pt x="144" y="12"/>
                  </a:lnTo>
                  <a:lnTo>
                    <a:pt x="156" y="8"/>
                  </a:lnTo>
                  <a:lnTo>
                    <a:pt x="168" y="8"/>
                  </a:lnTo>
                  <a:lnTo>
                    <a:pt x="168" y="380"/>
                  </a:lnTo>
                  <a:lnTo>
                    <a:pt x="0" y="384"/>
                  </a:lnTo>
                </a:path>
              </a:pathLst>
            </a:custGeom>
            <a:gradFill rotWithShape="0">
              <a:gsLst>
                <a:gs pos="0">
                  <a:srgbClr val="CECECE">
                    <a:gamma/>
                    <a:tint val="1019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1" name="Freeform 7"/>
            <p:cNvSpPr>
              <a:spLocks/>
            </p:cNvSpPr>
            <p:nvPr/>
          </p:nvSpPr>
          <p:spPr bwMode="auto">
            <a:xfrm>
              <a:off x="7437445" y="2483305"/>
              <a:ext cx="363537" cy="440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7"/>
                </a:cxn>
                <a:cxn ang="0">
                  <a:pos x="0" y="277"/>
                </a:cxn>
                <a:cxn ang="0">
                  <a:pos x="0" y="0"/>
                </a:cxn>
              </a:cxnLst>
              <a:rect l="0" t="0" r="r" b="b"/>
              <a:pathLst>
                <a:path w="229" h="278">
                  <a:moveTo>
                    <a:pt x="0" y="0"/>
                  </a:moveTo>
                  <a:lnTo>
                    <a:pt x="228" y="0"/>
                  </a:lnTo>
                  <a:lnTo>
                    <a:pt x="228" y="277"/>
                  </a:lnTo>
                  <a:lnTo>
                    <a:pt x="0" y="27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2" name="Line 8"/>
            <p:cNvSpPr>
              <a:spLocks noChangeShapeType="1"/>
            </p:cNvSpPr>
            <p:nvPr/>
          </p:nvSpPr>
          <p:spPr bwMode="auto">
            <a:xfrm>
              <a:off x="5486400" y="5066960"/>
              <a:ext cx="30480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>
              <a:off x="6572250" y="4199505"/>
              <a:ext cx="412750" cy="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7567618" y="3583782"/>
              <a:ext cx="312737" cy="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5" name="Freeform 11"/>
            <p:cNvSpPr>
              <a:spLocks/>
            </p:cNvSpPr>
            <p:nvPr/>
          </p:nvSpPr>
          <p:spPr bwMode="auto">
            <a:xfrm>
              <a:off x="5784850" y="4845846"/>
              <a:ext cx="363538" cy="4388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5"/>
                </a:cxn>
                <a:cxn ang="0">
                  <a:pos x="0" y="275"/>
                </a:cxn>
                <a:cxn ang="0">
                  <a:pos x="0" y="0"/>
                </a:cxn>
              </a:cxnLst>
              <a:rect l="0" t="0" r="r" b="b"/>
              <a:pathLst>
                <a:path w="229" h="276">
                  <a:moveTo>
                    <a:pt x="0" y="0"/>
                  </a:moveTo>
                  <a:lnTo>
                    <a:pt x="228" y="0"/>
                  </a:lnTo>
                  <a:lnTo>
                    <a:pt x="228" y="275"/>
                  </a:lnTo>
                  <a:lnTo>
                    <a:pt x="0" y="27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6" name="Freeform 12"/>
            <p:cNvSpPr>
              <a:spLocks/>
            </p:cNvSpPr>
            <p:nvPr/>
          </p:nvSpPr>
          <p:spPr bwMode="auto">
            <a:xfrm>
              <a:off x="6948495" y="3978393"/>
              <a:ext cx="365125" cy="4388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9" y="0"/>
                </a:cxn>
                <a:cxn ang="0">
                  <a:pos x="229" y="276"/>
                </a:cxn>
                <a:cxn ang="0">
                  <a:pos x="0" y="276"/>
                </a:cxn>
                <a:cxn ang="0">
                  <a:pos x="0" y="0"/>
                </a:cxn>
              </a:cxnLst>
              <a:rect l="0" t="0" r="r" b="b"/>
              <a:pathLst>
                <a:path w="230" h="277">
                  <a:moveTo>
                    <a:pt x="0" y="0"/>
                  </a:moveTo>
                  <a:lnTo>
                    <a:pt x="229" y="0"/>
                  </a:lnTo>
                  <a:lnTo>
                    <a:pt x="229" y="276"/>
                  </a:lnTo>
                  <a:lnTo>
                    <a:pt x="0" y="27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7" name="Freeform 13"/>
            <p:cNvSpPr>
              <a:spLocks/>
            </p:cNvSpPr>
            <p:nvPr/>
          </p:nvSpPr>
          <p:spPr bwMode="auto">
            <a:xfrm>
              <a:off x="7440613" y="2364241"/>
              <a:ext cx="463550" cy="559594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87" y="0"/>
                </a:cxn>
                <a:cxn ang="0">
                  <a:pos x="291" y="0"/>
                </a:cxn>
                <a:cxn ang="0">
                  <a:pos x="291" y="276"/>
                </a:cxn>
                <a:cxn ang="0">
                  <a:pos x="227" y="352"/>
                </a:cxn>
                <a:cxn ang="0">
                  <a:pos x="227" y="74"/>
                </a:cxn>
                <a:cxn ang="0">
                  <a:pos x="5" y="74"/>
                </a:cxn>
                <a:cxn ang="0">
                  <a:pos x="0" y="74"/>
                </a:cxn>
              </a:cxnLst>
              <a:rect l="0" t="0" r="r" b="b"/>
              <a:pathLst>
                <a:path w="292" h="353">
                  <a:moveTo>
                    <a:pt x="0" y="74"/>
                  </a:moveTo>
                  <a:lnTo>
                    <a:pt x="87" y="0"/>
                  </a:lnTo>
                  <a:lnTo>
                    <a:pt x="291" y="0"/>
                  </a:lnTo>
                  <a:lnTo>
                    <a:pt x="291" y="276"/>
                  </a:lnTo>
                  <a:lnTo>
                    <a:pt x="227" y="352"/>
                  </a:lnTo>
                  <a:lnTo>
                    <a:pt x="227" y="74"/>
                  </a:lnTo>
                  <a:lnTo>
                    <a:pt x="5" y="74"/>
                  </a:lnTo>
                  <a:lnTo>
                    <a:pt x="0" y="7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8" name="Line 14"/>
            <p:cNvSpPr>
              <a:spLocks noChangeShapeType="1"/>
            </p:cNvSpPr>
            <p:nvPr/>
          </p:nvSpPr>
          <p:spPr bwMode="auto">
            <a:xfrm flipH="1">
              <a:off x="7797800" y="2369344"/>
              <a:ext cx="114300" cy="1020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9" name="Oval 15"/>
            <p:cNvSpPr>
              <a:spLocks noChangeArrowheads="1"/>
            </p:cNvSpPr>
            <p:nvPr/>
          </p:nvSpPr>
          <p:spPr bwMode="auto">
            <a:xfrm>
              <a:off x="7594600" y="2649992"/>
              <a:ext cx="57150" cy="76541"/>
            </a:xfrm>
            <a:prstGeom prst="ellipse">
              <a:avLst/>
            </a:prstGeom>
            <a:solidFill>
              <a:srgbClr val="C1C1C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0" name="Line 16"/>
            <p:cNvSpPr>
              <a:spLocks noChangeShapeType="1"/>
            </p:cNvSpPr>
            <p:nvPr/>
          </p:nvSpPr>
          <p:spPr bwMode="auto">
            <a:xfrm flipV="1">
              <a:off x="7126295" y="2571754"/>
              <a:ext cx="465137" cy="40481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1" name="Oval 17" descr="Zig zag"/>
            <p:cNvSpPr>
              <a:spLocks noChangeArrowheads="1"/>
            </p:cNvSpPr>
            <p:nvPr/>
          </p:nvSpPr>
          <p:spPr bwMode="auto">
            <a:xfrm>
              <a:off x="6996120" y="2840495"/>
              <a:ext cx="230187" cy="404813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2" name="Line 18"/>
            <p:cNvSpPr>
              <a:spLocks noChangeShapeType="1"/>
            </p:cNvSpPr>
            <p:nvPr/>
          </p:nvSpPr>
          <p:spPr bwMode="auto">
            <a:xfrm flipV="1">
              <a:off x="6386512" y="2918114"/>
              <a:ext cx="762000" cy="59191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3" name="Oval 19"/>
            <p:cNvSpPr>
              <a:spLocks noChangeArrowheads="1"/>
            </p:cNvSpPr>
            <p:nvPr/>
          </p:nvSpPr>
          <p:spPr bwMode="auto">
            <a:xfrm>
              <a:off x="6194432" y="3401789"/>
              <a:ext cx="206375" cy="4201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 flipV="1">
              <a:off x="5283207" y="3575277"/>
              <a:ext cx="989013" cy="72968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5" name="Oval 21"/>
            <p:cNvSpPr>
              <a:spLocks noChangeArrowheads="1"/>
            </p:cNvSpPr>
            <p:nvPr/>
          </p:nvSpPr>
          <p:spPr bwMode="auto">
            <a:xfrm>
              <a:off x="5162557" y="4060032"/>
              <a:ext cx="207963" cy="4218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6" name="Line 22"/>
            <p:cNvSpPr>
              <a:spLocks noChangeShapeType="1"/>
            </p:cNvSpPr>
            <p:nvPr/>
          </p:nvSpPr>
          <p:spPr bwMode="auto">
            <a:xfrm flipV="1">
              <a:off x="5394325" y="3616098"/>
              <a:ext cx="901700" cy="68035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7" name="Line 23"/>
            <p:cNvSpPr>
              <a:spLocks noChangeShapeType="1"/>
            </p:cNvSpPr>
            <p:nvPr/>
          </p:nvSpPr>
          <p:spPr bwMode="auto">
            <a:xfrm flipV="1">
              <a:off x="4295778" y="4323673"/>
              <a:ext cx="962025" cy="709273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8" name="Rectangle 24"/>
            <p:cNvSpPr>
              <a:spLocks noChangeArrowheads="1"/>
            </p:cNvSpPr>
            <p:nvPr/>
          </p:nvSpPr>
          <p:spPr bwMode="auto">
            <a:xfrm>
              <a:off x="5638806" y="5276174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1</a:t>
              </a:r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6808795" y="4446137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2</a:t>
              </a:r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5962656" y="1828464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5</a:t>
              </a: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>
              <a:off x="7315206" y="2889821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PMT 4</a:t>
              </a:r>
            </a:p>
          </p:txBody>
        </p:sp>
        <p:sp>
          <p:nvSpPr>
            <p:cNvPr id="67612" name="Rectangle 28"/>
            <p:cNvSpPr>
              <a:spLocks noChangeArrowheads="1"/>
            </p:cNvSpPr>
            <p:nvPr/>
          </p:nvSpPr>
          <p:spPr bwMode="auto">
            <a:xfrm>
              <a:off x="4011614" y="4071941"/>
              <a:ext cx="955839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>
                  <a:solidFill>
                    <a:srgbClr val="000000"/>
                  </a:solidFill>
                  <a:cs typeface="Times New Roman" pitchFamily="18" charset="0"/>
                </a:rPr>
                <a:t>Dichroic</a:t>
              </a:r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4011614" y="4304963"/>
              <a:ext cx="760721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67614" name="Freeform 30"/>
            <p:cNvSpPr>
              <a:spLocks/>
            </p:cNvSpPr>
            <p:nvPr/>
          </p:nvSpPr>
          <p:spPr bwMode="auto">
            <a:xfrm>
              <a:off x="6948488" y="3905250"/>
              <a:ext cx="419100" cy="51707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8" y="0"/>
                </a:cxn>
                <a:cxn ang="0">
                  <a:pos x="263" y="0"/>
                </a:cxn>
                <a:cxn ang="0">
                  <a:pos x="263" y="277"/>
                </a:cxn>
                <a:cxn ang="0">
                  <a:pos x="230" y="325"/>
                </a:cxn>
                <a:cxn ang="0">
                  <a:pos x="230" y="41"/>
                </a:cxn>
                <a:cxn ang="0">
                  <a:pos x="0" y="41"/>
                </a:cxn>
              </a:cxnLst>
              <a:rect l="0" t="0" r="r" b="b"/>
              <a:pathLst>
                <a:path w="264" h="326">
                  <a:moveTo>
                    <a:pt x="0" y="41"/>
                  </a:moveTo>
                  <a:lnTo>
                    <a:pt x="38" y="0"/>
                  </a:lnTo>
                  <a:lnTo>
                    <a:pt x="263" y="0"/>
                  </a:lnTo>
                  <a:lnTo>
                    <a:pt x="263" y="277"/>
                  </a:lnTo>
                  <a:lnTo>
                    <a:pt x="230" y="325"/>
                  </a:lnTo>
                  <a:lnTo>
                    <a:pt x="230" y="41"/>
                  </a:lnTo>
                  <a:lnTo>
                    <a:pt x="0" y="41"/>
                  </a:lnTo>
                </a:path>
              </a:pathLst>
            </a:custGeom>
            <a:solidFill>
              <a:srgbClr val="04D665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5" name="Freeform 31"/>
            <p:cNvSpPr>
              <a:spLocks/>
            </p:cNvSpPr>
            <p:nvPr/>
          </p:nvSpPr>
          <p:spPr bwMode="auto">
            <a:xfrm>
              <a:off x="5788025" y="4769307"/>
              <a:ext cx="420688" cy="515371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8" y="0"/>
                </a:cxn>
                <a:cxn ang="0">
                  <a:pos x="264" y="0"/>
                </a:cxn>
                <a:cxn ang="0">
                  <a:pos x="264" y="277"/>
                </a:cxn>
                <a:cxn ang="0">
                  <a:pos x="230" y="324"/>
                </a:cxn>
                <a:cxn ang="0">
                  <a:pos x="230" y="42"/>
                </a:cxn>
                <a:cxn ang="0">
                  <a:pos x="0" y="42"/>
                </a:cxn>
              </a:cxnLst>
              <a:rect l="0" t="0" r="r" b="b"/>
              <a:pathLst>
                <a:path w="265" h="325">
                  <a:moveTo>
                    <a:pt x="0" y="42"/>
                  </a:moveTo>
                  <a:lnTo>
                    <a:pt x="38" y="0"/>
                  </a:lnTo>
                  <a:lnTo>
                    <a:pt x="264" y="0"/>
                  </a:lnTo>
                  <a:lnTo>
                    <a:pt x="264" y="277"/>
                  </a:lnTo>
                  <a:lnTo>
                    <a:pt x="230" y="324"/>
                  </a:lnTo>
                  <a:lnTo>
                    <a:pt x="230" y="42"/>
                  </a:lnTo>
                  <a:lnTo>
                    <a:pt x="0" y="42"/>
                  </a:lnTo>
                </a:path>
              </a:pathLst>
            </a:custGeom>
            <a:solidFill>
              <a:srgbClr val="00A9E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6" name="Line 32"/>
            <p:cNvSpPr>
              <a:spLocks noChangeShapeType="1"/>
            </p:cNvSpPr>
            <p:nvPr/>
          </p:nvSpPr>
          <p:spPr bwMode="auto">
            <a:xfrm flipH="1">
              <a:off x="6138863" y="4782911"/>
              <a:ext cx="68262" cy="578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7" name="Oval 33" descr="Zig zag"/>
            <p:cNvSpPr>
              <a:spLocks noChangeArrowheads="1"/>
            </p:cNvSpPr>
            <p:nvPr/>
          </p:nvSpPr>
          <p:spPr bwMode="auto">
            <a:xfrm>
              <a:off x="6578607" y="3968184"/>
              <a:ext cx="130175" cy="4507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8" name="Oval 34" descr="Zig zag"/>
            <p:cNvSpPr>
              <a:spLocks noChangeArrowheads="1"/>
            </p:cNvSpPr>
            <p:nvPr/>
          </p:nvSpPr>
          <p:spPr bwMode="auto">
            <a:xfrm>
              <a:off x="5349881" y="4823732"/>
              <a:ext cx="131763" cy="4490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9" name="Line 35"/>
            <p:cNvSpPr>
              <a:spLocks noChangeShapeType="1"/>
            </p:cNvSpPr>
            <p:nvPr/>
          </p:nvSpPr>
          <p:spPr bwMode="auto">
            <a:xfrm flipV="1">
              <a:off x="5334000" y="4187598"/>
              <a:ext cx="1244600" cy="61232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0" name="Line 36"/>
            <p:cNvSpPr>
              <a:spLocks noChangeShapeType="1"/>
            </p:cNvSpPr>
            <p:nvPr/>
          </p:nvSpPr>
          <p:spPr bwMode="auto">
            <a:xfrm flipV="1">
              <a:off x="4283082" y="4250535"/>
              <a:ext cx="1000125" cy="753495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1" name="Line 37"/>
            <p:cNvSpPr>
              <a:spLocks noChangeShapeType="1"/>
            </p:cNvSpPr>
            <p:nvPr/>
          </p:nvSpPr>
          <p:spPr bwMode="auto">
            <a:xfrm flipV="1">
              <a:off x="4205288" y="4262440"/>
              <a:ext cx="976312" cy="72628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2" name="Oval 38"/>
            <p:cNvSpPr>
              <a:spLocks noChangeArrowheads="1"/>
            </p:cNvSpPr>
            <p:nvPr/>
          </p:nvSpPr>
          <p:spPr bwMode="auto">
            <a:xfrm>
              <a:off x="4138620" y="4748893"/>
              <a:ext cx="204787" cy="4218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 flipV="1">
              <a:off x="3343281" y="5124791"/>
              <a:ext cx="879475" cy="60892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4" name="Line 40"/>
            <p:cNvSpPr>
              <a:spLocks noChangeShapeType="1"/>
            </p:cNvSpPr>
            <p:nvPr/>
          </p:nvSpPr>
          <p:spPr bwMode="auto">
            <a:xfrm flipV="1">
              <a:off x="3248032" y="4956402"/>
              <a:ext cx="981075" cy="726282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5" name="Freeform 41"/>
            <p:cNvSpPr>
              <a:spLocks/>
            </p:cNvSpPr>
            <p:nvPr/>
          </p:nvSpPr>
          <p:spPr bwMode="auto">
            <a:xfrm>
              <a:off x="3249613" y="5015934"/>
              <a:ext cx="1027112" cy="675254"/>
            </a:xfrm>
            <a:custGeom>
              <a:avLst/>
              <a:gdLst/>
              <a:ahLst/>
              <a:cxnLst>
                <a:cxn ang="0">
                  <a:pos x="0" y="424"/>
                </a:cxn>
                <a:cxn ang="0">
                  <a:pos x="646" y="0"/>
                </a:cxn>
                <a:cxn ang="0">
                  <a:pos x="643" y="8"/>
                </a:cxn>
              </a:cxnLst>
              <a:rect l="0" t="0" r="r" b="b"/>
              <a:pathLst>
                <a:path w="647" h="425">
                  <a:moveTo>
                    <a:pt x="0" y="424"/>
                  </a:moveTo>
                  <a:lnTo>
                    <a:pt x="646" y="0"/>
                  </a:lnTo>
                  <a:lnTo>
                    <a:pt x="643" y="8"/>
                  </a:lnTo>
                </a:path>
              </a:pathLst>
            </a:custGeom>
            <a:noFill/>
            <a:ln w="508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6" name="Line 42"/>
            <p:cNvSpPr>
              <a:spLocks noChangeShapeType="1"/>
            </p:cNvSpPr>
            <p:nvPr/>
          </p:nvSpPr>
          <p:spPr bwMode="auto">
            <a:xfrm flipH="1">
              <a:off x="2854332" y="5667375"/>
              <a:ext cx="4557713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4360863" y="5817057"/>
              <a:ext cx="1090042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 err="1">
                  <a:solidFill>
                    <a:srgbClr val="000000"/>
                  </a:solidFill>
                  <a:cs typeface="Times New Roman" pitchFamily="18" charset="0"/>
                </a:rPr>
                <a:t>Bandpass</a:t>
              </a:r>
              <a:endParaRPr lang="en-US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7628" name="Rectangle 44"/>
            <p:cNvSpPr>
              <a:spLocks noChangeArrowheads="1"/>
            </p:cNvSpPr>
            <p:nvPr/>
          </p:nvSpPr>
          <p:spPr bwMode="auto">
            <a:xfrm>
              <a:off x="4435475" y="6080696"/>
              <a:ext cx="760721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67629" name="Freeform 45"/>
            <p:cNvSpPr>
              <a:spLocks/>
            </p:cNvSpPr>
            <p:nvPr/>
          </p:nvSpPr>
          <p:spPr bwMode="auto">
            <a:xfrm>
              <a:off x="6683382" y="5490482"/>
              <a:ext cx="1255713" cy="3827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0" y="0"/>
                </a:cxn>
                <a:cxn ang="0">
                  <a:pos x="79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791" h="241">
                  <a:moveTo>
                    <a:pt x="0" y="0"/>
                  </a:moveTo>
                  <a:lnTo>
                    <a:pt x="790" y="0"/>
                  </a:lnTo>
                  <a:lnTo>
                    <a:pt x="79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254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0" name="Rectangle 46"/>
            <p:cNvSpPr>
              <a:spLocks noChangeArrowheads="1"/>
            </p:cNvSpPr>
            <p:nvPr/>
          </p:nvSpPr>
          <p:spPr bwMode="auto">
            <a:xfrm>
              <a:off x="6761169" y="5515999"/>
              <a:ext cx="796693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2000" b="1">
                  <a:solidFill>
                    <a:srgbClr val="000000"/>
                  </a:solidFill>
                  <a:cs typeface="Times New Roman" pitchFamily="18" charset="0"/>
                </a:rPr>
                <a:t>Laser </a:t>
              </a:r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3225800" y="4082147"/>
              <a:ext cx="63500" cy="1683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2" name="Line 48"/>
            <p:cNvSpPr>
              <a:spLocks noChangeShapeType="1"/>
            </p:cNvSpPr>
            <p:nvPr/>
          </p:nvSpPr>
          <p:spPr bwMode="auto">
            <a:xfrm>
              <a:off x="4308475" y="5068661"/>
              <a:ext cx="1042988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3" name="Rectangle 49"/>
            <p:cNvSpPr>
              <a:spLocks noChangeArrowheads="1"/>
            </p:cNvSpPr>
            <p:nvPr/>
          </p:nvSpPr>
          <p:spPr bwMode="auto">
            <a:xfrm>
              <a:off x="1524006" y="4362794"/>
              <a:ext cx="1384803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Flow chamber</a:t>
              </a:r>
            </a:p>
          </p:txBody>
        </p:sp>
        <p:sp>
          <p:nvSpPr>
            <p:cNvPr id="67634" name="Oval 50" descr="Zig zag"/>
            <p:cNvSpPr>
              <a:spLocks noChangeArrowheads="1"/>
            </p:cNvSpPr>
            <p:nvPr/>
          </p:nvSpPr>
          <p:spPr bwMode="auto">
            <a:xfrm>
              <a:off x="7529513" y="3352463"/>
              <a:ext cx="133350" cy="4507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5" name="Line 51"/>
            <p:cNvSpPr>
              <a:spLocks noChangeShapeType="1"/>
            </p:cNvSpPr>
            <p:nvPr/>
          </p:nvSpPr>
          <p:spPr bwMode="auto">
            <a:xfrm flipV="1">
              <a:off x="3298825" y="4942798"/>
              <a:ext cx="869950" cy="65314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6" name="Oval 52" descr="Large confetti"/>
            <p:cNvSpPr>
              <a:spLocks noChangeArrowheads="1"/>
            </p:cNvSpPr>
            <p:nvPr/>
          </p:nvSpPr>
          <p:spPr bwMode="auto">
            <a:xfrm>
              <a:off x="3222625" y="5864679"/>
              <a:ext cx="101600" cy="187098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7" name="AutoShape 53" descr="Large confetti"/>
            <p:cNvSpPr>
              <a:spLocks noChangeArrowheads="1"/>
            </p:cNvSpPr>
            <p:nvPr/>
          </p:nvSpPr>
          <p:spPr bwMode="auto">
            <a:xfrm>
              <a:off x="3217863" y="4912179"/>
              <a:ext cx="107950" cy="884464"/>
            </a:xfrm>
            <a:prstGeom prst="roundRect">
              <a:avLst>
                <a:gd name="adj" fmla="val 12495"/>
              </a:avLst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8" name="Oval 54" descr="Large confetti"/>
            <p:cNvSpPr>
              <a:spLocks noChangeArrowheads="1"/>
            </p:cNvSpPr>
            <p:nvPr/>
          </p:nvSpPr>
          <p:spPr bwMode="auto">
            <a:xfrm>
              <a:off x="3233745" y="6143625"/>
              <a:ext cx="98425" cy="130969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" name="Group 55"/>
            <p:cNvGrpSpPr>
              <a:grpSpLocks/>
            </p:cNvGrpSpPr>
            <p:nvPr/>
          </p:nvGrpSpPr>
          <p:grpSpPr bwMode="auto">
            <a:xfrm>
              <a:off x="3243263" y="5362918"/>
              <a:ext cx="74612" cy="113959"/>
              <a:chOff x="2043" y="3030"/>
              <a:chExt cx="47" cy="72"/>
            </a:xfrm>
          </p:grpSpPr>
          <p:sp>
            <p:nvSpPr>
              <p:cNvPr id="67640" name="Freeform 56" descr="Wide upward diagonal"/>
              <p:cNvSpPr>
                <a:spLocks/>
              </p:cNvSpPr>
              <p:nvPr/>
            </p:nvSpPr>
            <p:spPr bwMode="auto">
              <a:xfrm>
                <a:off x="2043" y="3030"/>
                <a:ext cx="47" cy="72"/>
              </a:xfrm>
              <a:custGeom>
                <a:avLst/>
                <a:gdLst/>
                <a:ahLst/>
                <a:cxnLst>
                  <a:cxn ang="0">
                    <a:pos x="46" y="40"/>
                  </a:cxn>
                  <a:cxn ang="0">
                    <a:pos x="44" y="1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7"/>
                  </a:cxn>
                  <a:cxn ang="0">
                    <a:pos x="0" y="24"/>
                  </a:cxn>
                  <a:cxn ang="0">
                    <a:pos x="0" y="45"/>
                  </a:cxn>
                  <a:cxn ang="0">
                    <a:pos x="6" y="64"/>
                  </a:cxn>
                  <a:cxn ang="0">
                    <a:pos x="19" y="71"/>
                  </a:cxn>
                  <a:cxn ang="0">
                    <a:pos x="41" y="61"/>
                  </a:cxn>
                  <a:cxn ang="0">
                    <a:pos x="46" y="42"/>
                  </a:cxn>
                  <a:cxn ang="0">
                    <a:pos x="46" y="40"/>
                  </a:cxn>
                </a:cxnLst>
                <a:rect l="0" t="0" r="r" b="b"/>
                <a:pathLst>
                  <a:path w="47" h="72">
                    <a:moveTo>
                      <a:pt x="46" y="40"/>
                    </a:moveTo>
                    <a:lnTo>
                      <a:pt x="44" y="1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7"/>
                    </a:lnTo>
                    <a:lnTo>
                      <a:pt x="0" y="24"/>
                    </a:lnTo>
                    <a:lnTo>
                      <a:pt x="0" y="45"/>
                    </a:lnTo>
                    <a:lnTo>
                      <a:pt x="6" y="64"/>
                    </a:lnTo>
                    <a:lnTo>
                      <a:pt x="19" y="71"/>
                    </a:lnTo>
                    <a:lnTo>
                      <a:pt x="41" y="61"/>
                    </a:lnTo>
                    <a:lnTo>
                      <a:pt x="46" y="42"/>
                    </a:lnTo>
                    <a:lnTo>
                      <a:pt x="46" y="40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41" name="Freeform 57"/>
              <p:cNvSpPr>
                <a:spLocks/>
              </p:cNvSpPr>
              <p:nvPr/>
            </p:nvSpPr>
            <p:spPr bwMode="auto">
              <a:xfrm>
                <a:off x="2049" y="3054"/>
                <a:ext cx="31" cy="39"/>
              </a:xfrm>
              <a:custGeom>
                <a:avLst/>
                <a:gdLst/>
                <a:ahLst/>
                <a:cxnLst>
                  <a:cxn ang="0">
                    <a:pos x="12" y="38"/>
                  </a:cxn>
                  <a:cxn ang="0">
                    <a:pos x="17" y="36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30" y="10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2" y="10"/>
                  </a:cxn>
                  <a:cxn ang="0">
                    <a:pos x="21" y="13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3" y="29"/>
                  </a:cxn>
                  <a:cxn ang="0">
                    <a:pos x="3" y="29"/>
                  </a:cxn>
                  <a:cxn ang="0">
                    <a:pos x="0" y="33"/>
                  </a:cxn>
                  <a:cxn ang="0">
                    <a:pos x="2" y="37"/>
                  </a:cxn>
                  <a:cxn ang="0">
                    <a:pos x="12" y="38"/>
                  </a:cxn>
                </a:cxnLst>
                <a:rect l="0" t="0" r="r" b="b"/>
                <a:pathLst>
                  <a:path w="31" h="39">
                    <a:moveTo>
                      <a:pt x="12" y="38"/>
                    </a:moveTo>
                    <a:lnTo>
                      <a:pt x="17" y="36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2" y="10"/>
                    </a:lnTo>
                    <a:lnTo>
                      <a:pt x="21" y="13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12" y="38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" name="Group 58"/>
            <p:cNvGrpSpPr>
              <a:grpSpLocks/>
            </p:cNvGrpSpPr>
            <p:nvPr/>
          </p:nvGrpSpPr>
          <p:grpSpPr bwMode="auto">
            <a:xfrm>
              <a:off x="3249613" y="5623152"/>
              <a:ext cx="69850" cy="95250"/>
              <a:chOff x="2047" y="3194"/>
              <a:chExt cx="44" cy="60"/>
            </a:xfrm>
          </p:grpSpPr>
          <p:sp>
            <p:nvSpPr>
              <p:cNvPr id="67643" name="Freeform 59" descr="Wide upward diagonal"/>
              <p:cNvSpPr>
                <a:spLocks/>
              </p:cNvSpPr>
              <p:nvPr/>
            </p:nvSpPr>
            <p:spPr bwMode="auto">
              <a:xfrm>
                <a:off x="2047" y="3194"/>
                <a:ext cx="44" cy="60"/>
              </a:xfrm>
              <a:custGeom>
                <a:avLst/>
                <a:gdLst/>
                <a:ahLst/>
                <a:cxnLst>
                  <a:cxn ang="0">
                    <a:pos x="43" y="33"/>
                  </a:cxn>
                  <a:cxn ang="0">
                    <a:pos x="41" y="12"/>
                  </a:cxn>
                  <a:cxn ang="0">
                    <a:pos x="30" y="0"/>
                  </a:cxn>
                  <a:cxn ang="0">
                    <a:pos x="18" y="0"/>
                  </a:cxn>
                  <a:cxn ang="0">
                    <a:pos x="7" y="6"/>
                  </a:cxn>
                  <a:cxn ang="0">
                    <a:pos x="0" y="20"/>
                  </a:cxn>
                  <a:cxn ang="0">
                    <a:pos x="0" y="37"/>
                  </a:cxn>
                  <a:cxn ang="0">
                    <a:pos x="6" y="53"/>
                  </a:cxn>
                  <a:cxn ang="0">
                    <a:pos x="18" y="59"/>
                  </a:cxn>
                  <a:cxn ang="0">
                    <a:pos x="39" y="51"/>
                  </a:cxn>
                  <a:cxn ang="0">
                    <a:pos x="43" y="35"/>
                  </a:cxn>
                  <a:cxn ang="0">
                    <a:pos x="43" y="33"/>
                  </a:cxn>
                </a:cxnLst>
                <a:rect l="0" t="0" r="r" b="b"/>
                <a:pathLst>
                  <a:path w="44" h="60">
                    <a:moveTo>
                      <a:pt x="43" y="33"/>
                    </a:moveTo>
                    <a:lnTo>
                      <a:pt x="41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7" y="6"/>
                    </a:lnTo>
                    <a:lnTo>
                      <a:pt x="0" y="20"/>
                    </a:lnTo>
                    <a:lnTo>
                      <a:pt x="0" y="37"/>
                    </a:lnTo>
                    <a:lnTo>
                      <a:pt x="6" y="53"/>
                    </a:lnTo>
                    <a:lnTo>
                      <a:pt x="18" y="59"/>
                    </a:lnTo>
                    <a:lnTo>
                      <a:pt x="39" y="51"/>
                    </a:lnTo>
                    <a:lnTo>
                      <a:pt x="43" y="35"/>
                    </a:lnTo>
                    <a:lnTo>
                      <a:pt x="43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44" name="Oval 60"/>
              <p:cNvSpPr>
                <a:spLocks noChangeArrowheads="1"/>
              </p:cNvSpPr>
              <p:nvPr/>
            </p:nvSpPr>
            <p:spPr bwMode="auto">
              <a:xfrm>
                <a:off x="2065" y="3213"/>
                <a:ext cx="21" cy="36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3225807" y="6339228"/>
              <a:ext cx="98425" cy="113959"/>
              <a:chOff x="2032" y="3645"/>
              <a:chExt cx="62" cy="72"/>
            </a:xfrm>
          </p:grpSpPr>
          <p:sp>
            <p:nvSpPr>
              <p:cNvPr id="67646" name="Oval 62" descr="Large confetti"/>
              <p:cNvSpPr>
                <a:spLocks noChangeArrowheads="1"/>
              </p:cNvSpPr>
              <p:nvPr/>
            </p:nvSpPr>
            <p:spPr bwMode="auto">
              <a:xfrm>
                <a:off x="2032" y="3645"/>
                <a:ext cx="62" cy="72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63"/>
              <p:cNvGrpSpPr>
                <a:grpSpLocks/>
              </p:cNvGrpSpPr>
              <p:nvPr/>
            </p:nvGrpSpPr>
            <p:grpSpPr bwMode="auto">
              <a:xfrm>
                <a:off x="2048" y="3659"/>
                <a:ext cx="37" cy="48"/>
                <a:chOff x="2048" y="3659"/>
                <a:chExt cx="37" cy="48"/>
              </a:xfrm>
            </p:grpSpPr>
            <p:sp>
              <p:nvSpPr>
                <p:cNvPr id="67648" name="Freeform 64" descr="Wide upward diagonal"/>
                <p:cNvSpPr>
                  <a:spLocks/>
                </p:cNvSpPr>
                <p:nvPr/>
              </p:nvSpPr>
              <p:spPr bwMode="auto">
                <a:xfrm>
                  <a:off x="2048" y="3659"/>
                  <a:ext cx="37" cy="48"/>
                </a:xfrm>
                <a:custGeom>
                  <a:avLst/>
                  <a:gdLst/>
                  <a:ahLst/>
                  <a:cxnLst>
                    <a:cxn ang="0">
                      <a:pos x="36" y="27"/>
                    </a:cxn>
                    <a:cxn ang="0">
                      <a:pos x="34" y="9"/>
                    </a:cxn>
                    <a:cxn ang="0">
                      <a:pos x="25" y="0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16"/>
                    </a:cxn>
                    <a:cxn ang="0">
                      <a:pos x="0" y="30"/>
                    </a:cxn>
                    <a:cxn ang="0">
                      <a:pos x="5" y="42"/>
                    </a:cxn>
                    <a:cxn ang="0">
                      <a:pos x="15" y="47"/>
                    </a:cxn>
                    <a:cxn ang="0">
                      <a:pos x="32" y="41"/>
                    </a:cxn>
                    <a:cxn ang="0">
                      <a:pos x="36" y="28"/>
                    </a:cxn>
                    <a:cxn ang="0">
                      <a:pos x="36" y="27"/>
                    </a:cxn>
                  </a:cxnLst>
                  <a:rect l="0" t="0" r="r" b="b"/>
                  <a:pathLst>
                    <a:path w="37" h="48">
                      <a:moveTo>
                        <a:pt x="36" y="27"/>
                      </a:moveTo>
                      <a:lnTo>
                        <a:pt x="34" y="9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16"/>
                      </a:lnTo>
                      <a:lnTo>
                        <a:pt x="0" y="30"/>
                      </a:lnTo>
                      <a:lnTo>
                        <a:pt x="5" y="42"/>
                      </a:lnTo>
                      <a:lnTo>
                        <a:pt x="15" y="47"/>
                      </a:lnTo>
                      <a:lnTo>
                        <a:pt x="32" y="41"/>
                      </a:lnTo>
                      <a:lnTo>
                        <a:pt x="36" y="28"/>
                      </a:lnTo>
                      <a:lnTo>
                        <a:pt x="36" y="27"/>
                      </a:lnTo>
                    </a:path>
                  </a:pathLst>
                </a:custGeom>
                <a:pattFill prst="wdUpDiag">
                  <a:fgClr>
                    <a:srgbClr val="74FFFF"/>
                  </a:fgClr>
                  <a:bgClr>
                    <a:srgbClr val="C1C1C1"/>
                  </a:bgClr>
                </a:patt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649" name="Oval 65"/>
                <p:cNvSpPr>
                  <a:spLocks noChangeArrowheads="1"/>
                </p:cNvSpPr>
                <p:nvPr/>
              </p:nvSpPr>
              <p:spPr bwMode="auto">
                <a:xfrm>
                  <a:off x="2062" y="3677"/>
                  <a:ext cx="18" cy="25"/>
                </a:xfrm>
                <a:prstGeom prst="ellipse">
                  <a:avLst/>
                </a:prstGeom>
                <a:solidFill>
                  <a:srgbClr val="7144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6" name="Group 66"/>
            <p:cNvGrpSpPr>
              <a:grpSpLocks/>
            </p:cNvGrpSpPr>
            <p:nvPr/>
          </p:nvGrpSpPr>
          <p:grpSpPr bwMode="auto">
            <a:xfrm>
              <a:off x="3243263" y="5898696"/>
              <a:ext cx="55562" cy="102054"/>
              <a:chOff x="2043" y="3368"/>
              <a:chExt cx="35" cy="64"/>
            </a:xfrm>
          </p:grpSpPr>
          <p:sp>
            <p:nvSpPr>
              <p:cNvPr id="67651" name="Freeform 67" descr="Wide upward diagonal"/>
              <p:cNvSpPr>
                <a:spLocks/>
              </p:cNvSpPr>
              <p:nvPr/>
            </p:nvSpPr>
            <p:spPr bwMode="auto">
              <a:xfrm>
                <a:off x="2043" y="3368"/>
                <a:ext cx="35" cy="64"/>
              </a:xfrm>
              <a:custGeom>
                <a:avLst/>
                <a:gdLst/>
                <a:ahLst/>
                <a:cxnLst>
                  <a:cxn ang="0">
                    <a:pos x="34" y="36"/>
                  </a:cxn>
                  <a:cxn ang="0">
                    <a:pos x="32" y="13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5" y="6"/>
                  </a:cxn>
                  <a:cxn ang="0">
                    <a:pos x="0" y="21"/>
                  </a:cxn>
                  <a:cxn ang="0">
                    <a:pos x="0" y="40"/>
                  </a:cxn>
                  <a:cxn ang="0">
                    <a:pos x="4" y="57"/>
                  </a:cxn>
                  <a:cxn ang="0">
                    <a:pos x="14" y="63"/>
                  </a:cxn>
                  <a:cxn ang="0">
                    <a:pos x="30" y="54"/>
                  </a:cxn>
                  <a:cxn ang="0">
                    <a:pos x="34" y="38"/>
                  </a:cxn>
                  <a:cxn ang="0">
                    <a:pos x="34" y="36"/>
                  </a:cxn>
                </a:cxnLst>
                <a:rect l="0" t="0" r="r" b="b"/>
                <a:pathLst>
                  <a:path w="35" h="64">
                    <a:moveTo>
                      <a:pt x="34" y="36"/>
                    </a:moveTo>
                    <a:lnTo>
                      <a:pt x="32" y="13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5" y="6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4" y="57"/>
                    </a:lnTo>
                    <a:lnTo>
                      <a:pt x="14" y="63"/>
                    </a:lnTo>
                    <a:lnTo>
                      <a:pt x="30" y="54"/>
                    </a:lnTo>
                    <a:lnTo>
                      <a:pt x="34" y="38"/>
                    </a:lnTo>
                    <a:lnTo>
                      <a:pt x="34" y="36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52" name="Freeform 68"/>
              <p:cNvSpPr>
                <a:spLocks/>
              </p:cNvSpPr>
              <p:nvPr/>
            </p:nvSpPr>
            <p:spPr bwMode="auto">
              <a:xfrm>
                <a:off x="2056" y="3370"/>
                <a:ext cx="15" cy="5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15"/>
                  </a:cxn>
                  <a:cxn ang="0">
                    <a:pos x="14" y="29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7" y="58"/>
                  </a:cxn>
                  <a:cxn ang="0">
                    <a:pos x="0" y="58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7" y="29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15" h="59">
                    <a:moveTo>
                      <a:pt x="7" y="0"/>
                    </a:moveTo>
                    <a:lnTo>
                      <a:pt x="14" y="15"/>
                    </a:lnTo>
                    <a:lnTo>
                      <a:pt x="14" y="29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53" name="Oval 69" descr="Large confetti"/>
            <p:cNvSpPr>
              <a:spLocks noChangeArrowheads="1"/>
            </p:cNvSpPr>
            <p:nvPr/>
          </p:nvSpPr>
          <p:spPr bwMode="auto">
            <a:xfrm>
              <a:off x="3211513" y="6524625"/>
              <a:ext cx="119062" cy="154782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4" name="Oval 70" descr="Large confetti"/>
            <p:cNvSpPr>
              <a:spLocks noChangeArrowheads="1"/>
            </p:cNvSpPr>
            <p:nvPr/>
          </p:nvSpPr>
          <p:spPr bwMode="auto">
            <a:xfrm>
              <a:off x="3224213" y="6737241"/>
              <a:ext cx="112712" cy="14627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" name="Group 71"/>
            <p:cNvGrpSpPr>
              <a:grpSpLocks/>
            </p:cNvGrpSpPr>
            <p:nvPr/>
          </p:nvGrpSpPr>
          <p:grpSpPr bwMode="auto">
            <a:xfrm>
              <a:off x="3235328" y="6565450"/>
              <a:ext cx="74613" cy="93550"/>
              <a:chOff x="2038" y="3788"/>
              <a:chExt cx="47" cy="59"/>
            </a:xfrm>
          </p:grpSpPr>
          <p:sp>
            <p:nvSpPr>
              <p:cNvPr id="67656" name="Freeform 72" descr="Wide upward diagonal"/>
              <p:cNvSpPr>
                <a:spLocks/>
              </p:cNvSpPr>
              <p:nvPr/>
            </p:nvSpPr>
            <p:spPr bwMode="auto">
              <a:xfrm>
                <a:off x="2038" y="3788"/>
                <a:ext cx="47" cy="59"/>
              </a:xfrm>
              <a:custGeom>
                <a:avLst/>
                <a:gdLst/>
                <a:ahLst/>
                <a:cxnLst>
                  <a:cxn ang="0">
                    <a:pos x="46" y="33"/>
                  </a:cxn>
                  <a:cxn ang="0">
                    <a:pos x="44" y="1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6"/>
                  </a:cxn>
                  <a:cxn ang="0">
                    <a:pos x="0" y="19"/>
                  </a:cxn>
                  <a:cxn ang="0">
                    <a:pos x="0" y="37"/>
                  </a:cxn>
                  <a:cxn ang="0">
                    <a:pos x="6" y="52"/>
                  </a:cxn>
                  <a:cxn ang="0">
                    <a:pos x="19" y="58"/>
                  </a:cxn>
                  <a:cxn ang="0">
                    <a:pos x="41" y="50"/>
                  </a:cxn>
                  <a:cxn ang="0">
                    <a:pos x="46" y="35"/>
                  </a:cxn>
                  <a:cxn ang="0">
                    <a:pos x="46" y="33"/>
                  </a:cxn>
                </a:cxnLst>
                <a:rect l="0" t="0" r="r" b="b"/>
                <a:pathLst>
                  <a:path w="47" h="59">
                    <a:moveTo>
                      <a:pt x="46" y="33"/>
                    </a:moveTo>
                    <a:lnTo>
                      <a:pt x="44" y="1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6"/>
                    </a:lnTo>
                    <a:lnTo>
                      <a:pt x="0" y="19"/>
                    </a:lnTo>
                    <a:lnTo>
                      <a:pt x="0" y="37"/>
                    </a:lnTo>
                    <a:lnTo>
                      <a:pt x="6" y="52"/>
                    </a:lnTo>
                    <a:lnTo>
                      <a:pt x="19" y="58"/>
                    </a:lnTo>
                    <a:lnTo>
                      <a:pt x="41" y="50"/>
                    </a:lnTo>
                    <a:lnTo>
                      <a:pt x="46" y="35"/>
                    </a:lnTo>
                    <a:lnTo>
                      <a:pt x="46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57" name="Freeform 73"/>
              <p:cNvSpPr>
                <a:spLocks/>
              </p:cNvSpPr>
              <p:nvPr/>
            </p:nvSpPr>
            <p:spPr bwMode="auto">
              <a:xfrm>
                <a:off x="2056" y="3790"/>
                <a:ext cx="20" cy="5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9" y="13"/>
                  </a:cxn>
                  <a:cxn ang="0">
                    <a:pos x="19" y="27"/>
                  </a:cxn>
                  <a:cxn ang="0">
                    <a:pos x="19" y="40"/>
                  </a:cxn>
                  <a:cxn ang="0">
                    <a:pos x="19" y="40"/>
                  </a:cxn>
                  <a:cxn ang="0">
                    <a:pos x="10" y="53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10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54">
                    <a:moveTo>
                      <a:pt x="10" y="0"/>
                    </a:moveTo>
                    <a:lnTo>
                      <a:pt x="19" y="13"/>
                    </a:lnTo>
                    <a:lnTo>
                      <a:pt x="19" y="27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0" y="53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0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58" name="Rectangle 74"/>
            <p:cNvSpPr>
              <a:spLocks noChangeArrowheads="1"/>
            </p:cNvSpPr>
            <p:nvPr/>
          </p:nvSpPr>
          <p:spPr bwMode="auto">
            <a:xfrm>
              <a:off x="3130550" y="4255638"/>
              <a:ext cx="268288" cy="705871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9" name="Freeform 75"/>
            <p:cNvSpPr>
              <a:spLocks/>
            </p:cNvSpPr>
            <p:nvPr/>
          </p:nvSpPr>
          <p:spPr bwMode="auto">
            <a:xfrm>
              <a:off x="3128963" y="4946200"/>
              <a:ext cx="277812" cy="2908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81"/>
                </a:cxn>
                <a:cxn ang="0">
                  <a:pos x="55" y="145"/>
                </a:cxn>
                <a:cxn ang="0">
                  <a:pos x="76" y="137"/>
                </a:cxn>
                <a:cxn ang="0">
                  <a:pos x="101" y="137"/>
                </a:cxn>
                <a:cxn ang="0">
                  <a:pos x="126" y="150"/>
                </a:cxn>
                <a:cxn ang="0">
                  <a:pos x="155" y="182"/>
                </a:cxn>
                <a:cxn ang="0">
                  <a:pos x="174" y="0"/>
                </a:cxn>
              </a:cxnLst>
              <a:rect l="0" t="0" r="r" b="b"/>
              <a:pathLst>
                <a:path w="175" h="183">
                  <a:moveTo>
                    <a:pt x="0" y="0"/>
                  </a:moveTo>
                  <a:lnTo>
                    <a:pt x="26" y="181"/>
                  </a:lnTo>
                  <a:lnTo>
                    <a:pt x="55" y="145"/>
                  </a:lnTo>
                  <a:lnTo>
                    <a:pt x="76" y="137"/>
                  </a:lnTo>
                  <a:lnTo>
                    <a:pt x="101" y="137"/>
                  </a:lnTo>
                  <a:lnTo>
                    <a:pt x="126" y="150"/>
                  </a:lnTo>
                  <a:lnTo>
                    <a:pt x="155" y="182"/>
                  </a:lnTo>
                  <a:lnTo>
                    <a:pt x="174" y="0"/>
                  </a:lnTo>
                </a:path>
              </a:pathLst>
            </a:cu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0" name="Rectangle 76"/>
            <p:cNvSpPr>
              <a:spLocks noChangeArrowheads="1"/>
            </p:cNvSpPr>
            <p:nvPr/>
          </p:nvSpPr>
          <p:spPr bwMode="auto">
            <a:xfrm>
              <a:off x="3095625" y="4536285"/>
              <a:ext cx="381000" cy="115661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1" name="Line 77"/>
            <p:cNvSpPr>
              <a:spLocks noChangeShapeType="1"/>
            </p:cNvSpPr>
            <p:nvPr/>
          </p:nvSpPr>
          <p:spPr bwMode="auto">
            <a:xfrm flipV="1">
              <a:off x="4800600" y="5201333"/>
              <a:ext cx="533400" cy="6973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2" name="Rectangle 78"/>
            <p:cNvSpPr>
              <a:spLocks noChangeArrowheads="1"/>
            </p:cNvSpPr>
            <p:nvPr/>
          </p:nvSpPr>
          <p:spPr bwMode="auto">
            <a:xfrm>
              <a:off x="7658106" y="3847423"/>
              <a:ext cx="71974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3</a:t>
              </a:r>
            </a:p>
          </p:txBody>
        </p:sp>
        <p:sp>
          <p:nvSpPr>
            <p:cNvPr id="67663" name="Line 79"/>
            <p:cNvSpPr>
              <a:spLocks noChangeShapeType="1"/>
            </p:cNvSpPr>
            <p:nvPr/>
          </p:nvSpPr>
          <p:spPr bwMode="auto">
            <a:xfrm flipV="1">
              <a:off x="6388100" y="3558268"/>
              <a:ext cx="1206500" cy="61232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4" name="Line 80"/>
            <p:cNvSpPr>
              <a:spLocks noChangeShapeType="1"/>
            </p:cNvSpPr>
            <p:nvPr/>
          </p:nvSpPr>
          <p:spPr bwMode="auto">
            <a:xfrm flipV="1">
              <a:off x="6286500" y="2258789"/>
              <a:ext cx="0" cy="1347107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5" name="Oval 81" descr="Zig zag"/>
            <p:cNvSpPr>
              <a:spLocks noChangeArrowheads="1"/>
            </p:cNvSpPr>
            <p:nvPr/>
          </p:nvSpPr>
          <p:spPr bwMode="auto">
            <a:xfrm>
              <a:off x="6059488" y="2769056"/>
              <a:ext cx="449262" cy="132670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82"/>
            <p:cNvGrpSpPr>
              <a:grpSpLocks/>
            </p:cNvGrpSpPr>
            <p:nvPr/>
          </p:nvGrpSpPr>
          <p:grpSpPr bwMode="auto">
            <a:xfrm>
              <a:off x="6108707" y="2095500"/>
              <a:ext cx="423863" cy="511969"/>
              <a:chOff x="3848" y="972"/>
              <a:chExt cx="267" cy="323"/>
            </a:xfrm>
          </p:grpSpPr>
          <p:sp>
            <p:nvSpPr>
              <p:cNvPr id="67667" name="Freeform 83"/>
              <p:cNvSpPr>
                <a:spLocks/>
              </p:cNvSpPr>
              <p:nvPr/>
            </p:nvSpPr>
            <p:spPr bwMode="auto">
              <a:xfrm>
                <a:off x="3848" y="1016"/>
                <a:ext cx="230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8"/>
                  </a:cxn>
                  <a:cxn ang="0">
                    <a:pos x="0" y="278"/>
                  </a:cxn>
                  <a:cxn ang="0">
                    <a:pos x="0" y="0"/>
                  </a:cxn>
                </a:cxnLst>
                <a:rect l="0" t="0" r="r" b="b"/>
                <a:pathLst>
                  <a:path w="230" h="279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8"/>
                    </a:lnTo>
                    <a:lnTo>
                      <a:pt x="0" y="27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8" name="Freeform 84"/>
              <p:cNvSpPr>
                <a:spLocks/>
              </p:cNvSpPr>
              <p:nvPr/>
            </p:nvSpPr>
            <p:spPr bwMode="auto">
              <a:xfrm>
                <a:off x="3848" y="972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9" name="Line 85"/>
              <p:cNvSpPr>
                <a:spLocks noChangeShapeType="1"/>
              </p:cNvSpPr>
              <p:nvPr/>
            </p:nvSpPr>
            <p:spPr bwMode="auto">
              <a:xfrm flipH="1">
                <a:off x="4072" y="976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/>
          </p:nvGrpSpPr>
          <p:grpSpPr bwMode="auto">
            <a:xfrm>
              <a:off x="7861307" y="3333750"/>
              <a:ext cx="423863" cy="511969"/>
              <a:chOff x="4952" y="1800"/>
              <a:chExt cx="267" cy="323"/>
            </a:xfrm>
          </p:grpSpPr>
          <p:sp>
            <p:nvSpPr>
              <p:cNvPr id="67671" name="Freeform 87"/>
              <p:cNvSpPr>
                <a:spLocks/>
              </p:cNvSpPr>
              <p:nvPr/>
            </p:nvSpPr>
            <p:spPr bwMode="auto">
              <a:xfrm>
                <a:off x="4952" y="1844"/>
                <a:ext cx="230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7"/>
                  </a:cxn>
                  <a:cxn ang="0">
                    <a:pos x="0" y="277"/>
                  </a:cxn>
                  <a:cxn ang="0">
                    <a:pos x="0" y="0"/>
                  </a:cxn>
                </a:cxnLst>
                <a:rect l="0" t="0" r="r" b="b"/>
                <a:pathLst>
                  <a:path w="230" h="278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7"/>
                    </a:lnTo>
                    <a:lnTo>
                      <a:pt x="0" y="27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2" name="Freeform 88"/>
              <p:cNvSpPr>
                <a:spLocks/>
              </p:cNvSpPr>
              <p:nvPr/>
            </p:nvSpPr>
            <p:spPr bwMode="auto">
              <a:xfrm>
                <a:off x="4952" y="1800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3" name="Line 89"/>
              <p:cNvSpPr>
                <a:spLocks noChangeShapeType="1"/>
              </p:cNvSpPr>
              <p:nvPr/>
            </p:nvSpPr>
            <p:spPr bwMode="auto">
              <a:xfrm flipH="1">
                <a:off x="5176" y="1804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74" name="Rectangle 90"/>
            <p:cNvSpPr>
              <a:spLocks noChangeArrowheads="1"/>
            </p:cNvSpPr>
            <p:nvPr/>
          </p:nvSpPr>
          <p:spPr bwMode="auto">
            <a:xfrm>
              <a:off x="2692406" y="5521102"/>
              <a:ext cx="187325" cy="261938"/>
            </a:xfrm>
            <a:prstGeom prst="rect">
              <a:avLst/>
            </a:pr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5" name="Rectangle 91"/>
            <p:cNvSpPr>
              <a:spLocks noChangeArrowheads="1"/>
            </p:cNvSpPr>
            <p:nvPr/>
          </p:nvSpPr>
          <p:spPr bwMode="auto">
            <a:xfrm>
              <a:off x="2414588" y="5277871"/>
              <a:ext cx="693204" cy="305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cs typeface="Times New Roman" pitchFamily="18" charset="0"/>
                </a:rPr>
                <a:t>Scatter</a:t>
              </a:r>
            </a:p>
          </p:txBody>
        </p:sp>
        <p:sp>
          <p:nvSpPr>
            <p:cNvPr id="67676" name="Rectangle 92"/>
            <p:cNvSpPr>
              <a:spLocks noChangeArrowheads="1"/>
            </p:cNvSpPr>
            <p:nvPr/>
          </p:nvSpPr>
          <p:spPr bwMode="auto">
            <a:xfrm>
              <a:off x="2438400" y="5720104"/>
              <a:ext cx="676468" cy="305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cs typeface="Times New Roman" pitchFamily="18" charset="0"/>
                </a:rPr>
                <a:t>Sensor</a:t>
              </a:r>
            </a:p>
          </p:txBody>
        </p:sp>
        <p:sp>
          <p:nvSpPr>
            <p:cNvPr id="67677" name="Rectangle 93"/>
            <p:cNvSpPr>
              <a:spLocks noChangeArrowheads="1"/>
            </p:cNvSpPr>
            <p:nvPr/>
          </p:nvSpPr>
          <p:spPr bwMode="auto">
            <a:xfrm>
              <a:off x="977900" y="3110933"/>
              <a:ext cx="273050" cy="162605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8" name="Freeform 94"/>
            <p:cNvSpPr>
              <a:spLocks/>
            </p:cNvSpPr>
            <p:nvPr/>
          </p:nvSpPr>
          <p:spPr bwMode="auto">
            <a:xfrm>
              <a:off x="1085850" y="2685710"/>
              <a:ext cx="2192338" cy="1734911"/>
            </a:xfrm>
            <a:custGeom>
              <a:avLst/>
              <a:gdLst/>
              <a:ahLst/>
              <a:cxnLst>
                <a:cxn ang="0">
                  <a:pos x="0" y="1092"/>
                </a:cxn>
                <a:cxn ang="0">
                  <a:pos x="0" y="0"/>
                </a:cxn>
                <a:cxn ang="0">
                  <a:pos x="1380" y="0"/>
                </a:cxn>
                <a:cxn ang="0">
                  <a:pos x="1380" y="876"/>
                </a:cxn>
              </a:cxnLst>
              <a:rect l="0" t="0" r="r" b="b"/>
              <a:pathLst>
                <a:path w="1381" h="1093">
                  <a:moveTo>
                    <a:pt x="0" y="1092"/>
                  </a:moveTo>
                  <a:lnTo>
                    <a:pt x="0" y="0"/>
                  </a:lnTo>
                  <a:lnTo>
                    <a:pt x="1380" y="0"/>
                  </a:lnTo>
                  <a:lnTo>
                    <a:pt x="1380" y="87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9" name="Rectangle 95"/>
            <p:cNvSpPr>
              <a:spLocks noChangeArrowheads="1"/>
            </p:cNvSpPr>
            <p:nvPr/>
          </p:nvSpPr>
          <p:spPr bwMode="auto">
            <a:xfrm>
              <a:off x="1312864" y="3565075"/>
              <a:ext cx="884858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b="1" dirty="0">
                  <a:solidFill>
                    <a:srgbClr val="000000"/>
                  </a:solidFill>
                  <a:cs typeface="Times New Roman" pitchFamily="18" charset="0"/>
                </a:rPr>
                <a:t>Sample</a:t>
              </a:r>
            </a:p>
          </p:txBody>
        </p:sp>
      </p:grpSp>
      <p:pic>
        <p:nvPicPr>
          <p:cNvPr id="190" name="Picture 2" descr="NP-PFV060166A-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5070" y="1895962"/>
            <a:ext cx="3922833" cy="331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4890420" y="1641513"/>
            <a:ext cx="2421387" cy="1963160"/>
          </a:xfrm>
          <a:custGeom>
            <a:avLst/>
            <a:gdLst>
              <a:gd name="connsiteX0" fmla="*/ 1051346 w 2421387"/>
              <a:gd name="connsiteY0" fmla="*/ 1222873 h 1963160"/>
              <a:gd name="connsiteX1" fmla="*/ 1381852 w 2421387"/>
              <a:gd name="connsiteY1" fmla="*/ 1696598 h 1963160"/>
              <a:gd name="connsiteX2" fmla="*/ 1392869 w 2421387"/>
              <a:gd name="connsiteY2" fmla="*/ 1718632 h 1963160"/>
              <a:gd name="connsiteX3" fmla="*/ 2406421 w 2421387"/>
              <a:gd name="connsiteY3" fmla="*/ 1938969 h 1963160"/>
              <a:gd name="connsiteX4" fmla="*/ 1998796 w 2421387"/>
              <a:gd name="connsiteY4" fmla="*/ 1068636 h 1963160"/>
              <a:gd name="connsiteX5" fmla="*/ 1998796 w 2421387"/>
              <a:gd name="connsiteY5" fmla="*/ 1057620 h 1963160"/>
              <a:gd name="connsiteX6" fmla="*/ 1525071 w 2421387"/>
              <a:gd name="connsiteY6" fmla="*/ 936434 h 1963160"/>
              <a:gd name="connsiteX7" fmla="*/ 1668290 w 2421387"/>
              <a:gd name="connsiteY7" fmla="*/ 220338 h 1963160"/>
              <a:gd name="connsiteX8" fmla="*/ 26777 w 2421387"/>
              <a:gd name="connsiteY8" fmla="*/ 0 h 196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1387" h="1963160">
                <a:moveTo>
                  <a:pt x="1051346" y="1222873"/>
                </a:moveTo>
                <a:lnTo>
                  <a:pt x="1381852" y="1696598"/>
                </a:lnTo>
                <a:cubicBezTo>
                  <a:pt x="1438773" y="1779225"/>
                  <a:pt x="1222108" y="1678237"/>
                  <a:pt x="1392869" y="1718632"/>
                </a:cubicBezTo>
                <a:cubicBezTo>
                  <a:pt x="1563630" y="1759027"/>
                  <a:pt x="2305433" y="2047302"/>
                  <a:pt x="2406421" y="1938969"/>
                </a:cubicBezTo>
                <a:cubicBezTo>
                  <a:pt x="2507409" y="1830636"/>
                  <a:pt x="2066734" y="1215527"/>
                  <a:pt x="1998796" y="1068636"/>
                </a:cubicBezTo>
                <a:cubicBezTo>
                  <a:pt x="1930859" y="921744"/>
                  <a:pt x="2077750" y="1079654"/>
                  <a:pt x="1998796" y="1057620"/>
                </a:cubicBezTo>
                <a:cubicBezTo>
                  <a:pt x="1919842" y="1035586"/>
                  <a:pt x="1580155" y="1075981"/>
                  <a:pt x="1525071" y="936434"/>
                </a:cubicBezTo>
                <a:cubicBezTo>
                  <a:pt x="1469987" y="796887"/>
                  <a:pt x="1918005" y="376410"/>
                  <a:pt x="1668290" y="220338"/>
                </a:cubicBezTo>
                <a:cubicBezTo>
                  <a:pt x="1418575" y="64266"/>
                  <a:pt x="-228447" y="293783"/>
                  <a:pt x="26777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919730" y="1724596"/>
            <a:ext cx="6278164" cy="3794857"/>
          </a:xfrm>
          <a:custGeom>
            <a:avLst/>
            <a:gdLst>
              <a:gd name="connsiteX0" fmla="*/ 0 w 6278164"/>
              <a:gd name="connsiteY0" fmla="*/ 1139792 h 3794857"/>
              <a:gd name="connsiteX1" fmla="*/ 407624 w 6278164"/>
              <a:gd name="connsiteY1" fmla="*/ 1679618 h 3794857"/>
              <a:gd name="connsiteX2" fmla="*/ 1553378 w 6278164"/>
              <a:gd name="connsiteY2" fmla="*/ 831319 h 3794857"/>
              <a:gd name="connsiteX3" fmla="*/ 3635566 w 6278164"/>
              <a:gd name="connsiteY3" fmla="*/ 666066 h 3794857"/>
              <a:gd name="connsiteX4" fmla="*/ 6180463 w 6278164"/>
              <a:gd name="connsiteY4" fmla="*/ 159290 h 3794857"/>
              <a:gd name="connsiteX5" fmla="*/ 0 w 6278164"/>
              <a:gd name="connsiteY5" fmla="*/ 3794857 h 379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8164" h="3794857">
                <a:moveTo>
                  <a:pt x="0" y="1139792"/>
                </a:moveTo>
                <a:cubicBezTo>
                  <a:pt x="74364" y="1435411"/>
                  <a:pt x="148728" y="1731030"/>
                  <a:pt x="407624" y="1679618"/>
                </a:cubicBezTo>
                <a:cubicBezTo>
                  <a:pt x="666520" y="1628206"/>
                  <a:pt x="1015388" y="1000244"/>
                  <a:pt x="1553378" y="831319"/>
                </a:cubicBezTo>
                <a:cubicBezTo>
                  <a:pt x="2091368" y="662394"/>
                  <a:pt x="2864385" y="778071"/>
                  <a:pt x="3635566" y="666066"/>
                </a:cubicBezTo>
                <a:cubicBezTo>
                  <a:pt x="4406747" y="554061"/>
                  <a:pt x="6786391" y="-362175"/>
                  <a:pt x="6180463" y="159290"/>
                </a:cubicBezTo>
                <a:cubicBezTo>
                  <a:pt x="5574535" y="680755"/>
                  <a:pt x="1389962" y="3176076"/>
                  <a:pt x="0" y="3794857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887559" y="4946573"/>
            <a:ext cx="1189821" cy="1326494"/>
          </a:xfrm>
          <a:custGeom>
            <a:avLst/>
            <a:gdLst>
              <a:gd name="connsiteX0" fmla="*/ 0 w 1189821"/>
              <a:gd name="connsiteY0" fmla="*/ 0 h 1326494"/>
              <a:gd name="connsiteX1" fmla="*/ 947450 w 1189821"/>
              <a:gd name="connsiteY1" fmla="*/ 914400 h 1326494"/>
              <a:gd name="connsiteX2" fmla="*/ 1189821 w 1189821"/>
              <a:gd name="connsiteY2" fmla="*/ 804232 h 132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821" h="1326494">
                <a:moveTo>
                  <a:pt x="0" y="0"/>
                </a:moveTo>
                <a:cubicBezTo>
                  <a:pt x="374573" y="390180"/>
                  <a:pt x="749147" y="780361"/>
                  <a:pt x="947450" y="914400"/>
                </a:cubicBezTo>
                <a:cubicBezTo>
                  <a:pt x="1145753" y="1048439"/>
                  <a:pt x="381917" y="1832473"/>
                  <a:pt x="1189821" y="804232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815763" y="2038120"/>
            <a:ext cx="4676280" cy="3433144"/>
          </a:xfrm>
          <a:custGeom>
            <a:avLst/>
            <a:gdLst>
              <a:gd name="connsiteX0" fmla="*/ 3401423 w 4676280"/>
              <a:gd name="connsiteY0" fmla="*/ 0 h 3433144"/>
              <a:gd name="connsiteX1" fmla="*/ 4657345 w 4676280"/>
              <a:gd name="connsiteY1" fmla="*/ 495760 h 3433144"/>
              <a:gd name="connsiteX2" fmla="*/ 3842097 w 4676280"/>
              <a:gd name="connsiteY2" fmla="*/ 1222873 h 3433144"/>
              <a:gd name="connsiteX3" fmla="*/ 8227 w 4676280"/>
              <a:gd name="connsiteY3" fmla="*/ 3349128 h 343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6280" h="3433144">
                <a:moveTo>
                  <a:pt x="3401423" y="0"/>
                </a:moveTo>
                <a:cubicBezTo>
                  <a:pt x="3992661" y="145974"/>
                  <a:pt x="4583899" y="291948"/>
                  <a:pt x="4657345" y="495760"/>
                </a:cubicBezTo>
                <a:cubicBezTo>
                  <a:pt x="4730791" y="699572"/>
                  <a:pt x="4616950" y="747312"/>
                  <a:pt x="3842097" y="1222873"/>
                </a:cubicBezTo>
                <a:cubicBezTo>
                  <a:pt x="3067244" y="1698434"/>
                  <a:pt x="-184568" y="3885282"/>
                  <a:pt x="8227" y="334912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519477" y="2577347"/>
            <a:ext cx="2239575" cy="859315"/>
          </a:xfrm>
          <a:custGeom>
            <a:avLst/>
            <a:gdLst>
              <a:gd name="connsiteX0" fmla="*/ 8151 w 1829085"/>
              <a:gd name="connsiteY0" fmla="*/ 308472 h 859315"/>
              <a:gd name="connsiteX1" fmla="*/ 41202 w 1829085"/>
              <a:gd name="connsiteY1" fmla="*/ 594910 h 859315"/>
              <a:gd name="connsiteX2" fmla="*/ 74252 w 1829085"/>
              <a:gd name="connsiteY2" fmla="*/ 616944 h 859315"/>
              <a:gd name="connsiteX3" fmla="*/ 107303 w 1829085"/>
              <a:gd name="connsiteY3" fmla="*/ 627961 h 859315"/>
              <a:gd name="connsiteX4" fmla="*/ 393741 w 1829085"/>
              <a:gd name="connsiteY4" fmla="*/ 616944 h 859315"/>
              <a:gd name="connsiteX5" fmla="*/ 426792 w 1829085"/>
              <a:gd name="connsiteY5" fmla="*/ 594910 h 859315"/>
              <a:gd name="connsiteX6" fmla="*/ 459843 w 1829085"/>
              <a:gd name="connsiteY6" fmla="*/ 583893 h 859315"/>
              <a:gd name="connsiteX7" fmla="*/ 779332 w 1829085"/>
              <a:gd name="connsiteY7" fmla="*/ 440674 h 859315"/>
              <a:gd name="connsiteX8" fmla="*/ 944585 w 1829085"/>
              <a:gd name="connsiteY8" fmla="*/ 352539 h 859315"/>
              <a:gd name="connsiteX9" fmla="*/ 1098821 w 1829085"/>
              <a:gd name="connsiteY9" fmla="*/ 253387 h 859315"/>
              <a:gd name="connsiteX10" fmla="*/ 1352209 w 1829085"/>
              <a:gd name="connsiteY10" fmla="*/ 121185 h 859315"/>
              <a:gd name="connsiteX11" fmla="*/ 1451361 w 1829085"/>
              <a:gd name="connsiteY11" fmla="*/ 66101 h 859315"/>
              <a:gd name="connsiteX12" fmla="*/ 1594580 w 1829085"/>
              <a:gd name="connsiteY12" fmla="*/ 11016 h 859315"/>
              <a:gd name="connsiteX13" fmla="*/ 1649664 w 1829085"/>
              <a:gd name="connsiteY13" fmla="*/ 0 h 859315"/>
              <a:gd name="connsiteX14" fmla="*/ 1792884 w 1829085"/>
              <a:gd name="connsiteY14" fmla="*/ 11016 h 859315"/>
              <a:gd name="connsiteX15" fmla="*/ 1825934 w 1829085"/>
              <a:gd name="connsiteY15" fmla="*/ 55084 h 859315"/>
              <a:gd name="connsiteX16" fmla="*/ 1814917 w 1829085"/>
              <a:gd name="connsiteY16" fmla="*/ 253387 h 859315"/>
              <a:gd name="connsiteX17" fmla="*/ 1748816 w 1829085"/>
              <a:gd name="connsiteY17" fmla="*/ 385590 h 859315"/>
              <a:gd name="connsiteX18" fmla="*/ 1715765 w 1829085"/>
              <a:gd name="connsiteY18" fmla="*/ 451691 h 859315"/>
              <a:gd name="connsiteX19" fmla="*/ 1682715 w 1829085"/>
              <a:gd name="connsiteY19" fmla="*/ 506775 h 859315"/>
              <a:gd name="connsiteX20" fmla="*/ 1649664 w 1829085"/>
              <a:gd name="connsiteY20" fmla="*/ 594910 h 859315"/>
              <a:gd name="connsiteX21" fmla="*/ 1627631 w 1829085"/>
              <a:gd name="connsiteY21" fmla="*/ 638978 h 859315"/>
              <a:gd name="connsiteX22" fmla="*/ 1638647 w 1829085"/>
              <a:gd name="connsiteY22" fmla="*/ 859315 h 859315"/>
              <a:gd name="connsiteX0" fmla="*/ 0 w 2239575"/>
              <a:gd name="connsiteY0" fmla="*/ 506775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517793 w 2239575"/>
              <a:gd name="connsiteY3" fmla="*/ 627961 h 859315"/>
              <a:gd name="connsiteX4" fmla="*/ 804231 w 2239575"/>
              <a:gd name="connsiteY4" fmla="*/ 616944 h 859315"/>
              <a:gd name="connsiteX5" fmla="*/ 837282 w 2239575"/>
              <a:gd name="connsiteY5" fmla="*/ 594910 h 859315"/>
              <a:gd name="connsiteX6" fmla="*/ 870333 w 2239575"/>
              <a:gd name="connsiteY6" fmla="*/ 583893 h 859315"/>
              <a:gd name="connsiteX7" fmla="*/ 1189822 w 2239575"/>
              <a:gd name="connsiteY7" fmla="*/ 440674 h 859315"/>
              <a:gd name="connsiteX8" fmla="*/ 1355075 w 2239575"/>
              <a:gd name="connsiteY8" fmla="*/ 352539 h 859315"/>
              <a:gd name="connsiteX9" fmla="*/ 1509311 w 2239575"/>
              <a:gd name="connsiteY9" fmla="*/ 253387 h 859315"/>
              <a:gd name="connsiteX10" fmla="*/ 1762699 w 2239575"/>
              <a:gd name="connsiteY10" fmla="*/ 121185 h 859315"/>
              <a:gd name="connsiteX11" fmla="*/ 1861851 w 2239575"/>
              <a:gd name="connsiteY11" fmla="*/ 66101 h 859315"/>
              <a:gd name="connsiteX12" fmla="*/ 2005070 w 2239575"/>
              <a:gd name="connsiteY12" fmla="*/ 11016 h 859315"/>
              <a:gd name="connsiteX13" fmla="*/ 2060154 w 2239575"/>
              <a:gd name="connsiteY13" fmla="*/ 0 h 859315"/>
              <a:gd name="connsiteX14" fmla="*/ 2203374 w 2239575"/>
              <a:gd name="connsiteY14" fmla="*/ 11016 h 859315"/>
              <a:gd name="connsiteX15" fmla="*/ 2236424 w 2239575"/>
              <a:gd name="connsiteY15" fmla="*/ 55084 h 859315"/>
              <a:gd name="connsiteX16" fmla="*/ 2225407 w 2239575"/>
              <a:gd name="connsiteY16" fmla="*/ 253387 h 859315"/>
              <a:gd name="connsiteX17" fmla="*/ 2159306 w 2239575"/>
              <a:gd name="connsiteY17" fmla="*/ 385590 h 859315"/>
              <a:gd name="connsiteX18" fmla="*/ 2126255 w 2239575"/>
              <a:gd name="connsiteY18" fmla="*/ 451691 h 859315"/>
              <a:gd name="connsiteX19" fmla="*/ 2093205 w 2239575"/>
              <a:gd name="connsiteY19" fmla="*/ 506775 h 859315"/>
              <a:gd name="connsiteX20" fmla="*/ 2060154 w 2239575"/>
              <a:gd name="connsiteY20" fmla="*/ 594910 h 859315"/>
              <a:gd name="connsiteX21" fmla="*/ 2038121 w 2239575"/>
              <a:gd name="connsiteY21" fmla="*/ 638978 h 859315"/>
              <a:gd name="connsiteX22" fmla="*/ 2049137 w 2239575"/>
              <a:gd name="connsiteY22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517793 w 2239575"/>
              <a:gd name="connsiteY3" fmla="*/ 627961 h 859315"/>
              <a:gd name="connsiteX4" fmla="*/ 804231 w 2239575"/>
              <a:gd name="connsiteY4" fmla="*/ 616944 h 859315"/>
              <a:gd name="connsiteX5" fmla="*/ 837282 w 2239575"/>
              <a:gd name="connsiteY5" fmla="*/ 594910 h 859315"/>
              <a:gd name="connsiteX6" fmla="*/ 870333 w 2239575"/>
              <a:gd name="connsiteY6" fmla="*/ 583893 h 859315"/>
              <a:gd name="connsiteX7" fmla="*/ 1189822 w 2239575"/>
              <a:gd name="connsiteY7" fmla="*/ 440674 h 859315"/>
              <a:gd name="connsiteX8" fmla="*/ 1355075 w 2239575"/>
              <a:gd name="connsiteY8" fmla="*/ 352539 h 859315"/>
              <a:gd name="connsiteX9" fmla="*/ 1509311 w 2239575"/>
              <a:gd name="connsiteY9" fmla="*/ 253387 h 859315"/>
              <a:gd name="connsiteX10" fmla="*/ 1762699 w 2239575"/>
              <a:gd name="connsiteY10" fmla="*/ 121185 h 859315"/>
              <a:gd name="connsiteX11" fmla="*/ 1861851 w 2239575"/>
              <a:gd name="connsiteY11" fmla="*/ 66101 h 859315"/>
              <a:gd name="connsiteX12" fmla="*/ 2005070 w 2239575"/>
              <a:gd name="connsiteY12" fmla="*/ 11016 h 859315"/>
              <a:gd name="connsiteX13" fmla="*/ 2060154 w 2239575"/>
              <a:gd name="connsiteY13" fmla="*/ 0 h 859315"/>
              <a:gd name="connsiteX14" fmla="*/ 2203374 w 2239575"/>
              <a:gd name="connsiteY14" fmla="*/ 11016 h 859315"/>
              <a:gd name="connsiteX15" fmla="*/ 2236424 w 2239575"/>
              <a:gd name="connsiteY15" fmla="*/ 55084 h 859315"/>
              <a:gd name="connsiteX16" fmla="*/ 2225407 w 2239575"/>
              <a:gd name="connsiteY16" fmla="*/ 253387 h 859315"/>
              <a:gd name="connsiteX17" fmla="*/ 2159306 w 2239575"/>
              <a:gd name="connsiteY17" fmla="*/ 385590 h 859315"/>
              <a:gd name="connsiteX18" fmla="*/ 2126255 w 2239575"/>
              <a:gd name="connsiteY18" fmla="*/ 451691 h 859315"/>
              <a:gd name="connsiteX19" fmla="*/ 2093205 w 2239575"/>
              <a:gd name="connsiteY19" fmla="*/ 506775 h 859315"/>
              <a:gd name="connsiteX20" fmla="*/ 2060154 w 2239575"/>
              <a:gd name="connsiteY20" fmla="*/ 594910 h 859315"/>
              <a:gd name="connsiteX21" fmla="*/ 2038121 w 2239575"/>
              <a:gd name="connsiteY21" fmla="*/ 638978 h 859315"/>
              <a:gd name="connsiteX22" fmla="*/ 2049137 w 2239575"/>
              <a:gd name="connsiteY22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04231 w 2239575"/>
              <a:gd name="connsiteY3" fmla="*/ 616944 h 859315"/>
              <a:gd name="connsiteX4" fmla="*/ 837282 w 2239575"/>
              <a:gd name="connsiteY4" fmla="*/ 594910 h 859315"/>
              <a:gd name="connsiteX5" fmla="*/ 870333 w 2239575"/>
              <a:gd name="connsiteY5" fmla="*/ 583893 h 859315"/>
              <a:gd name="connsiteX6" fmla="*/ 1189822 w 2239575"/>
              <a:gd name="connsiteY6" fmla="*/ 440674 h 859315"/>
              <a:gd name="connsiteX7" fmla="*/ 1355075 w 2239575"/>
              <a:gd name="connsiteY7" fmla="*/ 352539 h 859315"/>
              <a:gd name="connsiteX8" fmla="*/ 1509311 w 2239575"/>
              <a:gd name="connsiteY8" fmla="*/ 253387 h 859315"/>
              <a:gd name="connsiteX9" fmla="*/ 1762699 w 2239575"/>
              <a:gd name="connsiteY9" fmla="*/ 121185 h 859315"/>
              <a:gd name="connsiteX10" fmla="*/ 1861851 w 2239575"/>
              <a:gd name="connsiteY10" fmla="*/ 66101 h 859315"/>
              <a:gd name="connsiteX11" fmla="*/ 2005070 w 2239575"/>
              <a:gd name="connsiteY11" fmla="*/ 11016 h 859315"/>
              <a:gd name="connsiteX12" fmla="*/ 2060154 w 2239575"/>
              <a:gd name="connsiteY12" fmla="*/ 0 h 859315"/>
              <a:gd name="connsiteX13" fmla="*/ 2203374 w 2239575"/>
              <a:gd name="connsiteY13" fmla="*/ 11016 h 859315"/>
              <a:gd name="connsiteX14" fmla="*/ 2236424 w 2239575"/>
              <a:gd name="connsiteY14" fmla="*/ 55084 h 859315"/>
              <a:gd name="connsiteX15" fmla="*/ 2225407 w 2239575"/>
              <a:gd name="connsiteY15" fmla="*/ 253387 h 859315"/>
              <a:gd name="connsiteX16" fmla="*/ 2159306 w 2239575"/>
              <a:gd name="connsiteY16" fmla="*/ 385590 h 859315"/>
              <a:gd name="connsiteX17" fmla="*/ 2126255 w 2239575"/>
              <a:gd name="connsiteY17" fmla="*/ 451691 h 859315"/>
              <a:gd name="connsiteX18" fmla="*/ 2093205 w 2239575"/>
              <a:gd name="connsiteY18" fmla="*/ 506775 h 859315"/>
              <a:gd name="connsiteX19" fmla="*/ 2060154 w 2239575"/>
              <a:gd name="connsiteY19" fmla="*/ 594910 h 859315"/>
              <a:gd name="connsiteX20" fmla="*/ 2038121 w 2239575"/>
              <a:gd name="connsiteY20" fmla="*/ 638978 h 859315"/>
              <a:gd name="connsiteX21" fmla="*/ 2049137 w 2239575"/>
              <a:gd name="connsiteY21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04231 w 2239575"/>
              <a:gd name="connsiteY3" fmla="*/ 616944 h 859315"/>
              <a:gd name="connsiteX4" fmla="*/ 837282 w 2239575"/>
              <a:gd name="connsiteY4" fmla="*/ 594910 h 859315"/>
              <a:gd name="connsiteX5" fmla="*/ 870333 w 2239575"/>
              <a:gd name="connsiteY5" fmla="*/ 583893 h 859315"/>
              <a:gd name="connsiteX6" fmla="*/ 1189822 w 2239575"/>
              <a:gd name="connsiteY6" fmla="*/ 440674 h 859315"/>
              <a:gd name="connsiteX7" fmla="*/ 1355075 w 2239575"/>
              <a:gd name="connsiteY7" fmla="*/ 352539 h 859315"/>
              <a:gd name="connsiteX8" fmla="*/ 1509311 w 2239575"/>
              <a:gd name="connsiteY8" fmla="*/ 253387 h 859315"/>
              <a:gd name="connsiteX9" fmla="*/ 1762699 w 2239575"/>
              <a:gd name="connsiteY9" fmla="*/ 121185 h 859315"/>
              <a:gd name="connsiteX10" fmla="*/ 1861851 w 2239575"/>
              <a:gd name="connsiteY10" fmla="*/ 66101 h 859315"/>
              <a:gd name="connsiteX11" fmla="*/ 2005070 w 2239575"/>
              <a:gd name="connsiteY11" fmla="*/ 11016 h 859315"/>
              <a:gd name="connsiteX12" fmla="*/ 2060154 w 2239575"/>
              <a:gd name="connsiteY12" fmla="*/ 0 h 859315"/>
              <a:gd name="connsiteX13" fmla="*/ 2203374 w 2239575"/>
              <a:gd name="connsiteY13" fmla="*/ 11016 h 859315"/>
              <a:gd name="connsiteX14" fmla="*/ 2236424 w 2239575"/>
              <a:gd name="connsiteY14" fmla="*/ 55084 h 859315"/>
              <a:gd name="connsiteX15" fmla="*/ 2225407 w 2239575"/>
              <a:gd name="connsiteY15" fmla="*/ 253387 h 859315"/>
              <a:gd name="connsiteX16" fmla="*/ 2159306 w 2239575"/>
              <a:gd name="connsiteY16" fmla="*/ 385590 h 859315"/>
              <a:gd name="connsiteX17" fmla="*/ 2126255 w 2239575"/>
              <a:gd name="connsiteY17" fmla="*/ 451691 h 859315"/>
              <a:gd name="connsiteX18" fmla="*/ 2093205 w 2239575"/>
              <a:gd name="connsiteY18" fmla="*/ 506775 h 859315"/>
              <a:gd name="connsiteX19" fmla="*/ 2060154 w 2239575"/>
              <a:gd name="connsiteY19" fmla="*/ 594910 h 859315"/>
              <a:gd name="connsiteX20" fmla="*/ 2038121 w 2239575"/>
              <a:gd name="connsiteY20" fmla="*/ 638978 h 859315"/>
              <a:gd name="connsiteX21" fmla="*/ 2049137 w 2239575"/>
              <a:gd name="connsiteY21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37282 w 2239575"/>
              <a:gd name="connsiteY3" fmla="*/ 594910 h 859315"/>
              <a:gd name="connsiteX4" fmla="*/ 870333 w 2239575"/>
              <a:gd name="connsiteY4" fmla="*/ 583893 h 859315"/>
              <a:gd name="connsiteX5" fmla="*/ 1189822 w 2239575"/>
              <a:gd name="connsiteY5" fmla="*/ 440674 h 859315"/>
              <a:gd name="connsiteX6" fmla="*/ 1355075 w 2239575"/>
              <a:gd name="connsiteY6" fmla="*/ 352539 h 859315"/>
              <a:gd name="connsiteX7" fmla="*/ 1509311 w 2239575"/>
              <a:gd name="connsiteY7" fmla="*/ 253387 h 859315"/>
              <a:gd name="connsiteX8" fmla="*/ 1762699 w 2239575"/>
              <a:gd name="connsiteY8" fmla="*/ 121185 h 859315"/>
              <a:gd name="connsiteX9" fmla="*/ 1861851 w 2239575"/>
              <a:gd name="connsiteY9" fmla="*/ 66101 h 859315"/>
              <a:gd name="connsiteX10" fmla="*/ 2005070 w 2239575"/>
              <a:gd name="connsiteY10" fmla="*/ 11016 h 859315"/>
              <a:gd name="connsiteX11" fmla="*/ 2060154 w 2239575"/>
              <a:gd name="connsiteY11" fmla="*/ 0 h 859315"/>
              <a:gd name="connsiteX12" fmla="*/ 2203374 w 2239575"/>
              <a:gd name="connsiteY12" fmla="*/ 11016 h 859315"/>
              <a:gd name="connsiteX13" fmla="*/ 2236424 w 2239575"/>
              <a:gd name="connsiteY13" fmla="*/ 55084 h 859315"/>
              <a:gd name="connsiteX14" fmla="*/ 2225407 w 2239575"/>
              <a:gd name="connsiteY14" fmla="*/ 253387 h 859315"/>
              <a:gd name="connsiteX15" fmla="*/ 2159306 w 2239575"/>
              <a:gd name="connsiteY15" fmla="*/ 385590 h 859315"/>
              <a:gd name="connsiteX16" fmla="*/ 2126255 w 2239575"/>
              <a:gd name="connsiteY16" fmla="*/ 451691 h 859315"/>
              <a:gd name="connsiteX17" fmla="*/ 2093205 w 2239575"/>
              <a:gd name="connsiteY17" fmla="*/ 506775 h 859315"/>
              <a:gd name="connsiteX18" fmla="*/ 2060154 w 2239575"/>
              <a:gd name="connsiteY18" fmla="*/ 594910 h 859315"/>
              <a:gd name="connsiteX19" fmla="*/ 2038121 w 2239575"/>
              <a:gd name="connsiteY19" fmla="*/ 638978 h 859315"/>
              <a:gd name="connsiteX20" fmla="*/ 2049137 w 2239575"/>
              <a:gd name="connsiteY20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70333 w 2239575"/>
              <a:gd name="connsiteY3" fmla="*/ 583893 h 859315"/>
              <a:gd name="connsiteX4" fmla="*/ 1189822 w 2239575"/>
              <a:gd name="connsiteY4" fmla="*/ 440674 h 859315"/>
              <a:gd name="connsiteX5" fmla="*/ 1355075 w 2239575"/>
              <a:gd name="connsiteY5" fmla="*/ 352539 h 859315"/>
              <a:gd name="connsiteX6" fmla="*/ 1509311 w 2239575"/>
              <a:gd name="connsiteY6" fmla="*/ 253387 h 859315"/>
              <a:gd name="connsiteX7" fmla="*/ 1762699 w 2239575"/>
              <a:gd name="connsiteY7" fmla="*/ 121185 h 859315"/>
              <a:gd name="connsiteX8" fmla="*/ 1861851 w 2239575"/>
              <a:gd name="connsiteY8" fmla="*/ 66101 h 859315"/>
              <a:gd name="connsiteX9" fmla="*/ 2005070 w 2239575"/>
              <a:gd name="connsiteY9" fmla="*/ 11016 h 859315"/>
              <a:gd name="connsiteX10" fmla="*/ 2060154 w 2239575"/>
              <a:gd name="connsiteY10" fmla="*/ 0 h 859315"/>
              <a:gd name="connsiteX11" fmla="*/ 2203374 w 2239575"/>
              <a:gd name="connsiteY11" fmla="*/ 11016 h 859315"/>
              <a:gd name="connsiteX12" fmla="*/ 2236424 w 2239575"/>
              <a:gd name="connsiteY12" fmla="*/ 55084 h 859315"/>
              <a:gd name="connsiteX13" fmla="*/ 2225407 w 2239575"/>
              <a:gd name="connsiteY13" fmla="*/ 253387 h 859315"/>
              <a:gd name="connsiteX14" fmla="*/ 2159306 w 2239575"/>
              <a:gd name="connsiteY14" fmla="*/ 385590 h 859315"/>
              <a:gd name="connsiteX15" fmla="*/ 2126255 w 2239575"/>
              <a:gd name="connsiteY15" fmla="*/ 451691 h 859315"/>
              <a:gd name="connsiteX16" fmla="*/ 2093205 w 2239575"/>
              <a:gd name="connsiteY16" fmla="*/ 506775 h 859315"/>
              <a:gd name="connsiteX17" fmla="*/ 2060154 w 2239575"/>
              <a:gd name="connsiteY17" fmla="*/ 594910 h 859315"/>
              <a:gd name="connsiteX18" fmla="*/ 2038121 w 2239575"/>
              <a:gd name="connsiteY18" fmla="*/ 638978 h 859315"/>
              <a:gd name="connsiteX19" fmla="*/ 2049137 w 2239575"/>
              <a:gd name="connsiteY19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870333 w 2239575"/>
              <a:gd name="connsiteY2" fmla="*/ 583893 h 859315"/>
              <a:gd name="connsiteX3" fmla="*/ 1189822 w 2239575"/>
              <a:gd name="connsiteY3" fmla="*/ 440674 h 859315"/>
              <a:gd name="connsiteX4" fmla="*/ 1355075 w 2239575"/>
              <a:gd name="connsiteY4" fmla="*/ 352539 h 859315"/>
              <a:gd name="connsiteX5" fmla="*/ 1509311 w 2239575"/>
              <a:gd name="connsiteY5" fmla="*/ 253387 h 859315"/>
              <a:gd name="connsiteX6" fmla="*/ 1762699 w 2239575"/>
              <a:gd name="connsiteY6" fmla="*/ 121185 h 859315"/>
              <a:gd name="connsiteX7" fmla="*/ 1861851 w 2239575"/>
              <a:gd name="connsiteY7" fmla="*/ 66101 h 859315"/>
              <a:gd name="connsiteX8" fmla="*/ 2005070 w 2239575"/>
              <a:gd name="connsiteY8" fmla="*/ 11016 h 859315"/>
              <a:gd name="connsiteX9" fmla="*/ 2060154 w 2239575"/>
              <a:gd name="connsiteY9" fmla="*/ 0 h 859315"/>
              <a:gd name="connsiteX10" fmla="*/ 2203374 w 2239575"/>
              <a:gd name="connsiteY10" fmla="*/ 11016 h 859315"/>
              <a:gd name="connsiteX11" fmla="*/ 2236424 w 2239575"/>
              <a:gd name="connsiteY11" fmla="*/ 55084 h 859315"/>
              <a:gd name="connsiteX12" fmla="*/ 2225407 w 2239575"/>
              <a:gd name="connsiteY12" fmla="*/ 253387 h 859315"/>
              <a:gd name="connsiteX13" fmla="*/ 2159306 w 2239575"/>
              <a:gd name="connsiteY13" fmla="*/ 385590 h 859315"/>
              <a:gd name="connsiteX14" fmla="*/ 2126255 w 2239575"/>
              <a:gd name="connsiteY14" fmla="*/ 451691 h 859315"/>
              <a:gd name="connsiteX15" fmla="*/ 2093205 w 2239575"/>
              <a:gd name="connsiteY15" fmla="*/ 506775 h 859315"/>
              <a:gd name="connsiteX16" fmla="*/ 2060154 w 2239575"/>
              <a:gd name="connsiteY16" fmla="*/ 594910 h 859315"/>
              <a:gd name="connsiteX17" fmla="*/ 2038121 w 2239575"/>
              <a:gd name="connsiteY17" fmla="*/ 638978 h 859315"/>
              <a:gd name="connsiteX18" fmla="*/ 2049137 w 2239575"/>
              <a:gd name="connsiteY18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870333 w 2239575"/>
              <a:gd name="connsiteY2" fmla="*/ 583893 h 859315"/>
              <a:gd name="connsiteX3" fmla="*/ 1189822 w 2239575"/>
              <a:gd name="connsiteY3" fmla="*/ 440674 h 859315"/>
              <a:gd name="connsiteX4" fmla="*/ 1355075 w 2239575"/>
              <a:gd name="connsiteY4" fmla="*/ 352539 h 859315"/>
              <a:gd name="connsiteX5" fmla="*/ 1509311 w 2239575"/>
              <a:gd name="connsiteY5" fmla="*/ 253387 h 859315"/>
              <a:gd name="connsiteX6" fmla="*/ 1762699 w 2239575"/>
              <a:gd name="connsiteY6" fmla="*/ 121185 h 859315"/>
              <a:gd name="connsiteX7" fmla="*/ 1861851 w 2239575"/>
              <a:gd name="connsiteY7" fmla="*/ 66101 h 859315"/>
              <a:gd name="connsiteX8" fmla="*/ 2005070 w 2239575"/>
              <a:gd name="connsiteY8" fmla="*/ 11016 h 859315"/>
              <a:gd name="connsiteX9" fmla="*/ 2060154 w 2239575"/>
              <a:gd name="connsiteY9" fmla="*/ 0 h 859315"/>
              <a:gd name="connsiteX10" fmla="*/ 2203374 w 2239575"/>
              <a:gd name="connsiteY10" fmla="*/ 11016 h 859315"/>
              <a:gd name="connsiteX11" fmla="*/ 2236424 w 2239575"/>
              <a:gd name="connsiteY11" fmla="*/ 55084 h 859315"/>
              <a:gd name="connsiteX12" fmla="*/ 2225407 w 2239575"/>
              <a:gd name="connsiteY12" fmla="*/ 253387 h 859315"/>
              <a:gd name="connsiteX13" fmla="*/ 2159306 w 2239575"/>
              <a:gd name="connsiteY13" fmla="*/ 385590 h 859315"/>
              <a:gd name="connsiteX14" fmla="*/ 2126255 w 2239575"/>
              <a:gd name="connsiteY14" fmla="*/ 451691 h 859315"/>
              <a:gd name="connsiteX15" fmla="*/ 2093205 w 2239575"/>
              <a:gd name="connsiteY15" fmla="*/ 506775 h 859315"/>
              <a:gd name="connsiteX16" fmla="*/ 2038121 w 2239575"/>
              <a:gd name="connsiteY16" fmla="*/ 638978 h 859315"/>
              <a:gd name="connsiteX17" fmla="*/ 2049137 w 2239575"/>
              <a:gd name="connsiteY17" fmla="*/ 859315 h 85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9575" h="859315">
                <a:moveTo>
                  <a:pt x="0" y="473724"/>
                </a:moveTo>
                <a:cubicBezTo>
                  <a:pt x="1590" y="510292"/>
                  <a:pt x="306637" y="576549"/>
                  <a:pt x="451692" y="594910"/>
                </a:cubicBezTo>
                <a:cubicBezTo>
                  <a:pt x="596747" y="613271"/>
                  <a:pt x="747311" y="609599"/>
                  <a:pt x="870333" y="583893"/>
                </a:cubicBezTo>
                <a:cubicBezTo>
                  <a:pt x="993355" y="558187"/>
                  <a:pt x="1048228" y="516191"/>
                  <a:pt x="1189822" y="440674"/>
                </a:cubicBezTo>
                <a:cubicBezTo>
                  <a:pt x="1244906" y="411296"/>
                  <a:pt x="1301218" y="384111"/>
                  <a:pt x="1355075" y="352539"/>
                </a:cubicBezTo>
                <a:cubicBezTo>
                  <a:pt x="1407802" y="321630"/>
                  <a:pt x="1456157" y="283556"/>
                  <a:pt x="1509311" y="253387"/>
                </a:cubicBezTo>
                <a:cubicBezTo>
                  <a:pt x="1592164" y="206363"/>
                  <a:pt x="1679420" y="167451"/>
                  <a:pt x="1762699" y="121185"/>
                </a:cubicBezTo>
                <a:cubicBezTo>
                  <a:pt x="1795750" y="102824"/>
                  <a:pt x="1828034" y="83009"/>
                  <a:pt x="1861851" y="66101"/>
                </a:cubicBezTo>
                <a:cubicBezTo>
                  <a:pt x="1899624" y="47215"/>
                  <a:pt x="1962839" y="22533"/>
                  <a:pt x="2005070" y="11016"/>
                </a:cubicBezTo>
                <a:cubicBezTo>
                  <a:pt x="2023135" y="6089"/>
                  <a:pt x="2041793" y="3672"/>
                  <a:pt x="2060154" y="0"/>
                </a:cubicBezTo>
                <a:cubicBezTo>
                  <a:pt x="2107894" y="3672"/>
                  <a:pt x="2157673" y="-3266"/>
                  <a:pt x="2203374" y="11016"/>
                </a:cubicBezTo>
                <a:cubicBezTo>
                  <a:pt x="2220900" y="16493"/>
                  <a:pt x="2234762" y="36798"/>
                  <a:pt x="2236424" y="55084"/>
                </a:cubicBezTo>
                <a:cubicBezTo>
                  <a:pt x="2242418" y="121015"/>
                  <a:pt x="2240450" y="188916"/>
                  <a:pt x="2225407" y="253387"/>
                </a:cubicBezTo>
                <a:cubicBezTo>
                  <a:pt x="2214212" y="301367"/>
                  <a:pt x="2181340" y="341522"/>
                  <a:pt x="2159306" y="385590"/>
                </a:cubicBezTo>
                <a:cubicBezTo>
                  <a:pt x="2148289" y="407624"/>
                  <a:pt x="2138929" y="430567"/>
                  <a:pt x="2126255" y="451691"/>
                </a:cubicBezTo>
                <a:cubicBezTo>
                  <a:pt x="2115238" y="470052"/>
                  <a:pt x="2107894" y="475561"/>
                  <a:pt x="2093205" y="506775"/>
                </a:cubicBezTo>
                <a:cubicBezTo>
                  <a:pt x="2078516" y="537989"/>
                  <a:pt x="2045466" y="580221"/>
                  <a:pt x="2038121" y="638978"/>
                </a:cubicBezTo>
                <a:lnTo>
                  <a:pt x="2049137" y="859315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200" name="Text Box 5"/>
          <p:cNvSpPr txBox="1">
            <a:spLocks noChangeArrowheads="1"/>
          </p:cNvSpPr>
          <p:nvPr/>
        </p:nvSpPr>
        <p:spPr bwMode="auto">
          <a:xfrm>
            <a:off x="2417669" y="5898064"/>
            <a:ext cx="26797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rgbClr val="000000"/>
                </a:solidFill>
                <a:latin typeface="Times New Roman" pitchFamily="18" charset="0"/>
              </a:rPr>
              <a:t>HyperCyte</a:t>
            </a:r>
            <a:r>
              <a:rPr lang="en-US" sz="1400" i="1" dirty="0">
                <a:solidFill>
                  <a:srgbClr val="000000"/>
                </a:solidFill>
                <a:latin typeface="Times New Roman" pitchFamily="18" charset="0"/>
              </a:rPr>
              <a:t> diagram kindly supplied by Larry </a:t>
            </a:r>
            <a:r>
              <a:rPr lang="en-US" sz="1400" i="1" dirty="0" err="1">
                <a:solidFill>
                  <a:srgbClr val="000000"/>
                </a:solidFill>
                <a:latin typeface="Times New Roman" pitchFamily="18" charset="0"/>
              </a:rPr>
              <a:t>Sklar</a:t>
            </a:r>
            <a:endParaRPr lang="en-US" sz="14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1" name="Text Box 4"/>
          <p:cNvSpPr txBox="1">
            <a:spLocks noChangeArrowheads="1"/>
          </p:cNvSpPr>
          <p:nvPr/>
        </p:nvSpPr>
        <p:spPr bwMode="auto">
          <a:xfrm>
            <a:off x="1290567" y="220492"/>
            <a:ext cx="8385623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000000"/>
                </a:solidFill>
              </a:rPr>
              <a:t>HyperCyt</a:t>
            </a:r>
            <a:r>
              <a:rPr lang="en-US" sz="2800" baseline="30000" dirty="0" err="1">
                <a:solidFill>
                  <a:srgbClr val="000000"/>
                </a:solidFill>
              </a:rPr>
              <a:t>TM</a:t>
            </a:r>
            <a:r>
              <a:rPr lang="en-US" sz="3200" dirty="0">
                <a:solidFill>
                  <a:srgbClr val="000000"/>
                </a:solidFill>
              </a:rPr>
              <a:t> system added to flow cytometer</a:t>
            </a:r>
          </a:p>
        </p:txBody>
      </p:sp>
      <p:sp>
        <p:nvSpPr>
          <p:cNvPr id="202" name="Text Box 5"/>
          <p:cNvSpPr txBox="1">
            <a:spLocks noChangeArrowheads="1"/>
          </p:cNvSpPr>
          <p:nvPr/>
        </p:nvSpPr>
        <p:spPr bwMode="auto">
          <a:xfrm>
            <a:off x="1699977" y="4935965"/>
            <a:ext cx="23150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</a:rPr>
              <a:t>Copyright 2006 Nature Publishing Group</a:t>
            </a:r>
          </a:p>
          <a:p>
            <a:r>
              <a:rPr lang="en-US" sz="1000" i="1" dirty="0">
                <a:solidFill>
                  <a:srgbClr val="000000"/>
                </a:solidFill>
                <a:latin typeface="Times New Roman" pitchFamily="18" charset="0"/>
              </a:rPr>
              <a:t>Nature Reviews Protocols</a:t>
            </a:r>
          </a:p>
        </p:txBody>
      </p:sp>
      <p:sp>
        <p:nvSpPr>
          <p:cNvPr id="203" name="Text Box 3"/>
          <p:cNvSpPr txBox="1">
            <a:spLocks noChangeArrowheads="1"/>
          </p:cNvSpPr>
          <p:nvPr/>
        </p:nvSpPr>
        <p:spPr bwMode="auto">
          <a:xfrm>
            <a:off x="5567079" y="5884425"/>
            <a:ext cx="2814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384 wells/10 min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1 </a:t>
            </a:r>
            <a:r>
              <a:rPr lang="en-US" sz="1600" b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00"/>
                </a:solidFill>
              </a:rPr>
              <a:t>l/sample  5000 cells/</a:t>
            </a:r>
            <a:r>
              <a:rPr lang="en-US" sz="1600" b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00"/>
                </a:solidFill>
              </a:rPr>
              <a:t>l</a:t>
            </a:r>
          </a:p>
        </p:txBody>
      </p:sp>
      <p:pic>
        <p:nvPicPr>
          <p:cNvPr id="20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064282" y="1641513"/>
            <a:ext cx="4144583" cy="407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woPt" dir="t"/>
          </a:scene3d>
          <a:sp3d extrusionH="95250" contourW="50800">
            <a:bevelT w="0" h="0"/>
            <a:bevelB w="0" h="0" prst="coolSlant"/>
            <a:extrusionClr>
              <a:schemeClr val="tx2">
                <a:lumMod val="50000"/>
                <a:lumOff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</p:pic>
      <p:sp>
        <p:nvSpPr>
          <p:cNvPr id="205" name="5-Point Star 204"/>
          <p:cNvSpPr/>
          <p:nvPr/>
        </p:nvSpPr>
        <p:spPr bwMode="auto">
          <a:xfrm>
            <a:off x="8868227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206" name="5-Point Star 205"/>
          <p:cNvSpPr/>
          <p:nvPr/>
        </p:nvSpPr>
        <p:spPr bwMode="auto">
          <a:xfrm>
            <a:off x="9096827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889000"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latin typeface="Arial" charset="0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C491-ADBC-4322-8A9D-ACE140D57ABE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217695" y="6377373"/>
            <a:ext cx="2314575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0" grpId="0"/>
      <p:bldP spid="201" grpId="0" animBg="1"/>
      <p:bldP spid="202" grpId="0"/>
      <p:bldP spid="203" grpId="0"/>
      <p:bldP spid="205" grpId="0" animBg="1"/>
      <p:bldP spid="20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3964"/>
            <a:ext cx="9144000" cy="616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9026" y="241302"/>
            <a:ext cx="1387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</a:t>
            </a:r>
          </a:p>
          <a:p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Cytomat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Incubator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05823" y="1270863"/>
            <a:ext cx="2251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Biomek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Preparative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66348" y="3750004"/>
            <a:ext cx="2619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HyperCyte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Delivery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002" y="4241221"/>
            <a:ext cx="2388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 flow cytometer</a:t>
            </a:r>
          </a:p>
        </p:txBody>
      </p:sp>
      <p:sp>
        <p:nvSpPr>
          <p:cNvPr id="3" name="Freeform 2"/>
          <p:cNvSpPr/>
          <p:nvPr/>
        </p:nvSpPr>
        <p:spPr>
          <a:xfrm>
            <a:off x="6147955" y="2160157"/>
            <a:ext cx="1745672" cy="1589849"/>
          </a:xfrm>
          <a:custGeom>
            <a:avLst/>
            <a:gdLst>
              <a:gd name="connsiteX0" fmla="*/ 1745672 w 1745672"/>
              <a:gd name="connsiteY0" fmla="*/ 0 h 1589849"/>
              <a:gd name="connsiteX1" fmla="*/ 1558636 w 1745672"/>
              <a:gd name="connsiteY1" fmla="*/ 20781 h 1589849"/>
              <a:gd name="connsiteX2" fmla="*/ 1433945 w 1745672"/>
              <a:gd name="connsiteY2" fmla="*/ 41563 h 1589849"/>
              <a:gd name="connsiteX3" fmla="*/ 1371600 w 1745672"/>
              <a:gd name="connsiteY3" fmla="*/ 62345 h 1589849"/>
              <a:gd name="connsiteX4" fmla="*/ 1330036 w 1745672"/>
              <a:gd name="connsiteY4" fmla="*/ 72736 h 1589849"/>
              <a:gd name="connsiteX5" fmla="*/ 1278081 w 1745672"/>
              <a:gd name="connsiteY5" fmla="*/ 93518 h 1589849"/>
              <a:gd name="connsiteX6" fmla="*/ 1246909 w 1745672"/>
              <a:gd name="connsiteY6" fmla="*/ 103909 h 1589849"/>
              <a:gd name="connsiteX7" fmla="*/ 1132609 w 1745672"/>
              <a:gd name="connsiteY7" fmla="*/ 166254 h 1589849"/>
              <a:gd name="connsiteX8" fmla="*/ 1059872 w 1745672"/>
              <a:gd name="connsiteY8" fmla="*/ 176645 h 1589849"/>
              <a:gd name="connsiteX9" fmla="*/ 1007918 w 1745672"/>
              <a:gd name="connsiteY9" fmla="*/ 207818 h 1589849"/>
              <a:gd name="connsiteX10" fmla="*/ 945572 w 1745672"/>
              <a:gd name="connsiteY10" fmla="*/ 218209 h 1589849"/>
              <a:gd name="connsiteX11" fmla="*/ 987136 w 1745672"/>
              <a:gd name="connsiteY11" fmla="*/ 249381 h 1589849"/>
              <a:gd name="connsiteX12" fmla="*/ 1049481 w 1745672"/>
              <a:gd name="connsiteY12" fmla="*/ 270163 h 1589849"/>
              <a:gd name="connsiteX13" fmla="*/ 1101436 w 1745672"/>
              <a:gd name="connsiteY13" fmla="*/ 290945 h 1589849"/>
              <a:gd name="connsiteX14" fmla="*/ 1205345 w 1745672"/>
              <a:gd name="connsiteY14" fmla="*/ 322118 h 1589849"/>
              <a:gd name="connsiteX15" fmla="*/ 1309254 w 1745672"/>
              <a:gd name="connsiteY15" fmla="*/ 363681 h 1589849"/>
              <a:gd name="connsiteX16" fmla="*/ 1350818 w 1745672"/>
              <a:gd name="connsiteY16" fmla="*/ 384463 h 1589849"/>
              <a:gd name="connsiteX17" fmla="*/ 1392381 w 1745672"/>
              <a:gd name="connsiteY17" fmla="*/ 394854 h 1589849"/>
              <a:gd name="connsiteX18" fmla="*/ 1423554 w 1745672"/>
              <a:gd name="connsiteY18" fmla="*/ 426027 h 1589849"/>
              <a:gd name="connsiteX19" fmla="*/ 1444336 w 1745672"/>
              <a:gd name="connsiteY19" fmla="*/ 457200 h 1589849"/>
              <a:gd name="connsiteX20" fmla="*/ 1506681 w 1745672"/>
              <a:gd name="connsiteY20" fmla="*/ 488372 h 1589849"/>
              <a:gd name="connsiteX21" fmla="*/ 1569027 w 1745672"/>
              <a:gd name="connsiteY21" fmla="*/ 498763 h 1589849"/>
              <a:gd name="connsiteX22" fmla="*/ 1652154 w 1745672"/>
              <a:gd name="connsiteY22" fmla="*/ 519545 h 1589849"/>
              <a:gd name="connsiteX23" fmla="*/ 1620981 w 1745672"/>
              <a:gd name="connsiteY23" fmla="*/ 633845 h 1589849"/>
              <a:gd name="connsiteX24" fmla="*/ 1610590 w 1745672"/>
              <a:gd name="connsiteY24" fmla="*/ 665018 h 1589849"/>
              <a:gd name="connsiteX25" fmla="*/ 1569027 w 1745672"/>
              <a:gd name="connsiteY25" fmla="*/ 727363 h 1589849"/>
              <a:gd name="connsiteX26" fmla="*/ 1527463 w 1745672"/>
              <a:gd name="connsiteY26" fmla="*/ 716972 h 1589849"/>
              <a:gd name="connsiteX27" fmla="*/ 1413163 w 1745672"/>
              <a:gd name="connsiteY27" fmla="*/ 685800 h 1589849"/>
              <a:gd name="connsiteX28" fmla="*/ 1309254 w 1745672"/>
              <a:gd name="connsiteY28" fmla="*/ 633845 h 1589849"/>
              <a:gd name="connsiteX29" fmla="*/ 1236518 w 1745672"/>
              <a:gd name="connsiteY29" fmla="*/ 613063 h 1589849"/>
              <a:gd name="connsiteX30" fmla="*/ 1184563 w 1745672"/>
              <a:gd name="connsiteY30" fmla="*/ 592281 h 1589849"/>
              <a:gd name="connsiteX31" fmla="*/ 1039090 w 1745672"/>
              <a:gd name="connsiteY31" fmla="*/ 571500 h 1589849"/>
              <a:gd name="connsiteX32" fmla="*/ 966354 w 1745672"/>
              <a:gd name="connsiteY32" fmla="*/ 561109 h 1589849"/>
              <a:gd name="connsiteX33" fmla="*/ 800100 w 1745672"/>
              <a:gd name="connsiteY33" fmla="*/ 540327 h 1589849"/>
              <a:gd name="connsiteX34" fmla="*/ 706581 w 1745672"/>
              <a:gd name="connsiteY34" fmla="*/ 509154 h 1589849"/>
              <a:gd name="connsiteX35" fmla="*/ 675409 w 1745672"/>
              <a:gd name="connsiteY35" fmla="*/ 498763 h 1589849"/>
              <a:gd name="connsiteX36" fmla="*/ 633845 w 1745672"/>
              <a:gd name="connsiteY36" fmla="*/ 602672 h 1589849"/>
              <a:gd name="connsiteX37" fmla="*/ 602672 w 1745672"/>
              <a:gd name="connsiteY37" fmla="*/ 633845 h 1589849"/>
              <a:gd name="connsiteX38" fmla="*/ 581890 w 1745672"/>
              <a:gd name="connsiteY38" fmla="*/ 665018 h 1589849"/>
              <a:gd name="connsiteX39" fmla="*/ 571500 w 1745672"/>
              <a:gd name="connsiteY39" fmla="*/ 696190 h 1589849"/>
              <a:gd name="connsiteX40" fmla="*/ 623454 w 1745672"/>
              <a:gd name="connsiteY40" fmla="*/ 789709 h 1589849"/>
              <a:gd name="connsiteX41" fmla="*/ 654627 w 1745672"/>
              <a:gd name="connsiteY41" fmla="*/ 820881 h 1589849"/>
              <a:gd name="connsiteX42" fmla="*/ 675409 w 1745672"/>
              <a:gd name="connsiteY42" fmla="*/ 852054 h 1589849"/>
              <a:gd name="connsiteX43" fmla="*/ 706581 w 1745672"/>
              <a:gd name="connsiteY43" fmla="*/ 883227 h 1589849"/>
              <a:gd name="connsiteX44" fmla="*/ 768927 w 1745672"/>
              <a:gd name="connsiteY44" fmla="*/ 924790 h 1589849"/>
              <a:gd name="connsiteX45" fmla="*/ 820881 w 1745672"/>
              <a:gd name="connsiteY45" fmla="*/ 987136 h 1589849"/>
              <a:gd name="connsiteX46" fmla="*/ 852054 w 1745672"/>
              <a:gd name="connsiteY46" fmla="*/ 1007918 h 1589849"/>
              <a:gd name="connsiteX47" fmla="*/ 976745 w 1745672"/>
              <a:gd name="connsiteY47" fmla="*/ 1101436 h 1589849"/>
              <a:gd name="connsiteX48" fmla="*/ 1007918 w 1745672"/>
              <a:gd name="connsiteY48" fmla="*/ 1153390 h 1589849"/>
              <a:gd name="connsiteX49" fmla="*/ 1018309 w 1745672"/>
              <a:gd name="connsiteY49" fmla="*/ 1184563 h 1589849"/>
              <a:gd name="connsiteX50" fmla="*/ 966354 w 1745672"/>
              <a:gd name="connsiteY50" fmla="*/ 1205345 h 1589849"/>
              <a:gd name="connsiteX51" fmla="*/ 862445 w 1745672"/>
              <a:gd name="connsiteY51" fmla="*/ 1257300 h 1589849"/>
              <a:gd name="connsiteX52" fmla="*/ 685800 w 1745672"/>
              <a:gd name="connsiteY52" fmla="*/ 1319645 h 1589849"/>
              <a:gd name="connsiteX53" fmla="*/ 571500 w 1745672"/>
              <a:gd name="connsiteY53" fmla="*/ 1340427 h 1589849"/>
              <a:gd name="connsiteX54" fmla="*/ 457200 w 1745672"/>
              <a:gd name="connsiteY54" fmla="*/ 1381990 h 1589849"/>
              <a:gd name="connsiteX55" fmla="*/ 353290 w 1745672"/>
              <a:gd name="connsiteY55" fmla="*/ 1413163 h 1589849"/>
              <a:gd name="connsiteX56" fmla="*/ 290945 w 1745672"/>
              <a:gd name="connsiteY56" fmla="*/ 1444336 h 1589849"/>
              <a:gd name="connsiteX57" fmla="*/ 228600 w 1745672"/>
              <a:gd name="connsiteY57" fmla="*/ 1465118 h 1589849"/>
              <a:gd name="connsiteX58" fmla="*/ 197427 w 1745672"/>
              <a:gd name="connsiteY58" fmla="*/ 1485900 h 1589849"/>
              <a:gd name="connsiteX59" fmla="*/ 155863 w 1745672"/>
              <a:gd name="connsiteY59" fmla="*/ 1506681 h 1589849"/>
              <a:gd name="connsiteX60" fmla="*/ 114300 w 1745672"/>
              <a:gd name="connsiteY60" fmla="*/ 1537854 h 1589849"/>
              <a:gd name="connsiteX61" fmla="*/ 83127 w 1745672"/>
              <a:gd name="connsiteY61" fmla="*/ 1548245 h 1589849"/>
              <a:gd name="connsiteX62" fmla="*/ 41563 w 1745672"/>
              <a:gd name="connsiteY62" fmla="*/ 1569027 h 1589849"/>
              <a:gd name="connsiteX63" fmla="*/ 0 w 1745672"/>
              <a:gd name="connsiteY63" fmla="*/ 1589809 h 158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745672" h="1589849">
                <a:moveTo>
                  <a:pt x="1745672" y="0"/>
                </a:moveTo>
                <a:cubicBezTo>
                  <a:pt x="1617275" y="25678"/>
                  <a:pt x="1793563" y="-7410"/>
                  <a:pt x="1558636" y="20781"/>
                </a:cubicBezTo>
                <a:cubicBezTo>
                  <a:pt x="1516799" y="25801"/>
                  <a:pt x="1473920" y="28238"/>
                  <a:pt x="1433945" y="41563"/>
                </a:cubicBezTo>
                <a:cubicBezTo>
                  <a:pt x="1413163" y="48490"/>
                  <a:pt x="1392582" y="56050"/>
                  <a:pt x="1371600" y="62345"/>
                </a:cubicBezTo>
                <a:cubicBezTo>
                  <a:pt x="1357921" y="66449"/>
                  <a:pt x="1343584" y="68220"/>
                  <a:pt x="1330036" y="72736"/>
                </a:cubicBezTo>
                <a:cubicBezTo>
                  <a:pt x="1312341" y="78634"/>
                  <a:pt x="1295546" y="86969"/>
                  <a:pt x="1278081" y="93518"/>
                </a:cubicBezTo>
                <a:cubicBezTo>
                  <a:pt x="1267826" y="97364"/>
                  <a:pt x="1256705" y="99011"/>
                  <a:pt x="1246909" y="103909"/>
                </a:cubicBezTo>
                <a:cubicBezTo>
                  <a:pt x="1201399" y="126664"/>
                  <a:pt x="1198526" y="156837"/>
                  <a:pt x="1132609" y="166254"/>
                </a:cubicBezTo>
                <a:lnTo>
                  <a:pt x="1059872" y="176645"/>
                </a:lnTo>
                <a:cubicBezTo>
                  <a:pt x="1042554" y="187036"/>
                  <a:pt x="1026898" y="200916"/>
                  <a:pt x="1007918" y="207818"/>
                </a:cubicBezTo>
                <a:cubicBezTo>
                  <a:pt x="988118" y="215018"/>
                  <a:pt x="954994" y="199365"/>
                  <a:pt x="945572" y="218209"/>
                </a:cubicBezTo>
                <a:cubicBezTo>
                  <a:pt x="937827" y="233699"/>
                  <a:pt x="971646" y="241636"/>
                  <a:pt x="987136" y="249381"/>
                </a:cubicBezTo>
                <a:cubicBezTo>
                  <a:pt x="1006729" y="259178"/>
                  <a:pt x="1029142" y="262027"/>
                  <a:pt x="1049481" y="270163"/>
                </a:cubicBezTo>
                <a:cubicBezTo>
                  <a:pt x="1066799" y="277090"/>
                  <a:pt x="1083741" y="285047"/>
                  <a:pt x="1101436" y="290945"/>
                </a:cubicBezTo>
                <a:cubicBezTo>
                  <a:pt x="1240417" y="337272"/>
                  <a:pt x="1012621" y="249847"/>
                  <a:pt x="1205345" y="322118"/>
                </a:cubicBezTo>
                <a:cubicBezTo>
                  <a:pt x="1240274" y="335216"/>
                  <a:pt x="1275888" y="346998"/>
                  <a:pt x="1309254" y="363681"/>
                </a:cubicBezTo>
                <a:cubicBezTo>
                  <a:pt x="1323109" y="370608"/>
                  <a:pt x="1336314" y="379024"/>
                  <a:pt x="1350818" y="384463"/>
                </a:cubicBezTo>
                <a:cubicBezTo>
                  <a:pt x="1364189" y="389477"/>
                  <a:pt x="1378527" y="391390"/>
                  <a:pt x="1392381" y="394854"/>
                </a:cubicBezTo>
                <a:cubicBezTo>
                  <a:pt x="1402772" y="405245"/>
                  <a:pt x="1414146" y="414738"/>
                  <a:pt x="1423554" y="426027"/>
                </a:cubicBezTo>
                <a:cubicBezTo>
                  <a:pt x="1431549" y="435621"/>
                  <a:pt x="1435505" y="448369"/>
                  <a:pt x="1444336" y="457200"/>
                </a:cubicBezTo>
                <a:cubicBezTo>
                  <a:pt x="1460348" y="473211"/>
                  <a:pt x="1484952" y="483543"/>
                  <a:pt x="1506681" y="488372"/>
                </a:cubicBezTo>
                <a:cubicBezTo>
                  <a:pt x="1527248" y="492942"/>
                  <a:pt x="1548426" y="494348"/>
                  <a:pt x="1569027" y="498763"/>
                </a:cubicBezTo>
                <a:cubicBezTo>
                  <a:pt x="1596955" y="504748"/>
                  <a:pt x="1652154" y="519545"/>
                  <a:pt x="1652154" y="519545"/>
                </a:cubicBezTo>
                <a:cubicBezTo>
                  <a:pt x="1675080" y="588322"/>
                  <a:pt x="1659699" y="517690"/>
                  <a:pt x="1620981" y="633845"/>
                </a:cubicBezTo>
                <a:cubicBezTo>
                  <a:pt x="1617517" y="644236"/>
                  <a:pt x="1615909" y="655443"/>
                  <a:pt x="1610590" y="665018"/>
                </a:cubicBezTo>
                <a:cubicBezTo>
                  <a:pt x="1598460" y="686851"/>
                  <a:pt x="1569027" y="727363"/>
                  <a:pt x="1569027" y="727363"/>
                </a:cubicBezTo>
                <a:cubicBezTo>
                  <a:pt x="1555172" y="723899"/>
                  <a:pt x="1541404" y="720070"/>
                  <a:pt x="1527463" y="716972"/>
                </a:cubicBezTo>
                <a:cubicBezTo>
                  <a:pt x="1477310" y="705827"/>
                  <a:pt x="1463386" y="707772"/>
                  <a:pt x="1413163" y="685800"/>
                </a:cubicBezTo>
                <a:cubicBezTo>
                  <a:pt x="1377685" y="670279"/>
                  <a:pt x="1346822" y="643237"/>
                  <a:pt x="1309254" y="633845"/>
                </a:cubicBezTo>
                <a:cubicBezTo>
                  <a:pt x="1276497" y="625656"/>
                  <a:pt x="1266334" y="624244"/>
                  <a:pt x="1236518" y="613063"/>
                </a:cubicBezTo>
                <a:cubicBezTo>
                  <a:pt x="1219053" y="606514"/>
                  <a:pt x="1202558" y="597189"/>
                  <a:pt x="1184563" y="592281"/>
                </a:cubicBezTo>
                <a:cubicBezTo>
                  <a:pt x="1158368" y="585137"/>
                  <a:pt x="1058700" y="574115"/>
                  <a:pt x="1039090" y="571500"/>
                </a:cubicBezTo>
                <a:lnTo>
                  <a:pt x="966354" y="561109"/>
                </a:lnTo>
                <a:cubicBezTo>
                  <a:pt x="910821" y="554167"/>
                  <a:pt x="855216" y="550348"/>
                  <a:pt x="800100" y="540327"/>
                </a:cubicBezTo>
                <a:cubicBezTo>
                  <a:pt x="755036" y="532133"/>
                  <a:pt x="752733" y="526461"/>
                  <a:pt x="706581" y="509154"/>
                </a:cubicBezTo>
                <a:cubicBezTo>
                  <a:pt x="696326" y="505308"/>
                  <a:pt x="685800" y="502227"/>
                  <a:pt x="675409" y="498763"/>
                </a:cubicBezTo>
                <a:cubicBezTo>
                  <a:pt x="664000" y="544400"/>
                  <a:pt x="663893" y="557600"/>
                  <a:pt x="633845" y="602672"/>
                </a:cubicBezTo>
                <a:cubicBezTo>
                  <a:pt x="625694" y="614899"/>
                  <a:pt x="612080" y="622556"/>
                  <a:pt x="602672" y="633845"/>
                </a:cubicBezTo>
                <a:cubicBezTo>
                  <a:pt x="594677" y="643439"/>
                  <a:pt x="588817" y="654627"/>
                  <a:pt x="581890" y="665018"/>
                </a:cubicBezTo>
                <a:cubicBezTo>
                  <a:pt x="578427" y="675409"/>
                  <a:pt x="571500" y="685237"/>
                  <a:pt x="571500" y="696190"/>
                </a:cubicBezTo>
                <a:cubicBezTo>
                  <a:pt x="571500" y="737766"/>
                  <a:pt x="597457" y="759999"/>
                  <a:pt x="623454" y="789709"/>
                </a:cubicBezTo>
                <a:cubicBezTo>
                  <a:pt x="633131" y="800768"/>
                  <a:pt x="645219" y="809592"/>
                  <a:pt x="654627" y="820881"/>
                </a:cubicBezTo>
                <a:cubicBezTo>
                  <a:pt x="662622" y="830475"/>
                  <a:pt x="667414" y="842460"/>
                  <a:pt x="675409" y="852054"/>
                </a:cubicBezTo>
                <a:cubicBezTo>
                  <a:pt x="684816" y="863343"/>
                  <a:pt x="694982" y="874205"/>
                  <a:pt x="706581" y="883227"/>
                </a:cubicBezTo>
                <a:cubicBezTo>
                  <a:pt x="726296" y="898561"/>
                  <a:pt x="768927" y="924790"/>
                  <a:pt x="768927" y="924790"/>
                </a:cubicBezTo>
                <a:cubicBezTo>
                  <a:pt x="789360" y="955440"/>
                  <a:pt x="790880" y="962135"/>
                  <a:pt x="820881" y="987136"/>
                </a:cubicBezTo>
                <a:cubicBezTo>
                  <a:pt x="830475" y="995131"/>
                  <a:pt x="842720" y="999621"/>
                  <a:pt x="852054" y="1007918"/>
                </a:cubicBezTo>
                <a:cubicBezTo>
                  <a:pt x="953337" y="1097946"/>
                  <a:pt x="870319" y="1048222"/>
                  <a:pt x="976745" y="1101436"/>
                </a:cubicBezTo>
                <a:cubicBezTo>
                  <a:pt x="987136" y="1118754"/>
                  <a:pt x="998886" y="1135326"/>
                  <a:pt x="1007918" y="1153390"/>
                </a:cubicBezTo>
                <a:cubicBezTo>
                  <a:pt x="1012816" y="1163187"/>
                  <a:pt x="1025151" y="1176010"/>
                  <a:pt x="1018309" y="1184563"/>
                </a:cubicBezTo>
                <a:cubicBezTo>
                  <a:pt x="1006657" y="1199128"/>
                  <a:pt x="983256" y="1197457"/>
                  <a:pt x="966354" y="1205345"/>
                </a:cubicBezTo>
                <a:cubicBezTo>
                  <a:pt x="931262" y="1221721"/>
                  <a:pt x="898039" y="1242046"/>
                  <a:pt x="862445" y="1257300"/>
                </a:cubicBezTo>
                <a:cubicBezTo>
                  <a:pt x="787097" y="1289591"/>
                  <a:pt x="772990" y="1298885"/>
                  <a:pt x="685800" y="1319645"/>
                </a:cubicBezTo>
                <a:cubicBezTo>
                  <a:pt x="648128" y="1328614"/>
                  <a:pt x="608860" y="1330238"/>
                  <a:pt x="571500" y="1340427"/>
                </a:cubicBezTo>
                <a:cubicBezTo>
                  <a:pt x="532388" y="1351094"/>
                  <a:pt x="495660" y="1369170"/>
                  <a:pt x="457200" y="1381990"/>
                </a:cubicBezTo>
                <a:cubicBezTo>
                  <a:pt x="422894" y="1393425"/>
                  <a:pt x="387149" y="1400466"/>
                  <a:pt x="353290" y="1413163"/>
                </a:cubicBezTo>
                <a:cubicBezTo>
                  <a:pt x="331535" y="1421321"/>
                  <a:pt x="312392" y="1435399"/>
                  <a:pt x="290945" y="1444336"/>
                </a:cubicBezTo>
                <a:cubicBezTo>
                  <a:pt x="270724" y="1452761"/>
                  <a:pt x="248618" y="1456221"/>
                  <a:pt x="228600" y="1465118"/>
                </a:cubicBezTo>
                <a:cubicBezTo>
                  <a:pt x="217188" y="1470190"/>
                  <a:pt x="208270" y="1479704"/>
                  <a:pt x="197427" y="1485900"/>
                </a:cubicBezTo>
                <a:cubicBezTo>
                  <a:pt x="183978" y="1493585"/>
                  <a:pt x="168998" y="1498471"/>
                  <a:pt x="155863" y="1506681"/>
                </a:cubicBezTo>
                <a:cubicBezTo>
                  <a:pt x="141177" y="1515860"/>
                  <a:pt x="129336" y="1529262"/>
                  <a:pt x="114300" y="1537854"/>
                </a:cubicBezTo>
                <a:cubicBezTo>
                  <a:pt x="104790" y="1543288"/>
                  <a:pt x="93194" y="1543930"/>
                  <a:pt x="83127" y="1548245"/>
                </a:cubicBezTo>
                <a:cubicBezTo>
                  <a:pt x="68889" y="1554347"/>
                  <a:pt x="55012" y="1561342"/>
                  <a:pt x="41563" y="1569027"/>
                </a:cubicBezTo>
                <a:cubicBezTo>
                  <a:pt x="1833" y="1591730"/>
                  <a:pt x="24452" y="1589809"/>
                  <a:pt x="0" y="1589809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A7DC-7E51-43BB-8E81-D58C6D7F710E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105400" y="6032501"/>
            <a:ext cx="3733800" cy="304801"/>
          </a:xfrm>
        </p:spPr>
        <p:txBody>
          <a:bodyPr/>
          <a:lstStyle/>
          <a:p>
            <a:r>
              <a:rPr lang="en-US" dirty="0"/>
              <a:t>High Throughput-High-Content Flow Cytometry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73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224" y="2805762"/>
            <a:ext cx="11542776" cy="662609"/>
          </a:xfrm>
        </p:spPr>
        <p:txBody>
          <a:bodyPr>
            <a:noAutofit/>
          </a:bodyPr>
          <a:lstStyle/>
          <a:p>
            <a:r>
              <a:rPr lang="en-US" sz="4400" b="1" dirty="0"/>
              <a:t>6-High Throughput  Flow Cytometry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7390" y="3648321"/>
            <a:ext cx="8205820" cy="2133600"/>
          </a:xfrm>
        </p:spPr>
        <p:txBody>
          <a:bodyPr>
            <a:normAutofit/>
          </a:bodyPr>
          <a:lstStyle/>
          <a:p>
            <a:r>
              <a:rPr lang="en-US" sz="2000" dirty="0"/>
              <a:t>J. Paul Robinson</a:t>
            </a:r>
          </a:p>
          <a:p>
            <a:r>
              <a:rPr lang="en-US" sz="2000" dirty="0"/>
              <a:t>The SVM Professor of </a:t>
            </a:r>
            <a:r>
              <a:rPr lang="en-US" sz="2000" dirty="0" err="1"/>
              <a:t>Cytomics</a:t>
            </a:r>
            <a:endParaRPr lang="en-US" sz="2000" dirty="0"/>
          </a:p>
          <a:p>
            <a:r>
              <a:rPr lang="en-US" sz="2000" dirty="0"/>
              <a:t>Professor of Biomedical Engineering</a:t>
            </a:r>
          </a:p>
          <a:p>
            <a:r>
              <a:rPr lang="en-US" sz="2000" dirty="0"/>
              <a:t>Director, Purdue University Cytometry Laboratories</a:t>
            </a:r>
          </a:p>
        </p:txBody>
      </p:sp>
      <p:pic>
        <p:nvPicPr>
          <p:cNvPr id="9" name="Picture 8" descr="twitter logo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90" y="6071453"/>
            <a:ext cx="509062" cy="509062"/>
          </a:xfrm>
          <a:prstGeom prst="rect">
            <a:avLst/>
          </a:prstGeom>
        </p:spPr>
      </p:pic>
      <p:pic>
        <p:nvPicPr>
          <p:cNvPr id="10" name="Picture 9" descr="youtube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071" y="6171315"/>
            <a:ext cx="933965" cy="4077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5630" y="6209731"/>
            <a:ext cx="187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@</a:t>
            </a:r>
            <a:r>
              <a:rPr lang="en-US" b="1" i="1" dirty="0" err="1">
                <a:solidFill>
                  <a:srgbClr val="FF0000"/>
                </a:solidFill>
              </a:rPr>
              <a:t>Cytometryman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5" name="Picture 10" descr="C:\image database Related\Logos\facebook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30" y="6141821"/>
            <a:ext cx="437242" cy="437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0087" y="1893687"/>
            <a:ext cx="6941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Advanced Short Course</a:t>
            </a:r>
          </a:p>
        </p:txBody>
      </p:sp>
    </p:spTree>
    <p:extLst>
      <p:ext uri="{BB962C8B-B14F-4D97-AF65-F5344CB8AC3E}">
        <p14:creationId xmlns:p14="http://schemas.microsoft.com/office/powerpoint/2010/main" val="2966689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1157446" y="-2885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14400" y="565218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816" y="151061"/>
            <a:ext cx="8545337" cy="609600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The Operational Modality of Flow Cytometry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5602" y="1421587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Take a complex biological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0065" y="2321497"/>
            <a:ext cx="230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Separate that sample into single samples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9258" y="3483116"/>
            <a:ext cx="225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Run each sample as a single unit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19463" y="2067916"/>
            <a:ext cx="762000" cy="1219200"/>
            <a:chOff x="2286000" y="3124994"/>
            <a:chExt cx="1143000" cy="182800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286000" y="3200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438400" y="3352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590800" y="3505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743200" y="3657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895600" y="3810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048000" y="3962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5400000">
              <a:off x="2933700" y="33909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1843263" y="3058516"/>
            <a:ext cx="304800" cy="1066800"/>
            <a:chOff x="2209800" y="4648994"/>
            <a:chExt cx="381000" cy="1675606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209800" y="5334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2133600" y="49530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1905000" y="4191000"/>
            <a:ext cx="685800" cy="1066800"/>
            <a:chOff x="2057400" y="1981200"/>
            <a:chExt cx="1143000" cy="17526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2057400" y="1981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2209800" y="2133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2362200" y="2286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2514600" y="2438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2667000" y="2590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819400" y="2743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89000" fontAlgn="base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Arial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0436" y="4451102"/>
            <a:ext cx="265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Put all the data back together again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>
            <a:off x="1556091" y="436968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895600" y="5689937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Try to relate each piece of data back to the original biological system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>
            <a:off x="2048209" y="5270043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8168600" y="6629402"/>
            <a:ext cx="19912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The operational modality of Flow Cytometry.pptx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0956" y="833737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Traditional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05305" y="833735"/>
            <a:ext cx="95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 Flow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6098179" y="878580"/>
            <a:ext cx="0" cy="59794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69" y="2355553"/>
            <a:ext cx="1661867" cy="8448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909" y="3286235"/>
            <a:ext cx="1680313" cy="106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 bwMode="auto">
          <a:xfrm rot="5400000">
            <a:off x="8956720" y="152653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8383286" y="298921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813" y="4537052"/>
            <a:ext cx="681988" cy="51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704" y="5143930"/>
            <a:ext cx="673647" cy="50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596" y="4508873"/>
            <a:ext cx="628347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274" y="4980810"/>
            <a:ext cx="632712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6248402" y="1334871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Take a complex biological sample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24466" y="2169809"/>
            <a:ext cx="2156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Create very large scale “systems level” experimental grids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62846" y="3453633"/>
            <a:ext cx="212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Run samples as a high speed, low volume set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31543" y="4715281"/>
            <a:ext cx="237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Combine data automatically as sets</a:t>
            </a:r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>
            <a:off x="8382000" y="414727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3494635"/>
            <a:ext cx="861420" cy="85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71" y="4498453"/>
            <a:ext cx="836333" cy="89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Straight Arrow Connector 58"/>
          <p:cNvCxnSpPr/>
          <p:nvPr/>
        </p:nvCxnSpPr>
        <p:spPr bwMode="auto">
          <a:xfrm flipH="1">
            <a:off x="8851935" y="5646038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172200" y="5715000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 Conduct simultaneous</a:t>
            </a:r>
          </a:p>
          <a:p>
            <a:r>
              <a:rPr lang="en-US" dirty="0"/>
              <a:t>advanced analysis  in </a:t>
            </a:r>
          </a:p>
          <a:p>
            <a:r>
              <a:rPr lang="en-US" dirty="0"/>
              <a:t>parallel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24000" y="8785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utoShape 20"/>
          <p:cNvSpPr>
            <a:spLocks noChangeArrowheads="1"/>
          </p:cNvSpPr>
          <p:nvPr/>
        </p:nvSpPr>
        <p:spPr bwMode="auto">
          <a:xfrm>
            <a:off x="9220200" y="670560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9" y="1376694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59" y="5782203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525" y="1456311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73" y="5787122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CE95-6EB4-4ECB-9DCD-3E0185AA88B7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>
          <a:xfrm>
            <a:off x="4297296" y="6613269"/>
            <a:ext cx="4320215" cy="365125"/>
          </a:xfrm>
        </p:spPr>
        <p:txBody>
          <a:bodyPr/>
          <a:lstStyle/>
          <a:p>
            <a:r>
              <a:rPr lang="en-US" dirty="0"/>
              <a:t>High Throughput-High-Content Flow Cytometry</a:t>
            </a: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0127" y="182816"/>
            <a:ext cx="10515600" cy="455271"/>
          </a:xfrm>
        </p:spPr>
        <p:txBody>
          <a:bodyPr>
            <a:normAutofit fontScale="90000"/>
          </a:bodyPr>
          <a:lstStyle/>
          <a:p>
            <a:r>
              <a:rPr lang="en-US" dirty="0"/>
              <a:t>Graphical cytometry analysis pipeline builder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16F-F7FE-44CC-92F7-C32432D20824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2" name="Group 21"/>
          <p:cNvGrpSpPr/>
          <p:nvPr/>
        </p:nvGrpSpPr>
        <p:grpSpPr>
          <a:xfrm>
            <a:off x="4229100" y="3205101"/>
            <a:ext cx="838200" cy="2438400"/>
            <a:chOff x="2743200" y="1828801"/>
            <a:chExt cx="838200" cy="2438400"/>
          </a:xfrm>
        </p:grpSpPr>
        <p:grpSp>
          <p:nvGrpSpPr>
            <p:cNvPr id="7" name="Group 19"/>
            <p:cNvGrpSpPr/>
            <p:nvPr/>
          </p:nvGrpSpPr>
          <p:grpSpPr>
            <a:xfrm>
              <a:off x="2743200" y="1828801"/>
              <a:ext cx="838200" cy="2438400"/>
              <a:chOff x="2743200" y="1828800"/>
              <a:chExt cx="1676400" cy="3747657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2743200" y="1828800"/>
                <a:ext cx="1676400" cy="381000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latin typeface="Humnst777 BT" pitchFamily="34" charset="0"/>
                  </a:rPr>
                  <a:t>A3</a:t>
                </a: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2743200" y="2202873"/>
                <a:ext cx="1676400" cy="381000"/>
              </a:xfrm>
              <a:prstGeom prst="rect">
                <a:avLst/>
              </a:prstGeom>
              <a:solidFill>
                <a:srgbClr val="FF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B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743200" y="2576946"/>
                <a:ext cx="1676400" cy="381000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C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743200" y="2951019"/>
                <a:ext cx="1676400" cy="381000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D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743200" y="3325092"/>
                <a:ext cx="1676400" cy="381000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E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2743200" y="3699165"/>
                <a:ext cx="1676400" cy="38100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F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743200" y="4073238"/>
                <a:ext cx="1676400" cy="381000"/>
              </a:xfrm>
              <a:prstGeom prst="rect">
                <a:avLst/>
              </a:prstGeom>
              <a:solidFill>
                <a:srgbClr val="00B0F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G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743200" y="4447311"/>
                <a:ext cx="1676400" cy="381000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H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743200" y="4821384"/>
                <a:ext cx="1676400" cy="381000"/>
              </a:xfrm>
              <a:prstGeom prst="rect">
                <a:avLst/>
              </a:prstGeom>
              <a:solidFill>
                <a:srgbClr val="00206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I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743200" y="5195457"/>
                <a:ext cx="1676400" cy="381000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/>
                  <a:t>J</a:t>
                </a:r>
                <a:r>
                  <a:rPr lang="en-US" sz="1200" b="1" dirty="0">
                    <a:latin typeface="Humnst777 BT" pitchFamily="34" charset="0"/>
                  </a:rPr>
                  <a:t>3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 bwMode="auto">
            <a:xfrm>
              <a:off x="2743200" y="1828801"/>
              <a:ext cx="838200" cy="24384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Humnst777 BT" pitchFamily="34" charset="0"/>
              </a:endParaRPr>
            </a:p>
          </p:txBody>
        </p:sp>
      </p:grpSp>
      <p:grpSp>
        <p:nvGrpSpPr>
          <p:cNvPr id="18" name="Group 25"/>
          <p:cNvGrpSpPr/>
          <p:nvPr/>
        </p:nvGrpSpPr>
        <p:grpSpPr>
          <a:xfrm>
            <a:off x="4229100" y="1662491"/>
            <a:ext cx="838200" cy="491285"/>
            <a:chOff x="2171700" y="1814011"/>
            <a:chExt cx="838200" cy="491285"/>
          </a:xfrm>
        </p:grpSpPr>
        <p:sp>
          <p:nvSpPr>
            <p:cNvPr id="23" name="Rectangle 22"/>
            <p:cNvSpPr/>
            <p:nvPr/>
          </p:nvSpPr>
          <p:spPr bwMode="auto">
            <a:xfrm>
              <a:off x="2171700" y="1814011"/>
              <a:ext cx="838200" cy="2478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/>
                <a:t>Control </a:t>
              </a:r>
              <a:r>
                <a:rPr lang="en-US" sz="1200" b="1" dirty="0"/>
                <a:t>+</a:t>
              </a:r>
              <a:endParaRPr lang="en-US" sz="1200" b="1" dirty="0">
                <a:latin typeface="Humnst777 BT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171700" y="2057400"/>
              <a:ext cx="838200" cy="2478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1" dirty="0"/>
                <a:t>Control -</a:t>
              </a:r>
              <a:endParaRPr lang="en-US" sz="1050" b="1" dirty="0">
                <a:latin typeface="Humnst777 BT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171700" y="1814011"/>
              <a:ext cx="838200" cy="491285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2" y="1424488"/>
            <a:ext cx="1381125" cy="1028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449371"/>
            <a:ext cx="762000" cy="514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 bwMode="auto">
          <a:xfrm>
            <a:off x="8229600" y="2329239"/>
            <a:ext cx="1104900" cy="247896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</a:rPr>
              <a:t>Build curve</a:t>
            </a:r>
            <a:endParaRPr lang="en-US" sz="1200" b="1" dirty="0">
              <a:solidFill>
                <a:schemeClr val="bg1"/>
              </a:solidFill>
              <a:latin typeface="Humnst777 BT" pitchFamily="34" charset="0"/>
            </a:endParaRPr>
          </a:p>
        </p:txBody>
      </p:sp>
      <p:grpSp>
        <p:nvGrpSpPr>
          <p:cNvPr id="19" name="Group 41"/>
          <p:cNvGrpSpPr/>
          <p:nvPr/>
        </p:nvGrpSpPr>
        <p:grpSpPr>
          <a:xfrm>
            <a:off x="6286500" y="2942979"/>
            <a:ext cx="838200" cy="524244"/>
            <a:chOff x="2286000" y="4499320"/>
            <a:chExt cx="838200" cy="524244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286000" y="4499320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distance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286000" y="4775668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Label 1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286000" y="4499320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grpSp>
        <p:nvGrpSpPr>
          <p:cNvPr id="20" name="Group 39"/>
          <p:cNvGrpSpPr/>
          <p:nvPr/>
        </p:nvGrpSpPr>
        <p:grpSpPr>
          <a:xfrm>
            <a:off x="7391400" y="3998314"/>
            <a:ext cx="838200" cy="524244"/>
            <a:chOff x="6019800" y="2457081"/>
            <a:chExt cx="838200" cy="52424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6019800" y="2457081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distance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019800" y="2733429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Label 2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19800" y="2457081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grpSp>
        <p:nvGrpSpPr>
          <p:cNvPr id="22" name="Group 40"/>
          <p:cNvGrpSpPr/>
          <p:nvPr/>
        </p:nvGrpSpPr>
        <p:grpSpPr>
          <a:xfrm>
            <a:off x="8077200" y="5000325"/>
            <a:ext cx="838200" cy="524244"/>
            <a:chOff x="5715000" y="4127476"/>
            <a:chExt cx="838200" cy="524244"/>
          </a:xfrm>
        </p:grpSpPr>
        <p:sp>
          <p:nvSpPr>
            <p:cNvPr id="37" name="Rectangle 36"/>
            <p:cNvSpPr/>
            <p:nvPr/>
          </p:nvSpPr>
          <p:spPr bwMode="auto">
            <a:xfrm>
              <a:off x="5715000" y="4127476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distance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715000" y="4403824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chemeClr val="bg1"/>
                  </a:solidFill>
                </a:rPr>
                <a:t>Label 3</a:t>
              </a:r>
              <a:endParaRPr lang="en-US" sz="1200" b="1" dirty="0">
                <a:solidFill>
                  <a:schemeClr val="bg1"/>
                </a:solidFill>
                <a:latin typeface="Humnst777 BT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715000" y="4127476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Humnst777 BT" pitchFamily="34" charset="0"/>
              </a:endParaRPr>
            </a:p>
          </p:txBody>
        </p:sp>
      </p:grpSp>
      <p:cxnSp>
        <p:nvCxnSpPr>
          <p:cNvPr id="44" name="Straight Arrow Connector 43"/>
          <p:cNvCxnSpPr>
            <a:stCxn id="7171" idx="2"/>
            <a:endCxn id="7172" idx="1"/>
          </p:cNvCxnSpPr>
          <p:nvPr/>
        </p:nvCxnSpPr>
        <p:spPr bwMode="auto">
          <a:xfrm rot="5400000">
            <a:off x="1547403" y="2886988"/>
            <a:ext cx="1253358" cy="385763"/>
          </a:xfrm>
          <a:prstGeom prst="curvedConnector4">
            <a:avLst>
              <a:gd name="adj1" fmla="val 39741"/>
              <a:gd name="adj2" fmla="val 159259"/>
            </a:avLst>
          </a:prstGeom>
          <a:ln>
            <a:headEnd type="oval" w="med" len="med"/>
            <a:tailEnd type="stealt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7172" idx="3"/>
            <a:endCxn id="21" idx="1"/>
          </p:cNvCxnSpPr>
          <p:nvPr/>
        </p:nvCxnSpPr>
        <p:spPr bwMode="auto">
          <a:xfrm>
            <a:off x="2743200" y="3706548"/>
            <a:ext cx="1485900" cy="717755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7172" idx="3"/>
            <a:endCxn id="25" idx="1"/>
          </p:cNvCxnSpPr>
          <p:nvPr/>
        </p:nvCxnSpPr>
        <p:spPr bwMode="auto">
          <a:xfrm flipV="1">
            <a:off x="2743200" y="1908132"/>
            <a:ext cx="1485900" cy="1798414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5" idx="3"/>
            <a:endCxn id="33" idx="0"/>
          </p:cNvCxnSpPr>
          <p:nvPr/>
        </p:nvCxnSpPr>
        <p:spPr bwMode="auto">
          <a:xfrm>
            <a:off x="5067300" y="1908134"/>
            <a:ext cx="1638300" cy="1034847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21" idx="3"/>
            <a:endCxn id="33" idx="2"/>
          </p:cNvCxnSpPr>
          <p:nvPr/>
        </p:nvCxnSpPr>
        <p:spPr bwMode="auto">
          <a:xfrm flipV="1">
            <a:off x="5067300" y="3467223"/>
            <a:ext cx="1638300" cy="957078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Shape 59"/>
          <p:cNvCxnSpPr>
            <a:stCxn id="25" idx="3"/>
            <a:endCxn id="34" idx="0"/>
          </p:cNvCxnSpPr>
          <p:nvPr/>
        </p:nvCxnSpPr>
        <p:spPr bwMode="auto">
          <a:xfrm>
            <a:off x="5067300" y="1908132"/>
            <a:ext cx="2743200" cy="2090182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hape 61"/>
          <p:cNvCxnSpPr>
            <a:stCxn id="21" idx="3"/>
            <a:endCxn id="36" idx="2"/>
          </p:cNvCxnSpPr>
          <p:nvPr/>
        </p:nvCxnSpPr>
        <p:spPr bwMode="auto">
          <a:xfrm>
            <a:off x="5067300" y="4424303"/>
            <a:ext cx="2743200" cy="98257"/>
          </a:xfrm>
          <a:prstGeom prst="curvedConnector4">
            <a:avLst>
              <a:gd name="adj1" fmla="val 42361"/>
              <a:gd name="adj2" fmla="val 332655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25" idx="3"/>
            <a:endCxn id="37" idx="0"/>
          </p:cNvCxnSpPr>
          <p:nvPr/>
        </p:nvCxnSpPr>
        <p:spPr bwMode="auto">
          <a:xfrm>
            <a:off x="5067300" y="1908134"/>
            <a:ext cx="3429000" cy="3092193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5" name="Shape 74"/>
          <p:cNvCxnSpPr>
            <a:stCxn id="21" idx="3"/>
            <a:endCxn id="39" idx="2"/>
          </p:cNvCxnSpPr>
          <p:nvPr/>
        </p:nvCxnSpPr>
        <p:spPr bwMode="auto">
          <a:xfrm>
            <a:off x="5067300" y="4424301"/>
            <a:ext cx="3429000" cy="1100268"/>
          </a:xfrm>
          <a:prstGeom prst="curvedConnector4">
            <a:avLst>
              <a:gd name="adj1" fmla="val 43889"/>
              <a:gd name="adj2" fmla="val 120777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33" idx="3"/>
            <a:endCxn id="31" idx="1"/>
          </p:cNvCxnSpPr>
          <p:nvPr/>
        </p:nvCxnSpPr>
        <p:spPr bwMode="auto">
          <a:xfrm flipV="1">
            <a:off x="7124700" y="2453187"/>
            <a:ext cx="1104900" cy="751914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 bwMode="auto">
          <a:xfrm>
            <a:off x="8782050" y="3591171"/>
            <a:ext cx="1428750" cy="247896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C00000"/>
                </a:solidFill>
              </a:rPr>
              <a:t>Extract features</a:t>
            </a:r>
            <a:endParaRPr lang="en-US" sz="1200" b="1" dirty="0">
              <a:solidFill>
                <a:srgbClr val="C00000"/>
              </a:solidFill>
              <a:latin typeface="Humnst777 BT" pitchFamily="34" charset="0"/>
            </a:endParaRPr>
          </a:p>
        </p:txBody>
      </p:sp>
      <p:cxnSp>
        <p:nvCxnSpPr>
          <p:cNvPr id="85" name="Shape 84"/>
          <p:cNvCxnSpPr>
            <a:endCxn id="83" idx="0"/>
          </p:cNvCxnSpPr>
          <p:nvPr/>
        </p:nvCxnSpPr>
        <p:spPr bwMode="auto">
          <a:xfrm rot="16200000" flipH="1">
            <a:off x="8632219" y="2726967"/>
            <a:ext cx="1014036" cy="714375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Title 2"/>
          <p:cNvSpPr txBox="1">
            <a:spLocks/>
          </p:cNvSpPr>
          <p:nvPr/>
        </p:nvSpPr>
        <p:spPr bwMode="auto">
          <a:xfrm>
            <a:off x="4047012" y="1256581"/>
            <a:ext cx="6134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We call this a Logic Map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print"/>
          <a:srcRect r="8030"/>
          <a:stretch>
            <a:fillRect/>
          </a:stretch>
        </p:blipFill>
        <p:spPr bwMode="auto">
          <a:xfrm>
            <a:off x="9139237" y="4829219"/>
            <a:ext cx="1428604" cy="10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Arrow Connector 26"/>
          <p:cNvCxnSpPr/>
          <p:nvPr/>
        </p:nvCxnSpPr>
        <p:spPr bwMode="auto">
          <a:xfrm>
            <a:off x="9586912" y="4059217"/>
            <a:ext cx="90488" cy="7301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B7720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Rectangle 57"/>
          <p:cNvSpPr/>
          <p:nvPr/>
        </p:nvSpPr>
        <p:spPr bwMode="auto">
          <a:xfrm>
            <a:off x="9366662" y="6019800"/>
            <a:ext cx="1104900" cy="247896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bg1"/>
                </a:solidFill>
              </a:rPr>
              <a:t>Result</a:t>
            </a:r>
            <a:endParaRPr lang="en-US" sz="1200" b="1" dirty="0">
              <a:solidFill>
                <a:schemeClr val="bg1"/>
              </a:solidFill>
              <a:latin typeface="Humnst777 B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43900" y="3205103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64270" y="3456803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464270" y="3685403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466154" y="392692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4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66900" y="4161569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438640" y="4413825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438640" y="465031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38640" y="488680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8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438640" y="5139061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9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403775" y="5378670"/>
            <a:ext cx="676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Drug 10</a:t>
            </a:r>
          </a:p>
        </p:txBody>
      </p:sp>
    </p:spTree>
    <p:extLst>
      <p:ext uri="{BB962C8B-B14F-4D97-AF65-F5344CB8AC3E}">
        <p14:creationId xmlns:p14="http://schemas.microsoft.com/office/powerpoint/2010/main" val="3580263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35" y="76995"/>
            <a:ext cx="8229600" cy="989807"/>
          </a:xfrm>
        </p:spPr>
        <p:txBody>
          <a:bodyPr/>
          <a:lstStyle/>
          <a:p>
            <a:r>
              <a:rPr lang="en-US" sz="3200" b="1" dirty="0"/>
              <a:t>Example Drug Screen </a:t>
            </a:r>
            <a:br>
              <a:rPr lang="en-US" sz="2400" dirty="0"/>
            </a:br>
            <a:r>
              <a:rPr lang="en-US" sz="2400" dirty="0"/>
              <a:t>Membrane Potential, Glutathione, Viability, Superoxide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69663" y="3302477"/>
            <a:ext cx="2066643" cy="30949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19123" y="3305804"/>
            <a:ext cx="1811215" cy="3091668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29257" y="3295356"/>
            <a:ext cx="1973760" cy="310544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58527" y="3302477"/>
            <a:ext cx="1602229" cy="309499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grpSp>
        <p:nvGrpSpPr>
          <p:cNvPr id="10" name="Group 7"/>
          <p:cNvGrpSpPr/>
          <p:nvPr/>
        </p:nvGrpSpPr>
        <p:grpSpPr>
          <a:xfrm>
            <a:off x="2335304" y="1286470"/>
            <a:ext cx="8077200" cy="1704440"/>
            <a:chOff x="8991600" y="12115800"/>
            <a:chExt cx="27660600" cy="4574074"/>
          </a:xfrm>
        </p:grpSpPr>
        <p:sp>
          <p:nvSpPr>
            <p:cNvPr id="9" name="Rounded Rectangle 8"/>
            <p:cNvSpPr/>
            <p:nvPr/>
          </p:nvSpPr>
          <p:spPr>
            <a:xfrm>
              <a:off x="8991600" y="12115800"/>
              <a:ext cx="27660600" cy="4572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grpSp>
          <p:nvGrpSpPr>
            <p:cNvPr id="11" name="Group 71"/>
            <p:cNvGrpSpPr/>
            <p:nvPr/>
          </p:nvGrpSpPr>
          <p:grpSpPr>
            <a:xfrm>
              <a:off x="20116800" y="12954000"/>
              <a:ext cx="6829425" cy="3207344"/>
              <a:chOff x="13182600" y="28194000"/>
              <a:chExt cx="6829425" cy="3207344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182600" y="28194000"/>
                <a:ext cx="6829425" cy="21717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5697197" y="30327600"/>
                <a:ext cx="3890121" cy="107374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/>
                  <a:t>Calcein</a:t>
                </a:r>
                <a:endParaRPr lang="en-US" sz="2000" dirty="0"/>
              </a:p>
            </p:txBody>
          </p:sp>
        </p:grpSp>
        <p:grpSp>
          <p:nvGrpSpPr>
            <p:cNvPr id="12" name="Group 73"/>
            <p:cNvGrpSpPr/>
            <p:nvPr/>
          </p:nvGrpSpPr>
          <p:grpSpPr>
            <a:xfrm>
              <a:off x="10287000" y="12954000"/>
              <a:ext cx="4674508" cy="3054944"/>
              <a:chOff x="12877800" y="19202400"/>
              <a:chExt cx="4674508" cy="3054944"/>
            </a:xfrm>
          </p:grpSpPr>
          <p:pic>
            <p:nvPicPr>
              <p:cNvPr id="17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2877800" y="19202400"/>
                <a:ext cx="4674508" cy="2014537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3930942" y="21183600"/>
                <a:ext cx="2604247" cy="107374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JC-1</a:t>
                </a:r>
                <a:endParaRPr lang="en-US" sz="3200" dirty="0"/>
              </a:p>
            </p:txBody>
          </p:sp>
        </p:grpSp>
        <p:grpSp>
          <p:nvGrpSpPr>
            <p:cNvPr id="39" name="Group 76"/>
            <p:cNvGrpSpPr/>
            <p:nvPr/>
          </p:nvGrpSpPr>
          <p:grpSpPr>
            <a:xfrm>
              <a:off x="15773400" y="12954000"/>
              <a:ext cx="3652010" cy="3735874"/>
              <a:chOff x="9829800" y="16916400"/>
              <a:chExt cx="3652010" cy="3735874"/>
            </a:xfrm>
          </p:grpSpPr>
          <p:pic>
            <p:nvPicPr>
              <p:cNvPr id="15" name="Picture 9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9829800" y="16916400"/>
                <a:ext cx="3327400" cy="2882900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50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0354575" y="19578530"/>
                <a:ext cx="3127235" cy="1073744"/>
              </a:xfrm>
              <a:prstGeom prst="rect">
                <a:avLst/>
              </a:prstGeom>
              <a:no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/>
                  <a:t>mbbr</a:t>
                </a:r>
                <a:endParaRPr lang="en-US" sz="3200" dirty="0"/>
              </a:p>
            </p:txBody>
          </p:sp>
        </p:grpSp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279601" y="13030200"/>
              <a:ext cx="8458200" cy="2157412"/>
            </a:xfrm>
            <a:prstGeom prst="rect">
              <a:avLst/>
            </a:prstGeom>
            <a:noFill/>
            <a:ln w="952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9794202" y="15240001"/>
              <a:ext cx="5165689" cy="1073744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Mitosox</a:t>
              </a:r>
              <a:r>
                <a:rPr lang="en-US" sz="2000" dirty="0"/>
                <a:t> </a:t>
              </a:r>
              <a:r>
                <a:rPr lang="en-US" sz="2000" baseline="30000" dirty="0"/>
                <a:t>[1]</a:t>
              </a:r>
            </a:p>
          </p:txBody>
        </p:sp>
      </p:grp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1408" y="3471600"/>
            <a:ext cx="632946" cy="80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810" y="3529632"/>
            <a:ext cx="589183" cy="716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51408" y="4324677"/>
            <a:ext cx="629998" cy="76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808" y="4296283"/>
            <a:ext cx="607080" cy="73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60394" y="5148116"/>
            <a:ext cx="975270" cy="1186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0990" y="4658292"/>
            <a:ext cx="1230698" cy="149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24731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88785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81307" y="3465725"/>
            <a:ext cx="859166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39849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73135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334439" y="3465725"/>
            <a:ext cx="818239" cy="107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734075" y="4686686"/>
            <a:ext cx="1184256" cy="14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77570" y="4658292"/>
            <a:ext cx="1277139" cy="150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Down Arrow 34"/>
          <p:cNvSpPr/>
          <p:nvPr/>
        </p:nvSpPr>
        <p:spPr>
          <a:xfrm>
            <a:off x="3031925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4610934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7" name="Down Arrow 36"/>
          <p:cNvSpPr/>
          <p:nvPr/>
        </p:nvSpPr>
        <p:spPr>
          <a:xfrm>
            <a:off x="6561473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>
            <a:off x="8929986" y="3050254"/>
            <a:ext cx="325090" cy="141972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bg1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1344704" y="4038600"/>
            <a:ext cx="56388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247324" y="6337305"/>
            <a:ext cx="1386681" cy="365125"/>
          </a:xfrm>
        </p:spPr>
        <p:txBody>
          <a:bodyPr/>
          <a:lstStyle/>
          <a:p>
            <a:fld id="{4EAC5063-B2D7-438A-A320-78A9DA938D9B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>
          <a:xfrm>
            <a:off x="8647999" y="6356353"/>
            <a:ext cx="2314575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6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1131" y="151233"/>
            <a:ext cx="8872538" cy="1325563"/>
          </a:xfrm>
        </p:spPr>
        <p:txBody>
          <a:bodyPr>
            <a:normAutofit/>
          </a:bodyPr>
          <a:lstStyle/>
          <a:p>
            <a:r>
              <a:rPr lang="en-US" b="1" dirty="0"/>
              <a:t>Need to develop new paradigm in flow </a:t>
            </a:r>
            <a:r>
              <a:rPr lang="en-US" b="1" dirty="0" err="1"/>
              <a:t>cytometry</a:t>
            </a:r>
            <a:r>
              <a:rPr lang="en-US" b="1" dirty="0"/>
              <a:t>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2"/>
            <a:ext cx="4343400" cy="4525963"/>
          </a:xfrm>
        </p:spPr>
        <p:txBody>
          <a:bodyPr>
            <a:normAutofit/>
          </a:bodyPr>
          <a:lstStyle/>
          <a:p>
            <a:r>
              <a:rPr lang="en-US" dirty="0" err="1"/>
              <a:t>PlateAnalyzer</a:t>
            </a:r>
            <a:endParaRPr lang="en-US" dirty="0"/>
          </a:p>
          <a:p>
            <a:r>
              <a:rPr lang="en-US" dirty="0"/>
              <a:t>Created concept of Logic Maps</a:t>
            </a:r>
          </a:p>
          <a:p>
            <a:r>
              <a:rPr lang="en-US" dirty="0"/>
              <a:t>New statistical processes</a:t>
            </a:r>
          </a:p>
          <a:p>
            <a:r>
              <a:rPr lang="en-US" dirty="0"/>
              <a:t>Analyzes entire plates not single samples</a:t>
            </a:r>
          </a:p>
          <a:p>
            <a:r>
              <a:rPr lang="en-US" dirty="0"/>
              <a:t>Entirely graphic model</a:t>
            </a:r>
          </a:p>
        </p:txBody>
      </p:sp>
      <p:pic>
        <p:nvPicPr>
          <p:cNvPr id="4" name="Picture 2" descr="C:\image database Related\High throughput flow cytrometry\Tutorial - help files\downloa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4214004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6064904"/>
            <a:ext cx="457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PlateAnalyzer</a:t>
            </a:r>
            <a:r>
              <a:rPr lang="en-US" i="1" dirty="0"/>
              <a:t> is Free for non-profit institutions</a:t>
            </a:r>
          </a:p>
        </p:txBody>
      </p:sp>
    </p:spTree>
    <p:extLst>
      <p:ext uri="{BB962C8B-B14F-4D97-AF65-F5344CB8AC3E}">
        <p14:creationId xmlns:p14="http://schemas.microsoft.com/office/powerpoint/2010/main" val="3008851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2514600" y="1258888"/>
            <a:ext cx="7772400" cy="41148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064625" y="5100638"/>
            <a:ext cx="13773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latin typeface="Times New Roman" pitchFamily="18" charset="0"/>
              </a:rPr>
              <a:t>Valinomycin</a:t>
            </a:r>
            <a:endParaRPr lang="en-US" sz="1400" dirty="0">
              <a:latin typeface="Times New Roman" pitchFamily="18" charset="0"/>
            </a:endParaRPr>
          </a:p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positive controls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0025" y="2173288"/>
            <a:ext cx="111761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Negative</a:t>
            </a:r>
          </a:p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control wells</a:t>
            </a:r>
          </a:p>
        </p:txBody>
      </p: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2438400" y="1030290"/>
            <a:ext cx="6597650" cy="5151437"/>
            <a:chOff x="914400" y="1295400"/>
            <a:chExt cx="6597805" cy="5150935"/>
          </a:xfrm>
        </p:grpSpPr>
        <p:pic>
          <p:nvPicPr>
            <p:cNvPr id="7374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295400"/>
              <a:ext cx="6597805" cy="51509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5334104" y="3557367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18900000">
              <a:off x="4319668" y="3809755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 rot="18900000">
              <a:off x="4345069" y="4051031"/>
              <a:ext cx="220667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18900000">
              <a:off x="4576849" y="4058968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18900000">
              <a:off x="4576849" y="3565304"/>
              <a:ext cx="219080" cy="198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18900000">
              <a:off x="4076774" y="4305007"/>
              <a:ext cx="219080" cy="1984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rot="18900000">
              <a:off x="2324133" y="4301832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rot="18900000">
              <a:off x="1835172" y="4316118"/>
              <a:ext cx="219080" cy="1984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 rot="18900000">
              <a:off x="2093941" y="4290720"/>
              <a:ext cx="219080" cy="2000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693990" y="1868488"/>
            <a:ext cx="6256337" cy="4368800"/>
          </a:xfrm>
          <a:prstGeom prst="rect">
            <a:avLst/>
          </a:prstGeom>
          <a:noFill/>
          <a:ln>
            <a:solidFill>
              <a:schemeClr val="accent3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73735" name="Title 1"/>
          <p:cNvSpPr>
            <a:spLocks noGrp="1"/>
          </p:cNvSpPr>
          <p:nvPr>
            <p:ph type="title"/>
          </p:nvPr>
        </p:nvSpPr>
        <p:spPr>
          <a:xfrm>
            <a:off x="1336844" y="228600"/>
            <a:ext cx="9321130" cy="381000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ea typeface="ＭＳ Ｐゴシック" charset="-128"/>
              </a:rPr>
              <a:t>384 Well Plate layout For drug screen – Mito </a:t>
            </a:r>
            <a:r>
              <a:rPr lang="en-US" altLang="en-US" sz="3200" b="1" dirty="0" err="1">
                <a:ea typeface="ＭＳ Ｐゴシック" charset="-128"/>
              </a:rPr>
              <a:t>Memb</a:t>
            </a:r>
            <a:r>
              <a:rPr lang="en-US" altLang="en-US" sz="3200" b="1" dirty="0">
                <a:ea typeface="ＭＳ Ｐゴシック" charset="-128"/>
              </a:rPr>
              <a:t> Pot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763000" y="2859088"/>
            <a:ext cx="1371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8859838" y="5624513"/>
            <a:ext cx="1371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828800" y="2697165"/>
            <a:ext cx="990600" cy="9096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0" y="2065338"/>
            <a:ext cx="111761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Negative</a:t>
            </a:r>
          </a:p>
          <a:p>
            <a:pPr>
              <a:defRPr/>
            </a:pPr>
            <a:r>
              <a:rPr lang="en-US" sz="1400" dirty="0">
                <a:latin typeface="Times New Roman" pitchFamily="18" charset="0"/>
              </a:rPr>
              <a:t>control wells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8458200" y="6059488"/>
            <a:ext cx="2286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686800" y="5624515"/>
            <a:ext cx="1544638" cy="739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301" name="TextBox 30"/>
          <p:cNvSpPr txBox="1">
            <a:spLocks noChangeArrowheads="1"/>
          </p:cNvSpPr>
          <p:nvPr/>
        </p:nvSpPr>
        <p:spPr bwMode="auto">
          <a:xfrm>
            <a:off x="9090025" y="1106488"/>
            <a:ext cx="14430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2000"/>
              <a:t>JC-1</a:t>
            </a:r>
          </a:p>
          <a:p>
            <a:r>
              <a:rPr lang="en-US" altLang="en-US" sz="2000"/>
              <a:t>2 color assay</a:t>
            </a:r>
          </a:p>
        </p:txBody>
      </p:sp>
      <p:sp>
        <p:nvSpPr>
          <p:cNvPr id="140302" name="TextBox 31"/>
          <p:cNvSpPr txBox="1">
            <a:spLocks noChangeArrowheads="1"/>
          </p:cNvSpPr>
          <p:nvPr/>
        </p:nvSpPr>
        <p:spPr bwMode="auto">
          <a:xfrm>
            <a:off x="4079877" y="6211890"/>
            <a:ext cx="4454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en-US" sz="1800"/>
              <a:t>3-5,000 cells per well (1 to 2 x 10</a:t>
            </a:r>
            <a:r>
              <a:rPr lang="en-US" altLang="en-US" sz="1800" baseline="30000"/>
              <a:t>6</a:t>
            </a:r>
            <a:r>
              <a:rPr lang="en-US" altLang="en-US" sz="1800"/>
              <a:t> cells/plate)</a:t>
            </a:r>
          </a:p>
        </p:txBody>
      </p:sp>
    </p:spTree>
    <p:extLst>
      <p:ext uri="{BB962C8B-B14F-4D97-AF65-F5344CB8AC3E}">
        <p14:creationId xmlns:p14="http://schemas.microsoft.com/office/powerpoint/2010/main" val="3924826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14825" y="1"/>
            <a:ext cx="8872538" cy="1325563"/>
          </a:xfrm>
        </p:spPr>
        <p:txBody>
          <a:bodyPr/>
          <a:lstStyle/>
          <a:p>
            <a:r>
              <a:rPr lang="en-US" b="1" dirty="0"/>
              <a:t>Plate design-Analysis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704983"/>
            <a:ext cx="4273463" cy="284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094" y="1715869"/>
            <a:ext cx="4716906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391400" y="4547969"/>
            <a:ext cx="3048000" cy="173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486400" y="4547969"/>
            <a:ext cx="1905000" cy="1739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4202" y="6172202"/>
            <a:ext cx="165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Control</a:t>
            </a:r>
          </a:p>
          <a:p>
            <a:r>
              <a:rPr lang="en-US" dirty="0"/>
              <a:t>(</a:t>
            </a:r>
            <a:r>
              <a:rPr lang="en-US" dirty="0" err="1"/>
              <a:t>Vancomycin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202" y="5743583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</a:t>
            </a:r>
            <a:r>
              <a:rPr lang="en-US" dirty="0" err="1"/>
              <a:t>Conc</a:t>
            </a:r>
            <a:r>
              <a:rPr lang="en-US" dirty="0"/>
              <a:t> Drugs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2209800" y="4547969"/>
            <a:ext cx="1066800" cy="1195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76600" y="4700369"/>
            <a:ext cx="3733800" cy="10432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276600" y="4547969"/>
            <a:ext cx="5410200" cy="1195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76600" y="4547969"/>
            <a:ext cx="533400" cy="11956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81800" y="1201338"/>
            <a:ext cx="3733800" cy="503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781800" y="1201338"/>
            <a:ext cx="0" cy="5036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86400" y="1201336"/>
            <a:ext cx="1295400" cy="10084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057400" y="1201336"/>
            <a:ext cx="4724400" cy="85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323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>
          <a:xfrm>
            <a:off x="1231942" y="40860"/>
            <a:ext cx="8872538" cy="975141"/>
          </a:xfrm>
        </p:spPr>
        <p:txBody>
          <a:bodyPr/>
          <a:lstStyle/>
          <a:p>
            <a:r>
              <a:rPr lang="en-US" altLang="en-US" b="1" dirty="0">
                <a:ea typeface="ＭＳ Ｐゴシック" charset="-128"/>
              </a:rPr>
              <a:t>Lots of files to analyze</a:t>
            </a:r>
            <a:r>
              <a:rPr lang="mr-IN" altLang="en-US" b="1" dirty="0">
                <a:ea typeface="ＭＳ Ｐゴシック" charset="-128"/>
              </a:rPr>
              <a:t>…</a:t>
            </a:r>
            <a:r>
              <a:rPr lang="en-US" altLang="en-US" b="1" dirty="0">
                <a:ea typeface="ＭＳ Ｐゴシック" charset="-128"/>
              </a:rPr>
              <a:t>.</a:t>
            </a:r>
          </a:p>
        </p:txBody>
      </p:sp>
      <p:sp>
        <p:nvSpPr>
          <p:cNvPr id="146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7" y="1295402"/>
            <a:ext cx="8943975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2" y="2057400"/>
            <a:ext cx="5172075" cy="34051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52600" y="1295400"/>
            <a:ext cx="762000" cy="381000"/>
          </a:xfrm>
          <a:prstGeom prst="rect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8800" y="4800600"/>
            <a:ext cx="762000" cy="381000"/>
          </a:xfrm>
          <a:prstGeom prst="rect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4600" y="1295400"/>
            <a:ext cx="762000" cy="381000"/>
          </a:xfrm>
          <a:prstGeom prst="rect">
            <a:avLst/>
          </a:prstGeom>
          <a:solidFill>
            <a:srgbClr val="FF0000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146440" name="TextBox 3"/>
          <p:cNvSpPr txBox="1">
            <a:spLocks noChangeArrowheads="1"/>
          </p:cNvSpPr>
          <p:nvPr/>
        </p:nvSpPr>
        <p:spPr bwMode="auto">
          <a:xfrm>
            <a:off x="3436938" y="6392865"/>
            <a:ext cx="551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0000"/>
                </a:solidFill>
                <a:latin typeface="Arial" charset="0"/>
              </a:rPr>
              <a:t>All 384 list mode files are loaded in a few seconds…</a:t>
            </a:r>
          </a:p>
        </p:txBody>
      </p:sp>
    </p:spTree>
    <p:extLst>
      <p:ext uri="{BB962C8B-B14F-4D97-AF65-F5344CB8AC3E}">
        <p14:creationId xmlns:p14="http://schemas.microsoft.com/office/powerpoint/2010/main" val="25288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0.483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51445E-7 L 3.33333E-6 0.2108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81503E-6 L 2.77556E-17 0.327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1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531" y="122238"/>
            <a:ext cx="10171440" cy="1325563"/>
          </a:xfrm>
        </p:spPr>
        <p:txBody>
          <a:bodyPr>
            <a:normAutofit/>
          </a:bodyPr>
          <a:lstStyle/>
          <a:p>
            <a:r>
              <a:rPr lang="en-US" dirty="0"/>
              <a:t>Highlight the </a:t>
            </a:r>
            <a:r>
              <a:rPr lang="en-US" dirty="0">
                <a:solidFill>
                  <a:srgbClr val="FF0000"/>
                </a:solidFill>
              </a:rPr>
              <a:t>Analysis Logic Map </a:t>
            </a:r>
            <a:r>
              <a:rPr lang="en-US" dirty="0"/>
              <a:t>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6865" y="1447801"/>
            <a:ext cx="8411136" cy="49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FF90-097E-4DB6-BEC8-184231648616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71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653" y="120634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/>
              <a:t>Drug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4505" y="1771837"/>
            <a:ext cx="8872538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74" y="1622614"/>
            <a:ext cx="4629316" cy="446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image database Related\High throughput flow cytrometry\Amgen Data\drug li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374" y="617949"/>
            <a:ext cx="1778629" cy="5681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553332" y="3375214"/>
            <a:ext cx="1650242" cy="957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37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Processes can be very simply defined</a:t>
            </a:r>
          </a:p>
        </p:txBody>
      </p:sp>
      <p:pic>
        <p:nvPicPr>
          <p:cNvPr id="5122" name="Picture 2" descr="C:\image database Related\High throughput flow cytrometry\For Ro1 grant feb 2013\simple logic 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447800"/>
            <a:ext cx="7048500" cy="317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2" y="4837267"/>
            <a:ext cx="2114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Select cells</a:t>
            </a:r>
          </a:p>
          <a:p>
            <a:r>
              <a:rPr lang="en-US" sz="2400" dirty="0"/>
              <a:t>(can be any</a:t>
            </a:r>
          </a:p>
          <a:p>
            <a:r>
              <a:rPr lang="en-US" sz="2400" dirty="0"/>
              <a:t>Gating process)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4837267"/>
            <a:ext cx="2319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Some rules</a:t>
            </a:r>
          </a:p>
          <a:p>
            <a:r>
              <a:rPr lang="en-US" sz="2400" dirty="0"/>
              <a:t>(any Boolean</a:t>
            </a:r>
          </a:p>
          <a:p>
            <a:r>
              <a:rPr lang="en-US" sz="2400" dirty="0"/>
              <a:t>Process or other)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2" y="4856172"/>
            <a:ext cx="4279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Identify drugs</a:t>
            </a:r>
          </a:p>
          <a:p>
            <a:r>
              <a:rPr lang="en-US" sz="2400" dirty="0"/>
              <a:t>and doses – can</a:t>
            </a:r>
          </a:p>
          <a:p>
            <a:r>
              <a:rPr lang="en-US" sz="2400" dirty="0"/>
              <a:t>be any number </a:t>
            </a:r>
          </a:p>
          <a:p>
            <a:r>
              <a:rPr lang="en-US" sz="2400" dirty="0"/>
              <a:t>of drugs or </a:t>
            </a:r>
            <a:r>
              <a:rPr lang="en-US" sz="2400" dirty="0" err="1"/>
              <a:t>concs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2776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4410"/>
            <a:ext cx="8229600" cy="1143000"/>
          </a:xfrm>
        </p:spPr>
        <p:txBody>
          <a:bodyPr/>
          <a:lstStyle/>
          <a:p>
            <a:r>
              <a:rPr lang="en-US" b="1" dirty="0"/>
              <a:t>The Challenge - lots of samples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914400"/>
            <a:ext cx="8839200" cy="5410200"/>
          </a:xfrm>
        </p:spPr>
        <p:txBody>
          <a:bodyPr>
            <a:normAutofit/>
          </a:bodyPr>
          <a:lstStyle/>
          <a:p>
            <a:r>
              <a:rPr lang="en-US" dirty="0"/>
              <a:t>Almost all screening of cellular systems uses image based systems</a:t>
            </a:r>
          </a:p>
          <a:p>
            <a:r>
              <a:rPr lang="en-US" dirty="0"/>
              <a:t>Imaging systems used to be really really slow……</a:t>
            </a:r>
          </a:p>
          <a:p>
            <a:r>
              <a:rPr lang="en-US" dirty="0"/>
              <a:t>Then some smart people automated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now they are fast, easy to use and are the foundation of cellular screening networks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20a4dd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06" y="2705093"/>
            <a:ext cx="3823394" cy="1295400"/>
          </a:xfrm>
          <a:prstGeom prst="rect">
            <a:avLst/>
          </a:prstGeom>
        </p:spPr>
      </p:pic>
      <p:pic>
        <p:nvPicPr>
          <p:cNvPr id="5" name="Picture 4" descr="Screening website photo main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16" y="4440936"/>
            <a:ext cx="3024784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8973" y="5549816"/>
            <a:ext cx="2547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https://</a:t>
            </a:r>
            <a:r>
              <a:rPr lang="en-US" sz="1000" dirty="0" err="1">
                <a:solidFill>
                  <a:srgbClr val="0000FF"/>
                </a:solidFill>
              </a:rPr>
              <a:t>gcc.rice.edu</a:t>
            </a:r>
            <a:r>
              <a:rPr lang="en-US" sz="1000" dirty="0">
                <a:solidFill>
                  <a:srgbClr val="0000FF"/>
                </a:solidFill>
              </a:rPr>
              <a:t>/</a:t>
            </a:r>
            <a:r>
              <a:rPr lang="en-US" sz="1000" dirty="0" err="1">
                <a:solidFill>
                  <a:srgbClr val="0000FF"/>
                </a:solidFill>
              </a:rPr>
              <a:t>Screening_Facilities.aspx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25418" y="3982881"/>
            <a:ext cx="31598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</a:rPr>
              <a:t>http://</a:t>
            </a:r>
            <a:r>
              <a:rPr lang="en-US" sz="900" dirty="0" err="1">
                <a:solidFill>
                  <a:srgbClr val="0000FF"/>
                </a:solidFill>
              </a:rPr>
              <a:t>www.linkedin.com</a:t>
            </a:r>
            <a:r>
              <a:rPr lang="en-US" sz="900" dirty="0">
                <a:solidFill>
                  <a:srgbClr val="0000FF"/>
                </a:solidFill>
              </a:rPr>
              <a:t>/company/high-throughput-screening</a:t>
            </a:r>
          </a:p>
        </p:txBody>
      </p:sp>
    </p:spTree>
    <p:extLst>
      <p:ext uri="{BB962C8B-B14F-4D97-AF65-F5344CB8AC3E}">
        <p14:creationId xmlns:p14="http://schemas.microsoft.com/office/powerpoint/2010/main" val="50940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20119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Rapid Processing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81200" y="152400"/>
            <a:ext cx="8229600" cy="533400"/>
          </a:xfrm>
          <a:prstGeom prst="rect">
            <a:avLst/>
          </a:prstGeom>
        </p:spPr>
        <p:txBody>
          <a:bodyPr vert="horz" rtlCol="0" anchor="ctr">
            <a:normAutofit fontScale="8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89390"/>
            <a:ext cx="355153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2" y="1057872"/>
            <a:ext cx="20012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List Mode files </a:t>
            </a:r>
          </a:p>
          <a:p>
            <a:r>
              <a:rPr lang="en-US" sz="2000" b="1" dirty="0"/>
              <a:t>(96 or 384 wells)</a:t>
            </a:r>
          </a:p>
          <a:p>
            <a:r>
              <a:rPr lang="en-US" sz="2000" b="1" dirty="0"/>
              <a:t>(entire directory)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23" y="2535852"/>
            <a:ext cx="3189288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35" y="4499579"/>
            <a:ext cx="2862263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21832" y="3505200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Protocol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6239" y="5487702"/>
            <a:ext cx="2253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IC50 or appropriate</a:t>
            </a:r>
          </a:p>
          <a:p>
            <a:r>
              <a:rPr lang="en-US" sz="2000" b="1" dirty="0"/>
              <a:t>result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06161" y="1981200"/>
            <a:ext cx="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706161" y="3874532"/>
            <a:ext cx="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93430" y="318203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About 30 seconds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49333" y="2073535"/>
            <a:ext cx="0" cy="34109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067800" y="914402"/>
            <a:ext cx="1159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 min</a:t>
            </a:r>
          </a:p>
          <a:p>
            <a:r>
              <a:rPr lang="en-US" dirty="0"/>
              <a:t>Run time </a:t>
            </a:r>
          </a:p>
          <a:p>
            <a:r>
              <a:rPr lang="en-US" dirty="0"/>
              <a:t>On flow</a:t>
            </a:r>
          </a:p>
          <a:p>
            <a:r>
              <a:rPr lang="en-US" dirty="0"/>
              <a:t>cytometer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91602" y="3124200"/>
            <a:ext cx="1421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second</a:t>
            </a:r>
          </a:p>
          <a:p>
            <a:r>
              <a:rPr lang="en-US" dirty="0"/>
              <a:t>Analysis time</a:t>
            </a:r>
          </a:p>
          <a:p>
            <a:r>
              <a:rPr lang="en-US" dirty="0"/>
              <a:t>On computer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39200" y="5029202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Instant results</a:t>
            </a:r>
          </a:p>
          <a:p>
            <a:r>
              <a:rPr lang="en-US" dirty="0"/>
              <a:t>So essentially no post processing time</a:t>
            </a:r>
          </a:p>
        </p:txBody>
      </p:sp>
      <p:sp>
        <p:nvSpPr>
          <p:cNvPr id="17" name="4-Point Star 16"/>
          <p:cNvSpPr/>
          <p:nvPr/>
        </p:nvSpPr>
        <p:spPr bwMode="auto">
          <a:xfrm>
            <a:off x="9220202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8" name="4-Point Star 17"/>
          <p:cNvSpPr/>
          <p:nvPr/>
        </p:nvSpPr>
        <p:spPr bwMode="auto">
          <a:xfrm>
            <a:off x="9601202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sp>
        <p:nvSpPr>
          <p:cNvPr id="19" name="4-Point Star 18"/>
          <p:cNvSpPr/>
          <p:nvPr/>
        </p:nvSpPr>
        <p:spPr bwMode="auto">
          <a:xfrm>
            <a:off x="10029703" y="6629400"/>
            <a:ext cx="181099" cy="152400"/>
          </a:xfrm>
          <a:prstGeom prst="star4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7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31" y="482389"/>
            <a:ext cx="11099800" cy="533400"/>
          </a:xfrm>
        </p:spPr>
        <p:txBody>
          <a:bodyPr>
            <a:noAutofit/>
          </a:bodyPr>
          <a:lstStyle/>
          <a:p>
            <a:r>
              <a:rPr lang="en-US" sz="2800" dirty="0"/>
              <a:t>3 functional assays, 32 drugs, 10 points per drug, 96 curves,  (10 min to run 384 samples, 5000 cells per sample including all analysis)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11C06-85B6-4D82-8707-62FAB2BB69DC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A8A74D-30B8-4644-BF50-7BCE19E5ED7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371602"/>
            <a:ext cx="9148549" cy="211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1476376" y="3200784"/>
            <a:ext cx="9372601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2" y="3716323"/>
            <a:ext cx="5445951" cy="259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2" y="4165313"/>
            <a:ext cx="15525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63000" y="3723144"/>
            <a:ext cx="170418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 Click</a:t>
            </a:r>
            <a:endParaRPr lang="en-US" sz="4000" b="1" dirty="0"/>
          </a:p>
          <a:p>
            <a:endParaRPr lang="en-US" sz="3200" b="1" dirty="0"/>
          </a:p>
          <a:p>
            <a:endParaRPr lang="en-US" sz="3600" b="1" dirty="0"/>
          </a:p>
          <a:p>
            <a:endParaRPr lang="en-US" sz="3600" b="1" dirty="0"/>
          </a:p>
          <a:p>
            <a:r>
              <a:rPr lang="en-US" sz="3200" b="1" dirty="0"/>
              <a:t>1 minute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451" y="4557657"/>
            <a:ext cx="1717432" cy="90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urved Connector 13"/>
          <p:cNvCxnSpPr/>
          <p:nvPr/>
        </p:nvCxnSpPr>
        <p:spPr bwMode="auto">
          <a:xfrm rot="10800000" flipV="1">
            <a:off x="8883211" y="4202740"/>
            <a:ext cx="876300" cy="354914"/>
          </a:xfrm>
          <a:prstGeom prst="curvedConnector3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2133600" y="3321806"/>
            <a:ext cx="7479066" cy="400326"/>
            <a:chOff x="609600" y="3321806"/>
            <a:chExt cx="7479066" cy="400326"/>
          </a:xfrm>
        </p:grpSpPr>
        <p:sp>
          <p:nvSpPr>
            <p:cNvPr id="22" name="TextBox 21"/>
            <p:cNvSpPr txBox="1"/>
            <p:nvPr/>
          </p:nvSpPr>
          <p:spPr>
            <a:xfrm>
              <a:off x="7150589" y="3321806"/>
              <a:ext cx="938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Mitosox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86200" y="3321806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Calcein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3352800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mBBr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24242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12" y="1210237"/>
            <a:ext cx="830580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TextBox 2"/>
          <p:cNvSpPr txBox="1">
            <a:spLocks noChangeArrowheads="1"/>
          </p:cNvSpPr>
          <p:nvPr/>
        </p:nvSpPr>
        <p:spPr bwMode="auto">
          <a:xfrm>
            <a:off x="936812" y="290528"/>
            <a:ext cx="107426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0000"/>
                </a:solidFill>
                <a:latin typeface="Arial" charset="0"/>
              </a:rPr>
              <a:t>Data from 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</a:rPr>
              <a:t>every</a:t>
            </a:r>
            <a:r>
              <a:rPr lang="en-US" altLang="en-US" sz="3200" dirty="0">
                <a:solidFill>
                  <a:srgbClr val="000000"/>
                </a:solidFill>
                <a:latin typeface="Arial" charset="0"/>
              </a:rPr>
              <a:t> graph is available as an 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</a:rPr>
              <a:t>XL spreadsheet</a:t>
            </a:r>
          </a:p>
        </p:txBody>
      </p:sp>
    </p:spTree>
    <p:extLst>
      <p:ext uri="{BB962C8B-B14F-4D97-AF65-F5344CB8AC3E}">
        <p14:creationId xmlns:p14="http://schemas.microsoft.com/office/powerpoint/2010/main" val="3395415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36247" y="1825625"/>
            <a:ext cx="8872538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Flow Analysis - 7 color  (BD instrument)</a:t>
            </a:r>
            <a:br>
              <a:rPr lang="en-US" sz="2400" b="1" dirty="0"/>
            </a:br>
            <a:r>
              <a:rPr lang="en-US" sz="2400" b="1" dirty="0"/>
              <a:t>(9 </a:t>
            </a:r>
            <a:r>
              <a:rPr lang="en-US" sz="2400" b="1" dirty="0" err="1"/>
              <a:t>param</a:t>
            </a:r>
            <a:r>
              <a:rPr lang="en-US" sz="2400" b="1" dirty="0"/>
              <a:t>) data with 8pt dose response curves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93536" y="6337305"/>
            <a:ext cx="1386681" cy="365125"/>
          </a:xfrm>
        </p:spPr>
        <p:txBody>
          <a:bodyPr/>
          <a:lstStyle/>
          <a:p>
            <a:fld id="{77A0A08A-3639-468B-BCF6-1F40B39AF4C3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4211" y="6356353"/>
            <a:ext cx="2314575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16" y="1066800"/>
            <a:ext cx="8458200" cy="522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8718" y="4876800"/>
            <a:ext cx="3182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Logic Map to produce curves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84332" y="6667970"/>
            <a:ext cx="36551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Data kindly provided by Peter </a:t>
            </a:r>
            <a:r>
              <a:rPr lang="en-US" sz="1050" dirty="0" err="1"/>
              <a:t>Krutzik</a:t>
            </a:r>
            <a:r>
              <a:rPr lang="en-US" sz="1050" dirty="0"/>
              <a:t> and Garry Nolan, Stanford</a:t>
            </a:r>
          </a:p>
        </p:txBody>
      </p:sp>
    </p:spTree>
    <p:extLst>
      <p:ext uri="{BB962C8B-B14F-4D97-AF65-F5344CB8AC3E}">
        <p14:creationId xmlns:p14="http://schemas.microsoft.com/office/powerpoint/2010/main" val="2762777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048" y="222669"/>
            <a:ext cx="10226488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PlateAnalyzer Logic Map for HC Analysis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B5D5-9E73-4688-8DB0-F0467218B5AA}" type="datetime13">
              <a:rPr lang="en-US" smtClean="0"/>
              <a:t>9:22:10 AM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850545"/>
            <a:ext cx="10274894" cy="49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8602" y="6069883"/>
            <a:ext cx="3688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(Example screenshot of the software)</a:t>
            </a:r>
          </a:p>
        </p:txBody>
      </p:sp>
    </p:spTree>
    <p:extLst>
      <p:ext uri="{BB962C8B-B14F-4D97-AF65-F5344CB8AC3E}">
        <p14:creationId xmlns:p14="http://schemas.microsoft.com/office/powerpoint/2010/main" val="1145520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2267546" y="5432613"/>
            <a:ext cx="8871099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Humnst777 BT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73321" y="635733"/>
            <a:ext cx="703120" cy="2209800"/>
            <a:chOff x="2116280" y="1905000"/>
            <a:chExt cx="703120" cy="403860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2116280" y="5943600"/>
              <a:ext cx="3983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2514600" y="1905000"/>
              <a:ext cx="0" cy="40386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514600" y="1905000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110925" y="3222813"/>
            <a:ext cx="703120" cy="2209800"/>
            <a:chOff x="2116280" y="1905000"/>
            <a:chExt cx="703120" cy="403860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2116280" y="5943600"/>
              <a:ext cx="39832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514600" y="1905000"/>
              <a:ext cx="0" cy="40386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514600" y="1905000"/>
              <a:ext cx="3048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4845382" y="2460813"/>
            <a:ext cx="6027450" cy="36732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67547" y="632013"/>
            <a:ext cx="1885507" cy="525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020" y="3319651"/>
            <a:ext cx="771525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91" y="2527880"/>
            <a:ext cx="583523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445" y="708213"/>
            <a:ext cx="181148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27607" y="307147"/>
            <a:ext cx="2282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14 </a:t>
            </a:r>
            <a:r>
              <a:rPr lang="en-US" sz="1200" dirty="0" err="1"/>
              <a:t>phosph’n</a:t>
            </a:r>
            <a:r>
              <a:rPr lang="en-US" sz="1200" dirty="0"/>
              <a:t> sites per cell type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1777" y="333116"/>
            <a:ext cx="2511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 drug conc.</a:t>
            </a:r>
          </a:p>
          <a:p>
            <a:r>
              <a:rPr lang="en-US" sz="1200" dirty="0"/>
              <a:t>12 stimulants in each box</a:t>
            </a:r>
          </a:p>
          <a:p>
            <a:r>
              <a:rPr lang="en-US" sz="1200" dirty="0"/>
              <a:t>Each box produces 12 IC50 curves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3056" y="2107616"/>
            <a:ext cx="998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  cell types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9662" y="1817814"/>
            <a:ext cx="1321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Gating parameters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645" y="1234569"/>
            <a:ext cx="1001986" cy="98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V="1">
            <a:off x="9233645" y="2232213"/>
            <a:ext cx="0" cy="3846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49631" y="6261682"/>
            <a:ext cx="24048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Data Kindly supplied by Bernd Bodenmiller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45" y="382419"/>
            <a:ext cx="2414588" cy="140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78174" y="194562"/>
            <a:ext cx="6024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 single analysis program can produce 14 x 14 x 12 (2352)  IC50 curves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02538" y="5897018"/>
            <a:ext cx="24049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Each histogram above, is used as  a </a:t>
            </a:r>
          </a:p>
          <a:p>
            <a:r>
              <a:rPr lang="en-US" sz="1200" dirty="0"/>
              <a:t>Sequential gate for each of the 14 </a:t>
            </a:r>
          </a:p>
          <a:p>
            <a:r>
              <a:rPr lang="en-US" sz="1200" dirty="0" err="1"/>
              <a:t>Subpopulaitons</a:t>
            </a:r>
            <a:r>
              <a:rPr lang="en-US" sz="1200" dirty="0"/>
              <a:t> and 12 stimulators</a:t>
            </a:r>
          </a:p>
          <a:p>
            <a:endParaRPr lang="en-US" sz="12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947645" y="403413"/>
            <a:ext cx="0" cy="1383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image database Related\High throughput flow cytrometry\bodenmiller data\graph onl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128" y="926193"/>
            <a:ext cx="1861674" cy="1306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image database Related\High throughput flow cytrometry\bodenmiller data\drug box onl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503" y="3092344"/>
            <a:ext cx="1351652" cy="2410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78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141" y="0"/>
            <a:ext cx="8229600" cy="7921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Analysis Logic Map </a:t>
            </a:r>
            <a:r>
              <a:rPr lang="en-US" dirty="0"/>
              <a:t>Format</a:t>
            </a:r>
          </a:p>
        </p:txBody>
      </p:sp>
      <p:pic>
        <p:nvPicPr>
          <p:cNvPr id="6146" name="Picture 2" descr="C:\image database Related\High throughput flow cytrometry\plateanalyzer april 2013\Shot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87" y="792163"/>
            <a:ext cx="8806713" cy="53665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13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3416453" y="781050"/>
            <a:ext cx="6613372" cy="1943100"/>
          </a:xfrm>
          <a:custGeom>
            <a:avLst/>
            <a:gdLst>
              <a:gd name="connsiteX0" fmla="*/ 6613372 w 6613372"/>
              <a:gd name="connsiteY0" fmla="*/ 1638300 h 1943100"/>
              <a:gd name="connsiteX1" fmla="*/ 6327622 w 6613372"/>
              <a:gd name="connsiteY1" fmla="*/ 1657350 h 1943100"/>
              <a:gd name="connsiteX2" fmla="*/ 5698972 w 6613372"/>
              <a:gd name="connsiteY2" fmla="*/ 1666875 h 1943100"/>
              <a:gd name="connsiteX3" fmla="*/ 5689447 w 6613372"/>
              <a:gd name="connsiteY3" fmla="*/ 1762125 h 1943100"/>
              <a:gd name="connsiteX4" fmla="*/ 5660872 w 6613372"/>
              <a:gd name="connsiteY4" fmla="*/ 1790700 h 1943100"/>
              <a:gd name="connsiteX5" fmla="*/ 5575147 w 6613372"/>
              <a:gd name="connsiteY5" fmla="*/ 1828800 h 1943100"/>
              <a:gd name="connsiteX6" fmla="*/ 5517997 w 6613372"/>
              <a:gd name="connsiteY6" fmla="*/ 1847850 h 1943100"/>
              <a:gd name="connsiteX7" fmla="*/ 5384647 w 6613372"/>
              <a:gd name="connsiteY7" fmla="*/ 1866900 h 1943100"/>
              <a:gd name="connsiteX8" fmla="*/ 4889347 w 6613372"/>
              <a:gd name="connsiteY8" fmla="*/ 1857375 h 1943100"/>
              <a:gd name="connsiteX9" fmla="*/ 4794097 w 6613372"/>
              <a:gd name="connsiteY9" fmla="*/ 1838325 h 1943100"/>
              <a:gd name="connsiteX10" fmla="*/ 4689322 w 6613372"/>
              <a:gd name="connsiteY10" fmla="*/ 1819275 h 1943100"/>
              <a:gd name="connsiteX11" fmla="*/ 4641697 w 6613372"/>
              <a:gd name="connsiteY11" fmla="*/ 1790700 h 1943100"/>
              <a:gd name="connsiteX12" fmla="*/ 4584547 w 6613372"/>
              <a:gd name="connsiteY12" fmla="*/ 1752600 h 1943100"/>
              <a:gd name="connsiteX13" fmla="*/ 4565497 w 6613372"/>
              <a:gd name="connsiteY13" fmla="*/ 1724025 h 1943100"/>
              <a:gd name="connsiteX14" fmla="*/ 4546447 w 6613372"/>
              <a:gd name="connsiteY14" fmla="*/ 1685925 h 1943100"/>
              <a:gd name="connsiteX15" fmla="*/ 4508347 w 6613372"/>
              <a:gd name="connsiteY15" fmla="*/ 1638300 h 1943100"/>
              <a:gd name="connsiteX16" fmla="*/ 4479772 w 6613372"/>
              <a:gd name="connsiteY16" fmla="*/ 1533525 h 1943100"/>
              <a:gd name="connsiteX17" fmla="*/ 4489297 w 6613372"/>
              <a:gd name="connsiteY17" fmla="*/ 1343025 h 1943100"/>
              <a:gd name="connsiteX18" fmla="*/ 4498822 w 6613372"/>
              <a:gd name="connsiteY18" fmla="*/ 1314450 h 1943100"/>
              <a:gd name="connsiteX19" fmla="*/ 4527397 w 6613372"/>
              <a:gd name="connsiteY19" fmla="*/ 1285875 h 1943100"/>
              <a:gd name="connsiteX20" fmla="*/ 4565497 w 6613372"/>
              <a:gd name="connsiteY20" fmla="*/ 1266825 h 1943100"/>
              <a:gd name="connsiteX21" fmla="*/ 4613122 w 6613372"/>
              <a:gd name="connsiteY21" fmla="*/ 1247775 h 1943100"/>
              <a:gd name="connsiteX22" fmla="*/ 4670272 w 6613372"/>
              <a:gd name="connsiteY22" fmla="*/ 1238250 h 1943100"/>
              <a:gd name="connsiteX23" fmla="*/ 4936972 w 6613372"/>
              <a:gd name="connsiteY23" fmla="*/ 1257300 h 1943100"/>
              <a:gd name="connsiteX24" fmla="*/ 5032222 w 6613372"/>
              <a:gd name="connsiteY24" fmla="*/ 1295400 h 1943100"/>
              <a:gd name="connsiteX25" fmla="*/ 5165572 w 6613372"/>
              <a:gd name="connsiteY25" fmla="*/ 1409700 h 1943100"/>
              <a:gd name="connsiteX26" fmla="*/ 5213197 w 6613372"/>
              <a:gd name="connsiteY26" fmla="*/ 1466850 h 1943100"/>
              <a:gd name="connsiteX27" fmla="*/ 5241772 w 6613372"/>
              <a:gd name="connsiteY27" fmla="*/ 1562100 h 1943100"/>
              <a:gd name="connsiteX28" fmla="*/ 5251297 w 6613372"/>
              <a:gd name="connsiteY28" fmla="*/ 1590675 h 1943100"/>
              <a:gd name="connsiteX29" fmla="*/ 5260822 w 6613372"/>
              <a:gd name="connsiteY29" fmla="*/ 1628775 h 1943100"/>
              <a:gd name="connsiteX30" fmla="*/ 5251297 w 6613372"/>
              <a:gd name="connsiteY30" fmla="*/ 1781175 h 1943100"/>
              <a:gd name="connsiteX31" fmla="*/ 5213197 w 6613372"/>
              <a:gd name="connsiteY31" fmla="*/ 1838325 h 1943100"/>
              <a:gd name="connsiteX32" fmla="*/ 5175097 w 6613372"/>
              <a:gd name="connsiteY32" fmla="*/ 1876425 h 1943100"/>
              <a:gd name="connsiteX33" fmla="*/ 5032222 w 6613372"/>
              <a:gd name="connsiteY33" fmla="*/ 1924050 h 1943100"/>
              <a:gd name="connsiteX34" fmla="*/ 4870297 w 6613372"/>
              <a:gd name="connsiteY34" fmla="*/ 1943100 h 1943100"/>
              <a:gd name="connsiteX35" fmla="*/ 4394047 w 6613372"/>
              <a:gd name="connsiteY35" fmla="*/ 1924050 h 1943100"/>
              <a:gd name="connsiteX36" fmla="*/ 4270222 w 6613372"/>
              <a:gd name="connsiteY36" fmla="*/ 1895475 h 1943100"/>
              <a:gd name="connsiteX37" fmla="*/ 4155922 w 6613372"/>
              <a:gd name="connsiteY37" fmla="*/ 1876425 h 1943100"/>
              <a:gd name="connsiteX38" fmla="*/ 4060672 w 6613372"/>
              <a:gd name="connsiteY38" fmla="*/ 1847850 h 1943100"/>
              <a:gd name="connsiteX39" fmla="*/ 3965422 w 6613372"/>
              <a:gd name="connsiteY39" fmla="*/ 1828800 h 1943100"/>
              <a:gd name="connsiteX40" fmla="*/ 3898747 w 6613372"/>
              <a:gd name="connsiteY40" fmla="*/ 1809750 h 1943100"/>
              <a:gd name="connsiteX41" fmla="*/ 3832072 w 6613372"/>
              <a:gd name="connsiteY41" fmla="*/ 1800225 h 1943100"/>
              <a:gd name="connsiteX42" fmla="*/ 3784447 w 6613372"/>
              <a:gd name="connsiteY42" fmla="*/ 1790700 h 1943100"/>
              <a:gd name="connsiteX43" fmla="*/ 3755872 w 6613372"/>
              <a:gd name="connsiteY43" fmla="*/ 1771650 h 1943100"/>
              <a:gd name="connsiteX44" fmla="*/ 3727297 w 6613372"/>
              <a:gd name="connsiteY44" fmla="*/ 1762125 h 1943100"/>
              <a:gd name="connsiteX45" fmla="*/ 3470122 w 6613372"/>
              <a:gd name="connsiteY45" fmla="*/ 1752600 h 1943100"/>
              <a:gd name="connsiteX46" fmla="*/ 3146272 w 6613372"/>
              <a:gd name="connsiteY46" fmla="*/ 1581150 h 1943100"/>
              <a:gd name="connsiteX47" fmla="*/ 2955772 w 6613372"/>
              <a:gd name="connsiteY47" fmla="*/ 1419225 h 1943100"/>
              <a:gd name="connsiteX48" fmla="*/ 2793847 w 6613372"/>
              <a:gd name="connsiteY48" fmla="*/ 1304925 h 1943100"/>
              <a:gd name="connsiteX49" fmla="*/ 2736697 w 6613372"/>
              <a:gd name="connsiteY49" fmla="*/ 1257300 h 1943100"/>
              <a:gd name="connsiteX50" fmla="*/ 2650972 w 6613372"/>
              <a:gd name="connsiteY50" fmla="*/ 1228725 h 1943100"/>
              <a:gd name="connsiteX51" fmla="*/ 2460472 w 6613372"/>
              <a:gd name="connsiteY51" fmla="*/ 1209675 h 1943100"/>
              <a:gd name="connsiteX52" fmla="*/ 2374747 w 6613372"/>
              <a:gd name="connsiteY52" fmla="*/ 1152525 h 1943100"/>
              <a:gd name="connsiteX53" fmla="*/ 2279497 w 6613372"/>
              <a:gd name="connsiteY53" fmla="*/ 1057275 h 1943100"/>
              <a:gd name="connsiteX54" fmla="*/ 2241397 w 6613372"/>
              <a:gd name="connsiteY54" fmla="*/ 990600 h 1943100"/>
              <a:gd name="connsiteX55" fmla="*/ 2193772 w 6613372"/>
              <a:gd name="connsiteY55" fmla="*/ 895350 h 1943100"/>
              <a:gd name="connsiteX56" fmla="*/ 2184247 w 6613372"/>
              <a:gd name="connsiteY56" fmla="*/ 838200 h 1943100"/>
              <a:gd name="connsiteX57" fmla="*/ 2174722 w 6613372"/>
              <a:gd name="connsiteY57" fmla="*/ 800100 h 1943100"/>
              <a:gd name="connsiteX58" fmla="*/ 2203297 w 6613372"/>
              <a:gd name="connsiteY58" fmla="*/ 523875 h 1943100"/>
              <a:gd name="connsiteX59" fmla="*/ 2222347 w 6613372"/>
              <a:gd name="connsiteY59" fmla="*/ 447675 h 1943100"/>
              <a:gd name="connsiteX60" fmla="*/ 2260447 w 6613372"/>
              <a:gd name="connsiteY60" fmla="*/ 342900 h 1943100"/>
              <a:gd name="connsiteX61" fmla="*/ 2308072 w 6613372"/>
              <a:gd name="connsiteY61" fmla="*/ 161925 h 1943100"/>
              <a:gd name="connsiteX62" fmla="*/ 2336647 w 6613372"/>
              <a:gd name="connsiteY62" fmla="*/ 95250 h 1943100"/>
              <a:gd name="connsiteX63" fmla="*/ 2355697 w 6613372"/>
              <a:gd name="connsiteY63" fmla="*/ 28575 h 1943100"/>
              <a:gd name="connsiteX64" fmla="*/ 2289022 w 6613372"/>
              <a:gd name="connsiteY64" fmla="*/ 9525 h 1943100"/>
              <a:gd name="connsiteX65" fmla="*/ 2222347 w 6613372"/>
              <a:gd name="connsiteY65" fmla="*/ 0 h 1943100"/>
              <a:gd name="connsiteX66" fmla="*/ 1555597 w 6613372"/>
              <a:gd name="connsiteY66" fmla="*/ 9525 h 1943100"/>
              <a:gd name="connsiteX67" fmla="*/ 1527022 w 6613372"/>
              <a:gd name="connsiteY67" fmla="*/ 28575 h 1943100"/>
              <a:gd name="connsiteX68" fmla="*/ 1507972 w 6613372"/>
              <a:gd name="connsiteY68" fmla="*/ 66675 h 1943100"/>
              <a:gd name="connsiteX69" fmla="*/ 1498447 w 6613372"/>
              <a:gd name="connsiteY69" fmla="*/ 114300 h 1943100"/>
              <a:gd name="connsiteX70" fmla="*/ 1507972 w 6613372"/>
              <a:gd name="connsiteY70" fmla="*/ 438150 h 1943100"/>
              <a:gd name="connsiteX71" fmla="*/ 1517497 w 6613372"/>
              <a:gd name="connsiteY71" fmla="*/ 466725 h 1943100"/>
              <a:gd name="connsiteX72" fmla="*/ 1555597 w 6613372"/>
              <a:gd name="connsiteY72" fmla="*/ 533400 h 1943100"/>
              <a:gd name="connsiteX73" fmla="*/ 1584172 w 6613372"/>
              <a:gd name="connsiteY73" fmla="*/ 561975 h 1943100"/>
              <a:gd name="connsiteX74" fmla="*/ 1631797 w 6613372"/>
              <a:gd name="connsiteY74" fmla="*/ 657225 h 1943100"/>
              <a:gd name="connsiteX75" fmla="*/ 1660372 w 6613372"/>
              <a:gd name="connsiteY75" fmla="*/ 714375 h 1943100"/>
              <a:gd name="connsiteX76" fmla="*/ 1688947 w 6613372"/>
              <a:gd name="connsiteY76" fmla="*/ 781050 h 1943100"/>
              <a:gd name="connsiteX77" fmla="*/ 1717522 w 6613372"/>
              <a:gd name="connsiteY77" fmla="*/ 838200 h 1943100"/>
              <a:gd name="connsiteX78" fmla="*/ 1736572 w 6613372"/>
              <a:gd name="connsiteY78" fmla="*/ 904875 h 1943100"/>
              <a:gd name="connsiteX79" fmla="*/ 1822297 w 6613372"/>
              <a:gd name="connsiteY79" fmla="*/ 1095375 h 1943100"/>
              <a:gd name="connsiteX80" fmla="*/ 1860397 w 6613372"/>
              <a:gd name="connsiteY80" fmla="*/ 1219200 h 1943100"/>
              <a:gd name="connsiteX81" fmla="*/ 1869922 w 6613372"/>
              <a:gd name="connsiteY81" fmla="*/ 1247775 h 1943100"/>
              <a:gd name="connsiteX82" fmla="*/ 1879447 w 6613372"/>
              <a:gd name="connsiteY82" fmla="*/ 1276350 h 1943100"/>
              <a:gd name="connsiteX83" fmla="*/ 1898497 w 6613372"/>
              <a:gd name="connsiteY83" fmla="*/ 1314450 h 1943100"/>
              <a:gd name="connsiteX84" fmla="*/ 1908022 w 6613372"/>
              <a:gd name="connsiteY84" fmla="*/ 1343025 h 1943100"/>
              <a:gd name="connsiteX85" fmla="*/ 1927072 w 6613372"/>
              <a:gd name="connsiteY85" fmla="*/ 1390650 h 1943100"/>
              <a:gd name="connsiteX86" fmla="*/ 1936597 w 6613372"/>
              <a:gd name="connsiteY86" fmla="*/ 1419225 h 1943100"/>
              <a:gd name="connsiteX87" fmla="*/ 1955647 w 6613372"/>
              <a:gd name="connsiteY87" fmla="*/ 1457325 h 1943100"/>
              <a:gd name="connsiteX88" fmla="*/ 1984222 w 6613372"/>
              <a:gd name="connsiteY88" fmla="*/ 1543050 h 1943100"/>
              <a:gd name="connsiteX89" fmla="*/ 1974697 w 6613372"/>
              <a:gd name="connsiteY89" fmla="*/ 1628775 h 1943100"/>
              <a:gd name="connsiteX90" fmla="*/ 1879447 w 6613372"/>
              <a:gd name="connsiteY90" fmla="*/ 1638300 h 1943100"/>
              <a:gd name="connsiteX91" fmla="*/ 1736572 w 6613372"/>
              <a:gd name="connsiteY91" fmla="*/ 1647825 h 1943100"/>
              <a:gd name="connsiteX92" fmla="*/ 1641322 w 6613372"/>
              <a:gd name="connsiteY92" fmla="*/ 1704975 h 1943100"/>
              <a:gd name="connsiteX93" fmla="*/ 1603222 w 6613372"/>
              <a:gd name="connsiteY93" fmla="*/ 1714500 h 1943100"/>
              <a:gd name="connsiteX94" fmla="*/ 1546072 w 6613372"/>
              <a:gd name="connsiteY94" fmla="*/ 1733550 h 1943100"/>
              <a:gd name="connsiteX95" fmla="*/ 1136497 w 6613372"/>
              <a:gd name="connsiteY95" fmla="*/ 1714500 h 1943100"/>
              <a:gd name="connsiteX96" fmla="*/ 1069822 w 6613372"/>
              <a:gd name="connsiteY96" fmla="*/ 1685925 h 1943100"/>
              <a:gd name="connsiteX97" fmla="*/ 955522 w 6613372"/>
              <a:gd name="connsiteY97" fmla="*/ 1666875 h 1943100"/>
              <a:gd name="connsiteX98" fmla="*/ 898372 w 6613372"/>
              <a:gd name="connsiteY98" fmla="*/ 1647825 h 1943100"/>
              <a:gd name="connsiteX99" fmla="*/ 850747 w 6613372"/>
              <a:gd name="connsiteY99" fmla="*/ 1628775 h 1943100"/>
              <a:gd name="connsiteX100" fmla="*/ 812647 w 6613372"/>
              <a:gd name="connsiteY100" fmla="*/ 1619250 h 1943100"/>
              <a:gd name="connsiteX101" fmla="*/ 765022 w 6613372"/>
              <a:gd name="connsiteY101" fmla="*/ 1600200 h 1943100"/>
              <a:gd name="connsiteX102" fmla="*/ 726922 w 6613372"/>
              <a:gd name="connsiteY102" fmla="*/ 1581150 h 1943100"/>
              <a:gd name="connsiteX103" fmla="*/ 679297 w 6613372"/>
              <a:gd name="connsiteY103" fmla="*/ 1571625 h 1943100"/>
              <a:gd name="connsiteX104" fmla="*/ 650722 w 6613372"/>
              <a:gd name="connsiteY104" fmla="*/ 1562100 h 1943100"/>
              <a:gd name="connsiteX105" fmla="*/ 603097 w 6613372"/>
              <a:gd name="connsiteY105" fmla="*/ 1552575 h 1943100"/>
              <a:gd name="connsiteX106" fmla="*/ 507847 w 6613372"/>
              <a:gd name="connsiteY106" fmla="*/ 1524000 h 1943100"/>
              <a:gd name="connsiteX107" fmla="*/ 384022 w 6613372"/>
              <a:gd name="connsiteY107" fmla="*/ 1485900 h 1943100"/>
              <a:gd name="connsiteX108" fmla="*/ 298297 w 6613372"/>
              <a:gd name="connsiteY108" fmla="*/ 1419225 h 1943100"/>
              <a:gd name="connsiteX109" fmla="*/ 260197 w 6613372"/>
              <a:gd name="connsiteY109" fmla="*/ 1390650 h 1943100"/>
              <a:gd name="connsiteX110" fmla="*/ 193522 w 6613372"/>
              <a:gd name="connsiteY110" fmla="*/ 1323975 h 1943100"/>
              <a:gd name="connsiteX111" fmla="*/ 79222 w 6613372"/>
              <a:gd name="connsiteY111" fmla="*/ 1228725 h 1943100"/>
              <a:gd name="connsiteX112" fmla="*/ 31597 w 6613372"/>
              <a:gd name="connsiteY112" fmla="*/ 1152525 h 1943100"/>
              <a:gd name="connsiteX113" fmla="*/ 12547 w 6613372"/>
              <a:gd name="connsiteY113" fmla="*/ 1066800 h 1943100"/>
              <a:gd name="connsiteX114" fmla="*/ 3022 w 6613372"/>
              <a:gd name="connsiteY114" fmla="*/ 981075 h 1943100"/>
              <a:gd name="connsiteX115" fmla="*/ 12547 w 6613372"/>
              <a:gd name="connsiteY115" fmla="*/ 752475 h 1943100"/>
              <a:gd name="connsiteX116" fmla="*/ 88747 w 6613372"/>
              <a:gd name="connsiteY116" fmla="*/ 714375 h 1943100"/>
              <a:gd name="connsiteX117" fmla="*/ 117322 w 6613372"/>
              <a:gd name="connsiteY117" fmla="*/ 695325 h 1943100"/>
              <a:gd name="connsiteX118" fmla="*/ 422122 w 6613372"/>
              <a:gd name="connsiteY118" fmla="*/ 714375 h 1943100"/>
              <a:gd name="connsiteX119" fmla="*/ 460222 w 6613372"/>
              <a:gd name="connsiteY119" fmla="*/ 733425 h 1943100"/>
              <a:gd name="connsiteX120" fmla="*/ 545947 w 6613372"/>
              <a:gd name="connsiteY120" fmla="*/ 771525 h 1943100"/>
              <a:gd name="connsiteX121" fmla="*/ 622147 w 6613372"/>
              <a:gd name="connsiteY121" fmla="*/ 828675 h 1943100"/>
              <a:gd name="connsiteX122" fmla="*/ 707872 w 6613372"/>
              <a:gd name="connsiteY122" fmla="*/ 923925 h 1943100"/>
              <a:gd name="connsiteX123" fmla="*/ 755497 w 6613372"/>
              <a:gd name="connsiteY123" fmla="*/ 1009650 h 1943100"/>
              <a:gd name="connsiteX124" fmla="*/ 736447 w 6613372"/>
              <a:gd name="connsiteY124" fmla="*/ 1362075 h 1943100"/>
              <a:gd name="connsiteX125" fmla="*/ 688822 w 6613372"/>
              <a:gd name="connsiteY125" fmla="*/ 1447800 h 1943100"/>
              <a:gd name="connsiteX126" fmla="*/ 650722 w 6613372"/>
              <a:gd name="connsiteY126" fmla="*/ 1466850 h 1943100"/>
              <a:gd name="connsiteX127" fmla="*/ 584047 w 6613372"/>
              <a:gd name="connsiteY127" fmla="*/ 1514475 h 1943100"/>
              <a:gd name="connsiteX128" fmla="*/ 450697 w 6613372"/>
              <a:gd name="connsiteY128" fmla="*/ 152400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6613372" h="1943100">
                <a:moveTo>
                  <a:pt x="6613372" y="1638300"/>
                </a:moveTo>
                <a:cubicBezTo>
                  <a:pt x="6488843" y="1652137"/>
                  <a:pt x="6492431" y="1653561"/>
                  <a:pt x="6327622" y="1657350"/>
                </a:cubicBezTo>
                <a:lnTo>
                  <a:pt x="5698972" y="1666875"/>
                </a:lnTo>
                <a:cubicBezTo>
                  <a:pt x="5695797" y="1698625"/>
                  <a:pt x="5698831" y="1731628"/>
                  <a:pt x="5689447" y="1762125"/>
                </a:cubicBezTo>
                <a:cubicBezTo>
                  <a:pt x="5685486" y="1775000"/>
                  <a:pt x="5671833" y="1782870"/>
                  <a:pt x="5660872" y="1790700"/>
                </a:cubicBezTo>
                <a:cubicBezTo>
                  <a:pt x="5645345" y="1801791"/>
                  <a:pt x="5590359" y="1823268"/>
                  <a:pt x="5575147" y="1828800"/>
                </a:cubicBezTo>
                <a:cubicBezTo>
                  <a:pt x="5556276" y="1835662"/>
                  <a:pt x="5537688" y="1843912"/>
                  <a:pt x="5517997" y="1847850"/>
                </a:cubicBezTo>
                <a:cubicBezTo>
                  <a:pt x="5473968" y="1856656"/>
                  <a:pt x="5384647" y="1866900"/>
                  <a:pt x="5384647" y="1866900"/>
                </a:cubicBezTo>
                <a:lnTo>
                  <a:pt x="4889347" y="1857375"/>
                </a:lnTo>
                <a:cubicBezTo>
                  <a:pt x="4856208" y="1856232"/>
                  <a:pt x="4825905" y="1845393"/>
                  <a:pt x="4794097" y="1838325"/>
                </a:cubicBezTo>
                <a:cubicBezTo>
                  <a:pt x="4754159" y="1829450"/>
                  <a:pt x="4730679" y="1826168"/>
                  <a:pt x="4689322" y="1819275"/>
                </a:cubicBezTo>
                <a:cubicBezTo>
                  <a:pt x="4673447" y="1809750"/>
                  <a:pt x="4656508" y="1801808"/>
                  <a:pt x="4641697" y="1790700"/>
                </a:cubicBezTo>
                <a:cubicBezTo>
                  <a:pt x="4584618" y="1747891"/>
                  <a:pt x="4641855" y="1771703"/>
                  <a:pt x="4584547" y="1752600"/>
                </a:cubicBezTo>
                <a:cubicBezTo>
                  <a:pt x="4578197" y="1743075"/>
                  <a:pt x="4571177" y="1733964"/>
                  <a:pt x="4565497" y="1724025"/>
                </a:cubicBezTo>
                <a:cubicBezTo>
                  <a:pt x="4558452" y="1711697"/>
                  <a:pt x="4554323" y="1697739"/>
                  <a:pt x="4546447" y="1685925"/>
                </a:cubicBezTo>
                <a:cubicBezTo>
                  <a:pt x="4535170" y="1669009"/>
                  <a:pt x="4521047" y="1654175"/>
                  <a:pt x="4508347" y="1638300"/>
                </a:cubicBezTo>
                <a:cubicBezTo>
                  <a:pt x="4484177" y="1565791"/>
                  <a:pt x="4493235" y="1600841"/>
                  <a:pt x="4479772" y="1533525"/>
                </a:cubicBezTo>
                <a:cubicBezTo>
                  <a:pt x="4482947" y="1470025"/>
                  <a:pt x="4483789" y="1406365"/>
                  <a:pt x="4489297" y="1343025"/>
                </a:cubicBezTo>
                <a:cubicBezTo>
                  <a:pt x="4490167" y="1333023"/>
                  <a:pt x="4493253" y="1322804"/>
                  <a:pt x="4498822" y="1314450"/>
                </a:cubicBezTo>
                <a:cubicBezTo>
                  <a:pt x="4506294" y="1303242"/>
                  <a:pt x="4516436" y="1293705"/>
                  <a:pt x="4527397" y="1285875"/>
                </a:cubicBezTo>
                <a:cubicBezTo>
                  <a:pt x="4538951" y="1277622"/>
                  <a:pt x="4552522" y="1272592"/>
                  <a:pt x="4565497" y="1266825"/>
                </a:cubicBezTo>
                <a:cubicBezTo>
                  <a:pt x="4581121" y="1259881"/>
                  <a:pt x="4596627" y="1252274"/>
                  <a:pt x="4613122" y="1247775"/>
                </a:cubicBezTo>
                <a:cubicBezTo>
                  <a:pt x="4631754" y="1242693"/>
                  <a:pt x="4651222" y="1241425"/>
                  <a:pt x="4670272" y="1238250"/>
                </a:cubicBezTo>
                <a:cubicBezTo>
                  <a:pt x="4759172" y="1244600"/>
                  <a:pt x="4848456" y="1246886"/>
                  <a:pt x="4936972" y="1257300"/>
                </a:cubicBezTo>
                <a:cubicBezTo>
                  <a:pt x="4953589" y="1259255"/>
                  <a:pt x="5014348" y="1282633"/>
                  <a:pt x="5032222" y="1295400"/>
                </a:cubicBezTo>
                <a:cubicBezTo>
                  <a:pt x="5075518" y="1326326"/>
                  <a:pt x="5127866" y="1367804"/>
                  <a:pt x="5165572" y="1409700"/>
                </a:cubicBezTo>
                <a:cubicBezTo>
                  <a:pt x="5182161" y="1428132"/>
                  <a:pt x="5197322" y="1447800"/>
                  <a:pt x="5213197" y="1466850"/>
                </a:cubicBezTo>
                <a:cubicBezTo>
                  <a:pt x="5247327" y="1552175"/>
                  <a:pt x="5220308" y="1476246"/>
                  <a:pt x="5241772" y="1562100"/>
                </a:cubicBezTo>
                <a:cubicBezTo>
                  <a:pt x="5244207" y="1571840"/>
                  <a:pt x="5248539" y="1581021"/>
                  <a:pt x="5251297" y="1590675"/>
                </a:cubicBezTo>
                <a:cubicBezTo>
                  <a:pt x="5254893" y="1603262"/>
                  <a:pt x="5257647" y="1616075"/>
                  <a:pt x="5260822" y="1628775"/>
                </a:cubicBezTo>
                <a:cubicBezTo>
                  <a:pt x="5257647" y="1679575"/>
                  <a:pt x="5262577" y="1731542"/>
                  <a:pt x="5251297" y="1781175"/>
                </a:cubicBezTo>
                <a:cubicBezTo>
                  <a:pt x="5246223" y="1803501"/>
                  <a:pt x="5229386" y="1822136"/>
                  <a:pt x="5213197" y="1838325"/>
                </a:cubicBezTo>
                <a:cubicBezTo>
                  <a:pt x="5200497" y="1851025"/>
                  <a:pt x="5190691" y="1867514"/>
                  <a:pt x="5175097" y="1876425"/>
                </a:cubicBezTo>
                <a:cubicBezTo>
                  <a:pt x="5125640" y="1904686"/>
                  <a:pt x="5084582" y="1915323"/>
                  <a:pt x="5032222" y="1924050"/>
                </a:cubicBezTo>
                <a:cubicBezTo>
                  <a:pt x="4969053" y="1934578"/>
                  <a:pt x="4938009" y="1936329"/>
                  <a:pt x="4870297" y="1943100"/>
                </a:cubicBezTo>
                <a:cubicBezTo>
                  <a:pt x="4711547" y="1936750"/>
                  <a:pt x="4552426" y="1936620"/>
                  <a:pt x="4394047" y="1924050"/>
                </a:cubicBezTo>
                <a:cubicBezTo>
                  <a:pt x="4351820" y="1920699"/>
                  <a:pt x="4311759" y="1903782"/>
                  <a:pt x="4270222" y="1895475"/>
                </a:cubicBezTo>
                <a:cubicBezTo>
                  <a:pt x="4232347" y="1887900"/>
                  <a:pt x="4193587" y="1884985"/>
                  <a:pt x="4155922" y="1876425"/>
                </a:cubicBezTo>
                <a:cubicBezTo>
                  <a:pt x="4123598" y="1869079"/>
                  <a:pt x="4092830" y="1855890"/>
                  <a:pt x="4060672" y="1847850"/>
                </a:cubicBezTo>
                <a:cubicBezTo>
                  <a:pt x="4029260" y="1839997"/>
                  <a:pt x="3996940" y="1836216"/>
                  <a:pt x="3965422" y="1828800"/>
                </a:cubicBezTo>
                <a:cubicBezTo>
                  <a:pt x="3942922" y="1823506"/>
                  <a:pt x="3921348" y="1814593"/>
                  <a:pt x="3898747" y="1809750"/>
                </a:cubicBezTo>
                <a:cubicBezTo>
                  <a:pt x="3876795" y="1805046"/>
                  <a:pt x="3854217" y="1803916"/>
                  <a:pt x="3832072" y="1800225"/>
                </a:cubicBezTo>
                <a:cubicBezTo>
                  <a:pt x="3816103" y="1797563"/>
                  <a:pt x="3800322" y="1793875"/>
                  <a:pt x="3784447" y="1790700"/>
                </a:cubicBezTo>
                <a:cubicBezTo>
                  <a:pt x="3774922" y="1784350"/>
                  <a:pt x="3766111" y="1776770"/>
                  <a:pt x="3755872" y="1771650"/>
                </a:cubicBezTo>
                <a:cubicBezTo>
                  <a:pt x="3746892" y="1767160"/>
                  <a:pt x="3737315" y="1762793"/>
                  <a:pt x="3727297" y="1762125"/>
                </a:cubicBezTo>
                <a:cubicBezTo>
                  <a:pt x="3641703" y="1756419"/>
                  <a:pt x="3555847" y="1755775"/>
                  <a:pt x="3470122" y="1752600"/>
                </a:cubicBezTo>
                <a:cubicBezTo>
                  <a:pt x="3285218" y="1668553"/>
                  <a:pt x="3284826" y="1681917"/>
                  <a:pt x="3146272" y="1581150"/>
                </a:cubicBezTo>
                <a:cubicBezTo>
                  <a:pt x="3038902" y="1503063"/>
                  <a:pt x="3058936" y="1506100"/>
                  <a:pt x="2955772" y="1419225"/>
                </a:cubicBezTo>
                <a:cubicBezTo>
                  <a:pt x="2811199" y="1297479"/>
                  <a:pt x="2929874" y="1402087"/>
                  <a:pt x="2793847" y="1304925"/>
                </a:cubicBezTo>
                <a:cubicBezTo>
                  <a:pt x="2773668" y="1290512"/>
                  <a:pt x="2757618" y="1270613"/>
                  <a:pt x="2736697" y="1257300"/>
                </a:cubicBezTo>
                <a:cubicBezTo>
                  <a:pt x="2709938" y="1240272"/>
                  <a:pt x="2680377" y="1237126"/>
                  <a:pt x="2650972" y="1228725"/>
                </a:cubicBezTo>
                <a:cubicBezTo>
                  <a:pt x="2554341" y="1201116"/>
                  <a:pt x="2722689" y="1225100"/>
                  <a:pt x="2460472" y="1209675"/>
                </a:cubicBezTo>
                <a:cubicBezTo>
                  <a:pt x="2416806" y="1187842"/>
                  <a:pt x="2415394" y="1190462"/>
                  <a:pt x="2374747" y="1152525"/>
                </a:cubicBezTo>
                <a:cubicBezTo>
                  <a:pt x="2341922" y="1121888"/>
                  <a:pt x="2301774" y="1096260"/>
                  <a:pt x="2279497" y="1057275"/>
                </a:cubicBezTo>
                <a:cubicBezTo>
                  <a:pt x="2266797" y="1035050"/>
                  <a:pt x="2253374" y="1013223"/>
                  <a:pt x="2241397" y="990600"/>
                </a:cubicBezTo>
                <a:cubicBezTo>
                  <a:pt x="2224788" y="959228"/>
                  <a:pt x="2193772" y="895350"/>
                  <a:pt x="2193772" y="895350"/>
                </a:cubicBezTo>
                <a:cubicBezTo>
                  <a:pt x="2190597" y="876300"/>
                  <a:pt x="2188035" y="857138"/>
                  <a:pt x="2184247" y="838200"/>
                </a:cubicBezTo>
                <a:cubicBezTo>
                  <a:pt x="2181680" y="825363"/>
                  <a:pt x="2174722" y="813191"/>
                  <a:pt x="2174722" y="800100"/>
                </a:cubicBezTo>
                <a:cubicBezTo>
                  <a:pt x="2174722" y="666134"/>
                  <a:pt x="2178417" y="635833"/>
                  <a:pt x="2203297" y="523875"/>
                </a:cubicBezTo>
                <a:cubicBezTo>
                  <a:pt x="2208977" y="498317"/>
                  <a:pt x="2214463" y="472641"/>
                  <a:pt x="2222347" y="447675"/>
                </a:cubicBezTo>
                <a:cubicBezTo>
                  <a:pt x="2233538" y="412238"/>
                  <a:pt x="2249768" y="378495"/>
                  <a:pt x="2260447" y="342900"/>
                </a:cubicBezTo>
                <a:cubicBezTo>
                  <a:pt x="2278371" y="283152"/>
                  <a:pt x="2283500" y="219260"/>
                  <a:pt x="2308072" y="161925"/>
                </a:cubicBezTo>
                <a:cubicBezTo>
                  <a:pt x="2317597" y="139700"/>
                  <a:pt x="2327667" y="117701"/>
                  <a:pt x="2336647" y="95250"/>
                </a:cubicBezTo>
                <a:cubicBezTo>
                  <a:pt x="2345757" y="72476"/>
                  <a:pt x="2349676" y="52660"/>
                  <a:pt x="2355697" y="28575"/>
                </a:cubicBezTo>
                <a:cubicBezTo>
                  <a:pt x="2331214" y="20414"/>
                  <a:pt x="2315334" y="14309"/>
                  <a:pt x="2289022" y="9525"/>
                </a:cubicBezTo>
                <a:cubicBezTo>
                  <a:pt x="2266933" y="5509"/>
                  <a:pt x="2244572" y="3175"/>
                  <a:pt x="2222347" y="0"/>
                </a:cubicBezTo>
                <a:cubicBezTo>
                  <a:pt x="2000097" y="3175"/>
                  <a:pt x="1777682" y="398"/>
                  <a:pt x="1555597" y="9525"/>
                </a:cubicBezTo>
                <a:cubicBezTo>
                  <a:pt x="1544159" y="9995"/>
                  <a:pt x="1534351" y="19781"/>
                  <a:pt x="1527022" y="28575"/>
                </a:cubicBezTo>
                <a:cubicBezTo>
                  <a:pt x="1517932" y="39483"/>
                  <a:pt x="1514322" y="53975"/>
                  <a:pt x="1507972" y="66675"/>
                </a:cubicBezTo>
                <a:cubicBezTo>
                  <a:pt x="1504797" y="82550"/>
                  <a:pt x="1498447" y="98111"/>
                  <a:pt x="1498447" y="114300"/>
                </a:cubicBezTo>
                <a:cubicBezTo>
                  <a:pt x="1498447" y="222297"/>
                  <a:pt x="1502143" y="330311"/>
                  <a:pt x="1507972" y="438150"/>
                </a:cubicBezTo>
                <a:cubicBezTo>
                  <a:pt x="1508514" y="448176"/>
                  <a:pt x="1513542" y="457497"/>
                  <a:pt x="1517497" y="466725"/>
                </a:cubicBezTo>
                <a:cubicBezTo>
                  <a:pt x="1525717" y="485906"/>
                  <a:pt x="1541530" y="516519"/>
                  <a:pt x="1555597" y="533400"/>
                </a:cubicBezTo>
                <a:cubicBezTo>
                  <a:pt x="1564221" y="543748"/>
                  <a:pt x="1577112" y="550503"/>
                  <a:pt x="1584172" y="561975"/>
                </a:cubicBezTo>
                <a:cubicBezTo>
                  <a:pt x="1602776" y="592207"/>
                  <a:pt x="1615922" y="625475"/>
                  <a:pt x="1631797" y="657225"/>
                </a:cubicBezTo>
                <a:cubicBezTo>
                  <a:pt x="1641322" y="676275"/>
                  <a:pt x="1651982" y="694799"/>
                  <a:pt x="1660372" y="714375"/>
                </a:cubicBezTo>
                <a:cubicBezTo>
                  <a:pt x="1669897" y="736600"/>
                  <a:pt x="1678814" y="759095"/>
                  <a:pt x="1688947" y="781050"/>
                </a:cubicBezTo>
                <a:cubicBezTo>
                  <a:pt x="1697872" y="800388"/>
                  <a:pt x="1709876" y="818321"/>
                  <a:pt x="1717522" y="838200"/>
                </a:cubicBezTo>
                <a:cubicBezTo>
                  <a:pt x="1725820" y="859774"/>
                  <a:pt x="1727771" y="883502"/>
                  <a:pt x="1736572" y="904875"/>
                </a:cubicBezTo>
                <a:cubicBezTo>
                  <a:pt x="1765833" y="975938"/>
                  <a:pt x="1803436" y="1019930"/>
                  <a:pt x="1822297" y="1095375"/>
                </a:cubicBezTo>
                <a:cubicBezTo>
                  <a:pt x="1839127" y="1162696"/>
                  <a:pt x="1827682" y="1121056"/>
                  <a:pt x="1860397" y="1219200"/>
                </a:cubicBezTo>
                <a:lnTo>
                  <a:pt x="1869922" y="1247775"/>
                </a:lnTo>
                <a:cubicBezTo>
                  <a:pt x="1873097" y="1257300"/>
                  <a:pt x="1874957" y="1267370"/>
                  <a:pt x="1879447" y="1276350"/>
                </a:cubicBezTo>
                <a:cubicBezTo>
                  <a:pt x="1885797" y="1289050"/>
                  <a:pt x="1892904" y="1301399"/>
                  <a:pt x="1898497" y="1314450"/>
                </a:cubicBezTo>
                <a:cubicBezTo>
                  <a:pt x="1902452" y="1323678"/>
                  <a:pt x="1904497" y="1333624"/>
                  <a:pt x="1908022" y="1343025"/>
                </a:cubicBezTo>
                <a:cubicBezTo>
                  <a:pt x="1914025" y="1359034"/>
                  <a:pt x="1921069" y="1374641"/>
                  <a:pt x="1927072" y="1390650"/>
                </a:cubicBezTo>
                <a:cubicBezTo>
                  <a:pt x="1930597" y="1400051"/>
                  <a:pt x="1932642" y="1409997"/>
                  <a:pt x="1936597" y="1419225"/>
                </a:cubicBezTo>
                <a:cubicBezTo>
                  <a:pt x="1942190" y="1432276"/>
                  <a:pt x="1949880" y="1444350"/>
                  <a:pt x="1955647" y="1457325"/>
                </a:cubicBezTo>
                <a:cubicBezTo>
                  <a:pt x="1976143" y="1503441"/>
                  <a:pt x="1973166" y="1498824"/>
                  <a:pt x="1984222" y="1543050"/>
                </a:cubicBezTo>
                <a:cubicBezTo>
                  <a:pt x="1981047" y="1571625"/>
                  <a:pt x="1995971" y="1609435"/>
                  <a:pt x="1974697" y="1628775"/>
                </a:cubicBezTo>
                <a:cubicBezTo>
                  <a:pt x="1951087" y="1650239"/>
                  <a:pt x="1911254" y="1635755"/>
                  <a:pt x="1879447" y="1638300"/>
                </a:cubicBezTo>
                <a:cubicBezTo>
                  <a:pt x="1831868" y="1642106"/>
                  <a:pt x="1784197" y="1644650"/>
                  <a:pt x="1736572" y="1647825"/>
                </a:cubicBezTo>
                <a:cubicBezTo>
                  <a:pt x="1705578" y="1668488"/>
                  <a:pt x="1675720" y="1689339"/>
                  <a:pt x="1641322" y="1704975"/>
                </a:cubicBezTo>
                <a:cubicBezTo>
                  <a:pt x="1629405" y="1710392"/>
                  <a:pt x="1615761" y="1710738"/>
                  <a:pt x="1603222" y="1714500"/>
                </a:cubicBezTo>
                <a:cubicBezTo>
                  <a:pt x="1583988" y="1720270"/>
                  <a:pt x="1565122" y="1727200"/>
                  <a:pt x="1546072" y="1733550"/>
                </a:cubicBezTo>
                <a:cubicBezTo>
                  <a:pt x="1409547" y="1727200"/>
                  <a:pt x="1272491" y="1728099"/>
                  <a:pt x="1136497" y="1714500"/>
                </a:cubicBezTo>
                <a:cubicBezTo>
                  <a:pt x="1112437" y="1712094"/>
                  <a:pt x="1093206" y="1692079"/>
                  <a:pt x="1069822" y="1685925"/>
                </a:cubicBezTo>
                <a:cubicBezTo>
                  <a:pt x="1032468" y="1676095"/>
                  <a:pt x="992165" y="1679089"/>
                  <a:pt x="955522" y="1666875"/>
                </a:cubicBezTo>
                <a:cubicBezTo>
                  <a:pt x="936472" y="1660525"/>
                  <a:pt x="917243" y="1654687"/>
                  <a:pt x="898372" y="1647825"/>
                </a:cubicBezTo>
                <a:cubicBezTo>
                  <a:pt x="882304" y="1641982"/>
                  <a:pt x="866967" y="1634182"/>
                  <a:pt x="850747" y="1628775"/>
                </a:cubicBezTo>
                <a:cubicBezTo>
                  <a:pt x="838328" y="1624635"/>
                  <a:pt x="825066" y="1623390"/>
                  <a:pt x="812647" y="1619250"/>
                </a:cubicBezTo>
                <a:cubicBezTo>
                  <a:pt x="796427" y="1613843"/>
                  <a:pt x="780646" y="1607144"/>
                  <a:pt x="765022" y="1600200"/>
                </a:cubicBezTo>
                <a:cubicBezTo>
                  <a:pt x="752047" y="1594433"/>
                  <a:pt x="740392" y="1585640"/>
                  <a:pt x="726922" y="1581150"/>
                </a:cubicBezTo>
                <a:cubicBezTo>
                  <a:pt x="711563" y="1576030"/>
                  <a:pt x="695003" y="1575552"/>
                  <a:pt x="679297" y="1571625"/>
                </a:cubicBezTo>
                <a:cubicBezTo>
                  <a:pt x="669557" y="1569190"/>
                  <a:pt x="660462" y="1564535"/>
                  <a:pt x="650722" y="1562100"/>
                </a:cubicBezTo>
                <a:cubicBezTo>
                  <a:pt x="635016" y="1558173"/>
                  <a:pt x="618901" y="1556087"/>
                  <a:pt x="603097" y="1552575"/>
                </a:cubicBezTo>
                <a:cubicBezTo>
                  <a:pt x="467037" y="1522339"/>
                  <a:pt x="697798" y="1571488"/>
                  <a:pt x="507847" y="1524000"/>
                </a:cubicBezTo>
                <a:cubicBezTo>
                  <a:pt x="483153" y="1517827"/>
                  <a:pt x="411488" y="1503557"/>
                  <a:pt x="384022" y="1485900"/>
                </a:cubicBezTo>
                <a:cubicBezTo>
                  <a:pt x="353571" y="1466324"/>
                  <a:pt x="326990" y="1441297"/>
                  <a:pt x="298297" y="1419225"/>
                </a:cubicBezTo>
                <a:cubicBezTo>
                  <a:pt x="285714" y="1409546"/>
                  <a:pt x="271422" y="1401875"/>
                  <a:pt x="260197" y="1390650"/>
                </a:cubicBezTo>
                <a:cubicBezTo>
                  <a:pt x="237972" y="1368425"/>
                  <a:pt x="221635" y="1338031"/>
                  <a:pt x="193522" y="1323975"/>
                </a:cubicBezTo>
                <a:cubicBezTo>
                  <a:pt x="146020" y="1300224"/>
                  <a:pt x="107969" y="1286218"/>
                  <a:pt x="79222" y="1228725"/>
                </a:cubicBezTo>
                <a:cubicBezTo>
                  <a:pt x="53072" y="1176426"/>
                  <a:pt x="68691" y="1201984"/>
                  <a:pt x="31597" y="1152525"/>
                </a:cubicBezTo>
                <a:cubicBezTo>
                  <a:pt x="24664" y="1124794"/>
                  <a:pt x="16578" y="1095015"/>
                  <a:pt x="12547" y="1066800"/>
                </a:cubicBezTo>
                <a:cubicBezTo>
                  <a:pt x="8481" y="1038338"/>
                  <a:pt x="6197" y="1009650"/>
                  <a:pt x="3022" y="981075"/>
                </a:cubicBezTo>
                <a:cubicBezTo>
                  <a:pt x="6197" y="904875"/>
                  <a:pt x="-10791" y="825083"/>
                  <a:pt x="12547" y="752475"/>
                </a:cubicBezTo>
                <a:cubicBezTo>
                  <a:pt x="21237" y="725439"/>
                  <a:pt x="65118" y="730127"/>
                  <a:pt x="88747" y="714375"/>
                </a:cubicBezTo>
                <a:lnTo>
                  <a:pt x="117322" y="695325"/>
                </a:lnTo>
                <a:cubicBezTo>
                  <a:pt x="218922" y="701675"/>
                  <a:pt x="320946" y="703133"/>
                  <a:pt x="422122" y="714375"/>
                </a:cubicBezTo>
                <a:cubicBezTo>
                  <a:pt x="436234" y="715943"/>
                  <a:pt x="447810" y="726529"/>
                  <a:pt x="460222" y="733425"/>
                </a:cubicBezTo>
                <a:cubicBezTo>
                  <a:pt x="527632" y="770875"/>
                  <a:pt x="483834" y="755997"/>
                  <a:pt x="545947" y="771525"/>
                </a:cubicBezTo>
                <a:cubicBezTo>
                  <a:pt x="571347" y="790575"/>
                  <a:pt x="599696" y="806224"/>
                  <a:pt x="622147" y="828675"/>
                </a:cubicBezTo>
                <a:cubicBezTo>
                  <a:pt x="664960" y="871488"/>
                  <a:pt x="673122" y="876144"/>
                  <a:pt x="707872" y="923925"/>
                </a:cubicBezTo>
                <a:cubicBezTo>
                  <a:pt x="748182" y="979351"/>
                  <a:pt x="740205" y="963774"/>
                  <a:pt x="755497" y="1009650"/>
                </a:cubicBezTo>
                <a:cubicBezTo>
                  <a:pt x="777860" y="1166193"/>
                  <a:pt x="770237" y="1074856"/>
                  <a:pt x="736447" y="1362075"/>
                </a:cubicBezTo>
                <a:cubicBezTo>
                  <a:pt x="731988" y="1399976"/>
                  <a:pt x="719575" y="1420891"/>
                  <a:pt x="688822" y="1447800"/>
                </a:cubicBezTo>
                <a:cubicBezTo>
                  <a:pt x="678136" y="1457150"/>
                  <a:pt x="662276" y="1458597"/>
                  <a:pt x="650722" y="1466850"/>
                </a:cubicBezTo>
                <a:cubicBezTo>
                  <a:pt x="608443" y="1497049"/>
                  <a:pt x="638058" y="1498272"/>
                  <a:pt x="584047" y="1514475"/>
                </a:cubicBezTo>
                <a:cubicBezTo>
                  <a:pt x="538378" y="1528176"/>
                  <a:pt x="498159" y="1524000"/>
                  <a:pt x="450697" y="15240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0"/>
            <a:ext cx="9143999" cy="573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67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38138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3695700" y="685802"/>
            <a:ext cx="6248400" cy="2028825"/>
          </a:xfrm>
          <a:custGeom>
            <a:avLst/>
            <a:gdLst>
              <a:gd name="connsiteX0" fmla="*/ 6248400 w 6248400"/>
              <a:gd name="connsiteY0" fmla="*/ 1704975 h 2028825"/>
              <a:gd name="connsiteX1" fmla="*/ 5905500 w 6248400"/>
              <a:gd name="connsiteY1" fmla="*/ 1733550 h 2028825"/>
              <a:gd name="connsiteX2" fmla="*/ 5800725 w 6248400"/>
              <a:gd name="connsiteY2" fmla="*/ 1743075 h 2028825"/>
              <a:gd name="connsiteX3" fmla="*/ 5724525 w 6248400"/>
              <a:gd name="connsiteY3" fmla="*/ 1762125 h 2028825"/>
              <a:gd name="connsiteX4" fmla="*/ 5248275 w 6248400"/>
              <a:gd name="connsiteY4" fmla="*/ 1790700 h 2028825"/>
              <a:gd name="connsiteX5" fmla="*/ 5200650 w 6248400"/>
              <a:gd name="connsiteY5" fmla="*/ 1809750 h 2028825"/>
              <a:gd name="connsiteX6" fmla="*/ 5162550 w 6248400"/>
              <a:gd name="connsiteY6" fmla="*/ 1828800 h 2028825"/>
              <a:gd name="connsiteX7" fmla="*/ 5105400 w 6248400"/>
              <a:gd name="connsiteY7" fmla="*/ 1838325 h 2028825"/>
              <a:gd name="connsiteX8" fmla="*/ 5000625 w 6248400"/>
              <a:gd name="connsiteY8" fmla="*/ 1857375 h 2028825"/>
              <a:gd name="connsiteX9" fmla="*/ 4867275 w 6248400"/>
              <a:gd name="connsiteY9" fmla="*/ 1876425 h 2028825"/>
              <a:gd name="connsiteX10" fmla="*/ 4800600 w 6248400"/>
              <a:gd name="connsiteY10" fmla="*/ 1895475 h 2028825"/>
              <a:gd name="connsiteX11" fmla="*/ 4743450 w 6248400"/>
              <a:gd name="connsiteY11" fmla="*/ 1905000 h 2028825"/>
              <a:gd name="connsiteX12" fmla="*/ 4533900 w 6248400"/>
              <a:gd name="connsiteY12" fmla="*/ 1924050 h 2028825"/>
              <a:gd name="connsiteX13" fmla="*/ 4191000 w 6248400"/>
              <a:gd name="connsiteY13" fmla="*/ 1914525 h 2028825"/>
              <a:gd name="connsiteX14" fmla="*/ 4133850 w 6248400"/>
              <a:gd name="connsiteY14" fmla="*/ 1885950 h 2028825"/>
              <a:gd name="connsiteX15" fmla="*/ 4029075 w 6248400"/>
              <a:gd name="connsiteY15" fmla="*/ 1724025 h 2028825"/>
              <a:gd name="connsiteX16" fmla="*/ 4019550 w 6248400"/>
              <a:gd name="connsiteY16" fmla="*/ 1695450 h 2028825"/>
              <a:gd name="connsiteX17" fmla="*/ 4010025 w 6248400"/>
              <a:gd name="connsiteY17" fmla="*/ 1647825 h 2028825"/>
              <a:gd name="connsiteX18" fmla="*/ 4019550 w 6248400"/>
              <a:gd name="connsiteY18" fmla="*/ 1514475 h 2028825"/>
              <a:gd name="connsiteX19" fmla="*/ 4076700 w 6248400"/>
              <a:gd name="connsiteY19" fmla="*/ 1419225 h 2028825"/>
              <a:gd name="connsiteX20" fmla="*/ 4219575 w 6248400"/>
              <a:gd name="connsiteY20" fmla="*/ 1285875 h 2028825"/>
              <a:gd name="connsiteX21" fmla="*/ 4429125 w 6248400"/>
              <a:gd name="connsiteY21" fmla="*/ 1190625 h 2028825"/>
              <a:gd name="connsiteX22" fmla="*/ 4476750 w 6248400"/>
              <a:gd name="connsiteY22" fmla="*/ 1181100 h 2028825"/>
              <a:gd name="connsiteX23" fmla="*/ 4743450 w 6248400"/>
              <a:gd name="connsiteY23" fmla="*/ 1200150 h 2028825"/>
              <a:gd name="connsiteX24" fmla="*/ 4772025 w 6248400"/>
              <a:gd name="connsiteY24" fmla="*/ 1219200 h 2028825"/>
              <a:gd name="connsiteX25" fmla="*/ 4800600 w 6248400"/>
              <a:gd name="connsiteY25" fmla="*/ 1228725 h 2028825"/>
              <a:gd name="connsiteX26" fmla="*/ 4905375 w 6248400"/>
              <a:gd name="connsiteY26" fmla="*/ 1323975 h 2028825"/>
              <a:gd name="connsiteX27" fmla="*/ 4943475 w 6248400"/>
              <a:gd name="connsiteY27" fmla="*/ 1362075 h 2028825"/>
              <a:gd name="connsiteX28" fmla="*/ 4972050 w 6248400"/>
              <a:gd name="connsiteY28" fmla="*/ 1419225 h 2028825"/>
              <a:gd name="connsiteX29" fmla="*/ 4991100 w 6248400"/>
              <a:gd name="connsiteY29" fmla="*/ 1466850 h 2028825"/>
              <a:gd name="connsiteX30" fmla="*/ 5019675 w 6248400"/>
              <a:gd name="connsiteY30" fmla="*/ 1495425 h 2028825"/>
              <a:gd name="connsiteX31" fmla="*/ 5048250 w 6248400"/>
              <a:gd name="connsiteY31" fmla="*/ 1600200 h 2028825"/>
              <a:gd name="connsiteX32" fmla="*/ 5029200 w 6248400"/>
              <a:gd name="connsiteY32" fmla="*/ 1809750 h 2028825"/>
              <a:gd name="connsiteX33" fmla="*/ 4972050 w 6248400"/>
              <a:gd name="connsiteY33" fmla="*/ 1876425 h 2028825"/>
              <a:gd name="connsiteX34" fmla="*/ 4943475 w 6248400"/>
              <a:gd name="connsiteY34" fmla="*/ 1914525 h 2028825"/>
              <a:gd name="connsiteX35" fmla="*/ 4876800 w 6248400"/>
              <a:gd name="connsiteY35" fmla="*/ 1962150 h 2028825"/>
              <a:gd name="connsiteX36" fmla="*/ 4838700 w 6248400"/>
              <a:gd name="connsiteY36" fmla="*/ 1990725 h 2028825"/>
              <a:gd name="connsiteX37" fmla="*/ 4772025 w 6248400"/>
              <a:gd name="connsiteY37" fmla="*/ 2009775 h 2028825"/>
              <a:gd name="connsiteX38" fmla="*/ 4638675 w 6248400"/>
              <a:gd name="connsiteY38" fmla="*/ 2028825 h 2028825"/>
              <a:gd name="connsiteX39" fmla="*/ 4095750 w 6248400"/>
              <a:gd name="connsiteY39" fmla="*/ 2009775 h 2028825"/>
              <a:gd name="connsiteX40" fmla="*/ 4038600 w 6248400"/>
              <a:gd name="connsiteY40" fmla="*/ 1990725 h 2028825"/>
              <a:gd name="connsiteX41" fmla="*/ 4000500 w 6248400"/>
              <a:gd name="connsiteY41" fmla="*/ 1962150 h 2028825"/>
              <a:gd name="connsiteX42" fmla="*/ 3619500 w 6248400"/>
              <a:gd name="connsiteY42" fmla="*/ 1943100 h 2028825"/>
              <a:gd name="connsiteX43" fmla="*/ 3505200 w 6248400"/>
              <a:gd name="connsiteY43" fmla="*/ 1895475 h 2028825"/>
              <a:gd name="connsiteX44" fmla="*/ 3343275 w 6248400"/>
              <a:gd name="connsiteY44" fmla="*/ 1838325 h 2028825"/>
              <a:gd name="connsiteX45" fmla="*/ 3067050 w 6248400"/>
              <a:gd name="connsiteY45" fmla="*/ 1695450 h 2028825"/>
              <a:gd name="connsiteX46" fmla="*/ 2962275 w 6248400"/>
              <a:gd name="connsiteY46" fmla="*/ 1638300 h 2028825"/>
              <a:gd name="connsiteX47" fmla="*/ 2800350 w 6248400"/>
              <a:gd name="connsiteY47" fmla="*/ 1533525 h 2028825"/>
              <a:gd name="connsiteX48" fmla="*/ 2686050 w 6248400"/>
              <a:gd name="connsiteY48" fmla="*/ 1447800 h 2028825"/>
              <a:gd name="connsiteX49" fmla="*/ 2609850 w 6248400"/>
              <a:gd name="connsiteY49" fmla="*/ 1390650 h 2028825"/>
              <a:gd name="connsiteX50" fmla="*/ 2581275 w 6248400"/>
              <a:gd name="connsiteY50" fmla="*/ 1381125 h 2028825"/>
              <a:gd name="connsiteX51" fmla="*/ 2552700 w 6248400"/>
              <a:gd name="connsiteY51" fmla="*/ 1352550 h 2028825"/>
              <a:gd name="connsiteX52" fmla="*/ 2514600 w 6248400"/>
              <a:gd name="connsiteY52" fmla="*/ 1371600 h 2028825"/>
              <a:gd name="connsiteX53" fmla="*/ 2333625 w 6248400"/>
              <a:gd name="connsiteY53" fmla="*/ 1362075 h 2028825"/>
              <a:gd name="connsiteX54" fmla="*/ 2190750 w 6248400"/>
              <a:gd name="connsiteY54" fmla="*/ 1285875 h 2028825"/>
              <a:gd name="connsiteX55" fmla="*/ 2095500 w 6248400"/>
              <a:gd name="connsiteY55" fmla="*/ 1228725 h 2028825"/>
              <a:gd name="connsiteX56" fmla="*/ 2038350 w 6248400"/>
              <a:gd name="connsiteY56" fmla="*/ 1143000 h 2028825"/>
              <a:gd name="connsiteX57" fmla="*/ 2019300 w 6248400"/>
              <a:gd name="connsiteY57" fmla="*/ 1066800 h 2028825"/>
              <a:gd name="connsiteX58" fmla="*/ 2028825 w 6248400"/>
              <a:gd name="connsiteY58" fmla="*/ 838200 h 2028825"/>
              <a:gd name="connsiteX59" fmla="*/ 2047875 w 6248400"/>
              <a:gd name="connsiteY59" fmla="*/ 800100 h 2028825"/>
              <a:gd name="connsiteX60" fmla="*/ 2066925 w 6248400"/>
              <a:gd name="connsiteY60" fmla="*/ 723900 h 2028825"/>
              <a:gd name="connsiteX61" fmla="*/ 2114550 w 6248400"/>
              <a:gd name="connsiteY61" fmla="*/ 638175 h 2028825"/>
              <a:gd name="connsiteX62" fmla="*/ 2124075 w 6248400"/>
              <a:gd name="connsiteY62" fmla="*/ 590550 h 2028825"/>
              <a:gd name="connsiteX63" fmla="*/ 2143125 w 6248400"/>
              <a:gd name="connsiteY63" fmla="*/ 561975 h 2028825"/>
              <a:gd name="connsiteX64" fmla="*/ 2171700 w 6248400"/>
              <a:gd name="connsiteY64" fmla="*/ 504825 h 2028825"/>
              <a:gd name="connsiteX65" fmla="*/ 2162175 w 6248400"/>
              <a:gd name="connsiteY65" fmla="*/ 400050 h 2028825"/>
              <a:gd name="connsiteX66" fmla="*/ 2114550 w 6248400"/>
              <a:gd name="connsiteY66" fmla="*/ 285750 h 2028825"/>
              <a:gd name="connsiteX67" fmla="*/ 2095500 w 6248400"/>
              <a:gd name="connsiteY67" fmla="*/ 228600 h 2028825"/>
              <a:gd name="connsiteX68" fmla="*/ 1971675 w 6248400"/>
              <a:gd name="connsiteY68" fmla="*/ 85725 h 2028825"/>
              <a:gd name="connsiteX69" fmla="*/ 1924050 w 6248400"/>
              <a:gd name="connsiteY69" fmla="*/ 47625 h 2028825"/>
              <a:gd name="connsiteX70" fmla="*/ 1885950 w 6248400"/>
              <a:gd name="connsiteY70" fmla="*/ 38100 h 2028825"/>
              <a:gd name="connsiteX71" fmla="*/ 1828800 w 6248400"/>
              <a:gd name="connsiteY71" fmla="*/ 19050 h 2028825"/>
              <a:gd name="connsiteX72" fmla="*/ 1724025 w 6248400"/>
              <a:gd name="connsiteY72" fmla="*/ 0 h 2028825"/>
              <a:gd name="connsiteX73" fmla="*/ 1476375 w 6248400"/>
              <a:gd name="connsiteY73" fmla="*/ 9525 h 2028825"/>
              <a:gd name="connsiteX74" fmla="*/ 1333500 w 6248400"/>
              <a:gd name="connsiteY74" fmla="*/ 28575 h 2028825"/>
              <a:gd name="connsiteX75" fmla="*/ 1247775 w 6248400"/>
              <a:gd name="connsiteY75" fmla="*/ 66675 h 2028825"/>
              <a:gd name="connsiteX76" fmla="*/ 1200150 w 6248400"/>
              <a:gd name="connsiteY76" fmla="*/ 85725 h 2028825"/>
              <a:gd name="connsiteX77" fmla="*/ 1123950 w 6248400"/>
              <a:gd name="connsiteY77" fmla="*/ 152400 h 2028825"/>
              <a:gd name="connsiteX78" fmla="*/ 1095375 w 6248400"/>
              <a:gd name="connsiteY78" fmla="*/ 228600 h 2028825"/>
              <a:gd name="connsiteX79" fmla="*/ 1085850 w 6248400"/>
              <a:gd name="connsiteY79" fmla="*/ 285750 h 2028825"/>
              <a:gd name="connsiteX80" fmla="*/ 1066800 w 6248400"/>
              <a:gd name="connsiteY80" fmla="*/ 409575 h 2028825"/>
              <a:gd name="connsiteX81" fmla="*/ 1114425 w 6248400"/>
              <a:gd name="connsiteY81" fmla="*/ 704850 h 2028825"/>
              <a:gd name="connsiteX82" fmla="*/ 1162050 w 6248400"/>
              <a:gd name="connsiteY82" fmla="*/ 742950 h 2028825"/>
              <a:gd name="connsiteX83" fmla="*/ 1219200 w 6248400"/>
              <a:gd name="connsiteY83" fmla="*/ 752475 h 2028825"/>
              <a:gd name="connsiteX84" fmla="*/ 1276350 w 6248400"/>
              <a:gd name="connsiteY84" fmla="*/ 800100 h 2028825"/>
              <a:gd name="connsiteX85" fmla="*/ 1381125 w 6248400"/>
              <a:gd name="connsiteY85" fmla="*/ 895350 h 2028825"/>
              <a:gd name="connsiteX86" fmla="*/ 1457325 w 6248400"/>
              <a:gd name="connsiteY86" fmla="*/ 1000125 h 2028825"/>
              <a:gd name="connsiteX87" fmla="*/ 1495425 w 6248400"/>
              <a:gd name="connsiteY87" fmla="*/ 1047750 h 2028825"/>
              <a:gd name="connsiteX88" fmla="*/ 1514475 w 6248400"/>
              <a:gd name="connsiteY88" fmla="*/ 1095375 h 2028825"/>
              <a:gd name="connsiteX89" fmla="*/ 1543050 w 6248400"/>
              <a:gd name="connsiteY89" fmla="*/ 1123950 h 2028825"/>
              <a:gd name="connsiteX90" fmla="*/ 1562100 w 6248400"/>
              <a:gd name="connsiteY90" fmla="*/ 1162050 h 2028825"/>
              <a:gd name="connsiteX91" fmla="*/ 1590675 w 6248400"/>
              <a:gd name="connsiteY91" fmla="*/ 1200150 h 2028825"/>
              <a:gd name="connsiteX92" fmla="*/ 1638300 w 6248400"/>
              <a:gd name="connsiteY92" fmla="*/ 1285875 h 2028825"/>
              <a:gd name="connsiteX93" fmla="*/ 1685925 w 6248400"/>
              <a:gd name="connsiteY93" fmla="*/ 1447800 h 2028825"/>
              <a:gd name="connsiteX94" fmla="*/ 1704975 w 6248400"/>
              <a:gd name="connsiteY94" fmla="*/ 1524000 h 2028825"/>
              <a:gd name="connsiteX95" fmla="*/ 1714500 w 6248400"/>
              <a:gd name="connsiteY95" fmla="*/ 1562100 h 2028825"/>
              <a:gd name="connsiteX96" fmla="*/ 1704975 w 6248400"/>
              <a:gd name="connsiteY96" fmla="*/ 1638300 h 2028825"/>
              <a:gd name="connsiteX97" fmla="*/ 1600200 w 6248400"/>
              <a:gd name="connsiteY97" fmla="*/ 1704975 h 2028825"/>
              <a:gd name="connsiteX98" fmla="*/ 1571625 w 6248400"/>
              <a:gd name="connsiteY98" fmla="*/ 1724025 h 2028825"/>
              <a:gd name="connsiteX99" fmla="*/ 1524000 w 6248400"/>
              <a:gd name="connsiteY99" fmla="*/ 1743075 h 2028825"/>
              <a:gd name="connsiteX100" fmla="*/ 1476375 w 6248400"/>
              <a:gd name="connsiteY100" fmla="*/ 1771650 h 2028825"/>
              <a:gd name="connsiteX101" fmla="*/ 1447800 w 6248400"/>
              <a:gd name="connsiteY101" fmla="*/ 1781175 h 2028825"/>
              <a:gd name="connsiteX102" fmla="*/ 1343025 w 6248400"/>
              <a:gd name="connsiteY102" fmla="*/ 1819275 h 2028825"/>
              <a:gd name="connsiteX103" fmla="*/ 1276350 w 6248400"/>
              <a:gd name="connsiteY103" fmla="*/ 1838325 h 2028825"/>
              <a:gd name="connsiteX104" fmla="*/ 1143000 w 6248400"/>
              <a:gd name="connsiteY104" fmla="*/ 1857375 h 2028825"/>
              <a:gd name="connsiteX105" fmla="*/ 1076325 w 6248400"/>
              <a:gd name="connsiteY105" fmla="*/ 1876425 h 2028825"/>
              <a:gd name="connsiteX106" fmla="*/ 981075 w 6248400"/>
              <a:gd name="connsiteY106" fmla="*/ 1885950 h 2028825"/>
              <a:gd name="connsiteX107" fmla="*/ 895350 w 6248400"/>
              <a:gd name="connsiteY107" fmla="*/ 1895475 h 2028825"/>
              <a:gd name="connsiteX108" fmla="*/ 819150 w 6248400"/>
              <a:gd name="connsiteY108" fmla="*/ 1914525 h 2028825"/>
              <a:gd name="connsiteX109" fmla="*/ 781050 w 6248400"/>
              <a:gd name="connsiteY109" fmla="*/ 1924050 h 2028825"/>
              <a:gd name="connsiteX110" fmla="*/ 542925 w 6248400"/>
              <a:gd name="connsiteY110" fmla="*/ 1905000 h 2028825"/>
              <a:gd name="connsiteX111" fmla="*/ 504825 w 6248400"/>
              <a:gd name="connsiteY111" fmla="*/ 1885950 h 2028825"/>
              <a:gd name="connsiteX112" fmla="*/ 400050 w 6248400"/>
              <a:gd name="connsiteY112" fmla="*/ 1847850 h 2028825"/>
              <a:gd name="connsiteX113" fmla="*/ 361950 w 6248400"/>
              <a:gd name="connsiteY113" fmla="*/ 1828800 h 2028825"/>
              <a:gd name="connsiteX114" fmla="*/ 295275 w 6248400"/>
              <a:gd name="connsiteY114" fmla="*/ 1809750 h 2028825"/>
              <a:gd name="connsiteX115" fmla="*/ 219075 w 6248400"/>
              <a:gd name="connsiteY115" fmla="*/ 1752600 h 2028825"/>
              <a:gd name="connsiteX116" fmla="*/ 161925 w 6248400"/>
              <a:gd name="connsiteY116" fmla="*/ 1714500 h 2028825"/>
              <a:gd name="connsiteX117" fmla="*/ 85725 w 6248400"/>
              <a:gd name="connsiteY117" fmla="*/ 1619250 h 2028825"/>
              <a:gd name="connsiteX118" fmla="*/ 38100 w 6248400"/>
              <a:gd name="connsiteY118" fmla="*/ 1552575 h 2028825"/>
              <a:gd name="connsiteX119" fmla="*/ 19050 w 6248400"/>
              <a:gd name="connsiteY119" fmla="*/ 1514475 h 2028825"/>
              <a:gd name="connsiteX120" fmla="*/ 0 w 6248400"/>
              <a:gd name="connsiteY120" fmla="*/ 1447800 h 2028825"/>
              <a:gd name="connsiteX121" fmla="*/ 9525 w 6248400"/>
              <a:gd name="connsiteY121" fmla="*/ 1314450 h 2028825"/>
              <a:gd name="connsiteX122" fmla="*/ 38100 w 6248400"/>
              <a:gd name="connsiteY122" fmla="*/ 1295400 h 2028825"/>
              <a:gd name="connsiteX123" fmla="*/ 104775 w 6248400"/>
              <a:gd name="connsiteY123" fmla="*/ 1238250 h 2028825"/>
              <a:gd name="connsiteX124" fmla="*/ 190500 w 6248400"/>
              <a:gd name="connsiteY124" fmla="*/ 1190625 h 2028825"/>
              <a:gd name="connsiteX125" fmla="*/ 285750 w 6248400"/>
              <a:gd name="connsiteY125" fmla="*/ 1152525 h 2028825"/>
              <a:gd name="connsiteX126" fmla="*/ 361950 w 6248400"/>
              <a:gd name="connsiteY126" fmla="*/ 1123950 h 2028825"/>
              <a:gd name="connsiteX127" fmla="*/ 552450 w 6248400"/>
              <a:gd name="connsiteY127" fmla="*/ 1133475 h 2028825"/>
              <a:gd name="connsiteX128" fmla="*/ 600075 w 6248400"/>
              <a:gd name="connsiteY128" fmla="*/ 1190625 h 2028825"/>
              <a:gd name="connsiteX129" fmla="*/ 628650 w 6248400"/>
              <a:gd name="connsiteY129" fmla="*/ 1219200 h 2028825"/>
              <a:gd name="connsiteX130" fmla="*/ 676275 w 6248400"/>
              <a:gd name="connsiteY130" fmla="*/ 1295400 h 2028825"/>
              <a:gd name="connsiteX131" fmla="*/ 685800 w 6248400"/>
              <a:gd name="connsiteY131" fmla="*/ 1323975 h 2028825"/>
              <a:gd name="connsiteX132" fmla="*/ 704850 w 6248400"/>
              <a:gd name="connsiteY132" fmla="*/ 1371600 h 2028825"/>
              <a:gd name="connsiteX133" fmla="*/ 723900 w 6248400"/>
              <a:gd name="connsiteY133" fmla="*/ 1400175 h 2028825"/>
              <a:gd name="connsiteX134" fmla="*/ 733425 w 6248400"/>
              <a:gd name="connsiteY134" fmla="*/ 1457325 h 2028825"/>
              <a:gd name="connsiteX135" fmla="*/ 742950 w 6248400"/>
              <a:gd name="connsiteY135" fmla="*/ 1504950 h 2028825"/>
              <a:gd name="connsiteX136" fmla="*/ 714375 w 6248400"/>
              <a:gd name="connsiteY136" fmla="*/ 1743075 h 2028825"/>
              <a:gd name="connsiteX137" fmla="*/ 666750 w 6248400"/>
              <a:gd name="connsiteY137" fmla="*/ 1790700 h 2028825"/>
              <a:gd name="connsiteX138" fmla="*/ 447675 w 6248400"/>
              <a:gd name="connsiteY138" fmla="*/ 1933575 h 2028825"/>
              <a:gd name="connsiteX139" fmla="*/ 342900 w 6248400"/>
              <a:gd name="connsiteY139" fmla="*/ 1952625 h 2028825"/>
              <a:gd name="connsiteX140" fmla="*/ 323850 w 6248400"/>
              <a:gd name="connsiteY140" fmla="*/ 1952625 h 20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6248400" h="2028825">
                <a:moveTo>
                  <a:pt x="6248400" y="1704975"/>
                </a:moveTo>
                <a:cubicBezTo>
                  <a:pt x="6091693" y="1736316"/>
                  <a:pt x="6292277" y="1698388"/>
                  <a:pt x="5905500" y="1733550"/>
                </a:cubicBezTo>
                <a:lnTo>
                  <a:pt x="5800725" y="1743075"/>
                </a:lnTo>
                <a:cubicBezTo>
                  <a:pt x="5762138" y="1755937"/>
                  <a:pt x="5773375" y="1753504"/>
                  <a:pt x="5724525" y="1762125"/>
                </a:cubicBezTo>
                <a:cubicBezTo>
                  <a:pt x="5506411" y="1800616"/>
                  <a:pt x="5601230" y="1781412"/>
                  <a:pt x="5248275" y="1790700"/>
                </a:cubicBezTo>
                <a:cubicBezTo>
                  <a:pt x="5232400" y="1797050"/>
                  <a:pt x="5216274" y="1802806"/>
                  <a:pt x="5200650" y="1809750"/>
                </a:cubicBezTo>
                <a:cubicBezTo>
                  <a:pt x="5187675" y="1815517"/>
                  <a:pt x="5176150" y="1824720"/>
                  <a:pt x="5162550" y="1828800"/>
                </a:cubicBezTo>
                <a:cubicBezTo>
                  <a:pt x="5144052" y="1834349"/>
                  <a:pt x="5124401" y="1834870"/>
                  <a:pt x="5105400" y="1838325"/>
                </a:cubicBezTo>
                <a:cubicBezTo>
                  <a:pt x="5032908" y="1851505"/>
                  <a:pt x="5080818" y="1845346"/>
                  <a:pt x="5000625" y="1857375"/>
                </a:cubicBezTo>
                <a:cubicBezTo>
                  <a:pt x="4956220" y="1864036"/>
                  <a:pt x="4910449" y="1864090"/>
                  <a:pt x="4867275" y="1876425"/>
                </a:cubicBezTo>
                <a:cubicBezTo>
                  <a:pt x="4845050" y="1882775"/>
                  <a:pt x="4823122" y="1890278"/>
                  <a:pt x="4800600" y="1895475"/>
                </a:cubicBezTo>
                <a:cubicBezTo>
                  <a:pt x="4781782" y="1899818"/>
                  <a:pt x="4762653" y="1902943"/>
                  <a:pt x="4743450" y="1905000"/>
                </a:cubicBezTo>
                <a:cubicBezTo>
                  <a:pt x="4673711" y="1912472"/>
                  <a:pt x="4533900" y="1924050"/>
                  <a:pt x="4533900" y="1924050"/>
                </a:cubicBezTo>
                <a:cubicBezTo>
                  <a:pt x="4419600" y="1920875"/>
                  <a:pt x="4305194" y="1920381"/>
                  <a:pt x="4191000" y="1914525"/>
                </a:cubicBezTo>
                <a:cubicBezTo>
                  <a:pt x="4175554" y="1913733"/>
                  <a:pt x="4143427" y="1896485"/>
                  <a:pt x="4133850" y="1885950"/>
                </a:cubicBezTo>
                <a:cubicBezTo>
                  <a:pt x="4094386" y="1842539"/>
                  <a:pt x="4048342" y="1781825"/>
                  <a:pt x="4029075" y="1724025"/>
                </a:cubicBezTo>
                <a:cubicBezTo>
                  <a:pt x="4025900" y="1714500"/>
                  <a:pt x="4021985" y="1705190"/>
                  <a:pt x="4019550" y="1695450"/>
                </a:cubicBezTo>
                <a:cubicBezTo>
                  <a:pt x="4015623" y="1679744"/>
                  <a:pt x="4013200" y="1663700"/>
                  <a:pt x="4010025" y="1647825"/>
                </a:cubicBezTo>
                <a:cubicBezTo>
                  <a:pt x="4013200" y="1603375"/>
                  <a:pt x="4007072" y="1557256"/>
                  <a:pt x="4019550" y="1514475"/>
                </a:cubicBezTo>
                <a:cubicBezTo>
                  <a:pt x="4029917" y="1478930"/>
                  <a:pt x="4050518" y="1445407"/>
                  <a:pt x="4076700" y="1419225"/>
                </a:cubicBezTo>
                <a:cubicBezTo>
                  <a:pt x="4092404" y="1403521"/>
                  <a:pt x="4179413" y="1309500"/>
                  <a:pt x="4219575" y="1285875"/>
                </a:cubicBezTo>
                <a:cubicBezTo>
                  <a:pt x="4245029" y="1270902"/>
                  <a:pt x="4390201" y="1198410"/>
                  <a:pt x="4429125" y="1190625"/>
                </a:cubicBezTo>
                <a:lnTo>
                  <a:pt x="4476750" y="1181100"/>
                </a:lnTo>
                <a:cubicBezTo>
                  <a:pt x="4565650" y="1187450"/>
                  <a:pt x="4655056" y="1188744"/>
                  <a:pt x="4743450" y="1200150"/>
                </a:cubicBezTo>
                <a:cubicBezTo>
                  <a:pt x="4754804" y="1201615"/>
                  <a:pt x="4761786" y="1214080"/>
                  <a:pt x="4772025" y="1219200"/>
                </a:cubicBezTo>
                <a:cubicBezTo>
                  <a:pt x="4781005" y="1223690"/>
                  <a:pt x="4791075" y="1225550"/>
                  <a:pt x="4800600" y="1228725"/>
                </a:cubicBezTo>
                <a:cubicBezTo>
                  <a:pt x="4863845" y="1276159"/>
                  <a:pt x="4827475" y="1246075"/>
                  <a:pt x="4905375" y="1323975"/>
                </a:cubicBezTo>
                <a:cubicBezTo>
                  <a:pt x="4918075" y="1336675"/>
                  <a:pt x="4935443" y="1346011"/>
                  <a:pt x="4943475" y="1362075"/>
                </a:cubicBezTo>
                <a:cubicBezTo>
                  <a:pt x="4953000" y="1381125"/>
                  <a:pt x="4963237" y="1399836"/>
                  <a:pt x="4972050" y="1419225"/>
                </a:cubicBezTo>
                <a:cubicBezTo>
                  <a:pt x="4979125" y="1434790"/>
                  <a:pt x="4982038" y="1452351"/>
                  <a:pt x="4991100" y="1466850"/>
                </a:cubicBezTo>
                <a:cubicBezTo>
                  <a:pt x="4998239" y="1478273"/>
                  <a:pt x="5010150" y="1485900"/>
                  <a:pt x="5019675" y="1495425"/>
                </a:cubicBezTo>
                <a:cubicBezTo>
                  <a:pt x="5041160" y="1581365"/>
                  <a:pt x="5030446" y="1546787"/>
                  <a:pt x="5048250" y="1600200"/>
                </a:cubicBezTo>
                <a:cubicBezTo>
                  <a:pt x="5041900" y="1670050"/>
                  <a:pt x="5042445" y="1740874"/>
                  <a:pt x="5029200" y="1809750"/>
                </a:cubicBezTo>
                <a:cubicBezTo>
                  <a:pt x="5025747" y="1827706"/>
                  <a:pt x="4983676" y="1862862"/>
                  <a:pt x="4972050" y="1876425"/>
                </a:cubicBezTo>
                <a:cubicBezTo>
                  <a:pt x="4961719" y="1888478"/>
                  <a:pt x="4954700" y="1903300"/>
                  <a:pt x="4943475" y="1914525"/>
                </a:cubicBezTo>
                <a:cubicBezTo>
                  <a:pt x="4927910" y="1930090"/>
                  <a:pt x="4895729" y="1948629"/>
                  <a:pt x="4876800" y="1962150"/>
                </a:cubicBezTo>
                <a:cubicBezTo>
                  <a:pt x="4863882" y="1971377"/>
                  <a:pt x="4853152" y="1984156"/>
                  <a:pt x="4838700" y="1990725"/>
                </a:cubicBezTo>
                <a:cubicBezTo>
                  <a:pt x="4817657" y="2000290"/>
                  <a:pt x="4794547" y="2004578"/>
                  <a:pt x="4772025" y="2009775"/>
                </a:cubicBezTo>
                <a:cubicBezTo>
                  <a:pt x="4739565" y="2017266"/>
                  <a:pt x="4667848" y="2025178"/>
                  <a:pt x="4638675" y="2028825"/>
                </a:cubicBezTo>
                <a:cubicBezTo>
                  <a:pt x="4457700" y="2022475"/>
                  <a:pt x="4276472" y="2021249"/>
                  <a:pt x="4095750" y="2009775"/>
                </a:cubicBezTo>
                <a:cubicBezTo>
                  <a:pt x="4075710" y="2008503"/>
                  <a:pt x="4056561" y="1999705"/>
                  <a:pt x="4038600" y="1990725"/>
                </a:cubicBezTo>
                <a:cubicBezTo>
                  <a:pt x="4024401" y="1983625"/>
                  <a:pt x="4016273" y="1963942"/>
                  <a:pt x="4000500" y="1962150"/>
                </a:cubicBezTo>
                <a:cubicBezTo>
                  <a:pt x="3874154" y="1947793"/>
                  <a:pt x="3746500" y="1949450"/>
                  <a:pt x="3619500" y="1943100"/>
                </a:cubicBezTo>
                <a:cubicBezTo>
                  <a:pt x="3581400" y="1927225"/>
                  <a:pt x="3543792" y="1910113"/>
                  <a:pt x="3505200" y="1895475"/>
                </a:cubicBezTo>
                <a:cubicBezTo>
                  <a:pt x="3451682" y="1875175"/>
                  <a:pt x="3395344" y="1862096"/>
                  <a:pt x="3343275" y="1838325"/>
                </a:cubicBezTo>
                <a:cubicBezTo>
                  <a:pt x="3248974" y="1795275"/>
                  <a:pt x="3158833" y="1743636"/>
                  <a:pt x="3067050" y="1695450"/>
                </a:cubicBezTo>
                <a:cubicBezTo>
                  <a:pt x="3031827" y="1676958"/>
                  <a:pt x="2995675" y="1659912"/>
                  <a:pt x="2962275" y="1638300"/>
                </a:cubicBezTo>
                <a:cubicBezTo>
                  <a:pt x="2908300" y="1603375"/>
                  <a:pt x="2849738" y="1574682"/>
                  <a:pt x="2800350" y="1533525"/>
                </a:cubicBezTo>
                <a:cubicBezTo>
                  <a:pt x="2677471" y="1431126"/>
                  <a:pt x="2808280" y="1536695"/>
                  <a:pt x="2686050" y="1447800"/>
                </a:cubicBezTo>
                <a:cubicBezTo>
                  <a:pt x="2670629" y="1436585"/>
                  <a:pt x="2632173" y="1401812"/>
                  <a:pt x="2609850" y="1390650"/>
                </a:cubicBezTo>
                <a:cubicBezTo>
                  <a:pt x="2600870" y="1386160"/>
                  <a:pt x="2590800" y="1384300"/>
                  <a:pt x="2581275" y="1381125"/>
                </a:cubicBezTo>
                <a:cubicBezTo>
                  <a:pt x="2571750" y="1371600"/>
                  <a:pt x="2566035" y="1354455"/>
                  <a:pt x="2552700" y="1352550"/>
                </a:cubicBezTo>
                <a:cubicBezTo>
                  <a:pt x="2538644" y="1350542"/>
                  <a:pt x="2528786" y="1370983"/>
                  <a:pt x="2514600" y="1371600"/>
                </a:cubicBezTo>
                <a:lnTo>
                  <a:pt x="2333625" y="1362075"/>
                </a:lnTo>
                <a:cubicBezTo>
                  <a:pt x="2296657" y="1343591"/>
                  <a:pt x="2229782" y="1313197"/>
                  <a:pt x="2190750" y="1285875"/>
                </a:cubicBezTo>
                <a:cubicBezTo>
                  <a:pt x="2109448" y="1228964"/>
                  <a:pt x="2179095" y="1262163"/>
                  <a:pt x="2095500" y="1228725"/>
                </a:cubicBezTo>
                <a:cubicBezTo>
                  <a:pt x="2071570" y="1196819"/>
                  <a:pt x="2056721" y="1179743"/>
                  <a:pt x="2038350" y="1143000"/>
                </a:cubicBezTo>
                <a:cubicBezTo>
                  <a:pt x="2028587" y="1123474"/>
                  <a:pt x="2022923" y="1084914"/>
                  <a:pt x="2019300" y="1066800"/>
                </a:cubicBezTo>
                <a:cubicBezTo>
                  <a:pt x="2022475" y="990600"/>
                  <a:pt x="2020700" y="914032"/>
                  <a:pt x="2028825" y="838200"/>
                </a:cubicBezTo>
                <a:cubicBezTo>
                  <a:pt x="2030338" y="824082"/>
                  <a:pt x="2043385" y="813570"/>
                  <a:pt x="2047875" y="800100"/>
                </a:cubicBezTo>
                <a:cubicBezTo>
                  <a:pt x="2070238" y="733012"/>
                  <a:pt x="2045540" y="773798"/>
                  <a:pt x="2066925" y="723900"/>
                </a:cubicBezTo>
                <a:cubicBezTo>
                  <a:pt x="2080590" y="692016"/>
                  <a:pt x="2096486" y="668281"/>
                  <a:pt x="2114550" y="638175"/>
                </a:cubicBezTo>
                <a:cubicBezTo>
                  <a:pt x="2117725" y="622300"/>
                  <a:pt x="2118391" y="605709"/>
                  <a:pt x="2124075" y="590550"/>
                </a:cubicBezTo>
                <a:cubicBezTo>
                  <a:pt x="2128095" y="579831"/>
                  <a:pt x="2138005" y="572214"/>
                  <a:pt x="2143125" y="561975"/>
                </a:cubicBezTo>
                <a:cubicBezTo>
                  <a:pt x="2182560" y="483105"/>
                  <a:pt x="2117105" y="586717"/>
                  <a:pt x="2171700" y="504825"/>
                </a:cubicBezTo>
                <a:cubicBezTo>
                  <a:pt x="2168525" y="469900"/>
                  <a:pt x="2168269" y="434585"/>
                  <a:pt x="2162175" y="400050"/>
                </a:cubicBezTo>
                <a:cubicBezTo>
                  <a:pt x="2153103" y="348644"/>
                  <a:pt x="2134378" y="333337"/>
                  <a:pt x="2114550" y="285750"/>
                </a:cubicBezTo>
                <a:cubicBezTo>
                  <a:pt x="2106827" y="267214"/>
                  <a:pt x="2106143" y="245628"/>
                  <a:pt x="2095500" y="228600"/>
                </a:cubicBezTo>
                <a:cubicBezTo>
                  <a:pt x="2070148" y="188037"/>
                  <a:pt x="2012231" y="122225"/>
                  <a:pt x="1971675" y="85725"/>
                </a:cubicBezTo>
                <a:cubicBezTo>
                  <a:pt x="1956564" y="72125"/>
                  <a:pt x="1941822" y="57498"/>
                  <a:pt x="1924050" y="47625"/>
                </a:cubicBezTo>
                <a:cubicBezTo>
                  <a:pt x="1912607" y="41268"/>
                  <a:pt x="1898489" y="41862"/>
                  <a:pt x="1885950" y="38100"/>
                </a:cubicBezTo>
                <a:cubicBezTo>
                  <a:pt x="1866716" y="32330"/>
                  <a:pt x="1848173" y="24334"/>
                  <a:pt x="1828800" y="19050"/>
                </a:cubicBezTo>
                <a:cubicBezTo>
                  <a:pt x="1807880" y="13345"/>
                  <a:pt x="1742695" y="3112"/>
                  <a:pt x="1724025" y="0"/>
                </a:cubicBezTo>
                <a:lnTo>
                  <a:pt x="1476375" y="9525"/>
                </a:lnTo>
                <a:cubicBezTo>
                  <a:pt x="1439892" y="11552"/>
                  <a:pt x="1374424" y="17414"/>
                  <a:pt x="1333500" y="28575"/>
                </a:cubicBezTo>
                <a:cubicBezTo>
                  <a:pt x="1225376" y="58063"/>
                  <a:pt x="1315926" y="32599"/>
                  <a:pt x="1247775" y="66675"/>
                </a:cubicBezTo>
                <a:cubicBezTo>
                  <a:pt x="1232482" y="74321"/>
                  <a:pt x="1215096" y="77422"/>
                  <a:pt x="1200150" y="85725"/>
                </a:cubicBezTo>
                <a:cubicBezTo>
                  <a:pt x="1170637" y="102121"/>
                  <a:pt x="1147305" y="129045"/>
                  <a:pt x="1123950" y="152400"/>
                </a:cubicBezTo>
                <a:cubicBezTo>
                  <a:pt x="1120242" y="161670"/>
                  <a:pt x="1099108" y="211802"/>
                  <a:pt x="1095375" y="228600"/>
                </a:cubicBezTo>
                <a:cubicBezTo>
                  <a:pt x="1091185" y="247453"/>
                  <a:pt x="1089305" y="266749"/>
                  <a:pt x="1085850" y="285750"/>
                </a:cubicBezTo>
                <a:cubicBezTo>
                  <a:pt x="1068396" y="381748"/>
                  <a:pt x="1082933" y="280514"/>
                  <a:pt x="1066800" y="409575"/>
                </a:cubicBezTo>
                <a:cubicBezTo>
                  <a:pt x="1074983" y="630504"/>
                  <a:pt x="1016087" y="617438"/>
                  <a:pt x="1114425" y="704850"/>
                </a:cubicBezTo>
                <a:cubicBezTo>
                  <a:pt x="1129620" y="718356"/>
                  <a:pt x="1143542" y="734537"/>
                  <a:pt x="1162050" y="742950"/>
                </a:cubicBezTo>
                <a:cubicBezTo>
                  <a:pt x="1179632" y="750942"/>
                  <a:pt x="1200150" y="749300"/>
                  <a:pt x="1219200" y="752475"/>
                </a:cubicBezTo>
                <a:cubicBezTo>
                  <a:pt x="1277681" y="791462"/>
                  <a:pt x="1217678" y="748762"/>
                  <a:pt x="1276350" y="800100"/>
                </a:cubicBezTo>
                <a:cubicBezTo>
                  <a:pt x="1343911" y="859216"/>
                  <a:pt x="1311059" y="818277"/>
                  <a:pt x="1381125" y="895350"/>
                </a:cubicBezTo>
                <a:cubicBezTo>
                  <a:pt x="1424874" y="943474"/>
                  <a:pt x="1417694" y="945632"/>
                  <a:pt x="1457325" y="1000125"/>
                </a:cubicBezTo>
                <a:cubicBezTo>
                  <a:pt x="1469282" y="1016567"/>
                  <a:pt x="1484965" y="1030317"/>
                  <a:pt x="1495425" y="1047750"/>
                </a:cubicBezTo>
                <a:cubicBezTo>
                  <a:pt x="1504222" y="1062411"/>
                  <a:pt x="1505413" y="1080876"/>
                  <a:pt x="1514475" y="1095375"/>
                </a:cubicBezTo>
                <a:cubicBezTo>
                  <a:pt x="1521614" y="1106798"/>
                  <a:pt x="1535220" y="1112989"/>
                  <a:pt x="1543050" y="1123950"/>
                </a:cubicBezTo>
                <a:cubicBezTo>
                  <a:pt x="1551303" y="1135504"/>
                  <a:pt x="1554575" y="1150009"/>
                  <a:pt x="1562100" y="1162050"/>
                </a:cubicBezTo>
                <a:cubicBezTo>
                  <a:pt x="1570514" y="1175512"/>
                  <a:pt x="1581150" y="1187450"/>
                  <a:pt x="1590675" y="1200150"/>
                </a:cubicBezTo>
                <a:cubicBezTo>
                  <a:pt x="1616305" y="1302672"/>
                  <a:pt x="1574668" y="1158611"/>
                  <a:pt x="1638300" y="1285875"/>
                </a:cubicBezTo>
                <a:cubicBezTo>
                  <a:pt x="1656727" y="1322729"/>
                  <a:pt x="1675587" y="1406448"/>
                  <a:pt x="1685925" y="1447800"/>
                </a:cubicBezTo>
                <a:lnTo>
                  <a:pt x="1704975" y="1524000"/>
                </a:lnTo>
                <a:lnTo>
                  <a:pt x="1714500" y="1562100"/>
                </a:lnTo>
                <a:cubicBezTo>
                  <a:pt x="1711325" y="1587500"/>
                  <a:pt x="1718817" y="1616768"/>
                  <a:pt x="1704975" y="1638300"/>
                </a:cubicBezTo>
                <a:cubicBezTo>
                  <a:pt x="1655718" y="1714922"/>
                  <a:pt x="1647836" y="1681157"/>
                  <a:pt x="1600200" y="1704975"/>
                </a:cubicBezTo>
                <a:cubicBezTo>
                  <a:pt x="1589961" y="1710095"/>
                  <a:pt x="1581864" y="1718905"/>
                  <a:pt x="1571625" y="1724025"/>
                </a:cubicBezTo>
                <a:cubicBezTo>
                  <a:pt x="1556332" y="1731671"/>
                  <a:pt x="1539293" y="1735429"/>
                  <a:pt x="1524000" y="1743075"/>
                </a:cubicBezTo>
                <a:cubicBezTo>
                  <a:pt x="1507441" y="1751354"/>
                  <a:pt x="1492934" y="1763371"/>
                  <a:pt x="1476375" y="1771650"/>
                </a:cubicBezTo>
                <a:cubicBezTo>
                  <a:pt x="1467395" y="1776140"/>
                  <a:pt x="1457201" y="1777650"/>
                  <a:pt x="1447800" y="1781175"/>
                </a:cubicBezTo>
                <a:cubicBezTo>
                  <a:pt x="1380716" y="1806332"/>
                  <a:pt x="1417353" y="1796405"/>
                  <a:pt x="1343025" y="1819275"/>
                </a:cubicBezTo>
                <a:cubicBezTo>
                  <a:pt x="1320933" y="1826073"/>
                  <a:pt x="1299056" y="1834000"/>
                  <a:pt x="1276350" y="1838325"/>
                </a:cubicBezTo>
                <a:cubicBezTo>
                  <a:pt x="1232242" y="1846727"/>
                  <a:pt x="1186174" y="1845040"/>
                  <a:pt x="1143000" y="1857375"/>
                </a:cubicBezTo>
                <a:cubicBezTo>
                  <a:pt x="1120775" y="1863725"/>
                  <a:pt x="1099088" y="1872408"/>
                  <a:pt x="1076325" y="1876425"/>
                </a:cubicBezTo>
                <a:cubicBezTo>
                  <a:pt x="1044902" y="1881970"/>
                  <a:pt x="1012808" y="1882610"/>
                  <a:pt x="981075" y="1885950"/>
                </a:cubicBezTo>
                <a:lnTo>
                  <a:pt x="895350" y="1895475"/>
                </a:lnTo>
                <a:lnTo>
                  <a:pt x="819150" y="1914525"/>
                </a:lnTo>
                <a:lnTo>
                  <a:pt x="781050" y="1924050"/>
                </a:lnTo>
                <a:cubicBezTo>
                  <a:pt x="777616" y="1923878"/>
                  <a:pt x="601144" y="1924406"/>
                  <a:pt x="542925" y="1905000"/>
                </a:cubicBezTo>
                <a:cubicBezTo>
                  <a:pt x="529455" y="1900510"/>
                  <a:pt x="518008" y="1891223"/>
                  <a:pt x="504825" y="1885950"/>
                </a:cubicBezTo>
                <a:cubicBezTo>
                  <a:pt x="399228" y="1843711"/>
                  <a:pt x="493759" y="1889498"/>
                  <a:pt x="400050" y="1847850"/>
                </a:cubicBezTo>
                <a:cubicBezTo>
                  <a:pt x="387075" y="1842083"/>
                  <a:pt x="375245" y="1833786"/>
                  <a:pt x="361950" y="1828800"/>
                </a:cubicBezTo>
                <a:cubicBezTo>
                  <a:pt x="337535" y="1819645"/>
                  <a:pt x="318302" y="1821264"/>
                  <a:pt x="295275" y="1809750"/>
                </a:cubicBezTo>
                <a:cubicBezTo>
                  <a:pt x="211591" y="1767908"/>
                  <a:pt x="278573" y="1798876"/>
                  <a:pt x="219075" y="1752600"/>
                </a:cubicBezTo>
                <a:cubicBezTo>
                  <a:pt x="201003" y="1738544"/>
                  <a:pt x="178114" y="1730689"/>
                  <a:pt x="161925" y="1714500"/>
                </a:cubicBezTo>
                <a:cubicBezTo>
                  <a:pt x="55398" y="1607973"/>
                  <a:pt x="137555" y="1702179"/>
                  <a:pt x="85725" y="1619250"/>
                </a:cubicBezTo>
                <a:cubicBezTo>
                  <a:pt x="51653" y="1564734"/>
                  <a:pt x="64967" y="1599593"/>
                  <a:pt x="38100" y="1552575"/>
                </a:cubicBezTo>
                <a:cubicBezTo>
                  <a:pt x="31055" y="1540247"/>
                  <a:pt x="24643" y="1527526"/>
                  <a:pt x="19050" y="1514475"/>
                </a:cubicBezTo>
                <a:cubicBezTo>
                  <a:pt x="10851" y="1495344"/>
                  <a:pt x="4833" y="1467134"/>
                  <a:pt x="0" y="1447800"/>
                </a:cubicBezTo>
                <a:cubicBezTo>
                  <a:pt x="3175" y="1403350"/>
                  <a:pt x="-1283" y="1357683"/>
                  <a:pt x="9525" y="1314450"/>
                </a:cubicBezTo>
                <a:cubicBezTo>
                  <a:pt x="12301" y="1303344"/>
                  <a:pt x="30005" y="1303495"/>
                  <a:pt x="38100" y="1295400"/>
                </a:cubicBezTo>
                <a:cubicBezTo>
                  <a:pt x="99112" y="1234388"/>
                  <a:pt x="48696" y="1256943"/>
                  <a:pt x="104775" y="1238250"/>
                </a:cubicBezTo>
                <a:cubicBezTo>
                  <a:pt x="163186" y="1179839"/>
                  <a:pt x="97261" y="1237244"/>
                  <a:pt x="190500" y="1190625"/>
                </a:cubicBezTo>
                <a:cubicBezTo>
                  <a:pt x="257657" y="1157046"/>
                  <a:pt x="199436" y="1183912"/>
                  <a:pt x="285750" y="1152525"/>
                </a:cubicBezTo>
                <a:cubicBezTo>
                  <a:pt x="411034" y="1106967"/>
                  <a:pt x="277026" y="1152258"/>
                  <a:pt x="361950" y="1123950"/>
                </a:cubicBezTo>
                <a:cubicBezTo>
                  <a:pt x="425450" y="1127125"/>
                  <a:pt x="489811" y="1122581"/>
                  <a:pt x="552450" y="1133475"/>
                </a:cubicBezTo>
                <a:cubicBezTo>
                  <a:pt x="568722" y="1136305"/>
                  <a:pt x="590888" y="1179600"/>
                  <a:pt x="600075" y="1190625"/>
                </a:cubicBezTo>
                <a:cubicBezTo>
                  <a:pt x="608699" y="1200973"/>
                  <a:pt x="620026" y="1208852"/>
                  <a:pt x="628650" y="1219200"/>
                </a:cubicBezTo>
                <a:cubicBezTo>
                  <a:pt x="638095" y="1230534"/>
                  <a:pt x="673951" y="1290753"/>
                  <a:pt x="676275" y="1295400"/>
                </a:cubicBezTo>
                <a:cubicBezTo>
                  <a:pt x="680765" y="1304380"/>
                  <a:pt x="682275" y="1314574"/>
                  <a:pt x="685800" y="1323975"/>
                </a:cubicBezTo>
                <a:cubicBezTo>
                  <a:pt x="691803" y="1339984"/>
                  <a:pt x="697204" y="1356307"/>
                  <a:pt x="704850" y="1371600"/>
                </a:cubicBezTo>
                <a:cubicBezTo>
                  <a:pt x="709970" y="1381839"/>
                  <a:pt x="717550" y="1390650"/>
                  <a:pt x="723900" y="1400175"/>
                </a:cubicBezTo>
                <a:cubicBezTo>
                  <a:pt x="727075" y="1419225"/>
                  <a:pt x="729970" y="1438324"/>
                  <a:pt x="733425" y="1457325"/>
                </a:cubicBezTo>
                <a:cubicBezTo>
                  <a:pt x="736321" y="1473253"/>
                  <a:pt x="744027" y="1488796"/>
                  <a:pt x="742950" y="1504950"/>
                </a:cubicBezTo>
                <a:cubicBezTo>
                  <a:pt x="737632" y="1584717"/>
                  <a:pt x="734974" y="1665830"/>
                  <a:pt x="714375" y="1743075"/>
                </a:cubicBezTo>
                <a:cubicBezTo>
                  <a:pt x="708590" y="1764768"/>
                  <a:pt x="683997" y="1776327"/>
                  <a:pt x="666750" y="1790700"/>
                </a:cubicBezTo>
                <a:cubicBezTo>
                  <a:pt x="628722" y="1822390"/>
                  <a:pt x="511836" y="1920743"/>
                  <a:pt x="447675" y="1933575"/>
                </a:cubicBezTo>
                <a:cubicBezTo>
                  <a:pt x="415164" y="1940077"/>
                  <a:pt x="375397" y="1948563"/>
                  <a:pt x="342900" y="1952625"/>
                </a:cubicBezTo>
                <a:cubicBezTo>
                  <a:pt x="336599" y="1953413"/>
                  <a:pt x="330200" y="1952625"/>
                  <a:pt x="323850" y="19526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67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3527182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2590800" y="714377"/>
            <a:ext cx="7391400" cy="1990725"/>
          </a:xfrm>
          <a:custGeom>
            <a:avLst/>
            <a:gdLst>
              <a:gd name="connsiteX0" fmla="*/ 7391400 w 7391400"/>
              <a:gd name="connsiteY0" fmla="*/ 1733550 h 1990725"/>
              <a:gd name="connsiteX1" fmla="*/ 7343775 w 7391400"/>
              <a:gd name="connsiteY1" fmla="*/ 1752600 h 1990725"/>
              <a:gd name="connsiteX2" fmla="*/ 7210425 w 7391400"/>
              <a:gd name="connsiteY2" fmla="*/ 1771650 h 1990725"/>
              <a:gd name="connsiteX3" fmla="*/ 6553200 w 7391400"/>
              <a:gd name="connsiteY3" fmla="*/ 1800225 h 1990725"/>
              <a:gd name="connsiteX4" fmla="*/ 6524625 w 7391400"/>
              <a:gd name="connsiteY4" fmla="*/ 1809750 h 1990725"/>
              <a:gd name="connsiteX5" fmla="*/ 5981700 w 7391400"/>
              <a:gd name="connsiteY5" fmla="*/ 1809750 h 1990725"/>
              <a:gd name="connsiteX6" fmla="*/ 5962650 w 7391400"/>
              <a:gd name="connsiteY6" fmla="*/ 1666875 h 1990725"/>
              <a:gd name="connsiteX7" fmla="*/ 5943600 w 7391400"/>
              <a:gd name="connsiteY7" fmla="*/ 1628775 h 1990725"/>
              <a:gd name="connsiteX8" fmla="*/ 5924550 w 7391400"/>
              <a:gd name="connsiteY8" fmla="*/ 1571625 h 1990725"/>
              <a:gd name="connsiteX9" fmla="*/ 5867400 w 7391400"/>
              <a:gd name="connsiteY9" fmla="*/ 1504950 h 1990725"/>
              <a:gd name="connsiteX10" fmla="*/ 5848350 w 7391400"/>
              <a:gd name="connsiteY10" fmla="*/ 1476375 h 1990725"/>
              <a:gd name="connsiteX11" fmla="*/ 5819775 w 7391400"/>
              <a:gd name="connsiteY11" fmla="*/ 1457325 h 1990725"/>
              <a:gd name="connsiteX12" fmla="*/ 5791200 w 7391400"/>
              <a:gd name="connsiteY12" fmla="*/ 1428750 h 1990725"/>
              <a:gd name="connsiteX13" fmla="*/ 5715000 w 7391400"/>
              <a:gd name="connsiteY13" fmla="*/ 1390650 h 1990725"/>
              <a:gd name="connsiteX14" fmla="*/ 5648325 w 7391400"/>
              <a:gd name="connsiteY14" fmla="*/ 1352550 h 1990725"/>
              <a:gd name="connsiteX15" fmla="*/ 5591175 w 7391400"/>
              <a:gd name="connsiteY15" fmla="*/ 1343025 h 1990725"/>
              <a:gd name="connsiteX16" fmla="*/ 5534025 w 7391400"/>
              <a:gd name="connsiteY16" fmla="*/ 1323975 h 1990725"/>
              <a:gd name="connsiteX17" fmla="*/ 5486400 w 7391400"/>
              <a:gd name="connsiteY17" fmla="*/ 1314450 h 1990725"/>
              <a:gd name="connsiteX18" fmla="*/ 5219700 w 7391400"/>
              <a:gd name="connsiteY18" fmla="*/ 1323975 h 1990725"/>
              <a:gd name="connsiteX19" fmla="*/ 5181600 w 7391400"/>
              <a:gd name="connsiteY19" fmla="*/ 1419225 h 1990725"/>
              <a:gd name="connsiteX20" fmla="*/ 5172075 w 7391400"/>
              <a:gd name="connsiteY20" fmla="*/ 1447800 h 1990725"/>
              <a:gd name="connsiteX21" fmla="*/ 5162550 w 7391400"/>
              <a:gd name="connsiteY21" fmla="*/ 1495425 h 1990725"/>
              <a:gd name="connsiteX22" fmla="*/ 5143500 w 7391400"/>
              <a:gd name="connsiteY22" fmla="*/ 1524000 h 1990725"/>
              <a:gd name="connsiteX23" fmla="*/ 5133975 w 7391400"/>
              <a:gd name="connsiteY23" fmla="*/ 1571625 h 1990725"/>
              <a:gd name="connsiteX24" fmla="*/ 5153025 w 7391400"/>
              <a:gd name="connsiteY24" fmla="*/ 1847850 h 1990725"/>
              <a:gd name="connsiteX25" fmla="*/ 5229225 w 7391400"/>
              <a:gd name="connsiteY25" fmla="*/ 1933575 h 1990725"/>
              <a:gd name="connsiteX26" fmla="*/ 5257800 w 7391400"/>
              <a:gd name="connsiteY26" fmla="*/ 1943100 h 1990725"/>
              <a:gd name="connsiteX27" fmla="*/ 5295900 w 7391400"/>
              <a:gd name="connsiteY27" fmla="*/ 1962150 h 1990725"/>
              <a:gd name="connsiteX28" fmla="*/ 5343525 w 7391400"/>
              <a:gd name="connsiteY28" fmla="*/ 1971675 h 1990725"/>
              <a:gd name="connsiteX29" fmla="*/ 5467350 w 7391400"/>
              <a:gd name="connsiteY29" fmla="*/ 1990725 h 1990725"/>
              <a:gd name="connsiteX30" fmla="*/ 5724525 w 7391400"/>
              <a:gd name="connsiteY30" fmla="*/ 1981200 h 1990725"/>
              <a:gd name="connsiteX31" fmla="*/ 5791200 w 7391400"/>
              <a:gd name="connsiteY31" fmla="*/ 1943100 h 1990725"/>
              <a:gd name="connsiteX32" fmla="*/ 5876925 w 7391400"/>
              <a:gd name="connsiteY32" fmla="*/ 1866900 h 1990725"/>
              <a:gd name="connsiteX33" fmla="*/ 5895975 w 7391400"/>
              <a:gd name="connsiteY33" fmla="*/ 1838325 h 1990725"/>
              <a:gd name="connsiteX34" fmla="*/ 5934075 w 7391400"/>
              <a:gd name="connsiteY34" fmla="*/ 1809750 h 1990725"/>
              <a:gd name="connsiteX35" fmla="*/ 5962650 w 7391400"/>
              <a:gd name="connsiteY35" fmla="*/ 1771650 h 1990725"/>
              <a:gd name="connsiteX36" fmla="*/ 6000750 w 7391400"/>
              <a:gd name="connsiteY36" fmla="*/ 1733550 h 1990725"/>
              <a:gd name="connsiteX37" fmla="*/ 6029325 w 7391400"/>
              <a:gd name="connsiteY37" fmla="*/ 1638300 h 1990725"/>
              <a:gd name="connsiteX38" fmla="*/ 6000750 w 7391400"/>
              <a:gd name="connsiteY38" fmla="*/ 1543050 h 1990725"/>
              <a:gd name="connsiteX39" fmla="*/ 5962650 w 7391400"/>
              <a:gd name="connsiteY39" fmla="*/ 1504950 h 1990725"/>
              <a:gd name="connsiteX40" fmla="*/ 5924550 w 7391400"/>
              <a:gd name="connsiteY40" fmla="*/ 1476375 h 1990725"/>
              <a:gd name="connsiteX41" fmla="*/ 5829300 w 7391400"/>
              <a:gd name="connsiteY41" fmla="*/ 1428750 h 1990725"/>
              <a:gd name="connsiteX42" fmla="*/ 5743575 w 7391400"/>
              <a:gd name="connsiteY42" fmla="*/ 1409700 h 1990725"/>
              <a:gd name="connsiteX43" fmla="*/ 5657850 w 7391400"/>
              <a:gd name="connsiteY43" fmla="*/ 1390650 h 1990725"/>
              <a:gd name="connsiteX44" fmla="*/ 5524500 w 7391400"/>
              <a:gd name="connsiteY44" fmla="*/ 1381125 h 1990725"/>
              <a:gd name="connsiteX45" fmla="*/ 5400675 w 7391400"/>
              <a:gd name="connsiteY45" fmla="*/ 1390650 h 1990725"/>
              <a:gd name="connsiteX46" fmla="*/ 5372100 w 7391400"/>
              <a:gd name="connsiteY46" fmla="*/ 1409700 h 1990725"/>
              <a:gd name="connsiteX47" fmla="*/ 5334000 w 7391400"/>
              <a:gd name="connsiteY47" fmla="*/ 1419225 h 1990725"/>
              <a:gd name="connsiteX48" fmla="*/ 5305425 w 7391400"/>
              <a:gd name="connsiteY48" fmla="*/ 1438275 h 1990725"/>
              <a:gd name="connsiteX49" fmla="*/ 5057775 w 7391400"/>
              <a:gd name="connsiteY49" fmla="*/ 1533525 h 1990725"/>
              <a:gd name="connsiteX50" fmla="*/ 4933950 w 7391400"/>
              <a:gd name="connsiteY50" fmla="*/ 1552575 h 1990725"/>
              <a:gd name="connsiteX51" fmla="*/ 4800600 w 7391400"/>
              <a:gd name="connsiteY51" fmla="*/ 1581150 h 1990725"/>
              <a:gd name="connsiteX52" fmla="*/ 4648200 w 7391400"/>
              <a:gd name="connsiteY52" fmla="*/ 1609725 h 1990725"/>
              <a:gd name="connsiteX53" fmla="*/ 4067175 w 7391400"/>
              <a:gd name="connsiteY53" fmla="*/ 1600200 h 1990725"/>
              <a:gd name="connsiteX54" fmla="*/ 4010025 w 7391400"/>
              <a:gd name="connsiteY54" fmla="*/ 1571625 h 1990725"/>
              <a:gd name="connsiteX55" fmla="*/ 3943350 w 7391400"/>
              <a:gd name="connsiteY55" fmla="*/ 1543050 h 1990725"/>
              <a:gd name="connsiteX56" fmla="*/ 3867150 w 7391400"/>
              <a:gd name="connsiteY56" fmla="*/ 1514475 h 1990725"/>
              <a:gd name="connsiteX57" fmla="*/ 3800475 w 7391400"/>
              <a:gd name="connsiteY57" fmla="*/ 1466850 h 1990725"/>
              <a:gd name="connsiteX58" fmla="*/ 3619500 w 7391400"/>
              <a:gd name="connsiteY58" fmla="*/ 1381125 h 1990725"/>
              <a:gd name="connsiteX59" fmla="*/ 3562350 w 7391400"/>
              <a:gd name="connsiteY59" fmla="*/ 1362075 h 1990725"/>
              <a:gd name="connsiteX60" fmla="*/ 3524250 w 7391400"/>
              <a:gd name="connsiteY60" fmla="*/ 1343025 h 1990725"/>
              <a:gd name="connsiteX61" fmla="*/ 3467100 w 7391400"/>
              <a:gd name="connsiteY61" fmla="*/ 1323975 h 1990725"/>
              <a:gd name="connsiteX62" fmla="*/ 3438525 w 7391400"/>
              <a:gd name="connsiteY62" fmla="*/ 1304925 h 1990725"/>
              <a:gd name="connsiteX63" fmla="*/ 3400425 w 7391400"/>
              <a:gd name="connsiteY63" fmla="*/ 1295400 h 1990725"/>
              <a:gd name="connsiteX64" fmla="*/ 3371850 w 7391400"/>
              <a:gd name="connsiteY64" fmla="*/ 1285875 h 1990725"/>
              <a:gd name="connsiteX65" fmla="*/ 2943225 w 7391400"/>
              <a:gd name="connsiteY65" fmla="*/ 1276350 h 1990725"/>
              <a:gd name="connsiteX66" fmla="*/ 2952750 w 7391400"/>
              <a:gd name="connsiteY66" fmla="*/ 1104900 h 1990725"/>
              <a:gd name="connsiteX67" fmla="*/ 3038475 w 7391400"/>
              <a:gd name="connsiteY67" fmla="*/ 819150 h 1990725"/>
              <a:gd name="connsiteX68" fmla="*/ 3067050 w 7391400"/>
              <a:gd name="connsiteY68" fmla="*/ 704850 h 1990725"/>
              <a:gd name="connsiteX69" fmla="*/ 3152775 w 7391400"/>
              <a:gd name="connsiteY69" fmla="*/ 371475 h 1990725"/>
              <a:gd name="connsiteX70" fmla="*/ 3171825 w 7391400"/>
              <a:gd name="connsiteY70" fmla="*/ 209550 h 1990725"/>
              <a:gd name="connsiteX71" fmla="*/ 3162300 w 7391400"/>
              <a:gd name="connsiteY71" fmla="*/ 19050 h 1990725"/>
              <a:gd name="connsiteX72" fmla="*/ 3105150 w 7391400"/>
              <a:gd name="connsiteY72" fmla="*/ 0 h 1990725"/>
              <a:gd name="connsiteX73" fmla="*/ 2571750 w 7391400"/>
              <a:gd name="connsiteY73" fmla="*/ 9525 h 1990725"/>
              <a:gd name="connsiteX74" fmla="*/ 2476500 w 7391400"/>
              <a:gd name="connsiteY74" fmla="*/ 38100 h 1990725"/>
              <a:gd name="connsiteX75" fmla="*/ 2438400 w 7391400"/>
              <a:gd name="connsiteY75" fmla="*/ 47625 h 1990725"/>
              <a:gd name="connsiteX76" fmla="*/ 2362200 w 7391400"/>
              <a:gd name="connsiteY76" fmla="*/ 76200 h 1990725"/>
              <a:gd name="connsiteX77" fmla="*/ 2295525 w 7391400"/>
              <a:gd name="connsiteY77" fmla="*/ 114300 h 1990725"/>
              <a:gd name="connsiteX78" fmla="*/ 2209800 w 7391400"/>
              <a:gd name="connsiteY78" fmla="*/ 142875 h 1990725"/>
              <a:gd name="connsiteX79" fmla="*/ 2219325 w 7391400"/>
              <a:gd name="connsiteY79" fmla="*/ 400050 h 1990725"/>
              <a:gd name="connsiteX80" fmla="*/ 2228850 w 7391400"/>
              <a:gd name="connsiteY80" fmla="*/ 457200 h 1990725"/>
              <a:gd name="connsiteX81" fmla="*/ 2247900 w 7391400"/>
              <a:gd name="connsiteY81" fmla="*/ 504825 h 1990725"/>
              <a:gd name="connsiteX82" fmla="*/ 2257425 w 7391400"/>
              <a:gd name="connsiteY82" fmla="*/ 561975 h 1990725"/>
              <a:gd name="connsiteX83" fmla="*/ 2295525 w 7391400"/>
              <a:gd name="connsiteY83" fmla="*/ 666750 h 1990725"/>
              <a:gd name="connsiteX84" fmla="*/ 2314575 w 7391400"/>
              <a:gd name="connsiteY84" fmla="*/ 723900 h 1990725"/>
              <a:gd name="connsiteX85" fmla="*/ 2333625 w 7391400"/>
              <a:gd name="connsiteY85" fmla="*/ 819150 h 1990725"/>
              <a:gd name="connsiteX86" fmla="*/ 2343150 w 7391400"/>
              <a:gd name="connsiteY86" fmla="*/ 885825 h 1990725"/>
              <a:gd name="connsiteX87" fmla="*/ 2362200 w 7391400"/>
              <a:gd name="connsiteY87" fmla="*/ 923925 h 1990725"/>
              <a:gd name="connsiteX88" fmla="*/ 2390775 w 7391400"/>
              <a:gd name="connsiteY88" fmla="*/ 981075 h 1990725"/>
              <a:gd name="connsiteX89" fmla="*/ 2438400 w 7391400"/>
              <a:gd name="connsiteY89" fmla="*/ 1076325 h 1990725"/>
              <a:gd name="connsiteX90" fmla="*/ 2438400 w 7391400"/>
              <a:gd name="connsiteY90" fmla="*/ 1076325 h 1990725"/>
              <a:gd name="connsiteX91" fmla="*/ 2466975 w 7391400"/>
              <a:gd name="connsiteY91" fmla="*/ 1162050 h 1990725"/>
              <a:gd name="connsiteX92" fmla="*/ 2476500 w 7391400"/>
              <a:gd name="connsiteY92" fmla="*/ 1190625 h 1990725"/>
              <a:gd name="connsiteX93" fmla="*/ 2486025 w 7391400"/>
              <a:gd name="connsiteY93" fmla="*/ 1228725 h 1990725"/>
              <a:gd name="connsiteX94" fmla="*/ 2505075 w 7391400"/>
              <a:gd name="connsiteY94" fmla="*/ 1257300 h 1990725"/>
              <a:gd name="connsiteX95" fmla="*/ 2524125 w 7391400"/>
              <a:gd name="connsiteY95" fmla="*/ 1409700 h 1990725"/>
              <a:gd name="connsiteX96" fmla="*/ 2533650 w 7391400"/>
              <a:gd name="connsiteY96" fmla="*/ 1447800 h 1990725"/>
              <a:gd name="connsiteX97" fmla="*/ 2543175 w 7391400"/>
              <a:gd name="connsiteY97" fmla="*/ 1495425 h 1990725"/>
              <a:gd name="connsiteX98" fmla="*/ 2562225 w 7391400"/>
              <a:gd name="connsiteY98" fmla="*/ 1581150 h 1990725"/>
              <a:gd name="connsiteX99" fmla="*/ 2543175 w 7391400"/>
              <a:gd name="connsiteY99" fmla="*/ 1619250 h 1990725"/>
              <a:gd name="connsiteX100" fmla="*/ 2447925 w 7391400"/>
              <a:gd name="connsiteY100" fmla="*/ 1657350 h 1990725"/>
              <a:gd name="connsiteX101" fmla="*/ 2400300 w 7391400"/>
              <a:gd name="connsiteY101" fmla="*/ 1685925 h 1990725"/>
              <a:gd name="connsiteX102" fmla="*/ 2266950 w 7391400"/>
              <a:gd name="connsiteY102" fmla="*/ 1714500 h 1990725"/>
              <a:gd name="connsiteX103" fmla="*/ 1800225 w 7391400"/>
              <a:gd name="connsiteY103" fmla="*/ 1695450 h 1990725"/>
              <a:gd name="connsiteX104" fmla="*/ 1524000 w 7391400"/>
              <a:gd name="connsiteY104" fmla="*/ 1647825 h 1990725"/>
              <a:gd name="connsiteX105" fmla="*/ 876300 w 7391400"/>
              <a:gd name="connsiteY105" fmla="*/ 1524000 h 1990725"/>
              <a:gd name="connsiteX106" fmla="*/ 542925 w 7391400"/>
              <a:gd name="connsiteY106" fmla="*/ 1428750 h 1990725"/>
              <a:gd name="connsiteX107" fmla="*/ 428625 w 7391400"/>
              <a:gd name="connsiteY107" fmla="*/ 1390650 h 1990725"/>
              <a:gd name="connsiteX108" fmla="*/ 219075 w 7391400"/>
              <a:gd name="connsiteY108" fmla="*/ 1390650 h 1990725"/>
              <a:gd name="connsiteX109" fmla="*/ 123825 w 7391400"/>
              <a:gd name="connsiteY109" fmla="*/ 1343025 h 1990725"/>
              <a:gd name="connsiteX110" fmla="*/ 47625 w 7391400"/>
              <a:gd name="connsiteY110" fmla="*/ 1247775 h 1990725"/>
              <a:gd name="connsiteX111" fmla="*/ 38100 w 7391400"/>
              <a:gd name="connsiteY111" fmla="*/ 1209675 h 1990725"/>
              <a:gd name="connsiteX112" fmla="*/ 9525 w 7391400"/>
              <a:gd name="connsiteY112" fmla="*/ 1143000 h 1990725"/>
              <a:gd name="connsiteX113" fmla="*/ 0 w 7391400"/>
              <a:gd name="connsiteY113" fmla="*/ 1085850 h 1990725"/>
              <a:gd name="connsiteX114" fmla="*/ 19050 w 7391400"/>
              <a:gd name="connsiteY114" fmla="*/ 904875 h 1990725"/>
              <a:gd name="connsiteX115" fmla="*/ 38100 w 7391400"/>
              <a:gd name="connsiteY115" fmla="*/ 857250 h 1990725"/>
              <a:gd name="connsiteX116" fmla="*/ 57150 w 7391400"/>
              <a:gd name="connsiteY116" fmla="*/ 800100 h 1990725"/>
              <a:gd name="connsiteX117" fmla="*/ 142875 w 7391400"/>
              <a:gd name="connsiteY117" fmla="*/ 647700 h 1990725"/>
              <a:gd name="connsiteX118" fmla="*/ 171450 w 7391400"/>
              <a:gd name="connsiteY118" fmla="*/ 600075 h 1990725"/>
              <a:gd name="connsiteX119" fmla="*/ 314325 w 7391400"/>
              <a:gd name="connsiteY119" fmla="*/ 466725 h 1990725"/>
              <a:gd name="connsiteX120" fmla="*/ 400050 w 7391400"/>
              <a:gd name="connsiteY120" fmla="*/ 419100 h 1990725"/>
              <a:gd name="connsiteX121" fmla="*/ 447675 w 7391400"/>
              <a:gd name="connsiteY121" fmla="*/ 409575 h 1990725"/>
              <a:gd name="connsiteX122" fmla="*/ 485775 w 7391400"/>
              <a:gd name="connsiteY122" fmla="*/ 400050 h 1990725"/>
              <a:gd name="connsiteX123" fmla="*/ 704850 w 7391400"/>
              <a:gd name="connsiteY123" fmla="*/ 419100 h 1990725"/>
              <a:gd name="connsiteX124" fmla="*/ 752475 w 7391400"/>
              <a:gd name="connsiteY124" fmla="*/ 447675 h 1990725"/>
              <a:gd name="connsiteX125" fmla="*/ 809625 w 7391400"/>
              <a:gd name="connsiteY125" fmla="*/ 476250 h 1990725"/>
              <a:gd name="connsiteX126" fmla="*/ 904875 w 7391400"/>
              <a:gd name="connsiteY126" fmla="*/ 552450 h 1990725"/>
              <a:gd name="connsiteX127" fmla="*/ 1038225 w 7391400"/>
              <a:gd name="connsiteY127" fmla="*/ 704850 h 1990725"/>
              <a:gd name="connsiteX128" fmla="*/ 1066800 w 7391400"/>
              <a:gd name="connsiteY128" fmla="*/ 771525 h 1990725"/>
              <a:gd name="connsiteX129" fmla="*/ 1095375 w 7391400"/>
              <a:gd name="connsiteY129" fmla="*/ 828675 h 1990725"/>
              <a:gd name="connsiteX130" fmla="*/ 1104900 w 7391400"/>
              <a:gd name="connsiteY130" fmla="*/ 885825 h 1990725"/>
              <a:gd name="connsiteX131" fmla="*/ 1123950 w 7391400"/>
              <a:gd name="connsiteY131" fmla="*/ 952500 h 1990725"/>
              <a:gd name="connsiteX132" fmla="*/ 1095375 w 7391400"/>
              <a:gd name="connsiteY132" fmla="*/ 1238250 h 1990725"/>
              <a:gd name="connsiteX133" fmla="*/ 942975 w 7391400"/>
              <a:gd name="connsiteY133" fmla="*/ 1428750 h 1990725"/>
              <a:gd name="connsiteX134" fmla="*/ 895350 w 7391400"/>
              <a:gd name="connsiteY134" fmla="*/ 1485900 h 1990725"/>
              <a:gd name="connsiteX135" fmla="*/ 800100 w 7391400"/>
              <a:gd name="connsiteY135" fmla="*/ 1552575 h 1990725"/>
              <a:gd name="connsiteX136" fmla="*/ 771525 w 7391400"/>
              <a:gd name="connsiteY136" fmla="*/ 1581150 h 1990725"/>
              <a:gd name="connsiteX137" fmla="*/ 657225 w 7391400"/>
              <a:gd name="connsiteY137" fmla="*/ 1609725 h 1990725"/>
              <a:gd name="connsiteX138" fmla="*/ 485775 w 7391400"/>
              <a:gd name="connsiteY138" fmla="*/ 1619250 h 199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91400" h="1990725">
                <a:moveTo>
                  <a:pt x="7391400" y="1733550"/>
                </a:moveTo>
                <a:cubicBezTo>
                  <a:pt x="7375525" y="1739900"/>
                  <a:pt x="7359995" y="1747193"/>
                  <a:pt x="7343775" y="1752600"/>
                </a:cubicBezTo>
                <a:cubicBezTo>
                  <a:pt x="7302034" y="1766514"/>
                  <a:pt x="7252123" y="1768988"/>
                  <a:pt x="7210425" y="1771650"/>
                </a:cubicBezTo>
                <a:cubicBezTo>
                  <a:pt x="6892702" y="1791930"/>
                  <a:pt x="6857906" y="1790703"/>
                  <a:pt x="6553200" y="1800225"/>
                </a:cubicBezTo>
                <a:cubicBezTo>
                  <a:pt x="6543675" y="1803400"/>
                  <a:pt x="6534529" y="1808099"/>
                  <a:pt x="6524625" y="1809750"/>
                </a:cubicBezTo>
                <a:cubicBezTo>
                  <a:pt x="6357688" y="1837573"/>
                  <a:pt x="6094981" y="1812110"/>
                  <a:pt x="5981700" y="1809750"/>
                </a:cubicBezTo>
                <a:cubicBezTo>
                  <a:pt x="5979452" y="1787268"/>
                  <a:pt x="5973923" y="1700695"/>
                  <a:pt x="5962650" y="1666875"/>
                </a:cubicBezTo>
                <a:cubicBezTo>
                  <a:pt x="5958160" y="1653405"/>
                  <a:pt x="5948873" y="1641958"/>
                  <a:pt x="5943600" y="1628775"/>
                </a:cubicBezTo>
                <a:cubicBezTo>
                  <a:pt x="5936142" y="1610131"/>
                  <a:pt x="5933530" y="1589586"/>
                  <a:pt x="5924550" y="1571625"/>
                </a:cubicBezTo>
                <a:cubicBezTo>
                  <a:pt x="5906714" y="1535953"/>
                  <a:pt x="5891230" y="1533546"/>
                  <a:pt x="5867400" y="1504950"/>
                </a:cubicBezTo>
                <a:cubicBezTo>
                  <a:pt x="5860071" y="1496156"/>
                  <a:pt x="5856445" y="1484470"/>
                  <a:pt x="5848350" y="1476375"/>
                </a:cubicBezTo>
                <a:cubicBezTo>
                  <a:pt x="5840255" y="1468280"/>
                  <a:pt x="5828569" y="1464654"/>
                  <a:pt x="5819775" y="1457325"/>
                </a:cubicBezTo>
                <a:cubicBezTo>
                  <a:pt x="5809427" y="1448701"/>
                  <a:pt x="5801976" y="1436832"/>
                  <a:pt x="5791200" y="1428750"/>
                </a:cubicBezTo>
                <a:cubicBezTo>
                  <a:pt x="5711990" y="1369342"/>
                  <a:pt x="5773599" y="1419949"/>
                  <a:pt x="5715000" y="1390650"/>
                </a:cubicBezTo>
                <a:cubicBezTo>
                  <a:pt x="5679925" y="1373113"/>
                  <a:pt x="5690072" y="1365074"/>
                  <a:pt x="5648325" y="1352550"/>
                </a:cubicBezTo>
                <a:cubicBezTo>
                  <a:pt x="5629827" y="1347001"/>
                  <a:pt x="5609911" y="1347709"/>
                  <a:pt x="5591175" y="1343025"/>
                </a:cubicBezTo>
                <a:cubicBezTo>
                  <a:pt x="5571694" y="1338155"/>
                  <a:pt x="5553716" y="1327913"/>
                  <a:pt x="5534025" y="1323975"/>
                </a:cubicBezTo>
                <a:lnTo>
                  <a:pt x="5486400" y="1314450"/>
                </a:lnTo>
                <a:cubicBezTo>
                  <a:pt x="5397500" y="1317625"/>
                  <a:pt x="5303825" y="1295057"/>
                  <a:pt x="5219700" y="1323975"/>
                </a:cubicBezTo>
                <a:cubicBezTo>
                  <a:pt x="5187361" y="1335091"/>
                  <a:pt x="5192414" y="1386784"/>
                  <a:pt x="5181600" y="1419225"/>
                </a:cubicBezTo>
                <a:cubicBezTo>
                  <a:pt x="5178425" y="1428750"/>
                  <a:pt x="5174510" y="1438060"/>
                  <a:pt x="5172075" y="1447800"/>
                </a:cubicBezTo>
                <a:cubicBezTo>
                  <a:pt x="5168148" y="1463506"/>
                  <a:pt x="5168234" y="1480266"/>
                  <a:pt x="5162550" y="1495425"/>
                </a:cubicBezTo>
                <a:cubicBezTo>
                  <a:pt x="5158530" y="1506144"/>
                  <a:pt x="5149850" y="1514475"/>
                  <a:pt x="5143500" y="1524000"/>
                </a:cubicBezTo>
                <a:cubicBezTo>
                  <a:pt x="5140325" y="1539875"/>
                  <a:pt x="5133499" y="1555443"/>
                  <a:pt x="5133975" y="1571625"/>
                </a:cubicBezTo>
                <a:cubicBezTo>
                  <a:pt x="5136688" y="1663879"/>
                  <a:pt x="5139973" y="1756484"/>
                  <a:pt x="5153025" y="1847850"/>
                </a:cubicBezTo>
                <a:cubicBezTo>
                  <a:pt x="5160364" y="1899221"/>
                  <a:pt x="5188992" y="1913459"/>
                  <a:pt x="5229225" y="1933575"/>
                </a:cubicBezTo>
                <a:cubicBezTo>
                  <a:pt x="5238205" y="1938065"/>
                  <a:pt x="5248572" y="1939145"/>
                  <a:pt x="5257800" y="1943100"/>
                </a:cubicBezTo>
                <a:cubicBezTo>
                  <a:pt x="5270851" y="1948693"/>
                  <a:pt x="5282430" y="1957660"/>
                  <a:pt x="5295900" y="1962150"/>
                </a:cubicBezTo>
                <a:cubicBezTo>
                  <a:pt x="5311259" y="1967270"/>
                  <a:pt x="5327721" y="1968163"/>
                  <a:pt x="5343525" y="1971675"/>
                </a:cubicBezTo>
                <a:cubicBezTo>
                  <a:pt x="5426016" y="1990006"/>
                  <a:pt x="5332380" y="1975728"/>
                  <a:pt x="5467350" y="1990725"/>
                </a:cubicBezTo>
                <a:cubicBezTo>
                  <a:pt x="5553075" y="1987550"/>
                  <a:pt x="5639140" y="1989463"/>
                  <a:pt x="5724525" y="1981200"/>
                </a:cubicBezTo>
                <a:cubicBezTo>
                  <a:pt x="5736634" y="1980028"/>
                  <a:pt x="5780020" y="1951485"/>
                  <a:pt x="5791200" y="1943100"/>
                </a:cubicBezTo>
                <a:cubicBezTo>
                  <a:pt x="5821693" y="1920231"/>
                  <a:pt x="5851976" y="1896008"/>
                  <a:pt x="5876925" y="1866900"/>
                </a:cubicBezTo>
                <a:cubicBezTo>
                  <a:pt x="5884375" y="1858208"/>
                  <a:pt x="5887880" y="1846420"/>
                  <a:pt x="5895975" y="1838325"/>
                </a:cubicBezTo>
                <a:cubicBezTo>
                  <a:pt x="5907200" y="1827100"/>
                  <a:pt x="5922850" y="1820975"/>
                  <a:pt x="5934075" y="1809750"/>
                </a:cubicBezTo>
                <a:cubicBezTo>
                  <a:pt x="5945300" y="1798525"/>
                  <a:pt x="5952196" y="1783597"/>
                  <a:pt x="5962650" y="1771650"/>
                </a:cubicBezTo>
                <a:cubicBezTo>
                  <a:pt x="5974477" y="1758133"/>
                  <a:pt x="5988050" y="1746250"/>
                  <a:pt x="6000750" y="1733550"/>
                </a:cubicBezTo>
                <a:cubicBezTo>
                  <a:pt x="6012212" y="1704896"/>
                  <a:pt x="6029325" y="1670495"/>
                  <a:pt x="6029325" y="1638300"/>
                </a:cubicBezTo>
                <a:cubicBezTo>
                  <a:pt x="6029325" y="1608062"/>
                  <a:pt x="6019718" y="1568340"/>
                  <a:pt x="6000750" y="1543050"/>
                </a:cubicBezTo>
                <a:cubicBezTo>
                  <a:pt x="5989974" y="1528682"/>
                  <a:pt x="5976167" y="1516777"/>
                  <a:pt x="5962650" y="1504950"/>
                </a:cubicBezTo>
                <a:cubicBezTo>
                  <a:pt x="5950703" y="1494496"/>
                  <a:pt x="5937759" y="1485181"/>
                  <a:pt x="5924550" y="1476375"/>
                </a:cubicBezTo>
                <a:cubicBezTo>
                  <a:pt x="5888757" y="1452513"/>
                  <a:pt x="5869646" y="1442199"/>
                  <a:pt x="5829300" y="1428750"/>
                </a:cubicBezTo>
                <a:cubicBezTo>
                  <a:pt x="5806071" y="1421007"/>
                  <a:pt x="5766223" y="1414733"/>
                  <a:pt x="5743575" y="1409700"/>
                </a:cubicBezTo>
                <a:cubicBezTo>
                  <a:pt x="5716591" y="1403704"/>
                  <a:pt x="5685141" y="1393523"/>
                  <a:pt x="5657850" y="1390650"/>
                </a:cubicBezTo>
                <a:cubicBezTo>
                  <a:pt x="5613532" y="1385985"/>
                  <a:pt x="5568950" y="1384300"/>
                  <a:pt x="5524500" y="1381125"/>
                </a:cubicBezTo>
                <a:cubicBezTo>
                  <a:pt x="5483225" y="1384300"/>
                  <a:pt x="5441363" y="1383021"/>
                  <a:pt x="5400675" y="1390650"/>
                </a:cubicBezTo>
                <a:cubicBezTo>
                  <a:pt x="5389423" y="1392760"/>
                  <a:pt x="5382622" y="1405191"/>
                  <a:pt x="5372100" y="1409700"/>
                </a:cubicBezTo>
                <a:cubicBezTo>
                  <a:pt x="5360068" y="1414857"/>
                  <a:pt x="5346700" y="1416050"/>
                  <a:pt x="5334000" y="1419225"/>
                </a:cubicBezTo>
                <a:cubicBezTo>
                  <a:pt x="5324475" y="1425575"/>
                  <a:pt x="5315432" y="1432716"/>
                  <a:pt x="5305425" y="1438275"/>
                </a:cubicBezTo>
                <a:cubicBezTo>
                  <a:pt x="5236882" y="1476354"/>
                  <a:pt x="5114288" y="1524831"/>
                  <a:pt x="5057775" y="1533525"/>
                </a:cubicBezTo>
                <a:cubicBezTo>
                  <a:pt x="5016500" y="1539875"/>
                  <a:pt x="4975012" y="1544971"/>
                  <a:pt x="4933950" y="1552575"/>
                </a:cubicBezTo>
                <a:cubicBezTo>
                  <a:pt x="4889251" y="1560853"/>
                  <a:pt x="4845176" y="1572235"/>
                  <a:pt x="4800600" y="1581150"/>
                </a:cubicBezTo>
                <a:cubicBezTo>
                  <a:pt x="4749918" y="1591286"/>
                  <a:pt x="4699000" y="1600200"/>
                  <a:pt x="4648200" y="1609725"/>
                </a:cubicBezTo>
                <a:cubicBezTo>
                  <a:pt x="4454525" y="1606550"/>
                  <a:pt x="4260532" y="1611744"/>
                  <a:pt x="4067175" y="1600200"/>
                </a:cubicBezTo>
                <a:cubicBezTo>
                  <a:pt x="4045914" y="1598931"/>
                  <a:pt x="4029363" y="1580550"/>
                  <a:pt x="4010025" y="1571625"/>
                </a:cubicBezTo>
                <a:cubicBezTo>
                  <a:pt x="3988070" y="1561492"/>
                  <a:pt x="3965801" y="1552030"/>
                  <a:pt x="3943350" y="1543050"/>
                </a:cubicBezTo>
                <a:cubicBezTo>
                  <a:pt x="3918163" y="1532975"/>
                  <a:pt x="3891086" y="1527241"/>
                  <a:pt x="3867150" y="1514475"/>
                </a:cubicBezTo>
                <a:cubicBezTo>
                  <a:pt x="3843051" y="1501622"/>
                  <a:pt x="3824189" y="1480401"/>
                  <a:pt x="3800475" y="1466850"/>
                </a:cubicBezTo>
                <a:cubicBezTo>
                  <a:pt x="3750623" y="1438363"/>
                  <a:pt x="3679279" y="1402863"/>
                  <a:pt x="3619500" y="1381125"/>
                </a:cubicBezTo>
                <a:cubicBezTo>
                  <a:pt x="3600629" y="1374263"/>
                  <a:pt x="3580994" y="1369533"/>
                  <a:pt x="3562350" y="1362075"/>
                </a:cubicBezTo>
                <a:cubicBezTo>
                  <a:pt x="3549167" y="1356802"/>
                  <a:pt x="3537433" y="1348298"/>
                  <a:pt x="3524250" y="1343025"/>
                </a:cubicBezTo>
                <a:cubicBezTo>
                  <a:pt x="3505606" y="1335567"/>
                  <a:pt x="3483808" y="1335114"/>
                  <a:pt x="3467100" y="1323975"/>
                </a:cubicBezTo>
                <a:cubicBezTo>
                  <a:pt x="3457575" y="1317625"/>
                  <a:pt x="3449047" y="1309434"/>
                  <a:pt x="3438525" y="1304925"/>
                </a:cubicBezTo>
                <a:cubicBezTo>
                  <a:pt x="3426493" y="1299768"/>
                  <a:pt x="3413012" y="1298996"/>
                  <a:pt x="3400425" y="1295400"/>
                </a:cubicBezTo>
                <a:cubicBezTo>
                  <a:pt x="3390771" y="1292642"/>
                  <a:pt x="3381882" y="1286293"/>
                  <a:pt x="3371850" y="1285875"/>
                </a:cubicBezTo>
                <a:cubicBezTo>
                  <a:pt x="3229064" y="1279926"/>
                  <a:pt x="3086100" y="1279525"/>
                  <a:pt x="2943225" y="1276350"/>
                </a:cubicBezTo>
                <a:cubicBezTo>
                  <a:pt x="2946400" y="1219200"/>
                  <a:pt x="2943340" y="1161359"/>
                  <a:pt x="2952750" y="1104900"/>
                </a:cubicBezTo>
                <a:cubicBezTo>
                  <a:pt x="2970637" y="997578"/>
                  <a:pt x="3009032" y="920099"/>
                  <a:pt x="3038475" y="819150"/>
                </a:cubicBezTo>
                <a:cubicBezTo>
                  <a:pt x="3049471" y="781448"/>
                  <a:pt x="3056803" y="742762"/>
                  <a:pt x="3067050" y="704850"/>
                </a:cubicBezTo>
                <a:cubicBezTo>
                  <a:pt x="3107693" y="554472"/>
                  <a:pt x="3131215" y="500836"/>
                  <a:pt x="3152775" y="371475"/>
                </a:cubicBezTo>
                <a:cubicBezTo>
                  <a:pt x="3157139" y="345293"/>
                  <a:pt x="3169276" y="232494"/>
                  <a:pt x="3171825" y="209550"/>
                </a:cubicBezTo>
                <a:cubicBezTo>
                  <a:pt x="3168650" y="146050"/>
                  <a:pt x="3181577" y="79636"/>
                  <a:pt x="3162300" y="19050"/>
                </a:cubicBezTo>
                <a:cubicBezTo>
                  <a:pt x="3156212" y="-85"/>
                  <a:pt x="3105150" y="0"/>
                  <a:pt x="3105150" y="0"/>
                </a:cubicBezTo>
                <a:lnTo>
                  <a:pt x="2571750" y="9525"/>
                </a:lnTo>
                <a:cubicBezTo>
                  <a:pt x="2554306" y="10106"/>
                  <a:pt x="2484501" y="36100"/>
                  <a:pt x="2476500" y="38100"/>
                </a:cubicBezTo>
                <a:cubicBezTo>
                  <a:pt x="2463800" y="41275"/>
                  <a:pt x="2450987" y="44029"/>
                  <a:pt x="2438400" y="47625"/>
                </a:cubicBezTo>
                <a:cubicBezTo>
                  <a:pt x="2419165" y="53121"/>
                  <a:pt x="2375620" y="69490"/>
                  <a:pt x="2362200" y="76200"/>
                </a:cubicBezTo>
                <a:cubicBezTo>
                  <a:pt x="2339305" y="87648"/>
                  <a:pt x="2318420" y="102852"/>
                  <a:pt x="2295525" y="114300"/>
                </a:cubicBezTo>
                <a:cubicBezTo>
                  <a:pt x="2259657" y="132234"/>
                  <a:pt x="2246180" y="133780"/>
                  <a:pt x="2209800" y="142875"/>
                </a:cubicBezTo>
                <a:cubicBezTo>
                  <a:pt x="2212975" y="228600"/>
                  <a:pt x="2214136" y="314423"/>
                  <a:pt x="2219325" y="400050"/>
                </a:cubicBezTo>
                <a:cubicBezTo>
                  <a:pt x="2220493" y="419327"/>
                  <a:pt x="2223768" y="438568"/>
                  <a:pt x="2228850" y="457200"/>
                </a:cubicBezTo>
                <a:cubicBezTo>
                  <a:pt x="2233349" y="473695"/>
                  <a:pt x="2241550" y="488950"/>
                  <a:pt x="2247900" y="504825"/>
                </a:cubicBezTo>
                <a:cubicBezTo>
                  <a:pt x="2251075" y="523875"/>
                  <a:pt x="2252741" y="543239"/>
                  <a:pt x="2257425" y="561975"/>
                </a:cubicBezTo>
                <a:cubicBezTo>
                  <a:pt x="2268543" y="606446"/>
                  <a:pt x="2280375" y="625088"/>
                  <a:pt x="2295525" y="666750"/>
                </a:cubicBezTo>
                <a:cubicBezTo>
                  <a:pt x="2302387" y="685621"/>
                  <a:pt x="2308805" y="704666"/>
                  <a:pt x="2314575" y="723900"/>
                </a:cubicBezTo>
                <a:cubicBezTo>
                  <a:pt x="2324543" y="757126"/>
                  <a:pt x="2328205" y="783918"/>
                  <a:pt x="2333625" y="819150"/>
                </a:cubicBezTo>
                <a:cubicBezTo>
                  <a:pt x="2337039" y="841340"/>
                  <a:pt x="2337243" y="864165"/>
                  <a:pt x="2343150" y="885825"/>
                </a:cubicBezTo>
                <a:cubicBezTo>
                  <a:pt x="2346886" y="899524"/>
                  <a:pt x="2356607" y="910874"/>
                  <a:pt x="2362200" y="923925"/>
                </a:cubicBezTo>
                <a:cubicBezTo>
                  <a:pt x="2385861" y="979134"/>
                  <a:pt x="2354166" y="926161"/>
                  <a:pt x="2390775" y="981075"/>
                </a:cubicBezTo>
                <a:cubicBezTo>
                  <a:pt x="2405853" y="1041387"/>
                  <a:pt x="2393038" y="1008283"/>
                  <a:pt x="2438400" y="1076325"/>
                </a:cubicBezTo>
                <a:lnTo>
                  <a:pt x="2438400" y="1076325"/>
                </a:lnTo>
                <a:lnTo>
                  <a:pt x="2466975" y="1162050"/>
                </a:lnTo>
                <a:cubicBezTo>
                  <a:pt x="2470150" y="1171575"/>
                  <a:pt x="2474065" y="1180885"/>
                  <a:pt x="2476500" y="1190625"/>
                </a:cubicBezTo>
                <a:cubicBezTo>
                  <a:pt x="2479675" y="1203325"/>
                  <a:pt x="2480868" y="1216693"/>
                  <a:pt x="2486025" y="1228725"/>
                </a:cubicBezTo>
                <a:cubicBezTo>
                  <a:pt x="2490534" y="1239247"/>
                  <a:pt x="2498725" y="1247775"/>
                  <a:pt x="2505075" y="1257300"/>
                </a:cubicBezTo>
                <a:cubicBezTo>
                  <a:pt x="2528581" y="1374830"/>
                  <a:pt x="2497747" y="1211867"/>
                  <a:pt x="2524125" y="1409700"/>
                </a:cubicBezTo>
                <a:cubicBezTo>
                  <a:pt x="2525855" y="1422676"/>
                  <a:pt x="2530810" y="1435021"/>
                  <a:pt x="2533650" y="1447800"/>
                </a:cubicBezTo>
                <a:cubicBezTo>
                  <a:pt x="2537162" y="1463604"/>
                  <a:pt x="2539663" y="1479621"/>
                  <a:pt x="2543175" y="1495425"/>
                </a:cubicBezTo>
                <a:cubicBezTo>
                  <a:pt x="2570078" y="1616489"/>
                  <a:pt x="2533497" y="1437511"/>
                  <a:pt x="2562225" y="1581150"/>
                </a:cubicBezTo>
                <a:cubicBezTo>
                  <a:pt x="2555875" y="1593850"/>
                  <a:pt x="2553215" y="1609210"/>
                  <a:pt x="2543175" y="1619250"/>
                </a:cubicBezTo>
                <a:cubicBezTo>
                  <a:pt x="2523899" y="1638526"/>
                  <a:pt x="2466524" y="1646191"/>
                  <a:pt x="2447925" y="1657350"/>
                </a:cubicBezTo>
                <a:cubicBezTo>
                  <a:pt x="2432050" y="1666875"/>
                  <a:pt x="2417154" y="1678264"/>
                  <a:pt x="2400300" y="1685925"/>
                </a:cubicBezTo>
                <a:cubicBezTo>
                  <a:pt x="2348819" y="1709326"/>
                  <a:pt x="2324893" y="1707257"/>
                  <a:pt x="2266950" y="1714500"/>
                </a:cubicBezTo>
                <a:cubicBezTo>
                  <a:pt x="2111375" y="1708150"/>
                  <a:pt x="1955306" y="1709368"/>
                  <a:pt x="1800225" y="1695450"/>
                </a:cubicBezTo>
                <a:cubicBezTo>
                  <a:pt x="1707165" y="1687099"/>
                  <a:pt x="1616250" y="1662651"/>
                  <a:pt x="1524000" y="1647825"/>
                </a:cubicBezTo>
                <a:cubicBezTo>
                  <a:pt x="1042774" y="1570485"/>
                  <a:pt x="1493288" y="1658616"/>
                  <a:pt x="876300" y="1524000"/>
                </a:cubicBezTo>
                <a:cubicBezTo>
                  <a:pt x="551673" y="1453172"/>
                  <a:pt x="975553" y="1552358"/>
                  <a:pt x="542925" y="1428750"/>
                </a:cubicBezTo>
                <a:cubicBezTo>
                  <a:pt x="459810" y="1405003"/>
                  <a:pt x="497711" y="1418284"/>
                  <a:pt x="428625" y="1390650"/>
                </a:cubicBezTo>
                <a:cubicBezTo>
                  <a:pt x="343302" y="1411981"/>
                  <a:pt x="367277" y="1409981"/>
                  <a:pt x="219075" y="1390650"/>
                </a:cubicBezTo>
                <a:cubicBezTo>
                  <a:pt x="191469" y="1387049"/>
                  <a:pt x="145823" y="1356224"/>
                  <a:pt x="123825" y="1343025"/>
                </a:cubicBezTo>
                <a:cubicBezTo>
                  <a:pt x="98425" y="1311275"/>
                  <a:pt x="57486" y="1287221"/>
                  <a:pt x="47625" y="1247775"/>
                </a:cubicBezTo>
                <a:cubicBezTo>
                  <a:pt x="44450" y="1235075"/>
                  <a:pt x="42697" y="1221932"/>
                  <a:pt x="38100" y="1209675"/>
                </a:cubicBezTo>
                <a:cubicBezTo>
                  <a:pt x="22217" y="1167319"/>
                  <a:pt x="18126" y="1181705"/>
                  <a:pt x="9525" y="1143000"/>
                </a:cubicBezTo>
                <a:cubicBezTo>
                  <a:pt x="5335" y="1124147"/>
                  <a:pt x="3175" y="1104900"/>
                  <a:pt x="0" y="1085850"/>
                </a:cubicBezTo>
                <a:cubicBezTo>
                  <a:pt x="2255" y="1056534"/>
                  <a:pt x="6802" y="949784"/>
                  <a:pt x="19050" y="904875"/>
                </a:cubicBezTo>
                <a:cubicBezTo>
                  <a:pt x="23549" y="888380"/>
                  <a:pt x="32257" y="873318"/>
                  <a:pt x="38100" y="857250"/>
                </a:cubicBezTo>
                <a:cubicBezTo>
                  <a:pt x="44962" y="838379"/>
                  <a:pt x="49101" y="818497"/>
                  <a:pt x="57150" y="800100"/>
                </a:cubicBezTo>
                <a:cubicBezTo>
                  <a:pt x="100828" y="700263"/>
                  <a:pt x="94234" y="724136"/>
                  <a:pt x="142875" y="647700"/>
                </a:cubicBezTo>
                <a:cubicBezTo>
                  <a:pt x="152814" y="632081"/>
                  <a:pt x="160833" y="615242"/>
                  <a:pt x="171450" y="600075"/>
                </a:cubicBezTo>
                <a:cubicBezTo>
                  <a:pt x="209157" y="546208"/>
                  <a:pt x="257259" y="500964"/>
                  <a:pt x="314325" y="466725"/>
                </a:cubicBezTo>
                <a:cubicBezTo>
                  <a:pt x="329584" y="457570"/>
                  <a:pt x="379553" y="425932"/>
                  <a:pt x="400050" y="419100"/>
                </a:cubicBezTo>
                <a:cubicBezTo>
                  <a:pt x="415409" y="413980"/>
                  <a:pt x="431871" y="413087"/>
                  <a:pt x="447675" y="409575"/>
                </a:cubicBezTo>
                <a:cubicBezTo>
                  <a:pt x="460454" y="406735"/>
                  <a:pt x="473075" y="403225"/>
                  <a:pt x="485775" y="400050"/>
                </a:cubicBezTo>
                <a:cubicBezTo>
                  <a:pt x="558800" y="406400"/>
                  <a:pt x="632691" y="406214"/>
                  <a:pt x="704850" y="419100"/>
                </a:cubicBezTo>
                <a:cubicBezTo>
                  <a:pt x="723075" y="422354"/>
                  <a:pt x="736222" y="438810"/>
                  <a:pt x="752475" y="447675"/>
                </a:cubicBezTo>
                <a:cubicBezTo>
                  <a:pt x="771173" y="457874"/>
                  <a:pt x="792074" y="464184"/>
                  <a:pt x="809625" y="476250"/>
                </a:cubicBezTo>
                <a:cubicBezTo>
                  <a:pt x="843130" y="499285"/>
                  <a:pt x="876124" y="523699"/>
                  <a:pt x="904875" y="552450"/>
                </a:cubicBezTo>
                <a:cubicBezTo>
                  <a:pt x="964828" y="612403"/>
                  <a:pt x="1001471" y="636593"/>
                  <a:pt x="1038225" y="704850"/>
                </a:cubicBezTo>
                <a:cubicBezTo>
                  <a:pt x="1049689" y="726140"/>
                  <a:pt x="1056667" y="749570"/>
                  <a:pt x="1066800" y="771525"/>
                </a:cubicBezTo>
                <a:cubicBezTo>
                  <a:pt x="1075725" y="790863"/>
                  <a:pt x="1085850" y="809625"/>
                  <a:pt x="1095375" y="828675"/>
                </a:cubicBezTo>
                <a:cubicBezTo>
                  <a:pt x="1098550" y="847725"/>
                  <a:pt x="1100557" y="867007"/>
                  <a:pt x="1104900" y="885825"/>
                </a:cubicBezTo>
                <a:cubicBezTo>
                  <a:pt x="1110097" y="908347"/>
                  <a:pt x="1124574" y="929394"/>
                  <a:pt x="1123950" y="952500"/>
                </a:cubicBezTo>
                <a:cubicBezTo>
                  <a:pt x="1121364" y="1048190"/>
                  <a:pt x="1121106" y="1146048"/>
                  <a:pt x="1095375" y="1238250"/>
                </a:cubicBezTo>
                <a:cubicBezTo>
                  <a:pt x="1074969" y="1311373"/>
                  <a:pt x="993050" y="1374502"/>
                  <a:pt x="942975" y="1428750"/>
                </a:cubicBezTo>
                <a:cubicBezTo>
                  <a:pt x="926155" y="1446971"/>
                  <a:pt x="912885" y="1468365"/>
                  <a:pt x="895350" y="1485900"/>
                </a:cubicBezTo>
                <a:cubicBezTo>
                  <a:pt x="840069" y="1541181"/>
                  <a:pt x="858965" y="1508426"/>
                  <a:pt x="800100" y="1552575"/>
                </a:cubicBezTo>
                <a:cubicBezTo>
                  <a:pt x="789324" y="1560657"/>
                  <a:pt x="783300" y="1574608"/>
                  <a:pt x="771525" y="1581150"/>
                </a:cubicBezTo>
                <a:cubicBezTo>
                  <a:pt x="735722" y="1601041"/>
                  <a:pt x="696031" y="1601964"/>
                  <a:pt x="657225" y="1609725"/>
                </a:cubicBezTo>
                <a:cubicBezTo>
                  <a:pt x="555696" y="1630031"/>
                  <a:pt x="701164" y="1619250"/>
                  <a:pt x="485775" y="16192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14" y="-9550"/>
            <a:ext cx="9144000" cy="57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67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151370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10875264" cy="1143000"/>
          </a:xfrm>
        </p:spPr>
        <p:txBody>
          <a:bodyPr>
            <a:noAutofit/>
          </a:bodyPr>
          <a:lstStyle/>
          <a:p>
            <a:r>
              <a:rPr lang="en-US" b="1" dirty="0"/>
              <a:t>So what actually happens inside the box that makes image so attractive for HT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2"/>
            <a:ext cx="88392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It uses standard plates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Plates can be loaded using automation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Automated analysis programs find most of the cells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Each cell is then classified as a unit and analysis performed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are output into a database </a:t>
            </a:r>
            <a:r>
              <a:rPr lang="en-US" dirty="0">
                <a:solidFill>
                  <a:srgbClr val="7F7F7F"/>
                </a:solidFill>
              </a:rPr>
              <a:t>[even </a:t>
            </a:r>
            <a:r>
              <a:rPr lang="en-US" dirty="0" err="1">
                <a:solidFill>
                  <a:srgbClr val="7F7F7F"/>
                </a:solidFill>
              </a:rPr>
              <a:t>tho</a:t>
            </a:r>
            <a:r>
              <a:rPr lang="en-US" dirty="0">
                <a:solidFill>
                  <a:srgbClr val="7F7F7F"/>
                </a:solidFill>
              </a:rPr>
              <a:t>’ there are no standard formats yet….]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It’s all done with mirrors…..well almost!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753600" y="6248402"/>
            <a:ext cx="53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✪</a:t>
            </a:r>
          </a:p>
        </p:txBody>
      </p:sp>
      <p:sp>
        <p:nvSpPr>
          <p:cNvPr id="6" name="Rectangle 5"/>
          <p:cNvSpPr/>
          <p:nvPr/>
        </p:nvSpPr>
        <p:spPr>
          <a:xfrm flipH="1">
            <a:off x="5600701" y="1477965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7981951" y="2010229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9691052" y="2535706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3861178" y="3468805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5675194" y="4289946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7930485" y="4850640"/>
            <a:ext cx="685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"/>
            <a:ext cx="9144000" cy="572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4015846" y="600077"/>
            <a:ext cx="6099704" cy="2466975"/>
          </a:xfrm>
          <a:custGeom>
            <a:avLst/>
            <a:gdLst>
              <a:gd name="connsiteX0" fmla="*/ 6099704 w 6099704"/>
              <a:gd name="connsiteY0" fmla="*/ 561975 h 2466975"/>
              <a:gd name="connsiteX1" fmla="*/ 5966354 w 6099704"/>
              <a:gd name="connsiteY1" fmla="*/ 590550 h 2466975"/>
              <a:gd name="connsiteX2" fmla="*/ 5880629 w 6099704"/>
              <a:gd name="connsiteY2" fmla="*/ 609600 h 2466975"/>
              <a:gd name="connsiteX3" fmla="*/ 5604404 w 6099704"/>
              <a:gd name="connsiteY3" fmla="*/ 647700 h 2466975"/>
              <a:gd name="connsiteX4" fmla="*/ 5404379 w 6099704"/>
              <a:gd name="connsiteY4" fmla="*/ 676275 h 2466975"/>
              <a:gd name="connsiteX5" fmla="*/ 5204354 w 6099704"/>
              <a:gd name="connsiteY5" fmla="*/ 704850 h 2466975"/>
              <a:gd name="connsiteX6" fmla="*/ 4699529 w 6099704"/>
              <a:gd name="connsiteY6" fmla="*/ 723900 h 2466975"/>
              <a:gd name="connsiteX7" fmla="*/ 4661429 w 6099704"/>
              <a:gd name="connsiteY7" fmla="*/ 733425 h 2466975"/>
              <a:gd name="connsiteX8" fmla="*/ 4632854 w 6099704"/>
              <a:gd name="connsiteY8" fmla="*/ 742950 h 2466975"/>
              <a:gd name="connsiteX9" fmla="*/ 4347104 w 6099704"/>
              <a:gd name="connsiteY9" fmla="*/ 733425 h 2466975"/>
              <a:gd name="connsiteX10" fmla="*/ 4280429 w 6099704"/>
              <a:gd name="connsiteY10" fmla="*/ 714375 h 2466975"/>
              <a:gd name="connsiteX11" fmla="*/ 4242329 w 6099704"/>
              <a:gd name="connsiteY11" fmla="*/ 695325 h 2466975"/>
              <a:gd name="connsiteX12" fmla="*/ 4213754 w 6099704"/>
              <a:gd name="connsiteY12" fmla="*/ 685800 h 2466975"/>
              <a:gd name="connsiteX13" fmla="*/ 4175654 w 6099704"/>
              <a:gd name="connsiteY13" fmla="*/ 666750 h 2466975"/>
              <a:gd name="connsiteX14" fmla="*/ 4099454 w 6099704"/>
              <a:gd name="connsiteY14" fmla="*/ 647700 h 2466975"/>
              <a:gd name="connsiteX15" fmla="*/ 3966104 w 6099704"/>
              <a:gd name="connsiteY15" fmla="*/ 628650 h 2466975"/>
              <a:gd name="connsiteX16" fmla="*/ 3785129 w 6099704"/>
              <a:gd name="connsiteY16" fmla="*/ 647700 h 2466975"/>
              <a:gd name="connsiteX17" fmla="*/ 3737504 w 6099704"/>
              <a:gd name="connsiteY17" fmla="*/ 657225 h 2466975"/>
              <a:gd name="connsiteX18" fmla="*/ 3708929 w 6099704"/>
              <a:gd name="connsiteY18" fmla="*/ 676275 h 2466975"/>
              <a:gd name="connsiteX19" fmla="*/ 3670829 w 6099704"/>
              <a:gd name="connsiteY19" fmla="*/ 695325 h 2466975"/>
              <a:gd name="connsiteX20" fmla="*/ 3642254 w 6099704"/>
              <a:gd name="connsiteY20" fmla="*/ 714375 h 2466975"/>
              <a:gd name="connsiteX21" fmla="*/ 3604154 w 6099704"/>
              <a:gd name="connsiteY21" fmla="*/ 723900 h 2466975"/>
              <a:gd name="connsiteX22" fmla="*/ 3566054 w 6099704"/>
              <a:gd name="connsiteY22" fmla="*/ 762000 h 2466975"/>
              <a:gd name="connsiteX23" fmla="*/ 3537479 w 6099704"/>
              <a:gd name="connsiteY23" fmla="*/ 781050 h 2466975"/>
              <a:gd name="connsiteX24" fmla="*/ 3480329 w 6099704"/>
              <a:gd name="connsiteY24" fmla="*/ 866775 h 2466975"/>
              <a:gd name="connsiteX25" fmla="*/ 3442229 w 6099704"/>
              <a:gd name="connsiteY25" fmla="*/ 933450 h 2466975"/>
              <a:gd name="connsiteX26" fmla="*/ 3423179 w 6099704"/>
              <a:gd name="connsiteY26" fmla="*/ 1019175 h 2466975"/>
              <a:gd name="connsiteX27" fmla="*/ 3432704 w 6099704"/>
              <a:gd name="connsiteY27" fmla="*/ 1171575 h 2466975"/>
              <a:gd name="connsiteX28" fmla="*/ 3461279 w 6099704"/>
              <a:gd name="connsiteY28" fmla="*/ 1209675 h 2466975"/>
              <a:gd name="connsiteX29" fmla="*/ 3518429 w 6099704"/>
              <a:gd name="connsiteY29" fmla="*/ 1228725 h 2466975"/>
              <a:gd name="connsiteX30" fmla="*/ 3604154 w 6099704"/>
              <a:gd name="connsiteY30" fmla="*/ 1257300 h 2466975"/>
              <a:gd name="connsiteX31" fmla="*/ 3651779 w 6099704"/>
              <a:gd name="connsiteY31" fmla="*/ 1276350 h 2466975"/>
              <a:gd name="connsiteX32" fmla="*/ 3956579 w 6099704"/>
              <a:gd name="connsiteY32" fmla="*/ 1266825 h 2466975"/>
              <a:gd name="connsiteX33" fmla="*/ 3994679 w 6099704"/>
              <a:gd name="connsiteY33" fmla="*/ 1247775 h 2466975"/>
              <a:gd name="connsiteX34" fmla="*/ 4023254 w 6099704"/>
              <a:gd name="connsiteY34" fmla="*/ 1238250 h 2466975"/>
              <a:gd name="connsiteX35" fmla="*/ 4051829 w 6099704"/>
              <a:gd name="connsiteY35" fmla="*/ 1219200 h 2466975"/>
              <a:gd name="connsiteX36" fmla="*/ 4118504 w 6099704"/>
              <a:gd name="connsiteY36" fmla="*/ 1190625 h 2466975"/>
              <a:gd name="connsiteX37" fmla="*/ 4204229 w 6099704"/>
              <a:gd name="connsiteY37" fmla="*/ 1114425 h 2466975"/>
              <a:gd name="connsiteX38" fmla="*/ 4261379 w 6099704"/>
              <a:gd name="connsiteY38" fmla="*/ 1019175 h 2466975"/>
              <a:gd name="connsiteX39" fmla="*/ 4251854 w 6099704"/>
              <a:gd name="connsiteY39" fmla="*/ 800100 h 2466975"/>
              <a:gd name="connsiteX40" fmla="*/ 4147079 w 6099704"/>
              <a:gd name="connsiteY40" fmla="*/ 657225 h 2466975"/>
              <a:gd name="connsiteX41" fmla="*/ 4032779 w 6099704"/>
              <a:gd name="connsiteY41" fmla="*/ 609600 h 2466975"/>
              <a:gd name="connsiteX42" fmla="*/ 3899429 w 6099704"/>
              <a:gd name="connsiteY42" fmla="*/ 571500 h 2466975"/>
              <a:gd name="connsiteX43" fmla="*/ 3366029 w 6099704"/>
              <a:gd name="connsiteY43" fmla="*/ 609600 h 2466975"/>
              <a:gd name="connsiteX44" fmla="*/ 3280304 w 6099704"/>
              <a:gd name="connsiteY44" fmla="*/ 657225 h 2466975"/>
              <a:gd name="connsiteX45" fmla="*/ 3146954 w 6099704"/>
              <a:gd name="connsiteY45" fmla="*/ 742950 h 2466975"/>
              <a:gd name="connsiteX46" fmla="*/ 2965979 w 6099704"/>
              <a:gd name="connsiteY46" fmla="*/ 819150 h 2466975"/>
              <a:gd name="connsiteX47" fmla="*/ 2861204 w 6099704"/>
              <a:gd name="connsiteY47" fmla="*/ 857250 h 2466975"/>
              <a:gd name="connsiteX48" fmla="*/ 2604029 w 6099704"/>
              <a:gd name="connsiteY48" fmla="*/ 923925 h 2466975"/>
              <a:gd name="connsiteX49" fmla="*/ 2546879 w 6099704"/>
              <a:gd name="connsiteY49" fmla="*/ 942975 h 2466975"/>
              <a:gd name="connsiteX50" fmla="*/ 2480204 w 6099704"/>
              <a:gd name="connsiteY50" fmla="*/ 971550 h 2466975"/>
              <a:gd name="connsiteX51" fmla="*/ 2461154 w 6099704"/>
              <a:gd name="connsiteY51" fmla="*/ 1000125 h 2466975"/>
              <a:gd name="connsiteX52" fmla="*/ 2442104 w 6099704"/>
              <a:gd name="connsiteY52" fmla="*/ 1066800 h 2466975"/>
              <a:gd name="connsiteX53" fmla="*/ 2394479 w 6099704"/>
              <a:gd name="connsiteY53" fmla="*/ 1133475 h 2466975"/>
              <a:gd name="connsiteX54" fmla="*/ 2299229 w 6099704"/>
              <a:gd name="connsiteY54" fmla="*/ 1171575 h 2466975"/>
              <a:gd name="connsiteX55" fmla="*/ 2261129 w 6099704"/>
              <a:gd name="connsiteY55" fmla="*/ 1190625 h 2466975"/>
              <a:gd name="connsiteX56" fmla="*/ 2232554 w 6099704"/>
              <a:gd name="connsiteY56" fmla="*/ 1209675 h 2466975"/>
              <a:gd name="connsiteX57" fmla="*/ 2165879 w 6099704"/>
              <a:gd name="connsiteY57" fmla="*/ 1219200 h 2466975"/>
              <a:gd name="connsiteX58" fmla="*/ 2061104 w 6099704"/>
              <a:gd name="connsiteY58" fmla="*/ 1247775 h 2466975"/>
              <a:gd name="connsiteX59" fmla="*/ 2013479 w 6099704"/>
              <a:gd name="connsiteY59" fmla="*/ 1266825 h 2466975"/>
              <a:gd name="connsiteX60" fmla="*/ 1984904 w 6099704"/>
              <a:gd name="connsiteY60" fmla="*/ 1276350 h 2466975"/>
              <a:gd name="connsiteX61" fmla="*/ 1832504 w 6099704"/>
              <a:gd name="connsiteY61" fmla="*/ 1266825 h 2466975"/>
              <a:gd name="connsiteX62" fmla="*/ 1803929 w 6099704"/>
              <a:gd name="connsiteY62" fmla="*/ 1238250 h 2466975"/>
              <a:gd name="connsiteX63" fmla="*/ 1775354 w 6099704"/>
              <a:gd name="connsiteY63" fmla="*/ 1162050 h 2466975"/>
              <a:gd name="connsiteX64" fmla="*/ 1784879 w 6099704"/>
              <a:gd name="connsiteY64" fmla="*/ 857250 h 2466975"/>
              <a:gd name="connsiteX65" fmla="*/ 1832504 w 6099704"/>
              <a:gd name="connsiteY65" fmla="*/ 733425 h 2466975"/>
              <a:gd name="connsiteX66" fmla="*/ 1965854 w 6099704"/>
              <a:gd name="connsiteY66" fmla="*/ 552450 h 2466975"/>
              <a:gd name="connsiteX67" fmla="*/ 2003954 w 6099704"/>
              <a:gd name="connsiteY67" fmla="*/ 504825 h 2466975"/>
              <a:gd name="connsiteX68" fmla="*/ 2070629 w 6099704"/>
              <a:gd name="connsiteY68" fmla="*/ 447675 h 2466975"/>
              <a:gd name="connsiteX69" fmla="*/ 2089679 w 6099704"/>
              <a:gd name="connsiteY69" fmla="*/ 409575 h 2466975"/>
              <a:gd name="connsiteX70" fmla="*/ 2099204 w 6099704"/>
              <a:gd name="connsiteY70" fmla="*/ 371475 h 2466975"/>
              <a:gd name="connsiteX71" fmla="*/ 2108729 w 6099704"/>
              <a:gd name="connsiteY71" fmla="*/ 342900 h 2466975"/>
              <a:gd name="connsiteX72" fmla="*/ 2108729 w 6099704"/>
              <a:gd name="connsiteY72" fmla="*/ 85725 h 2466975"/>
              <a:gd name="connsiteX73" fmla="*/ 2051579 w 6099704"/>
              <a:gd name="connsiteY73" fmla="*/ 28575 h 2466975"/>
              <a:gd name="connsiteX74" fmla="*/ 1994429 w 6099704"/>
              <a:gd name="connsiteY74" fmla="*/ 19050 h 2466975"/>
              <a:gd name="connsiteX75" fmla="*/ 1946804 w 6099704"/>
              <a:gd name="connsiteY75" fmla="*/ 0 h 2466975"/>
              <a:gd name="connsiteX76" fmla="*/ 1670579 w 6099704"/>
              <a:gd name="connsiteY76" fmla="*/ 28575 h 2466975"/>
              <a:gd name="connsiteX77" fmla="*/ 1622954 w 6099704"/>
              <a:gd name="connsiteY77" fmla="*/ 47625 h 2466975"/>
              <a:gd name="connsiteX78" fmla="*/ 1594379 w 6099704"/>
              <a:gd name="connsiteY78" fmla="*/ 66675 h 2466975"/>
              <a:gd name="connsiteX79" fmla="*/ 1546754 w 6099704"/>
              <a:gd name="connsiteY79" fmla="*/ 76200 h 2466975"/>
              <a:gd name="connsiteX80" fmla="*/ 1499129 w 6099704"/>
              <a:gd name="connsiteY80" fmla="*/ 104775 h 2466975"/>
              <a:gd name="connsiteX81" fmla="*/ 1470554 w 6099704"/>
              <a:gd name="connsiteY81" fmla="*/ 114300 h 2466975"/>
              <a:gd name="connsiteX82" fmla="*/ 1422929 w 6099704"/>
              <a:gd name="connsiteY82" fmla="*/ 142875 h 2466975"/>
              <a:gd name="connsiteX83" fmla="*/ 1365779 w 6099704"/>
              <a:gd name="connsiteY83" fmla="*/ 180975 h 2466975"/>
              <a:gd name="connsiteX84" fmla="*/ 1327679 w 6099704"/>
              <a:gd name="connsiteY84" fmla="*/ 190500 h 2466975"/>
              <a:gd name="connsiteX85" fmla="*/ 1308629 w 6099704"/>
              <a:gd name="connsiteY85" fmla="*/ 219075 h 2466975"/>
              <a:gd name="connsiteX86" fmla="*/ 1280054 w 6099704"/>
              <a:gd name="connsiteY86" fmla="*/ 238125 h 2466975"/>
              <a:gd name="connsiteX87" fmla="*/ 1251479 w 6099704"/>
              <a:gd name="connsiteY87" fmla="*/ 314325 h 2466975"/>
              <a:gd name="connsiteX88" fmla="*/ 1213379 w 6099704"/>
              <a:gd name="connsiteY88" fmla="*/ 361950 h 2466975"/>
              <a:gd name="connsiteX89" fmla="*/ 1194329 w 6099704"/>
              <a:gd name="connsiteY89" fmla="*/ 409575 h 2466975"/>
              <a:gd name="connsiteX90" fmla="*/ 1175279 w 6099704"/>
              <a:gd name="connsiteY90" fmla="*/ 485775 h 2466975"/>
              <a:gd name="connsiteX91" fmla="*/ 1194329 w 6099704"/>
              <a:gd name="connsiteY91" fmla="*/ 733425 h 2466975"/>
              <a:gd name="connsiteX92" fmla="*/ 1222904 w 6099704"/>
              <a:gd name="connsiteY92" fmla="*/ 790575 h 2466975"/>
              <a:gd name="connsiteX93" fmla="*/ 1241954 w 6099704"/>
              <a:gd name="connsiteY93" fmla="*/ 838200 h 2466975"/>
              <a:gd name="connsiteX94" fmla="*/ 1270529 w 6099704"/>
              <a:gd name="connsiteY94" fmla="*/ 885825 h 2466975"/>
              <a:gd name="connsiteX95" fmla="*/ 1289579 w 6099704"/>
              <a:gd name="connsiteY95" fmla="*/ 914400 h 2466975"/>
              <a:gd name="connsiteX96" fmla="*/ 1308629 w 6099704"/>
              <a:gd name="connsiteY96" fmla="*/ 962025 h 2466975"/>
              <a:gd name="connsiteX97" fmla="*/ 1365779 w 6099704"/>
              <a:gd name="connsiteY97" fmla="*/ 1038225 h 2466975"/>
              <a:gd name="connsiteX98" fmla="*/ 1394354 w 6099704"/>
              <a:gd name="connsiteY98" fmla="*/ 1143000 h 2466975"/>
              <a:gd name="connsiteX99" fmla="*/ 1422929 w 6099704"/>
              <a:gd name="connsiteY99" fmla="*/ 1200150 h 2466975"/>
              <a:gd name="connsiteX100" fmla="*/ 1461029 w 6099704"/>
              <a:gd name="connsiteY100" fmla="*/ 1314450 h 2466975"/>
              <a:gd name="connsiteX101" fmla="*/ 1518179 w 6099704"/>
              <a:gd name="connsiteY101" fmla="*/ 1466850 h 2466975"/>
              <a:gd name="connsiteX102" fmla="*/ 1527704 w 6099704"/>
              <a:gd name="connsiteY102" fmla="*/ 1524000 h 2466975"/>
              <a:gd name="connsiteX103" fmla="*/ 1546754 w 6099704"/>
              <a:gd name="connsiteY103" fmla="*/ 1552575 h 2466975"/>
              <a:gd name="connsiteX104" fmla="*/ 1556279 w 6099704"/>
              <a:gd name="connsiteY104" fmla="*/ 1581150 h 2466975"/>
              <a:gd name="connsiteX105" fmla="*/ 1537229 w 6099704"/>
              <a:gd name="connsiteY105" fmla="*/ 1695450 h 2466975"/>
              <a:gd name="connsiteX106" fmla="*/ 1527704 w 6099704"/>
              <a:gd name="connsiteY106" fmla="*/ 1743075 h 2466975"/>
              <a:gd name="connsiteX107" fmla="*/ 1489604 w 6099704"/>
              <a:gd name="connsiteY107" fmla="*/ 1838325 h 2466975"/>
              <a:gd name="connsiteX108" fmla="*/ 1422929 w 6099704"/>
              <a:gd name="connsiteY108" fmla="*/ 1924050 h 2466975"/>
              <a:gd name="connsiteX109" fmla="*/ 1394354 w 6099704"/>
              <a:gd name="connsiteY109" fmla="*/ 1981200 h 2466975"/>
              <a:gd name="connsiteX110" fmla="*/ 1365779 w 6099704"/>
              <a:gd name="connsiteY110" fmla="*/ 2028825 h 2466975"/>
              <a:gd name="connsiteX111" fmla="*/ 1308629 w 6099704"/>
              <a:gd name="connsiteY111" fmla="*/ 2095500 h 2466975"/>
              <a:gd name="connsiteX112" fmla="*/ 1280054 w 6099704"/>
              <a:gd name="connsiteY112" fmla="*/ 2133600 h 2466975"/>
              <a:gd name="connsiteX113" fmla="*/ 1232429 w 6099704"/>
              <a:gd name="connsiteY113" fmla="*/ 2162175 h 2466975"/>
              <a:gd name="connsiteX114" fmla="*/ 1137179 w 6099704"/>
              <a:gd name="connsiteY114" fmla="*/ 2247900 h 2466975"/>
              <a:gd name="connsiteX115" fmla="*/ 1108604 w 6099704"/>
              <a:gd name="connsiteY115" fmla="*/ 2286000 h 2466975"/>
              <a:gd name="connsiteX116" fmla="*/ 1060979 w 6099704"/>
              <a:gd name="connsiteY116" fmla="*/ 2324100 h 2466975"/>
              <a:gd name="connsiteX117" fmla="*/ 1013354 w 6099704"/>
              <a:gd name="connsiteY117" fmla="*/ 2352675 h 2466975"/>
              <a:gd name="connsiteX118" fmla="*/ 889529 w 6099704"/>
              <a:gd name="connsiteY118" fmla="*/ 2390775 h 2466975"/>
              <a:gd name="connsiteX119" fmla="*/ 765704 w 6099704"/>
              <a:gd name="connsiteY119" fmla="*/ 2419350 h 2466975"/>
              <a:gd name="connsiteX120" fmla="*/ 708554 w 6099704"/>
              <a:gd name="connsiteY120" fmla="*/ 2438400 h 2466975"/>
              <a:gd name="connsiteX121" fmla="*/ 660929 w 6099704"/>
              <a:gd name="connsiteY121" fmla="*/ 2457450 h 2466975"/>
              <a:gd name="connsiteX122" fmla="*/ 622829 w 6099704"/>
              <a:gd name="connsiteY122" fmla="*/ 2466975 h 2466975"/>
              <a:gd name="connsiteX123" fmla="*/ 308504 w 6099704"/>
              <a:gd name="connsiteY123" fmla="*/ 2457450 h 2466975"/>
              <a:gd name="connsiteX124" fmla="*/ 232304 w 6099704"/>
              <a:gd name="connsiteY124" fmla="*/ 2438400 h 2466975"/>
              <a:gd name="connsiteX125" fmla="*/ 184679 w 6099704"/>
              <a:gd name="connsiteY125" fmla="*/ 2428875 h 2466975"/>
              <a:gd name="connsiteX126" fmla="*/ 146579 w 6099704"/>
              <a:gd name="connsiteY126" fmla="*/ 2400300 h 2466975"/>
              <a:gd name="connsiteX127" fmla="*/ 70379 w 6099704"/>
              <a:gd name="connsiteY127" fmla="*/ 2352675 h 2466975"/>
              <a:gd name="connsiteX128" fmla="*/ 13229 w 6099704"/>
              <a:gd name="connsiteY128" fmla="*/ 2286000 h 2466975"/>
              <a:gd name="connsiteX129" fmla="*/ 13229 w 6099704"/>
              <a:gd name="connsiteY129" fmla="*/ 2095500 h 2466975"/>
              <a:gd name="connsiteX130" fmla="*/ 98954 w 6099704"/>
              <a:gd name="connsiteY130" fmla="*/ 2028825 h 2466975"/>
              <a:gd name="connsiteX131" fmla="*/ 156104 w 6099704"/>
              <a:gd name="connsiteY131" fmla="*/ 1971675 h 2466975"/>
              <a:gd name="connsiteX132" fmla="*/ 213254 w 6099704"/>
              <a:gd name="connsiteY132" fmla="*/ 1933575 h 2466975"/>
              <a:gd name="connsiteX133" fmla="*/ 279929 w 6099704"/>
              <a:gd name="connsiteY133" fmla="*/ 1885950 h 2466975"/>
              <a:gd name="connsiteX134" fmla="*/ 308504 w 6099704"/>
              <a:gd name="connsiteY134" fmla="*/ 1876425 h 2466975"/>
              <a:gd name="connsiteX135" fmla="*/ 470429 w 6099704"/>
              <a:gd name="connsiteY135" fmla="*/ 1895475 h 2466975"/>
              <a:gd name="connsiteX136" fmla="*/ 499004 w 6099704"/>
              <a:gd name="connsiteY136" fmla="*/ 1924050 h 2466975"/>
              <a:gd name="connsiteX137" fmla="*/ 537104 w 6099704"/>
              <a:gd name="connsiteY137" fmla="*/ 1943100 h 2466975"/>
              <a:gd name="connsiteX138" fmla="*/ 565679 w 6099704"/>
              <a:gd name="connsiteY138" fmla="*/ 1971675 h 2466975"/>
              <a:gd name="connsiteX139" fmla="*/ 594254 w 6099704"/>
              <a:gd name="connsiteY139" fmla="*/ 1990725 h 2466975"/>
              <a:gd name="connsiteX140" fmla="*/ 660929 w 6099704"/>
              <a:gd name="connsiteY140" fmla="*/ 2076450 h 2466975"/>
              <a:gd name="connsiteX141" fmla="*/ 689504 w 6099704"/>
              <a:gd name="connsiteY141" fmla="*/ 2124075 h 2466975"/>
              <a:gd name="connsiteX142" fmla="*/ 679979 w 6099704"/>
              <a:gd name="connsiteY142" fmla="*/ 2419350 h 246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6099704" h="2466975">
                <a:moveTo>
                  <a:pt x="6099704" y="561975"/>
                </a:moveTo>
                <a:cubicBezTo>
                  <a:pt x="5929776" y="604457"/>
                  <a:pt x="6104646" y="562892"/>
                  <a:pt x="5966354" y="590550"/>
                </a:cubicBezTo>
                <a:cubicBezTo>
                  <a:pt x="5937650" y="596291"/>
                  <a:pt x="5909543" y="605035"/>
                  <a:pt x="5880629" y="609600"/>
                </a:cubicBezTo>
                <a:cubicBezTo>
                  <a:pt x="5788820" y="624096"/>
                  <a:pt x="5696453" y="634813"/>
                  <a:pt x="5604404" y="647700"/>
                </a:cubicBezTo>
                <a:lnTo>
                  <a:pt x="5404379" y="676275"/>
                </a:lnTo>
                <a:cubicBezTo>
                  <a:pt x="5337704" y="685800"/>
                  <a:pt x="5271557" y="700370"/>
                  <a:pt x="5204354" y="704850"/>
                </a:cubicBezTo>
                <a:cubicBezTo>
                  <a:pt x="4941055" y="722403"/>
                  <a:pt x="5109193" y="713119"/>
                  <a:pt x="4699529" y="723900"/>
                </a:cubicBezTo>
                <a:cubicBezTo>
                  <a:pt x="4686829" y="727075"/>
                  <a:pt x="4674016" y="729829"/>
                  <a:pt x="4661429" y="733425"/>
                </a:cubicBezTo>
                <a:cubicBezTo>
                  <a:pt x="4651775" y="736183"/>
                  <a:pt x="4642894" y="742950"/>
                  <a:pt x="4632854" y="742950"/>
                </a:cubicBezTo>
                <a:cubicBezTo>
                  <a:pt x="4537551" y="742950"/>
                  <a:pt x="4442354" y="736600"/>
                  <a:pt x="4347104" y="733425"/>
                </a:cubicBezTo>
                <a:cubicBezTo>
                  <a:pt x="4327770" y="728592"/>
                  <a:pt x="4299560" y="722574"/>
                  <a:pt x="4280429" y="714375"/>
                </a:cubicBezTo>
                <a:cubicBezTo>
                  <a:pt x="4267378" y="708782"/>
                  <a:pt x="4255380" y="700918"/>
                  <a:pt x="4242329" y="695325"/>
                </a:cubicBezTo>
                <a:cubicBezTo>
                  <a:pt x="4233101" y="691370"/>
                  <a:pt x="4222982" y="689755"/>
                  <a:pt x="4213754" y="685800"/>
                </a:cubicBezTo>
                <a:cubicBezTo>
                  <a:pt x="4200703" y="680207"/>
                  <a:pt x="4188705" y="672343"/>
                  <a:pt x="4175654" y="666750"/>
                </a:cubicBezTo>
                <a:cubicBezTo>
                  <a:pt x="4152723" y="656922"/>
                  <a:pt x="4123059" y="651427"/>
                  <a:pt x="4099454" y="647700"/>
                </a:cubicBezTo>
                <a:cubicBezTo>
                  <a:pt x="4055102" y="640697"/>
                  <a:pt x="3966104" y="628650"/>
                  <a:pt x="3966104" y="628650"/>
                </a:cubicBezTo>
                <a:lnTo>
                  <a:pt x="3785129" y="647700"/>
                </a:lnTo>
                <a:cubicBezTo>
                  <a:pt x="3769065" y="649708"/>
                  <a:pt x="3752663" y="651541"/>
                  <a:pt x="3737504" y="657225"/>
                </a:cubicBezTo>
                <a:cubicBezTo>
                  <a:pt x="3726785" y="661245"/>
                  <a:pt x="3718868" y="670595"/>
                  <a:pt x="3708929" y="676275"/>
                </a:cubicBezTo>
                <a:cubicBezTo>
                  <a:pt x="3696601" y="683320"/>
                  <a:pt x="3683157" y="688280"/>
                  <a:pt x="3670829" y="695325"/>
                </a:cubicBezTo>
                <a:cubicBezTo>
                  <a:pt x="3660890" y="701005"/>
                  <a:pt x="3652776" y="709866"/>
                  <a:pt x="3642254" y="714375"/>
                </a:cubicBezTo>
                <a:cubicBezTo>
                  <a:pt x="3630222" y="719532"/>
                  <a:pt x="3616854" y="720725"/>
                  <a:pt x="3604154" y="723900"/>
                </a:cubicBezTo>
                <a:cubicBezTo>
                  <a:pt x="3591454" y="736600"/>
                  <a:pt x="3579691" y="750311"/>
                  <a:pt x="3566054" y="762000"/>
                </a:cubicBezTo>
                <a:cubicBezTo>
                  <a:pt x="3557362" y="769450"/>
                  <a:pt x="3544728" y="772190"/>
                  <a:pt x="3537479" y="781050"/>
                </a:cubicBezTo>
                <a:cubicBezTo>
                  <a:pt x="3515732" y="807630"/>
                  <a:pt x="3495688" y="836058"/>
                  <a:pt x="3480329" y="866775"/>
                </a:cubicBezTo>
                <a:cubicBezTo>
                  <a:pt x="3456159" y="915114"/>
                  <a:pt x="3469155" y="893061"/>
                  <a:pt x="3442229" y="933450"/>
                </a:cubicBezTo>
                <a:cubicBezTo>
                  <a:pt x="3438555" y="948144"/>
                  <a:pt x="3423179" y="1007083"/>
                  <a:pt x="3423179" y="1019175"/>
                </a:cubicBezTo>
                <a:cubicBezTo>
                  <a:pt x="3423179" y="1070074"/>
                  <a:pt x="3422722" y="1121664"/>
                  <a:pt x="3432704" y="1171575"/>
                </a:cubicBezTo>
                <a:cubicBezTo>
                  <a:pt x="3435817" y="1187142"/>
                  <a:pt x="3448070" y="1200869"/>
                  <a:pt x="3461279" y="1209675"/>
                </a:cubicBezTo>
                <a:cubicBezTo>
                  <a:pt x="3477987" y="1220814"/>
                  <a:pt x="3500079" y="1220570"/>
                  <a:pt x="3518429" y="1228725"/>
                </a:cubicBezTo>
                <a:cubicBezTo>
                  <a:pt x="3598789" y="1264440"/>
                  <a:pt x="3475458" y="1235851"/>
                  <a:pt x="3604154" y="1257300"/>
                </a:cubicBezTo>
                <a:cubicBezTo>
                  <a:pt x="3620029" y="1263650"/>
                  <a:pt x="3634687" y="1275888"/>
                  <a:pt x="3651779" y="1276350"/>
                </a:cubicBezTo>
                <a:cubicBezTo>
                  <a:pt x="3753391" y="1279096"/>
                  <a:pt x="3855281" y="1275267"/>
                  <a:pt x="3956579" y="1266825"/>
                </a:cubicBezTo>
                <a:cubicBezTo>
                  <a:pt x="3970729" y="1265646"/>
                  <a:pt x="3981628" y="1253368"/>
                  <a:pt x="3994679" y="1247775"/>
                </a:cubicBezTo>
                <a:cubicBezTo>
                  <a:pt x="4003907" y="1243820"/>
                  <a:pt x="4014274" y="1242740"/>
                  <a:pt x="4023254" y="1238250"/>
                </a:cubicBezTo>
                <a:cubicBezTo>
                  <a:pt x="4033493" y="1233130"/>
                  <a:pt x="4041890" y="1224880"/>
                  <a:pt x="4051829" y="1219200"/>
                </a:cubicBezTo>
                <a:cubicBezTo>
                  <a:pt x="4084785" y="1200368"/>
                  <a:pt x="4086446" y="1201311"/>
                  <a:pt x="4118504" y="1190625"/>
                </a:cubicBezTo>
                <a:cubicBezTo>
                  <a:pt x="4154982" y="1163267"/>
                  <a:pt x="4173073" y="1152505"/>
                  <a:pt x="4204229" y="1114425"/>
                </a:cubicBezTo>
                <a:cubicBezTo>
                  <a:pt x="4233785" y="1078301"/>
                  <a:pt x="4242273" y="1057387"/>
                  <a:pt x="4261379" y="1019175"/>
                </a:cubicBezTo>
                <a:cubicBezTo>
                  <a:pt x="4258204" y="946150"/>
                  <a:pt x="4263493" y="872261"/>
                  <a:pt x="4251854" y="800100"/>
                </a:cubicBezTo>
                <a:cubicBezTo>
                  <a:pt x="4245004" y="757633"/>
                  <a:pt x="4183689" y="675530"/>
                  <a:pt x="4147079" y="657225"/>
                </a:cubicBezTo>
                <a:cubicBezTo>
                  <a:pt x="4085643" y="626507"/>
                  <a:pt x="4097242" y="628939"/>
                  <a:pt x="4032779" y="609600"/>
                </a:cubicBezTo>
                <a:cubicBezTo>
                  <a:pt x="3988500" y="596316"/>
                  <a:pt x="3899429" y="571500"/>
                  <a:pt x="3899429" y="571500"/>
                </a:cubicBezTo>
                <a:cubicBezTo>
                  <a:pt x="3859631" y="573158"/>
                  <a:pt x="3514071" y="556728"/>
                  <a:pt x="3366029" y="609600"/>
                </a:cubicBezTo>
                <a:cubicBezTo>
                  <a:pt x="3329743" y="622559"/>
                  <a:pt x="3309883" y="637505"/>
                  <a:pt x="3280304" y="657225"/>
                </a:cubicBezTo>
                <a:cubicBezTo>
                  <a:pt x="3240074" y="717570"/>
                  <a:pt x="3262380" y="694349"/>
                  <a:pt x="3146954" y="742950"/>
                </a:cubicBezTo>
                <a:cubicBezTo>
                  <a:pt x="3086629" y="768350"/>
                  <a:pt x="3026752" y="794841"/>
                  <a:pt x="2965979" y="819150"/>
                </a:cubicBezTo>
                <a:cubicBezTo>
                  <a:pt x="2931475" y="832952"/>
                  <a:pt x="2897645" y="849962"/>
                  <a:pt x="2861204" y="857250"/>
                </a:cubicBezTo>
                <a:cubicBezTo>
                  <a:pt x="2743452" y="880800"/>
                  <a:pt x="2740256" y="878516"/>
                  <a:pt x="2604029" y="923925"/>
                </a:cubicBezTo>
                <a:cubicBezTo>
                  <a:pt x="2584979" y="930275"/>
                  <a:pt x="2565523" y="935517"/>
                  <a:pt x="2546879" y="942975"/>
                </a:cubicBezTo>
                <a:cubicBezTo>
                  <a:pt x="2429178" y="990055"/>
                  <a:pt x="2572186" y="940889"/>
                  <a:pt x="2480204" y="971550"/>
                </a:cubicBezTo>
                <a:cubicBezTo>
                  <a:pt x="2473854" y="981075"/>
                  <a:pt x="2466274" y="989886"/>
                  <a:pt x="2461154" y="1000125"/>
                </a:cubicBezTo>
                <a:cubicBezTo>
                  <a:pt x="2442618" y="1037196"/>
                  <a:pt x="2460415" y="1024074"/>
                  <a:pt x="2442104" y="1066800"/>
                </a:cubicBezTo>
                <a:cubicBezTo>
                  <a:pt x="2438218" y="1075867"/>
                  <a:pt x="2396682" y="1131586"/>
                  <a:pt x="2394479" y="1133475"/>
                </a:cubicBezTo>
                <a:cubicBezTo>
                  <a:pt x="2371175" y="1153449"/>
                  <a:pt x="2323524" y="1159427"/>
                  <a:pt x="2299229" y="1171575"/>
                </a:cubicBezTo>
                <a:cubicBezTo>
                  <a:pt x="2286529" y="1177925"/>
                  <a:pt x="2273457" y="1183580"/>
                  <a:pt x="2261129" y="1190625"/>
                </a:cubicBezTo>
                <a:cubicBezTo>
                  <a:pt x="2251190" y="1196305"/>
                  <a:pt x="2243519" y="1206386"/>
                  <a:pt x="2232554" y="1209675"/>
                </a:cubicBezTo>
                <a:cubicBezTo>
                  <a:pt x="2211050" y="1216126"/>
                  <a:pt x="2188104" y="1216025"/>
                  <a:pt x="2165879" y="1219200"/>
                </a:cubicBezTo>
                <a:cubicBezTo>
                  <a:pt x="2085816" y="1259231"/>
                  <a:pt x="2176434" y="1218942"/>
                  <a:pt x="2061104" y="1247775"/>
                </a:cubicBezTo>
                <a:cubicBezTo>
                  <a:pt x="2044517" y="1251922"/>
                  <a:pt x="2029488" y="1260822"/>
                  <a:pt x="2013479" y="1266825"/>
                </a:cubicBezTo>
                <a:cubicBezTo>
                  <a:pt x="2004078" y="1270350"/>
                  <a:pt x="1994429" y="1273175"/>
                  <a:pt x="1984904" y="1276350"/>
                </a:cubicBezTo>
                <a:cubicBezTo>
                  <a:pt x="1934104" y="1273175"/>
                  <a:pt x="1882311" y="1277311"/>
                  <a:pt x="1832504" y="1266825"/>
                </a:cubicBezTo>
                <a:cubicBezTo>
                  <a:pt x="1819323" y="1264050"/>
                  <a:pt x="1811068" y="1249673"/>
                  <a:pt x="1803929" y="1238250"/>
                </a:cubicBezTo>
                <a:cubicBezTo>
                  <a:pt x="1795794" y="1225234"/>
                  <a:pt x="1781687" y="1181049"/>
                  <a:pt x="1775354" y="1162050"/>
                </a:cubicBezTo>
                <a:cubicBezTo>
                  <a:pt x="1778529" y="1060450"/>
                  <a:pt x="1777083" y="958600"/>
                  <a:pt x="1784879" y="857250"/>
                </a:cubicBezTo>
                <a:cubicBezTo>
                  <a:pt x="1787665" y="821031"/>
                  <a:pt x="1813970" y="764315"/>
                  <a:pt x="1832504" y="733425"/>
                </a:cubicBezTo>
                <a:cubicBezTo>
                  <a:pt x="1950805" y="536257"/>
                  <a:pt x="1872181" y="656531"/>
                  <a:pt x="1965854" y="552450"/>
                </a:cubicBezTo>
                <a:cubicBezTo>
                  <a:pt x="1979454" y="537339"/>
                  <a:pt x="1990567" y="520125"/>
                  <a:pt x="2003954" y="504825"/>
                </a:cubicBezTo>
                <a:cubicBezTo>
                  <a:pt x="2029281" y="475879"/>
                  <a:pt x="2038809" y="471540"/>
                  <a:pt x="2070629" y="447675"/>
                </a:cubicBezTo>
                <a:cubicBezTo>
                  <a:pt x="2076979" y="434975"/>
                  <a:pt x="2084693" y="422870"/>
                  <a:pt x="2089679" y="409575"/>
                </a:cubicBezTo>
                <a:cubicBezTo>
                  <a:pt x="2094276" y="397318"/>
                  <a:pt x="2095608" y="384062"/>
                  <a:pt x="2099204" y="371475"/>
                </a:cubicBezTo>
                <a:cubicBezTo>
                  <a:pt x="2101962" y="361821"/>
                  <a:pt x="2105554" y="352425"/>
                  <a:pt x="2108729" y="342900"/>
                </a:cubicBezTo>
                <a:cubicBezTo>
                  <a:pt x="2124084" y="235413"/>
                  <a:pt x="2128328" y="235981"/>
                  <a:pt x="2108729" y="85725"/>
                </a:cubicBezTo>
                <a:cubicBezTo>
                  <a:pt x="2106154" y="65981"/>
                  <a:pt x="2063779" y="33455"/>
                  <a:pt x="2051579" y="28575"/>
                </a:cubicBezTo>
                <a:cubicBezTo>
                  <a:pt x="2033648" y="21402"/>
                  <a:pt x="2013479" y="22225"/>
                  <a:pt x="1994429" y="19050"/>
                </a:cubicBezTo>
                <a:cubicBezTo>
                  <a:pt x="1978554" y="12700"/>
                  <a:pt x="1963902" y="0"/>
                  <a:pt x="1946804" y="0"/>
                </a:cubicBezTo>
                <a:cubicBezTo>
                  <a:pt x="1931325" y="0"/>
                  <a:pt x="1747182" y="3041"/>
                  <a:pt x="1670579" y="28575"/>
                </a:cubicBezTo>
                <a:cubicBezTo>
                  <a:pt x="1654359" y="33982"/>
                  <a:pt x="1638247" y="39979"/>
                  <a:pt x="1622954" y="47625"/>
                </a:cubicBezTo>
                <a:cubicBezTo>
                  <a:pt x="1612715" y="52745"/>
                  <a:pt x="1605098" y="62655"/>
                  <a:pt x="1594379" y="66675"/>
                </a:cubicBezTo>
                <a:cubicBezTo>
                  <a:pt x="1579220" y="72359"/>
                  <a:pt x="1562629" y="73025"/>
                  <a:pt x="1546754" y="76200"/>
                </a:cubicBezTo>
                <a:cubicBezTo>
                  <a:pt x="1530879" y="85725"/>
                  <a:pt x="1515688" y="96496"/>
                  <a:pt x="1499129" y="104775"/>
                </a:cubicBezTo>
                <a:cubicBezTo>
                  <a:pt x="1490149" y="109265"/>
                  <a:pt x="1479534" y="109810"/>
                  <a:pt x="1470554" y="114300"/>
                </a:cubicBezTo>
                <a:cubicBezTo>
                  <a:pt x="1453995" y="122579"/>
                  <a:pt x="1438548" y="132936"/>
                  <a:pt x="1422929" y="142875"/>
                </a:cubicBezTo>
                <a:cubicBezTo>
                  <a:pt x="1403613" y="155167"/>
                  <a:pt x="1387991" y="175422"/>
                  <a:pt x="1365779" y="180975"/>
                </a:cubicBezTo>
                <a:lnTo>
                  <a:pt x="1327679" y="190500"/>
                </a:lnTo>
                <a:cubicBezTo>
                  <a:pt x="1321329" y="200025"/>
                  <a:pt x="1316724" y="210980"/>
                  <a:pt x="1308629" y="219075"/>
                </a:cubicBezTo>
                <a:cubicBezTo>
                  <a:pt x="1300534" y="227170"/>
                  <a:pt x="1287383" y="229331"/>
                  <a:pt x="1280054" y="238125"/>
                </a:cubicBezTo>
                <a:cubicBezTo>
                  <a:pt x="1236778" y="290056"/>
                  <a:pt x="1281386" y="260493"/>
                  <a:pt x="1251479" y="314325"/>
                </a:cubicBezTo>
                <a:cubicBezTo>
                  <a:pt x="1241606" y="332097"/>
                  <a:pt x="1223839" y="344517"/>
                  <a:pt x="1213379" y="361950"/>
                </a:cubicBezTo>
                <a:cubicBezTo>
                  <a:pt x="1204582" y="376611"/>
                  <a:pt x="1200332" y="393566"/>
                  <a:pt x="1194329" y="409575"/>
                </a:cubicBezTo>
                <a:cubicBezTo>
                  <a:pt x="1181777" y="443048"/>
                  <a:pt x="1183400" y="445172"/>
                  <a:pt x="1175279" y="485775"/>
                </a:cubicBezTo>
                <a:cubicBezTo>
                  <a:pt x="1181629" y="568325"/>
                  <a:pt x="1181548" y="651624"/>
                  <a:pt x="1194329" y="733425"/>
                </a:cubicBezTo>
                <a:cubicBezTo>
                  <a:pt x="1197617" y="754468"/>
                  <a:pt x="1214091" y="771186"/>
                  <a:pt x="1222904" y="790575"/>
                </a:cubicBezTo>
                <a:cubicBezTo>
                  <a:pt x="1229979" y="806140"/>
                  <a:pt x="1234308" y="822907"/>
                  <a:pt x="1241954" y="838200"/>
                </a:cubicBezTo>
                <a:cubicBezTo>
                  <a:pt x="1250233" y="854759"/>
                  <a:pt x="1260717" y="870126"/>
                  <a:pt x="1270529" y="885825"/>
                </a:cubicBezTo>
                <a:cubicBezTo>
                  <a:pt x="1276596" y="895533"/>
                  <a:pt x="1284459" y="904161"/>
                  <a:pt x="1289579" y="914400"/>
                </a:cubicBezTo>
                <a:cubicBezTo>
                  <a:pt x="1297225" y="929693"/>
                  <a:pt x="1300983" y="946732"/>
                  <a:pt x="1308629" y="962025"/>
                </a:cubicBezTo>
                <a:cubicBezTo>
                  <a:pt x="1332299" y="1009366"/>
                  <a:pt x="1332724" y="1005170"/>
                  <a:pt x="1365779" y="1038225"/>
                </a:cubicBezTo>
                <a:cubicBezTo>
                  <a:pt x="1374745" y="1083057"/>
                  <a:pt x="1375762" y="1098379"/>
                  <a:pt x="1394354" y="1143000"/>
                </a:cubicBezTo>
                <a:cubicBezTo>
                  <a:pt x="1402546" y="1162660"/>
                  <a:pt x="1415209" y="1180300"/>
                  <a:pt x="1422929" y="1200150"/>
                </a:cubicBezTo>
                <a:cubicBezTo>
                  <a:pt x="1437485" y="1237580"/>
                  <a:pt x="1443068" y="1278529"/>
                  <a:pt x="1461029" y="1314450"/>
                </a:cubicBezTo>
                <a:cubicBezTo>
                  <a:pt x="1486746" y="1365884"/>
                  <a:pt x="1507531" y="1402965"/>
                  <a:pt x="1518179" y="1466850"/>
                </a:cubicBezTo>
                <a:cubicBezTo>
                  <a:pt x="1521354" y="1485900"/>
                  <a:pt x="1521597" y="1505678"/>
                  <a:pt x="1527704" y="1524000"/>
                </a:cubicBezTo>
                <a:cubicBezTo>
                  <a:pt x="1531324" y="1534860"/>
                  <a:pt x="1541634" y="1542336"/>
                  <a:pt x="1546754" y="1552575"/>
                </a:cubicBezTo>
                <a:cubicBezTo>
                  <a:pt x="1551244" y="1561555"/>
                  <a:pt x="1553104" y="1571625"/>
                  <a:pt x="1556279" y="1581150"/>
                </a:cubicBezTo>
                <a:cubicBezTo>
                  <a:pt x="1534983" y="1772813"/>
                  <a:pt x="1559569" y="1606089"/>
                  <a:pt x="1537229" y="1695450"/>
                </a:cubicBezTo>
                <a:cubicBezTo>
                  <a:pt x="1533302" y="1711156"/>
                  <a:pt x="1531964" y="1727456"/>
                  <a:pt x="1527704" y="1743075"/>
                </a:cubicBezTo>
                <a:cubicBezTo>
                  <a:pt x="1521136" y="1767157"/>
                  <a:pt x="1505633" y="1815172"/>
                  <a:pt x="1489604" y="1838325"/>
                </a:cubicBezTo>
                <a:cubicBezTo>
                  <a:pt x="1468998" y="1868089"/>
                  <a:pt x="1422929" y="1924050"/>
                  <a:pt x="1422929" y="1924050"/>
                </a:cubicBezTo>
                <a:cubicBezTo>
                  <a:pt x="1408242" y="1968112"/>
                  <a:pt x="1420732" y="1938995"/>
                  <a:pt x="1394354" y="1981200"/>
                </a:cubicBezTo>
                <a:cubicBezTo>
                  <a:pt x="1384542" y="1996899"/>
                  <a:pt x="1376887" y="2014014"/>
                  <a:pt x="1365779" y="2028825"/>
                </a:cubicBezTo>
                <a:cubicBezTo>
                  <a:pt x="1348216" y="2052243"/>
                  <a:pt x="1327165" y="2072845"/>
                  <a:pt x="1308629" y="2095500"/>
                </a:cubicBezTo>
                <a:cubicBezTo>
                  <a:pt x="1298576" y="2107787"/>
                  <a:pt x="1292001" y="2123146"/>
                  <a:pt x="1280054" y="2133600"/>
                </a:cubicBezTo>
                <a:cubicBezTo>
                  <a:pt x="1266121" y="2145791"/>
                  <a:pt x="1248304" y="2152650"/>
                  <a:pt x="1232429" y="2162175"/>
                </a:cubicBezTo>
                <a:cubicBezTo>
                  <a:pt x="1174900" y="2258056"/>
                  <a:pt x="1241752" y="2164242"/>
                  <a:pt x="1137179" y="2247900"/>
                </a:cubicBezTo>
                <a:cubicBezTo>
                  <a:pt x="1124783" y="2257817"/>
                  <a:pt x="1119829" y="2274775"/>
                  <a:pt x="1108604" y="2286000"/>
                </a:cubicBezTo>
                <a:cubicBezTo>
                  <a:pt x="1094229" y="2300375"/>
                  <a:pt x="1077634" y="2312442"/>
                  <a:pt x="1060979" y="2324100"/>
                </a:cubicBezTo>
                <a:cubicBezTo>
                  <a:pt x="1045812" y="2334717"/>
                  <a:pt x="1030208" y="2345014"/>
                  <a:pt x="1013354" y="2352675"/>
                </a:cubicBezTo>
                <a:cubicBezTo>
                  <a:pt x="988368" y="2364032"/>
                  <a:pt x="913248" y="2383477"/>
                  <a:pt x="889529" y="2390775"/>
                </a:cubicBezTo>
                <a:cubicBezTo>
                  <a:pt x="798877" y="2418668"/>
                  <a:pt x="865901" y="2405036"/>
                  <a:pt x="765704" y="2419350"/>
                </a:cubicBezTo>
                <a:cubicBezTo>
                  <a:pt x="746654" y="2425700"/>
                  <a:pt x="727425" y="2431538"/>
                  <a:pt x="708554" y="2438400"/>
                </a:cubicBezTo>
                <a:cubicBezTo>
                  <a:pt x="692486" y="2444243"/>
                  <a:pt x="677149" y="2452043"/>
                  <a:pt x="660929" y="2457450"/>
                </a:cubicBezTo>
                <a:cubicBezTo>
                  <a:pt x="648510" y="2461590"/>
                  <a:pt x="635529" y="2463800"/>
                  <a:pt x="622829" y="2466975"/>
                </a:cubicBezTo>
                <a:cubicBezTo>
                  <a:pt x="518054" y="2463800"/>
                  <a:pt x="413048" y="2465100"/>
                  <a:pt x="308504" y="2457450"/>
                </a:cubicBezTo>
                <a:cubicBezTo>
                  <a:pt x="282392" y="2455539"/>
                  <a:pt x="257977" y="2443535"/>
                  <a:pt x="232304" y="2438400"/>
                </a:cubicBezTo>
                <a:lnTo>
                  <a:pt x="184679" y="2428875"/>
                </a:lnTo>
                <a:cubicBezTo>
                  <a:pt x="171979" y="2419350"/>
                  <a:pt x="160041" y="2408714"/>
                  <a:pt x="146579" y="2400300"/>
                </a:cubicBezTo>
                <a:cubicBezTo>
                  <a:pt x="86536" y="2362773"/>
                  <a:pt x="128496" y="2402489"/>
                  <a:pt x="70379" y="2352675"/>
                </a:cubicBezTo>
                <a:cubicBezTo>
                  <a:pt x="42519" y="2328795"/>
                  <a:pt x="35815" y="2316114"/>
                  <a:pt x="13229" y="2286000"/>
                </a:cubicBezTo>
                <a:cubicBezTo>
                  <a:pt x="1496" y="2215601"/>
                  <a:pt x="-9481" y="2177257"/>
                  <a:pt x="13229" y="2095500"/>
                </a:cubicBezTo>
                <a:cubicBezTo>
                  <a:pt x="20054" y="2070928"/>
                  <a:pt x="81659" y="2039202"/>
                  <a:pt x="98954" y="2028825"/>
                </a:cubicBezTo>
                <a:cubicBezTo>
                  <a:pt x="153712" y="1955814"/>
                  <a:pt x="100392" y="2018101"/>
                  <a:pt x="156104" y="1971675"/>
                </a:cubicBezTo>
                <a:cubicBezTo>
                  <a:pt x="203670" y="1932037"/>
                  <a:pt x="163036" y="1950314"/>
                  <a:pt x="213254" y="1933575"/>
                </a:cubicBezTo>
                <a:cubicBezTo>
                  <a:pt x="221883" y="1927103"/>
                  <a:pt x="266001" y="1892914"/>
                  <a:pt x="279929" y="1885950"/>
                </a:cubicBezTo>
                <a:cubicBezTo>
                  <a:pt x="288909" y="1881460"/>
                  <a:pt x="298979" y="1879600"/>
                  <a:pt x="308504" y="1876425"/>
                </a:cubicBezTo>
                <a:cubicBezTo>
                  <a:pt x="362479" y="1882775"/>
                  <a:pt x="417704" y="1882294"/>
                  <a:pt x="470429" y="1895475"/>
                </a:cubicBezTo>
                <a:cubicBezTo>
                  <a:pt x="483497" y="1898742"/>
                  <a:pt x="488043" y="1916220"/>
                  <a:pt x="499004" y="1924050"/>
                </a:cubicBezTo>
                <a:cubicBezTo>
                  <a:pt x="510558" y="1932303"/>
                  <a:pt x="525550" y="1934847"/>
                  <a:pt x="537104" y="1943100"/>
                </a:cubicBezTo>
                <a:cubicBezTo>
                  <a:pt x="548065" y="1950930"/>
                  <a:pt x="555331" y="1963051"/>
                  <a:pt x="565679" y="1971675"/>
                </a:cubicBezTo>
                <a:cubicBezTo>
                  <a:pt x="574473" y="1979004"/>
                  <a:pt x="584729" y="1984375"/>
                  <a:pt x="594254" y="1990725"/>
                </a:cubicBezTo>
                <a:cubicBezTo>
                  <a:pt x="671644" y="2119709"/>
                  <a:pt x="571345" y="1961271"/>
                  <a:pt x="660929" y="2076450"/>
                </a:cubicBezTo>
                <a:cubicBezTo>
                  <a:pt x="672295" y="2091063"/>
                  <a:pt x="679979" y="2108200"/>
                  <a:pt x="689504" y="2124075"/>
                </a:cubicBezTo>
                <a:lnTo>
                  <a:pt x="679979" y="24193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4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38606" y="4660996"/>
            <a:ext cx="857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pzap70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93414" cy="575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>
          <a:xfrm>
            <a:off x="3667125" y="152400"/>
            <a:ext cx="6343650" cy="3467100"/>
          </a:xfrm>
          <a:custGeom>
            <a:avLst/>
            <a:gdLst>
              <a:gd name="connsiteX0" fmla="*/ 6315075 w 6315075"/>
              <a:gd name="connsiteY0" fmla="*/ 600075 h 3467100"/>
              <a:gd name="connsiteX1" fmla="*/ 5781675 w 6315075"/>
              <a:gd name="connsiteY1" fmla="*/ 590550 h 3467100"/>
              <a:gd name="connsiteX2" fmla="*/ 5572125 w 6315075"/>
              <a:gd name="connsiteY2" fmla="*/ 571500 h 3467100"/>
              <a:gd name="connsiteX3" fmla="*/ 5429250 w 6315075"/>
              <a:gd name="connsiteY3" fmla="*/ 533400 h 3467100"/>
              <a:gd name="connsiteX4" fmla="*/ 5381625 w 6315075"/>
              <a:gd name="connsiteY4" fmla="*/ 523875 h 3467100"/>
              <a:gd name="connsiteX5" fmla="*/ 5191125 w 6315075"/>
              <a:gd name="connsiteY5" fmla="*/ 514350 h 3467100"/>
              <a:gd name="connsiteX6" fmla="*/ 5143500 w 6315075"/>
              <a:gd name="connsiteY6" fmla="*/ 495300 h 3467100"/>
              <a:gd name="connsiteX7" fmla="*/ 5095875 w 6315075"/>
              <a:gd name="connsiteY7" fmla="*/ 466725 h 3467100"/>
              <a:gd name="connsiteX8" fmla="*/ 5057775 w 6315075"/>
              <a:gd name="connsiteY8" fmla="*/ 438150 h 3467100"/>
              <a:gd name="connsiteX9" fmla="*/ 5019675 w 6315075"/>
              <a:gd name="connsiteY9" fmla="*/ 428625 h 3467100"/>
              <a:gd name="connsiteX10" fmla="*/ 4962525 w 6315075"/>
              <a:gd name="connsiteY10" fmla="*/ 390525 h 3467100"/>
              <a:gd name="connsiteX11" fmla="*/ 4933950 w 6315075"/>
              <a:gd name="connsiteY11" fmla="*/ 381000 h 3467100"/>
              <a:gd name="connsiteX12" fmla="*/ 4905375 w 6315075"/>
              <a:gd name="connsiteY12" fmla="*/ 361950 h 3467100"/>
              <a:gd name="connsiteX13" fmla="*/ 4810125 w 6315075"/>
              <a:gd name="connsiteY13" fmla="*/ 333375 h 3467100"/>
              <a:gd name="connsiteX14" fmla="*/ 4781550 w 6315075"/>
              <a:gd name="connsiteY14" fmla="*/ 323850 h 3467100"/>
              <a:gd name="connsiteX15" fmla="*/ 4591050 w 6315075"/>
              <a:gd name="connsiteY15" fmla="*/ 333375 h 3467100"/>
              <a:gd name="connsiteX16" fmla="*/ 4562475 w 6315075"/>
              <a:gd name="connsiteY16" fmla="*/ 352425 h 3467100"/>
              <a:gd name="connsiteX17" fmla="*/ 4524375 w 6315075"/>
              <a:gd name="connsiteY17" fmla="*/ 371475 h 3467100"/>
              <a:gd name="connsiteX18" fmla="*/ 4476750 w 6315075"/>
              <a:gd name="connsiteY18" fmla="*/ 438150 h 3467100"/>
              <a:gd name="connsiteX19" fmla="*/ 4467225 w 6315075"/>
              <a:gd name="connsiteY19" fmla="*/ 466725 h 3467100"/>
              <a:gd name="connsiteX20" fmla="*/ 4457700 w 6315075"/>
              <a:gd name="connsiteY20" fmla="*/ 514350 h 3467100"/>
              <a:gd name="connsiteX21" fmla="*/ 4467225 w 6315075"/>
              <a:gd name="connsiteY21" fmla="*/ 685800 h 3467100"/>
              <a:gd name="connsiteX22" fmla="*/ 4495800 w 6315075"/>
              <a:gd name="connsiteY22" fmla="*/ 752475 h 3467100"/>
              <a:gd name="connsiteX23" fmla="*/ 4600575 w 6315075"/>
              <a:gd name="connsiteY23" fmla="*/ 857250 h 3467100"/>
              <a:gd name="connsiteX24" fmla="*/ 4638675 w 6315075"/>
              <a:gd name="connsiteY24" fmla="*/ 885825 h 3467100"/>
              <a:gd name="connsiteX25" fmla="*/ 4724400 w 6315075"/>
              <a:gd name="connsiteY25" fmla="*/ 904875 h 3467100"/>
              <a:gd name="connsiteX26" fmla="*/ 4772025 w 6315075"/>
              <a:gd name="connsiteY26" fmla="*/ 914400 h 3467100"/>
              <a:gd name="connsiteX27" fmla="*/ 4876800 w 6315075"/>
              <a:gd name="connsiteY27" fmla="*/ 904875 h 3467100"/>
              <a:gd name="connsiteX28" fmla="*/ 4953000 w 6315075"/>
              <a:gd name="connsiteY28" fmla="*/ 885825 h 3467100"/>
              <a:gd name="connsiteX29" fmla="*/ 5029200 w 6315075"/>
              <a:gd name="connsiteY29" fmla="*/ 828675 h 3467100"/>
              <a:gd name="connsiteX30" fmla="*/ 5076825 w 6315075"/>
              <a:gd name="connsiteY30" fmla="*/ 800100 h 3467100"/>
              <a:gd name="connsiteX31" fmla="*/ 5181600 w 6315075"/>
              <a:gd name="connsiteY31" fmla="*/ 704850 h 3467100"/>
              <a:gd name="connsiteX32" fmla="*/ 5219700 w 6315075"/>
              <a:gd name="connsiteY32" fmla="*/ 657225 h 3467100"/>
              <a:gd name="connsiteX33" fmla="*/ 5267325 w 6315075"/>
              <a:gd name="connsiteY33" fmla="*/ 552450 h 3467100"/>
              <a:gd name="connsiteX34" fmla="*/ 5286375 w 6315075"/>
              <a:gd name="connsiteY34" fmla="*/ 514350 h 3467100"/>
              <a:gd name="connsiteX35" fmla="*/ 5276850 w 6315075"/>
              <a:gd name="connsiteY35" fmla="*/ 400050 h 3467100"/>
              <a:gd name="connsiteX36" fmla="*/ 5248275 w 6315075"/>
              <a:gd name="connsiteY36" fmla="*/ 352425 h 3467100"/>
              <a:gd name="connsiteX37" fmla="*/ 5219700 w 6315075"/>
              <a:gd name="connsiteY37" fmla="*/ 295275 h 3467100"/>
              <a:gd name="connsiteX38" fmla="*/ 5143500 w 6315075"/>
              <a:gd name="connsiteY38" fmla="*/ 209550 h 3467100"/>
              <a:gd name="connsiteX39" fmla="*/ 5067300 w 6315075"/>
              <a:gd name="connsiteY39" fmla="*/ 95250 h 3467100"/>
              <a:gd name="connsiteX40" fmla="*/ 5029200 w 6315075"/>
              <a:gd name="connsiteY40" fmla="*/ 66675 h 3467100"/>
              <a:gd name="connsiteX41" fmla="*/ 5000625 w 6315075"/>
              <a:gd name="connsiteY41" fmla="*/ 28575 h 3467100"/>
              <a:gd name="connsiteX42" fmla="*/ 4924425 w 6315075"/>
              <a:gd name="connsiteY42" fmla="*/ 0 h 3467100"/>
              <a:gd name="connsiteX43" fmla="*/ 4714875 w 6315075"/>
              <a:gd name="connsiteY43" fmla="*/ 9525 h 3467100"/>
              <a:gd name="connsiteX44" fmla="*/ 4638675 w 6315075"/>
              <a:gd name="connsiteY44" fmla="*/ 57150 h 3467100"/>
              <a:gd name="connsiteX45" fmla="*/ 4562475 w 6315075"/>
              <a:gd name="connsiteY45" fmla="*/ 104775 h 3467100"/>
              <a:gd name="connsiteX46" fmla="*/ 4524375 w 6315075"/>
              <a:gd name="connsiteY46" fmla="*/ 190500 h 3467100"/>
              <a:gd name="connsiteX47" fmla="*/ 4495800 w 6315075"/>
              <a:gd name="connsiteY47" fmla="*/ 209550 h 3467100"/>
              <a:gd name="connsiteX48" fmla="*/ 4429125 w 6315075"/>
              <a:gd name="connsiteY48" fmla="*/ 266700 h 3467100"/>
              <a:gd name="connsiteX49" fmla="*/ 4381500 w 6315075"/>
              <a:gd name="connsiteY49" fmla="*/ 295275 h 3467100"/>
              <a:gd name="connsiteX50" fmla="*/ 4286250 w 6315075"/>
              <a:gd name="connsiteY50" fmla="*/ 352425 h 3467100"/>
              <a:gd name="connsiteX51" fmla="*/ 4257675 w 6315075"/>
              <a:gd name="connsiteY51" fmla="*/ 371475 h 3467100"/>
              <a:gd name="connsiteX52" fmla="*/ 4219575 w 6315075"/>
              <a:gd name="connsiteY52" fmla="*/ 381000 h 3467100"/>
              <a:gd name="connsiteX53" fmla="*/ 4133850 w 6315075"/>
              <a:gd name="connsiteY53" fmla="*/ 400050 h 3467100"/>
              <a:gd name="connsiteX54" fmla="*/ 4114800 w 6315075"/>
              <a:gd name="connsiteY54" fmla="*/ 428625 h 3467100"/>
              <a:gd name="connsiteX55" fmla="*/ 4086225 w 6315075"/>
              <a:gd name="connsiteY55" fmla="*/ 447675 h 3467100"/>
              <a:gd name="connsiteX56" fmla="*/ 3943350 w 6315075"/>
              <a:gd name="connsiteY56" fmla="*/ 504825 h 3467100"/>
              <a:gd name="connsiteX57" fmla="*/ 3867150 w 6315075"/>
              <a:gd name="connsiteY57" fmla="*/ 533400 h 3467100"/>
              <a:gd name="connsiteX58" fmla="*/ 3781425 w 6315075"/>
              <a:gd name="connsiteY58" fmla="*/ 552450 h 3467100"/>
              <a:gd name="connsiteX59" fmla="*/ 3667125 w 6315075"/>
              <a:gd name="connsiteY59" fmla="*/ 590550 h 3467100"/>
              <a:gd name="connsiteX60" fmla="*/ 3609975 w 6315075"/>
              <a:gd name="connsiteY60" fmla="*/ 609600 h 3467100"/>
              <a:gd name="connsiteX61" fmla="*/ 3581400 w 6315075"/>
              <a:gd name="connsiteY61" fmla="*/ 619125 h 3467100"/>
              <a:gd name="connsiteX62" fmla="*/ 3495675 w 6315075"/>
              <a:gd name="connsiteY62" fmla="*/ 676275 h 3467100"/>
              <a:gd name="connsiteX63" fmla="*/ 3467100 w 6315075"/>
              <a:gd name="connsiteY63" fmla="*/ 695325 h 3467100"/>
              <a:gd name="connsiteX64" fmla="*/ 3429000 w 6315075"/>
              <a:gd name="connsiteY64" fmla="*/ 723900 h 3467100"/>
              <a:gd name="connsiteX65" fmla="*/ 3371850 w 6315075"/>
              <a:gd name="connsiteY65" fmla="*/ 742950 h 3467100"/>
              <a:gd name="connsiteX66" fmla="*/ 3305175 w 6315075"/>
              <a:gd name="connsiteY66" fmla="*/ 771525 h 3467100"/>
              <a:gd name="connsiteX67" fmla="*/ 3067050 w 6315075"/>
              <a:gd name="connsiteY67" fmla="*/ 828675 h 3467100"/>
              <a:gd name="connsiteX68" fmla="*/ 2990850 w 6315075"/>
              <a:gd name="connsiteY68" fmla="*/ 847725 h 3467100"/>
              <a:gd name="connsiteX69" fmla="*/ 2524125 w 6315075"/>
              <a:gd name="connsiteY69" fmla="*/ 819150 h 3467100"/>
              <a:gd name="connsiteX70" fmla="*/ 2476500 w 6315075"/>
              <a:gd name="connsiteY70" fmla="*/ 790575 h 3467100"/>
              <a:gd name="connsiteX71" fmla="*/ 2457450 w 6315075"/>
              <a:gd name="connsiteY71" fmla="*/ 742950 h 3467100"/>
              <a:gd name="connsiteX72" fmla="*/ 2457450 w 6315075"/>
              <a:gd name="connsiteY72" fmla="*/ 485775 h 3467100"/>
              <a:gd name="connsiteX73" fmla="*/ 2486025 w 6315075"/>
              <a:gd name="connsiteY73" fmla="*/ 447675 h 3467100"/>
              <a:gd name="connsiteX74" fmla="*/ 2505075 w 6315075"/>
              <a:gd name="connsiteY74" fmla="*/ 419100 h 3467100"/>
              <a:gd name="connsiteX75" fmla="*/ 2543175 w 6315075"/>
              <a:gd name="connsiteY75" fmla="*/ 400050 h 3467100"/>
              <a:gd name="connsiteX76" fmla="*/ 2619375 w 6315075"/>
              <a:gd name="connsiteY76" fmla="*/ 333375 h 3467100"/>
              <a:gd name="connsiteX77" fmla="*/ 2828925 w 6315075"/>
              <a:gd name="connsiteY77" fmla="*/ 247650 h 3467100"/>
              <a:gd name="connsiteX78" fmla="*/ 2971800 w 6315075"/>
              <a:gd name="connsiteY78" fmla="*/ 209550 h 3467100"/>
              <a:gd name="connsiteX79" fmla="*/ 3257550 w 6315075"/>
              <a:gd name="connsiteY79" fmla="*/ 247650 h 3467100"/>
              <a:gd name="connsiteX80" fmla="*/ 3343275 w 6315075"/>
              <a:gd name="connsiteY80" fmla="*/ 371475 h 3467100"/>
              <a:gd name="connsiteX81" fmla="*/ 3381375 w 6315075"/>
              <a:gd name="connsiteY81" fmla="*/ 409575 h 3467100"/>
              <a:gd name="connsiteX82" fmla="*/ 3438525 w 6315075"/>
              <a:gd name="connsiteY82" fmla="*/ 485775 h 3467100"/>
              <a:gd name="connsiteX83" fmla="*/ 3467100 w 6315075"/>
              <a:gd name="connsiteY83" fmla="*/ 523875 h 3467100"/>
              <a:gd name="connsiteX84" fmla="*/ 3448050 w 6315075"/>
              <a:gd name="connsiteY84" fmla="*/ 590550 h 3467100"/>
              <a:gd name="connsiteX85" fmla="*/ 3390900 w 6315075"/>
              <a:gd name="connsiteY85" fmla="*/ 619125 h 3467100"/>
              <a:gd name="connsiteX86" fmla="*/ 3314700 w 6315075"/>
              <a:gd name="connsiteY86" fmla="*/ 657225 h 3467100"/>
              <a:gd name="connsiteX87" fmla="*/ 3276600 w 6315075"/>
              <a:gd name="connsiteY87" fmla="*/ 676275 h 3467100"/>
              <a:gd name="connsiteX88" fmla="*/ 3209925 w 6315075"/>
              <a:gd name="connsiteY88" fmla="*/ 695325 h 3467100"/>
              <a:gd name="connsiteX89" fmla="*/ 3171825 w 6315075"/>
              <a:gd name="connsiteY89" fmla="*/ 714375 h 3467100"/>
              <a:gd name="connsiteX90" fmla="*/ 3143250 w 6315075"/>
              <a:gd name="connsiteY90" fmla="*/ 733425 h 3467100"/>
              <a:gd name="connsiteX91" fmla="*/ 3076575 w 6315075"/>
              <a:gd name="connsiteY91" fmla="*/ 752475 h 3467100"/>
              <a:gd name="connsiteX92" fmla="*/ 3000375 w 6315075"/>
              <a:gd name="connsiteY92" fmla="*/ 771525 h 3467100"/>
              <a:gd name="connsiteX93" fmla="*/ 2943225 w 6315075"/>
              <a:gd name="connsiteY93" fmla="*/ 781050 h 3467100"/>
              <a:gd name="connsiteX94" fmla="*/ 2914650 w 6315075"/>
              <a:gd name="connsiteY94" fmla="*/ 790575 h 3467100"/>
              <a:gd name="connsiteX95" fmla="*/ 2876550 w 6315075"/>
              <a:gd name="connsiteY95" fmla="*/ 800100 h 3467100"/>
              <a:gd name="connsiteX96" fmla="*/ 2838450 w 6315075"/>
              <a:gd name="connsiteY96" fmla="*/ 857250 h 3467100"/>
              <a:gd name="connsiteX97" fmla="*/ 2809875 w 6315075"/>
              <a:gd name="connsiteY97" fmla="*/ 914400 h 3467100"/>
              <a:gd name="connsiteX98" fmla="*/ 2762250 w 6315075"/>
              <a:gd name="connsiteY98" fmla="*/ 962025 h 3467100"/>
              <a:gd name="connsiteX99" fmla="*/ 2562225 w 6315075"/>
              <a:gd name="connsiteY99" fmla="*/ 1104900 h 3467100"/>
              <a:gd name="connsiteX100" fmla="*/ 2438400 w 6315075"/>
              <a:gd name="connsiteY100" fmla="*/ 1209675 h 3467100"/>
              <a:gd name="connsiteX101" fmla="*/ 2419350 w 6315075"/>
              <a:gd name="connsiteY101" fmla="*/ 1238250 h 3467100"/>
              <a:gd name="connsiteX102" fmla="*/ 2409825 w 6315075"/>
              <a:gd name="connsiteY102" fmla="*/ 1276350 h 3467100"/>
              <a:gd name="connsiteX103" fmla="*/ 2400300 w 6315075"/>
              <a:gd name="connsiteY103" fmla="*/ 1504950 h 3467100"/>
              <a:gd name="connsiteX104" fmla="*/ 2333625 w 6315075"/>
              <a:gd name="connsiteY104" fmla="*/ 1590675 h 3467100"/>
              <a:gd name="connsiteX105" fmla="*/ 2305050 w 6315075"/>
              <a:gd name="connsiteY105" fmla="*/ 1619250 h 3467100"/>
              <a:gd name="connsiteX106" fmla="*/ 2276475 w 6315075"/>
              <a:gd name="connsiteY106" fmla="*/ 1657350 h 3467100"/>
              <a:gd name="connsiteX107" fmla="*/ 2219325 w 6315075"/>
              <a:gd name="connsiteY107" fmla="*/ 1695450 h 3467100"/>
              <a:gd name="connsiteX108" fmla="*/ 2124075 w 6315075"/>
              <a:gd name="connsiteY108" fmla="*/ 1724025 h 3467100"/>
              <a:gd name="connsiteX109" fmla="*/ 1952625 w 6315075"/>
              <a:gd name="connsiteY109" fmla="*/ 1714500 h 3467100"/>
              <a:gd name="connsiteX110" fmla="*/ 1924050 w 6315075"/>
              <a:gd name="connsiteY110" fmla="*/ 1676400 h 3467100"/>
              <a:gd name="connsiteX111" fmla="*/ 1895475 w 6315075"/>
              <a:gd name="connsiteY111" fmla="*/ 1590675 h 3467100"/>
              <a:gd name="connsiteX112" fmla="*/ 1876425 w 6315075"/>
              <a:gd name="connsiteY112" fmla="*/ 1552575 h 3467100"/>
              <a:gd name="connsiteX113" fmla="*/ 1885950 w 6315075"/>
              <a:gd name="connsiteY113" fmla="*/ 1485900 h 3467100"/>
              <a:gd name="connsiteX114" fmla="*/ 1933575 w 6315075"/>
              <a:gd name="connsiteY114" fmla="*/ 1409700 h 3467100"/>
              <a:gd name="connsiteX115" fmla="*/ 2009775 w 6315075"/>
              <a:gd name="connsiteY115" fmla="*/ 1333500 h 3467100"/>
              <a:gd name="connsiteX116" fmla="*/ 2028825 w 6315075"/>
              <a:gd name="connsiteY116" fmla="*/ 1295400 h 3467100"/>
              <a:gd name="connsiteX117" fmla="*/ 2047875 w 6315075"/>
              <a:gd name="connsiteY117" fmla="*/ 1266825 h 3467100"/>
              <a:gd name="connsiteX118" fmla="*/ 2066925 w 6315075"/>
              <a:gd name="connsiteY118" fmla="*/ 1209675 h 3467100"/>
              <a:gd name="connsiteX119" fmla="*/ 2095500 w 6315075"/>
              <a:gd name="connsiteY119" fmla="*/ 1143000 h 3467100"/>
              <a:gd name="connsiteX120" fmla="*/ 2114550 w 6315075"/>
              <a:gd name="connsiteY120" fmla="*/ 1057275 h 3467100"/>
              <a:gd name="connsiteX121" fmla="*/ 2162175 w 6315075"/>
              <a:gd name="connsiteY121" fmla="*/ 895350 h 3467100"/>
              <a:gd name="connsiteX122" fmla="*/ 2181225 w 6315075"/>
              <a:gd name="connsiteY122" fmla="*/ 790575 h 3467100"/>
              <a:gd name="connsiteX123" fmla="*/ 2200275 w 6315075"/>
              <a:gd name="connsiteY123" fmla="*/ 714375 h 3467100"/>
              <a:gd name="connsiteX124" fmla="*/ 2209800 w 6315075"/>
              <a:gd name="connsiteY124" fmla="*/ 666750 h 3467100"/>
              <a:gd name="connsiteX125" fmla="*/ 2228850 w 6315075"/>
              <a:gd name="connsiteY125" fmla="*/ 638175 h 3467100"/>
              <a:gd name="connsiteX126" fmla="*/ 2247900 w 6315075"/>
              <a:gd name="connsiteY126" fmla="*/ 571500 h 3467100"/>
              <a:gd name="connsiteX127" fmla="*/ 2228850 w 6315075"/>
              <a:gd name="connsiteY127" fmla="*/ 495300 h 3467100"/>
              <a:gd name="connsiteX128" fmla="*/ 2190750 w 6315075"/>
              <a:gd name="connsiteY128" fmla="*/ 466725 h 3467100"/>
              <a:gd name="connsiteX129" fmla="*/ 2095500 w 6315075"/>
              <a:gd name="connsiteY129" fmla="*/ 428625 h 3467100"/>
              <a:gd name="connsiteX130" fmla="*/ 1828800 w 6315075"/>
              <a:gd name="connsiteY130" fmla="*/ 447675 h 3467100"/>
              <a:gd name="connsiteX131" fmla="*/ 1790700 w 6315075"/>
              <a:gd name="connsiteY131" fmla="*/ 466725 h 3467100"/>
              <a:gd name="connsiteX132" fmla="*/ 1743075 w 6315075"/>
              <a:gd name="connsiteY132" fmla="*/ 476250 h 3467100"/>
              <a:gd name="connsiteX133" fmla="*/ 1695450 w 6315075"/>
              <a:gd name="connsiteY133" fmla="*/ 504825 h 3467100"/>
              <a:gd name="connsiteX134" fmla="*/ 1657350 w 6315075"/>
              <a:gd name="connsiteY134" fmla="*/ 533400 h 3467100"/>
              <a:gd name="connsiteX135" fmla="*/ 1590675 w 6315075"/>
              <a:gd name="connsiteY135" fmla="*/ 571500 h 3467100"/>
              <a:gd name="connsiteX136" fmla="*/ 1466850 w 6315075"/>
              <a:gd name="connsiteY136" fmla="*/ 657225 h 3467100"/>
              <a:gd name="connsiteX137" fmla="*/ 1409700 w 6315075"/>
              <a:gd name="connsiteY137" fmla="*/ 685800 h 3467100"/>
              <a:gd name="connsiteX138" fmla="*/ 1362075 w 6315075"/>
              <a:gd name="connsiteY138" fmla="*/ 723900 h 3467100"/>
              <a:gd name="connsiteX139" fmla="*/ 1257300 w 6315075"/>
              <a:gd name="connsiteY139" fmla="*/ 752475 h 3467100"/>
              <a:gd name="connsiteX140" fmla="*/ 1219200 w 6315075"/>
              <a:gd name="connsiteY140" fmla="*/ 771525 h 3467100"/>
              <a:gd name="connsiteX141" fmla="*/ 1162050 w 6315075"/>
              <a:gd name="connsiteY141" fmla="*/ 790575 h 3467100"/>
              <a:gd name="connsiteX142" fmla="*/ 1104900 w 6315075"/>
              <a:gd name="connsiteY142" fmla="*/ 819150 h 3467100"/>
              <a:gd name="connsiteX143" fmla="*/ 1047750 w 6315075"/>
              <a:gd name="connsiteY143" fmla="*/ 866775 h 3467100"/>
              <a:gd name="connsiteX144" fmla="*/ 1076325 w 6315075"/>
              <a:gd name="connsiteY144" fmla="*/ 1028700 h 3467100"/>
              <a:gd name="connsiteX145" fmla="*/ 1133475 w 6315075"/>
              <a:gd name="connsiteY145" fmla="*/ 1133475 h 3467100"/>
              <a:gd name="connsiteX146" fmla="*/ 1162050 w 6315075"/>
              <a:gd name="connsiteY146" fmla="*/ 1190625 h 3467100"/>
              <a:gd name="connsiteX147" fmla="*/ 1209675 w 6315075"/>
              <a:gd name="connsiteY147" fmla="*/ 1238250 h 3467100"/>
              <a:gd name="connsiteX148" fmla="*/ 1295400 w 6315075"/>
              <a:gd name="connsiteY148" fmla="*/ 1362075 h 3467100"/>
              <a:gd name="connsiteX149" fmla="*/ 1343025 w 6315075"/>
              <a:gd name="connsiteY149" fmla="*/ 1419225 h 3467100"/>
              <a:gd name="connsiteX150" fmla="*/ 1381125 w 6315075"/>
              <a:gd name="connsiteY150" fmla="*/ 1495425 h 3467100"/>
              <a:gd name="connsiteX151" fmla="*/ 1390650 w 6315075"/>
              <a:gd name="connsiteY151" fmla="*/ 1524000 h 3467100"/>
              <a:gd name="connsiteX152" fmla="*/ 1419225 w 6315075"/>
              <a:gd name="connsiteY152" fmla="*/ 1562100 h 3467100"/>
              <a:gd name="connsiteX153" fmla="*/ 1438275 w 6315075"/>
              <a:gd name="connsiteY153" fmla="*/ 1590675 h 3467100"/>
              <a:gd name="connsiteX154" fmla="*/ 1447800 w 6315075"/>
              <a:gd name="connsiteY154" fmla="*/ 1628775 h 3467100"/>
              <a:gd name="connsiteX155" fmla="*/ 1466850 w 6315075"/>
              <a:gd name="connsiteY155" fmla="*/ 1666875 h 3467100"/>
              <a:gd name="connsiteX156" fmla="*/ 1495425 w 6315075"/>
              <a:gd name="connsiteY156" fmla="*/ 1752600 h 3467100"/>
              <a:gd name="connsiteX157" fmla="*/ 1514475 w 6315075"/>
              <a:gd name="connsiteY157" fmla="*/ 1847850 h 3467100"/>
              <a:gd name="connsiteX158" fmla="*/ 1533525 w 6315075"/>
              <a:gd name="connsiteY158" fmla="*/ 1895475 h 3467100"/>
              <a:gd name="connsiteX159" fmla="*/ 1543050 w 6315075"/>
              <a:gd name="connsiteY159" fmla="*/ 1952625 h 3467100"/>
              <a:gd name="connsiteX160" fmla="*/ 1562100 w 6315075"/>
              <a:gd name="connsiteY160" fmla="*/ 1981200 h 3467100"/>
              <a:gd name="connsiteX161" fmla="*/ 1571625 w 6315075"/>
              <a:gd name="connsiteY161" fmla="*/ 2038350 h 3467100"/>
              <a:gd name="connsiteX162" fmla="*/ 1581150 w 6315075"/>
              <a:gd name="connsiteY162" fmla="*/ 2076450 h 3467100"/>
              <a:gd name="connsiteX163" fmla="*/ 1590675 w 6315075"/>
              <a:gd name="connsiteY163" fmla="*/ 2124075 h 3467100"/>
              <a:gd name="connsiteX164" fmla="*/ 1581150 w 6315075"/>
              <a:gd name="connsiteY164" fmla="*/ 2200275 h 3467100"/>
              <a:gd name="connsiteX165" fmla="*/ 1514475 w 6315075"/>
              <a:gd name="connsiteY165" fmla="*/ 2276475 h 3467100"/>
              <a:gd name="connsiteX166" fmla="*/ 1485900 w 6315075"/>
              <a:gd name="connsiteY166" fmla="*/ 2314575 h 3467100"/>
              <a:gd name="connsiteX167" fmla="*/ 1438275 w 6315075"/>
              <a:gd name="connsiteY167" fmla="*/ 2419350 h 3467100"/>
              <a:gd name="connsiteX168" fmla="*/ 1438275 w 6315075"/>
              <a:gd name="connsiteY168" fmla="*/ 2419350 h 3467100"/>
              <a:gd name="connsiteX169" fmla="*/ 1400175 w 6315075"/>
              <a:gd name="connsiteY169" fmla="*/ 2495550 h 3467100"/>
              <a:gd name="connsiteX170" fmla="*/ 1343025 w 6315075"/>
              <a:gd name="connsiteY170" fmla="*/ 2552700 h 3467100"/>
              <a:gd name="connsiteX171" fmla="*/ 1304925 w 6315075"/>
              <a:gd name="connsiteY171" fmla="*/ 2571750 h 3467100"/>
              <a:gd name="connsiteX172" fmla="*/ 1276350 w 6315075"/>
              <a:gd name="connsiteY172" fmla="*/ 2590800 h 3467100"/>
              <a:gd name="connsiteX173" fmla="*/ 1238250 w 6315075"/>
              <a:gd name="connsiteY173" fmla="*/ 2619375 h 3467100"/>
              <a:gd name="connsiteX174" fmla="*/ 1181100 w 6315075"/>
              <a:gd name="connsiteY174" fmla="*/ 2628900 h 3467100"/>
              <a:gd name="connsiteX175" fmla="*/ 1019175 w 6315075"/>
              <a:gd name="connsiteY175" fmla="*/ 2914650 h 3467100"/>
              <a:gd name="connsiteX176" fmla="*/ 885825 w 6315075"/>
              <a:gd name="connsiteY176" fmla="*/ 3124200 h 3467100"/>
              <a:gd name="connsiteX177" fmla="*/ 771525 w 6315075"/>
              <a:gd name="connsiteY177" fmla="*/ 3248025 h 3467100"/>
              <a:gd name="connsiteX178" fmla="*/ 666750 w 6315075"/>
              <a:gd name="connsiteY178" fmla="*/ 3333750 h 3467100"/>
              <a:gd name="connsiteX179" fmla="*/ 619125 w 6315075"/>
              <a:gd name="connsiteY179" fmla="*/ 3362325 h 3467100"/>
              <a:gd name="connsiteX180" fmla="*/ 533400 w 6315075"/>
              <a:gd name="connsiteY180" fmla="*/ 3419475 h 3467100"/>
              <a:gd name="connsiteX181" fmla="*/ 504825 w 6315075"/>
              <a:gd name="connsiteY181" fmla="*/ 3438525 h 3467100"/>
              <a:gd name="connsiteX182" fmla="*/ 457200 w 6315075"/>
              <a:gd name="connsiteY182" fmla="*/ 3448050 h 3467100"/>
              <a:gd name="connsiteX183" fmla="*/ 361950 w 6315075"/>
              <a:gd name="connsiteY183" fmla="*/ 3467100 h 3467100"/>
              <a:gd name="connsiteX184" fmla="*/ 228600 w 6315075"/>
              <a:gd name="connsiteY184" fmla="*/ 3457575 h 3467100"/>
              <a:gd name="connsiteX185" fmla="*/ 152400 w 6315075"/>
              <a:gd name="connsiteY185" fmla="*/ 3400425 h 3467100"/>
              <a:gd name="connsiteX186" fmla="*/ 95250 w 6315075"/>
              <a:gd name="connsiteY186" fmla="*/ 3343275 h 3467100"/>
              <a:gd name="connsiteX187" fmla="*/ 47625 w 6315075"/>
              <a:gd name="connsiteY187" fmla="*/ 3267075 h 3467100"/>
              <a:gd name="connsiteX188" fmla="*/ 28575 w 6315075"/>
              <a:gd name="connsiteY188" fmla="*/ 3209925 h 3467100"/>
              <a:gd name="connsiteX189" fmla="*/ 19050 w 6315075"/>
              <a:gd name="connsiteY189" fmla="*/ 3171825 h 3467100"/>
              <a:gd name="connsiteX190" fmla="*/ 9525 w 6315075"/>
              <a:gd name="connsiteY190" fmla="*/ 3143250 h 3467100"/>
              <a:gd name="connsiteX191" fmla="*/ 0 w 6315075"/>
              <a:gd name="connsiteY191" fmla="*/ 3086100 h 3467100"/>
              <a:gd name="connsiteX192" fmla="*/ 19050 w 6315075"/>
              <a:gd name="connsiteY192" fmla="*/ 2828925 h 3467100"/>
              <a:gd name="connsiteX193" fmla="*/ 57150 w 6315075"/>
              <a:gd name="connsiteY193" fmla="*/ 2790825 h 3467100"/>
              <a:gd name="connsiteX194" fmla="*/ 95250 w 6315075"/>
              <a:gd name="connsiteY194" fmla="*/ 2743200 h 3467100"/>
              <a:gd name="connsiteX195" fmla="*/ 171450 w 6315075"/>
              <a:gd name="connsiteY195" fmla="*/ 2667000 h 3467100"/>
              <a:gd name="connsiteX196" fmla="*/ 200025 w 6315075"/>
              <a:gd name="connsiteY196" fmla="*/ 2638425 h 3467100"/>
              <a:gd name="connsiteX197" fmla="*/ 228600 w 6315075"/>
              <a:gd name="connsiteY197" fmla="*/ 2619375 h 3467100"/>
              <a:gd name="connsiteX198" fmla="*/ 295275 w 6315075"/>
              <a:gd name="connsiteY198" fmla="*/ 2571750 h 3467100"/>
              <a:gd name="connsiteX199" fmla="*/ 342900 w 6315075"/>
              <a:gd name="connsiteY199" fmla="*/ 2562225 h 3467100"/>
              <a:gd name="connsiteX200" fmla="*/ 619125 w 6315075"/>
              <a:gd name="connsiteY200" fmla="*/ 2562225 h 3467100"/>
              <a:gd name="connsiteX201" fmla="*/ 657225 w 6315075"/>
              <a:gd name="connsiteY201" fmla="*/ 2581275 h 3467100"/>
              <a:gd name="connsiteX202" fmla="*/ 714375 w 6315075"/>
              <a:gd name="connsiteY202" fmla="*/ 2619375 h 3467100"/>
              <a:gd name="connsiteX203" fmla="*/ 762000 w 6315075"/>
              <a:gd name="connsiteY203" fmla="*/ 2676525 h 3467100"/>
              <a:gd name="connsiteX204" fmla="*/ 781050 w 6315075"/>
              <a:gd name="connsiteY204" fmla="*/ 2705100 h 3467100"/>
              <a:gd name="connsiteX205" fmla="*/ 800100 w 6315075"/>
              <a:gd name="connsiteY205" fmla="*/ 2743200 h 3467100"/>
              <a:gd name="connsiteX0" fmla="*/ 6343650 w 6343650"/>
              <a:gd name="connsiteY0" fmla="*/ 800100 h 3467100"/>
              <a:gd name="connsiteX1" fmla="*/ 5781675 w 6343650"/>
              <a:gd name="connsiteY1" fmla="*/ 590550 h 3467100"/>
              <a:gd name="connsiteX2" fmla="*/ 5572125 w 6343650"/>
              <a:gd name="connsiteY2" fmla="*/ 571500 h 3467100"/>
              <a:gd name="connsiteX3" fmla="*/ 5429250 w 6343650"/>
              <a:gd name="connsiteY3" fmla="*/ 533400 h 3467100"/>
              <a:gd name="connsiteX4" fmla="*/ 5381625 w 6343650"/>
              <a:gd name="connsiteY4" fmla="*/ 523875 h 3467100"/>
              <a:gd name="connsiteX5" fmla="*/ 5191125 w 6343650"/>
              <a:gd name="connsiteY5" fmla="*/ 514350 h 3467100"/>
              <a:gd name="connsiteX6" fmla="*/ 5143500 w 6343650"/>
              <a:gd name="connsiteY6" fmla="*/ 495300 h 3467100"/>
              <a:gd name="connsiteX7" fmla="*/ 5095875 w 6343650"/>
              <a:gd name="connsiteY7" fmla="*/ 466725 h 3467100"/>
              <a:gd name="connsiteX8" fmla="*/ 5057775 w 6343650"/>
              <a:gd name="connsiteY8" fmla="*/ 438150 h 3467100"/>
              <a:gd name="connsiteX9" fmla="*/ 5019675 w 6343650"/>
              <a:gd name="connsiteY9" fmla="*/ 428625 h 3467100"/>
              <a:gd name="connsiteX10" fmla="*/ 4962525 w 6343650"/>
              <a:gd name="connsiteY10" fmla="*/ 390525 h 3467100"/>
              <a:gd name="connsiteX11" fmla="*/ 4933950 w 6343650"/>
              <a:gd name="connsiteY11" fmla="*/ 381000 h 3467100"/>
              <a:gd name="connsiteX12" fmla="*/ 4905375 w 6343650"/>
              <a:gd name="connsiteY12" fmla="*/ 361950 h 3467100"/>
              <a:gd name="connsiteX13" fmla="*/ 4810125 w 6343650"/>
              <a:gd name="connsiteY13" fmla="*/ 333375 h 3467100"/>
              <a:gd name="connsiteX14" fmla="*/ 4781550 w 6343650"/>
              <a:gd name="connsiteY14" fmla="*/ 323850 h 3467100"/>
              <a:gd name="connsiteX15" fmla="*/ 4591050 w 6343650"/>
              <a:gd name="connsiteY15" fmla="*/ 333375 h 3467100"/>
              <a:gd name="connsiteX16" fmla="*/ 4562475 w 6343650"/>
              <a:gd name="connsiteY16" fmla="*/ 352425 h 3467100"/>
              <a:gd name="connsiteX17" fmla="*/ 4524375 w 6343650"/>
              <a:gd name="connsiteY17" fmla="*/ 371475 h 3467100"/>
              <a:gd name="connsiteX18" fmla="*/ 4476750 w 6343650"/>
              <a:gd name="connsiteY18" fmla="*/ 438150 h 3467100"/>
              <a:gd name="connsiteX19" fmla="*/ 4467225 w 6343650"/>
              <a:gd name="connsiteY19" fmla="*/ 466725 h 3467100"/>
              <a:gd name="connsiteX20" fmla="*/ 4457700 w 6343650"/>
              <a:gd name="connsiteY20" fmla="*/ 514350 h 3467100"/>
              <a:gd name="connsiteX21" fmla="*/ 4467225 w 6343650"/>
              <a:gd name="connsiteY21" fmla="*/ 685800 h 3467100"/>
              <a:gd name="connsiteX22" fmla="*/ 4495800 w 6343650"/>
              <a:gd name="connsiteY22" fmla="*/ 752475 h 3467100"/>
              <a:gd name="connsiteX23" fmla="*/ 4600575 w 6343650"/>
              <a:gd name="connsiteY23" fmla="*/ 857250 h 3467100"/>
              <a:gd name="connsiteX24" fmla="*/ 4638675 w 6343650"/>
              <a:gd name="connsiteY24" fmla="*/ 885825 h 3467100"/>
              <a:gd name="connsiteX25" fmla="*/ 4724400 w 6343650"/>
              <a:gd name="connsiteY25" fmla="*/ 904875 h 3467100"/>
              <a:gd name="connsiteX26" fmla="*/ 4772025 w 6343650"/>
              <a:gd name="connsiteY26" fmla="*/ 914400 h 3467100"/>
              <a:gd name="connsiteX27" fmla="*/ 4876800 w 6343650"/>
              <a:gd name="connsiteY27" fmla="*/ 904875 h 3467100"/>
              <a:gd name="connsiteX28" fmla="*/ 4953000 w 6343650"/>
              <a:gd name="connsiteY28" fmla="*/ 885825 h 3467100"/>
              <a:gd name="connsiteX29" fmla="*/ 5029200 w 6343650"/>
              <a:gd name="connsiteY29" fmla="*/ 828675 h 3467100"/>
              <a:gd name="connsiteX30" fmla="*/ 5076825 w 6343650"/>
              <a:gd name="connsiteY30" fmla="*/ 800100 h 3467100"/>
              <a:gd name="connsiteX31" fmla="*/ 5181600 w 6343650"/>
              <a:gd name="connsiteY31" fmla="*/ 704850 h 3467100"/>
              <a:gd name="connsiteX32" fmla="*/ 5219700 w 6343650"/>
              <a:gd name="connsiteY32" fmla="*/ 657225 h 3467100"/>
              <a:gd name="connsiteX33" fmla="*/ 5267325 w 6343650"/>
              <a:gd name="connsiteY33" fmla="*/ 552450 h 3467100"/>
              <a:gd name="connsiteX34" fmla="*/ 5286375 w 6343650"/>
              <a:gd name="connsiteY34" fmla="*/ 514350 h 3467100"/>
              <a:gd name="connsiteX35" fmla="*/ 5276850 w 6343650"/>
              <a:gd name="connsiteY35" fmla="*/ 400050 h 3467100"/>
              <a:gd name="connsiteX36" fmla="*/ 5248275 w 6343650"/>
              <a:gd name="connsiteY36" fmla="*/ 352425 h 3467100"/>
              <a:gd name="connsiteX37" fmla="*/ 5219700 w 6343650"/>
              <a:gd name="connsiteY37" fmla="*/ 295275 h 3467100"/>
              <a:gd name="connsiteX38" fmla="*/ 5143500 w 6343650"/>
              <a:gd name="connsiteY38" fmla="*/ 209550 h 3467100"/>
              <a:gd name="connsiteX39" fmla="*/ 5067300 w 6343650"/>
              <a:gd name="connsiteY39" fmla="*/ 95250 h 3467100"/>
              <a:gd name="connsiteX40" fmla="*/ 5029200 w 6343650"/>
              <a:gd name="connsiteY40" fmla="*/ 66675 h 3467100"/>
              <a:gd name="connsiteX41" fmla="*/ 5000625 w 6343650"/>
              <a:gd name="connsiteY41" fmla="*/ 28575 h 3467100"/>
              <a:gd name="connsiteX42" fmla="*/ 4924425 w 6343650"/>
              <a:gd name="connsiteY42" fmla="*/ 0 h 3467100"/>
              <a:gd name="connsiteX43" fmla="*/ 4714875 w 6343650"/>
              <a:gd name="connsiteY43" fmla="*/ 9525 h 3467100"/>
              <a:gd name="connsiteX44" fmla="*/ 4638675 w 6343650"/>
              <a:gd name="connsiteY44" fmla="*/ 57150 h 3467100"/>
              <a:gd name="connsiteX45" fmla="*/ 4562475 w 6343650"/>
              <a:gd name="connsiteY45" fmla="*/ 104775 h 3467100"/>
              <a:gd name="connsiteX46" fmla="*/ 4524375 w 6343650"/>
              <a:gd name="connsiteY46" fmla="*/ 190500 h 3467100"/>
              <a:gd name="connsiteX47" fmla="*/ 4495800 w 6343650"/>
              <a:gd name="connsiteY47" fmla="*/ 209550 h 3467100"/>
              <a:gd name="connsiteX48" fmla="*/ 4429125 w 6343650"/>
              <a:gd name="connsiteY48" fmla="*/ 266700 h 3467100"/>
              <a:gd name="connsiteX49" fmla="*/ 4381500 w 6343650"/>
              <a:gd name="connsiteY49" fmla="*/ 295275 h 3467100"/>
              <a:gd name="connsiteX50" fmla="*/ 4286250 w 6343650"/>
              <a:gd name="connsiteY50" fmla="*/ 352425 h 3467100"/>
              <a:gd name="connsiteX51" fmla="*/ 4257675 w 6343650"/>
              <a:gd name="connsiteY51" fmla="*/ 371475 h 3467100"/>
              <a:gd name="connsiteX52" fmla="*/ 4219575 w 6343650"/>
              <a:gd name="connsiteY52" fmla="*/ 381000 h 3467100"/>
              <a:gd name="connsiteX53" fmla="*/ 4133850 w 6343650"/>
              <a:gd name="connsiteY53" fmla="*/ 400050 h 3467100"/>
              <a:gd name="connsiteX54" fmla="*/ 4114800 w 6343650"/>
              <a:gd name="connsiteY54" fmla="*/ 428625 h 3467100"/>
              <a:gd name="connsiteX55" fmla="*/ 4086225 w 6343650"/>
              <a:gd name="connsiteY55" fmla="*/ 447675 h 3467100"/>
              <a:gd name="connsiteX56" fmla="*/ 3943350 w 6343650"/>
              <a:gd name="connsiteY56" fmla="*/ 504825 h 3467100"/>
              <a:gd name="connsiteX57" fmla="*/ 3867150 w 6343650"/>
              <a:gd name="connsiteY57" fmla="*/ 533400 h 3467100"/>
              <a:gd name="connsiteX58" fmla="*/ 3781425 w 6343650"/>
              <a:gd name="connsiteY58" fmla="*/ 552450 h 3467100"/>
              <a:gd name="connsiteX59" fmla="*/ 3667125 w 6343650"/>
              <a:gd name="connsiteY59" fmla="*/ 590550 h 3467100"/>
              <a:gd name="connsiteX60" fmla="*/ 3609975 w 6343650"/>
              <a:gd name="connsiteY60" fmla="*/ 609600 h 3467100"/>
              <a:gd name="connsiteX61" fmla="*/ 3581400 w 6343650"/>
              <a:gd name="connsiteY61" fmla="*/ 619125 h 3467100"/>
              <a:gd name="connsiteX62" fmla="*/ 3495675 w 6343650"/>
              <a:gd name="connsiteY62" fmla="*/ 676275 h 3467100"/>
              <a:gd name="connsiteX63" fmla="*/ 3467100 w 6343650"/>
              <a:gd name="connsiteY63" fmla="*/ 695325 h 3467100"/>
              <a:gd name="connsiteX64" fmla="*/ 3429000 w 6343650"/>
              <a:gd name="connsiteY64" fmla="*/ 723900 h 3467100"/>
              <a:gd name="connsiteX65" fmla="*/ 3371850 w 6343650"/>
              <a:gd name="connsiteY65" fmla="*/ 742950 h 3467100"/>
              <a:gd name="connsiteX66" fmla="*/ 3305175 w 6343650"/>
              <a:gd name="connsiteY66" fmla="*/ 771525 h 3467100"/>
              <a:gd name="connsiteX67" fmla="*/ 3067050 w 6343650"/>
              <a:gd name="connsiteY67" fmla="*/ 828675 h 3467100"/>
              <a:gd name="connsiteX68" fmla="*/ 2990850 w 6343650"/>
              <a:gd name="connsiteY68" fmla="*/ 847725 h 3467100"/>
              <a:gd name="connsiteX69" fmla="*/ 2524125 w 6343650"/>
              <a:gd name="connsiteY69" fmla="*/ 819150 h 3467100"/>
              <a:gd name="connsiteX70" fmla="*/ 2476500 w 6343650"/>
              <a:gd name="connsiteY70" fmla="*/ 790575 h 3467100"/>
              <a:gd name="connsiteX71" fmla="*/ 2457450 w 6343650"/>
              <a:gd name="connsiteY71" fmla="*/ 742950 h 3467100"/>
              <a:gd name="connsiteX72" fmla="*/ 2457450 w 6343650"/>
              <a:gd name="connsiteY72" fmla="*/ 485775 h 3467100"/>
              <a:gd name="connsiteX73" fmla="*/ 2486025 w 6343650"/>
              <a:gd name="connsiteY73" fmla="*/ 447675 h 3467100"/>
              <a:gd name="connsiteX74" fmla="*/ 2505075 w 6343650"/>
              <a:gd name="connsiteY74" fmla="*/ 419100 h 3467100"/>
              <a:gd name="connsiteX75" fmla="*/ 2543175 w 6343650"/>
              <a:gd name="connsiteY75" fmla="*/ 400050 h 3467100"/>
              <a:gd name="connsiteX76" fmla="*/ 2619375 w 6343650"/>
              <a:gd name="connsiteY76" fmla="*/ 333375 h 3467100"/>
              <a:gd name="connsiteX77" fmla="*/ 2828925 w 6343650"/>
              <a:gd name="connsiteY77" fmla="*/ 247650 h 3467100"/>
              <a:gd name="connsiteX78" fmla="*/ 2971800 w 6343650"/>
              <a:gd name="connsiteY78" fmla="*/ 209550 h 3467100"/>
              <a:gd name="connsiteX79" fmla="*/ 3257550 w 6343650"/>
              <a:gd name="connsiteY79" fmla="*/ 247650 h 3467100"/>
              <a:gd name="connsiteX80" fmla="*/ 3343275 w 6343650"/>
              <a:gd name="connsiteY80" fmla="*/ 371475 h 3467100"/>
              <a:gd name="connsiteX81" fmla="*/ 3381375 w 6343650"/>
              <a:gd name="connsiteY81" fmla="*/ 409575 h 3467100"/>
              <a:gd name="connsiteX82" fmla="*/ 3438525 w 6343650"/>
              <a:gd name="connsiteY82" fmla="*/ 485775 h 3467100"/>
              <a:gd name="connsiteX83" fmla="*/ 3467100 w 6343650"/>
              <a:gd name="connsiteY83" fmla="*/ 523875 h 3467100"/>
              <a:gd name="connsiteX84" fmla="*/ 3448050 w 6343650"/>
              <a:gd name="connsiteY84" fmla="*/ 590550 h 3467100"/>
              <a:gd name="connsiteX85" fmla="*/ 3390900 w 6343650"/>
              <a:gd name="connsiteY85" fmla="*/ 619125 h 3467100"/>
              <a:gd name="connsiteX86" fmla="*/ 3314700 w 6343650"/>
              <a:gd name="connsiteY86" fmla="*/ 657225 h 3467100"/>
              <a:gd name="connsiteX87" fmla="*/ 3276600 w 6343650"/>
              <a:gd name="connsiteY87" fmla="*/ 676275 h 3467100"/>
              <a:gd name="connsiteX88" fmla="*/ 3209925 w 6343650"/>
              <a:gd name="connsiteY88" fmla="*/ 695325 h 3467100"/>
              <a:gd name="connsiteX89" fmla="*/ 3171825 w 6343650"/>
              <a:gd name="connsiteY89" fmla="*/ 714375 h 3467100"/>
              <a:gd name="connsiteX90" fmla="*/ 3143250 w 6343650"/>
              <a:gd name="connsiteY90" fmla="*/ 733425 h 3467100"/>
              <a:gd name="connsiteX91" fmla="*/ 3076575 w 6343650"/>
              <a:gd name="connsiteY91" fmla="*/ 752475 h 3467100"/>
              <a:gd name="connsiteX92" fmla="*/ 3000375 w 6343650"/>
              <a:gd name="connsiteY92" fmla="*/ 771525 h 3467100"/>
              <a:gd name="connsiteX93" fmla="*/ 2943225 w 6343650"/>
              <a:gd name="connsiteY93" fmla="*/ 781050 h 3467100"/>
              <a:gd name="connsiteX94" fmla="*/ 2914650 w 6343650"/>
              <a:gd name="connsiteY94" fmla="*/ 790575 h 3467100"/>
              <a:gd name="connsiteX95" fmla="*/ 2876550 w 6343650"/>
              <a:gd name="connsiteY95" fmla="*/ 800100 h 3467100"/>
              <a:gd name="connsiteX96" fmla="*/ 2838450 w 6343650"/>
              <a:gd name="connsiteY96" fmla="*/ 857250 h 3467100"/>
              <a:gd name="connsiteX97" fmla="*/ 2809875 w 6343650"/>
              <a:gd name="connsiteY97" fmla="*/ 914400 h 3467100"/>
              <a:gd name="connsiteX98" fmla="*/ 2762250 w 6343650"/>
              <a:gd name="connsiteY98" fmla="*/ 962025 h 3467100"/>
              <a:gd name="connsiteX99" fmla="*/ 2562225 w 6343650"/>
              <a:gd name="connsiteY99" fmla="*/ 1104900 h 3467100"/>
              <a:gd name="connsiteX100" fmla="*/ 2438400 w 6343650"/>
              <a:gd name="connsiteY100" fmla="*/ 1209675 h 3467100"/>
              <a:gd name="connsiteX101" fmla="*/ 2419350 w 6343650"/>
              <a:gd name="connsiteY101" fmla="*/ 1238250 h 3467100"/>
              <a:gd name="connsiteX102" fmla="*/ 2409825 w 6343650"/>
              <a:gd name="connsiteY102" fmla="*/ 1276350 h 3467100"/>
              <a:gd name="connsiteX103" fmla="*/ 2400300 w 6343650"/>
              <a:gd name="connsiteY103" fmla="*/ 1504950 h 3467100"/>
              <a:gd name="connsiteX104" fmla="*/ 2333625 w 6343650"/>
              <a:gd name="connsiteY104" fmla="*/ 1590675 h 3467100"/>
              <a:gd name="connsiteX105" fmla="*/ 2305050 w 6343650"/>
              <a:gd name="connsiteY105" fmla="*/ 1619250 h 3467100"/>
              <a:gd name="connsiteX106" fmla="*/ 2276475 w 6343650"/>
              <a:gd name="connsiteY106" fmla="*/ 1657350 h 3467100"/>
              <a:gd name="connsiteX107" fmla="*/ 2219325 w 6343650"/>
              <a:gd name="connsiteY107" fmla="*/ 1695450 h 3467100"/>
              <a:gd name="connsiteX108" fmla="*/ 2124075 w 6343650"/>
              <a:gd name="connsiteY108" fmla="*/ 1724025 h 3467100"/>
              <a:gd name="connsiteX109" fmla="*/ 1952625 w 6343650"/>
              <a:gd name="connsiteY109" fmla="*/ 1714500 h 3467100"/>
              <a:gd name="connsiteX110" fmla="*/ 1924050 w 6343650"/>
              <a:gd name="connsiteY110" fmla="*/ 1676400 h 3467100"/>
              <a:gd name="connsiteX111" fmla="*/ 1895475 w 6343650"/>
              <a:gd name="connsiteY111" fmla="*/ 1590675 h 3467100"/>
              <a:gd name="connsiteX112" fmla="*/ 1876425 w 6343650"/>
              <a:gd name="connsiteY112" fmla="*/ 1552575 h 3467100"/>
              <a:gd name="connsiteX113" fmla="*/ 1885950 w 6343650"/>
              <a:gd name="connsiteY113" fmla="*/ 1485900 h 3467100"/>
              <a:gd name="connsiteX114" fmla="*/ 1933575 w 6343650"/>
              <a:gd name="connsiteY114" fmla="*/ 1409700 h 3467100"/>
              <a:gd name="connsiteX115" fmla="*/ 2009775 w 6343650"/>
              <a:gd name="connsiteY115" fmla="*/ 1333500 h 3467100"/>
              <a:gd name="connsiteX116" fmla="*/ 2028825 w 6343650"/>
              <a:gd name="connsiteY116" fmla="*/ 1295400 h 3467100"/>
              <a:gd name="connsiteX117" fmla="*/ 2047875 w 6343650"/>
              <a:gd name="connsiteY117" fmla="*/ 1266825 h 3467100"/>
              <a:gd name="connsiteX118" fmla="*/ 2066925 w 6343650"/>
              <a:gd name="connsiteY118" fmla="*/ 1209675 h 3467100"/>
              <a:gd name="connsiteX119" fmla="*/ 2095500 w 6343650"/>
              <a:gd name="connsiteY119" fmla="*/ 1143000 h 3467100"/>
              <a:gd name="connsiteX120" fmla="*/ 2114550 w 6343650"/>
              <a:gd name="connsiteY120" fmla="*/ 1057275 h 3467100"/>
              <a:gd name="connsiteX121" fmla="*/ 2162175 w 6343650"/>
              <a:gd name="connsiteY121" fmla="*/ 895350 h 3467100"/>
              <a:gd name="connsiteX122" fmla="*/ 2181225 w 6343650"/>
              <a:gd name="connsiteY122" fmla="*/ 790575 h 3467100"/>
              <a:gd name="connsiteX123" fmla="*/ 2200275 w 6343650"/>
              <a:gd name="connsiteY123" fmla="*/ 714375 h 3467100"/>
              <a:gd name="connsiteX124" fmla="*/ 2209800 w 6343650"/>
              <a:gd name="connsiteY124" fmla="*/ 666750 h 3467100"/>
              <a:gd name="connsiteX125" fmla="*/ 2228850 w 6343650"/>
              <a:gd name="connsiteY125" fmla="*/ 638175 h 3467100"/>
              <a:gd name="connsiteX126" fmla="*/ 2247900 w 6343650"/>
              <a:gd name="connsiteY126" fmla="*/ 571500 h 3467100"/>
              <a:gd name="connsiteX127" fmla="*/ 2228850 w 6343650"/>
              <a:gd name="connsiteY127" fmla="*/ 495300 h 3467100"/>
              <a:gd name="connsiteX128" fmla="*/ 2190750 w 6343650"/>
              <a:gd name="connsiteY128" fmla="*/ 466725 h 3467100"/>
              <a:gd name="connsiteX129" fmla="*/ 2095500 w 6343650"/>
              <a:gd name="connsiteY129" fmla="*/ 428625 h 3467100"/>
              <a:gd name="connsiteX130" fmla="*/ 1828800 w 6343650"/>
              <a:gd name="connsiteY130" fmla="*/ 447675 h 3467100"/>
              <a:gd name="connsiteX131" fmla="*/ 1790700 w 6343650"/>
              <a:gd name="connsiteY131" fmla="*/ 466725 h 3467100"/>
              <a:gd name="connsiteX132" fmla="*/ 1743075 w 6343650"/>
              <a:gd name="connsiteY132" fmla="*/ 476250 h 3467100"/>
              <a:gd name="connsiteX133" fmla="*/ 1695450 w 6343650"/>
              <a:gd name="connsiteY133" fmla="*/ 504825 h 3467100"/>
              <a:gd name="connsiteX134" fmla="*/ 1657350 w 6343650"/>
              <a:gd name="connsiteY134" fmla="*/ 533400 h 3467100"/>
              <a:gd name="connsiteX135" fmla="*/ 1590675 w 6343650"/>
              <a:gd name="connsiteY135" fmla="*/ 571500 h 3467100"/>
              <a:gd name="connsiteX136" fmla="*/ 1466850 w 6343650"/>
              <a:gd name="connsiteY136" fmla="*/ 657225 h 3467100"/>
              <a:gd name="connsiteX137" fmla="*/ 1409700 w 6343650"/>
              <a:gd name="connsiteY137" fmla="*/ 685800 h 3467100"/>
              <a:gd name="connsiteX138" fmla="*/ 1362075 w 6343650"/>
              <a:gd name="connsiteY138" fmla="*/ 723900 h 3467100"/>
              <a:gd name="connsiteX139" fmla="*/ 1257300 w 6343650"/>
              <a:gd name="connsiteY139" fmla="*/ 752475 h 3467100"/>
              <a:gd name="connsiteX140" fmla="*/ 1219200 w 6343650"/>
              <a:gd name="connsiteY140" fmla="*/ 771525 h 3467100"/>
              <a:gd name="connsiteX141" fmla="*/ 1162050 w 6343650"/>
              <a:gd name="connsiteY141" fmla="*/ 790575 h 3467100"/>
              <a:gd name="connsiteX142" fmla="*/ 1104900 w 6343650"/>
              <a:gd name="connsiteY142" fmla="*/ 819150 h 3467100"/>
              <a:gd name="connsiteX143" fmla="*/ 1047750 w 6343650"/>
              <a:gd name="connsiteY143" fmla="*/ 866775 h 3467100"/>
              <a:gd name="connsiteX144" fmla="*/ 1076325 w 6343650"/>
              <a:gd name="connsiteY144" fmla="*/ 1028700 h 3467100"/>
              <a:gd name="connsiteX145" fmla="*/ 1133475 w 6343650"/>
              <a:gd name="connsiteY145" fmla="*/ 1133475 h 3467100"/>
              <a:gd name="connsiteX146" fmla="*/ 1162050 w 6343650"/>
              <a:gd name="connsiteY146" fmla="*/ 1190625 h 3467100"/>
              <a:gd name="connsiteX147" fmla="*/ 1209675 w 6343650"/>
              <a:gd name="connsiteY147" fmla="*/ 1238250 h 3467100"/>
              <a:gd name="connsiteX148" fmla="*/ 1295400 w 6343650"/>
              <a:gd name="connsiteY148" fmla="*/ 1362075 h 3467100"/>
              <a:gd name="connsiteX149" fmla="*/ 1343025 w 6343650"/>
              <a:gd name="connsiteY149" fmla="*/ 1419225 h 3467100"/>
              <a:gd name="connsiteX150" fmla="*/ 1381125 w 6343650"/>
              <a:gd name="connsiteY150" fmla="*/ 1495425 h 3467100"/>
              <a:gd name="connsiteX151" fmla="*/ 1390650 w 6343650"/>
              <a:gd name="connsiteY151" fmla="*/ 1524000 h 3467100"/>
              <a:gd name="connsiteX152" fmla="*/ 1419225 w 6343650"/>
              <a:gd name="connsiteY152" fmla="*/ 1562100 h 3467100"/>
              <a:gd name="connsiteX153" fmla="*/ 1438275 w 6343650"/>
              <a:gd name="connsiteY153" fmla="*/ 1590675 h 3467100"/>
              <a:gd name="connsiteX154" fmla="*/ 1447800 w 6343650"/>
              <a:gd name="connsiteY154" fmla="*/ 1628775 h 3467100"/>
              <a:gd name="connsiteX155" fmla="*/ 1466850 w 6343650"/>
              <a:gd name="connsiteY155" fmla="*/ 1666875 h 3467100"/>
              <a:gd name="connsiteX156" fmla="*/ 1495425 w 6343650"/>
              <a:gd name="connsiteY156" fmla="*/ 1752600 h 3467100"/>
              <a:gd name="connsiteX157" fmla="*/ 1514475 w 6343650"/>
              <a:gd name="connsiteY157" fmla="*/ 1847850 h 3467100"/>
              <a:gd name="connsiteX158" fmla="*/ 1533525 w 6343650"/>
              <a:gd name="connsiteY158" fmla="*/ 1895475 h 3467100"/>
              <a:gd name="connsiteX159" fmla="*/ 1543050 w 6343650"/>
              <a:gd name="connsiteY159" fmla="*/ 1952625 h 3467100"/>
              <a:gd name="connsiteX160" fmla="*/ 1562100 w 6343650"/>
              <a:gd name="connsiteY160" fmla="*/ 1981200 h 3467100"/>
              <a:gd name="connsiteX161" fmla="*/ 1571625 w 6343650"/>
              <a:gd name="connsiteY161" fmla="*/ 2038350 h 3467100"/>
              <a:gd name="connsiteX162" fmla="*/ 1581150 w 6343650"/>
              <a:gd name="connsiteY162" fmla="*/ 2076450 h 3467100"/>
              <a:gd name="connsiteX163" fmla="*/ 1590675 w 6343650"/>
              <a:gd name="connsiteY163" fmla="*/ 2124075 h 3467100"/>
              <a:gd name="connsiteX164" fmla="*/ 1581150 w 6343650"/>
              <a:gd name="connsiteY164" fmla="*/ 2200275 h 3467100"/>
              <a:gd name="connsiteX165" fmla="*/ 1514475 w 6343650"/>
              <a:gd name="connsiteY165" fmla="*/ 2276475 h 3467100"/>
              <a:gd name="connsiteX166" fmla="*/ 1485900 w 6343650"/>
              <a:gd name="connsiteY166" fmla="*/ 2314575 h 3467100"/>
              <a:gd name="connsiteX167" fmla="*/ 1438275 w 6343650"/>
              <a:gd name="connsiteY167" fmla="*/ 2419350 h 3467100"/>
              <a:gd name="connsiteX168" fmla="*/ 1438275 w 6343650"/>
              <a:gd name="connsiteY168" fmla="*/ 2419350 h 3467100"/>
              <a:gd name="connsiteX169" fmla="*/ 1400175 w 6343650"/>
              <a:gd name="connsiteY169" fmla="*/ 2495550 h 3467100"/>
              <a:gd name="connsiteX170" fmla="*/ 1343025 w 6343650"/>
              <a:gd name="connsiteY170" fmla="*/ 2552700 h 3467100"/>
              <a:gd name="connsiteX171" fmla="*/ 1304925 w 6343650"/>
              <a:gd name="connsiteY171" fmla="*/ 2571750 h 3467100"/>
              <a:gd name="connsiteX172" fmla="*/ 1276350 w 6343650"/>
              <a:gd name="connsiteY172" fmla="*/ 2590800 h 3467100"/>
              <a:gd name="connsiteX173" fmla="*/ 1238250 w 6343650"/>
              <a:gd name="connsiteY173" fmla="*/ 2619375 h 3467100"/>
              <a:gd name="connsiteX174" fmla="*/ 1181100 w 6343650"/>
              <a:gd name="connsiteY174" fmla="*/ 2628900 h 3467100"/>
              <a:gd name="connsiteX175" fmla="*/ 1019175 w 6343650"/>
              <a:gd name="connsiteY175" fmla="*/ 2914650 h 3467100"/>
              <a:gd name="connsiteX176" fmla="*/ 885825 w 6343650"/>
              <a:gd name="connsiteY176" fmla="*/ 3124200 h 3467100"/>
              <a:gd name="connsiteX177" fmla="*/ 771525 w 6343650"/>
              <a:gd name="connsiteY177" fmla="*/ 3248025 h 3467100"/>
              <a:gd name="connsiteX178" fmla="*/ 666750 w 6343650"/>
              <a:gd name="connsiteY178" fmla="*/ 3333750 h 3467100"/>
              <a:gd name="connsiteX179" fmla="*/ 619125 w 6343650"/>
              <a:gd name="connsiteY179" fmla="*/ 3362325 h 3467100"/>
              <a:gd name="connsiteX180" fmla="*/ 533400 w 6343650"/>
              <a:gd name="connsiteY180" fmla="*/ 3419475 h 3467100"/>
              <a:gd name="connsiteX181" fmla="*/ 504825 w 6343650"/>
              <a:gd name="connsiteY181" fmla="*/ 3438525 h 3467100"/>
              <a:gd name="connsiteX182" fmla="*/ 457200 w 6343650"/>
              <a:gd name="connsiteY182" fmla="*/ 3448050 h 3467100"/>
              <a:gd name="connsiteX183" fmla="*/ 361950 w 6343650"/>
              <a:gd name="connsiteY183" fmla="*/ 3467100 h 3467100"/>
              <a:gd name="connsiteX184" fmla="*/ 228600 w 6343650"/>
              <a:gd name="connsiteY184" fmla="*/ 3457575 h 3467100"/>
              <a:gd name="connsiteX185" fmla="*/ 152400 w 6343650"/>
              <a:gd name="connsiteY185" fmla="*/ 3400425 h 3467100"/>
              <a:gd name="connsiteX186" fmla="*/ 95250 w 6343650"/>
              <a:gd name="connsiteY186" fmla="*/ 3343275 h 3467100"/>
              <a:gd name="connsiteX187" fmla="*/ 47625 w 6343650"/>
              <a:gd name="connsiteY187" fmla="*/ 3267075 h 3467100"/>
              <a:gd name="connsiteX188" fmla="*/ 28575 w 6343650"/>
              <a:gd name="connsiteY188" fmla="*/ 3209925 h 3467100"/>
              <a:gd name="connsiteX189" fmla="*/ 19050 w 6343650"/>
              <a:gd name="connsiteY189" fmla="*/ 3171825 h 3467100"/>
              <a:gd name="connsiteX190" fmla="*/ 9525 w 6343650"/>
              <a:gd name="connsiteY190" fmla="*/ 3143250 h 3467100"/>
              <a:gd name="connsiteX191" fmla="*/ 0 w 6343650"/>
              <a:gd name="connsiteY191" fmla="*/ 3086100 h 3467100"/>
              <a:gd name="connsiteX192" fmla="*/ 19050 w 6343650"/>
              <a:gd name="connsiteY192" fmla="*/ 2828925 h 3467100"/>
              <a:gd name="connsiteX193" fmla="*/ 57150 w 6343650"/>
              <a:gd name="connsiteY193" fmla="*/ 2790825 h 3467100"/>
              <a:gd name="connsiteX194" fmla="*/ 95250 w 6343650"/>
              <a:gd name="connsiteY194" fmla="*/ 2743200 h 3467100"/>
              <a:gd name="connsiteX195" fmla="*/ 171450 w 6343650"/>
              <a:gd name="connsiteY195" fmla="*/ 2667000 h 3467100"/>
              <a:gd name="connsiteX196" fmla="*/ 200025 w 6343650"/>
              <a:gd name="connsiteY196" fmla="*/ 2638425 h 3467100"/>
              <a:gd name="connsiteX197" fmla="*/ 228600 w 6343650"/>
              <a:gd name="connsiteY197" fmla="*/ 2619375 h 3467100"/>
              <a:gd name="connsiteX198" fmla="*/ 295275 w 6343650"/>
              <a:gd name="connsiteY198" fmla="*/ 2571750 h 3467100"/>
              <a:gd name="connsiteX199" fmla="*/ 342900 w 6343650"/>
              <a:gd name="connsiteY199" fmla="*/ 2562225 h 3467100"/>
              <a:gd name="connsiteX200" fmla="*/ 619125 w 6343650"/>
              <a:gd name="connsiteY200" fmla="*/ 2562225 h 3467100"/>
              <a:gd name="connsiteX201" fmla="*/ 657225 w 6343650"/>
              <a:gd name="connsiteY201" fmla="*/ 2581275 h 3467100"/>
              <a:gd name="connsiteX202" fmla="*/ 714375 w 6343650"/>
              <a:gd name="connsiteY202" fmla="*/ 2619375 h 3467100"/>
              <a:gd name="connsiteX203" fmla="*/ 762000 w 6343650"/>
              <a:gd name="connsiteY203" fmla="*/ 2676525 h 3467100"/>
              <a:gd name="connsiteX204" fmla="*/ 781050 w 6343650"/>
              <a:gd name="connsiteY204" fmla="*/ 2705100 h 3467100"/>
              <a:gd name="connsiteX205" fmla="*/ 800100 w 6343650"/>
              <a:gd name="connsiteY205" fmla="*/ 2743200 h 3467100"/>
              <a:gd name="connsiteX0" fmla="*/ 6343650 w 6343650"/>
              <a:gd name="connsiteY0" fmla="*/ 800100 h 3467100"/>
              <a:gd name="connsiteX1" fmla="*/ 5781675 w 6343650"/>
              <a:gd name="connsiteY1" fmla="*/ 666750 h 3467100"/>
              <a:gd name="connsiteX2" fmla="*/ 5572125 w 6343650"/>
              <a:gd name="connsiteY2" fmla="*/ 571500 h 3467100"/>
              <a:gd name="connsiteX3" fmla="*/ 5429250 w 6343650"/>
              <a:gd name="connsiteY3" fmla="*/ 533400 h 3467100"/>
              <a:gd name="connsiteX4" fmla="*/ 5381625 w 6343650"/>
              <a:gd name="connsiteY4" fmla="*/ 523875 h 3467100"/>
              <a:gd name="connsiteX5" fmla="*/ 5191125 w 6343650"/>
              <a:gd name="connsiteY5" fmla="*/ 514350 h 3467100"/>
              <a:gd name="connsiteX6" fmla="*/ 5143500 w 6343650"/>
              <a:gd name="connsiteY6" fmla="*/ 495300 h 3467100"/>
              <a:gd name="connsiteX7" fmla="*/ 5095875 w 6343650"/>
              <a:gd name="connsiteY7" fmla="*/ 466725 h 3467100"/>
              <a:gd name="connsiteX8" fmla="*/ 5057775 w 6343650"/>
              <a:gd name="connsiteY8" fmla="*/ 438150 h 3467100"/>
              <a:gd name="connsiteX9" fmla="*/ 5019675 w 6343650"/>
              <a:gd name="connsiteY9" fmla="*/ 428625 h 3467100"/>
              <a:gd name="connsiteX10" fmla="*/ 4962525 w 6343650"/>
              <a:gd name="connsiteY10" fmla="*/ 390525 h 3467100"/>
              <a:gd name="connsiteX11" fmla="*/ 4933950 w 6343650"/>
              <a:gd name="connsiteY11" fmla="*/ 381000 h 3467100"/>
              <a:gd name="connsiteX12" fmla="*/ 4905375 w 6343650"/>
              <a:gd name="connsiteY12" fmla="*/ 361950 h 3467100"/>
              <a:gd name="connsiteX13" fmla="*/ 4810125 w 6343650"/>
              <a:gd name="connsiteY13" fmla="*/ 333375 h 3467100"/>
              <a:gd name="connsiteX14" fmla="*/ 4781550 w 6343650"/>
              <a:gd name="connsiteY14" fmla="*/ 323850 h 3467100"/>
              <a:gd name="connsiteX15" fmla="*/ 4591050 w 6343650"/>
              <a:gd name="connsiteY15" fmla="*/ 333375 h 3467100"/>
              <a:gd name="connsiteX16" fmla="*/ 4562475 w 6343650"/>
              <a:gd name="connsiteY16" fmla="*/ 352425 h 3467100"/>
              <a:gd name="connsiteX17" fmla="*/ 4524375 w 6343650"/>
              <a:gd name="connsiteY17" fmla="*/ 371475 h 3467100"/>
              <a:gd name="connsiteX18" fmla="*/ 4476750 w 6343650"/>
              <a:gd name="connsiteY18" fmla="*/ 438150 h 3467100"/>
              <a:gd name="connsiteX19" fmla="*/ 4467225 w 6343650"/>
              <a:gd name="connsiteY19" fmla="*/ 466725 h 3467100"/>
              <a:gd name="connsiteX20" fmla="*/ 4457700 w 6343650"/>
              <a:gd name="connsiteY20" fmla="*/ 514350 h 3467100"/>
              <a:gd name="connsiteX21" fmla="*/ 4467225 w 6343650"/>
              <a:gd name="connsiteY21" fmla="*/ 685800 h 3467100"/>
              <a:gd name="connsiteX22" fmla="*/ 4495800 w 6343650"/>
              <a:gd name="connsiteY22" fmla="*/ 752475 h 3467100"/>
              <a:gd name="connsiteX23" fmla="*/ 4600575 w 6343650"/>
              <a:gd name="connsiteY23" fmla="*/ 857250 h 3467100"/>
              <a:gd name="connsiteX24" fmla="*/ 4638675 w 6343650"/>
              <a:gd name="connsiteY24" fmla="*/ 885825 h 3467100"/>
              <a:gd name="connsiteX25" fmla="*/ 4724400 w 6343650"/>
              <a:gd name="connsiteY25" fmla="*/ 904875 h 3467100"/>
              <a:gd name="connsiteX26" fmla="*/ 4772025 w 6343650"/>
              <a:gd name="connsiteY26" fmla="*/ 914400 h 3467100"/>
              <a:gd name="connsiteX27" fmla="*/ 4876800 w 6343650"/>
              <a:gd name="connsiteY27" fmla="*/ 904875 h 3467100"/>
              <a:gd name="connsiteX28" fmla="*/ 4953000 w 6343650"/>
              <a:gd name="connsiteY28" fmla="*/ 885825 h 3467100"/>
              <a:gd name="connsiteX29" fmla="*/ 5029200 w 6343650"/>
              <a:gd name="connsiteY29" fmla="*/ 828675 h 3467100"/>
              <a:gd name="connsiteX30" fmla="*/ 5076825 w 6343650"/>
              <a:gd name="connsiteY30" fmla="*/ 800100 h 3467100"/>
              <a:gd name="connsiteX31" fmla="*/ 5181600 w 6343650"/>
              <a:gd name="connsiteY31" fmla="*/ 704850 h 3467100"/>
              <a:gd name="connsiteX32" fmla="*/ 5219700 w 6343650"/>
              <a:gd name="connsiteY32" fmla="*/ 657225 h 3467100"/>
              <a:gd name="connsiteX33" fmla="*/ 5267325 w 6343650"/>
              <a:gd name="connsiteY33" fmla="*/ 552450 h 3467100"/>
              <a:gd name="connsiteX34" fmla="*/ 5286375 w 6343650"/>
              <a:gd name="connsiteY34" fmla="*/ 514350 h 3467100"/>
              <a:gd name="connsiteX35" fmla="*/ 5276850 w 6343650"/>
              <a:gd name="connsiteY35" fmla="*/ 400050 h 3467100"/>
              <a:gd name="connsiteX36" fmla="*/ 5248275 w 6343650"/>
              <a:gd name="connsiteY36" fmla="*/ 352425 h 3467100"/>
              <a:gd name="connsiteX37" fmla="*/ 5219700 w 6343650"/>
              <a:gd name="connsiteY37" fmla="*/ 295275 h 3467100"/>
              <a:gd name="connsiteX38" fmla="*/ 5143500 w 6343650"/>
              <a:gd name="connsiteY38" fmla="*/ 209550 h 3467100"/>
              <a:gd name="connsiteX39" fmla="*/ 5067300 w 6343650"/>
              <a:gd name="connsiteY39" fmla="*/ 95250 h 3467100"/>
              <a:gd name="connsiteX40" fmla="*/ 5029200 w 6343650"/>
              <a:gd name="connsiteY40" fmla="*/ 66675 h 3467100"/>
              <a:gd name="connsiteX41" fmla="*/ 5000625 w 6343650"/>
              <a:gd name="connsiteY41" fmla="*/ 28575 h 3467100"/>
              <a:gd name="connsiteX42" fmla="*/ 4924425 w 6343650"/>
              <a:gd name="connsiteY42" fmla="*/ 0 h 3467100"/>
              <a:gd name="connsiteX43" fmla="*/ 4714875 w 6343650"/>
              <a:gd name="connsiteY43" fmla="*/ 9525 h 3467100"/>
              <a:gd name="connsiteX44" fmla="*/ 4638675 w 6343650"/>
              <a:gd name="connsiteY44" fmla="*/ 57150 h 3467100"/>
              <a:gd name="connsiteX45" fmla="*/ 4562475 w 6343650"/>
              <a:gd name="connsiteY45" fmla="*/ 104775 h 3467100"/>
              <a:gd name="connsiteX46" fmla="*/ 4524375 w 6343650"/>
              <a:gd name="connsiteY46" fmla="*/ 190500 h 3467100"/>
              <a:gd name="connsiteX47" fmla="*/ 4495800 w 6343650"/>
              <a:gd name="connsiteY47" fmla="*/ 209550 h 3467100"/>
              <a:gd name="connsiteX48" fmla="*/ 4429125 w 6343650"/>
              <a:gd name="connsiteY48" fmla="*/ 266700 h 3467100"/>
              <a:gd name="connsiteX49" fmla="*/ 4381500 w 6343650"/>
              <a:gd name="connsiteY49" fmla="*/ 295275 h 3467100"/>
              <a:gd name="connsiteX50" fmla="*/ 4286250 w 6343650"/>
              <a:gd name="connsiteY50" fmla="*/ 352425 h 3467100"/>
              <a:gd name="connsiteX51" fmla="*/ 4257675 w 6343650"/>
              <a:gd name="connsiteY51" fmla="*/ 371475 h 3467100"/>
              <a:gd name="connsiteX52" fmla="*/ 4219575 w 6343650"/>
              <a:gd name="connsiteY52" fmla="*/ 381000 h 3467100"/>
              <a:gd name="connsiteX53" fmla="*/ 4133850 w 6343650"/>
              <a:gd name="connsiteY53" fmla="*/ 400050 h 3467100"/>
              <a:gd name="connsiteX54" fmla="*/ 4114800 w 6343650"/>
              <a:gd name="connsiteY54" fmla="*/ 428625 h 3467100"/>
              <a:gd name="connsiteX55" fmla="*/ 4086225 w 6343650"/>
              <a:gd name="connsiteY55" fmla="*/ 447675 h 3467100"/>
              <a:gd name="connsiteX56" fmla="*/ 3943350 w 6343650"/>
              <a:gd name="connsiteY56" fmla="*/ 504825 h 3467100"/>
              <a:gd name="connsiteX57" fmla="*/ 3867150 w 6343650"/>
              <a:gd name="connsiteY57" fmla="*/ 533400 h 3467100"/>
              <a:gd name="connsiteX58" fmla="*/ 3781425 w 6343650"/>
              <a:gd name="connsiteY58" fmla="*/ 552450 h 3467100"/>
              <a:gd name="connsiteX59" fmla="*/ 3667125 w 6343650"/>
              <a:gd name="connsiteY59" fmla="*/ 590550 h 3467100"/>
              <a:gd name="connsiteX60" fmla="*/ 3609975 w 6343650"/>
              <a:gd name="connsiteY60" fmla="*/ 609600 h 3467100"/>
              <a:gd name="connsiteX61" fmla="*/ 3581400 w 6343650"/>
              <a:gd name="connsiteY61" fmla="*/ 619125 h 3467100"/>
              <a:gd name="connsiteX62" fmla="*/ 3495675 w 6343650"/>
              <a:gd name="connsiteY62" fmla="*/ 676275 h 3467100"/>
              <a:gd name="connsiteX63" fmla="*/ 3467100 w 6343650"/>
              <a:gd name="connsiteY63" fmla="*/ 695325 h 3467100"/>
              <a:gd name="connsiteX64" fmla="*/ 3429000 w 6343650"/>
              <a:gd name="connsiteY64" fmla="*/ 723900 h 3467100"/>
              <a:gd name="connsiteX65" fmla="*/ 3371850 w 6343650"/>
              <a:gd name="connsiteY65" fmla="*/ 742950 h 3467100"/>
              <a:gd name="connsiteX66" fmla="*/ 3305175 w 6343650"/>
              <a:gd name="connsiteY66" fmla="*/ 771525 h 3467100"/>
              <a:gd name="connsiteX67" fmla="*/ 3067050 w 6343650"/>
              <a:gd name="connsiteY67" fmla="*/ 828675 h 3467100"/>
              <a:gd name="connsiteX68" fmla="*/ 2990850 w 6343650"/>
              <a:gd name="connsiteY68" fmla="*/ 847725 h 3467100"/>
              <a:gd name="connsiteX69" fmla="*/ 2524125 w 6343650"/>
              <a:gd name="connsiteY69" fmla="*/ 819150 h 3467100"/>
              <a:gd name="connsiteX70" fmla="*/ 2476500 w 6343650"/>
              <a:gd name="connsiteY70" fmla="*/ 790575 h 3467100"/>
              <a:gd name="connsiteX71" fmla="*/ 2457450 w 6343650"/>
              <a:gd name="connsiteY71" fmla="*/ 742950 h 3467100"/>
              <a:gd name="connsiteX72" fmla="*/ 2457450 w 6343650"/>
              <a:gd name="connsiteY72" fmla="*/ 485775 h 3467100"/>
              <a:gd name="connsiteX73" fmla="*/ 2486025 w 6343650"/>
              <a:gd name="connsiteY73" fmla="*/ 447675 h 3467100"/>
              <a:gd name="connsiteX74" fmla="*/ 2505075 w 6343650"/>
              <a:gd name="connsiteY74" fmla="*/ 419100 h 3467100"/>
              <a:gd name="connsiteX75" fmla="*/ 2543175 w 6343650"/>
              <a:gd name="connsiteY75" fmla="*/ 400050 h 3467100"/>
              <a:gd name="connsiteX76" fmla="*/ 2619375 w 6343650"/>
              <a:gd name="connsiteY76" fmla="*/ 333375 h 3467100"/>
              <a:gd name="connsiteX77" fmla="*/ 2828925 w 6343650"/>
              <a:gd name="connsiteY77" fmla="*/ 247650 h 3467100"/>
              <a:gd name="connsiteX78" fmla="*/ 2971800 w 6343650"/>
              <a:gd name="connsiteY78" fmla="*/ 209550 h 3467100"/>
              <a:gd name="connsiteX79" fmla="*/ 3257550 w 6343650"/>
              <a:gd name="connsiteY79" fmla="*/ 247650 h 3467100"/>
              <a:gd name="connsiteX80" fmla="*/ 3343275 w 6343650"/>
              <a:gd name="connsiteY80" fmla="*/ 371475 h 3467100"/>
              <a:gd name="connsiteX81" fmla="*/ 3381375 w 6343650"/>
              <a:gd name="connsiteY81" fmla="*/ 409575 h 3467100"/>
              <a:gd name="connsiteX82" fmla="*/ 3438525 w 6343650"/>
              <a:gd name="connsiteY82" fmla="*/ 485775 h 3467100"/>
              <a:gd name="connsiteX83" fmla="*/ 3467100 w 6343650"/>
              <a:gd name="connsiteY83" fmla="*/ 523875 h 3467100"/>
              <a:gd name="connsiteX84" fmla="*/ 3448050 w 6343650"/>
              <a:gd name="connsiteY84" fmla="*/ 590550 h 3467100"/>
              <a:gd name="connsiteX85" fmla="*/ 3390900 w 6343650"/>
              <a:gd name="connsiteY85" fmla="*/ 619125 h 3467100"/>
              <a:gd name="connsiteX86" fmla="*/ 3314700 w 6343650"/>
              <a:gd name="connsiteY86" fmla="*/ 657225 h 3467100"/>
              <a:gd name="connsiteX87" fmla="*/ 3276600 w 6343650"/>
              <a:gd name="connsiteY87" fmla="*/ 676275 h 3467100"/>
              <a:gd name="connsiteX88" fmla="*/ 3209925 w 6343650"/>
              <a:gd name="connsiteY88" fmla="*/ 695325 h 3467100"/>
              <a:gd name="connsiteX89" fmla="*/ 3171825 w 6343650"/>
              <a:gd name="connsiteY89" fmla="*/ 714375 h 3467100"/>
              <a:gd name="connsiteX90" fmla="*/ 3143250 w 6343650"/>
              <a:gd name="connsiteY90" fmla="*/ 733425 h 3467100"/>
              <a:gd name="connsiteX91" fmla="*/ 3076575 w 6343650"/>
              <a:gd name="connsiteY91" fmla="*/ 752475 h 3467100"/>
              <a:gd name="connsiteX92" fmla="*/ 3000375 w 6343650"/>
              <a:gd name="connsiteY92" fmla="*/ 771525 h 3467100"/>
              <a:gd name="connsiteX93" fmla="*/ 2943225 w 6343650"/>
              <a:gd name="connsiteY93" fmla="*/ 781050 h 3467100"/>
              <a:gd name="connsiteX94" fmla="*/ 2914650 w 6343650"/>
              <a:gd name="connsiteY94" fmla="*/ 790575 h 3467100"/>
              <a:gd name="connsiteX95" fmla="*/ 2876550 w 6343650"/>
              <a:gd name="connsiteY95" fmla="*/ 800100 h 3467100"/>
              <a:gd name="connsiteX96" fmla="*/ 2838450 w 6343650"/>
              <a:gd name="connsiteY96" fmla="*/ 857250 h 3467100"/>
              <a:gd name="connsiteX97" fmla="*/ 2809875 w 6343650"/>
              <a:gd name="connsiteY97" fmla="*/ 914400 h 3467100"/>
              <a:gd name="connsiteX98" fmla="*/ 2762250 w 6343650"/>
              <a:gd name="connsiteY98" fmla="*/ 962025 h 3467100"/>
              <a:gd name="connsiteX99" fmla="*/ 2562225 w 6343650"/>
              <a:gd name="connsiteY99" fmla="*/ 1104900 h 3467100"/>
              <a:gd name="connsiteX100" fmla="*/ 2438400 w 6343650"/>
              <a:gd name="connsiteY100" fmla="*/ 1209675 h 3467100"/>
              <a:gd name="connsiteX101" fmla="*/ 2419350 w 6343650"/>
              <a:gd name="connsiteY101" fmla="*/ 1238250 h 3467100"/>
              <a:gd name="connsiteX102" fmla="*/ 2409825 w 6343650"/>
              <a:gd name="connsiteY102" fmla="*/ 1276350 h 3467100"/>
              <a:gd name="connsiteX103" fmla="*/ 2400300 w 6343650"/>
              <a:gd name="connsiteY103" fmla="*/ 1504950 h 3467100"/>
              <a:gd name="connsiteX104" fmla="*/ 2333625 w 6343650"/>
              <a:gd name="connsiteY104" fmla="*/ 1590675 h 3467100"/>
              <a:gd name="connsiteX105" fmla="*/ 2305050 w 6343650"/>
              <a:gd name="connsiteY105" fmla="*/ 1619250 h 3467100"/>
              <a:gd name="connsiteX106" fmla="*/ 2276475 w 6343650"/>
              <a:gd name="connsiteY106" fmla="*/ 1657350 h 3467100"/>
              <a:gd name="connsiteX107" fmla="*/ 2219325 w 6343650"/>
              <a:gd name="connsiteY107" fmla="*/ 1695450 h 3467100"/>
              <a:gd name="connsiteX108" fmla="*/ 2124075 w 6343650"/>
              <a:gd name="connsiteY108" fmla="*/ 1724025 h 3467100"/>
              <a:gd name="connsiteX109" fmla="*/ 1952625 w 6343650"/>
              <a:gd name="connsiteY109" fmla="*/ 1714500 h 3467100"/>
              <a:gd name="connsiteX110" fmla="*/ 1924050 w 6343650"/>
              <a:gd name="connsiteY110" fmla="*/ 1676400 h 3467100"/>
              <a:gd name="connsiteX111" fmla="*/ 1895475 w 6343650"/>
              <a:gd name="connsiteY111" fmla="*/ 1590675 h 3467100"/>
              <a:gd name="connsiteX112" fmla="*/ 1876425 w 6343650"/>
              <a:gd name="connsiteY112" fmla="*/ 1552575 h 3467100"/>
              <a:gd name="connsiteX113" fmla="*/ 1885950 w 6343650"/>
              <a:gd name="connsiteY113" fmla="*/ 1485900 h 3467100"/>
              <a:gd name="connsiteX114" fmla="*/ 1933575 w 6343650"/>
              <a:gd name="connsiteY114" fmla="*/ 1409700 h 3467100"/>
              <a:gd name="connsiteX115" fmla="*/ 2009775 w 6343650"/>
              <a:gd name="connsiteY115" fmla="*/ 1333500 h 3467100"/>
              <a:gd name="connsiteX116" fmla="*/ 2028825 w 6343650"/>
              <a:gd name="connsiteY116" fmla="*/ 1295400 h 3467100"/>
              <a:gd name="connsiteX117" fmla="*/ 2047875 w 6343650"/>
              <a:gd name="connsiteY117" fmla="*/ 1266825 h 3467100"/>
              <a:gd name="connsiteX118" fmla="*/ 2066925 w 6343650"/>
              <a:gd name="connsiteY118" fmla="*/ 1209675 h 3467100"/>
              <a:gd name="connsiteX119" fmla="*/ 2095500 w 6343650"/>
              <a:gd name="connsiteY119" fmla="*/ 1143000 h 3467100"/>
              <a:gd name="connsiteX120" fmla="*/ 2114550 w 6343650"/>
              <a:gd name="connsiteY120" fmla="*/ 1057275 h 3467100"/>
              <a:gd name="connsiteX121" fmla="*/ 2162175 w 6343650"/>
              <a:gd name="connsiteY121" fmla="*/ 895350 h 3467100"/>
              <a:gd name="connsiteX122" fmla="*/ 2181225 w 6343650"/>
              <a:gd name="connsiteY122" fmla="*/ 790575 h 3467100"/>
              <a:gd name="connsiteX123" fmla="*/ 2200275 w 6343650"/>
              <a:gd name="connsiteY123" fmla="*/ 714375 h 3467100"/>
              <a:gd name="connsiteX124" fmla="*/ 2209800 w 6343650"/>
              <a:gd name="connsiteY124" fmla="*/ 666750 h 3467100"/>
              <a:gd name="connsiteX125" fmla="*/ 2228850 w 6343650"/>
              <a:gd name="connsiteY125" fmla="*/ 638175 h 3467100"/>
              <a:gd name="connsiteX126" fmla="*/ 2247900 w 6343650"/>
              <a:gd name="connsiteY126" fmla="*/ 571500 h 3467100"/>
              <a:gd name="connsiteX127" fmla="*/ 2228850 w 6343650"/>
              <a:gd name="connsiteY127" fmla="*/ 495300 h 3467100"/>
              <a:gd name="connsiteX128" fmla="*/ 2190750 w 6343650"/>
              <a:gd name="connsiteY128" fmla="*/ 466725 h 3467100"/>
              <a:gd name="connsiteX129" fmla="*/ 2095500 w 6343650"/>
              <a:gd name="connsiteY129" fmla="*/ 428625 h 3467100"/>
              <a:gd name="connsiteX130" fmla="*/ 1828800 w 6343650"/>
              <a:gd name="connsiteY130" fmla="*/ 447675 h 3467100"/>
              <a:gd name="connsiteX131" fmla="*/ 1790700 w 6343650"/>
              <a:gd name="connsiteY131" fmla="*/ 466725 h 3467100"/>
              <a:gd name="connsiteX132" fmla="*/ 1743075 w 6343650"/>
              <a:gd name="connsiteY132" fmla="*/ 476250 h 3467100"/>
              <a:gd name="connsiteX133" fmla="*/ 1695450 w 6343650"/>
              <a:gd name="connsiteY133" fmla="*/ 504825 h 3467100"/>
              <a:gd name="connsiteX134" fmla="*/ 1657350 w 6343650"/>
              <a:gd name="connsiteY134" fmla="*/ 533400 h 3467100"/>
              <a:gd name="connsiteX135" fmla="*/ 1590675 w 6343650"/>
              <a:gd name="connsiteY135" fmla="*/ 571500 h 3467100"/>
              <a:gd name="connsiteX136" fmla="*/ 1466850 w 6343650"/>
              <a:gd name="connsiteY136" fmla="*/ 657225 h 3467100"/>
              <a:gd name="connsiteX137" fmla="*/ 1409700 w 6343650"/>
              <a:gd name="connsiteY137" fmla="*/ 685800 h 3467100"/>
              <a:gd name="connsiteX138" fmla="*/ 1362075 w 6343650"/>
              <a:gd name="connsiteY138" fmla="*/ 723900 h 3467100"/>
              <a:gd name="connsiteX139" fmla="*/ 1257300 w 6343650"/>
              <a:gd name="connsiteY139" fmla="*/ 752475 h 3467100"/>
              <a:gd name="connsiteX140" fmla="*/ 1219200 w 6343650"/>
              <a:gd name="connsiteY140" fmla="*/ 771525 h 3467100"/>
              <a:gd name="connsiteX141" fmla="*/ 1162050 w 6343650"/>
              <a:gd name="connsiteY141" fmla="*/ 790575 h 3467100"/>
              <a:gd name="connsiteX142" fmla="*/ 1104900 w 6343650"/>
              <a:gd name="connsiteY142" fmla="*/ 819150 h 3467100"/>
              <a:gd name="connsiteX143" fmla="*/ 1047750 w 6343650"/>
              <a:gd name="connsiteY143" fmla="*/ 866775 h 3467100"/>
              <a:gd name="connsiteX144" fmla="*/ 1076325 w 6343650"/>
              <a:gd name="connsiteY144" fmla="*/ 1028700 h 3467100"/>
              <a:gd name="connsiteX145" fmla="*/ 1133475 w 6343650"/>
              <a:gd name="connsiteY145" fmla="*/ 1133475 h 3467100"/>
              <a:gd name="connsiteX146" fmla="*/ 1162050 w 6343650"/>
              <a:gd name="connsiteY146" fmla="*/ 1190625 h 3467100"/>
              <a:gd name="connsiteX147" fmla="*/ 1209675 w 6343650"/>
              <a:gd name="connsiteY147" fmla="*/ 1238250 h 3467100"/>
              <a:gd name="connsiteX148" fmla="*/ 1295400 w 6343650"/>
              <a:gd name="connsiteY148" fmla="*/ 1362075 h 3467100"/>
              <a:gd name="connsiteX149" fmla="*/ 1343025 w 6343650"/>
              <a:gd name="connsiteY149" fmla="*/ 1419225 h 3467100"/>
              <a:gd name="connsiteX150" fmla="*/ 1381125 w 6343650"/>
              <a:gd name="connsiteY150" fmla="*/ 1495425 h 3467100"/>
              <a:gd name="connsiteX151" fmla="*/ 1390650 w 6343650"/>
              <a:gd name="connsiteY151" fmla="*/ 1524000 h 3467100"/>
              <a:gd name="connsiteX152" fmla="*/ 1419225 w 6343650"/>
              <a:gd name="connsiteY152" fmla="*/ 1562100 h 3467100"/>
              <a:gd name="connsiteX153" fmla="*/ 1438275 w 6343650"/>
              <a:gd name="connsiteY153" fmla="*/ 1590675 h 3467100"/>
              <a:gd name="connsiteX154" fmla="*/ 1447800 w 6343650"/>
              <a:gd name="connsiteY154" fmla="*/ 1628775 h 3467100"/>
              <a:gd name="connsiteX155" fmla="*/ 1466850 w 6343650"/>
              <a:gd name="connsiteY155" fmla="*/ 1666875 h 3467100"/>
              <a:gd name="connsiteX156" fmla="*/ 1495425 w 6343650"/>
              <a:gd name="connsiteY156" fmla="*/ 1752600 h 3467100"/>
              <a:gd name="connsiteX157" fmla="*/ 1514475 w 6343650"/>
              <a:gd name="connsiteY157" fmla="*/ 1847850 h 3467100"/>
              <a:gd name="connsiteX158" fmla="*/ 1533525 w 6343650"/>
              <a:gd name="connsiteY158" fmla="*/ 1895475 h 3467100"/>
              <a:gd name="connsiteX159" fmla="*/ 1543050 w 6343650"/>
              <a:gd name="connsiteY159" fmla="*/ 1952625 h 3467100"/>
              <a:gd name="connsiteX160" fmla="*/ 1562100 w 6343650"/>
              <a:gd name="connsiteY160" fmla="*/ 1981200 h 3467100"/>
              <a:gd name="connsiteX161" fmla="*/ 1571625 w 6343650"/>
              <a:gd name="connsiteY161" fmla="*/ 2038350 h 3467100"/>
              <a:gd name="connsiteX162" fmla="*/ 1581150 w 6343650"/>
              <a:gd name="connsiteY162" fmla="*/ 2076450 h 3467100"/>
              <a:gd name="connsiteX163" fmla="*/ 1590675 w 6343650"/>
              <a:gd name="connsiteY163" fmla="*/ 2124075 h 3467100"/>
              <a:gd name="connsiteX164" fmla="*/ 1581150 w 6343650"/>
              <a:gd name="connsiteY164" fmla="*/ 2200275 h 3467100"/>
              <a:gd name="connsiteX165" fmla="*/ 1514475 w 6343650"/>
              <a:gd name="connsiteY165" fmla="*/ 2276475 h 3467100"/>
              <a:gd name="connsiteX166" fmla="*/ 1485900 w 6343650"/>
              <a:gd name="connsiteY166" fmla="*/ 2314575 h 3467100"/>
              <a:gd name="connsiteX167" fmla="*/ 1438275 w 6343650"/>
              <a:gd name="connsiteY167" fmla="*/ 2419350 h 3467100"/>
              <a:gd name="connsiteX168" fmla="*/ 1438275 w 6343650"/>
              <a:gd name="connsiteY168" fmla="*/ 2419350 h 3467100"/>
              <a:gd name="connsiteX169" fmla="*/ 1400175 w 6343650"/>
              <a:gd name="connsiteY169" fmla="*/ 2495550 h 3467100"/>
              <a:gd name="connsiteX170" fmla="*/ 1343025 w 6343650"/>
              <a:gd name="connsiteY170" fmla="*/ 2552700 h 3467100"/>
              <a:gd name="connsiteX171" fmla="*/ 1304925 w 6343650"/>
              <a:gd name="connsiteY171" fmla="*/ 2571750 h 3467100"/>
              <a:gd name="connsiteX172" fmla="*/ 1276350 w 6343650"/>
              <a:gd name="connsiteY172" fmla="*/ 2590800 h 3467100"/>
              <a:gd name="connsiteX173" fmla="*/ 1238250 w 6343650"/>
              <a:gd name="connsiteY173" fmla="*/ 2619375 h 3467100"/>
              <a:gd name="connsiteX174" fmla="*/ 1181100 w 6343650"/>
              <a:gd name="connsiteY174" fmla="*/ 2628900 h 3467100"/>
              <a:gd name="connsiteX175" fmla="*/ 1019175 w 6343650"/>
              <a:gd name="connsiteY175" fmla="*/ 2914650 h 3467100"/>
              <a:gd name="connsiteX176" fmla="*/ 885825 w 6343650"/>
              <a:gd name="connsiteY176" fmla="*/ 3124200 h 3467100"/>
              <a:gd name="connsiteX177" fmla="*/ 771525 w 6343650"/>
              <a:gd name="connsiteY177" fmla="*/ 3248025 h 3467100"/>
              <a:gd name="connsiteX178" fmla="*/ 666750 w 6343650"/>
              <a:gd name="connsiteY178" fmla="*/ 3333750 h 3467100"/>
              <a:gd name="connsiteX179" fmla="*/ 619125 w 6343650"/>
              <a:gd name="connsiteY179" fmla="*/ 3362325 h 3467100"/>
              <a:gd name="connsiteX180" fmla="*/ 533400 w 6343650"/>
              <a:gd name="connsiteY180" fmla="*/ 3419475 h 3467100"/>
              <a:gd name="connsiteX181" fmla="*/ 504825 w 6343650"/>
              <a:gd name="connsiteY181" fmla="*/ 3438525 h 3467100"/>
              <a:gd name="connsiteX182" fmla="*/ 457200 w 6343650"/>
              <a:gd name="connsiteY182" fmla="*/ 3448050 h 3467100"/>
              <a:gd name="connsiteX183" fmla="*/ 361950 w 6343650"/>
              <a:gd name="connsiteY183" fmla="*/ 3467100 h 3467100"/>
              <a:gd name="connsiteX184" fmla="*/ 228600 w 6343650"/>
              <a:gd name="connsiteY184" fmla="*/ 3457575 h 3467100"/>
              <a:gd name="connsiteX185" fmla="*/ 152400 w 6343650"/>
              <a:gd name="connsiteY185" fmla="*/ 3400425 h 3467100"/>
              <a:gd name="connsiteX186" fmla="*/ 95250 w 6343650"/>
              <a:gd name="connsiteY186" fmla="*/ 3343275 h 3467100"/>
              <a:gd name="connsiteX187" fmla="*/ 47625 w 6343650"/>
              <a:gd name="connsiteY187" fmla="*/ 3267075 h 3467100"/>
              <a:gd name="connsiteX188" fmla="*/ 28575 w 6343650"/>
              <a:gd name="connsiteY188" fmla="*/ 3209925 h 3467100"/>
              <a:gd name="connsiteX189" fmla="*/ 19050 w 6343650"/>
              <a:gd name="connsiteY189" fmla="*/ 3171825 h 3467100"/>
              <a:gd name="connsiteX190" fmla="*/ 9525 w 6343650"/>
              <a:gd name="connsiteY190" fmla="*/ 3143250 h 3467100"/>
              <a:gd name="connsiteX191" fmla="*/ 0 w 6343650"/>
              <a:gd name="connsiteY191" fmla="*/ 3086100 h 3467100"/>
              <a:gd name="connsiteX192" fmla="*/ 19050 w 6343650"/>
              <a:gd name="connsiteY192" fmla="*/ 2828925 h 3467100"/>
              <a:gd name="connsiteX193" fmla="*/ 57150 w 6343650"/>
              <a:gd name="connsiteY193" fmla="*/ 2790825 h 3467100"/>
              <a:gd name="connsiteX194" fmla="*/ 95250 w 6343650"/>
              <a:gd name="connsiteY194" fmla="*/ 2743200 h 3467100"/>
              <a:gd name="connsiteX195" fmla="*/ 171450 w 6343650"/>
              <a:gd name="connsiteY195" fmla="*/ 2667000 h 3467100"/>
              <a:gd name="connsiteX196" fmla="*/ 200025 w 6343650"/>
              <a:gd name="connsiteY196" fmla="*/ 2638425 h 3467100"/>
              <a:gd name="connsiteX197" fmla="*/ 228600 w 6343650"/>
              <a:gd name="connsiteY197" fmla="*/ 2619375 h 3467100"/>
              <a:gd name="connsiteX198" fmla="*/ 295275 w 6343650"/>
              <a:gd name="connsiteY198" fmla="*/ 2571750 h 3467100"/>
              <a:gd name="connsiteX199" fmla="*/ 342900 w 6343650"/>
              <a:gd name="connsiteY199" fmla="*/ 2562225 h 3467100"/>
              <a:gd name="connsiteX200" fmla="*/ 619125 w 6343650"/>
              <a:gd name="connsiteY200" fmla="*/ 2562225 h 3467100"/>
              <a:gd name="connsiteX201" fmla="*/ 657225 w 6343650"/>
              <a:gd name="connsiteY201" fmla="*/ 2581275 h 3467100"/>
              <a:gd name="connsiteX202" fmla="*/ 714375 w 6343650"/>
              <a:gd name="connsiteY202" fmla="*/ 2619375 h 3467100"/>
              <a:gd name="connsiteX203" fmla="*/ 762000 w 6343650"/>
              <a:gd name="connsiteY203" fmla="*/ 2676525 h 3467100"/>
              <a:gd name="connsiteX204" fmla="*/ 781050 w 6343650"/>
              <a:gd name="connsiteY204" fmla="*/ 2705100 h 3467100"/>
              <a:gd name="connsiteX205" fmla="*/ 800100 w 6343650"/>
              <a:gd name="connsiteY205" fmla="*/ 274320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6343650" h="3467100">
                <a:moveTo>
                  <a:pt x="6343650" y="800100"/>
                </a:moveTo>
                <a:cubicBezTo>
                  <a:pt x="6165850" y="796925"/>
                  <a:pt x="5910263" y="704850"/>
                  <a:pt x="5781675" y="666750"/>
                </a:cubicBezTo>
                <a:cubicBezTo>
                  <a:pt x="5653088" y="628650"/>
                  <a:pt x="5630862" y="593725"/>
                  <a:pt x="5572125" y="571500"/>
                </a:cubicBezTo>
                <a:cubicBezTo>
                  <a:pt x="5513388" y="549275"/>
                  <a:pt x="5524797" y="550772"/>
                  <a:pt x="5429250" y="533400"/>
                </a:cubicBezTo>
                <a:cubicBezTo>
                  <a:pt x="5413322" y="530504"/>
                  <a:pt x="5397763" y="525166"/>
                  <a:pt x="5381625" y="523875"/>
                </a:cubicBezTo>
                <a:cubicBezTo>
                  <a:pt x="5318248" y="518805"/>
                  <a:pt x="5254625" y="517525"/>
                  <a:pt x="5191125" y="514350"/>
                </a:cubicBezTo>
                <a:cubicBezTo>
                  <a:pt x="5175250" y="508000"/>
                  <a:pt x="5158793" y="502946"/>
                  <a:pt x="5143500" y="495300"/>
                </a:cubicBezTo>
                <a:cubicBezTo>
                  <a:pt x="5126941" y="487021"/>
                  <a:pt x="5111279" y="476994"/>
                  <a:pt x="5095875" y="466725"/>
                </a:cubicBezTo>
                <a:cubicBezTo>
                  <a:pt x="5082666" y="457919"/>
                  <a:pt x="5071974" y="445250"/>
                  <a:pt x="5057775" y="438150"/>
                </a:cubicBezTo>
                <a:cubicBezTo>
                  <a:pt x="5046066" y="432296"/>
                  <a:pt x="5032375" y="431800"/>
                  <a:pt x="5019675" y="428625"/>
                </a:cubicBezTo>
                <a:cubicBezTo>
                  <a:pt x="5000625" y="415925"/>
                  <a:pt x="4984245" y="397765"/>
                  <a:pt x="4962525" y="390525"/>
                </a:cubicBezTo>
                <a:cubicBezTo>
                  <a:pt x="4953000" y="387350"/>
                  <a:pt x="4942930" y="385490"/>
                  <a:pt x="4933950" y="381000"/>
                </a:cubicBezTo>
                <a:cubicBezTo>
                  <a:pt x="4923711" y="375880"/>
                  <a:pt x="4915836" y="366599"/>
                  <a:pt x="4905375" y="361950"/>
                </a:cubicBezTo>
                <a:cubicBezTo>
                  <a:pt x="4864631" y="343842"/>
                  <a:pt x="4848914" y="344458"/>
                  <a:pt x="4810125" y="333375"/>
                </a:cubicBezTo>
                <a:cubicBezTo>
                  <a:pt x="4800471" y="330617"/>
                  <a:pt x="4791075" y="327025"/>
                  <a:pt x="4781550" y="323850"/>
                </a:cubicBezTo>
                <a:cubicBezTo>
                  <a:pt x="4718050" y="327025"/>
                  <a:pt x="4654095" y="325152"/>
                  <a:pt x="4591050" y="333375"/>
                </a:cubicBezTo>
                <a:cubicBezTo>
                  <a:pt x="4579699" y="334856"/>
                  <a:pt x="4572414" y="346745"/>
                  <a:pt x="4562475" y="352425"/>
                </a:cubicBezTo>
                <a:cubicBezTo>
                  <a:pt x="4550147" y="359470"/>
                  <a:pt x="4535929" y="363222"/>
                  <a:pt x="4524375" y="371475"/>
                </a:cubicBezTo>
                <a:cubicBezTo>
                  <a:pt x="4497472" y="390692"/>
                  <a:pt x="4489479" y="408450"/>
                  <a:pt x="4476750" y="438150"/>
                </a:cubicBezTo>
                <a:cubicBezTo>
                  <a:pt x="4472795" y="447378"/>
                  <a:pt x="4469660" y="456985"/>
                  <a:pt x="4467225" y="466725"/>
                </a:cubicBezTo>
                <a:cubicBezTo>
                  <a:pt x="4463298" y="482431"/>
                  <a:pt x="4460875" y="498475"/>
                  <a:pt x="4457700" y="514350"/>
                </a:cubicBezTo>
                <a:cubicBezTo>
                  <a:pt x="4460875" y="571500"/>
                  <a:pt x="4461798" y="628820"/>
                  <a:pt x="4467225" y="685800"/>
                </a:cubicBezTo>
                <a:cubicBezTo>
                  <a:pt x="4468636" y="700617"/>
                  <a:pt x="4490085" y="743902"/>
                  <a:pt x="4495800" y="752475"/>
                </a:cubicBezTo>
                <a:cubicBezTo>
                  <a:pt x="4560676" y="849789"/>
                  <a:pt x="4527697" y="808664"/>
                  <a:pt x="4600575" y="857250"/>
                </a:cubicBezTo>
                <a:cubicBezTo>
                  <a:pt x="4613784" y="866056"/>
                  <a:pt x="4624892" y="877949"/>
                  <a:pt x="4638675" y="885825"/>
                </a:cubicBezTo>
                <a:cubicBezTo>
                  <a:pt x="4658268" y="897021"/>
                  <a:pt x="4709866" y="902232"/>
                  <a:pt x="4724400" y="904875"/>
                </a:cubicBezTo>
                <a:cubicBezTo>
                  <a:pt x="4740328" y="907771"/>
                  <a:pt x="4756150" y="911225"/>
                  <a:pt x="4772025" y="914400"/>
                </a:cubicBezTo>
                <a:cubicBezTo>
                  <a:pt x="4806950" y="911225"/>
                  <a:pt x="4842160" y="910344"/>
                  <a:pt x="4876800" y="904875"/>
                </a:cubicBezTo>
                <a:cubicBezTo>
                  <a:pt x="4902661" y="900792"/>
                  <a:pt x="4953000" y="885825"/>
                  <a:pt x="4953000" y="885825"/>
                </a:cubicBezTo>
                <a:cubicBezTo>
                  <a:pt x="5107616" y="793055"/>
                  <a:pt x="4918091" y="912007"/>
                  <a:pt x="5029200" y="828675"/>
                </a:cubicBezTo>
                <a:cubicBezTo>
                  <a:pt x="5044011" y="817567"/>
                  <a:pt x="5061421" y="810369"/>
                  <a:pt x="5076825" y="800100"/>
                </a:cubicBezTo>
                <a:cubicBezTo>
                  <a:pt x="5114172" y="775202"/>
                  <a:pt x="5154974" y="738133"/>
                  <a:pt x="5181600" y="704850"/>
                </a:cubicBezTo>
                <a:cubicBezTo>
                  <a:pt x="5194300" y="688975"/>
                  <a:pt x="5208785" y="674377"/>
                  <a:pt x="5219700" y="657225"/>
                </a:cubicBezTo>
                <a:cubicBezTo>
                  <a:pt x="5245418" y="616812"/>
                  <a:pt x="5248797" y="594138"/>
                  <a:pt x="5267325" y="552450"/>
                </a:cubicBezTo>
                <a:cubicBezTo>
                  <a:pt x="5273092" y="539475"/>
                  <a:pt x="5280025" y="527050"/>
                  <a:pt x="5286375" y="514350"/>
                </a:cubicBezTo>
                <a:cubicBezTo>
                  <a:pt x="5283200" y="476250"/>
                  <a:pt x="5285607" y="437266"/>
                  <a:pt x="5276850" y="400050"/>
                </a:cubicBezTo>
                <a:cubicBezTo>
                  <a:pt x="5272610" y="382029"/>
                  <a:pt x="5257140" y="368678"/>
                  <a:pt x="5248275" y="352425"/>
                </a:cubicBezTo>
                <a:cubicBezTo>
                  <a:pt x="5238076" y="333727"/>
                  <a:pt x="5231135" y="313244"/>
                  <a:pt x="5219700" y="295275"/>
                </a:cubicBezTo>
                <a:cubicBezTo>
                  <a:pt x="5137689" y="166400"/>
                  <a:pt x="5224857" y="321415"/>
                  <a:pt x="5143500" y="209550"/>
                </a:cubicBezTo>
                <a:cubicBezTo>
                  <a:pt x="5092531" y="139468"/>
                  <a:pt x="5123600" y="151550"/>
                  <a:pt x="5067300" y="95250"/>
                </a:cubicBezTo>
                <a:cubicBezTo>
                  <a:pt x="5056075" y="84025"/>
                  <a:pt x="5040425" y="77900"/>
                  <a:pt x="5029200" y="66675"/>
                </a:cubicBezTo>
                <a:cubicBezTo>
                  <a:pt x="5017975" y="55450"/>
                  <a:pt x="5013325" y="38100"/>
                  <a:pt x="5000625" y="28575"/>
                </a:cubicBezTo>
                <a:cubicBezTo>
                  <a:pt x="4991513" y="21741"/>
                  <a:pt x="4941130" y="5568"/>
                  <a:pt x="4924425" y="0"/>
                </a:cubicBezTo>
                <a:cubicBezTo>
                  <a:pt x="4854575" y="3175"/>
                  <a:pt x="4784336" y="1510"/>
                  <a:pt x="4714875" y="9525"/>
                </a:cubicBezTo>
                <a:cubicBezTo>
                  <a:pt x="4691196" y="12257"/>
                  <a:pt x="4656136" y="46237"/>
                  <a:pt x="4638675" y="57150"/>
                </a:cubicBezTo>
                <a:cubicBezTo>
                  <a:pt x="4534077" y="122524"/>
                  <a:pt x="4670406" y="23827"/>
                  <a:pt x="4562475" y="104775"/>
                </a:cubicBezTo>
                <a:cubicBezTo>
                  <a:pt x="4553044" y="133069"/>
                  <a:pt x="4547016" y="167859"/>
                  <a:pt x="4524375" y="190500"/>
                </a:cubicBezTo>
                <a:cubicBezTo>
                  <a:pt x="4516280" y="198595"/>
                  <a:pt x="4504739" y="202399"/>
                  <a:pt x="4495800" y="209550"/>
                </a:cubicBezTo>
                <a:cubicBezTo>
                  <a:pt x="4472942" y="227836"/>
                  <a:pt x="4452543" y="249137"/>
                  <a:pt x="4429125" y="266700"/>
                </a:cubicBezTo>
                <a:cubicBezTo>
                  <a:pt x="4414314" y="277808"/>
                  <a:pt x="4396667" y="284658"/>
                  <a:pt x="4381500" y="295275"/>
                </a:cubicBezTo>
                <a:cubicBezTo>
                  <a:pt x="4250500" y="386975"/>
                  <a:pt x="4411642" y="289729"/>
                  <a:pt x="4286250" y="352425"/>
                </a:cubicBezTo>
                <a:cubicBezTo>
                  <a:pt x="4276011" y="357545"/>
                  <a:pt x="4268197" y="366966"/>
                  <a:pt x="4257675" y="371475"/>
                </a:cubicBezTo>
                <a:cubicBezTo>
                  <a:pt x="4245643" y="376632"/>
                  <a:pt x="4232354" y="378160"/>
                  <a:pt x="4219575" y="381000"/>
                </a:cubicBezTo>
                <a:cubicBezTo>
                  <a:pt x="4110744" y="405185"/>
                  <a:pt x="4226768" y="376821"/>
                  <a:pt x="4133850" y="400050"/>
                </a:cubicBezTo>
                <a:cubicBezTo>
                  <a:pt x="4127500" y="409575"/>
                  <a:pt x="4122895" y="420530"/>
                  <a:pt x="4114800" y="428625"/>
                </a:cubicBezTo>
                <a:cubicBezTo>
                  <a:pt x="4106705" y="436720"/>
                  <a:pt x="4096275" y="442193"/>
                  <a:pt x="4086225" y="447675"/>
                </a:cubicBezTo>
                <a:cubicBezTo>
                  <a:pt x="3984189" y="503331"/>
                  <a:pt x="4041532" y="472098"/>
                  <a:pt x="3943350" y="504825"/>
                </a:cubicBezTo>
                <a:cubicBezTo>
                  <a:pt x="3917615" y="513403"/>
                  <a:pt x="3893175" y="525746"/>
                  <a:pt x="3867150" y="533400"/>
                </a:cubicBezTo>
                <a:cubicBezTo>
                  <a:pt x="3839067" y="541660"/>
                  <a:pt x="3809571" y="544408"/>
                  <a:pt x="3781425" y="552450"/>
                </a:cubicBezTo>
                <a:cubicBezTo>
                  <a:pt x="3742809" y="563483"/>
                  <a:pt x="3705225" y="577850"/>
                  <a:pt x="3667125" y="590550"/>
                </a:cubicBezTo>
                <a:lnTo>
                  <a:pt x="3609975" y="609600"/>
                </a:lnTo>
                <a:cubicBezTo>
                  <a:pt x="3600450" y="612775"/>
                  <a:pt x="3589754" y="613556"/>
                  <a:pt x="3581400" y="619125"/>
                </a:cubicBezTo>
                <a:lnTo>
                  <a:pt x="3495675" y="676275"/>
                </a:lnTo>
                <a:cubicBezTo>
                  <a:pt x="3486150" y="682625"/>
                  <a:pt x="3476258" y="688456"/>
                  <a:pt x="3467100" y="695325"/>
                </a:cubicBezTo>
                <a:cubicBezTo>
                  <a:pt x="3454400" y="704850"/>
                  <a:pt x="3443199" y="716800"/>
                  <a:pt x="3429000" y="723900"/>
                </a:cubicBezTo>
                <a:cubicBezTo>
                  <a:pt x="3411039" y="732880"/>
                  <a:pt x="3390592" y="735742"/>
                  <a:pt x="3371850" y="742950"/>
                </a:cubicBezTo>
                <a:cubicBezTo>
                  <a:pt x="3349282" y="751630"/>
                  <a:pt x="3328307" y="764485"/>
                  <a:pt x="3305175" y="771525"/>
                </a:cubicBezTo>
                <a:cubicBezTo>
                  <a:pt x="3220333" y="797346"/>
                  <a:pt x="3150250" y="809098"/>
                  <a:pt x="3067050" y="828675"/>
                </a:cubicBezTo>
                <a:cubicBezTo>
                  <a:pt x="3041564" y="834672"/>
                  <a:pt x="3016250" y="841375"/>
                  <a:pt x="2990850" y="847725"/>
                </a:cubicBezTo>
                <a:cubicBezTo>
                  <a:pt x="2721986" y="841750"/>
                  <a:pt x="2672764" y="901727"/>
                  <a:pt x="2524125" y="819150"/>
                </a:cubicBezTo>
                <a:cubicBezTo>
                  <a:pt x="2507941" y="810159"/>
                  <a:pt x="2492375" y="800100"/>
                  <a:pt x="2476500" y="790575"/>
                </a:cubicBezTo>
                <a:cubicBezTo>
                  <a:pt x="2470150" y="774700"/>
                  <a:pt x="2462363" y="759327"/>
                  <a:pt x="2457450" y="742950"/>
                </a:cubicBezTo>
                <a:cubicBezTo>
                  <a:pt x="2434018" y="664844"/>
                  <a:pt x="2448028" y="547017"/>
                  <a:pt x="2457450" y="485775"/>
                </a:cubicBezTo>
                <a:cubicBezTo>
                  <a:pt x="2459864" y="470085"/>
                  <a:pt x="2476798" y="460593"/>
                  <a:pt x="2486025" y="447675"/>
                </a:cubicBezTo>
                <a:cubicBezTo>
                  <a:pt x="2492679" y="438360"/>
                  <a:pt x="2496281" y="426429"/>
                  <a:pt x="2505075" y="419100"/>
                </a:cubicBezTo>
                <a:cubicBezTo>
                  <a:pt x="2515983" y="410010"/>
                  <a:pt x="2531816" y="408569"/>
                  <a:pt x="2543175" y="400050"/>
                </a:cubicBezTo>
                <a:cubicBezTo>
                  <a:pt x="2615348" y="345920"/>
                  <a:pt x="2546712" y="376973"/>
                  <a:pt x="2619375" y="333375"/>
                </a:cubicBezTo>
                <a:cubicBezTo>
                  <a:pt x="2678084" y="298149"/>
                  <a:pt x="2776224" y="267413"/>
                  <a:pt x="2828925" y="247650"/>
                </a:cubicBezTo>
                <a:cubicBezTo>
                  <a:pt x="2926146" y="211192"/>
                  <a:pt x="2878270" y="222911"/>
                  <a:pt x="2971800" y="209550"/>
                </a:cubicBezTo>
                <a:cubicBezTo>
                  <a:pt x="3056550" y="212810"/>
                  <a:pt x="3187713" y="170830"/>
                  <a:pt x="3257550" y="247650"/>
                </a:cubicBezTo>
                <a:cubicBezTo>
                  <a:pt x="3398039" y="402187"/>
                  <a:pt x="3256247" y="259582"/>
                  <a:pt x="3343275" y="371475"/>
                </a:cubicBezTo>
                <a:cubicBezTo>
                  <a:pt x="3354302" y="385652"/>
                  <a:pt x="3369877" y="395777"/>
                  <a:pt x="3381375" y="409575"/>
                </a:cubicBezTo>
                <a:cubicBezTo>
                  <a:pt x="3401701" y="433966"/>
                  <a:pt x="3419475" y="460375"/>
                  <a:pt x="3438525" y="485775"/>
                </a:cubicBezTo>
                <a:lnTo>
                  <a:pt x="3467100" y="523875"/>
                </a:lnTo>
                <a:cubicBezTo>
                  <a:pt x="3460750" y="546100"/>
                  <a:pt x="3462489" y="572501"/>
                  <a:pt x="3448050" y="590550"/>
                </a:cubicBezTo>
                <a:cubicBezTo>
                  <a:pt x="3434745" y="607181"/>
                  <a:pt x="3409598" y="608926"/>
                  <a:pt x="3390900" y="619125"/>
                </a:cubicBezTo>
                <a:cubicBezTo>
                  <a:pt x="3239103" y="701924"/>
                  <a:pt x="3412664" y="615240"/>
                  <a:pt x="3314700" y="657225"/>
                </a:cubicBezTo>
                <a:cubicBezTo>
                  <a:pt x="3301649" y="662818"/>
                  <a:pt x="3289895" y="671289"/>
                  <a:pt x="3276600" y="676275"/>
                </a:cubicBezTo>
                <a:cubicBezTo>
                  <a:pt x="3212154" y="700442"/>
                  <a:pt x="3263655" y="672298"/>
                  <a:pt x="3209925" y="695325"/>
                </a:cubicBezTo>
                <a:cubicBezTo>
                  <a:pt x="3196874" y="700918"/>
                  <a:pt x="3184153" y="707330"/>
                  <a:pt x="3171825" y="714375"/>
                </a:cubicBezTo>
                <a:cubicBezTo>
                  <a:pt x="3161886" y="720055"/>
                  <a:pt x="3153879" y="729173"/>
                  <a:pt x="3143250" y="733425"/>
                </a:cubicBezTo>
                <a:cubicBezTo>
                  <a:pt x="3121789" y="742009"/>
                  <a:pt x="3098715" y="745833"/>
                  <a:pt x="3076575" y="752475"/>
                </a:cubicBezTo>
                <a:cubicBezTo>
                  <a:pt x="3025733" y="767728"/>
                  <a:pt x="3068984" y="759051"/>
                  <a:pt x="3000375" y="771525"/>
                </a:cubicBezTo>
                <a:cubicBezTo>
                  <a:pt x="2981374" y="774980"/>
                  <a:pt x="2962078" y="776860"/>
                  <a:pt x="2943225" y="781050"/>
                </a:cubicBezTo>
                <a:cubicBezTo>
                  <a:pt x="2933424" y="783228"/>
                  <a:pt x="2924304" y="787817"/>
                  <a:pt x="2914650" y="790575"/>
                </a:cubicBezTo>
                <a:cubicBezTo>
                  <a:pt x="2902063" y="794171"/>
                  <a:pt x="2889250" y="796925"/>
                  <a:pt x="2876550" y="800100"/>
                </a:cubicBezTo>
                <a:cubicBezTo>
                  <a:pt x="2863850" y="819150"/>
                  <a:pt x="2845690" y="835530"/>
                  <a:pt x="2838450" y="857250"/>
                </a:cubicBezTo>
                <a:cubicBezTo>
                  <a:pt x="2829457" y="884228"/>
                  <a:pt x="2829760" y="891674"/>
                  <a:pt x="2809875" y="914400"/>
                </a:cubicBezTo>
                <a:cubicBezTo>
                  <a:pt x="2795091" y="931296"/>
                  <a:pt x="2779296" y="947414"/>
                  <a:pt x="2762250" y="962025"/>
                </a:cubicBezTo>
                <a:cubicBezTo>
                  <a:pt x="2543236" y="1149751"/>
                  <a:pt x="2829524" y="891061"/>
                  <a:pt x="2562225" y="1104900"/>
                </a:cubicBezTo>
                <a:cubicBezTo>
                  <a:pt x="2542974" y="1120301"/>
                  <a:pt x="2467063" y="1175279"/>
                  <a:pt x="2438400" y="1209675"/>
                </a:cubicBezTo>
                <a:cubicBezTo>
                  <a:pt x="2431071" y="1218469"/>
                  <a:pt x="2425700" y="1228725"/>
                  <a:pt x="2419350" y="1238250"/>
                </a:cubicBezTo>
                <a:cubicBezTo>
                  <a:pt x="2416175" y="1250950"/>
                  <a:pt x="2410758" y="1263292"/>
                  <a:pt x="2409825" y="1276350"/>
                </a:cubicBezTo>
                <a:cubicBezTo>
                  <a:pt x="2404391" y="1352422"/>
                  <a:pt x="2418268" y="1430831"/>
                  <a:pt x="2400300" y="1504950"/>
                </a:cubicBezTo>
                <a:cubicBezTo>
                  <a:pt x="2391771" y="1540132"/>
                  <a:pt x="2359223" y="1565077"/>
                  <a:pt x="2333625" y="1590675"/>
                </a:cubicBezTo>
                <a:cubicBezTo>
                  <a:pt x="2324100" y="1600200"/>
                  <a:pt x="2313816" y="1609023"/>
                  <a:pt x="2305050" y="1619250"/>
                </a:cubicBezTo>
                <a:cubicBezTo>
                  <a:pt x="2294719" y="1631303"/>
                  <a:pt x="2288340" y="1646803"/>
                  <a:pt x="2276475" y="1657350"/>
                </a:cubicBezTo>
                <a:cubicBezTo>
                  <a:pt x="2259363" y="1672561"/>
                  <a:pt x="2241045" y="1688210"/>
                  <a:pt x="2219325" y="1695450"/>
                </a:cubicBezTo>
                <a:cubicBezTo>
                  <a:pt x="2149756" y="1718640"/>
                  <a:pt x="2181656" y="1709630"/>
                  <a:pt x="2124075" y="1724025"/>
                </a:cubicBezTo>
                <a:cubicBezTo>
                  <a:pt x="2066925" y="1720850"/>
                  <a:pt x="2008307" y="1727758"/>
                  <a:pt x="1952625" y="1714500"/>
                </a:cubicBezTo>
                <a:cubicBezTo>
                  <a:pt x="1937182" y="1710823"/>
                  <a:pt x="1931760" y="1690277"/>
                  <a:pt x="1924050" y="1676400"/>
                </a:cubicBezTo>
                <a:cubicBezTo>
                  <a:pt x="1891980" y="1618673"/>
                  <a:pt x="1915393" y="1643791"/>
                  <a:pt x="1895475" y="1590675"/>
                </a:cubicBezTo>
                <a:cubicBezTo>
                  <a:pt x="1890489" y="1577380"/>
                  <a:pt x="1882775" y="1565275"/>
                  <a:pt x="1876425" y="1552575"/>
                </a:cubicBezTo>
                <a:cubicBezTo>
                  <a:pt x="1879600" y="1530350"/>
                  <a:pt x="1878850" y="1507199"/>
                  <a:pt x="1885950" y="1485900"/>
                </a:cubicBezTo>
                <a:cubicBezTo>
                  <a:pt x="1886247" y="1485010"/>
                  <a:pt x="1925383" y="1418711"/>
                  <a:pt x="1933575" y="1409700"/>
                </a:cubicBezTo>
                <a:cubicBezTo>
                  <a:pt x="1957738" y="1383121"/>
                  <a:pt x="1993711" y="1365629"/>
                  <a:pt x="2009775" y="1333500"/>
                </a:cubicBezTo>
                <a:cubicBezTo>
                  <a:pt x="2016125" y="1320800"/>
                  <a:pt x="2021780" y="1307728"/>
                  <a:pt x="2028825" y="1295400"/>
                </a:cubicBezTo>
                <a:cubicBezTo>
                  <a:pt x="2034505" y="1285461"/>
                  <a:pt x="2043226" y="1277286"/>
                  <a:pt x="2047875" y="1266825"/>
                </a:cubicBezTo>
                <a:cubicBezTo>
                  <a:pt x="2056030" y="1248475"/>
                  <a:pt x="2059717" y="1228417"/>
                  <a:pt x="2066925" y="1209675"/>
                </a:cubicBezTo>
                <a:cubicBezTo>
                  <a:pt x="2075605" y="1187107"/>
                  <a:pt x="2088288" y="1166079"/>
                  <a:pt x="2095500" y="1143000"/>
                </a:cubicBezTo>
                <a:cubicBezTo>
                  <a:pt x="2104231" y="1115060"/>
                  <a:pt x="2106940" y="1085541"/>
                  <a:pt x="2114550" y="1057275"/>
                </a:cubicBezTo>
                <a:cubicBezTo>
                  <a:pt x="2129176" y="1002948"/>
                  <a:pt x="2152926" y="950846"/>
                  <a:pt x="2162175" y="895350"/>
                </a:cubicBezTo>
                <a:cubicBezTo>
                  <a:pt x="2168009" y="860345"/>
                  <a:pt x="2173237" y="825188"/>
                  <a:pt x="2181225" y="790575"/>
                </a:cubicBezTo>
                <a:cubicBezTo>
                  <a:pt x="2187112" y="765064"/>
                  <a:pt x="2195140" y="740048"/>
                  <a:pt x="2200275" y="714375"/>
                </a:cubicBezTo>
                <a:cubicBezTo>
                  <a:pt x="2203450" y="698500"/>
                  <a:pt x="2204116" y="681909"/>
                  <a:pt x="2209800" y="666750"/>
                </a:cubicBezTo>
                <a:cubicBezTo>
                  <a:pt x="2213820" y="656031"/>
                  <a:pt x="2223730" y="648414"/>
                  <a:pt x="2228850" y="638175"/>
                </a:cubicBezTo>
                <a:cubicBezTo>
                  <a:pt x="2235682" y="624510"/>
                  <a:pt x="2244848" y="583707"/>
                  <a:pt x="2247900" y="571500"/>
                </a:cubicBezTo>
                <a:cubicBezTo>
                  <a:pt x="2241550" y="546100"/>
                  <a:pt x="2241387" y="518285"/>
                  <a:pt x="2228850" y="495300"/>
                </a:cubicBezTo>
                <a:cubicBezTo>
                  <a:pt x="2221248" y="481363"/>
                  <a:pt x="2204212" y="475139"/>
                  <a:pt x="2190750" y="466725"/>
                </a:cubicBezTo>
                <a:cubicBezTo>
                  <a:pt x="2158715" y="446703"/>
                  <a:pt x="2132143" y="440839"/>
                  <a:pt x="2095500" y="428625"/>
                </a:cubicBezTo>
                <a:cubicBezTo>
                  <a:pt x="2006600" y="434975"/>
                  <a:pt x="1917238" y="436620"/>
                  <a:pt x="1828800" y="447675"/>
                </a:cubicBezTo>
                <a:cubicBezTo>
                  <a:pt x="1814711" y="449436"/>
                  <a:pt x="1804170" y="462235"/>
                  <a:pt x="1790700" y="466725"/>
                </a:cubicBezTo>
                <a:cubicBezTo>
                  <a:pt x="1775341" y="471845"/>
                  <a:pt x="1758950" y="473075"/>
                  <a:pt x="1743075" y="476250"/>
                </a:cubicBezTo>
                <a:cubicBezTo>
                  <a:pt x="1727200" y="485775"/>
                  <a:pt x="1710854" y="494556"/>
                  <a:pt x="1695450" y="504825"/>
                </a:cubicBezTo>
                <a:cubicBezTo>
                  <a:pt x="1682241" y="513631"/>
                  <a:pt x="1670743" y="524877"/>
                  <a:pt x="1657350" y="533400"/>
                </a:cubicBezTo>
                <a:cubicBezTo>
                  <a:pt x="1635754" y="547143"/>
                  <a:pt x="1612137" y="557550"/>
                  <a:pt x="1590675" y="571500"/>
                </a:cubicBezTo>
                <a:cubicBezTo>
                  <a:pt x="1548584" y="598859"/>
                  <a:pt x="1511751" y="634774"/>
                  <a:pt x="1466850" y="657225"/>
                </a:cubicBezTo>
                <a:cubicBezTo>
                  <a:pt x="1447800" y="666750"/>
                  <a:pt x="1427669" y="674365"/>
                  <a:pt x="1409700" y="685800"/>
                </a:cubicBezTo>
                <a:cubicBezTo>
                  <a:pt x="1392548" y="696715"/>
                  <a:pt x="1379923" y="714165"/>
                  <a:pt x="1362075" y="723900"/>
                </a:cubicBezTo>
                <a:cubicBezTo>
                  <a:pt x="1334089" y="739165"/>
                  <a:pt x="1288720" y="746191"/>
                  <a:pt x="1257300" y="752475"/>
                </a:cubicBezTo>
                <a:cubicBezTo>
                  <a:pt x="1244600" y="758825"/>
                  <a:pt x="1232383" y="766252"/>
                  <a:pt x="1219200" y="771525"/>
                </a:cubicBezTo>
                <a:cubicBezTo>
                  <a:pt x="1200556" y="778983"/>
                  <a:pt x="1178758" y="779436"/>
                  <a:pt x="1162050" y="790575"/>
                </a:cubicBezTo>
                <a:cubicBezTo>
                  <a:pt x="1080158" y="845170"/>
                  <a:pt x="1183770" y="779715"/>
                  <a:pt x="1104900" y="819150"/>
                </a:cubicBezTo>
                <a:cubicBezTo>
                  <a:pt x="1078378" y="832411"/>
                  <a:pt x="1068816" y="845709"/>
                  <a:pt x="1047750" y="866775"/>
                </a:cubicBezTo>
                <a:cubicBezTo>
                  <a:pt x="1057275" y="920750"/>
                  <a:pt x="1062490" y="975666"/>
                  <a:pt x="1076325" y="1028700"/>
                </a:cubicBezTo>
                <a:cubicBezTo>
                  <a:pt x="1083186" y="1055001"/>
                  <a:pt x="1120013" y="1108794"/>
                  <a:pt x="1133475" y="1133475"/>
                </a:cubicBezTo>
                <a:cubicBezTo>
                  <a:pt x="1143674" y="1152173"/>
                  <a:pt x="1149523" y="1173400"/>
                  <a:pt x="1162050" y="1190625"/>
                </a:cubicBezTo>
                <a:cubicBezTo>
                  <a:pt x="1175255" y="1208782"/>
                  <a:pt x="1195173" y="1221111"/>
                  <a:pt x="1209675" y="1238250"/>
                </a:cubicBezTo>
                <a:cubicBezTo>
                  <a:pt x="1340683" y="1393078"/>
                  <a:pt x="1213900" y="1250013"/>
                  <a:pt x="1295400" y="1362075"/>
                </a:cubicBezTo>
                <a:cubicBezTo>
                  <a:pt x="1309985" y="1382130"/>
                  <a:pt x="1327801" y="1399651"/>
                  <a:pt x="1343025" y="1419225"/>
                </a:cubicBezTo>
                <a:cubicBezTo>
                  <a:pt x="1365249" y="1447798"/>
                  <a:pt x="1367249" y="1458422"/>
                  <a:pt x="1381125" y="1495425"/>
                </a:cubicBezTo>
                <a:cubicBezTo>
                  <a:pt x="1384650" y="1504826"/>
                  <a:pt x="1385669" y="1515283"/>
                  <a:pt x="1390650" y="1524000"/>
                </a:cubicBezTo>
                <a:cubicBezTo>
                  <a:pt x="1398526" y="1537783"/>
                  <a:pt x="1409998" y="1549182"/>
                  <a:pt x="1419225" y="1562100"/>
                </a:cubicBezTo>
                <a:cubicBezTo>
                  <a:pt x="1425879" y="1571415"/>
                  <a:pt x="1431925" y="1581150"/>
                  <a:pt x="1438275" y="1590675"/>
                </a:cubicBezTo>
                <a:cubicBezTo>
                  <a:pt x="1441450" y="1603375"/>
                  <a:pt x="1443203" y="1616518"/>
                  <a:pt x="1447800" y="1628775"/>
                </a:cubicBezTo>
                <a:cubicBezTo>
                  <a:pt x="1452786" y="1642070"/>
                  <a:pt x="1462360" y="1653405"/>
                  <a:pt x="1466850" y="1666875"/>
                </a:cubicBezTo>
                <a:cubicBezTo>
                  <a:pt x="1503779" y="1777662"/>
                  <a:pt x="1447542" y="1656835"/>
                  <a:pt x="1495425" y="1752600"/>
                </a:cubicBezTo>
                <a:cubicBezTo>
                  <a:pt x="1500115" y="1780738"/>
                  <a:pt x="1505002" y="1819432"/>
                  <a:pt x="1514475" y="1847850"/>
                </a:cubicBezTo>
                <a:cubicBezTo>
                  <a:pt x="1519882" y="1864070"/>
                  <a:pt x="1527175" y="1879600"/>
                  <a:pt x="1533525" y="1895475"/>
                </a:cubicBezTo>
                <a:cubicBezTo>
                  <a:pt x="1536700" y="1914525"/>
                  <a:pt x="1536943" y="1934303"/>
                  <a:pt x="1543050" y="1952625"/>
                </a:cubicBezTo>
                <a:cubicBezTo>
                  <a:pt x="1546670" y="1963485"/>
                  <a:pt x="1558480" y="1970340"/>
                  <a:pt x="1562100" y="1981200"/>
                </a:cubicBezTo>
                <a:cubicBezTo>
                  <a:pt x="1568207" y="1999522"/>
                  <a:pt x="1567837" y="2019412"/>
                  <a:pt x="1571625" y="2038350"/>
                </a:cubicBezTo>
                <a:cubicBezTo>
                  <a:pt x="1574192" y="2051187"/>
                  <a:pt x="1578310" y="2063671"/>
                  <a:pt x="1581150" y="2076450"/>
                </a:cubicBezTo>
                <a:cubicBezTo>
                  <a:pt x="1584662" y="2092254"/>
                  <a:pt x="1587500" y="2108200"/>
                  <a:pt x="1590675" y="2124075"/>
                </a:cubicBezTo>
                <a:cubicBezTo>
                  <a:pt x="1587500" y="2149475"/>
                  <a:pt x="1588678" y="2175809"/>
                  <a:pt x="1581150" y="2200275"/>
                </a:cubicBezTo>
                <a:cubicBezTo>
                  <a:pt x="1563407" y="2257939"/>
                  <a:pt x="1551093" y="2239857"/>
                  <a:pt x="1514475" y="2276475"/>
                </a:cubicBezTo>
                <a:cubicBezTo>
                  <a:pt x="1503250" y="2287700"/>
                  <a:pt x="1495425" y="2301875"/>
                  <a:pt x="1485900" y="2314575"/>
                </a:cubicBezTo>
                <a:cubicBezTo>
                  <a:pt x="1467395" y="2370091"/>
                  <a:pt x="1480865" y="2334170"/>
                  <a:pt x="1438275" y="2419350"/>
                </a:cubicBezTo>
                <a:lnTo>
                  <a:pt x="1438275" y="2419350"/>
                </a:lnTo>
                <a:cubicBezTo>
                  <a:pt x="1426597" y="2448546"/>
                  <a:pt x="1420927" y="2472204"/>
                  <a:pt x="1400175" y="2495550"/>
                </a:cubicBezTo>
                <a:cubicBezTo>
                  <a:pt x="1382277" y="2515686"/>
                  <a:pt x="1367122" y="2540652"/>
                  <a:pt x="1343025" y="2552700"/>
                </a:cubicBezTo>
                <a:cubicBezTo>
                  <a:pt x="1330325" y="2559050"/>
                  <a:pt x="1317253" y="2564705"/>
                  <a:pt x="1304925" y="2571750"/>
                </a:cubicBezTo>
                <a:cubicBezTo>
                  <a:pt x="1294986" y="2577430"/>
                  <a:pt x="1285665" y="2584146"/>
                  <a:pt x="1276350" y="2590800"/>
                </a:cubicBezTo>
                <a:cubicBezTo>
                  <a:pt x="1263432" y="2600027"/>
                  <a:pt x="1252990" y="2613479"/>
                  <a:pt x="1238250" y="2619375"/>
                </a:cubicBezTo>
                <a:cubicBezTo>
                  <a:pt x="1220319" y="2626548"/>
                  <a:pt x="1200150" y="2625725"/>
                  <a:pt x="1181100" y="2628900"/>
                </a:cubicBezTo>
                <a:cubicBezTo>
                  <a:pt x="1020829" y="2920301"/>
                  <a:pt x="1132848" y="2722281"/>
                  <a:pt x="1019175" y="2914650"/>
                </a:cubicBezTo>
                <a:cubicBezTo>
                  <a:pt x="965089" y="3006180"/>
                  <a:pt x="949575" y="3042236"/>
                  <a:pt x="885825" y="3124200"/>
                </a:cubicBezTo>
                <a:cubicBezTo>
                  <a:pt x="865409" y="3150449"/>
                  <a:pt x="802410" y="3221000"/>
                  <a:pt x="771525" y="3248025"/>
                </a:cubicBezTo>
                <a:cubicBezTo>
                  <a:pt x="737565" y="3277740"/>
                  <a:pt x="705445" y="3310533"/>
                  <a:pt x="666750" y="3333750"/>
                </a:cubicBezTo>
                <a:cubicBezTo>
                  <a:pt x="650875" y="3343275"/>
                  <a:pt x="634529" y="3352056"/>
                  <a:pt x="619125" y="3362325"/>
                </a:cubicBezTo>
                <a:cubicBezTo>
                  <a:pt x="428887" y="3489151"/>
                  <a:pt x="754788" y="3281107"/>
                  <a:pt x="533400" y="3419475"/>
                </a:cubicBezTo>
                <a:cubicBezTo>
                  <a:pt x="523692" y="3425542"/>
                  <a:pt x="515544" y="3434505"/>
                  <a:pt x="504825" y="3438525"/>
                </a:cubicBezTo>
                <a:cubicBezTo>
                  <a:pt x="489666" y="3444209"/>
                  <a:pt x="472906" y="3444123"/>
                  <a:pt x="457200" y="3448050"/>
                </a:cubicBezTo>
                <a:cubicBezTo>
                  <a:pt x="368536" y="3470216"/>
                  <a:pt x="525303" y="3443764"/>
                  <a:pt x="361950" y="3467100"/>
                </a:cubicBezTo>
                <a:cubicBezTo>
                  <a:pt x="317500" y="3463925"/>
                  <a:pt x="272557" y="3464901"/>
                  <a:pt x="228600" y="3457575"/>
                </a:cubicBezTo>
                <a:cubicBezTo>
                  <a:pt x="192710" y="3451593"/>
                  <a:pt x="177425" y="3421875"/>
                  <a:pt x="152400" y="3400425"/>
                </a:cubicBezTo>
                <a:cubicBezTo>
                  <a:pt x="93903" y="3350284"/>
                  <a:pt x="153871" y="3421436"/>
                  <a:pt x="95250" y="3343275"/>
                </a:cubicBezTo>
                <a:cubicBezTo>
                  <a:pt x="68339" y="3262543"/>
                  <a:pt x="114183" y="3389098"/>
                  <a:pt x="47625" y="3267075"/>
                </a:cubicBezTo>
                <a:cubicBezTo>
                  <a:pt x="38009" y="3249446"/>
                  <a:pt x="34345" y="3229159"/>
                  <a:pt x="28575" y="3209925"/>
                </a:cubicBezTo>
                <a:cubicBezTo>
                  <a:pt x="24813" y="3197386"/>
                  <a:pt x="22646" y="3184412"/>
                  <a:pt x="19050" y="3171825"/>
                </a:cubicBezTo>
                <a:cubicBezTo>
                  <a:pt x="16292" y="3162171"/>
                  <a:pt x="11703" y="3153051"/>
                  <a:pt x="9525" y="3143250"/>
                </a:cubicBezTo>
                <a:cubicBezTo>
                  <a:pt x="5335" y="3124397"/>
                  <a:pt x="3175" y="3105150"/>
                  <a:pt x="0" y="3086100"/>
                </a:cubicBezTo>
                <a:cubicBezTo>
                  <a:pt x="6350" y="3000375"/>
                  <a:pt x="2716" y="2913319"/>
                  <a:pt x="19050" y="2828925"/>
                </a:cubicBezTo>
                <a:cubicBezTo>
                  <a:pt x="22463" y="2811292"/>
                  <a:pt x="46711" y="2805440"/>
                  <a:pt x="57150" y="2790825"/>
                </a:cubicBezTo>
                <a:cubicBezTo>
                  <a:pt x="129133" y="2690049"/>
                  <a:pt x="-8764" y="2837758"/>
                  <a:pt x="95250" y="2743200"/>
                </a:cubicBezTo>
                <a:cubicBezTo>
                  <a:pt x="121829" y="2719037"/>
                  <a:pt x="146050" y="2692400"/>
                  <a:pt x="171450" y="2667000"/>
                </a:cubicBezTo>
                <a:cubicBezTo>
                  <a:pt x="180975" y="2657475"/>
                  <a:pt x="188817" y="2645897"/>
                  <a:pt x="200025" y="2638425"/>
                </a:cubicBezTo>
                <a:cubicBezTo>
                  <a:pt x="209550" y="2632075"/>
                  <a:pt x="219285" y="2626029"/>
                  <a:pt x="228600" y="2619375"/>
                </a:cubicBezTo>
                <a:cubicBezTo>
                  <a:pt x="231021" y="2617645"/>
                  <a:pt x="285823" y="2575294"/>
                  <a:pt x="295275" y="2571750"/>
                </a:cubicBezTo>
                <a:cubicBezTo>
                  <a:pt x="310434" y="2566066"/>
                  <a:pt x="327025" y="2565400"/>
                  <a:pt x="342900" y="2562225"/>
                </a:cubicBezTo>
                <a:cubicBezTo>
                  <a:pt x="448137" y="2509607"/>
                  <a:pt x="389756" y="2530588"/>
                  <a:pt x="619125" y="2562225"/>
                </a:cubicBezTo>
                <a:cubicBezTo>
                  <a:pt x="633191" y="2564165"/>
                  <a:pt x="645049" y="2573970"/>
                  <a:pt x="657225" y="2581275"/>
                </a:cubicBezTo>
                <a:cubicBezTo>
                  <a:pt x="676858" y="2593055"/>
                  <a:pt x="714375" y="2619375"/>
                  <a:pt x="714375" y="2619375"/>
                </a:cubicBezTo>
                <a:cubicBezTo>
                  <a:pt x="761673" y="2690321"/>
                  <a:pt x="700884" y="2603186"/>
                  <a:pt x="762000" y="2676525"/>
                </a:cubicBezTo>
                <a:cubicBezTo>
                  <a:pt x="769329" y="2685319"/>
                  <a:pt x="775930" y="2694861"/>
                  <a:pt x="781050" y="2705100"/>
                </a:cubicBezTo>
                <a:cubicBezTo>
                  <a:pt x="802940" y="2748880"/>
                  <a:pt x="778581" y="2721681"/>
                  <a:pt x="800100" y="27432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59" y="0"/>
            <a:ext cx="9195285" cy="575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67800" y="6644520"/>
            <a:ext cx="12041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C:\xara stuff\</a:t>
            </a:r>
            <a:r>
              <a:rPr lang="en-US" sz="800" dirty="0" err="1"/>
              <a:t>Cytof</a:t>
            </a:r>
            <a:r>
              <a:rPr lang="en-US" sz="800" dirty="0"/>
              <a:t> ideas</a:t>
            </a:r>
          </a:p>
        </p:txBody>
      </p:sp>
    </p:spTree>
    <p:extLst>
      <p:ext uri="{BB962C8B-B14F-4D97-AF65-F5344CB8AC3E}">
        <p14:creationId xmlns:p14="http://schemas.microsoft.com/office/powerpoint/2010/main" val="298812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158" y="83889"/>
            <a:ext cx="7772400" cy="792162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8053" y="4730206"/>
            <a:ext cx="9291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>
              <a:solidFill>
                <a:srgbClr val="0000FF"/>
              </a:solidFill>
            </a:endParaRPr>
          </a:p>
        </p:txBody>
      </p:sp>
      <p:pic>
        <p:nvPicPr>
          <p:cNvPr id="9" name="Picture 8" descr="puclnew very 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47" y="5191871"/>
            <a:ext cx="1905000" cy="922021"/>
          </a:xfrm>
          <a:prstGeom prst="rect">
            <a:avLst/>
          </a:prstGeom>
        </p:spPr>
      </p:pic>
      <p:pic>
        <p:nvPicPr>
          <p:cNvPr id="11" name="Picture 10" descr="twitter logo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365" y="6372581"/>
            <a:ext cx="470778" cy="470778"/>
          </a:xfrm>
          <a:prstGeom prst="rect">
            <a:avLst/>
          </a:prstGeom>
        </p:spPr>
      </p:pic>
      <p:pic>
        <p:nvPicPr>
          <p:cNvPr id="12" name="Picture 11" descr="youtube 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24" y="6372582"/>
            <a:ext cx="1049785" cy="4583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81386" y="6382810"/>
            <a:ext cx="2439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</a:rPr>
              <a:t>@</a:t>
            </a:r>
            <a:r>
              <a:rPr lang="en-US" sz="2400" b="1" i="1" dirty="0" err="1">
                <a:solidFill>
                  <a:srgbClr val="FFFF00"/>
                </a:solidFill>
              </a:rPr>
              <a:t>Cytometryman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  <p:pic>
        <p:nvPicPr>
          <p:cNvPr id="10" name="Picture 10" descr="C:\image database Related\Logos\facebook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819" y="6372582"/>
            <a:ext cx="470777" cy="470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146158" y="876052"/>
            <a:ext cx="9144000" cy="4525963"/>
          </a:xfrm>
        </p:spPr>
        <p:txBody>
          <a:bodyPr>
            <a:noAutofit/>
          </a:bodyPr>
          <a:lstStyle/>
          <a:p>
            <a:r>
              <a:rPr lang="en-US" dirty="0"/>
              <a:t>High throughput flow cytometry is not only possible, there are significant advantages for many screening assay systems</a:t>
            </a:r>
          </a:p>
          <a:p>
            <a:r>
              <a:rPr lang="en-US" dirty="0"/>
              <a:t>It opens up many alternatives that are </a:t>
            </a:r>
            <a:r>
              <a:rPr lang="en-US" b="1" dirty="0"/>
              <a:t>NOT</a:t>
            </a:r>
            <a:r>
              <a:rPr lang="en-US" dirty="0"/>
              <a:t> available with traditional image cytometers</a:t>
            </a:r>
          </a:p>
          <a:p>
            <a:r>
              <a:rPr lang="en-US" dirty="0"/>
              <a:t>Flow cytometry can collect very high content data in a </a:t>
            </a:r>
            <a:r>
              <a:rPr lang="en-US" b="1" u="sng" dirty="0"/>
              <a:t>systems biology mode</a:t>
            </a:r>
          </a:p>
          <a:p>
            <a:r>
              <a:rPr lang="en-US" dirty="0"/>
              <a:t>New classification tools allow us to enhance the analytical process and assist in identifying signaling pathways</a:t>
            </a:r>
          </a:p>
          <a:p>
            <a:r>
              <a:rPr lang="en-US" dirty="0"/>
              <a:t>For analysis of these complex data sets – the complexity can be “</a:t>
            </a:r>
            <a:r>
              <a:rPr lang="en-US" i="1" dirty="0"/>
              <a:t>under the hood</a:t>
            </a:r>
            <a:r>
              <a:rPr lang="en-US" dirty="0"/>
              <a:t>”, but must be easy, interactive and accurate</a:t>
            </a:r>
          </a:p>
          <a:p>
            <a:pPr marL="0" indent="0">
              <a:buNone/>
            </a:pPr>
            <a:r>
              <a:rPr lang="en-US" sz="2000" i="1" dirty="0"/>
              <a:t>Home of the Purdue Cytometry Discussion list </a:t>
            </a:r>
            <a:r>
              <a:rPr lang="en-US" sz="2000" i="1" dirty="0" err="1">
                <a:solidFill>
                  <a:srgbClr val="0000FF"/>
                </a:solidFill>
              </a:rPr>
              <a:t>cytometry@lists.purdue.edu</a:t>
            </a:r>
            <a:endParaRPr lang="en-US" sz="2000" i="1" dirty="0">
              <a:solidFill>
                <a:srgbClr val="0000FF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4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854" y="1906716"/>
            <a:ext cx="3319402" cy="2209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381000"/>
            <a:ext cx="6925056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Many good image screening instruments – this is big business!!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056" y="4116516"/>
            <a:ext cx="2996944" cy="2247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2" y="228600"/>
            <a:ext cx="3928533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267" y="2438400"/>
            <a:ext cx="2286000" cy="1930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775" y="4328583"/>
            <a:ext cx="1890847" cy="19696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9980" y="4648200"/>
            <a:ext cx="2908300" cy="156553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/>
          <a:srcRect l="2418" r="2418"/>
          <a:stretch>
            <a:fillRect/>
          </a:stretch>
        </p:blipFill>
        <p:spPr>
          <a:xfrm>
            <a:off x="4758757" y="2418784"/>
            <a:ext cx="3581400" cy="1969632"/>
          </a:xfrm>
        </p:spPr>
      </p:pic>
      <p:sp>
        <p:nvSpPr>
          <p:cNvPr id="3" name="TextBox 2"/>
          <p:cNvSpPr txBox="1"/>
          <p:nvPr/>
        </p:nvSpPr>
        <p:spPr>
          <a:xfrm>
            <a:off x="4343400" y="2286000"/>
            <a:ext cx="3428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And a new one every other week!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6263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60500"/>
            <a:ext cx="6522074" cy="34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ontent Placeholder 7" descr="figure8-expression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0" t="20946" r="35540" b="7310"/>
          <a:stretch/>
        </p:blipFill>
        <p:spPr>
          <a:xfrm>
            <a:off x="2895600" y="1460502"/>
            <a:ext cx="3276600" cy="3475193"/>
          </a:xfrm>
        </p:spPr>
      </p:pic>
      <p:pic>
        <p:nvPicPr>
          <p:cNvPr id="9" name="Content Placeholder 7" descr="figure8-express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0" t="20946" r="35540" b="7310"/>
          <a:stretch/>
        </p:blipFill>
        <p:spPr>
          <a:xfrm>
            <a:off x="5867402" y="1460502"/>
            <a:ext cx="3295191" cy="35037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2580" y="6037516"/>
            <a:ext cx="3762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FF"/>
                </a:solidFill>
              </a:rPr>
              <a:t>http://</a:t>
            </a:r>
            <a:r>
              <a:rPr lang="en-US" sz="900" dirty="0" err="1">
                <a:solidFill>
                  <a:srgbClr val="0000FF"/>
                </a:solidFill>
              </a:rPr>
              <a:t>dharmacon.gelifesciences.com</a:t>
            </a:r>
            <a:r>
              <a:rPr lang="en-US" sz="900" dirty="0">
                <a:solidFill>
                  <a:srgbClr val="0000FF"/>
                </a:solidFill>
              </a:rPr>
              <a:t>/</a:t>
            </a:r>
            <a:r>
              <a:rPr lang="en-US" sz="900" dirty="0" err="1">
                <a:solidFill>
                  <a:srgbClr val="0000FF"/>
                </a:solidFill>
              </a:rPr>
              <a:t>rnai</a:t>
            </a:r>
            <a:r>
              <a:rPr lang="en-US" sz="900" dirty="0">
                <a:solidFill>
                  <a:srgbClr val="0000FF"/>
                </a:solidFill>
              </a:rPr>
              <a:t>-and-custom-</a:t>
            </a:r>
            <a:r>
              <a:rPr lang="en-US" sz="900" dirty="0" err="1">
                <a:solidFill>
                  <a:srgbClr val="0000FF"/>
                </a:solidFill>
              </a:rPr>
              <a:t>rna</a:t>
            </a:r>
            <a:r>
              <a:rPr lang="en-US" sz="900" dirty="0">
                <a:solidFill>
                  <a:srgbClr val="0000FF"/>
                </a:solidFill>
              </a:rPr>
              <a:t>-synthesis/</a:t>
            </a:r>
            <a:r>
              <a:rPr lang="en-US" sz="900" dirty="0" err="1">
                <a:solidFill>
                  <a:srgbClr val="0000FF"/>
                </a:solidFill>
              </a:rPr>
              <a:t>microrna</a:t>
            </a:r>
            <a:r>
              <a:rPr lang="en-US" sz="900" dirty="0">
                <a:solidFill>
                  <a:srgbClr val="0000FF"/>
                </a:solidFill>
              </a:rPr>
              <a:t>/</a:t>
            </a:r>
            <a:r>
              <a:rPr lang="en-US" sz="900" dirty="0" err="1">
                <a:solidFill>
                  <a:srgbClr val="0000FF"/>
                </a:solidFill>
              </a:rPr>
              <a:t>smartchoice-shmimic-lentiviral-microrna</a:t>
            </a:r>
            <a:r>
              <a:rPr lang="en-US" sz="900" dirty="0">
                <a:solidFill>
                  <a:srgbClr val="0000FF"/>
                </a:solidFill>
              </a:rPr>
              <a:t>/</a:t>
            </a:r>
          </a:p>
        </p:txBody>
      </p:sp>
      <p:pic>
        <p:nvPicPr>
          <p:cNvPr id="12" name="Picture 11" descr="F1.larg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57427" b="3194"/>
          <a:stretch/>
        </p:blipFill>
        <p:spPr>
          <a:xfrm>
            <a:off x="3810000" y="1384302"/>
            <a:ext cx="4724400" cy="380159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377978" y="5880820"/>
            <a:ext cx="24817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</a:rPr>
              <a:t>Segmentation from: 2010 // JCB vol. 191 no. 3 471-478 </a:t>
            </a:r>
          </a:p>
        </p:txBody>
      </p:sp>
      <p:pic>
        <p:nvPicPr>
          <p:cNvPr id="14" name="Picture 13" descr="800_______kinetic-cytolysis-assay_27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2" y="1079502"/>
            <a:ext cx="4129035" cy="41290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312580" y="5618039"/>
            <a:ext cx="37000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FF"/>
                </a:solidFill>
              </a:rPr>
              <a:t>http://</a:t>
            </a:r>
            <a:r>
              <a:rPr lang="en-US" sz="800" dirty="0" err="1">
                <a:solidFill>
                  <a:srgbClr val="0000FF"/>
                </a:solidFill>
              </a:rPr>
              <a:t>www.fluofarma.com</a:t>
            </a:r>
            <a:r>
              <a:rPr lang="en-US" sz="800" dirty="0">
                <a:solidFill>
                  <a:srgbClr val="0000FF"/>
                </a:solidFill>
              </a:rPr>
              <a:t>/live-content-imaging-</a:t>
            </a:r>
            <a:r>
              <a:rPr lang="en-US" sz="800" dirty="0" err="1">
                <a:solidFill>
                  <a:srgbClr val="0000FF"/>
                </a:solidFill>
              </a:rPr>
              <a:t>cro</a:t>
            </a:r>
            <a:r>
              <a:rPr lang="en-US" sz="800" dirty="0">
                <a:solidFill>
                  <a:srgbClr val="0000FF"/>
                </a:solidFill>
              </a:rPr>
              <a:t>-</a:t>
            </a:r>
            <a:r>
              <a:rPr lang="en-US" sz="800" dirty="0" err="1">
                <a:solidFill>
                  <a:srgbClr val="0000FF"/>
                </a:solidFill>
              </a:rPr>
              <a:t>services.html</a:t>
            </a:r>
            <a:endParaRPr lang="en-US" sz="800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393702"/>
            <a:ext cx="9144000" cy="531394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21392" y="6098807"/>
            <a:ext cx="3233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0000FF"/>
                </a:solidFill>
              </a:rPr>
              <a:t>http://</a:t>
            </a:r>
            <a:r>
              <a:rPr lang="en-US" sz="700" dirty="0" err="1">
                <a:solidFill>
                  <a:srgbClr val="0000FF"/>
                </a:solidFill>
              </a:rPr>
              <a:t>robertrallo.wordpress.com</a:t>
            </a:r>
            <a:r>
              <a:rPr lang="en-US" sz="700" dirty="0">
                <a:solidFill>
                  <a:srgbClr val="0000FF"/>
                </a:solidFill>
              </a:rPr>
              <a:t>/2013/10/22/</a:t>
            </a:r>
            <a:r>
              <a:rPr lang="en-US" sz="700" dirty="0" err="1">
                <a:solidFill>
                  <a:srgbClr val="0000FF"/>
                </a:solidFill>
              </a:rPr>
              <a:t>hdat</a:t>
            </a:r>
            <a:r>
              <a:rPr lang="en-US" sz="700" dirty="0">
                <a:solidFill>
                  <a:srgbClr val="0000FF"/>
                </a:solidFill>
              </a:rPr>
              <a:t>-web-based-high-throughput-screening-data-analysis-tools/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21392" y="5733071"/>
            <a:ext cx="2948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Note: All images on this slide are from web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5221"/>
            <a:ext cx="8763000" cy="624626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analysis in HT space is well defined</a:t>
            </a:r>
          </a:p>
        </p:txBody>
      </p:sp>
    </p:spTree>
    <p:extLst>
      <p:ext uri="{BB962C8B-B14F-4D97-AF65-F5344CB8AC3E}">
        <p14:creationId xmlns:p14="http://schemas.microsoft.com/office/powerpoint/2010/main" val="27474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516" y="0"/>
            <a:ext cx="9141485" cy="1143000"/>
          </a:xfrm>
        </p:spPr>
        <p:txBody>
          <a:bodyPr>
            <a:normAutofit/>
          </a:bodyPr>
          <a:lstStyle/>
          <a:p>
            <a:r>
              <a:rPr lang="en-US" b="1" dirty="0"/>
              <a:t>What conclusions can we make?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455" y="1143002"/>
            <a:ext cx="8915400" cy="4525963"/>
          </a:xfrm>
        </p:spPr>
        <p:txBody>
          <a:bodyPr>
            <a:noAutofit/>
          </a:bodyPr>
          <a:lstStyle/>
          <a:p>
            <a:r>
              <a:rPr lang="en-US" dirty="0"/>
              <a:t>HT screening using imaging systems works well but…</a:t>
            </a:r>
          </a:p>
          <a:p>
            <a:r>
              <a:rPr lang="en-US" dirty="0"/>
              <a:t>You cannot do both Hi-Thru-put and </a:t>
            </a:r>
            <a:r>
              <a:rPr lang="en-US" sz="3200" dirty="0"/>
              <a:t>Hi-Res simultaneously</a:t>
            </a:r>
          </a:p>
          <a:p>
            <a:r>
              <a:rPr lang="en-US" dirty="0"/>
              <a:t>So there is compromise even in HT imaging</a:t>
            </a:r>
          </a:p>
          <a:p>
            <a:r>
              <a:rPr lang="en-US" dirty="0"/>
              <a:t>If you go for the absolute maximum resolution you may well be incapable of determining what a “normal” sample is as all of the samples may prove to be “different” because of very high information density….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1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762000"/>
          </a:xfrm>
        </p:spPr>
        <p:txBody>
          <a:bodyPr/>
          <a:lstStyle/>
          <a:p>
            <a:r>
              <a:rPr lang="en-US" b="1" dirty="0"/>
              <a:t>So let’s look at Flow </a:t>
            </a:r>
            <a:r>
              <a:rPr lang="en-US" b="1" dirty="0" err="1"/>
              <a:t>Cytometry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762000"/>
            <a:ext cx="11353800" cy="438822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Nothing is standard – tiny tubes, middle size tubes, really big tubes…and even some plates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Only clinical systems are being </a:t>
            </a:r>
            <a:r>
              <a:rPr lang="en-US" dirty="0" err="1"/>
              <a:t>hightly</a:t>
            </a:r>
            <a:r>
              <a:rPr lang="en-US" dirty="0"/>
              <a:t> automated and nothing really works yet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Tubes are usually loaded manually, at the best a 96 well plate….which is really really slow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are complicated and messy – there is no standard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Database management? What is that?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FCS File standard exists meaning file structure is standard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Every cell is identified automatically – it a fundamental advantage – no segmentation required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2" y="1676400"/>
            <a:ext cx="1825291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676400"/>
            <a:ext cx="9906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1676401"/>
            <a:ext cx="1181100" cy="1166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1" y="1752600"/>
            <a:ext cx="1554317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9024" y="1752600"/>
            <a:ext cx="1216756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5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77" y="487497"/>
            <a:ext cx="10515600" cy="45527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Traditional Flow </a:t>
            </a:r>
            <a:r>
              <a:rPr lang="en-US" b="1" dirty="0" err="1"/>
              <a:t>Cytometry</a:t>
            </a:r>
            <a:br>
              <a:rPr lang="en-US" b="1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(which people either love or hate!)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1088" b="11088"/>
          <a:stretch>
            <a:fillRect/>
          </a:stretch>
        </p:blipFill>
        <p:spPr>
          <a:xfrm>
            <a:off x="2536583" y="1651002"/>
            <a:ext cx="2133173" cy="1173163"/>
          </a:xfrm>
        </p:spPr>
      </p:pic>
      <p:sp>
        <p:nvSpPr>
          <p:cNvPr id="5" name="Cube 4"/>
          <p:cNvSpPr/>
          <p:nvPr/>
        </p:nvSpPr>
        <p:spPr>
          <a:xfrm>
            <a:off x="5584583" y="1651002"/>
            <a:ext cx="892419" cy="1032435"/>
          </a:xfrm>
          <a:prstGeom prst="cub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746381" y="1955802"/>
            <a:ext cx="697196" cy="43966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705600" y="1727200"/>
            <a:ext cx="3886200" cy="762000"/>
            <a:chOff x="5181600" y="2133600"/>
            <a:chExt cx="3886200" cy="762000"/>
          </a:xfrm>
        </p:grpSpPr>
        <p:sp>
          <p:nvSpPr>
            <p:cNvPr id="9" name="Right Arrow 8"/>
            <p:cNvSpPr/>
            <p:nvPr/>
          </p:nvSpPr>
          <p:spPr>
            <a:xfrm>
              <a:off x="5181600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09800"/>
              <a:ext cx="1121019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 descr="2079938_Numbers-700x45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117" y="2133600"/>
              <a:ext cx="1135683" cy="729035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7227604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2" y="1346200"/>
            <a:ext cx="546693" cy="596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2" y="1955800"/>
            <a:ext cx="447923" cy="495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1803400"/>
            <a:ext cx="466756" cy="406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781800" y="2641600"/>
            <a:ext cx="3886200" cy="762000"/>
            <a:chOff x="5181600" y="2133600"/>
            <a:chExt cx="3886200" cy="762000"/>
          </a:xfrm>
        </p:grpSpPr>
        <p:sp>
          <p:nvSpPr>
            <p:cNvPr id="19" name="Right Arrow 18"/>
            <p:cNvSpPr/>
            <p:nvPr/>
          </p:nvSpPr>
          <p:spPr>
            <a:xfrm>
              <a:off x="5181600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09800"/>
              <a:ext cx="1121019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0" descr="2079938_Numbers-700x45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117" y="2133600"/>
              <a:ext cx="1135683" cy="729035"/>
            </a:xfrm>
            <a:prstGeom prst="rect">
              <a:avLst/>
            </a:prstGeom>
          </p:spPr>
        </p:pic>
        <p:sp>
          <p:nvSpPr>
            <p:cNvPr id="22" name="Right Arrow 21"/>
            <p:cNvSpPr/>
            <p:nvPr/>
          </p:nvSpPr>
          <p:spPr>
            <a:xfrm>
              <a:off x="7227604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781800" y="3479800"/>
            <a:ext cx="3886200" cy="762000"/>
            <a:chOff x="5181600" y="2133600"/>
            <a:chExt cx="3886200" cy="762000"/>
          </a:xfrm>
        </p:grpSpPr>
        <p:sp>
          <p:nvSpPr>
            <p:cNvPr id="24" name="Right Arrow 23"/>
            <p:cNvSpPr/>
            <p:nvPr/>
          </p:nvSpPr>
          <p:spPr>
            <a:xfrm>
              <a:off x="5181600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09800"/>
              <a:ext cx="1121019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5" descr="2079938_Numbers-700x45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117" y="2133600"/>
              <a:ext cx="1135683" cy="729035"/>
            </a:xfrm>
            <a:prstGeom prst="rect">
              <a:avLst/>
            </a:prstGeom>
          </p:spPr>
        </p:pic>
        <p:sp>
          <p:nvSpPr>
            <p:cNvPr id="27" name="Right Arrow 26"/>
            <p:cNvSpPr/>
            <p:nvPr/>
          </p:nvSpPr>
          <p:spPr>
            <a:xfrm>
              <a:off x="7227604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78812" y="5384800"/>
            <a:ext cx="3886200" cy="762000"/>
            <a:chOff x="5181600" y="2133600"/>
            <a:chExt cx="3886200" cy="762000"/>
          </a:xfrm>
        </p:grpSpPr>
        <p:sp>
          <p:nvSpPr>
            <p:cNvPr id="29" name="Right Arrow 28"/>
            <p:cNvSpPr/>
            <p:nvPr/>
          </p:nvSpPr>
          <p:spPr>
            <a:xfrm>
              <a:off x="5181600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2209800"/>
              <a:ext cx="1121019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0" descr="2079938_Numbers-700x45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117" y="2133600"/>
              <a:ext cx="1135683" cy="729035"/>
            </a:xfrm>
            <a:prstGeom prst="rect">
              <a:avLst/>
            </a:prstGeom>
          </p:spPr>
        </p:pic>
        <p:sp>
          <p:nvSpPr>
            <p:cNvPr id="32" name="Right Arrow 31"/>
            <p:cNvSpPr/>
            <p:nvPr/>
          </p:nvSpPr>
          <p:spPr>
            <a:xfrm>
              <a:off x="7227604" y="2362200"/>
              <a:ext cx="697196" cy="439665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858002" y="3860800"/>
            <a:ext cx="314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.</a:t>
            </a:r>
          </a:p>
          <a:p>
            <a:r>
              <a:rPr lang="en-US" sz="4000" dirty="0"/>
              <a:t>.</a:t>
            </a:r>
          </a:p>
          <a:p>
            <a:r>
              <a:rPr lang="en-US" sz="4000" dirty="0"/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801378" y="6056283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Zapf Dingbats"/>
                <a:ea typeface="Zapf Dingbats"/>
                <a:cs typeface="Zapf Dingbats"/>
              </a:rPr>
              <a:t>✪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58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theme/theme1.xml><?xml version="1.0" encoding="utf-8"?>
<a:theme xmlns:a="http://schemas.openxmlformats.org/drawingml/2006/main" name="Section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0CCB7A885DF44DA9DA4E57A608E0E6" ma:contentTypeVersion="12" ma:contentTypeDescription="Create a new document." ma:contentTypeScope="" ma:versionID="23e998a2b7186fe278cd7c669d21ed0e">
  <xsd:schema xmlns:xsd="http://www.w3.org/2001/XMLSchema" xmlns:xs="http://www.w3.org/2001/XMLSchema" xmlns:p="http://schemas.microsoft.com/office/2006/metadata/properties" xmlns:ns2="5f34e6e3-143c-453e-b81d-6bdaf791876c" xmlns:ns3="408aa978-6175-4c65-a005-67a6b119246b" targetNamespace="http://schemas.microsoft.com/office/2006/metadata/properties" ma:root="true" ma:fieldsID="d6f2a4a7701c5ed85bab17672b94c7a5" ns2:_="" ns3:_="">
    <xsd:import namespace="5f34e6e3-143c-453e-b81d-6bdaf791876c"/>
    <xsd:import namespace="408aa978-6175-4c65-a005-67a6b11924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34e6e3-143c-453e-b81d-6bdaf79187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8aa978-6175-4c65-a005-67a6b119246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892CC4-E368-4C27-86D5-0E624F00D9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35BAB3-C059-458A-8E81-D73E0AEE1A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34e6e3-143c-453e-b81d-6bdaf791876c"/>
    <ds:schemaRef ds:uri="408aa978-6175-4c65-a005-67a6b11924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246093-3020-4977-BE22-D3EDD9209DC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1787</Words>
  <Application>Microsoft Macintosh PowerPoint</Application>
  <PresentationFormat>Widescreen</PresentationFormat>
  <Paragraphs>414</Paragraphs>
  <Slides>42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Arial</vt:lpstr>
      <vt:lpstr>Arial Narrow</vt:lpstr>
      <vt:lpstr>Calibri</vt:lpstr>
      <vt:lpstr>Calibri Light</vt:lpstr>
      <vt:lpstr>Cambria</vt:lpstr>
      <vt:lpstr>Comic Sans MS</vt:lpstr>
      <vt:lpstr>Humnst777 BT</vt:lpstr>
      <vt:lpstr>Symbol</vt:lpstr>
      <vt:lpstr>Times New Roman</vt:lpstr>
      <vt:lpstr>Trebuchet MS</vt:lpstr>
      <vt:lpstr>Zapf Dingbats</vt:lpstr>
      <vt:lpstr>Section Cover</vt:lpstr>
      <vt:lpstr>2_Custom Design</vt:lpstr>
      <vt:lpstr>Equation</vt:lpstr>
      <vt:lpstr>PowerPoint Presentation</vt:lpstr>
      <vt:lpstr>6-High Throughput  Flow Cytometry</vt:lpstr>
      <vt:lpstr>The Challenge - lots of samples</vt:lpstr>
      <vt:lpstr>So what actually happens inside the box that makes image so attractive for HT Screening</vt:lpstr>
      <vt:lpstr>Many good image screening instruments – this is big business!!</vt:lpstr>
      <vt:lpstr>Image analysis in HT space is well defined</vt:lpstr>
      <vt:lpstr>What conclusions can we make?</vt:lpstr>
      <vt:lpstr>So let’s look at Flow Cytometry</vt:lpstr>
      <vt:lpstr>Traditional Flow Cytometry (which people either love or hate!)</vt:lpstr>
      <vt:lpstr>Digging deeper in “Flow” Issues (or arguments you are currently using not to use flow)</vt:lpstr>
      <vt:lpstr>Circa, 1990-present</vt:lpstr>
      <vt:lpstr>Traditional gating process</vt:lpstr>
      <vt:lpstr>The Operational Modality of Flow Cytometry</vt:lpstr>
      <vt:lpstr>Multiparametric and multifactorial HT cytometry</vt:lpstr>
      <vt:lpstr>Problem 1: eliminate operator’s input in analysis</vt:lpstr>
      <vt:lpstr>Alternative?</vt:lpstr>
      <vt:lpstr>PowerPoint Presentation</vt:lpstr>
      <vt:lpstr>Optical Design of a basic flow cytometer</vt:lpstr>
      <vt:lpstr>PowerPoint Presentation</vt:lpstr>
      <vt:lpstr>The Operational Modality of Flow Cytometry</vt:lpstr>
      <vt:lpstr>Graphical cytometry analysis pipeline builder</vt:lpstr>
      <vt:lpstr>Example Drug Screen  Membrane Potential, Glutathione, Viability, Superoxide</vt:lpstr>
      <vt:lpstr>Need to develop new paradigm in flow cytometry analysis</vt:lpstr>
      <vt:lpstr>384 Well Plate layout For drug screen – Mito Memb Pot</vt:lpstr>
      <vt:lpstr>Plate design-Analysis</vt:lpstr>
      <vt:lpstr>Lots of files to analyze….</vt:lpstr>
      <vt:lpstr>Highlight the Analysis Logic Map Format</vt:lpstr>
      <vt:lpstr>Drug Screening</vt:lpstr>
      <vt:lpstr>Processes can be very simply defined</vt:lpstr>
      <vt:lpstr>Rapid Processing </vt:lpstr>
      <vt:lpstr>3 functional assays, 32 drugs, 10 points per drug, 96 curves,  (10 min to run 384 samples, 5000 cells per sample including all analysis)</vt:lpstr>
      <vt:lpstr>PowerPoint Presentation</vt:lpstr>
      <vt:lpstr>Flow Analysis - 7 color  (BD instrument) (9 param) data with 8pt dose response curves</vt:lpstr>
      <vt:lpstr>PlateAnalyzer Logic Map for HC Analysis</vt:lpstr>
      <vt:lpstr>PowerPoint Presentation</vt:lpstr>
      <vt:lpstr>Analysis Logic Map Format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Mortier</dc:creator>
  <cp:lastModifiedBy>Robinson, Joseph Paul</cp:lastModifiedBy>
  <cp:revision>26</cp:revision>
  <dcterms:created xsi:type="dcterms:W3CDTF">2019-01-10T19:34:33Z</dcterms:created>
  <dcterms:modified xsi:type="dcterms:W3CDTF">2022-01-18T14:22:48Z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0x010100380CCB7A885DF44DA9DA4E57A608E0E6</vt:lpwstr>
  </property>
</Properties>
</file>