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57" r:id="rId5"/>
  </p:sldMasterIdLst>
  <p:notesMasterIdLst>
    <p:notesMasterId r:id="rId42"/>
  </p:notesMasterIdLst>
  <p:sldIdLst>
    <p:sldId id="302" r:id="rId6"/>
    <p:sldId id="315" r:id="rId7"/>
    <p:sldId id="314" r:id="rId8"/>
    <p:sldId id="366" r:id="rId9"/>
    <p:sldId id="367" r:id="rId10"/>
    <p:sldId id="368" r:id="rId11"/>
    <p:sldId id="369" r:id="rId12"/>
    <p:sldId id="370" r:id="rId13"/>
    <p:sldId id="371" r:id="rId14"/>
    <p:sldId id="372" r:id="rId15"/>
    <p:sldId id="373" r:id="rId16"/>
    <p:sldId id="374" r:id="rId17"/>
    <p:sldId id="375" r:id="rId18"/>
    <p:sldId id="377" r:id="rId19"/>
    <p:sldId id="378" r:id="rId20"/>
    <p:sldId id="379" r:id="rId21"/>
    <p:sldId id="380" r:id="rId22"/>
    <p:sldId id="381" r:id="rId23"/>
    <p:sldId id="382" r:id="rId24"/>
    <p:sldId id="383" r:id="rId25"/>
    <p:sldId id="384" r:id="rId26"/>
    <p:sldId id="385" r:id="rId27"/>
    <p:sldId id="386" r:id="rId28"/>
    <p:sldId id="387" r:id="rId29"/>
    <p:sldId id="388" r:id="rId30"/>
    <p:sldId id="389" r:id="rId31"/>
    <p:sldId id="390" r:id="rId32"/>
    <p:sldId id="391" r:id="rId33"/>
    <p:sldId id="392" r:id="rId34"/>
    <p:sldId id="397" r:id="rId35"/>
    <p:sldId id="393" r:id="rId36"/>
    <p:sldId id="394" r:id="rId37"/>
    <p:sldId id="281" r:id="rId38"/>
    <p:sldId id="395" r:id="rId39"/>
    <p:sldId id="396" r:id="rId40"/>
    <p:sldId id="36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BD4"/>
    <a:srgbClr val="FDB714"/>
    <a:srgbClr val="F26929"/>
    <a:srgbClr val="C634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185"/>
    <p:restoredTop sz="94737"/>
  </p:normalViewPr>
  <p:slideViewPr>
    <p:cSldViewPr snapToGrid="0" snapToObjects="1">
      <p:cViewPr varScale="1">
        <p:scale>
          <a:sx n="113" d="100"/>
          <a:sy n="113" d="100"/>
        </p:scale>
        <p:origin x="200" y="16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6AAA8-D7FB-EC4D-BA91-8B300B0686BB}" type="datetimeFigureOut">
              <a:rPr lang="en-US" smtClean="0"/>
              <a:t>1/18/22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F144E-2FA6-B542-95D2-8F49A89C039D}" type="slidenum">
              <a:rPr lang="en-US" smtClean="0"/>
              <a:t>‹#›</a:t>
            </a:fld>
            <a:endParaRPr lang="en-US"/>
          </a:p>
        </p:txBody>
      </p:sp>
    </p:spTree>
    <p:extLst>
      <p:ext uri="{BB962C8B-B14F-4D97-AF65-F5344CB8AC3E}">
        <p14:creationId xmlns:p14="http://schemas.microsoft.com/office/powerpoint/2010/main" val="512224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6DD3B6F6-33A4-1743-B0BB-17D803861865}"/>
              </a:ext>
            </a:extLst>
          </p:cNvPr>
          <p:cNvSpPr>
            <a:spLocks noGrp="1" noRot="1" noChangeAspect="1" noChangeArrowheads="1" noTextEdit="1"/>
          </p:cNvSpPr>
          <p:nvPr>
            <p:ph type="sldImg"/>
          </p:nvPr>
        </p:nvSpPr>
        <p:spPr>
          <a:ln/>
        </p:spPr>
      </p:sp>
      <p:sp>
        <p:nvSpPr>
          <p:cNvPr id="11266" name="Notes Placeholder 2">
            <a:extLst>
              <a:ext uri="{FF2B5EF4-FFF2-40B4-BE49-F238E27FC236}">
                <a16:creationId xmlns:a16="http://schemas.microsoft.com/office/drawing/2014/main" id="{81877FE2-C77A-C840-AF75-186D86B44A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7" name="Slide Number Placeholder 3">
            <a:extLst>
              <a:ext uri="{FF2B5EF4-FFF2-40B4-BE49-F238E27FC236}">
                <a16:creationId xmlns:a16="http://schemas.microsoft.com/office/drawing/2014/main" id="{F9AFDE8B-A41C-B740-BA8D-CA1B7342466E}"/>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A4223F8-1D9C-C644-958D-62BAE25A281A}" type="slidenum">
              <a:rPr lang="en-US" altLang="en-US" sz="1100"/>
              <a:pPr/>
              <a:t>2</a:t>
            </a:fld>
            <a:endParaRPr lang="en-US" altLang="en-US" sz="1100"/>
          </a:p>
        </p:txBody>
      </p:sp>
    </p:spTree>
    <p:extLst>
      <p:ext uri="{BB962C8B-B14F-4D97-AF65-F5344CB8AC3E}">
        <p14:creationId xmlns:p14="http://schemas.microsoft.com/office/powerpoint/2010/main" val="488018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E7E2B067-5DAD-3A41-9A29-E851BA6F97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23CFB94-7F2E-2B4C-91ED-49E5F3FBF52C}" type="slidenum">
              <a:rPr lang="en-US" altLang="en-US" sz="1100"/>
              <a:pPr/>
              <a:t>3</a:t>
            </a:fld>
            <a:endParaRPr lang="en-US" altLang="en-US" sz="1100"/>
          </a:p>
        </p:txBody>
      </p:sp>
      <p:sp>
        <p:nvSpPr>
          <p:cNvPr id="13314" name="Rectangle 2">
            <a:extLst>
              <a:ext uri="{FF2B5EF4-FFF2-40B4-BE49-F238E27FC236}">
                <a16:creationId xmlns:a16="http://schemas.microsoft.com/office/drawing/2014/main" id="{244F91BD-C5B3-E649-9A66-F2CB81462647}"/>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5FEFE241-452D-6341-A911-BA438949160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6948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3488FBAC-9325-1543-8DFE-87179935EB5D}"/>
              </a:ext>
            </a:extLst>
          </p:cNvPr>
          <p:cNvSpPr>
            <a:spLocks noGrp="1" noRot="1" noChangeAspect="1" noChangeArrowheads="1" noTextEdit="1"/>
          </p:cNvSpPr>
          <p:nvPr>
            <p:ph type="sldImg"/>
          </p:nvPr>
        </p:nvSpPr>
        <p:spPr>
          <a:ln/>
        </p:spPr>
      </p:sp>
      <p:sp>
        <p:nvSpPr>
          <p:cNvPr id="18434" name="Notes Placeholder 2">
            <a:extLst>
              <a:ext uri="{FF2B5EF4-FFF2-40B4-BE49-F238E27FC236}">
                <a16:creationId xmlns:a16="http://schemas.microsoft.com/office/drawing/2014/main" id="{82B8FEF8-B58A-384E-A6C5-ECD8CB04E4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5" name="Slide Number Placeholder 3">
            <a:extLst>
              <a:ext uri="{FF2B5EF4-FFF2-40B4-BE49-F238E27FC236}">
                <a16:creationId xmlns:a16="http://schemas.microsoft.com/office/drawing/2014/main" id="{1C4C5556-BF92-1A4D-B2E6-5013063B286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174B34-312F-5A42-B031-D2E32E815755}" type="slidenum">
              <a:rPr lang="en-US" altLang="en-US" sz="1100"/>
              <a:pPr/>
              <a:t>7</a:t>
            </a:fld>
            <a:endParaRPr lang="en-US" altLang="en-US" sz="1100"/>
          </a:p>
        </p:txBody>
      </p:sp>
    </p:spTree>
    <p:extLst>
      <p:ext uri="{BB962C8B-B14F-4D97-AF65-F5344CB8AC3E}">
        <p14:creationId xmlns:p14="http://schemas.microsoft.com/office/powerpoint/2010/main" val="301101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2F891217-0729-0346-AFE1-70927F073E07}"/>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76E8B3C3-4C5A-984D-97D6-BB6AECDF48D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The probability of coincident events can be calculated using the following equation: 		where is the probability of having </a:t>
            </a:r>
            <a:r>
              <a:rPr lang="en-US" altLang="en-US" i="1"/>
              <a:t>n</a:t>
            </a:r>
            <a:r>
              <a:rPr lang="en-US" altLang="en-US"/>
              <a:t> particles within the probe volume simultaneously, and Г is defined by the following relation: , where </a:t>
            </a:r>
            <a:r>
              <a:rPr lang="en-US" altLang="en-US" i="1"/>
              <a:t>h</a:t>
            </a:r>
            <a:r>
              <a:rPr lang="en-US" altLang="en-US"/>
              <a:t> is the height of the laser beam, </a:t>
            </a:r>
            <a:r>
              <a:rPr lang="en-US" altLang="en-US" i="1"/>
              <a:t>R</a:t>
            </a:r>
            <a:r>
              <a:rPr lang="en-US" altLang="en-US"/>
              <a:t> is the event rate, and </a:t>
            </a:r>
            <a:r>
              <a:rPr lang="en-US" altLang="en-US" i="1"/>
              <a:t>v </a:t>
            </a:r>
            <a:r>
              <a:rPr lang="en-US" altLang="en-US"/>
              <a:t>is the linear flow velocity. Coincidence calculations were limited calculating the probability of a doublet (2 coincident particles).</a:t>
            </a:r>
          </a:p>
          <a:p>
            <a:pPr>
              <a:spcBef>
                <a:spcPct val="0"/>
              </a:spcBef>
            </a:pPr>
            <a:endParaRPr lang="en-US" altLang="en-US"/>
          </a:p>
        </p:txBody>
      </p:sp>
      <p:sp>
        <p:nvSpPr>
          <p:cNvPr id="37891" name="Slide Number Placeholder 3">
            <a:extLst>
              <a:ext uri="{FF2B5EF4-FFF2-40B4-BE49-F238E27FC236}">
                <a16:creationId xmlns:a16="http://schemas.microsoft.com/office/drawing/2014/main" id="{A29F6C7C-958A-3D4D-A0F4-170CCF91DA8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0913997-18E5-9C40-AC46-F9337F71622D}" type="slidenum">
              <a:rPr lang="en-US" altLang="en-US" sz="1100">
                <a:latin typeface="Arial" panose="020B0604020202020204" pitchFamily="34" charset="0"/>
                <a:cs typeface="Arial" panose="020B0604020202020204" pitchFamily="34" charset="0"/>
              </a:rPr>
              <a:pPr/>
              <a:t>25</a:t>
            </a:fld>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0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E5BE7C06-2A35-394F-9B92-DBD3174AF01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AAA41E5-74DD-8441-A4A8-CD720A9C8A6C}" type="slidenum">
              <a:rPr lang="en-GB" altLang="en-US" sz="1100"/>
              <a:pPr/>
              <a:t>26</a:t>
            </a:fld>
            <a:endParaRPr lang="en-GB" altLang="en-US" sz="1100"/>
          </a:p>
        </p:txBody>
      </p:sp>
      <p:sp>
        <p:nvSpPr>
          <p:cNvPr id="39939" name="Rectangle 1">
            <a:extLst>
              <a:ext uri="{FF2B5EF4-FFF2-40B4-BE49-F238E27FC236}">
                <a16:creationId xmlns:a16="http://schemas.microsoft.com/office/drawing/2014/main" id="{1F63FEA8-A288-484B-A131-DA9693C58480}"/>
              </a:ext>
            </a:extLst>
          </p:cNvPr>
          <p:cNvSpPr>
            <a:spLocks noGrp="1" noRot="1" noChangeAspect="1" noChangeArrowheads="1" noTextEdit="1"/>
          </p:cNvSpPr>
          <p:nvPr>
            <p:ph type="sldImg"/>
          </p:nvPr>
        </p:nvSpPr>
        <p:spPr>
          <a:xfrm>
            <a:off x="217488" y="812800"/>
            <a:ext cx="7123112" cy="4008438"/>
          </a:xfrm>
          <a:solidFill>
            <a:srgbClr val="FFFFFF"/>
          </a:solidFill>
          <a:ln/>
        </p:spPr>
      </p:sp>
      <p:sp>
        <p:nvSpPr>
          <p:cNvPr id="39940" name="Text Box 2">
            <a:extLst>
              <a:ext uri="{FF2B5EF4-FFF2-40B4-BE49-F238E27FC236}">
                <a16:creationId xmlns:a16="http://schemas.microsoft.com/office/drawing/2014/main" id="{79B962E7-C816-F645-BB83-403E05022F02}"/>
              </a:ext>
            </a:extLst>
          </p:cNvPr>
          <p:cNvSpPr>
            <a:spLocks noGrp="1"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0584"/>
          <a:lstStyle/>
          <a:p>
            <a:pPr algn="just" eaLnBrk="1">
              <a:lnSpc>
                <a:spcPct val="93000"/>
              </a:lnSpc>
              <a:spcBef>
                <a:spcPct val="0"/>
              </a:spcBef>
              <a:tabLst>
                <a:tab pos="723900" algn="l"/>
                <a:tab pos="1447800" algn="l"/>
                <a:tab pos="2171700" algn="l"/>
                <a:tab pos="2895600" algn="l"/>
                <a:tab pos="3619500" algn="l"/>
                <a:tab pos="4343400" algn="l"/>
                <a:tab pos="5067300" algn="l"/>
                <a:tab pos="5791200" algn="l"/>
              </a:tabLst>
            </a:pPr>
            <a:r>
              <a:rPr lang="en-US" altLang="en-US"/>
              <a:t>Coincident detection of 100 nm fluorescent beads at high bead concentrations. Serial dilutions from a highly concentrated 100 nm bead suspension were prepared and analyzed using a 140 μm nozzle and 5 psi sheath fluid pressure. </a:t>
            </a:r>
            <a:r>
              <a:rPr lang="en-US" altLang="en-US" b="1"/>
              <a:t>(A)</a:t>
            </a:r>
            <a:r>
              <a:rPr lang="en-US" altLang="en-US"/>
              <a:t> Analysis of event rate, </a:t>
            </a:r>
            <a:r>
              <a:rPr lang="en-US" altLang="en-US" b="1"/>
              <a:t>(B)</a:t>
            </a:r>
            <a:r>
              <a:rPr lang="en-US" altLang="en-US"/>
              <a:t> light scattering (rw‐FSC) and </a:t>
            </a:r>
            <a:r>
              <a:rPr lang="en-US" altLang="en-US" b="1"/>
              <a:t>(C)</a:t>
            </a:r>
            <a:r>
              <a:rPr lang="en-US" altLang="en-US"/>
              <a:t> fluorescence (FL1). </a:t>
            </a:r>
            <a:r>
              <a:rPr lang="en-US" altLang="en-US" b="1"/>
              <a:t>(D)</a:t>
            </a:r>
            <a:r>
              <a:rPr lang="en-US" altLang="en-US"/>
              <a:t> Scatter plots (rw‐FSC vs. FL1) of bead samples indicated by arrows in A–C. Scatter plots display 20,000 recorded events. Below are images of the digital oscilloscope captured during the analysis of low bead concentrations (left), during coincident particle detection (middle), and during clear swarm (right). Yellow and blue arrows indicate the level of the baseline signal. Shown is a representative experiment out of three experiments. [Color figure can be viewed in the online issue, which is available at wileyonlinelibrary.com.]</a:t>
            </a:r>
          </a:p>
          <a:p>
            <a:pPr>
              <a:tabLst>
                <a:tab pos="723900" algn="l"/>
                <a:tab pos="1447800" algn="l"/>
                <a:tab pos="2171700" algn="l"/>
                <a:tab pos="2895600" algn="l"/>
                <a:tab pos="3619500" algn="l"/>
                <a:tab pos="4343400" algn="l"/>
                <a:tab pos="5067300" algn="l"/>
                <a:tab pos="5791200" algn="l"/>
              </a:tabLst>
            </a:pPr>
            <a:endParaRPr lang="en-US" altLang="en-US"/>
          </a:p>
          <a:p>
            <a:pPr>
              <a:tabLst>
                <a:tab pos="723900" algn="l"/>
                <a:tab pos="1447800" algn="l"/>
                <a:tab pos="2171700" algn="l"/>
                <a:tab pos="2895600" algn="l"/>
                <a:tab pos="3619500" algn="l"/>
                <a:tab pos="4343400" algn="l"/>
                <a:tab pos="5067300" algn="l"/>
                <a:tab pos="5791200" algn="l"/>
              </a:tabLst>
            </a:pPr>
            <a:r>
              <a:rPr lang="en-GB" altLang="en-US"/>
              <a:t>© IF THIS IMAGE HAS BEEN PROVIDED BY OR IS OWNED BY A THIRD PARTY, AS INDICATED IN THE CAPTION LINE, THEN FURTHER PERMISSION MAY BE NEEDED BEFORE ANY FURTHER USE. PLEASE CONTACT WILEY'S PERMISSIONS DEPARTMENT ON PERMISSIONS@WILEY.COM OR USE THE RIGHTSLINK SERVICE BY CLICKING ON THE 'REQUEST PERMISSION' LINK ACCOMPANYING THIS ARTICLE. WILEY OR AUTHOR OWNED IMAGES MAY BE USED FOR NON-COMMERCIAL PURPOSES, SUBJECT TO PROPER CITATION OF THE ARTICLE, AUTHOR, AND PUBLISHER.</a:t>
            </a:r>
            <a:endParaRPr lang="en-US" altLang="en-US"/>
          </a:p>
        </p:txBody>
      </p:sp>
    </p:spTree>
    <p:extLst>
      <p:ext uri="{BB962C8B-B14F-4D97-AF65-F5344CB8AC3E}">
        <p14:creationId xmlns:p14="http://schemas.microsoft.com/office/powerpoint/2010/main" val="25713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F878DE3-79AA-2E4E-AE85-81A0AE132F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31863">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31863">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31863">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31863">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702CD7D-18A8-0544-89A3-C4FAF399B074}" type="slidenum">
              <a:rPr lang="en-US" altLang="en-US" sz="1100"/>
              <a:pPr/>
              <a:t>33</a:t>
            </a:fld>
            <a:endParaRPr lang="en-US" altLang="en-US" sz="1100"/>
          </a:p>
        </p:txBody>
      </p:sp>
      <p:sp>
        <p:nvSpPr>
          <p:cNvPr id="48130" name="Rectangle 2">
            <a:extLst>
              <a:ext uri="{FF2B5EF4-FFF2-40B4-BE49-F238E27FC236}">
                <a16:creationId xmlns:a16="http://schemas.microsoft.com/office/drawing/2014/main" id="{14C34309-3263-2E4E-90CE-F8AC79E987D1}"/>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D6330EED-ED51-3149-8995-FB2C042F45F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783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3A15-2BA6-F94B-B538-787F9FFB3E98}"/>
              </a:ext>
            </a:extLst>
          </p:cNvPr>
          <p:cNvSpPr>
            <a:spLocks noGrp="1"/>
          </p:cNvSpPr>
          <p:nvPr>
            <p:ph type="ctrTitle"/>
          </p:nvPr>
        </p:nvSpPr>
        <p:spPr>
          <a:xfrm>
            <a:off x="455775" y="1959851"/>
            <a:ext cx="400513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BB94DE9B-1DB3-5248-BFC2-ABEACFA7B794}"/>
              </a:ext>
            </a:extLst>
          </p:cNvPr>
          <p:cNvSpPr>
            <a:spLocks noGrp="1"/>
          </p:cNvSpPr>
          <p:nvPr>
            <p:ph type="subTitle" idx="1"/>
          </p:nvPr>
        </p:nvSpPr>
        <p:spPr>
          <a:xfrm>
            <a:off x="455775" y="4439526"/>
            <a:ext cx="3458199" cy="165576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8813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35C6-3E89-A444-AE13-7FE203E66A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234D07-530D-5A4B-BB76-084BA5B2690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E98DDF-F2E8-1B46-840F-FF4BDBE426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7D0FE22-30E9-E34A-89C7-05F941A69068}"/>
              </a:ext>
            </a:extLst>
          </p:cNvPr>
          <p:cNvSpPr>
            <a:spLocks noGrp="1"/>
          </p:cNvSpPr>
          <p:nvPr>
            <p:ph type="ftr" sz="quarter" idx="11"/>
          </p:nvPr>
        </p:nvSpPr>
        <p:spPr/>
        <p:txBody>
          <a:bodyPr/>
          <a:lstStyle/>
          <a:p>
            <a:r>
              <a:rPr lang="en-US"/>
              <a:t>‹#›</a:t>
            </a:r>
          </a:p>
        </p:txBody>
      </p:sp>
      <p:sp>
        <p:nvSpPr>
          <p:cNvPr id="6" name="Slide Number Placeholder 5">
            <a:extLst>
              <a:ext uri="{FF2B5EF4-FFF2-40B4-BE49-F238E27FC236}">
                <a16:creationId xmlns:a16="http://schemas.microsoft.com/office/drawing/2014/main" id="{F1DC9349-42EA-AF46-89C9-5C45B788EB05}"/>
              </a:ext>
            </a:extLst>
          </p:cNvPr>
          <p:cNvSpPr>
            <a:spLocks noGrp="1"/>
          </p:cNvSpPr>
          <p:nvPr>
            <p:ph type="sldNum" sz="quarter" idx="12"/>
          </p:nvPr>
        </p:nvSpPr>
        <p:spPr>
          <a:xfrm>
            <a:off x="8610600" y="6356350"/>
            <a:ext cx="2743200" cy="365125"/>
          </a:xfrm>
          <a:prstGeom prst="rect">
            <a:avLst/>
          </a:prstGeom>
        </p:spPr>
        <p:txBody>
          <a:bodyPr/>
          <a:lstStyle/>
          <a:p>
            <a:fld id="{B533D1DB-020E-3B40-92D7-C3628B3E9A56}" type="slidenum">
              <a:rPr lang="en-US" smtClean="0"/>
              <a:t>‹#›</a:t>
            </a:fld>
            <a:endParaRPr lang="en-US"/>
          </a:p>
        </p:txBody>
      </p:sp>
    </p:spTree>
    <p:extLst>
      <p:ext uri="{BB962C8B-B14F-4D97-AF65-F5344CB8AC3E}">
        <p14:creationId xmlns:p14="http://schemas.microsoft.com/office/powerpoint/2010/main" val="3994082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4">
            <a:extLst>
              <a:ext uri="{FF2B5EF4-FFF2-40B4-BE49-F238E27FC236}">
                <a16:creationId xmlns:a16="http://schemas.microsoft.com/office/drawing/2014/main" id="{EBF50312-A4BD-3F4A-A380-05123B9AF210}"/>
              </a:ext>
            </a:extLst>
          </p:cNvPr>
          <p:cNvSpPr>
            <a:spLocks noGrp="1"/>
          </p:cNvSpPr>
          <p:nvPr>
            <p:ph type="ftr" sz="quarter" idx="10"/>
          </p:nvPr>
        </p:nvSpPr>
        <p:spPr>
          <a:xfrm>
            <a:off x="3302000" y="6591300"/>
            <a:ext cx="5537200" cy="304800"/>
          </a:xfrm>
          <a:prstGeom prst="rect">
            <a:avLst/>
          </a:prstGeom>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5">
            <a:extLst>
              <a:ext uri="{FF2B5EF4-FFF2-40B4-BE49-F238E27FC236}">
                <a16:creationId xmlns:a16="http://schemas.microsoft.com/office/drawing/2014/main" id="{02D7A019-D068-2E45-BBBF-DDB5B6E2726B}"/>
              </a:ext>
            </a:extLst>
          </p:cNvPr>
          <p:cNvSpPr>
            <a:spLocks noGrp="1"/>
          </p:cNvSpPr>
          <p:nvPr>
            <p:ph type="sldNum" sz="quarter" idx="11"/>
          </p:nvPr>
        </p:nvSpPr>
        <p:spPr/>
        <p:txBody>
          <a:bodyPr/>
          <a:lstStyle>
            <a:lvl1pPr>
              <a:defRPr smtClean="0"/>
            </a:lvl1pPr>
          </a:lstStyle>
          <a:p>
            <a:pPr>
              <a:defRPr/>
            </a:pPr>
            <a:fld id="{FB13C1B5-00CC-4944-BE02-565D96ED4D95}" type="slidenum">
              <a:rPr lang="en-US" altLang="en-US"/>
              <a:pPr>
                <a:defRPr/>
              </a:pPr>
              <a:t>‹#›</a:t>
            </a:fld>
            <a:endParaRPr lang="en-US" altLang="en-US"/>
          </a:p>
        </p:txBody>
      </p:sp>
    </p:spTree>
    <p:extLst>
      <p:ext uri="{BB962C8B-B14F-4D97-AF65-F5344CB8AC3E}">
        <p14:creationId xmlns:p14="http://schemas.microsoft.com/office/powerpoint/2010/main" val="2444050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BFC88FE5-0FA7-364C-901B-0437AD4FB313}"/>
              </a:ext>
            </a:extLst>
          </p:cNvPr>
          <p:cNvSpPr>
            <a:spLocks noGrp="1" noChangeArrowheads="1"/>
          </p:cNvSpPr>
          <p:nvPr>
            <p:ph type="sldNum" sz="quarter" idx="10"/>
          </p:nvPr>
        </p:nvSpPr>
        <p:spPr>
          <a:ln/>
        </p:spPr>
        <p:txBody>
          <a:bodyPr/>
          <a:lstStyle>
            <a:lvl1pPr>
              <a:defRPr/>
            </a:lvl1pPr>
          </a:lstStyle>
          <a:p>
            <a:pPr>
              <a:defRPr/>
            </a:pPr>
            <a:r>
              <a:rPr lang="en-US" altLang="en-US"/>
              <a:t>Page </a:t>
            </a:r>
            <a:fld id="{244DA721-382F-134C-826F-AD1D723E66A8}" type="slidenum">
              <a:rPr lang="en-US" altLang="en-US" smtClean="0"/>
              <a:pPr>
                <a:defRPr/>
              </a:pPr>
              <a:t>‹#›</a:t>
            </a:fld>
            <a:endParaRPr lang="en-US" altLang="en-US"/>
          </a:p>
        </p:txBody>
      </p:sp>
    </p:spTree>
    <p:extLst>
      <p:ext uri="{BB962C8B-B14F-4D97-AF65-F5344CB8AC3E}">
        <p14:creationId xmlns:p14="http://schemas.microsoft.com/office/powerpoint/2010/main" val="218703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68EDA3-7004-724E-90D6-DEC6DED9A26C}"/>
              </a:ext>
            </a:extLst>
          </p:cNvPr>
          <p:cNvSpPr>
            <a:spLocks noGrp="1"/>
          </p:cNvSpPr>
          <p:nvPr>
            <p:ph type="title"/>
          </p:nvPr>
        </p:nvSpPr>
        <p:spPr>
          <a:xfrm>
            <a:off x="429827" y="1109106"/>
            <a:ext cx="4133627" cy="1822102"/>
          </a:xfrm>
          <a:prstGeom prst="rect">
            <a:avLst/>
          </a:prstGeom>
        </p:spPr>
        <p:txBody>
          <a:bodyPr vert="horz" lIns="91440" tIns="45720" rIns="91440" bIns="45720" rtlCol="0" anchor="ctr">
            <a:normAutofit/>
          </a:bodyPr>
          <a:lstStyle/>
          <a:p>
            <a:r>
              <a:rPr lang="en-US" dirty="0"/>
              <a:t>Section Header Goes Here</a:t>
            </a:r>
          </a:p>
        </p:txBody>
      </p:sp>
      <p:pic>
        <p:nvPicPr>
          <p:cNvPr id="16" name="Picture 15">
            <a:extLst>
              <a:ext uri="{FF2B5EF4-FFF2-40B4-BE49-F238E27FC236}">
                <a16:creationId xmlns:a16="http://schemas.microsoft.com/office/drawing/2014/main" id="{EFB831C7-CBCF-BB48-9F23-BCDC7B321C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67563" y="6285233"/>
            <a:ext cx="1270616" cy="327643"/>
          </a:xfrm>
          <a:prstGeom prst="rect">
            <a:avLst/>
          </a:prstGeom>
        </p:spPr>
      </p:pic>
      <p:pic>
        <p:nvPicPr>
          <p:cNvPr id="7" name="Picture 6">
            <a:extLst>
              <a:ext uri="{FF2B5EF4-FFF2-40B4-BE49-F238E27FC236}">
                <a16:creationId xmlns:a16="http://schemas.microsoft.com/office/drawing/2014/main" id="{22792D3B-0F6C-F849-8787-52E6FEF220F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29827" y="6409346"/>
            <a:ext cx="904540" cy="203531"/>
          </a:xfrm>
          <a:prstGeom prst="rect">
            <a:avLst/>
          </a:prstGeom>
        </p:spPr>
      </p:pic>
      <p:pic>
        <p:nvPicPr>
          <p:cNvPr id="5" name="Picture 4">
            <a:extLst>
              <a:ext uri="{FF2B5EF4-FFF2-40B4-BE49-F238E27FC236}">
                <a16:creationId xmlns:a16="http://schemas.microsoft.com/office/drawing/2014/main" id="{0F0DADA9-9833-1A40-B0E5-E681B1DFF6A2}"/>
              </a:ext>
            </a:extLst>
          </p:cNvPr>
          <p:cNvPicPr>
            <a:picLocks noChangeAspect="1"/>
          </p:cNvPicPr>
          <p:nvPr userDrawn="1"/>
        </p:nvPicPr>
        <p:blipFill>
          <a:blip r:embed="rId5"/>
          <a:stretch>
            <a:fillRect/>
          </a:stretch>
        </p:blipFill>
        <p:spPr>
          <a:xfrm>
            <a:off x="0" y="5873088"/>
            <a:ext cx="626762" cy="984912"/>
          </a:xfrm>
          <a:prstGeom prst="rect">
            <a:avLst/>
          </a:prstGeom>
        </p:spPr>
      </p:pic>
    </p:spTree>
    <p:extLst>
      <p:ext uri="{BB962C8B-B14F-4D97-AF65-F5344CB8AC3E}">
        <p14:creationId xmlns:p14="http://schemas.microsoft.com/office/powerpoint/2010/main" val="3876612897"/>
      </p:ext>
    </p:extLst>
  </p:cSld>
  <p:clrMap bg1="lt1" tx1="dk1" bg2="lt2" tx2="dk2" accent1="accent1" accent2="accent2" accent3="accent3" accent4="accent4" accent5="accent5" accent6="accent6" hlink="hlink" folHlink="folHlink"/>
  <p:sldLayoutIdLst>
    <p:sldLayoutId id="2147483660" r:id="rId1"/>
  </p:sldLayoutIdLst>
  <p:hf sldNum="0" hd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726358-FEE3-C541-9E0E-5C1ABDE97BA6}"/>
              </a:ext>
            </a:extLst>
          </p:cNvPr>
          <p:cNvSpPr/>
          <p:nvPr userDrawn="1"/>
        </p:nvSpPr>
        <p:spPr>
          <a:xfrm>
            <a:off x="0" y="0"/>
            <a:ext cx="12192000" cy="6383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943DA0B-CACE-1D47-9FF9-6162F6B62CC5}"/>
              </a:ext>
            </a:extLst>
          </p:cNvPr>
          <p:cNvSpPr>
            <a:spLocks noGrp="1"/>
          </p:cNvSpPr>
          <p:nvPr>
            <p:ph type="title"/>
          </p:nvPr>
        </p:nvSpPr>
        <p:spPr>
          <a:xfrm>
            <a:off x="429827" y="920079"/>
            <a:ext cx="10515600" cy="455271"/>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35D2858D-A47C-0548-B08C-1F36E32CAA54}"/>
              </a:ext>
            </a:extLst>
          </p:cNvPr>
          <p:cNvSpPr>
            <a:spLocks noGrp="1"/>
          </p:cNvSpPr>
          <p:nvPr>
            <p:ph type="body" idx="1"/>
          </p:nvPr>
        </p:nvSpPr>
        <p:spPr>
          <a:xfrm>
            <a:off x="429827" y="1475974"/>
            <a:ext cx="10515600" cy="413079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46D0086E-9146-EC46-8F9C-63D72E8982E8}"/>
              </a:ext>
            </a:extLst>
          </p:cNvPr>
          <p:cNvSpPr>
            <a:spLocks noGrp="1"/>
          </p:cNvSpPr>
          <p:nvPr>
            <p:ph type="ftr" sz="quarter" idx="3"/>
          </p:nvPr>
        </p:nvSpPr>
        <p:spPr>
          <a:xfrm>
            <a:off x="4038600" y="6511969"/>
            <a:ext cx="4114800" cy="223542"/>
          </a:xfrm>
          <a:prstGeom prst="rect">
            <a:avLst/>
          </a:prstGeom>
        </p:spPr>
        <p:txBody>
          <a:bodyPr vert="horz" lIns="91440" tIns="45720" rIns="91440" bIns="45720" rtlCol="0" anchor="ctr"/>
          <a:lstStyle>
            <a:lvl1pPr algn="ctr">
              <a:defRPr sz="1200">
                <a:solidFill>
                  <a:schemeClr val="bg1"/>
                </a:solidFill>
              </a:defRPr>
            </a:lvl1pPr>
          </a:lstStyle>
          <a:p>
            <a:fld id="{88E94964-B3A1-1744-9E4E-4AC552125A0C}" type="slidenum">
              <a:rPr lang="en-US" smtClean="0"/>
              <a:pPr/>
              <a:t>‹#›</a:t>
            </a:fld>
            <a:endParaRPr lang="en-US" dirty="0"/>
          </a:p>
        </p:txBody>
      </p:sp>
      <p:pic>
        <p:nvPicPr>
          <p:cNvPr id="8" name="Picture 7">
            <a:extLst>
              <a:ext uri="{FF2B5EF4-FFF2-40B4-BE49-F238E27FC236}">
                <a16:creationId xmlns:a16="http://schemas.microsoft.com/office/drawing/2014/main" id="{62EF4F13-3E3D-CC4A-B130-DB33C36ED97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938129" y="6484332"/>
            <a:ext cx="900049" cy="232088"/>
          </a:xfrm>
          <a:prstGeom prst="rect">
            <a:avLst/>
          </a:prstGeom>
        </p:spPr>
      </p:pic>
      <p:pic>
        <p:nvPicPr>
          <p:cNvPr id="11" name="Picture 10">
            <a:extLst>
              <a:ext uri="{FF2B5EF4-FFF2-40B4-BE49-F238E27FC236}">
                <a16:creationId xmlns:a16="http://schemas.microsoft.com/office/drawing/2014/main" id="{35EF12E5-5413-8048-BD2A-D5E62F9E42A8}"/>
              </a:ext>
            </a:extLst>
          </p:cNvPr>
          <p:cNvPicPr>
            <a:picLocks noChangeAspect="1"/>
          </p:cNvPicPr>
          <p:nvPr userDrawn="1"/>
        </p:nvPicPr>
        <p:blipFill>
          <a:blip r:embed="rId6"/>
          <a:stretch>
            <a:fillRect/>
          </a:stretch>
        </p:blipFill>
        <p:spPr>
          <a:xfrm>
            <a:off x="429827" y="6505554"/>
            <a:ext cx="2132857" cy="240919"/>
          </a:xfrm>
          <a:prstGeom prst="rect">
            <a:avLst/>
          </a:prstGeom>
        </p:spPr>
      </p:pic>
      <p:pic>
        <p:nvPicPr>
          <p:cNvPr id="10" name="Picture 9">
            <a:extLst>
              <a:ext uri="{FF2B5EF4-FFF2-40B4-BE49-F238E27FC236}">
                <a16:creationId xmlns:a16="http://schemas.microsoft.com/office/drawing/2014/main" id="{E322497F-2107-1C4B-94EC-ADCCB42A8C60}"/>
              </a:ext>
            </a:extLst>
          </p:cNvPr>
          <p:cNvPicPr>
            <a:picLocks noChangeAspect="1"/>
          </p:cNvPicPr>
          <p:nvPr userDrawn="1"/>
        </p:nvPicPr>
        <p:blipFill>
          <a:blip r:embed="rId7"/>
          <a:stretch>
            <a:fillRect/>
          </a:stretch>
        </p:blipFill>
        <p:spPr>
          <a:xfrm>
            <a:off x="0" y="5873088"/>
            <a:ext cx="626762" cy="984912"/>
          </a:xfrm>
          <a:prstGeom prst="rect">
            <a:avLst/>
          </a:prstGeom>
        </p:spPr>
      </p:pic>
    </p:spTree>
    <p:extLst>
      <p:ext uri="{BB962C8B-B14F-4D97-AF65-F5344CB8AC3E}">
        <p14:creationId xmlns:p14="http://schemas.microsoft.com/office/powerpoint/2010/main" val="264169547"/>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Lst>
  <p:hf sldNum="0" hdr="0" dt="0"/>
  <p:txStyles>
    <p:titleStyle>
      <a:lvl1pPr algn="l" defTabSz="914400" rtl="0" eaLnBrk="1" latinLnBrk="0" hangingPunct="1">
        <a:lnSpc>
          <a:spcPct val="90000"/>
        </a:lnSpc>
        <a:spcBef>
          <a:spcPct val="0"/>
        </a:spcBef>
        <a:buNone/>
        <a:defRPr sz="3600" kern="1200">
          <a:solidFill>
            <a:srgbClr val="00BBD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philiplaven.com/mieplot.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philiplaven.com/mieplot.htm" TargetMode="Externa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www.philiplaven.com/mieplot.htm" TargetMode="Externa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hyperlink" Target="http://www.philiplaven.com/mieplot.htm" TargetMode="External"/><Relationship Id="rId4" Type="http://schemas.openxmlformats.org/officeDocument/2006/relationships/image" Target="../media/image25.emf"/></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38.emf"/></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onlinelibrary.wiley.com/doi/10.1002/cyto.a.22644/full#cytoa22644-fig-0001"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4.xml"/><Relationship Id="rId4" Type="http://schemas.openxmlformats.org/officeDocument/2006/relationships/image" Target="../media/image52.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emf"/><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6082C712-6066-5146-A935-2368D32082D9}"/>
              </a:ext>
            </a:extLst>
          </p:cNvPr>
          <p:cNvSpPr txBox="1">
            <a:spLocks/>
          </p:cNvSpPr>
          <p:nvPr/>
        </p:nvSpPr>
        <p:spPr>
          <a:xfrm>
            <a:off x="1298723" y="788989"/>
            <a:ext cx="6000750" cy="608013"/>
          </a:xfrm>
          <a:prstGeom prst="rect">
            <a:avLst/>
          </a:prstGeom>
          <a:noFill/>
          <a:ln>
            <a:noFill/>
          </a:ln>
          <a:effectLst/>
          <a:extLst>
            <a:ext uri="{C572A759-6A51-4108-AA02-DFA0A04FC94B}"/>
          </a:extLst>
        </p:spPr>
        <p:txBody>
          <a:bodyPr lIns="81280" tIns="40640" rIns="81280" bIns="40640"/>
          <a:lstStyle/>
          <a:p>
            <a:pPr>
              <a:defRPr/>
            </a:pPr>
            <a:r>
              <a:rPr lang="en-US" sz="3600" b="1" dirty="0">
                <a:solidFill>
                  <a:srgbClr val="00A69C"/>
                </a:solidFill>
                <a:latin typeface="Arial Narrow" charset="0"/>
                <a:ea typeface="ＭＳ 明朝" charset="-128"/>
                <a:cs typeface="Arial" charset="0"/>
              </a:rPr>
              <a:t>Advanced Flow Cytometry</a:t>
            </a:r>
            <a:endParaRPr lang="en-US" sz="1400" dirty="0">
              <a:latin typeface="Cambria" charset="0"/>
              <a:ea typeface="ＭＳ 明朝" charset="-128"/>
              <a:cs typeface="Times New Roman" charset="0"/>
            </a:endParaRPr>
          </a:p>
        </p:txBody>
      </p:sp>
      <p:sp>
        <p:nvSpPr>
          <p:cNvPr id="4" name="Rectangle 3">
            <a:extLst>
              <a:ext uri="{FF2B5EF4-FFF2-40B4-BE49-F238E27FC236}">
                <a16:creationId xmlns:a16="http://schemas.microsoft.com/office/drawing/2014/main" id="{36BB967D-C054-0B42-812E-F132C9B4F1BF}"/>
              </a:ext>
            </a:extLst>
          </p:cNvPr>
          <p:cNvSpPr>
            <a:spLocks noChangeArrowheads="1"/>
          </p:cNvSpPr>
          <p:nvPr/>
        </p:nvSpPr>
        <p:spPr bwMode="auto">
          <a:xfrm>
            <a:off x="1524001" y="379414"/>
            <a:ext cx="163513" cy="409575"/>
          </a:xfrm>
          <a:prstGeom prst="rect">
            <a:avLst/>
          </a:prstGeom>
          <a:noFill/>
          <a:ln>
            <a:noFill/>
          </a:ln>
          <a:effectLst/>
          <a:extLst>
            <a:ext uri="{909E8E84-426E-40dd-AFC4-6F175D3DCCD1}"/>
            <a:ext uri="{91240B29-F687-4f45-9708-019B960494DF}"/>
            <a:ext uri="{AF507438-7753-43e0-B8FC-AC1667EBCBE1}"/>
          </a:extLst>
        </p:spPr>
        <p:txBody>
          <a:bodyPr wrap="none" lIns="81280" tIns="40640" rIns="81280" bIns="40640" anchor="ctr">
            <a:spAutoFit/>
          </a:bodyPr>
          <a:lstStyle/>
          <a:p>
            <a:pPr>
              <a:defRPr/>
            </a:pPr>
            <a:endParaRPr lang="en-US" sz="2133"/>
          </a:p>
        </p:txBody>
      </p:sp>
      <p:sp>
        <p:nvSpPr>
          <p:cNvPr id="7" name="Subtitle 2">
            <a:extLst>
              <a:ext uri="{FF2B5EF4-FFF2-40B4-BE49-F238E27FC236}">
                <a16:creationId xmlns:a16="http://schemas.microsoft.com/office/drawing/2014/main" id="{23BAC17F-763D-EA4F-9F07-B084A924E8D3}"/>
              </a:ext>
            </a:extLst>
          </p:cNvPr>
          <p:cNvSpPr txBox="1">
            <a:spLocks/>
          </p:cNvSpPr>
          <p:nvPr/>
        </p:nvSpPr>
        <p:spPr>
          <a:xfrm>
            <a:off x="1298723" y="1478758"/>
            <a:ext cx="6858000" cy="655637"/>
          </a:xfrm>
          <a:prstGeom prst="rect">
            <a:avLst/>
          </a:prstGeom>
        </p:spPr>
        <p:txBody>
          <a:bodyPr lIns="81280" tIns="40640" rIns="81280" bIns="40640">
            <a:norm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685800" indent="-228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1000"/>
              </a:spcBef>
              <a:buNone/>
            </a:pPr>
            <a:r>
              <a:rPr lang="en-US" altLang="en-US" b="1" dirty="0"/>
              <a:t>J. Paul Robinson &amp; John Nolan</a:t>
            </a:r>
          </a:p>
        </p:txBody>
      </p:sp>
    </p:spTree>
    <p:extLst>
      <p:ext uri="{BB962C8B-B14F-4D97-AF65-F5344CB8AC3E}">
        <p14:creationId xmlns:p14="http://schemas.microsoft.com/office/powerpoint/2010/main" val="406665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6">
            <a:extLst>
              <a:ext uri="{FF2B5EF4-FFF2-40B4-BE49-F238E27FC236}">
                <a16:creationId xmlns:a16="http://schemas.microsoft.com/office/drawing/2014/main" id="{37BB3ADD-2818-9548-A9C6-5BB5379AE1BD}"/>
              </a:ext>
            </a:extLst>
          </p:cNvPr>
          <p:cNvSpPr>
            <a:spLocks noGrp="1" noChangeArrowheads="1"/>
          </p:cNvSpPr>
          <p:nvPr>
            <p:ph type="title"/>
          </p:nvPr>
        </p:nvSpPr>
        <p:spPr/>
        <p:txBody>
          <a:bodyPr/>
          <a:lstStyle/>
          <a:p>
            <a:endParaRPr lang="en-US" altLang="en-US"/>
          </a:p>
        </p:txBody>
      </p:sp>
      <p:pic>
        <p:nvPicPr>
          <p:cNvPr id="21506" name="Picture 4">
            <a:extLst>
              <a:ext uri="{FF2B5EF4-FFF2-40B4-BE49-F238E27FC236}">
                <a16:creationId xmlns:a16="http://schemas.microsoft.com/office/drawing/2014/main" id="{5361B24F-E752-8044-8F43-EB751DA4C5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265" y="210125"/>
            <a:ext cx="70104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a:extLst>
              <a:ext uri="{FF2B5EF4-FFF2-40B4-BE49-F238E27FC236}">
                <a16:creationId xmlns:a16="http://schemas.microsoft.com/office/drawing/2014/main" id="{4A3F149F-D87D-D24D-8FFC-604BB81B0E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6152" y="1809750"/>
            <a:ext cx="5498583" cy="4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39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8" descr="http://www.azonano.com/images/Article_Images/ImageForArticle_2273%282%29.jpg">
            <a:extLst>
              <a:ext uri="{FF2B5EF4-FFF2-40B4-BE49-F238E27FC236}">
                <a16:creationId xmlns:a16="http://schemas.microsoft.com/office/drawing/2014/main" id="{DD3EE4C0-AE1D-2E41-99CC-BF2D61A34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93825"/>
            <a:ext cx="4833938"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3">
            <a:extLst>
              <a:ext uri="{FF2B5EF4-FFF2-40B4-BE49-F238E27FC236}">
                <a16:creationId xmlns:a16="http://schemas.microsoft.com/office/drawing/2014/main" id="{8AE6EF79-F1D4-AA43-A341-E4460139548E}"/>
              </a:ext>
            </a:extLst>
          </p:cNvPr>
          <p:cNvSpPr>
            <a:spLocks noGrp="1" noChangeArrowheads="1"/>
          </p:cNvSpPr>
          <p:nvPr>
            <p:ph type="title"/>
          </p:nvPr>
        </p:nvSpPr>
        <p:spPr/>
        <p:txBody>
          <a:bodyPr/>
          <a:lstStyle/>
          <a:p>
            <a:pPr algn="l"/>
            <a:r>
              <a:rPr lang="en-US" altLang="en-US"/>
              <a:t>Nanoparticle Tracking Analysis (NTA)</a:t>
            </a:r>
          </a:p>
        </p:txBody>
      </p:sp>
      <p:sp>
        <p:nvSpPr>
          <p:cNvPr id="22531" name="Content Placeholder 1">
            <a:extLst>
              <a:ext uri="{FF2B5EF4-FFF2-40B4-BE49-F238E27FC236}">
                <a16:creationId xmlns:a16="http://schemas.microsoft.com/office/drawing/2014/main" id="{CAD9D098-8242-764C-B376-03D521324608}"/>
              </a:ext>
            </a:extLst>
          </p:cNvPr>
          <p:cNvSpPr>
            <a:spLocks noGrp="1" noChangeArrowheads="1"/>
          </p:cNvSpPr>
          <p:nvPr>
            <p:ph idx="1"/>
          </p:nvPr>
        </p:nvSpPr>
        <p:spPr>
          <a:xfrm>
            <a:off x="5638800" y="1470025"/>
            <a:ext cx="4648200" cy="2133600"/>
          </a:xfrm>
        </p:spPr>
        <p:txBody>
          <a:bodyPr/>
          <a:lstStyle/>
          <a:p>
            <a:r>
              <a:rPr lang="en-US" altLang="en-US" sz="2000"/>
              <a:t>Individual vesicles are detected via laser light scatter</a:t>
            </a:r>
          </a:p>
          <a:p>
            <a:r>
              <a:rPr lang="en-US" altLang="en-US" sz="2000"/>
              <a:t>Brownian motion tracked</a:t>
            </a:r>
          </a:p>
          <a:p>
            <a:r>
              <a:rPr lang="en-US" altLang="en-US" sz="2000"/>
              <a:t>Size estimated from diffusion constant</a:t>
            </a:r>
          </a:p>
          <a:p>
            <a:endParaRPr lang="en-US" altLang="en-US" sz="2000"/>
          </a:p>
        </p:txBody>
      </p:sp>
      <p:sp>
        <p:nvSpPr>
          <p:cNvPr id="22532" name="AutoShape 4" descr="data:image/jpeg;base64,/9j/4AAQSkZJRgABAQAAAQABAAD/2wCEAAkGBhQSEBUUEhIVFRISFxQVFBUUFxQSGBUWFhUXFRUXGBUYHCYeGBkjGRQXHy8gJCcpLSwsFR4xNTAqNSgrLCkBCQoKDgwOFw8PGiodHCQqLCkpLCwpKSkpKSwsLCkpKSksLCkpKSk1KSwtLCkuKSwpKSksLCkxMzUpMyksLzUpKf/AABEIALgBEgMBIgACEQEDEQH/xAAcAAEAAQUBAQAAAAAAAAAAAAAABgMEBQcIAQL/xABIEAABBAADBAcFBAgDBQkAAAABAAIDEQQSIQUGMUEHEyIyUWFxgZGhscEUQnKyI1JTYoKSwvBDo9FEY6LS4RUWFyQlc4Oz4v/EABkBAQEBAQEBAAAAAAAAAAAAAAABAgMEBf/EACcRAQEAAgIBBAEDBQAAAAAAAAABAhEhMRIDBEFRIhMUkQUVMmHB/9oADAMBAAIRAxEAPwDeKIiAiIgIiICIiAiLxB6ij2E3yjkxhwwY69crwCQauzw0boaPkpCrrSS7ERFFEREBERAREQEREBERAREQEREBERAREQEREBERAREQEREBERAREQQnpQ3llwsMbIba6YuHWA1lDa0B5Ekj2Aq43O2rN9heMTm6+Bpe7ObJa5nWRknnpfHXSlH+l7bssEuFDQMrSZhYDg6Rhy04HiAHf8SzGGxxl+1P07eFa/TxOHjcfZ2ljfLWuF86SPDQ4J7mjP8Aooi7Sw10ZLtfC9aUoUA6R2kYfC1wDv6BXyU8jOg9AutnErljfysfaIiy2IiICIiAiIgIiICIiAiIgIiICIiAiIgIiICIiAiIgIiICIiAiIghnSNuqMU2KYkVhsxcwg9tji3MLB0Iyj4rC7Pp/ZtzQGhvYdVtaA0NN3baoV5BT3b7ScLKGtLjkdTW6k6cAPFavwW34YnnrX9WaIp4c03oaquK5Zzl0x6Shwure80A0WW6Bt193zVWHFOb3ZJPTPp7qpR4754T9uP5X/8AKvBvphboSEnwDJL92VY3V0n+xdoukLg7kAb58fJZZRHcjbMc75OrzdlrbzNc3iTwvjwUuXbHpzvYiItIIiICIiAiIgIiICIiAiIgIiICIiAiIgIiICIiAiIgIiICIiAo5vBA3Dudii1jojlGJY/IARo1sjC7QPAIaRYzNocQFI1id6tlMxOEkikvI/LeU0dHA6FS9LHPce3MuOpkj/sfX6D73U9Z41d5PaujNmbQhmaHQvY9taZCDpwWsf8Awowrdesm08XR1+RTPc2fBxRMghkjLxYqxnd2ieOmb2LlheW8ukopery0C7Ob1EUN6TN5psFBE6Bwa98habaHdkMcefnSCZItGwdLePq7Y4ePVX8leRdMGLHFkR9Y5B8nBTa6bmRaiZ0yzjvRQ+6RvzcqzOml/OGH+dw+hTZptdFq9nTT44dnsl//ACrlnTIznhz7JGn+lNmq2OigEfS9CeMEg9HMKuGdLOG5xTD0DD/Um4aqbooa3pUwn6sw/gb9HKq3pPwXN0g9Yz9E3DVS1FF2dJOBP+K4escg+irN6QcCf9oA9WvH9KbNJEiwTN+MEeGKj9pI+YWVwO0I5mZ4nteyyMzTYscQqi4REQEREBERAREQEREBERAREQFa40hzCAbNjT2gqltnaQgjzaW5zWNvhbjQuv7ulr/fXe8wQiJhIlncS48CIwadr4uOmnK1jK/DUi03y3mEj/skLwCbzuvRxb9wH1950UWGFfG9rXuAc7tcaLBel3w8vRRSfHdt3EE2NRyv4I3GEuOpqta0BPIXx4LGm/hPts75yYwtw75AzqRqQabM8GrcTpdeOl34hT7o0dL1MjXSGSJjgI3XYzUesa02baOz5WSFoLCPObgbJ9fTTn6Lpbc/AOhwMEbxT2sGYeBJLqPmLo+i3O2b0zK1j03v/RYYeL5D7mtH9S2ctUdOMmuFHgJj7zGPotVmdtXYfeCdoDWyNrgAWROygHTvNN+3xVSXefEDs2x98CYofdQYFiHznLXjfz8FRHs9w8lCskd/J2gfosMbLhrCOANcQQvW9IcpdX2XCu5DSZl61QqUeKjbyLYCLFu4afeVoSL1vjr6eqsEvPSEAads/D2ONSYnj7ZSFT/76Yc97AfyzvH5muUSfVmrrleprkq2MY5pyuYGOYACNbPOzZOtHl5KomWJ3lwALBHhpnZmNL6mYMrz3mAOg7Vaa87VSLbGCPGLFtPGg7Du43+6PBQmHFBsb29W0ufkyyHNmjykk5aNa8Dfgr7C8NeNN+p+qlWJe3aOBP3sU31ZG75ShfYxeCP+1Tj1w5+YxH0UXaywT8FTWZUmW0uEmFPDH1+KLED5Zl9dXDy2jD7W4lv5oFD16i7qXyxMaAW4qOYk6tYbIFHU2xp40Pat1dGMdbNi/edKf8xw+i532J3z6fVdI9HrK2Zh/NpPve4pO1t4SJERbZEREBERAREQEREBERAREQYja2KjcHRPa4nQgZTWYEOaQfI17lFtsbCjxUWV4pzTbXV2mHn7DzHNZ7eSUMdmcQGtZZJ0AAJJJWr9tb/ssmGEvZZHWh74i8tq6y60L5rhlba64zha4TcCU4giZo6tv3ge94Vz96p7U6OZQ8/Zw0xkkgF2Ui+Rvj6r2He+NzbOHcTzvFzuUr6M5WY2WV3UNjbCG1T5HueXE8XOOgFclPy2u4+dwujSSJzcRiGMc5puOPPoCODnEAjTiB6eC2qFRweDEbabdXeptV13k05W7Fp3pwl/8xAPCJ597z/yrcS0j03TXjmN8IB8XvKUjWuUVyv2X+ZUBfgPj4+KrukocQb497TyID/oqLw2rF3V1yB9yyMdDCHFuZ7WZWF4zZjmN90UOJ89NFYvjrVXjGdphLS5rWixeW+XHlxVKaF1EgaB1aeg5ca81ZeSrUDwVxs/q+sHXZ+r1zdXlDuBqs2nGvZapRzuaCGkgOFGuY8FTWkekLLYYafy/lCxCzeGjJ0HEmh8As5G9crqKbLGR2e14izp58uSt1VnZlOXw+fNUVjGTmz5c/Tk5ynyIiLbqymwxq70HzXS+5cdbPww/wB0w+8X9VzRsXg4+i6f3ajy4PDjwhhH+W1SdremSREW2RERAREQEREBERAREQEREET37H6GX/2JfyvXPOC2s+FxLcpaTZY4Zmn2cl0Tvqy2PH60Mg97XBc6bL2cJXODjQaNCCKLuQzaiv8ARcb3XSdJzsPZeHxMRldh2sPZ0aSRrxIHKlunYmwIMJHkgjawcyBq4+LjxK1PsHZ32bDujMkJvJbjKwVXlz+CzG0elWVkjmRt6yvvRx5m+wkm/VSZydtXC3ptJFAdy9/5cViBDLA5oc17myOGTugGqqip8uuOUym45WWcUWg+mib/ANSd+7DEPzH6rfi566Xn3tWYHgBC3/LYf6laRBXT8NTfqfr9FTnNNOoOh4a8isq7aD8mQvflqgC26FebfIc1itouGQkE3XAivl6rK6n2xke0PGyfEGvgqjNoix3q8svBY5FrTLISbQGYVeXmXAE+61XZNGWgl7boWMnPnqsQiaGVimAdmaGWNQSAdQL7p9FSdtAtcRQOvEWFj16mou2QG1PFvxXo2m3wPwVnDAXBxH3RmPpYH1VJNRq7klrJjaTfP3L6GPZ4n3FYlE0ztMdiyAxuIN618P8Aquqtnx5YY2/qsYPc0Bcpbpx3GB+s+vfQXWbRQA8FJ3Vr6REWmRERAREQEREBERAREQY7bu1XYeEytiMgb3gHBuVvN2o1AUQk6T3HuYdv8Tyfk0KT737LfiMFNFHWd7Rls0CWua6r5XlpaP2xg8Xs+m4hjRmFt1D9Lri3T2LGVvw3jr5Zrau909S5u31pkOuZ+QPFZW66NHJQTZjY44yS6TrM7KAaMhbYzZnE+unkrnFbVle0Oa22m7OU0K8wrQ34HXy/1K563G96qdO2/hrOrQL0ysdpXoF8HeaHlnPo131pQ1he4gAEkkADTUnhwWch3E2i/hhJf4ux+al8/wDt2H3f5ez95l9RJ9297YmYuJxY8NbnzOIHAsI4ZvEhbcwOPjmYHxPD2Hm037D4HyXPmwdx8XjGl8LWFrXlji5+WnCiRR1PELcPR3upJgMO+OV7XOkkMnYshoytbVkCzp4L3+39Kejj449PJ63qfqXyvaVLnDpNnva2JPGpGDl92Ng5+i6OK5r3yp21cVmcWt6+TtNAcRlJAoHjwC7ZXTljNsC551BaRfhl+YKxe0yMju94do34LOzYVhJyz2PF0J53fBx+XNWGJ2IXtIEsYJF9oSN4Hh3OKku+Syy6RVFlZ93JGi80ZH7rwT7jqrZ+yZBxb8W/6rbKzRXTtlSj/Cf/ACuPxpUn4Zw4tcPUEIKS9SkQZjYWF7RDuEkbtPKwL+fuVxi8JHlaMotuhI5rERY5wdZJ5A1QNAAAA1poB7lcS7RaRpmv96iKry52vpf03P2vper5+43Zxdal+5/HL233U/bfozH8uef9XV/4tMVGA6hwVBVpZsxsj3Knp5rze7y9PL1s8vS/xt4+OHhx3rlN9x4rMA/WlZ8ZAuqVzF0dxXPgx4zRf/YCunV5J8tV6iItIIiICIiAiIgIiICIiArbF7OilrrY2Py93O1r6vwsaK4c6uKi+29/4IbbH+lf+6aaD5v5+y1LZO1k2s99NnsblyMa2o3gZQG0PChwGpWjYxljZfNvyJWzpN8TO49flaTo1wFNA/VN/NRHeXdmhmByRx8gNACfLxK4b5ddcMVsuUddH+Nn5gugt8ZZm4DEOw+brgw5MgzOux3W0bNXyXO2xp4Y5QXhzwDd8KI4fe8Vsl2/s0sErGShwMbmlxbldHmBaHF7KrU8VuZaZs2+ehDES554+19nyh2rdBLbR3v1svEeVrbi1B0TyjBvlE8gAmDA0gktBBdZceV2NVt5rrFjgVvG8M5dvVGcf0b4CZ7nvw4L3kucQ57bcTZOh8VJlG99N8G4GLsjPO8HIzkAPvu1vLy8z7VayxsnRBgDwbI30kP1BVnN0L4Q92WZvtY75tWNHTI7qWfoAZy52Y6tjyi6rW83AUfNYo9IpcSXscbNDtHjdUeQ0v3LNv03JWZxHQtGO7i3D8TW/QhY3EdDxHdxkR/GMvyJVA79xgEmJ2lB3aZofDz9V5Jvy23BsJJaMxt9fJpWd36XS0xHRbM3hNhXfxZf6VRk3R6tgD9H62WSjKTZ5GuWVVn78SmssLO0LFvPD3C/YrXE7xzOymWFmVwtuSQAmzXA3zHClN1dRi593JrNNa4Xp+kjdpy+8rR+6knE4Un0jjd8WhZd+2B+zl/mjNe1ZbYW8kbRT80eY/4goH2jT5J5U8Yg8u7Fd7CkescjfkQrN+78X7Mg+TnD5kremB2q4C4320+FPb7tQspHtxp0mgY/zAHyOisz+0uLnJ+7sNWOsF93tNdZsX9wciqMu7EeuSV9cs0bRfCxo/zXTkeE2fNoYIgTydGG/Gq+K+5dwMA7jhI/YC35Fbl2w0f0c4Ssfg2fqyN8u7bvoukAo5gOj7BQzsmiiLZIyS053kWQWmwSQdCVJFZNFoiIqgiIgIiICIiAiIgIiIMVvNs0z4WSMOLS6tR5EHXy0WmsbhnxPMcop7fc4eIK3xIywQeYI9+iheN3fALGYqpGMc3qZjxd/u5b0snTwd68eecbxukJ2LutLite5D+0I734Bz9eHqp3gN3WRsDACWtFDMcxPqTxWdiiFDlyrwX3kCx4pckbxmyImvpmAjk0vNki4+Go4q5wkLxTfssbIzoRcY0PHQLOABe2rpNo0/cmA91pYfGM5f8Ah4fBXuyMDPhiGtlEkN9x4pzfNrhp7KAPksjJjo296Rg/E5o+ZVnNvNhm97ExD+Np+SdLurzeXbP2bCSztbmLAMo4C3ENBPkCQT6LRe19qzTP6x7s7nHtHTUVWmmnoFvvAvZNFfZkikAIvtNcPQ8VQk3UwjuOFh9kbR8gumtkumgm4fiAGhrHBzbNkmrOvPUr1mEc5htrR1lOIzCwa9dPRbxk3AwLuOGb7C9vycrSXoxwR4Me38MjvranjV8o067CkuJ6vvNymvmFTbhayWx3ZBDtO8Kpbbl6JsKeEk7f4mH5sVs/olb9zFSD1aD8iE1TcaoEYBDe0HNOa6+4Sez5f9EdlLZKdQBtl32SOOnqtly9EsoNsxbb8XMcDpw1Dj4qxm6KMXlLRJA5puwS9t3qfu87U1TcQQxtdRz02RosWbzcv7818z9mMFxBk4ACtTwHL6rKbwbuyYWUNmMZkPapjs+XwJFDL5LGSNurHC60OnJRVVs0jG00U7sjSmg8LJ+PuVZm1JQ409+UDQhztXa2NHf3orIEA2OIFc+CvNm7GnlbcMMkjGO1LAXCzrRr1UHg2k8Rl7hmdQHaLnW88hr6e9XTd4MS2TKyaRjWtL3Br3tDeVWDfH1CoybBxAADsPPpqLieaPj3VZy7Oe1rwWyAv4ksII5Vr/eqaGewHSJjW9U4yucM4ytd99pfdONWb115ClvVh0C0buFsT7Tjowb6uACQt5DKRQPtoe9bzC3izk9REW2RERAREQEREBERAREQFRxeEZKxzJGhzHCnNOoIVZEGvt5sbj8I9scDTLER2H9W6V/GsriDq4aaka+9YcY7bUndilb/APHFF8XUVtleUs+K7amdsDbUnec8finY38hKDozx8g/STxjydJLJ/SttInjF8mrYehyQ9/FMH4Y3O+bgr6Podj+9ipCedMY0fVbERXxibqhgcEyGNscYysYKaNTQ9Sq6IqgiIgIiICIiDQ+82z8RDjpZJ2F2d7nBxByuF6UeFVQWNmfNKbDHVyyMdXwC6JICBqx4teTm92zZv2cvtjeforzYUuLgma6Bsgfw7LXdoeDmkU4eS6FRPE8mLhxGJcwXFGxxAvM9zqNa01rddf3gn/Zkr763Euo/dhaIB/Nbn+5wWURaZWeA2TFDfVsDS7vO1c534nutzvaVeIioIiICIiAiIgIiICIiAiIgIiICIiAiIgIiICIiAiIgIiICIiAiIgIiICIiAiIgIiICIiAiIg//2Q==">
            <a:extLst>
              <a:ext uri="{FF2B5EF4-FFF2-40B4-BE49-F238E27FC236}">
                <a16:creationId xmlns:a16="http://schemas.microsoft.com/office/drawing/2014/main" id="{AB48F0FA-8A34-AC43-BDAB-7E7B7A383BD7}"/>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sp>
        <p:nvSpPr>
          <p:cNvPr id="22533" name="AutoShape 6" descr="data:image/jpeg;base64,/9j/4AAQSkZJRgABAQAAAQABAAD/2wCEAAkGBhQSEBUUEhIVFRISFxQVFBUUFxQSGBUWFhUXFRUXGBUYHCYeGBkjGRQXHy8gJCcpLSwsFR4xNTAqNSgrLCkBCQoKDgwOFw8PGiodHCQqLCkpLCwpKSkpKSwsLCkpKSksLCkpKSk1KSwtLCkuKSwpKSksLCkxMzUpMyksLzUpKf/AABEIALgBEgMBIgACEQEDEQH/xAAcAAEAAQUBAQAAAAAAAAAAAAAABgMEBQcIAQL/xABIEAABBAADBAcFBAgDBQkAAAABAAIDEQQSIQUGMUEHEyIyUWFxgZGhscEUQnKyI1JTYoKSwvBDo9FEY6LS4RUWFyQlc4Oz4v/EABkBAQEBAQEBAAAAAAAAAAAAAAABAgMEBf/EACcRAQEAAgIBBAEDBQAAAAAAAAABAhEhMRIDBEFRIhMUkQUVMmHB/9oADAMBAAIRAxEAPwDeKIiAiIgIiICIiAiLxB6ij2E3yjkxhwwY69crwCQauzw0boaPkpCrrSS7ERFFEREBERAREQEREBERAREQEREBERAREQEREBERAREQEREBERAREQQnpQ3llwsMbIba6YuHWA1lDa0B5Ekj2Aq43O2rN9heMTm6+Bpe7ObJa5nWRknnpfHXSlH+l7bssEuFDQMrSZhYDg6Rhy04HiAHf8SzGGxxl+1P07eFa/TxOHjcfZ2ljfLWuF86SPDQ4J7mjP8Aooi7Sw10ZLtfC9aUoUA6R2kYfC1wDv6BXyU8jOg9AutnErljfysfaIiy2IiICIiAiIgIiICIiAiIgIiICIiAiIgIiICIiAiIgIiICIiAiIghnSNuqMU2KYkVhsxcwg9tji3MLB0Iyj4rC7Pp/ZtzQGhvYdVtaA0NN3baoV5BT3b7ScLKGtLjkdTW6k6cAPFavwW34YnnrX9WaIp4c03oaquK5Zzl0x6Shwure80A0WW6Bt193zVWHFOb3ZJPTPp7qpR4754T9uP5X/8AKvBvphboSEnwDJL92VY3V0n+xdoukLg7kAb58fJZZRHcjbMc75OrzdlrbzNc3iTwvjwUuXbHpzvYiItIIiICIiAiIgIiICIiAiIgIiICIiAiIgIiICIiAiIgIiICIiAo5vBA3Dudii1jojlGJY/IARo1sjC7QPAIaRYzNocQFI1id6tlMxOEkikvI/LeU0dHA6FS9LHPce3MuOpkj/sfX6D73U9Z41d5PaujNmbQhmaHQvY9taZCDpwWsf8Awowrdesm08XR1+RTPc2fBxRMghkjLxYqxnd2ieOmb2LlheW8ukopery0C7Ob1EUN6TN5psFBE6Bwa98habaHdkMcefnSCZItGwdLePq7Y4ePVX8leRdMGLHFkR9Y5B8nBTa6bmRaiZ0yzjvRQ+6RvzcqzOml/OGH+dw+hTZptdFq9nTT44dnsl//ACrlnTIznhz7JGn+lNmq2OigEfS9CeMEg9HMKuGdLOG5xTD0DD/Um4aqbooa3pUwn6sw/gb9HKq3pPwXN0g9Yz9E3DVS1FF2dJOBP+K4escg+irN6QcCf9oA9WvH9KbNJEiwTN+MEeGKj9pI+YWVwO0I5mZ4nteyyMzTYscQqi4REQEREBERAREQEREBERAREQFa40hzCAbNjT2gqltnaQgjzaW5zWNvhbjQuv7ulr/fXe8wQiJhIlncS48CIwadr4uOmnK1jK/DUi03y3mEj/skLwCbzuvRxb9wH1950UWGFfG9rXuAc7tcaLBel3w8vRRSfHdt3EE2NRyv4I3GEuOpqta0BPIXx4LGm/hPts75yYwtw75AzqRqQabM8GrcTpdeOl34hT7o0dL1MjXSGSJjgI3XYzUesa02baOz5WSFoLCPObgbJ9fTTn6Lpbc/AOhwMEbxT2sGYeBJLqPmLo+i3O2b0zK1j03v/RYYeL5D7mtH9S2ctUdOMmuFHgJj7zGPotVmdtXYfeCdoDWyNrgAWROygHTvNN+3xVSXefEDs2x98CYofdQYFiHznLXjfz8FRHs9w8lCskd/J2gfosMbLhrCOANcQQvW9IcpdX2XCu5DSZl61QqUeKjbyLYCLFu4afeVoSL1vjr6eqsEvPSEAads/D2ONSYnj7ZSFT/76Yc97AfyzvH5muUSfVmrrleprkq2MY5pyuYGOYACNbPOzZOtHl5KomWJ3lwALBHhpnZmNL6mYMrz3mAOg7Vaa87VSLbGCPGLFtPGg7Du43+6PBQmHFBsb29W0ufkyyHNmjykk5aNa8Dfgr7C8NeNN+p+qlWJe3aOBP3sU31ZG75ShfYxeCP+1Tj1w5+YxH0UXaywT8FTWZUmW0uEmFPDH1+KLED5Zl9dXDy2jD7W4lv5oFD16i7qXyxMaAW4qOYk6tYbIFHU2xp40Pat1dGMdbNi/edKf8xw+i532J3z6fVdI9HrK2Zh/NpPve4pO1t4SJERbZEREBERAREQEREBERAREQYja2KjcHRPa4nQgZTWYEOaQfI17lFtsbCjxUWV4pzTbXV2mHn7DzHNZ7eSUMdmcQGtZZJ0AAJJJWr9tb/ssmGEvZZHWh74i8tq6y60L5rhlba64zha4TcCU4giZo6tv3ge94Vz96p7U6OZQ8/Zw0xkkgF2Ui+Rvj6r2He+NzbOHcTzvFzuUr6M5WY2WV3UNjbCG1T5HueXE8XOOgFclPy2u4+dwujSSJzcRiGMc5puOPPoCODnEAjTiB6eC2qFRweDEbabdXeptV13k05W7Fp3pwl/8xAPCJ597z/yrcS0j03TXjmN8IB8XvKUjWuUVyv2X+ZUBfgPj4+KrukocQb497TyID/oqLw2rF3V1yB9yyMdDCHFuZ7WZWF4zZjmN90UOJ89NFYvjrVXjGdphLS5rWixeW+XHlxVKaF1EgaB1aeg5ca81ZeSrUDwVxs/q+sHXZ+r1zdXlDuBqs2nGvZapRzuaCGkgOFGuY8FTWkekLLYYafy/lCxCzeGjJ0HEmh8As5G9crqKbLGR2e14izp58uSt1VnZlOXw+fNUVjGTmz5c/Tk5ynyIiLbqymwxq70HzXS+5cdbPww/wB0w+8X9VzRsXg4+i6f3ajy4PDjwhhH+W1SdremSREW2RERAREQEREBERAREQEREET37H6GX/2JfyvXPOC2s+FxLcpaTZY4Zmn2cl0Tvqy2PH60Mg97XBc6bL2cJXODjQaNCCKLuQzaiv8ARcb3XSdJzsPZeHxMRldh2sPZ0aSRrxIHKlunYmwIMJHkgjawcyBq4+LjxK1PsHZ32bDujMkJvJbjKwVXlz+CzG0elWVkjmRt6yvvRx5m+wkm/VSZydtXC3ptJFAdy9/5cViBDLA5oc17myOGTugGqqip8uuOUym45WWcUWg+mib/ANSd+7DEPzH6rfi566Xn3tWYHgBC3/LYf6laRBXT8NTfqfr9FTnNNOoOh4a8isq7aD8mQvflqgC26FebfIc1itouGQkE3XAivl6rK6n2xke0PGyfEGvgqjNoix3q8svBY5FrTLISbQGYVeXmXAE+61XZNGWgl7boWMnPnqsQiaGVimAdmaGWNQSAdQL7p9FSdtAtcRQOvEWFj16mou2QG1PFvxXo2m3wPwVnDAXBxH3RmPpYH1VJNRq7klrJjaTfP3L6GPZ4n3FYlE0ztMdiyAxuIN618P8Aquqtnx5YY2/qsYPc0Bcpbpx3GB+s+vfQXWbRQA8FJ3Vr6REWmRERAREQEREBERAREQY7bu1XYeEytiMgb3gHBuVvN2o1AUQk6T3HuYdv8Tyfk0KT737LfiMFNFHWd7Rls0CWua6r5XlpaP2xg8Xs+m4hjRmFt1D9Lri3T2LGVvw3jr5Zrau909S5u31pkOuZ+QPFZW66NHJQTZjY44yS6TrM7KAaMhbYzZnE+unkrnFbVle0Oa22m7OU0K8wrQ34HXy/1K563G96qdO2/hrOrQL0ysdpXoF8HeaHlnPo131pQ1he4gAEkkADTUnhwWch3E2i/hhJf4ux+al8/wDt2H3f5ez95l9RJ9297YmYuJxY8NbnzOIHAsI4ZvEhbcwOPjmYHxPD2Hm037D4HyXPmwdx8XjGl8LWFrXlji5+WnCiRR1PELcPR3upJgMO+OV7XOkkMnYshoytbVkCzp4L3+39Kejj449PJ63qfqXyvaVLnDpNnva2JPGpGDl92Ng5+i6OK5r3yp21cVmcWt6+TtNAcRlJAoHjwC7ZXTljNsC551BaRfhl+YKxe0yMju94do34LOzYVhJyz2PF0J53fBx+XNWGJ2IXtIEsYJF9oSN4Hh3OKku+Syy6RVFlZ93JGi80ZH7rwT7jqrZ+yZBxb8W/6rbKzRXTtlSj/Cf/ACuPxpUn4Zw4tcPUEIKS9SkQZjYWF7RDuEkbtPKwL+fuVxi8JHlaMotuhI5rERY5wdZJ5A1QNAAAA1poB7lcS7RaRpmv96iKry52vpf03P2vper5+43Zxdal+5/HL233U/bfozH8uef9XV/4tMVGA6hwVBVpZsxsj3Knp5rze7y9PL1s8vS/xt4+OHhx3rlN9x4rMA/WlZ8ZAuqVzF0dxXPgx4zRf/YCunV5J8tV6iItIIiICIiAiIgIiICIiArbF7OilrrY2Py93O1r6vwsaK4c6uKi+29/4IbbH+lf+6aaD5v5+y1LZO1k2s99NnsblyMa2o3gZQG0PChwGpWjYxljZfNvyJWzpN8TO49flaTo1wFNA/VN/NRHeXdmhmByRx8gNACfLxK4b5ddcMVsuUddH+Nn5gugt8ZZm4DEOw+brgw5MgzOux3W0bNXyXO2xp4Y5QXhzwDd8KI4fe8Vsl2/s0sErGShwMbmlxbldHmBaHF7KrU8VuZaZs2+ehDES554+19nyh2rdBLbR3v1svEeVrbi1B0TyjBvlE8gAmDA0gktBBdZceV2NVt5rrFjgVvG8M5dvVGcf0b4CZ7nvw4L3kucQ57bcTZOh8VJlG99N8G4GLsjPO8HIzkAPvu1vLy8z7VayxsnRBgDwbI30kP1BVnN0L4Q92WZvtY75tWNHTI7qWfoAZy52Y6tjyi6rW83AUfNYo9IpcSXscbNDtHjdUeQ0v3LNv03JWZxHQtGO7i3D8TW/QhY3EdDxHdxkR/GMvyJVA79xgEmJ2lB3aZofDz9V5Jvy23BsJJaMxt9fJpWd36XS0xHRbM3hNhXfxZf6VRk3R6tgD9H62WSjKTZ5GuWVVn78SmssLO0LFvPD3C/YrXE7xzOymWFmVwtuSQAmzXA3zHClN1dRi593JrNNa4Xp+kjdpy+8rR+6knE4Un0jjd8WhZd+2B+zl/mjNe1ZbYW8kbRT80eY/4goH2jT5J5U8Yg8u7Fd7CkescjfkQrN+78X7Mg+TnD5kremB2q4C4320+FPb7tQspHtxp0mgY/zAHyOisz+0uLnJ+7sNWOsF93tNdZsX9wciqMu7EeuSV9cs0bRfCxo/zXTkeE2fNoYIgTydGG/Gq+K+5dwMA7jhI/YC35Fbl2w0f0c4Ssfg2fqyN8u7bvoukAo5gOj7BQzsmiiLZIyS053kWQWmwSQdCVJFZNFoiIqgiIgIiICIiAiIgIiIMVvNs0z4WSMOLS6tR5EHXy0WmsbhnxPMcop7fc4eIK3xIywQeYI9+iheN3fALGYqpGMc3qZjxd/u5b0snTwd68eecbxukJ2LutLite5D+0I734Bz9eHqp3gN3WRsDACWtFDMcxPqTxWdiiFDlyrwX3kCx4pckbxmyImvpmAjk0vNki4+Go4q5wkLxTfssbIzoRcY0PHQLOABe2rpNo0/cmA91pYfGM5f8Ah4fBXuyMDPhiGtlEkN9x4pzfNrhp7KAPksjJjo296Rg/E5o+ZVnNvNhm97ExD+Np+SdLurzeXbP2bCSztbmLAMo4C3ENBPkCQT6LRe19qzTP6x7s7nHtHTUVWmmnoFvvAvZNFfZkikAIvtNcPQ8VQk3UwjuOFh9kbR8gumtkumgm4fiAGhrHBzbNkmrOvPUr1mEc5htrR1lOIzCwa9dPRbxk3AwLuOGb7C9vycrSXoxwR4Me38MjvranjV8o067CkuJ6vvNymvmFTbhayWx3ZBDtO8Kpbbl6JsKeEk7f4mH5sVs/olb9zFSD1aD8iE1TcaoEYBDe0HNOa6+4Sez5f9EdlLZKdQBtl32SOOnqtly9EsoNsxbb8XMcDpw1Dj4qxm6KMXlLRJA5puwS9t3qfu87U1TcQQxtdRz02RosWbzcv7818z9mMFxBk4ACtTwHL6rKbwbuyYWUNmMZkPapjs+XwJFDL5LGSNurHC60OnJRVVs0jG00U7sjSmg8LJ+PuVZm1JQ409+UDQhztXa2NHf3orIEA2OIFc+CvNm7GnlbcMMkjGO1LAXCzrRr1UHg2k8Rl7hmdQHaLnW88hr6e9XTd4MS2TKyaRjWtL3Br3tDeVWDfH1CoybBxAADsPPpqLieaPj3VZy7Oe1rwWyAv4ksII5Vr/eqaGewHSJjW9U4yucM4ytd99pfdONWb115ClvVh0C0buFsT7Tjowb6uACQt5DKRQPtoe9bzC3izk9REW2RERAREQEREBERAREQFRxeEZKxzJGhzHCnNOoIVZEGvt5sbj8I9scDTLER2H9W6V/GsriDq4aaka+9YcY7bUndilb/APHFF8XUVtleUs+K7amdsDbUnec8finY38hKDozx8g/STxjydJLJ/SttInjF8mrYehyQ9/FMH4Y3O+bgr6Podj+9ipCedMY0fVbERXxibqhgcEyGNscYysYKaNTQ9Sq6IqgiIgIiICIiDQ+82z8RDjpZJ2F2d7nBxByuF6UeFVQWNmfNKbDHVyyMdXwC6JICBqx4teTm92zZv2cvtjeforzYUuLgma6Bsgfw7LXdoeDmkU4eS6FRPE8mLhxGJcwXFGxxAvM9zqNa01rddf3gn/Zkr763Euo/dhaIB/Nbn+5wWURaZWeA2TFDfVsDS7vO1c534nutzvaVeIioIiICIiAiIgIiICIiAiIgIiICIiAiIgIiICIiAiIgIiICIiAiIgIiICIiAiIgIiICIiAiIg//2Q==">
            <a:extLst>
              <a:ext uri="{FF2B5EF4-FFF2-40B4-BE49-F238E27FC236}">
                <a16:creationId xmlns:a16="http://schemas.microsoft.com/office/drawing/2014/main" id="{8DC6232E-2DAB-5C40-B0B7-A4CC2D015F04}"/>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Times New Roman" panose="02020603050405020304" pitchFamily="18" charset="0"/>
            </a:endParaRPr>
          </a:p>
        </p:txBody>
      </p:sp>
      <p:pic>
        <p:nvPicPr>
          <p:cNvPr id="22534" name="Picture 10" descr="schematic">
            <a:extLst>
              <a:ext uri="{FF2B5EF4-FFF2-40B4-BE49-F238E27FC236}">
                <a16:creationId xmlns:a16="http://schemas.microsoft.com/office/drawing/2014/main" id="{44259C00-7E71-814A-9241-02C1CBE03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3013075"/>
            <a:ext cx="4391025" cy="33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9">
            <a:extLst>
              <a:ext uri="{FF2B5EF4-FFF2-40B4-BE49-F238E27FC236}">
                <a16:creationId xmlns:a16="http://schemas.microsoft.com/office/drawing/2014/main" id="{7CEEA3AC-F3D7-624B-ACF3-E7CF463CA2AA}"/>
              </a:ext>
            </a:extLst>
          </p:cNvPr>
          <p:cNvSpPr txBox="1">
            <a:spLocks noChangeArrowheads="1"/>
          </p:cNvSpPr>
          <p:nvPr/>
        </p:nvSpPr>
        <p:spPr bwMode="auto">
          <a:xfrm>
            <a:off x="8915401" y="6329364"/>
            <a:ext cx="20393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a:latin typeface="Times New Roman" panose="02020603050405020304" pitchFamily="18" charset="0"/>
              </a:rPr>
              <a:t>Nanosight.com</a:t>
            </a:r>
          </a:p>
        </p:txBody>
      </p:sp>
    </p:spTree>
    <p:extLst>
      <p:ext uri="{BB962C8B-B14F-4D97-AF65-F5344CB8AC3E}">
        <p14:creationId xmlns:p14="http://schemas.microsoft.com/office/powerpoint/2010/main" val="90000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B72AD953-5997-644A-9086-73ED35B56A29}"/>
              </a:ext>
            </a:extLst>
          </p:cNvPr>
          <p:cNvSpPr>
            <a:spLocks noGrp="1" noChangeArrowheads="1"/>
          </p:cNvSpPr>
          <p:nvPr>
            <p:ph type="title"/>
          </p:nvPr>
        </p:nvSpPr>
        <p:spPr/>
        <p:txBody>
          <a:bodyPr/>
          <a:lstStyle/>
          <a:p>
            <a:r>
              <a:rPr lang="en-US" altLang="en-US"/>
              <a:t>Resistive Pulse Spectroscopy (RPS)</a:t>
            </a:r>
          </a:p>
        </p:txBody>
      </p:sp>
      <p:sp>
        <p:nvSpPr>
          <p:cNvPr id="7" name="Content Placeholder 6">
            <a:extLst>
              <a:ext uri="{FF2B5EF4-FFF2-40B4-BE49-F238E27FC236}">
                <a16:creationId xmlns:a16="http://schemas.microsoft.com/office/drawing/2014/main" id="{AC953E3D-9973-DD4A-B191-18B90668438A}"/>
              </a:ext>
            </a:extLst>
          </p:cNvPr>
          <p:cNvSpPr>
            <a:spLocks noGrp="1"/>
          </p:cNvSpPr>
          <p:nvPr>
            <p:ph idx="1"/>
          </p:nvPr>
        </p:nvSpPr>
        <p:spPr>
          <a:xfrm>
            <a:off x="5334000" y="1825626"/>
            <a:ext cx="4705350" cy="2670175"/>
          </a:xfrm>
        </p:spPr>
        <p:txBody>
          <a:bodyPr/>
          <a:lstStyle/>
          <a:p>
            <a:pPr marL="0" indent="0">
              <a:buNone/>
              <a:defRPr/>
            </a:pPr>
            <a:r>
              <a:rPr lang="en-US" sz="2000" dirty="0">
                <a:ea typeface="MS PGothic" panose="020B0600070205080204" pitchFamily="34" charset="-128"/>
                <a:cs typeface="ＭＳ Ｐゴシック" charset="0"/>
              </a:rPr>
              <a:t>Coulter principle using </a:t>
            </a:r>
            <a:r>
              <a:rPr lang="en-US" sz="2000" dirty="0" err="1">
                <a:ea typeface="MS PGothic" panose="020B0600070205080204" pitchFamily="34" charset="-128"/>
                <a:cs typeface="ＭＳ Ｐゴシック" charset="0"/>
              </a:rPr>
              <a:t>nanopores</a:t>
            </a:r>
            <a:endParaRPr lang="en-US" sz="2000" dirty="0">
              <a:ea typeface="MS PGothic" panose="020B0600070205080204" pitchFamily="34" charset="-128"/>
              <a:cs typeface="ＭＳ Ｐゴシック" charset="0"/>
            </a:endParaRPr>
          </a:p>
          <a:p>
            <a:pPr>
              <a:defRPr/>
            </a:pPr>
            <a:r>
              <a:rPr lang="en-US" sz="2000" dirty="0">
                <a:ea typeface="MS PGothic" panose="020B0600070205080204" pitchFamily="34" charset="-128"/>
                <a:cs typeface="ＭＳ Ｐゴシック" charset="0"/>
              </a:rPr>
              <a:t>Particles in an electrolyte solution impede current when they enter pore</a:t>
            </a:r>
          </a:p>
          <a:p>
            <a:pPr>
              <a:defRPr/>
            </a:pPr>
            <a:r>
              <a:rPr lang="en-US" sz="2000" dirty="0">
                <a:ea typeface="MS PGothic" panose="020B0600070205080204" pitchFamily="34" charset="-128"/>
                <a:cs typeface="ＭＳ Ｐゴシック" charset="0"/>
              </a:rPr>
              <a:t>Magnitude of impedance is proportional to size</a:t>
            </a:r>
          </a:p>
          <a:p>
            <a:pPr>
              <a:defRPr/>
            </a:pPr>
            <a:endParaRPr lang="en-US" sz="2000" dirty="0">
              <a:ea typeface="MS PGothic" panose="020B0600070205080204" pitchFamily="34" charset="-128"/>
              <a:cs typeface="ＭＳ Ｐゴシック" charset="0"/>
            </a:endParaRPr>
          </a:p>
        </p:txBody>
      </p:sp>
      <p:pic>
        <p:nvPicPr>
          <p:cNvPr id="23555" name="Picture 2">
            <a:extLst>
              <a:ext uri="{FF2B5EF4-FFF2-40B4-BE49-F238E27FC236}">
                <a16:creationId xmlns:a16="http://schemas.microsoft.com/office/drawing/2014/main" id="{B174B98F-0A7D-1149-9503-F2CC69E071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219200"/>
            <a:ext cx="2862263"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3">
            <a:extLst>
              <a:ext uri="{FF2B5EF4-FFF2-40B4-BE49-F238E27FC236}">
                <a16:creationId xmlns:a16="http://schemas.microsoft.com/office/drawing/2014/main" id="{8CA22808-7CAF-284A-A53F-83C0B025E3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7239" y="3848100"/>
            <a:ext cx="38623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8C6F34BE-4DB1-F645-8548-E0C97B1E8AF8}"/>
              </a:ext>
            </a:extLst>
          </p:cNvPr>
          <p:cNvSpPr txBox="1"/>
          <p:nvPr/>
        </p:nvSpPr>
        <p:spPr>
          <a:xfrm>
            <a:off x="8524876" y="6432550"/>
            <a:ext cx="1559145" cy="369332"/>
          </a:xfrm>
          <a:prstGeom prst="rect">
            <a:avLst/>
          </a:prstGeom>
          <a:noFill/>
        </p:spPr>
        <p:txBody>
          <a:bodyPr wrap="none">
            <a:spAutoFit/>
          </a:bodyPr>
          <a:lstStyle/>
          <a:p>
            <a:pPr>
              <a:defRPr/>
            </a:pPr>
            <a:r>
              <a:rPr lang="en-US" i="1" dirty="0">
                <a:ea typeface="MS PGothic" panose="020B0600070205080204" pitchFamily="34" charset="-128"/>
              </a:rPr>
              <a:t>www.izon.com</a:t>
            </a:r>
          </a:p>
        </p:txBody>
      </p:sp>
    </p:spTree>
    <p:extLst>
      <p:ext uri="{BB962C8B-B14F-4D97-AF65-F5344CB8AC3E}">
        <p14:creationId xmlns:p14="http://schemas.microsoft.com/office/powerpoint/2010/main" val="1711333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B2EF9C6B-DDCB-1B4E-898D-B5FCBCEA1BC7}"/>
              </a:ext>
            </a:extLst>
          </p:cNvPr>
          <p:cNvSpPr>
            <a:spLocks noGrp="1" noChangeArrowheads="1"/>
          </p:cNvSpPr>
          <p:nvPr>
            <p:ph type="title"/>
          </p:nvPr>
        </p:nvSpPr>
        <p:spPr>
          <a:xfrm>
            <a:off x="1981200" y="152400"/>
            <a:ext cx="8229600" cy="1143000"/>
          </a:xfrm>
        </p:spPr>
        <p:txBody>
          <a:bodyPr/>
          <a:lstStyle/>
          <a:p>
            <a:r>
              <a:rPr lang="en-US" altLang="en-US"/>
              <a:t>How big are EVs?</a:t>
            </a:r>
          </a:p>
        </p:txBody>
      </p:sp>
      <p:sp>
        <p:nvSpPr>
          <p:cNvPr id="24578" name="Content Placeholder 2">
            <a:extLst>
              <a:ext uri="{FF2B5EF4-FFF2-40B4-BE49-F238E27FC236}">
                <a16:creationId xmlns:a16="http://schemas.microsoft.com/office/drawing/2014/main" id="{E4DECD3F-57D6-B14D-B524-BFA9C978797F}"/>
              </a:ext>
            </a:extLst>
          </p:cNvPr>
          <p:cNvSpPr>
            <a:spLocks noGrp="1" noChangeArrowheads="1"/>
          </p:cNvSpPr>
          <p:nvPr>
            <p:ph idx="1"/>
          </p:nvPr>
        </p:nvSpPr>
        <p:spPr>
          <a:xfrm>
            <a:off x="5715000" y="1295401"/>
            <a:ext cx="4114800" cy="4525963"/>
          </a:xfrm>
        </p:spPr>
        <p:txBody>
          <a:bodyPr/>
          <a:lstStyle/>
          <a:p>
            <a:pPr>
              <a:buFontTx/>
              <a:buNone/>
            </a:pPr>
            <a:r>
              <a:rPr lang="en-US" altLang="en-US"/>
              <a:t>~70-200 nm diameter as measured by many different methods</a:t>
            </a:r>
          </a:p>
          <a:p>
            <a:pPr>
              <a:buFontTx/>
              <a:buNone/>
            </a:pPr>
            <a:endParaRPr lang="en-US" altLang="en-US"/>
          </a:p>
          <a:p>
            <a:pPr>
              <a:buFontTx/>
              <a:buNone/>
            </a:pPr>
            <a:r>
              <a:rPr lang="en-US" altLang="en-US"/>
              <a:t>Many exceptions:</a:t>
            </a:r>
          </a:p>
          <a:p>
            <a:pPr>
              <a:buFontTx/>
              <a:buNone/>
            </a:pPr>
            <a:r>
              <a:rPr lang="en-US" altLang="en-US"/>
              <a:t>	oncosomes </a:t>
            </a:r>
          </a:p>
          <a:p>
            <a:pPr>
              <a:buFontTx/>
              <a:buNone/>
            </a:pPr>
            <a:r>
              <a:rPr lang="en-US" altLang="en-US"/>
              <a:t>	red cell ghosts/fragments</a:t>
            </a:r>
          </a:p>
          <a:p>
            <a:pPr>
              <a:buFontTx/>
              <a:buNone/>
            </a:pPr>
            <a:r>
              <a:rPr lang="en-US" altLang="en-US"/>
              <a:t>	tubules</a:t>
            </a:r>
          </a:p>
          <a:p>
            <a:pPr>
              <a:buFontTx/>
              <a:buNone/>
            </a:pPr>
            <a:r>
              <a:rPr lang="en-US" altLang="en-US"/>
              <a:t>	are minority</a:t>
            </a:r>
          </a:p>
        </p:txBody>
      </p:sp>
      <p:pic>
        <p:nvPicPr>
          <p:cNvPr id="24579" name="Picture 2" descr="http://www.journalofextracellularvesicles.net/index.php/jev/article/viewFile/23298/32214/114515">
            <a:extLst>
              <a:ext uri="{FF2B5EF4-FFF2-40B4-BE49-F238E27FC236}">
                <a16:creationId xmlns:a16="http://schemas.microsoft.com/office/drawing/2014/main" id="{921296F0-D92C-5548-8586-2C94A1E65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3289300"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a:extLst>
              <a:ext uri="{FF2B5EF4-FFF2-40B4-BE49-F238E27FC236}">
                <a16:creationId xmlns:a16="http://schemas.microsoft.com/office/drawing/2014/main" id="{5DB3FF2C-492C-4F4E-830D-667639E9045A}"/>
              </a:ext>
            </a:extLst>
          </p:cNvPr>
          <p:cNvSpPr txBox="1">
            <a:spLocks noChangeArrowheads="1"/>
          </p:cNvSpPr>
          <p:nvPr/>
        </p:nvSpPr>
        <p:spPr bwMode="auto">
          <a:xfrm>
            <a:off x="6180138" y="6172201"/>
            <a:ext cx="41173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a:latin typeface="Times New Roman" panose="02020603050405020304" pitchFamily="18" charset="0"/>
              </a:rPr>
              <a:t>Varga et al 2014 J Extracell Ves</a:t>
            </a:r>
          </a:p>
        </p:txBody>
      </p:sp>
    </p:spTree>
    <p:extLst>
      <p:ext uri="{BB962C8B-B14F-4D97-AF65-F5344CB8AC3E}">
        <p14:creationId xmlns:p14="http://schemas.microsoft.com/office/powerpoint/2010/main" val="322564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C9473E1A-8ABB-C742-A243-34D70CF12D28}"/>
              </a:ext>
            </a:extLst>
          </p:cNvPr>
          <p:cNvSpPr>
            <a:spLocks noGrp="1" noChangeArrowheads="1"/>
          </p:cNvSpPr>
          <p:nvPr>
            <p:ph type="title"/>
          </p:nvPr>
        </p:nvSpPr>
        <p:spPr>
          <a:xfrm>
            <a:off x="1752600" y="152400"/>
            <a:ext cx="7886700" cy="990600"/>
          </a:xfrm>
        </p:spPr>
        <p:txBody>
          <a:bodyPr/>
          <a:lstStyle/>
          <a:p>
            <a:r>
              <a:rPr lang="en-US" altLang="en-US" sz="4400"/>
              <a:t>Why flow cytometry?</a:t>
            </a:r>
          </a:p>
        </p:txBody>
      </p:sp>
      <p:sp>
        <p:nvSpPr>
          <p:cNvPr id="25602" name="Content Placeholder 2">
            <a:extLst>
              <a:ext uri="{FF2B5EF4-FFF2-40B4-BE49-F238E27FC236}">
                <a16:creationId xmlns:a16="http://schemas.microsoft.com/office/drawing/2014/main" id="{156846FC-558A-C447-9AF7-D2ADB69302A9}"/>
              </a:ext>
            </a:extLst>
          </p:cNvPr>
          <p:cNvSpPr>
            <a:spLocks noGrp="1" noChangeArrowheads="1"/>
          </p:cNvSpPr>
          <p:nvPr>
            <p:ph idx="1"/>
          </p:nvPr>
        </p:nvSpPr>
        <p:spPr>
          <a:xfrm>
            <a:off x="1981200" y="1600201"/>
            <a:ext cx="8458200" cy="4525963"/>
          </a:xfrm>
        </p:spPr>
        <p:txBody>
          <a:bodyPr/>
          <a:lstStyle/>
          <a:p>
            <a:r>
              <a:rPr lang="en-US" altLang="en-US" sz="2800"/>
              <a:t>EVs are heterogeneous</a:t>
            </a:r>
          </a:p>
          <a:p>
            <a:pPr lvl="1"/>
            <a:r>
              <a:rPr lang="en-US" altLang="en-US"/>
              <a:t>Ectosomes, exosomes, others</a:t>
            </a:r>
          </a:p>
          <a:p>
            <a:r>
              <a:rPr lang="en-US" altLang="en-US" sz="2800"/>
              <a:t>Biological fluids contain EVs from different cells </a:t>
            </a:r>
          </a:p>
          <a:p>
            <a:r>
              <a:rPr lang="en-US" altLang="en-US" sz="2800"/>
              <a:t>Multiparameter analysis will distinguish these</a:t>
            </a:r>
          </a:p>
          <a:p>
            <a:r>
              <a:rPr lang="en-US" altLang="en-US" sz="2800"/>
              <a:t>Enumeration (EVs/mL)</a:t>
            </a:r>
          </a:p>
          <a:p>
            <a:r>
              <a:rPr lang="en-US" altLang="en-US" sz="2800"/>
              <a:t>Marker quantification (molecules/EV)</a:t>
            </a:r>
          </a:p>
        </p:txBody>
      </p:sp>
    </p:spTree>
    <p:extLst>
      <p:ext uri="{BB962C8B-B14F-4D97-AF65-F5344CB8AC3E}">
        <p14:creationId xmlns:p14="http://schemas.microsoft.com/office/powerpoint/2010/main" val="29242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A31080E8-1814-E144-8501-5F674C976D40}"/>
              </a:ext>
            </a:extLst>
          </p:cNvPr>
          <p:cNvSpPr>
            <a:spLocks noGrp="1" noChangeArrowheads="1"/>
          </p:cNvSpPr>
          <p:nvPr>
            <p:ph type="title"/>
          </p:nvPr>
        </p:nvSpPr>
        <p:spPr>
          <a:xfrm>
            <a:off x="411539" y="164850"/>
            <a:ext cx="10515600" cy="455271"/>
          </a:xfrm>
        </p:spPr>
        <p:txBody>
          <a:bodyPr/>
          <a:lstStyle/>
          <a:p>
            <a:r>
              <a:rPr lang="en-US" altLang="en-US" dirty="0"/>
              <a:t>Bead-based Flow Cytometry</a:t>
            </a:r>
          </a:p>
        </p:txBody>
      </p:sp>
      <p:sp>
        <p:nvSpPr>
          <p:cNvPr id="26626" name="Content Placeholder 2">
            <a:extLst>
              <a:ext uri="{FF2B5EF4-FFF2-40B4-BE49-F238E27FC236}">
                <a16:creationId xmlns:a16="http://schemas.microsoft.com/office/drawing/2014/main" id="{6CDD3095-DD9E-B944-88A1-AE335CEF2439}"/>
              </a:ext>
            </a:extLst>
          </p:cNvPr>
          <p:cNvSpPr>
            <a:spLocks noGrp="1" noChangeArrowheads="1"/>
          </p:cNvSpPr>
          <p:nvPr>
            <p:ph idx="1"/>
          </p:nvPr>
        </p:nvSpPr>
        <p:spPr>
          <a:xfrm>
            <a:off x="1752600" y="1219200"/>
            <a:ext cx="4495800" cy="4351338"/>
          </a:xfrm>
        </p:spPr>
        <p:txBody>
          <a:bodyPr/>
          <a:lstStyle/>
          <a:p>
            <a:r>
              <a:rPr lang="en-US" altLang="en-US"/>
              <a:t>Microspheres functionalized with anti-exosome capture antibodies</a:t>
            </a:r>
          </a:p>
          <a:p>
            <a:pPr lvl="1"/>
            <a:r>
              <a:rPr lang="en-US" altLang="en-US" sz="2400"/>
              <a:t>CD9, CD63, MHC II</a:t>
            </a:r>
          </a:p>
          <a:p>
            <a:r>
              <a:rPr lang="en-US" altLang="en-US"/>
              <a:t>Captured EVs labeled with fluorescent anti-exosome antibody</a:t>
            </a:r>
          </a:p>
          <a:p>
            <a:r>
              <a:rPr lang="en-US" altLang="en-US"/>
              <a:t>Bead fluorescence measured by flow cytometry</a:t>
            </a:r>
          </a:p>
        </p:txBody>
      </p:sp>
      <p:pic>
        <p:nvPicPr>
          <p:cNvPr id="26627" name="Picture 3">
            <a:extLst>
              <a:ext uri="{FF2B5EF4-FFF2-40B4-BE49-F238E27FC236}">
                <a16:creationId xmlns:a16="http://schemas.microsoft.com/office/drawing/2014/main" id="{D82EEEAA-44CA-F446-9B8E-212AE3F70A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4362" y="164850"/>
            <a:ext cx="337343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a:extLst>
              <a:ext uri="{FF2B5EF4-FFF2-40B4-BE49-F238E27FC236}">
                <a16:creationId xmlns:a16="http://schemas.microsoft.com/office/drawing/2014/main" id="{C05CB77F-2C37-F54A-9985-6B70842D39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9798" y="2666750"/>
            <a:ext cx="3373437" cy="3698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7EB6052-4E82-9141-99D0-E4E381342A76}"/>
              </a:ext>
            </a:extLst>
          </p:cNvPr>
          <p:cNvSpPr txBox="1"/>
          <p:nvPr/>
        </p:nvSpPr>
        <p:spPr>
          <a:xfrm>
            <a:off x="2751139" y="6400801"/>
            <a:ext cx="3318729" cy="307777"/>
          </a:xfrm>
          <a:prstGeom prst="rect">
            <a:avLst/>
          </a:prstGeom>
          <a:noFill/>
        </p:spPr>
        <p:txBody>
          <a:bodyPr wrap="none">
            <a:spAutoFit/>
          </a:bodyPr>
          <a:lstStyle/>
          <a:p>
            <a:pPr>
              <a:defRPr/>
            </a:pPr>
            <a:r>
              <a:rPr lang="en-US" sz="1400" i="1" dirty="0" err="1">
                <a:ea typeface="MS PGothic" panose="020B0600070205080204" pitchFamily="34" charset="-128"/>
              </a:rPr>
              <a:t>Kinker</a:t>
            </a:r>
            <a:r>
              <a:rPr lang="en-US" sz="1400" i="1" dirty="0">
                <a:ea typeface="MS PGothic" panose="020B0600070205080204" pitchFamily="34" charset="-128"/>
              </a:rPr>
              <a:t> et al (2014) Frontiers in Immunology</a:t>
            </a:r>
          </a:p>
        </p:txBody>
      </p:sp>
    </p:spTree>
    <p:extLst>
      <p:ext uri="{BB962C8B-B14F-4D97-AF65-F5344CB8AC3E}">
        <p14:creationId xmlns:p14="http://schemas.microsoft.com/office/powerpoint/2010/main" val="169023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74438BF8-5978-1546-8F64-F4580E79E0F3}"/>
              </a:ext>
            </a:extLst>
          </p:cNvPr>
          <p:cNvSpPr>
            <a:spLocks noGrp="1" noChangeArrowheads="1"/>
          </p:cNvSpPr>
          <p:nvPr>
            <p:ph type="title"/>
          </p:nvPr>
        </p:nvSpPr>
        <p:spPr>
          <a:xfrm>
            <a:off x="1981200" y="0"/>
            <a:ext cx="8229600" cy="1143000"/>
          </a:xfrm>
        </p:spPr>
        <p:txBody>
          <a:bodyPr/>
          <a:lstStyle/>
          <a:p>
            <a:r>
              <a:rPr lang="en-US" altLang="en-US"/>
              <a:t>Single EV Analysis:</a:t>
            </a:r>
            <a:br>
              <a:rPr lang="en-US" altLang="en-US"/>
            </a:br>
            <a:r>
              <a:rPr lang="ja-JP" altLang="en-US"/>
              <a:t>“</a:t>
            </a:r>
            <a:r>
              <a:rPr lang="en-US" altLang="ja-JP"/>
              <a:t>Calibrated</a:t>
            </a:r>
            <a:r>
              <a:rPr lang="ja-JP" altLang="en-US"/>
              <a:t>”</a:t>
            </a:r>
            <a:r>
              <a:rPr lang="en-US" altLang="ja-JP"/>
              <a:t> Size Discrimination</a:t>
            </a:r>
            <a:endParaRPr lang="en-US" altLang="en-US"/>
          </a:p>
        </p:txBody>
      </p:sp>
      <p:pic>
        <p:nvPicPr>
          <p:cNvPr id="27650" name="Picture 4" descr="shet 1A">
            <a:extLst>
              <a:ext uri="{FF2B5EF4-FFF2-40B4-BE49-F238E27FC236}">
                <a16:creationId xmlns:a16="http://schemas.microsoft.com/office/drawing/2014/main" id="{B4A23467-2F66-C845-94B9-D2DECC2D2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9" y="1428750"/>
            <a:ext cx="381952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6">
            <a:extLst>
              <a:ext uri="{FF2B5EF4-FFF2-40B4-BE49-F238E27FC236}">
                <a16:creationId xmlns:a16="http://schemas.microsoft.com/office/drawing/2014/main" id="{97D50AB2-FC25-4B4B-A6D0-07F9072F2039}"/>
              </a:ext>
            </a:extLst>
          </p:cNvPr>
          <p:cNvSpPr txBox="1">
            <a:spLocks noChangeArrowheads="1"/>
          </p:cNvSpPr>
          <p:nvPr/>
        </p:nvSpPr>
        <p:spPr bwMode="auto">
          <a:xfrm>
            <a:off x="1681163" y="1989139"/>
            <a:ext cx="42783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ja-JP" altLang="en-US" sz="2400">
                <a:latin typeface="Calibri" panose="020F0502020204030204" pitchFamily="34" charset="0"/>
              </a:rPr>
              <a:t>“</a:t>
            </a:r>
            <a:r>
              <a:rPr lang="en-US" altLang="ja-JP" sz="2400">
                <a:latin typeface="Calibri" panose="020F0502020204030204" pitchFamily="34" charset="0"/>
              </a:rPr>
              <a:t> Microparticles are defined as small (0.1-1 um) diameter anucleoid phospholipid vesicles released from different cells …[ref]</a:t>
            </a:r>
            <a:r>
              <a:rPr lang="ja-JP" altLang="en-US" sz="2400">
                <a:latin typeface="Calibri" panose="020F0502020204030204" pitchFamily="34" charset="0"/>
              </a:rPr>
              <a:t>“</a:t>
            </a:r>
            <a:endParaRPr lang="en-US" altLang="en-US" sz="2400">
              <a:latin typeface="Calibri" panose="020F0502020204030204" pitchFamily="34" charset="0"/>
            </a:endParaRPr>
          </a:p>
        </p:txBody>
      </p:sp>
    </p:spTree>
    <p:extLst>
      <p:ext uri="{BB962C8B-B14F-4D97-AF65-F5344CB8AC3E}">
        <p14:creationId xmlns:p14="http://schemas.microsoft.com/office/powerpoint/2010/main" val="3840898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DC8378FE-CCBB-8B4E-A5D0-1A000BB24AAE}"/>
              </a:ext>
            </a:extLst>
          </p:cNvPr>
          <p:cNvSpPr>
            <a:spLocks noGrp="1" noChangeArrowheads="1"/>
          </p:cNvSpPr>
          <p:nvPr>
            <p:ph type="title"/>
          </p:nvPr>
        </p:nvSpPr>
        <p:spPr/>
        <p:txBody>
          <a:bodyPr/>
          <a:lstStyle/>
          <a:p>
            <a:r>
              <a:rPr lang="en-US" altLang="en-US"/>
              <a:t>Facts of Light Scatter</a:t>
            </a:r>
          </a:p>
        </p:txBody>
      </p:sp>
      <p:sp>
        <p:nvSpPr>
          <p:cNvPr id="28674" name="Content Placeholder 2">
            <a:extLst>
              <a:ext uri="{FF2B5EF4-FFF2-40B4-BE49-F238E27FC236}">
                <a16:creationId xmlns:a16="http://schemas.microsoft.com/office/drawing/2014/main" id="{F930B4DC-5131-1F46-A08E-83CF299E93A5}"/>
              </a:ext>
            </a:extLst>
          </p:cNvPr>
          <p:cNvSpPr>
            <a:spLocks noGrp="1" noChangeArrowheads="1"/>
          </p:cNvSpPr>
          <p:nvPr>
            <p:ph idx="1"/>
          </p:nvPr>
        </p:nvSpPr>
        <p:spPr>
          <a:xfrm>
            <a:off x="1782764" y="1376363"/>
            <a:ext cx="8618537" cy="4525962"/>
          </a:xfrm>
        </p:spPr>
        <p:txBody>
          <a:bodyPr/>
          <a:lstStyle/>
          <a:p>
            <a:pPr>
              <a:buFontTx/>
              <a:buNone/>
            </a:pPr>
            <a:r>
              <a:rPr lang="en-US" altLang="en-US" sz="2800"/>
              <a:t>Light scatter does not measure size (or granularity)</a:t>
            </a:r>
          </a:p>
          <a:p>
            <a:pPr>
              <a:buFontTx/>
              <a:buNone/>
            </a:pPr>
            <a:r>
              <a:rPr lang="en-US" altLang="en-US" sz="2800"/>
              <a:t>Light scatter can, under certain circumstances, be proportional to size (or granularity)</a:t>
            </a:r>
          </a:p>
          <a:p>
            <a:pPr>
              <a:buFontTx/>
              <a:buNone/>
            </a:pPr>
            <a:r>
              <a:rPr lang="en-US" altLang="en-US" sz="2800"/>
              <a:t>Light scatter intensity is a complex function of wavelength, particle size and shape, angle of collection, and refractive index</a:t>
            </a:r>
          </a:p>
          <a:p>
            <a:pPr>
              <a:buFontTx/>
              <a:buNone/>
            </a:pPr>
            <a:r>
              <a:rPr lang="en-US" altLang="en-US" sz="2800"/>
              <a:t>Light scatter is well described mathematically</a:t>
            </a:r>
          </a:p>
        </p:txBody>
      </p:sp>
      <p:sp>
        <p:nvSpPr>
          <p:cNvPr id="28675" name="Rectangle 3">
            <a:extLst>
              <a:ext uri="{FF2B5EF4-FFF2-40B4-BE49-F238E27FC236}">
                <a16:creationId xmlns:a16="http://schemas.microsoft.com/office/drawing/2014/main" id="{77D58ABE-DD75-B942-A4E5-B84AC7AA74B0}"/>
              </a:ext>
            </a:extLst>
          </p:cNvPr>
          <p:cNvSpPr>
            <a:spLocks noChangeArrowheads="1"/>
          </p:cNvSpPr>
          <p:nvPr/>
        </p:nvSpPr>
        <p:spPr bwMode="auto">
          <a:xfrm>
            <a:off x="6935789" y="6048376"/>
            <a:ext cx="4546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u="sng">
                <a:latin typeface="Calibri" panose="020F0502020204030204" pitchFamily="34" charset="0"/>
                <a:hlinkClick r:id="rId2"/>
              </a:rPr>
              <a:t>www.philiplaven.com/mieplot.htm</a:t>
            </a:r>
            <a:endParaRPr lang="en-US" altLang="en-US" sz="2400">
              <a:latin typeface="Calibri" panose="020F0502020204030204" pitchFamily="34" charset="0"/>
            </a:endParaRPr>
          </a:p>
        </p:txBody>
      </p:sp>
    </p:spTree>
    <p:extLst>
      <p:ext uri="{BB962C8B-B14F-4D97-AF65-F5344CB8AC3E}">
        <p14:creationId xmlns:p14="http://schemas.microsoft.com/office/powerpoint/2010/main" val="342110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BE35E12B-F9E6-C646-96D3-767FC2DA88E2}"/>
              </a:ext>
            </a:extLst>
          </p:cNvPr>
          <p:cNvSpPr>
            <a:spLocks noGrp="1" noChangeArrowheads="1"/>
          </p:cNvSpPr>
          <p:nvPr>
            <p:ph type="title"/>
          </p:nvPr>
        </p:nvSpPr>
        <p:spPr>
          <a:xfrm>
            <a:off x="1981200" y="0"/>
            <a:ext cx="8229600" cy="1143000"/>
          </a:xfrm>
        </p:spPr>
        <p:txBody>
          <a:bodyPr/>
          <a:lstStyle/>
          <a:p>
            <a:r>
              <a:rPr lang="en-US" altLang="en-US"/>
              <a:t>Angle of Collection and Size</a:t>
            </a:r>
            <a:br>
              <a:rPr lang="en-US" altLang="en-US"/>
            </a:br>
            <a:r>
              <a:rPr lang="en-US" altLang="en-US" sz="1600"/>
              <a:t>Calculated for 488 nm excitation</a:t>
            </a:r>
            <a:endParaRPr lang="en-US" altLang="en-US"/>
          </a:p>
        </p:txBody>
      </p:sp>
      <p:graphicFrame>
        <p:nvGraphicFramePr>
          <p:cNvPr id="29698" name="Object 2">
            <a:extLst>
              <a:ext uri="{FF2B5EF4-FFF2-40B4-BE49-F238E27FC236}">
                <a16:creationId xmlns:a16="http://schemas.microsoft.com/office/drawing/2014/main" id="{388B1CFD-0115-B14C-AA5A-70C2BE0E0792}"/>
              </a:ext>
            </a:extLst>
          </p:cNvPr>
          <p:cNvGraphicFramePr>
            <a:graphicFrameLocks noChangeAspect="1"/>
          </p:cNvGraphicFramePr>
          <p:nvPr/>
        </p:nvGraphicFramePr>
        <p:xfrm>
          <a:off x="1685925" y="1019176"/>
          <a:ext cx="5919788" cy="4405313"/>
        </p:xfrm>
        <a:graphic>
          <a:graphicData uri="http://schemas.openxmlformats.org/presentationml/2006/ole">
            <mc:AlternateContent xmlns:mc="http://schemas.openxmlformats.org/markup-compatibility/2006">
              <mc:Choice xmlns:v="urn:schemas-microsoft-com:vml" Requires="v">
                <p:oleObj spid="_x0000_s22533" name="SPW 10.0 Graph" r:id="rId3" imgW="59194700" imgH="44043600" progId="SigmaPlotGraphicObject.9">
                  <p:embed/>
                </p:oleObj>
              </mc:Choice>
              <mc:Fallback>
                <p:oleObj name="SPW 10.0 Graph" r:id="rId3" imgW="59194700" imgH="44043600" progId="SigmaPlotGraphicObject.9">
                  <p:embed/>
                  <p:pic>
                    <p:nvPicPr>
                      <p:cNvPr id="29698" name="Object 2">
                        <a:extLst>
                          <a:ext uri="{FF2B5EF4-FFF2-40B4-BE49-F238E27FC236}">
                            <a16:creationId xmlns:a16="http://schemas.microsoft.com/office/drawing/2014/main" id="{388B1CFD-0115-B14C-AA5A-70C2BE0E07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1019176"/>
                        <a:ext cx="5919788" cy="440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4608D6EB-37FB-5C42-8D89-EE6A361232ED}"/>
              </a:ext>
            </a:extLst>
          </p:cNvPr>
          <p:cNvSpPr/>
          <p:nvPr/>
        </p:nvSpPr>
        <p:spPr>
          <a:xfrm>
            <a:off x="2697164" y="1517651"/>
            <a:ext cx="414337" cy="3192463"/>
          </a:xfrm>
          <a:prstGeom prst="rect">
            <a:avLst/>
          </a:prstGeom>
          <a:solidFill>
            <a:schemeClr val="bg1">
              <a:lumMod val="85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B81DCFC4-438F-1C44-8A6D-014779F0A057}"/>
              </a:ext>
            </a:extLst>
          </p:cNvPr>
          <p:cNvSpPr/>
          <p:nvPr/>
        </p:nvSpPr>
        <p:spPr>
          <a:xfrm>
            <a:off x="2608263" y="1506538"/>
            <a:ext cx="80962" cy="3192462"/>
          </a:xfrm>
          <a:prstGeom prst="rect">
            <a:avLst/>
          </a:prstGeom>
          <a:solidFill>
            <a:schemeClr val="tx1">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98B65BED-D625-E64B-BD58-8BD4F2FF5DDF}"/>
              </a:ext>
            </a:extLst>
          </p:cNvPr>
          <p:cNvSpPr/>
          <p:nvPr/>
        </p:nvSpPr>
        <p:spPr>
          <a:xfrm>
            <a:off x="2703514" y="1506538"/>
            <a:ext cx="873125" cy="3192462"/>
          </a:xfrm>
          <a:prstGeom prst="rect">
            <a:avLst/>
          </a:prstGeom>
          <a:solidFill>
            <a:schemeClr val="bg1">
              <a:lumMod val="85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02" name="Rectangle 7">
            <a:extLst>
              <a:ext uri="{FF2B5EF4-FFF2-40B4-BE49-F238E27FC236}">
                <a16:creationId xmlns:a16="http://schemas.microsoft.com/office/drawing/2014/main" id="{AB672DFB-EEC0-7F40-ABEF-403F92A48BB4}"/>
              </a:ext>
            </a:extLst>
          </p:cNvPr>
          <p:cNvSpPr>
            <a:spLocks noChangeArrowheads="1"/>
          </p:cNvSpPr>
          <p:nvPr/>
        </p:nvSpPr>
        <p:spPr bwMode="auto">
          <a:xfrm>
            <a:off x="1725614" y="6272214"/>
            <a:ext cx="4546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u="sng">
                <a:latin typeface="Calibri" panose="020F0502020204030204" pitchFamily="34" charset="0"/>
                <a:hlinkClick r:id="rId5"/>
              </a:rPr>
              <a:t>www.philiplaven.com/mieplot.htm</a:t>
            </a:r>
            <a:endParaRPr lang="en-US" altLang="en-US" sz="2400">
              <a:latin typeface="Calibri" panose="020F0502020204030204" pitchFamily="34" charset="0"/>
            </a:endParaRPr>
          </a:p>
        </p:txBody>
      </p:sp>
      <p:sp>
        <p:nvSpPr>
          <p:cNvPr id="29703" name="TextBox 8">
            <a:extLst>
              <a:ext uri="{FF2B5EF4-FFF2-40B4-BE49-F238E27FC236}">
                <a16:creationId xmlns:a16="http://schemas.microsoft.com/office/drawing/2014/main" id="{9D2CDFFB-CD80-4048-A33E-87CD97BD60C5}"/>
              </a:ext>
            </a:extLst>
          </p:cNvPr>
          <p:cNvSpPr txBox="1">
            <a:spLocks noChangeArrowheads="1"/>
          </p:cNvSpPr>
          <p:nvPr/>
        </p:nvSpPr>
        <p:spPr bwMode="auto">
          <a:xfrm>
            <a:off x="7666039" y="1233489"/>
            <a:ext cx="28035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latin typeface="Calibri" panose="020F0502020204030204" pitchFamily="34" charset="0"/>
              </a:rPr>
              <a:t>Above </a:t>
            </a:r>
            <a:r>
              <a:rPr lang="el-GR" altLang="en-US" sz="2000">
                <a:latin typeface="Calibri" panose="020F0502020204030204" pitchFamily="34" charset="0"/>
              </a:rPr>
              <a:t>λ</a:t>
            </a:r>
            <a:r>
              <a:rPr lang="en-US" altLang="en-US" sz="2000">
                <a:latin typeface="Calibri" panose="020F0502020204030204" pitchFamily="34" charset="0"/>
              </a:rPr>
              <a:t>, light scatter is highly angle dependent</a:t>
            </a:r>
          </a:p>
          <a:p>
            <a:pPr>
              <a:spcBef>
                <a:spcPct val="0"/>
              </a:spcBef>
              <a:buFontTx/>
              <a:buChar char="-"/>
            </a:pPr>
            <a:r>
              <a:rPr lang="en-US" altLang="en-US" sz="2000">
                <a:latin typeface="Calibri" panose="020F0502020204030204" pitchFamily="34" charset="0"/>
              </a:rPr>
              <a:t> LS is much stronger at small (forward angles)</a:t>
            </a:r>
          </a:p>
          <a:p>
            <a:pPr>
              <a:spcBef>
                <a:spcPct val="0"/>
              </a:spcBef>
              <a:buFontTx/>
              <a:buChar char="-"/>
            </a:pPr>
            <a:r>
              <a:rPr lang="en-US" altLang="en-US" sz="2000">
                <a:latin typeface="Calibri" panose="020F0502020204030204" pitchFamily="34" charset="0"/>
              </a:rPr>
              <a:t> background is also higher (obscuration)</a:t>
            </a:r>
          </a:p>
          <a:p>
            <a:pPr>
              <a:spcBef>
                <a:spcPct val="0"/>
              </a:spcBef>
              <a:buFontTx/>
              <a:buNone/>
            </a:pPr>
            <a:endParaRPr lang="en-US" altLang="en-US" sz="2000">
              <a:latin typeface="Calibri" panose="020F0502020204030204" pitchFamily="34" charset="0"/>
            </a:endParaRPr>
          </a:p>
          <a:p>
            <a:pPr>
              <a:spcBef>
                <a:spcPct val="0"/>
              </a:spcBef>
              <a:buFontTx/>
              <a:buNone/>
            </a:pPr>
            <a:r>
              <a:rPr lang="en-US" altLang="en-US" sz="2000">
                <a:latin typeface="Calibri" panose="020F0502020204030204" pitchFamily="34" charset="0"/>
              </a:rPr>
              <a:t>Below</a:t>
            </a:r>
            <a:r>
              <a:rPr lang="el-GR" altLang="en-US" sz="2000">
                <a:latin typeface="Calibri" panose="020F0502020204030204" pitchFamily="34" charset="0"/>
              </a:rPr>
              <a:t> λ</a:t>
            </a:r>
            <a:r>
              <a:rPr lang="en-US" altLang="en-US" sz="2000">
                <a:latin typeface="Calibri" panose="020F0502020204030204" pitchFamily="34" charset="0"/>
              </a:rPr>
              <a:t>, particles behave as points, and little angular dependence is observed</a:t>
            </a:r>
          </a:p>
          <a:p>
            <a:pPr>
              <a:spcBef>
                <a:spcPct val="0"/>
              </a:spcBef>
              <a:buFontTx/>
              <a:buNone/>
            </a:pPr>
            <a:r>
              <a:rPr lang="en-US" altLang="en-US" sz="2000">
                <a:latin typeface="Calibri" panose="020F0502020204030204" pitchFamily="34" charset="0"/>
              </a:rPr>
              <a:t>- Lower background makes  90⁰ better for measurement of small particles</a:t>
            </a:r>
          </a:p>
        </p:txBody>
      </p:sp>
    </p:spTree>
    <p:extLst>
      <p:ext uri="{BB962C8B-B14F-4D97-AF65-F5344CB8AC3E}">
        <p14:creationId xmlns:p14="http://schemas.microsoft.com/office/powerpoint/2010/main" val="242465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1" name="Object 3">
            <a:extLst>
              <a:ext uri="{FF2B5EF4-FFF2-40B4-BE49-F238E27FC236}">
                <a16:creationId xmlns:a16="http://schemas.microsoft.com/office/drawing/2014/main" id="{8028EF44-22B9-0D47-8256-2400BB0CCE23}"/>
              </a:ext>
            </a:extLst>
          </p:cNvPr>
          <p:cNvGraphicFramePr>
            <a:graphicFrameLocks noChangeAspect="1"/>
          </p:cNvGraphicFramePr>
          <p:nvPr/>
        </p:nvGraphicFramePr>
        <p:xfrm>
          <a:off x="1831976" y="1524001"/>
          <a:ext cx="5711825" cy="4367213"/>
        </p:xfrm>
        <a:graphic>
          <a:graphicData uri="http://schemas.openxmlformats.org/presentationml/2006/ole">
            <mc:AlternateContent xmlns:mc="http://schemas.openxmlformats.org/markup-compatibility/2006">
              <mc:Choice xmlns:v="urn:schemas-microsoft-com:vml" Requires="v">
                <p:oleObj spid="_x0000_s23557" name="SPW 10.0 Graph" r:id="rId3" imgW="57111900" imgH="43675300" progId="SigmaPlotGraphicObject.9">
                  <p:embed/>
                </p:oleObj>
              </mc:Choice>
              <mc:Fallback>
                <p:oleObj name="SPW 10.0 Graph" r:id="rId3" imgW="57111900" imgH="43675300" progId="SigmaPlotGraphicObject.9">
                  <p:embed/>
                  <p:pic>
                    <p:nvPicPr>
                      <p:cNvPr id="30721" name="Object 3">
                        <a:extLst>
                          <a:ext uri="{FF2B5EF4-FFF2-40B4-BE49-F238E27FC236}">
                            <a16:creationId xmlns:a16="http://schemas.microsoft.com/office/drawing/2014/main" id="{8028EF44-22B9-0D47-8256-2400BB0CC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1976" y="1524001"/>
                        <a:ext cx="5711825" cy="436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0722" name="Title 1">
            <a:extLst>
              <a:ext uri="{FF2B5EF4-FFF2-40B4-BE49-F238E27FC236}">
                <a16:creationId xmlns:a16="http://schemas.microsoft.com/office/drawing/2014/main" id="{462C9C90-F244-314D-99C5-E7650F5272BA}"/>
              </a:ext>
            </a:extLst>
          </p:cNvPr>
          <p:cNvSpPr>
            <a:spLocks noGrp="1" noChangeArrowheads="1"/>
          </p:cNvSpPr>
          <p:nvPr>
            <p:ph type="title"/>
          </p:nvPr>
        </p:nvSpPr>
        <p:spPr>
          <a:xfrm>
            <a:off x="1655763" y="196850"/>
            <a:ext cx="8704262" cy="1417638"/>
          </a:xfrm>
        </p:spPr>
        <p:txBody>
          <a:bodyPr/>
          <a:lstStyle/>
          <a:p>
            <a:r>
              <a:rPr lang="en-US" altLang="en-US"/>
              <a:t>Particle Diameter</a:t>
            </a:r>
            <a:br>
              <a:rPr lang="en-US" altLang="en-US"/>
            </a:br>
            <a:r>
              <a:rPr lang="en-US" altLang="en-US" sz="1800"/>
              <a:t>Calculated at 488 nm excitation and 80-100⁰ collection</a:t>
            </a:r>
          </a:p>
        </p:txBody>
      </p:sp>
      <p:sp>
        <p:nvSpPr>
          <p:cNvPr id="5" name="Rectangle 4">
            <a:extLst>
              <a:ext uri="{FF2B5EF4-FFF2-40B4-BE49-F238E27FC236}">
                <a16:creationId xmlns:a16="http://schemas.microsoft.com/office/drawing/2014/main" id="{AB66A7B6-53CF-8F47-9903-CFF4105E65E5}"/>
              </a:ext>
            </a:extLst>
          </p:cNvPr>
          <p:cNvSpPr/>
          <p:nvPr/>
        </p:nvSpPr>
        <p:spPr>
          <a:xfrm>
            <a:off x="3733800" y="2014538"/>
            <a:ext cx="3536950" cy="3192462"/>
          </a:xfrm>
          <a:prstGeom prst="rect">
            <a:avLst/>
          </a:prstGeom>
          <a:solidFill>
            <a:schemeClr val="bg1">
              <a:lumMod val="85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4" name="TextBox 5">
            <a:extLst>
              <a:ext uri="{FF2B5EF4-FFF2-40B4-BE49-F238E27FC236}">
                <a16:creationId xmlns:a16="http://schemas.microsoft.com/office/drawing/2014/main" id="{0025BE79-685D-8C42-94BF-F88B244FECA5}"/>
              </a:ext>
            </a:extLst>
          </p:cNvPr>
          <p:cNvSpPr txBox="1">
            <a:spLocks noChangeArrowheads="1"/>
          </p:cNvSpPr>
          <p:nvPr/>
        </p:nvSpPr>
        <p:spPr bwMode="auto">
          <a:xfrm>
            <a:off x="7864476" y="2476500"/>
            <a:ext cx="28035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latin typeface="Calibri" panose="020F0502020204030204" pitchFamily="34" charset="0"/>
              </a:rPr>
              <a:t>Above </a:t>
            </a:r>
            <a:r>
              <a:rPr lang="el-GR" altLang="en-US" sz="2000">
                <a:latin typeface="Calibri" panose="020F0502020204030204" pitchFamily="34" charset="0"/>
              </a:rPr>
              <a:t>λ</a:t>
            </a:r>
            <a:r>
              <a:rPr lang="en-US" altLang="en-US" sz="2000">
                <a:latin typeface="Calibri" panose="020F0502020204030204" pitchFamily="34" charset="0"/>
              </a:rPr>
              <a:t>, monotonic increase in scatter with increasing radius (but be careful with FALS)</a:t>
            </a:r>
          </a:p>
          <a:p>
            <a:pPr>
              <a:spcBef>
                <a:spcPct val="0"/>
              </a:spcBef>
              <a:buFontTx/>
              <a:buNone/>
            </a:pPr>
            <a:endParaRPr lang="en-US" altLang="en-US" sz="2000">
              <a:latin typeface="Calibri" panose="020F0502020204030204" pitchFamily="34" charset="0"/>
            </a:endParaRPr>
          </a:p>
          <a:p>
            <a:pPr>
              <a:spcBef>
                <a:spcPct val="0"/>
              </a:spcBef>
              <a:buFontTx/>
              <a:buNone/>
            </a:pPr>
            <a:endParaRPr lang="en-US" altLang="en-US" sz="2000">
              <a:latin typeface="Calibri" panose="020F0502020204030204" pitchFamily="34" charset="0"/>
            </a:endParaRPr>
          </a:p>
          <a:p>
            <a:pPr>
              <a:spcBef>
                <a:spcPct val="0"/>
              </a:spcBef>
              <a:buFontTx/>
              <a:buNone/>
            </a:pPr>
            <a:endParaRPr lang="en-US" altLang="en-US" sz="2000">
              <a:latin typeface="Calibri" panose="020F0502020204030204" pitchFamily="34" charset="0"/>
            </a:endParaRPr>
          </a:p>
          <a:p>
            <a:pPr>
              <a:spcBef>
                <a:spcPct val="0"/>
              </a:spcBef>
              <a:buFontTx/>
              <a:buNone/>
            </a:pPr>
            <a:r>
              <a:rPr lang="en-US" altLang="en-US" sz="2000">
                <a:latin typeface="Calibri" panose="020F0502020204030204" pitchFamily="34" charset="0"/>
              </a:rPr>
              <a:t>Below</a:t>
            </a:r>
            <a:r>
              <a:rPr lang="el-GR" altLang="en-US" sz="2000">
                <a:latin typeface="Calibri" panose="020F0502020204030204" pitchFamily="34" charset="0"/>
              </a:rPr>
              <a:t> λ</a:t>
            </a:r>
            <a:r>
              <a:rPr lang="en-US" altLang="en-US" sz="2000">
                <a:latin typeface="Calibri" panose="020F0502020204030204" pitchFamily="34" charset="0"/>
              </a:rPr>
              <a:t>, scatter decreases with an r</a:t>
            </a:r>
            <a:r>
              <a:rPr lang="en-US" altLang="en-US" sz="2000" baseline="30000">
                <a:latin typeface="Calibri" panose="020F0502020204030204" pitchFamily="34" charset="0"/>
              </a:rPr>
              <a:t>6</a:t>
            </a:r>
            <a:r>
              <a:rPr lang="en-US" altLang="en-US" sz="2000">
                <a:latin typeface="Calibri" panose="020F0502020204030204" pitchFamily="34" charset="0"/>
              </a:rPr>
              <a:t> dependence (small particles get very dim, very fast)</a:t>
            </a:r>
          </a:p>
        </p:txBody>
      </p:sp>
      <p:sp>
        <p:nvSpPr>
          <p:cNvPr id="7" name="Rectangle 6">
            <a:extLst>
              <a:ext uri="{FF2B5EF4-FFF2-40B4-BE49-F238E27FC236}">
                <a16:creationId xmlns:a16="http://schemas.microsoft.com/office/drawing/2014/main" id="{A6EF4C6F-FF89-E04D-B2C4-12B4B274BEB8}"/>
              </a:ext>
            </a:extLst>
          </p:cNvPr>
          <p:cNvSpPr/>
          <p:nvPr/>
        </p:nvSpPr>
        <p:spPr>
          <a:xfrm>
            <a:off x="2743201" y="2012951"/>
            <a:ext cx="347663" cy="3190875"/>
          </a:xfrm>
          <a:prstGeom prst="rect">
            <a:avLst/>
          </a:prstGeom>
          <a:solidFill>
            <a:schemeClr val="bg1">
              <a:lumMod val="85000"/>
              <a:alpha val="50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a:extLst>
              <a:ext uri="{FF2B5EF4-FFF2-40B4-BE49-F238E27FC236}">
                <a16:creationId xmlns:a16="http://schemas.microsoft.com/office/drawing/2014/main" id="{2493335A-839A-A248-B101-1C33AD5DD911}"/>
              </a:ext>
            </a:extLst>
          </p:cNvPr>
          <p:cNvCxnSpPr/>
          <p:nvPr/>
        </p:nvCxnSpPr>
        <p:spPr>
          <a:xfrm rot="10800000">
            <a:off x="5440364" y="2811464"/>
            <a:ext cx="2225675" cy="206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5292B09-6921-3040-9FCB-89FAF98AC12C}"/>
              </a:ext>
            </a:extLst>
          </p:cNvPr>
          <p:cNvCxnSpPr/>
          <p:nvPr/>
        </p:nvCxnSpPr>
        <p:spPr>
          <a:xfrm rot="10800000">
            <a:off x="2947988" y="4484689"/>
            <a:ext cx="4654550" cy="9556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8" name="Rectangle 12">
            <a:extLst>
              <a:ext uri="{FF2B5EF4-FFF2-40B4-BE49-F238E27FC236}">
                <a16:creationId xmlns:a16="http://schemas.microsoft.com/office/drawing/2014/main" id="{999E6EF5-E974-0F42-8001-F667A84EBFBF}"/>
              </a:ext>
            </a:extLst>
          </p:cNvPr>
          <p:cNvSpPr>
            <a:spLocks noChangeArrowheads="1"/>
          </p:cNvSpPr>
          <p:nvPr/>
        </p:nvSpPr>
        <p:spPr bwMode="auto">
          <a:xfrm>
            <a:off x="1655764" y="6315076"/>
            <a:ext cx="45460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u="sng">
                <a:latin typeface="Calibri" panose="020F0502020204030204" pitchFamily="34" charset="0"/>
                <a:hlinkClick r:id="rId5"/>
              </a:rPr>
              <a:t>www.philiplaven.com/mieplot.htm</a:t>
            </a:r>
            <a:endParaRPr lang="en-US" altLang="en-US" sz="2400">
              <a:latin typeface="Calibri" panose="020F0502020204030204" pitchFamily="34" charset="0"/>
            </a:endParaRPr>
          </a:p>
        </p:txBody>
      </p:sp>
    </p:spTree>
    <p:extLst>
      <p:ext uri="{BB962C8B-B14F-4D97-AF65-F5344CB8AC3E}">
        <p14:creationId xmlns:p14="http://schemas.microsoft.com/office/powerpoint/2010/main" val="2088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9B17A973-2201-C744-88FF-83C6940B9FDD}"/>
              </a:ext>
            </a:extLst>
          </p:cNvPr>
          <p:cNvSpPr>
            <a:spLocks noGrp="1" noChangeArrowheads="1"/>
          </p:cNvSpPr>
          <p:nvPr>
            <p:ph type="ctrTitle"/>
          </p:nvPr>
        </p:nvSpPr>
        <p:spPr>
          <a:xfrm>
            <a:off x="1703388" y="2614612"/>
            <a:ext cx="8915400" cy="661988"/>
          </a:xfrm>
        </p:spPr>
        <p:txBody>
          <a:bodyPr/>
          <a:lstStyle/>
          <a:p>
            <a:r>
              <a:rPr lang="en-US" altLang="en-US" sz="3200" dirty="0"/>
              <a:t>5-Exosomes and Nanoparticles</a:t>
            </a:r>
            <a:endParaRPr lang="en-US" altLang="en-US" sz="3200" b="1" dirty="0"/>
          </a:p>
        </p:txBody>
      </p:sp>
      <p:sp>
        <p:nvSpPr>
          <p:cNvPr id="10242" name="Subtitle 2">
            <a:extLst>
              <a:ext uri="{FF2B5EF4-FFF2-40B4-BE49-F238E27FC236}">
                <a16:creationId xmlns:a16="http://schemas.microsoft.com/office/drawing/2014/main" id="{98CE3434-A8BB-A84C-99CC-74B1A1310D50}"/>
              </a:ext>
            </a:extLst>
          </p:cNvPr>
          <p:cNvSpPr>
            <a:spLocks noGrp="1" noChangeArrowheads="1"/>
          </p:cNvSpPr>
          <p:nvPr>
            <p:ph type="subTitle" idx="1"/>
          </p:nvPr>
        </p:nvSpPr>
        <p:spPr>
          <a:xfrm>
            <a:off x="2514601" y="3581400"/>
            <a:ext cx="7292975" cy="2133600"/>
          </a:xfrm>
        </p:spPr>
        <p:txBody>
          <a:bodyPr/>
          <a:lstStyle/>
          <a:p>
            <a:r>
              <a:rPr lang="en-US" altLang="en-US" sz="2000"/>
              <a:t>John P. Nolan</a:t>
            </a:r>
          </a:p>
          <a:p>
            <a:r>
              <a:rPr lang="en-US" altLang="en-US" sz="2000"/>
              <a:t>Scintillon Institute</a:t>
            </a:r>
          </a:p>
          <a:p>
            <a:r>
              <a:rPr lang="en-US" altLang="en-US" sz="2000"/>
              <a:t>San Diego, CA</a:t>
            </a:r>
          </a:p>
          <a:p>
            <a:r>
              <a:rPr lang="en-US" altLang="en-US" sz="2000"/>
              <a:t>jnolan@scintillon.org</a:t>
            </a:r>
          </a:p>
        </p:txBody>
      </p:sp>
      <p:sp>
        <p:nvSpPr>
          <p:cNvPr id="10243" name="TextBox 6">
            <a:extLst>
              <a:ext uri="{FF2B5EF4-FFF2-40B4-BE49-F238E27FC236}">
                <a16:creationId xmlns:a16="http://schemas.microsoft.com/office/drawing/2014/main" id="{CBA544A0-0519-F546-8214-8E29601DC701}"/>
              </a:ext>
            </a:extLst>
          </p:cNvPr>
          <p:cNvSpPr txBox="1">
            <a:spLocks noChangeArrowheads="1"/>
          </p:cNvSpPr>
          <p:nvPr/>
        </p:nvSpPr>
        <p:spPr bwMode="auto">
          <a:xfrm>
            <a:off x="3934525" y="1905506"/>
            <a:ext cx="52460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b="1" dirty="0">
                <a:latin typeface="Times New Roman" panose="02020603050405020304" pitchFamily="18" charset="0"/>
              </a:rPr>
              <a:t>Advanced Short Course</a:t>
            </a:r>
          </a:p>
        </p:txBody>
      </p:sp>
    </p:spTree>
    <p:extLst>
      <p:ext uri="{BB962C8B-B14F-4D97-AF65-F5344CB8AC3E}">
        <p14:creationId xmlns:p14="http://schemas.microsoft.com/office/powerpoint/2010/main" val="1519452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5" name="Object 3">
            <a:extLst>
              <a:ext uri="{FF2B5EF4-FFF2-40B4-BE49-F238E27FC236}">
                <a16:creationId xmlns:a16="http://schemas.microsoft.com/office/drawing/2014/main" id="{AA3D373C-E731-834E-8B20-F9CBEF2B6E2E}"/>
              </a:ext>
            </a:extLst>
          </p:cNvPr>
          <p:cNvGraphicFramePr>
            <a:graphicFrameLocks noChangeAspect="1"/>
          </p:cNvGraphicFramePr>
          <p:nvPr/>
        </p:nvGraphicFramePr>
        <p:xfrm>
          <a:off x="1630364" y="1143001"/>
          <a:ext cx="6294437" cy="4824413"/>
        </p:xfrm>
        <a:graphic>
          <a:graphicData uri="http://schemas.openxmlformats.org/presentationml/2006/ole">
            <mc:AlternateContent xmlns:mc="http://schemas.openxmlformats.org/markup-compatibility/2006">
              <mc:Choice xmlns:v="urn:schemas-microsoft-com:vml" Requires="v">
                <p:oleObj spid="_x0000_s24581" name="SPW 10.0 Graph" r:id="rId3" imgW="57480200" imgH="44043600" progId="SigmaPlotGraphicObject.9">
                  <p:embed/>
                </p:oleObj>
              </mc:Choice>
              <mc:Fallback>
                <p:oleObj name="SPW 10.0 Graph" r:id="rId3" imgW="57480200" imgH="44043600" progId="SigmaPlotGraphicObject.9">
                  <p:embed/>
                  <p:pic>
                    <p:nvPicPr>
                      <p:cNvPr id="31745" name="Object 3">
                        <a:extLst>
                          <a:ext uri="{FF2B5EF4-FFF2-40B4-BE49-F238E27FC236}">
                            <a16:creationId xmlns:a16="http://schemas.microsoft.com/office/drawing/2014/main" id="{AA3D373C-E731-834E-8B20-F9CBEF2B6E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364" y="1143001"/>
                        <a:ext cx="6294437"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1746" name="Title 1">
            <a:extLst>
              <a:ext uri="{FF2B5EF4-FFF2-40B4-BE49-F238E27FC236}">
                <a16:creationId xmlns:a16="http://schemas.microsoft.com/office/drawing/2014/main" id="{F5B687EC-DC45-3343-AA3E-B0F048363EAA}"/>
              </a:ext>
            </a:extLst>
          </p:cNvPr>
          <p:cNvSpPr>
            <a:spLocks noGrp="1" noChangeArrowheads="1"/>
          </p:cNvSpPr>
          <p:nvPr>
            <p:ph type="title"/>
          </p:nvPr>
        </p:nvSpPr>
        <p:spPr>
          <a:xfrm>
            <a:off x="1981200" y="1"/>
            <a:ext cx="8229600" cy="1165225"/>
          </a:xfrm>
        </p:spPr>
        <p:txBody>
          <a:bodyPr/>
          <a:lstStyle/>
          <a:p>
            <a:r>
              <a:rPr lang="en-US" altLang="en-US"/>
              <a:t>Refractive Index and Size</a:t>
            </a:r>
            <a:br>
              <a:rPr lang="en-US" altLang="en-US"/>
            </a:br>
            <a:r>
              <a:rPr lang="en-US" altLang="en-US" sz="1800"/>
              <a:t>Calculated for 488 nm excitation and 80-100⁰ collection</a:t>
            </a:r>
            <a:endParaRPr lang="en-US" altLang="en-US"/>
          </a:p>
        </p:txBody>
      </p:sp>
      <p:cxnSp>
        <p:nvCxnSpPr>
          <p:cNvPr id="9" name="Straight Arrow Connector 8">
            <a:extLst>
              <a:ext uri="{FF2B5EF4-FFF2-40B4-BE49-F238E27FC236}">
                <a16:creationId xmlns:a16="http://schemas.microsoft.com/office/drawing/2014/main" id="{98CCC453-25B2-604C-A345-8C862B6E62D3}"/>
              </a:ext>
            </a:extLst>
          </p:cNvPr>
          <p:cNvCxnSpPr/>
          <p:nvPr/>
        </p:nvCxnSpPr>
        <p:spPr>
          <a:xfrm>
            <a:off x="7197725" y="2062164"/>
            <a:ext cx="0" cy="604837"/>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EDA479-C125-CD45-AFEA-20C845B4C32B}"/>
              </a:ext>
            </a:extLst>
          </p:cNvPr>
          <p:cNvCxnSpPr/>
          <p:nvPr/>
        </p:nvCxnSpPr>
        <p:spPr>
          <a:xfrm>
            <a:off x="2917825" y="3727450"/>
            <a:ext cx="19050" cy="45085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749" name="Rectangle 12">
            <a:extLst>
              <a:ext uri="{FF2B5EF4-FFF2-40B4-BE49-F238E27FC236}">
                <a16:creationId xmlns:a16="http://schemas.microsoft.com/office/drawing/2014/main" id="{EC49B676-C4BE-634B-933D-065B87449EFD}"/>
              </a:ext>
            </a:extLst>
          </p:cNvPr>
          <p:cNvSpPr>
            <a:spLocks noChangeArrowheads="1"/>
          </p:cNvSpPr>
          <p:nvPr/>
        </p:nvSpPr>
        <p:spPr bwMode="auto">
          <a:xfrm>
            <a:off x="5489576" y="6248401"/>
            <a:ext cx="4524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i="1" u="sng">
                <a:latin typeface="Calibri" panose="020F0502020204030204" pitchFamily="34" charset="0"/>
                <a:hlinkClick r:id="rId5"/>
              </a:rPr>
              <a:t>www.philiplaven.com/mieplot.htm</a:t>
            </a:r>
            <a:endParaRPr lang="en-US" altLang="en-US" sz="2400" i="1">
              <a:latin typeface="Calibri" panose="020F0502020204030204" pitchFamily="34" charset="0"/>
            </a:endParaRPr>
          </a:p>
        </p:txBody>
      </p:sp>
      <p:sp>
        <p:nvSpPr>
          <p:cNvPr id="31750" name="TextBox 13">
            <a:extLst>
              <a:ext uri="{FF2B5EF4-FFF2-40B4-BE49-F238E27FC236}">
                <a16:creationId xmlns:a16="http://schemas.microsoft.com/office/drawing/2014/main" id="{3485F69B-A4CB-E448-B0AD-D1EEC0E7ADA3}"/>
              </a:ext>
            </a:extLst>
          </p:cNvPr>
          <p:cNvSpPr txBox="1">
            <a:spLocks noChangeArrowheads="1"/>
          </p:cNvSpPr>
          <p:nvPr/>
        </p:nvSpPr>
        <p:spPr bwMode="auto">
          <a:xfrm>
            <a:off x="7751764" y="1582738"/>
            <a:ext cx="2803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latin typeface="Calibri" panose="020F0502020204030204" pitchFamily="34" charset="0"/>
              </a:rPr>
              <a:t>Light scatter from a lipid vesicle is predicted to be &gt;100 fold lower compared to a polystyrene bead</a:t>
            </a:r>
          </a:p>
        </p:txBody>
      </p:sp>
    </p:spTree>
    <p:extLst>
      <p:ext uri="{BB962C8B-B14F-4D97-AF65-F5344CB8AC3E}">
        <p14:creationId xmlns:p14="http://schemas.microsoft.com/office/powerpoint/2010/main" val="322698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7A002765-6A56-894A-BDA6-484A82FA319F}"/>
              </a:ext>
            </a:extLst>
          </p:cNvPr>
          <p:cNvSpPr>
            <a:spLocks noGrp="1" noChangeArrowheads="1"/>
          </p:cNvSpPr>
          <p:nvPr>
            <p:ph type="title"/>
          </p:nvPr>
        </p:nvSpPr>
        <p:spPr>
          <a:xfrm>
            <a:off x="1981200" y="0"/>
            <a:ext cx="8229600" cy="1143000"/>
          </a:xfrm>
        </p:spPr>
        <p:txBody>
          <a:bodyPr/>
          <a:lstStyle/>
          <a:p>
            <a:r>
              <a:rPr lang="en-US" altLang="en-US"/>
              <a:t>Reference Particles</a:t>
            </a:r>
          </a:p>
        </p:txBody>
      </p:sp>
      <p:sp>
        <p:nvSpPr>
          <p:cNvPr id="32770" name="Content Placeholder 2">
            <a:extLst>
              <a:ext uri="{FF2B5EF4-FFF2-40B4-BE49-F238E27FC236}">
                <a16:creationId xmlns:a16="http://schemas.microsoft.com/office/drawing/2014/main" id="{EFC81B44-3FCD-A94C-8F60-4D2CACE1D188}"/>
              </a:ext>
            </a:extLst>
          </p:cNvPr>
          <p:cNvSpPr>
            <a:spLocks noGrp="1" noChangeArrowheads="1"/>
          </p:cNvSpPr>
          <p:nvPr>
            <p:ph idx="1"/>
          </p:nvPr>
        </p:nvSpPr>
        <p:spPr>
          <a:xfrm>
            <a:off x="6754813" y="1981200"/>
            <a:ext cx="3886200" cy="2362200"/>
          </a:xfrm>
        </p:spPr>
        <p:txBody>
          <a:bodyPr/>
          <a:lstStyle/>
          <a:p>
            <a:pPr marL="0" indent="0">
              <a:buNone/>
            </a:pPr>
            <a:r>
              <a:rPr lang="en-US" altLang="en-US" sz="2000"/>
              <a:t>Polymer beads have a long history of use for standardization and calibration of FC measurements, however caution is warranted in using them for light scatter measurements</a:t>
            </a:r>
          </a:p>
          <a:p>
            <a:pPr marL="0" indent="0">
              <a:buNone/>
            </a:pPr>
            <a:endParaRPr lang="en-US" altLang="en-US" sz="2000"/>
          </a:p>
        </p:txBody>
      </p:sp>
      <p:pic>
        <p:nvPicPr>
          <p:cNvPr id="32771" name="Picture 2">
            <a:extLst>
              <a:ext uri="{FF2B5EF4-FFF2-40B4-BE49-F238E27FC236}">
                <a16:creationId xmlns:a16="http://schemas.microsoft.com/office/drawing/2014/main" id="{CB2F90E3-816F-1640-81B0-FBD5C5D72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476408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4">
            <a:extLst>
              <a:ext uri="{FF2B5EF4-FFF2-40B4-BE49-F238E27FC236}">
                <a16:creationId xmlns:a16="http://schemas.microsoft.com/office/drawing/2014/main" id="{0281C1F1-2C28-7F4B-8EC6-C5676CFBC542}"/>
              </a:ext>
            </a:extLst>
          </p:cNvPr>
          <p:cNvSpPr txBox="1">
            <a:spLocks noChangeArrowheads="1"/>
          </p:cNvSpPr>
          <p:nvPr/>
        </p:nvSpPr>
        <p:spPr bwMode="auto">
          <a:xfrm>
            <a:off x="3886200" y="6324600"/>
            <a:ext cx="6167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i="1">
                <a:latin typeface="Calibri" panose="020F0502020204030204" pitchFamily="34" charset="0"/>
              </a:rPr>
              <a:t>Robert et al 2009 Journal of Thrombosis and Haemostasis</a:t>
            </a:r>
          </a:p>
        </p:txBody>
      </p:sp>
    </p:spTree>
    <p:extLst>
      <p:ext uri="{BB962C8B-B14F-4D97-AF65-F5344CB8AC3E}">
        <p14:creationId xmlns:p14="http://schemas.microsoft.com/office/powerpoint/2010/main" val="505121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C133307B-A63C-1E47-8879-30390E5F0AFB}"/>
              </a:ext>
            </a:extLst>
          </p:cNvPr>
          <p:cNvSpPr>
            <a:spLocks noGrp="1" noChangeArrowheads="1"/>
          </p:cNvSpPr>
          <p:nvPr>
            <p:ph type="title"/>
          </p:nvPr>
        </p:nvSpPr>
        <p:spPr>
          <a:xfrm>
            <a:off x="2676525" y="274639"/>
            <a:ext cx="8229600" cy="854075"/>
          </a:xfrm>
        </p:spPr>
        <p:txBody>
          <a:bodyPr/>
          <a:lstStyle/>
          <a:p>
            <a:r>
              <a:rPr lang="en-US" altLang="en-US" dirty="0"/>
              <a:t>ISTH Standardization Effort</a:t>
            </a:r>
          </a:p>
        </p:txBody>
      </p:sp>
      <p:sp>
        <p:nvSpPr>
          <p:cNvPr id="33794" name="AutoShape 4" descr="data:image/jpg;base64,/9j/4AAQSkZJRgABAQAAAQABAAD/2wBDAAkGBwgHBgkIBwgKCgkLDRYPDQwMDRsUFRAWIB0iIiAdHx8kKDQsJCYxJx8fLT0tMTU3Ojo6Iys/RD84QzQ5Ojf/2wBDAQoKCg0MDRoPDxo3JR8lNzc3Nzc3Nzc3Nzc3Nzc3Nzc3Nzc3Nzc3Nzc3Nzc3Nzc3Nzc3Nzc3Nzc3Nzc3Nzc3Nzf/wAARCACnAKYDASIAAhEBAxEB/8QAHAAAAgMBAQEBAAAAAAAAAAAAAAcBBQYEAgMI/8QASBAAAQMDAgQBCAcFBAgHAAAAAQIDBAAFEQYhEjFBURMHFCJhcXORsTI0NnSBobIVIzVSwRYXM/FCQ2JykpPR8CVUY4Ki0uH/xAAbAQACAwEBAQAAAAAAAAAAAAAABAIDBQEGB//EADMRAAICAQIDBgUCBgMAAAAAAAABAgMRBDEFEiETM0FxgcEiNGGx8NHhFCMyQlFyBlJi/9oADAMBAAIRAxEAPwB4UUUUAFFFFABUEignFY28aiTcJs6wRlS4c0EJZdaAJWQniI2PoggYzkc+mKnCEpvoV2Wxr38TY8Q718J06LBjKkzH0MsoxxLXyGTgUvLpqZ24actpTKfiBUoR5ziVfvEJA3JIxzG+wHavmiMoXG52C33BdwgvwFOp4nPE4HAMp35c8fHvVy0z3kxaWrX9qya6Bq+z3G5i3xX1LdVkNqKCEOEcwD+FVM3XyY0lZFsdMNt/wS+pwJKjvkhJ3IwM5qvh2u4SrNpeXEhKTJhP8LiFgNkt5+kc9wP/AJV8ZehrvJemoKoCy88XETHFqLuMn0ew577dKtjXQpfEyqVupcfhX5gv7E47/bi/sLfdW0lDa0oWslKSQM4HSvlr+7Tbc7b2I0lUJiQsh6UlvjKMYwB+Z232qystllw77PucpxtQlMtI4UEkhSUgKOSB1FcmqIF5Vc25ttQ1Oilrw3oD6sIVz3wds7/l1qpOHap+GPYtlGaoa8c+540lPuapElqbKbuEAI42bgnAB5ZSfXgnnuMdjWkiXCFMKxFlsPls+kG3ArHwpZTLFd4NivEvzTzNEpTY8zZXx8DYJJJx+H4E+yojyrUzerdN0+y4lmFFU5NdSkjiATuDnqeWeRJFWTpjLMkyqvUTrSjJDZBFTS/h6l1DwQ7rLiNLtkt8NhppBK20k4Cif+vP1Vomr65J1Ku2Q2m3Y7DeZLwcwWl9E4+H59qXlTKLG4aiEl0L6igHNFVF4UUUUAFFFFABRRQaACvK1pQkqUQAOZJry64hptS3FBKUjJJ5AUttUXdu9Lt7z4d/s2t3DjrYKVeIARheeWM5/wD3lZVW7GU3XKqP1LfXN9uUJ5piC8YscslxcoNcZUrJ4W09MnH+WKzkRyXcnmpcRhLWpYD379oBKFSUciSNtxyPtPerNjTU6Q6m0LkOu2hsiTCntqHE0eiR358vYR2rX2OxRbOyoNZdkOEl2S5jxHCTnc/0pntK6oYW/wCbifZWXTy+i/Nv1KSzaXW7Llzboy22xcGwX7efSSlzOc56d9twSd9q0Nps1vtKVpt8Rtnj+kU5JPtJ3qx6UUrKyct2OwphDZEY3oxU0VAtIwO1GBU0UAeSBjcVzS4MaXDeiONp8J5BQsJGMg110UJtPoccU9zEjTVwsTDsq33GdNVGaUmJCJASM99/SxzxtyFZbN2sxRbYapCJS2xLuDjKQp7c8hnnwg745kq32NN48qpb7pq33paHZSHEPNjAeZXwKx2z1pqvUYfxidul6Zr6MzmndZBizPv3l9byWpBaYeDeC8OHiAIGwPw5j11sbTPRc4DE1pLiW3k8SUrTgj/vv151hn7KZWo3YVzbcZstvZ8ZGEnD2QMrUvqonOevo+2vvpPUkaFEcNxlNxbep0It7KwStLY2yTzI9Z68W/bttcZLmgQpunBqFj6bfv5G/oryhQWMg5B3r1ShoBRRRQAVCjipPKsnrW/XWyKjrgRWXmXUqTlYUohzmNh0x8fVUoQc5cqIWTVcXJ7FdqzU0GX51aXYMx+L4oYdkMKAw5n6IH+kduXI150kxM8NyxS46J9nWhampaccIGTlJ9fFnbmDnmN6oUstXG7NzbFcYZdmOrX5pM4gW3lA8RCdwepB+eKZGmrSmyWeNASrjLYPEobAqJycDtTlvLVXyrcQp57rOaWy/MHXboMe3QmocRHAw0nhSnniumgVNI+ZopYR54hmp4qS94v94au85tu6S0tokuJSlLhAACyAPhXbo+93WVqWAxIuMl1payFIW4SCOFR/pSy1UXPlwbEuD2xpdvMsYyNvNTUdqmmTICiiigCCaMiua5rW3bpS0KKVpZWUkdDwmkonUV74QTdpm46OmqbblXuP6Lh89Wm4tLA9Ac0YzS/8mVyn3CZPTOmPPpQ2gpDis4yTTBqdc1OPMhfU6d6e11y3Rl9UWG7XeQW4l1DEF5sIfYUjIxnORjv7R/Svdk0ZaLSlDimvOZKN/HfAOPYOQrSYqt1JGkTLDPjwyQ+4wpKMHGTjln18qYjbNpQzhCMqYJueMs+cXUVnky/NItwjuP7jgSvc47d6txSgZaEyNb7XbbI9EuEdxK5E1xHD4ZHMk9uuDy6U1YM6LNbWqHIafQhZQpTauIA9vzFSvqVexDT3uzKkdVFFFUDR4URypey7ncL3qSYzZ78zFTGKUx2nNkvKGyhy3wQe/TFarUsK7TI7Js1wTEebVxKCk5Dg7E7/ACNYS7Rbg4sDUOnA64SEibA9FY3AHLIP/uA/CmtPFdXkR1UpdIpP9TV6Xtbpkuz7xZ4sa5Nq4Evsn/FGN1YG3Xnz58q1dcltiJhQI8VK1rS02E8Thyo46k9666onJylkaqgoRSCiioJwKgWCFvn8buP3p39aqsNDfay2+8V+hVV97Ob3cCCMGU7j/jVXfohQTqq3EkABxXP/AHFVkR771Pc3fJP/AF9h2dKK+Ydb/nT/AMQqfFb/AJ0/EVr5PDYZ7orx4rf86fiKPFb/AJ0/EUZO4Oe7fwuX7hf6TSBT9FPsFPu7Oo/ZksBaSfAX1/2TSET9FPsHyrP1m6PScA6Rn6e5vvJL9euXukfNVMuln5J1AT7gMjJaR8zTMpjTd0jM4t85L0+wVB3FTRTBmmL1vAjLeRKvV4fj2wJCREaG7ixknHtHq6dK4/J8lRus9y3RZDFlcQC2H+ZWMDIPXbPXtW4mxI0tCEy2G3kIWFpS4kEBQ5HfrVZcdS2S2pUmRPZSpP8Aq2zxqH4J5UzGyUq+zSyJzqjGztG0i54hRWR8nt6eusSa3JkrkuMvkocWkAqbVy2HLkdulFL2wlXNxYzVONkFJFrqW+iyNMBEVyVIkr8NllBxxH1npXHpzVaLxIbjvRFR3nWC+3vxBSQopO+BvsD+Pqrk18m0uIi+f3MwJbZUth1CCo42ByAOXLeq/wAn0W3G4LdZvInvRo/httobUhLTZP8AtDfemI1w7Hma6ikrLO35E+noMEchU1A5VNLDwVz3D6jI90v5GuivlKbLsZ1tJAK0KSM+sUM7HdH57T9EVPTevpKYVFkuxnCCtlZbURyJSSDj4V97Vb3bpcGILCkJceUUpK+WwJ/pWLhuWPE+hc8Y1872wcZCeqR8KOFP8qfhW0/u3u//AJuF8Vf9Kp9RaZm6fQwuY8y4HiQnwydiMdx66nKqxLLQtXrtLZNQhJNso+FP8qfhRwp/lT8KmtVbtB3K4QWJjMmKlt9AWkLKsgHvtUIQlPYtuvpoSdjxkymB2Hwqa18jye3ViO48qVDKW0lRwVcgM9qyA35V2cJxfxHNPqab89m08Fzoz7V2z339DTvpPeT22uzr+1JaUhKYagtwKJyQcgYpw0/pE1Wea43KL1CS8EFFFFNGMeVjI35Vh3GdEWCU43JSwZKFZUlxKnSknfYYI61ujWL1CmWi8u+Y6TizVOJBMt3hPEcdcjpy59qup3x74F9R0in91k+FrvmnG7/KmQHpPivtBK0JZ4WwE4GQDjfl+dFWeiLVMt1tkJuTbbS3pCnktNnIbBA222G4OwNFStlWptJN+pCmFjgm8LP0f6lJPhaom3xm5G0W9a4wW2lKngpKknOMgnY71otMquqnpJu1piQSkJDa2MHxOedwTy27Vk7I/qKNcLxBsUaK62ictS1On6GTgYGR0HatZp1vUwluOX52IWS3hDbA3SrPP8RnrVl2VHDx7lVGHPmWd/Q0HSpqOlTSZoBRRRQAhL5/G7j96d/WqrDQ32stvvFfoVVffP43cfvTv61VYaG+1lt94r9CqyI996nubfkpf6+w6sUv/K19XtnvHPkmmD0pfeVr6vbPeOfJNaOo7tnlOGfN1+YuOhp4aR+zFs+7o+VI/oaeGkPsxbPuyPlSui3Zs8e7qHmdt2/hkz3C/wBJpAp+in2Cn9dv4XL9wv8ASaQKfop9grut3RH/AI//AEz9Pc33kl+vXL3SPmaZdLTyS/Xrl7pHzVTLpjTd0jM4t85P0+wUUUVeZodKwuuIOm/2gmVep8hl9xsJCGVZ9EZ3xg45mt10rB31qVA1W9dWrX+147sdLRbRhSmVD1YJHfl1NX6f+voxbVP4F08Tp8nkFESPPXHeakQ3XssPIWSSkZGFJwOEjb40V9tB2yVCjz5MqMIQmSPEbij/AFaR6hy58vV+FFRul/MfU7pofyllGgi26JEkyJMdlDb0g8TyxzWRyzUw7lDmSpMaM+lx6MoJeQOaCeQPwrrI2qqmyLVYUPXCR4MbxljxHAjdxXTYbk1BfE/qWv4evgW1Fc0CbHuEVuVDdS6w4MpWnrXTUWsdCSafVBRRQaDohL5/G7j96d/WqrDQ32stvvFfoVXBfB/41cCOXnTv6zXfofbVdu25OK/QqsmKfa5+p7e2cf4KSz/b7Dr6UvvK19XtnvHPkmmAOVL/AMrX1e2e8c+Sa0NR3bPLcM+bh5i46GnhpD7MWz7sj5Uj+hp4aQ+y9s+7I+VK6Ldmzx7uoeZ23b+Fy/cL/SaQKfop9gp+3c4tcw/+gv8ASaQKVp4R6SdgOvqrusTyiHAGlGefp7m/8kv165e6R81Uy6WfkkUDOuOCD+6b5H1qpmUxpu6RmcW+bn6fYKKKKvM48rxjelPfJdleuMuTIReLXcVKUfETkpWRsDg4I2x2pi6kuTFstL8iQ6ppJHAlaE8SgpWwIGRnGc8+lYVmDeL7AXDhaih3CI4PTEhOHWx3wQTn8R+FN6ZcuZvYQ1ks4gurNbodclzTUV6c+8867lfE8rJxnYezAoq6hs+DEZZLhX4baU8auasDGTRS05Zk2huEXCKifc7DrSx1ZZ7qu/ySzDky2pL7DrS0DiQkJBBSocuvXHXuaZ5rNahtt5u0sw2ZaIlsW0OJ1v8AxCrO6fWCPZz68qsom4TyVamvnhjr6HDoqRHtz8qzPSoypa5LrrbTCuJKUbbeo9eHJOK2eRSh/aAtUtpvTaURW/3yVPykBS3nG8kpKjyBAGAMc6ZenbmLvaIs7hKC8jJR2IOD+Yqeora+PwZXpbk12fiizooFFLDp48NOSeEZ9lHAkHZI+Fe6KAyRS/8AK39XtnvHPkmmDS+8rX1e2e8c+Sap1Hdse4Z83DzFx0NPDSH2Ytn3ZHypH9DTw0h9mLZ93R8qV0W7Nnj3dQ8y3UAUkKGQdiD1rn8xidIzH/KFdNFP4R5lNrZnyajsskllltsnmUpAzX1oorqWDjbfVhUHlvU1V3y7Q7fFWiROYjPOoUGS6sD0sbH2ZxXYpt4IyaSyzM66cTLlwBCcjTXoTxW7by4CpzYY9Hr7Oe/KqiFYV6jvD8yPAfsTSGuFK0J4SXs8wNtsZBxjpVIU25VkNvdt0pOoku+ioJVxOKKs5+H57g047el5MGOmQcvhtIcOc+kAM/nT05OiCUTOrgtRY5S2CIyuPEZZccW+ttCUqcVzWQNyfbRXTRWe1l5NNJJYCoIqag10DDai09bLO49f1ecKbZcD/maCPDLpIGeWwJxn/IVmbRfZlouKZSyA46pDX7NQyUp8E7pLZBxtk4679c02pDDclhxh9AW04kpUlQyCDzBpbX1+LoyYqDZo6HH5CPES5Ic4zHJOBwgjbbud9s8qeos504NZZm6mrs5KcXhe4xoE2NOZL0R9t5sKKeNtWRkbEV00s4txf0i83abc0zOfcBfkrU7gLWMgoRjkRw8juT03rd2O7MXm2Mz4+Q24DlKuaSNiD7KXsqcOq2GqdQrOj3W5Y0VGRU5qkYCl95Wvq9s9458k0wap7/p6HfkMoml4Bkkp8JYHPA6g9qrti5QaQzo7o03xslshH96eGkPsxbPu6PlVN/dzZT/pzP8Amj/61p7dDat8JmIxxeEygITxHJwO9U6emVbeTR4pxCrVQjGvPT/J1UUUU0YoUVBIqFHtQByXa4ItlvfmuNuOIZRxFLacqP8A3+XOlnfjJuEt+/xVtLtzobSmUsBa4oGAUhHMK4uw65BHOvhKu14Vc3ZshE1Mth1SvDW4Wo6EJ5DpxfEZ/Gru3QJzSYmotNxygTeHzi3cXCjckFQPRPXltnttT8K+xXM31f5+My7Lf4h8qXRfmf2LnyfonOWt164uPvJU8fNlyQfE8Puc52NawbCvCM8IyMHG9e6TnPnk2aFcOSCiFFFFQLAooooAK51RGFPiQplsvBPCHOH0gM5xn2iuiijqcaT3MFedBvybi45CmMtRnn/HUFtkrbWefCe3XGeeO1VB4pUy8qF0XZ4trUpMeMwrgHFknJTnfJ+YpqYqkuWk7Lc5fncyElTxxxKSop4sd8Hemq9R/wBxOzSLev7lPYNWKciWRic049NnhSeJGNglWAsjscdOxrTwbjEnpcMN9DwaWULKDnhUOhrFXq2Xa2X6Tc7bAD8dMItR+BYT5thONk8zjBwB3qhtPBOj2WwQVPJcXIMqcsAoUnGcDP8Aujn3x66k6ITXPF/nVlcdROt8kl++y/cb2amlNN1Xdcv3CNcZKEIew2wqEPBIzukqyd/n7TVpO1tc2JkxtCra02y026nzgkKPEhKuAAH0lb49WM1B6SwtWuq8Ri0Vj7dqyVKudkiuRWkIuEUuubniSrCuXq9H8667de5cjV9xs76Giwy0HGlJTg78PM5359qrdMlv5l0dRCWMeRowa5pVxiRH2GJMhtp2QrhZQpWCs+qsZrAvL1VBhTLlJjWqY3ghtYSnjBO2T3PD8apIsCZc4NzgwH3JTtplpdgv8YJUCTlIPX6IV7ashp00pNlM9U1JxS6lzqLVVxdjXNm1M+bvQV8L/GApwtnI409AAcZ9oNcGirgiHqDw0uTXIlwTwsJeUFqUUjJWoZ2GeIf5VY2m1Xm5aj/bU6C1BYWz4Ehl08ReTw4O3r259hzrT2jTVps7ynoERLbih9MkqIHYE8hVkp1Qg4JdWVQrtssVmdv8nq5WC2XZ9mRcIiHnGhhBUTgDtjkasm20tpShACUpGAkDAAr2Biik8trDH1FJ5QUUUVwkFFFFABRRRQAUUUUAFFFFAEH2V8TEj+ciT4DfjhJQHeEcQT2z2oooXQ40mZx3QlndmqkEPhtbniLjJcw0pXsrmuminZFyly4Ny82EsfvkKYCyO/CcjFFFWxvsTTyUz01TWMFdqu1sr1Lpu3OreUhTKmVu+IfEUkY5q77n4mvvYbOLLrt6PDQ55oqH9JxYUc+ifb+VFFMc8lWl/wCX9xVVxdjeNpL7FxrTTzt9Yhpj+D4jD/GrxieFSCPSG3PkKuIFuiW5ktQYrTDROSltOMnvRRSrnJxUc9EOquKscsdWdgGKmiioFgUUUUAFFFFABRRRQB//2Q==">
            <a:extLst>
              <a:ext uri="{FF2B5EF4-FFF2-40B4-BE49-F238E27FC236}">
                <a16:creationId xmlns:a16="http://schemas.microsoft.com/office/drawing/2014/main" id="{98579380-EFF7-7A47-B6CA-5DF2BACA3D7E}"/>
              </a:ext>
            </a:extLst>
          </p:cNvPr>
          <p:cNvSpPr>
            <a:spLocks noChangeAspect="1" noChangeArrowheads="1"/>
          </p:cNvSpPr>
          <p:nvPr/>
        </p:nvSpPr>
        <p:spPr bwMode="auto">
          <a:xfrm>
            <a:off x="1679576" y="-571500"/>
            <a:ext cx="119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3795" name="AutoShape 6" descr="data:image/jpg;base64,/9j/4AAQSkZJRgABAQAAAQABAAD/2wBDAAkGBwgHBgkIBwgKCgkLDRYPDQwMDRsUFRAWIB0iIiAdHx8kKDQsJCYxJx8fLT0tMTU3Ojo6Iys/RD84QzQ5Ojf/2wBDAQoKCg0MDRoPDxo3JR8lNzc3Nzc3Nzc3Nzc3Nzc3Nzc3Nzc3Nzc3Nzc3Nzc3Nzc3Nzc3Nzc3Nzc3Nzc3Nzc3Nzf/wAARCACnAKYDASIAAhEBAxEB/8QAHAAAAgMBAQEBAAAAAAAAAAAAAAcBBQYEAgMI/8QASBAAAQMDAgQBCAcFBAgHAAAAAQIDBAAFEQYhEjFBURMHFCJhcXORsTI0NnSBobIVIzVSwRYXM/FCQ2JykpPR8CVUY4Ki0uH/xAAbAQACAwEBAQAAAAAAAAAAAAAABAIDBQEGB//EADMRAAICAQIDBgUCBgMAAAAAAAABAgMRBDEFEiETM0FxgcEiNGGx8NHhFCMyQlFyBlJi/9oADAMBAAIRAxEAPwB4UUUUAFFFFABUEignFY28aiTcJs6wRlS4c0EJZdaAJWQniI2PoggYzkc+mKnCEpvoV2Wxr38TY8Q718J06LBjKkzH0MsoxxLXyGTgUvLpqZ24actpTKfiBUoR5ziVfvEJA3JIxzG+wHavmiMoXG52C33BdwgvwFOp4nPE4HAMp35c8fHvVy0z3kxaWrX9qya6Bq+z3G5i3xX1LdVkNqKCEOEcwD+FVM3XyY0lZFsdMNt/wS+pwJKjvkhJ3IwM5qvh2u4SrNpeXEhKTJhP8LiFgNkt5+kc9wP/AJV8ZehrvJemoKoCy88XETHFqLuMn0ew577dKtjXQpfEyqVupcfhX5gv7E47/bi/sLfdW0lDa0oWslKSQM4HSvlr+7Tbc7b2I0lUJiQsh6UlvjKMYwB+Z232qystllw77PucpxtQlMtI4UEkhSUgKOSB1FcmqIF5Vc25ttQ1Oilrw3oD6sIVz3wds7/l1qpOHap+GPYtlGaoa8c+540lPuapElqbKbuEAI42bgnAB5ZSfXgnnuMdjWkiXCFMKxFlsPls+kG3ArHwpZTLFd4NivEvzTzNEpTY8zZXx8DYJJJx+H4E+yojyrUzerdN0+y4lmFFU5NdSkjiATuDnqeWeRJFWTpjLMkyqvUTrSjJDZBFTS/h6l1DwQ7rLiNLtkt8NhppBK20k4Cif+vP1Vomr65J1Ku2Q2m3Y7DeZLwcwWl9E4+H59qXlTKLG4aiEl0L6igHNFVF4UUUUAFFFFABRRQaACvK1pQkqUQAOZJry64hptS3FBKUjJJ5AUttUXdu9Lt7z4d/s2t3DjrYKVeIARheeWM5/wD3lZVW7GU3XKqP1LfXN9uUJ5piC8YscslxcoNcZUrJ4W09MnH+WKzkRyXcnmpcRhLWpYD379oBKFSUciSNtxyPtPerNjTU6Q6m0LkOu2hsiTCntqHE0eiR358vYR2rX2OxRbOyoNZdkOEl2S5jxHCTnc/0pntK6oYW/wCbifZWXTy+i/Nv1KSzaXW7Llzboy22xcGwX7efSSlzOc56d9twSd9q0Nps1vtKVpt8Rtnj+kU5JPtJ3qx6UUrKyct2OwphDZEY3oxU0VAtIwO1GBU0UAeSBjcVzS4MaXDeiONp8J5BQsJGMg110UJtPoccU9zEjTVwsTDsq33GdNVGaUmJCJASM99/SxzxtyFZbN2sxRbYapCJS2xLuDjKQp7c8hnnwg745kq32NN48qpb7pq33paHZSHEPNjAeZXwKx2z1pqvUYfxidul6Zr6MzmndZBizPv3l9byWpBaYeDeC8OHiAIGwPw5j11sbTPRc4DE1pLiW3k8SUrTgj/vv151hn7KZWo3YVzbcZstvZ8ZGEnD2QMrUvqonOevo+2vvpPUkaFEcNxlNxbep0It7KwStLY2yTzI9Z68W/bttcZLmgQpunBqFj6bfv5G/oryhQWMg5B3r1ShoBRRRQAVCjipPKsnrW/XWyKjrgRWXmXUqTlYUohzmNh0x8fVUoQc5cqIWTVcXJ7FdqzU0GX51aXYMx+L4oYdkMKAw5n6IH+kduXI150kxM8NyxS46J9nWhampaccIGTlJ9fFnbmDnmN6oUstXG7NzbFcYZdmOrX5pM4gW3lA8RCdwepB+eKZGmrSmyWeNASrjLYPEobAqJycDtTlvLVXyrcQp57rOaWy/MHXboMe3QmocRHAw0nhSnniumgVNI+ZopYR54hmp4qS94v94au85tu6S0tokuJSlLhAACyAPhXbo+93WVqWAxIuMl1payFIW4SCOFR/pSy1UXPlwbEuD2xpdvMsYyNvNTUdqmmTICiiigCCaMiua5rW3bpS0KKVpZWUkdDwmkonUV74QTdpm46OmqbblXuP6Lh89Wm4tLA9Ac0YzS/8mVyn3CZPTOmPPpQ2gpDis4yTTBqdc1OPMhfU6d6e11y3Rl9UWG7XeQW4l1DEF5sIfYUjIxnORjv7R/Svdk0ZaLSlDimvOZKN/HfAOPYOQrSYqt1JGkTLDPjwyQ+4wpKMHGTjln18qYjbNpQzhCMqYJueMs+cXUVnky/NItwjuP7jgSvc47d6txSgZaEyNb7XbbI9EuEdxK5E1xHD4ZHMk9uuDy6U1YM6LNbWqHIafQhZQpTauIA9vzFSvqVexDT3uzKkdVFFFUDR4URypey7ncL3qSYzZ78zFTGKUx2nNkvKGyhy3wQe/TFarUsK7TI7Js1wTEebVxKCk5Dg7E7/ACNYS7Rbg4sDUOnA64SEibA9FY3AHLIP/uA/CmtPFdXkR1UpdIpP9TV6Xtbpkuz7xZ4sa5Nq4Evsn/FGN1YG3Xnz58q1dcltiJhQI8VK1rS02E8Thyo46k9666onJylkaqgoRSCiioJwKgWCFvn8buP3p39aqsNDfay2+8V+hVV97Ob3cCCMGU7j/jVXfohQTqq3EkABxXP/AHFVkR771Pc3fJP/AF9h2dKK+Ydb/nT/AMQqfFb/AJ0/EVr5PDYZ7orx4rf86fiKPFb/AJ0/EUZO4Oe7fwuX7hf6TSBT9FPsFPu7Oo/ZksBaSfAX1/2TSET9FPsHyrP1m6PScA6Rn6e5vvJL9euXukfNVMuln5J1AT7gMjJaR8zTMpjTd0jM4t85L0+wVB3FTRTBmmL1vAjLeRKvV4fj2wJCREaG7ixknHtHq6dK4/J8lRus9y3RZDFlcQC2H+ZWMDIPXbPXtW4mxI0tCEy2G3kIWFpS4kEBQ5HfrVZcdS2S2pUmRPZSpP8Aq2zxqH4J5UzGyUq+zSyJzqjGztG0i54hRWR8nt6eusSa3JkrkuMvkocWkAqbVy2HLkdulFL2wlXNxYzVONkFJFrqW+iyNMBEVyVIkr8NllBxxH1npXHpzVaLxIbjvRFR3nWC+3vxBSQopO+BvsD+Pqrk18m0uIi+f3MwJbZUth1CCo42ByAOXLeq/wAn0W3G4LdZvInvRo/httobUhLTZP8AtDfemI1w7Hma6ikrLO35E+noMEchU1A5VNLDwVz3D6jI90v5GuivlKbLsZ1tJAK0KSM+sUM7HdH57T9EVPTevpKYVFkuxnCCtlZbURyJSSDj4V97Vb3bpcGILCkJceUUpK+WwJ/pWLhuWPE+hc8Y1872wcZCeqR8KOFP8qfhW0/u3u//AJuF8Vf9Kp9RaZm6fQwuY8y4HiQnwydiMdx66nKqxLLQtXrtLZNQhJNso+FP8qfhRwp/lT8KmtVbtB3K4QWJjMmKlt9AWkLKsgHvtUIQlPYtuvpoSdjxkymB2Hwqa18jye3ViO48qVDKW0lRwVcgM9qyA35V2cJxfxHNPqab89m08Fzoz7V2z339DTvpPeT22uzr+1JaUhKYagtwKJyQcgYpw0/pE1Wea43KL1CS8EFFFFNGMeVjI35Vh3GdEWCU43JSwZKFZUlxKnSknfYYI61ujWL1CmWi8u+Y6TizVOJBMt3hPEcdcjpy59qup3x74F9R0in91k+FrvmnG7/KmQHpPivtBK0JZ4WwE4GQDjfl+dFWeiLVMt1tkJuTbbS3pCnktNnIbBA222G4OwNFStlWptJN+pCmFjgm8LP0f6lJPhaom3xm5G0W9a4wW2lKngpKknOMgnY71otMquqnpJu1piQSkJDa2MHxOedwTy27Vk7I/qKNcLxBsUaK62ictS1On6GTgYGR0HatZp1vUwluOX52IWS3hDbA3SrPP8RnrVl2VHDx7lVGHPmWd/Q0HSpqOlTSZoBRRRQAhL5/G7j96d/WqrDQ32stvvFfoVVffP43cfvTv61VYaG+1lt94r9CqyI996nubfkpf6+w6sUv/K19XtnvHPkmmD0pfeVr6vbPeOfJNaOo7tnlOGfN1+YuOhp4aR+zFs+7o+VI/oaeGkPsxbPuyPlSui3Zs8e7qHmdt2/hkz3C/wBJpAp+in2Cn9dv4XL9wv8ASaQKfop9grut3RH/AI//AEz9Pc33kl+vXL3SPmaZdLTyS/Xrl7pHzVTLpjTd0jM4t85P0+wUUUVeZodKwuuIOm/2gmVep8hl9xsJCGVZ9EZ3xg45mt10rB31qVA1W9dWrX+147sdLRbRhSmVD1YJHfl1NX6f+voxbVP4F08Tp8nkFESPPXHeakQ3XssPIWSSkZGFJwOEjb40V9tB2yVCjz5MqMIQmSPEbij/AFaR6hy58vV+FFRul/MfU7pofyllGgi26JEkyJMdlDb0g8TyxzWRyzUw7lDmSpMaM+lx6MoJeQOaCeQPwrrI2qqmyLVYUPXCR4MbxljxHAjdxXTYbk1BfE/qWv4evgW1Fc0CbHuEVuVDdS6w4MpWnrXTUWsdCSafVBRRQaDohL5/G7j96d/WqrDQ32stvvFfoVXBfB/41cCOXnTv6zXfofbVdu25OK/QqsmKfa5+p7e2cf4KSz/b7Dr6UvvK19XtnvHPkmmAOVL/AMrX1e2e8c+Sa0NR3bPLcM+bh5i46GnhpD7MWz7sj5Uj+hp4aQ+y9s+7I+VK6Ldmzx7uoeZ23b+Fy/cL/SaQKfop9gp+3c4tcw/+gv8ASaQKVp4R6SdgOvqrusTyiHAGlGefp7m/8kv165e6R81Uy6WfkkUDOuOCD+6b5H1qpmUxpu6RmcW+bn6fYKKKKvM48rxjelPfJdleuMuTIReLXcVKUfETkpWRsDg4I2x2pi6kuTFstL8iQ6ppJHAlaE8SgpWwIGRnGc8+lYVmDeL7AXDhaih3CI4PTEhOHWx3wQTn8R+FN6ZcuZvYQ1ks4gurNbodclzTUV6c+8867lfE8rJxnYezAoq6hs+DEZZLhX4baU8auasDGTRS05Zk2huEXCKifc7DrSx1ZZ7qu/ySzDky2pL7DrS0DiQkJBBSocuvXHXuaZ5rNahtt5u0sw2ZaIlsW0OJ1v8AxCrO6fWCPZz68qsom4TyVamvnhjr6HDoqRHtz8qzPSoypa5LrrbTCuJKUbbeo9eHJOK2eRSh/aAtUtpvTaURW/3yVPykBS3nG8kpKjyBAGAMc6ZenbmLvaIs7hKC8jJR2IOD+Yqeora+PwZXpbk12fiizooFFLDp48NOSeEZ9lHAkHZI+Fe6KAyRS/8AK39XtnvHPkmmDS+8rX1e2e8c+Sap1Hdse4Z83DzFx0NPDSH2Ytn3ZHypH9DTw0h9mLZ93R8qV0W7Nnj3dQ8y3UAUkKGQdiD1rn8xidIzH/KFdNFP4R5lNrZnyajsskllltsnmUpAzX1oorqWDjbfVhUHlvU1V3y7Q7fFWiROYjPOoUGS6sD0sbH2ZxXYpt4IyaSyzM66cTLlwBCcjTXoTxW7by4CpzYY9Hr7Oe/KqiFYV6jvD8yPAfsTSGuFK0J4SXs8wNtsZBxjpVIU25VkNvdt0pOoku+ioJVxOKKs5+H57g047el5MGOmQcvhtIcOc+kAM/nT05OiCUTOrgtRY5S2CIyuPEZZccW+ttCUqcVzWQNyfbRXTRWe1l5NNJJYCoIqag10DDai09bLO49f1ecKbZcD/maCPDLpIGeWwJxn/IVmbRfZlouKZSyA46pDX7NQyUp8E7pLZBxtk4679c02pDDclhxh9AW04kpUlQyCDzBpbX1+LoyYqDZo6HH5CPES5Ic4zHJOBwgjbbud9s8qeos504NZZm6mrs5KcXhe4xoE2NOZL0R9t5sKKeNtWRkbEV00s4txf0i83abc0zOfcBfkrU7gLWMgoRjkRw8juT03rd2O7MXm2Mz4+Q24DlKuaSNiD7KXsqcOq2GqdQrOj3W5Y0VGRU5qkYCl95Wvq9s9458k0wap7/p6HfkMoml4Bkkp8JYHPA6g9qrti5QaQzo7o03xslshH96eGkPsxbPu6PlVN/dzZT/pzP8Amj/61p7dDat8JmIxxeEygITxHJwO9U6emVbeTR4pxCrVQjGvPT/J1UUUU0YoUVBIqFHtQByXa4ItlvfmuNuOIZRxFLacqP8A3+XOlnfjJuEt+/xVtLtzobSmUsBa4oGAUhHMK4uw65BHOvhKu14Vc3ZshE1Mth1SvDW4Wo6EJ5DpxfEZ/Gru3QJzSYmotNxygTeHzi3cXCjckFQPRPXltnttT8K+xXM31f5+My7Lf4h8qXRfmf2LnyfonOWt164uPvJU8fNlyQfE8Puc52NawbCvCM8IyMHG9e6TnPnk2aFcOSCiFFFFQLAooooAK51RGFPiQplsvBPCHOH0gM5xn2iuiijqcaT3MFedBvybi45CmMtRnn/HUFtkrbWefCe3XGeeO1VB4pUy8qF0XZ4trUpMeMwrgHFknJTnfJ+YpqYqkuWk7Lc5fncyElTxxxKSop4sd8Hemq9R/wBxOzSLev7lPYNWKciWRic049NnhSeJGNglWAsjscdOxrTwbjEnpcMN9DwaWULKDnhUOhrFXq2Xa2X6Tc7bAD8dMItR+BYT5thONk8zjBwB3qhtPBOj2WwQVPJcXIMqcsAoUnGcDP8Aujn3x66k6ITXPF/nVlcdROt8kl++y/cb2amlNN1Xdcv3CNcZKEIew2wqEPBIzukqyd/n7TVpO1tc2JkxtCra02y026nzgkKPEhKuAAH0lb49WM1B6SwtWuq8Ri0Vj7dqyVKudkiuRWkIuEUuubniSrCuXq9H8667de5cjV9xs76Giwy0HGlJTg78PM5359qrdMlv5l0dRCWMeRowa5pVxiRH2GJMhtp2QrhZQpWCs+qsZrAvL1VBhTLlJjWqY3ghtYSnjBO2T3PD8apIsCZc4NzgwH3JTtplpdgv8YJUCTlIPX6IV7ashp00pNlM9U1JxS6lzqLVVxdjXNm1M+bvQV8L/GApwtnI409AAcZ9oNcGirgiHqDw0uTXIlwTwsJeUFqUUjJWoZ2GeIf5VY2m1Xm5aj/bU6C1BYWz4Ehl08ReTw4O3r259hzrT2jTVps7ynoERLbih9MkqIHYE8hVkp1Qg4JdWVQrtssVmdv8nq5WC2XZ9mRcIiHnGhhBUTgDtjkasm20tpShACUpGAkDAAr2Biik8trDH1FJ5QUUUVwkFFFFABRRRQAUUUUAFFFFAEH2V8TEj+ciT4DfjhJQHeEcQT2z2oooXQ40mZx3QlndmqkEPhtbniLjJcw0pXsrmuminZFyly4Ny82EsfvkKYCyO/CcjFFFWxvsTTyUz01TWMFdqu1sr1Lpu3OreUhTKmVu+IfEUkY5q77n4mvvYbOLLrt6PDQ55oqH9JxYUc+ifb+VFFMc8lWl/wCX9xVVxdjeNpL7FxrTTzt9Yhpj+D4jD/GrxieFSCPSG3PkKuIFuiW5ktQYrTDROSltOMnvRRSrnJxUc9EOquKscsdWdgGKmiioFgUUUUAFFFFABRRRQB//2Q==">
            <a:extLst>
              <a:ext uri="{FF2B5EF4-FFF2-40B4-BE49-F238E27FC236}">
                <a16:creationId xmlns:a16="http://schemas.microsoft.com/office/drawing/2014/main" id="{A370964D-AFD3-FE4C-9C59-74ABA2814135}"/>
              </a:ext>
            </a:extLst>
          </p:cNvPr>
          <p:cNvSpPr>
            <a:spLocks noChangeAspect="1" noChangeArrowheads="1"/>
          </p:cNvSpPr>
          <p:nvPr/>
        </p:nvSpPr>
        <p:spPr bwMode="auto">
          <a:xfrm>
            <a:off x="1679576" y="-571500"/>
            <a:ext cx="11906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pic>
        <p:nvPicPr>
          <p:cNvPr id="33796" name="Picture 8" descr="http://www.vwf.group.shef.ac.uk/graphics/isth_logo.jpg">
            <a:extLst>
              <a:ext uri="{FF2B5EF4-FFF2-40B4-BE49-F238E27FC236}">
                <a16:creationId xmlns:a16="http://schemas.microsoft.com/office/drawing/2014/main" id="{DF945113-A9B4-8C49-AF96-5E0EEA977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5811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9">
            <a:extLst>
              <a:ext uri="{FF2B5EF4-FFF2-40B4-BE49-F238E27FC236}">
                <a16:creationId xmlns:a16="http://schemas.microsoft.com/office/drawing/2014/main" id="{0B8A2A43-DE4B-4E4C-B8FA-B2414698F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099" y="1112839"/>
            <a:ext cx="706755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0">
            <a:extLst>
              <a:ext uri="{FF2B5EF4-FFF2-40B4-BE49-F238E27FC236}">
                <a16:creationId xmlns:a16="http://schemas.microsoft.com/office/drawing/2014/main" id="{438D0D12-21B2-464A-9A51-7E5902AD8E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864" y="3922714"/>
            <a:ext cx="5626608" cy="239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781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401F8C6B-CDDA-F94A-88B7-D6B2220F38DE}"/>
              </a:ext>
            </a:extLst>
          </p:cNvPr>
          <p:cNvSpPr>
            <a:spLocks noGrp="1" noChangeArrowheads="1"/>
          </p:cNvSpPr>
          <p:nvPr>
            <p:ph type="title"/>
          </p:nvPr>
        </p:nvSpPr>
        <p:spPr>
          <a:xfrm>
            <a:off x="1981200" y="152401"/>
            <a:ext cx="8229600" cy="868363"/>
          </a:xfrm>
        </p:spPr>
        <p:txBody>
          <a:bodyPr/>
          <a:lstStyle/>
          <a:p>
            <a:r>
              <a:rPr lang="en-US" altLang="en-US"/>
              <a:t>How big are EVs?</a:t>
            </a:r>
          </a:p>
        </p:txBody>
      </p:sp>
      <p:pic>
        <p:nvPicPr>
          <p:cNvPr id="34818" name="Picture 2" descr="http://onlinelibrary.wiley.com/store/10.1111/j.1538-7836.2010.04074.x/asset/image_n/JTH_4074_f2.gif?v=1&amp;t=hsi3h1zs&amp;s=b22514cbf4db384dfcc3766320395261d848f24f">
            <a:extLst>
              <a:ext uri="{FF2B5EF4-FFF2-40B4-BE49-F238E27FC236}">
                <a16:creationId xmlns:a16="http://schemas.microsoft.com/office/drawing/2014/main" id="{B12543AC-C375-9A42-9498-9D7EA968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19200"/>
            <a:ext cx="4178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7E7D486-DF98-8945-AEF3-E64B835079F2}"/>
              </a:ext>
            </a:extLst>
          </p:cNvPr>
          <p:cNvSpPr txBox="1"/>
          <p:nvPr/>
        </p:nvSpPr>
        <p:spPr>
          <a:xfrm>
            <a:off x="6338888" y="6402388"/>
            <a:ext cx="3726276" cy="369332"/>
          </a:xfrm>
          <a:prstGeom prst="rect">
            <a:avLst/>
          </a:prstGeom>
          <a:noFill/>
        </p:spPr>
        <p:txBody>
          <a:bodyPr wrap="none">
            <a:spAutoFit/>
          </a:bodyPr>
          <a:lstStyle/>
          <a:p>
            <a:pPr>
              <a:defRPr/>
            </a:pPr>
            <a:r>
              <a:rPr lang="en-US" i="1" dirty="0">
                <a:ea typeface="MS PGothic" panose="020B0600070205080204" pitchFamily="34" charset="-128"/>
              </a:rPr>
              <a:t>van der Pol et al 2010 J </a:t>
            </a:r>
            <a:r>
              <a:rPr lang="en-US" i="1" dirty="0" err="1">
                <a:ea typeface="MS PGothic" panose="020B0600070205080204" pitchFamily="34" charset="-128"/>
              </a:rPr>
              <a:t>Thromb</a:t>
            </a:r>
            <a:r>
              <a:rPr lang="en-US" i="1" dirty="0">
                <a:ea typeface="MS PGothic" panose="020B0600070205080204" pitchFamily="34" charset="-128"/>
              </a:rPr>
              <a:t> </a:t>
            </a:r>
            <a:r>
              <a:rPr lang="en-US" i="1" dirty="0" err="1">
                <a:ea typeface="MS PGothic" panose="020B0600070205080204" pitchFamily="34" charset="-128"/>
              </a:rPr>
              <a:t>Haem</a:t>
            </a:r>
            <a:endParaRPr lang="en-US" i="1" dirty="0">
              <a:ea typeface="MS PGothic" panose="020B0600070205080204" pitchFamily="34" charset="-128"/>
            </a:endParaRPr>
          </a:p>
        </p:txBody>
      </p:sp>
      <p:sp>
        <p:nvSpPr>
          <p:cNvPr id="6" name="TextBox 5">
            <a:extLst>
              <a:ext uri="{FF2B5EF4-FFF2-40B4-BE49-F238E27FC236}">
                <a16:creationId xmlns:a16="http://schemas.microsoft.com/office/drawing/2014/main" id="{7D0D1790-8F69-544D-AEC0-8A8E6D31B04A}"/>
              </a:ext>
            </a:extLst>
          </p:cNvPr>
          <p:cNvSpPr txBox="1"/>
          <p:nvPr/>
        </p:nvSpPr>
        <p:spPr>
          <a:xfrm>
            <a:off x="7010400" y="1371601"/>
            <a:ext cx="3475038" cy="646331"/>
          </a:xfrm>
          <a:prstGeom prst="rect">
            <a:avLst/>
          </a:prstGeom>
          <a:noFill/>
        </p:spPr>
        <p:txBody>
          <a:bodyPr>
            <a:spAutoFit/>
          </a:bodyPr>
          <a:lstStyle/>
          <a:p>
            <a:pPr>
              <a:defRPr/>
            </a:pPr>
            <a:r>
              <a:rPr lang="en-US" dirty="0">
                <a:ea typeface="MS PGothic" panose="020B0600070205080204" pitchFamily="34" charset="-128"/>
              </a:rPr>
              <a:t>Comparison of various methods to </a:t>
            </a:r>
          </a:p>
          <a:p>
            <a:pPr>
              <a:defRPr/>
            </a:pPr>
            <a:r>
              <a:rPr lang="en-US" dirty="0">
                <a:ea typeface="MS PGothic" panose="020B0600070205080204" pitchFamily="34" charset="-128"/>
              </a:rPr>
              <a:t>Small Angle X-ray Scattering (SAXS)</a:t>
            </a:r>
          </a:p>
        </p:txBody>
      </p:sp>
    </p:spTree>
    <p:extLst>
      <p:ext uri="{BB962C8B-B14F-4D97-AF65-F5344CB8AC3E}">
        <p14:creationId xmlns:p14="http://schemas.microsoft.com/office/powerpoint/2010/main" val="219752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350D52A-580D-FC48-823A-CC9EDCC80ADE}"/>
              </a:ext>
            </a:extLst>
          </p:cNvPr>
          <p:cNvSpPr>
            <a:spLocks noGrp="1" noChangeArrowheads="1"/>
          </p:cNvSpPr>
          <p:nvPr>
            <p:ph type="title"/>
          </p:nvPr>
        </p:nvSpPr>
        <p:spPr>
          <a:xfrm>
            <a:off x="1981200" y="152400"/>
            <a:ext cx="8229600" cy="1143000"/>
          </a:xfrm>
        </p:spPr>
        <p:txBody>
          <a:bodyPr/>
          <a:lstStyle/>
          <a:p>
            <a:r>
              <a:rPr lang="en-US" altLang="en-US"/>
              <a:t>FC of Individual EVs: Pitfalls</a:t>
            </a:r>
          </a:p>
        </p:txBody>
      </p:sp>
      <p:sp>
        <p:nvSpPr>
          <p:cNvPr id="35842" name="Content Placeholder 2">
            <a:extLst>
              <a:ext uri="{FF2B5EF4-FFF2-40B4-BE49-F238E27FC236}">
                <a16:creationId xmlns:a16="http://schemas.microsoft.com/office/drawing/2014/main" id="{4DEF6DBE-F889-6046-8AD3-1E78204893AA}"/>
              </a:ext>
            </a:extLst>
          </p:cNvPr>
          <p:cNvSpPr>
            <a:spLocks noGrp="1" noChangeArrowheads="1"/>
          </p:cNvSpPr>
          <p:nvPr>
            <p:ph idx="1"/>
          </p:nvPr>
        </p:nvSpPr>
        <p:spPr>
          <a:xfrm>
            <a:off x="1524000" y="2436813"/>
            <a:ext cx="5638800" cy="3048000"/>
          </a:xfrm>
        </p:spPr>
        <p:txBody>
          <a:bodyPr/>
          <a:lstStyle/>
          <a:p>
            <a:r>
              <a:rPr lang="en-US" altLang="en-US"/>
              <a:t>Lack of sensitivity</a:t>
            </a:r>
          </a:p>
          <a:p>
            <a:r>
              <a:rPr lang="en-US" altLang="en-US"/>
              <a:t>Artifacts!!!</a:t>
            </a:r>
          </a:p>
          <a:p>
            <a:r>
              <a:rPr lang="en-US" altLang="en-US"/>
              <a:t>Irreproducibility</a:t>
            </a:r>
          </a:p>
          <a:p>
            <a:r>
              <a:rPr lang="en-US" altLang="en-US"/>
              <a:t>Difficulty of standardization</a:t>
            </a:r>
          </a:p>
          <a:p>
            <a:r>
              <a:rPr lang="en-US" altLang="en-US"/>
              <a:t>Lack of appropriate calibration </a:t>
            </a:r>
          </a:p>
        </p:txBody>
      </p:sp>
      <p:pic>
        <p:nvPicPr>
          <p:cNvPr id="35843" name="Picture 2">
            <a:extLst>
              <a:ext uri="{FF2B5EF4-FFF2-40B4-BE49-F238E27FC236}">
                <a16:creationId xmlns:a16="http://schemas.microsoft.com/office/drawing/2014/main" id="{7E9BB292-6158-F64F-BF94-06F14EEB8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88991"/>
            <a:ext cx="4833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a:extLst>
              <a:ext uri="{FF2B5EF4-FFF2-40B4-BE49-F238E27FC236}">
                <a16:creationId xmlns:a16="http://schemas.microsoft.com/office/drawing/2014/main" id="{9574FBE1-CB10-734C-AB56-B8D4246FC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1576" y="2133600"/>
            <a:ext cx="1343025"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a:extLst>
              <a:ext uri="{FF2B5EF4-FFF2-40B4-BE49-F238E27FC236}">
                <a16:creationId xmlns:a16="http://schemas.microsoft.com/office/drawing/2014/main" id="{5013CA6F-081C-C545-8399-B5B32E69C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064" y="3200400"/>
            <a:ext cx="48339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a:extLst>
              <a:ext uri="{FF2B5EF4-FFF2-40B4-BE49-F238E27FC236}">
                <a16:creationId xmlns:a16="http://schemas.microsoft.com/office/drawing/2014/main" id="{25B2C0B2-8014-DC4C-AAC2-234E9252F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3086100"/>
            <a:ext cx="13716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6">
            <a:extLst>
              <a:ext uri="{FF2B5EF4-FFF2-40B4-BE49-F238E27FC236}">
                <a16:creationId xmlns:a16="http://schemas.microsoft.com/office/drawing/2014/main" id="{59D6D295-A787-3648-9B61-AF18937B5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5650" y="1066801"/>
            <a:ext cx="478948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a:extLst>
              <a:ext uri="{FF2B5EF4-FFF2-40B4-BE49-F238E27FC236}">
                <a16:creationId xmlns:a16="http://schemas.microsoft.com/office/drawing/2014/main" id="{DDA933B2-C477-2E44-962E-E06198039D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13800" y="1106488"/>
            <a:ext cx="13208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870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766CF07A-E39F-FF43-AA04-5891F3DD9C42}"/>
              </a:ext>
            </a:extLst>
          </p:cNvPr>
          <p:cNvSpPr>
            <a:spLocks noGrp="1" noChangeArrowheads="1"/>
          </p:cNvSpPr>
          <p:nvPr>
            <p:ph type="title"/>
          </p:nvPr>
        </p:nvSpPr>
        <p:spPr>
          <a:xfrm>
            <a:off x="1981200" y="261938"/>
            <a:ext cx="8229600" cy="792162"/>
          </a:xfrm>
        </p:spPr>
        <p:txBody>
          <a:bodyPr/>
          <a:lstStyle/>
          <a:p>
            <a:r>
              <a:rPr lang="en-US" altLang="en-US"/>
              <a:t>Coincidence?</a:t>
            </a:r>
          </a:p>
        </p:txBody>
      </p:sp>
      <p:pic>
        <p:nvPicPr>
          <p:cNvPr id="36866" name="Picture 9" descr="Coinc calc 2_">
            <a:extLst>
              <a:ext uri="{FF2B5EF4-FFF2-40B4-BE49-F238E27FC236}">
                <a16:creationId xmlns:a16="http://schemas.microsoft.com/office/drawing/2014/main" id="{CF509923-5499-DA49-A488-EB414EC9B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3489" y="1163638"/>
            <a:ext cx="30194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0" descr="Coinc Calcs_concentration">
            <a:extLst>
              <a:ext uri="{FF2B5EF4-FFF2-40B4-BE49-F238E27FC236}">
                <a16:creationId xmlns:a16="http://schemas.microsoft.com/office/drawing/2014/main" id="{420788ED-AC53-F845-AD7A-35343FBBA6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7889" y="1639889"/>
            <a:ext cx="301942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4">
            <a:extLst>
              <a:ext uri="{FF2B5EF4-FFF2-40B4-BE49-F238E27FC236}">
                <a16:creationId xmlns:a16="http://schemas.microsoft.com/office/drawing/2014/main" id="{CAE2784E-E5C2-2B4A-AF06-E63E675CF6BE}"/>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aphicFrame>
        <p:nvGraphicFramePr>
          <p:cNvPr id="36869" name="Object 13">
            <a:extLst>
              <a:ext uri="{FF2B5EF4-FFF2-40B4-BE49-F238E27FC236}">
                <a16:creationId xmlns:a16="http://schemas.microsoft.com/office/drawing/2014/main" id="{1D2B3444-69BE-CF46-94A6-D09A719C4C6B}"/>
              </a:ext>
            </a:extLst>
          </p:cNvPr>
          <p:cNvGraphicFramePr>
            <a:graphicFrameLocks noChangeAspect="1"/>
          </p:cNvGraphicFramePr>
          <p:nvPr/>
        </p:nvGraphicFramePr>
        <p:xfrm>
          <a:off x="2830513" y="4419600"/>
          <a:ext cx="2133600" cy="800100"/>
        </p:xfrm>
        <a:graphic>
          <a:graphicData uri="http://schemas.openxmlformats.org/presentationml/2006/ole">
            <mc:AlternateContent xmlns:mc="http://schemas.openxmlformats.org/markup-compatibility/2006">
              <mc:Choice xmlns:v="urn:schemas-microsoft-com:vml" Requires="v">
                <p:oleObj spid="_x0000_s30729" name="Equation" r:id="rId6" imgW="21069300" imgH="7899400" progId="Equation.3">
                  <p:embed/>
                </p:oleObj>
              </mc:Choice>
              <mc:Fallback>
                <p:oleObj name="Equation" r:id="rId6" imgW="21069300" imgH="7899400" progId="Equation.3">
                  <p:embed/>
                  <p:pic>
                    <p:nvPicPr>
                      <p:cNvPr id="36869" name="Object 13">
                        <a:extLst>
                          <a:ext uri="{FF2B5EF4-FFF2-40B4-BE49-F238E27FC236}">
                            <a16:creationId xmlns:a16="http://schemas.microsoft.com/office/drawing/2014/main" id="{1D2B3444-69BE-CF46-94A6-D09A719C4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0513" y="4419600"/>
                        <a:ext cx="213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0" name="Rectangle 16">
            <a:extLst>
              <a:ext uri="{FF2B5EF4-FFF2-40B4-BE49-F238E27FC236}">
                <a16:creationId xmlns:a16="http://schemas.microsoft.com/office/drawing/2014/main" id="{1D636D89-8B3D-1A49-A537-C9051C8C2AC6}"/>
              </a:ext>
            </a:extLst>
          </p:cNvPr>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aphicFrame>
        <p:nvGraphicFramePr>
          <p:cNvPr id="36871" name="Object 15">
            <a:extLst>
              <a:ext uri="{FF2B5EF4-FFF2-40B4-BE49-F238E27FC236}">
                <a16:creationId xmlns:a16="http://schemas.microsoft.com/office/drawing/2014/main" id="{B127970F-915F-2849-BCD5-4AC0CFD951A7}"/>
              </a:ext>
            </a:extLst>
          </p:cNvPr>
          <p:cNvGraphicFramePr>
            <a:graphicFrameLocks noChangeAspect="1"/>
          </p:cNvGraphicFramePr>
          <p:nvPr/>
        </p:nvGraphicFramePr>
        <p:xfrm>
          <a:off x="2982914" y="5486400"/>
          <a:ext cx="1328737" cy="838200"/>
        </p:xfrm>
        <a:graphic>
          <a:graphicData uri="http://schemas.openxmlformats.org/presentationml/2006/ole">
            <mc:AlternateContent xmlns:mc="http://schemas.openxmlformats.org/markup-compatibility/2006">
              <mc:Choice xmlns:v="urn:schemas-microsoft-com:vml" Requires="v">
                <p:oleObj spid="_x0000_s30730" name="Equation" r:id="rId8" imgW="14338300" imgH="9067800" progId="Equation.3">
                  <p:embed/>
                </p:oleObj>
              </mc:Choice>
              <mc:Fallback>
                <p:oleObj name="Equation" r:id="rId8" imgW="14338300" imgH="9067800" progId="Equation.3">
                  <p:embed/>
                  <p:pic>
                    <p:nvPicPr>
                      <p:cNvPr id="36871" name="Object 15">
                        <a:extLst>
                          <a:ext uri="{FF2B5EF4-FFF2-40B4-BE49-F238E27FC236}">
                            <a16:creationId xmlns:a16="http://schemas.microsoft.com/office/drawing/2014/main" id="{B127970F-915F-2849-BCD5-4AC0CFD951A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2914" y="5486400"/>
                        <a:ext cx="13287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2" name="Rectangle 17">
            <a:extLst>
              <a:ext uri="{FF2B5EF4-FFF2-40B4-BE49-F238E27FC236}">
                <a16:creationId xmlns:a16="http://schemas.microsoft.com/office/drawing/2014/main" id="{5FC2D49C-AFF0-3A47-8C3D-EF4E4ADF2ADC}"/>
              </a:ext>
            </a:extLst>
          </p:cNvPr>
          <p:cNvSpPr>
            <a:spLocks noChangeArrowheads="1"/>
          </p:cNvSpPr>
          <p:nvPr/>
        </p:nvSpPr>
        <p:spPr bwMode="auto">
          <a:xfrm>
            <a:off x="5268913" y="4648201"/>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latin typeface="Calibri" panose="020F0502020204030204" pitchFamily="34" charset="0"/>
              </a:rPr>
              <a:t>probability of having </a:t>
            </a:r>
            <a:r>
              <a:rPr lang="en-US" altLang="en-US" sz="2000" i="1">
                <a:latin typeface="Calibri" panose="020F0502020204030204" pitchFamily="34" charset="0"/>
              </a:rPr>
              <a:t>n</a:t>
            </a:r>
            <a:r>
              <a:rPr lang="en-US" altLang="en-US" sz="2000">
                <a:latin typeface="Calibri" panose="020F0502020204030204" pitchFamily="34" charset="0"/>
              </a:rPr>
              <a:t> particles within the probe volume simultaneously</a:t>
            </a:r>
          </a:p>
        </p:txBody>
      </p:sp>
      <p:sp>
        <p:nvSpPr>
          <p:cNvPr id="36873" name="Rectangle 18">
            <a:extLst>
              <a:ext uri="{FF2B5EF4-FFF2-40B4-BE49-F238E27FC236}">
                <a16:creationId xmlns:a16="http://schemas.microsoft.com/office/drawing/2014/main" id="{02AA1ECE-0F75-9449-A73C-037B714DACAF}"/>
              </a:ext>
            </a:extLst>
          </p:cNvPr>
          <p:cNvSpPr>
            <a:spLocks noChangeArrowheads="1"/>
          </p:cNvSpPr>
          <p:nvPr/>
        </p:nvSpPr>
        <p:spPr bwMode="auto">
          <a:xfrm>
            <a:off x="5268913" y="547687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latin typeface="Calibri" panose="020F0502020204030204" pitchFamily="34" charset="0"/>
              </a:rPr>
              <a:t>where </a:t>
            </a:r>
            <a:r>
              <a:rPr lang="en-US" altLang="en-US" sz="2000" i="1">
                <a:latin typeface="Calibri" panose="020F0502020204030204" pitchFamily="34" charset="0"/>
              </a:rPr>
              <a:t>h</a:t>
            </a:r>
            <a:r>
              <a:rPr lang="en-US" altLang="en-US" sz="2000">
                <a:latin typeface="Calibri" panose="020F0502020204030204" pitchFamily="34" charset="0"/>
              </a:rPr>
              <a:t> is the height of the laser beam, </a:t>
            </a:r>
            <a:r>
              <a:rPr lang="en-US" altLang="en-US" sz="2000" i="1">
                <a:latin typeface="Calibri" panose="020F0502020204030204" pitchFamily="34" charset="0"/>
              </a:rPr>
              <a:t>R</a:t>
            </a:r>
            <a:r>
              <a:rPr lang="en-US" altLang="en-US" sz="2000">
                <a:latin typeface="Calibri" panose="020F0502020204030204" pitchFamily="34" charset="0"/>
              </a:rPr>
              <a:t> is the event rate, and </a:t>
            </a:r>
            <a:r>
              <a:rPr lang="en-US" altLang="en-US" sz="2000" i="1">
                <a:latin typeface="Calibri" panose="020F0502020204030204" pitchFamily="34" charset="0"/>
              </a:rPr>
              <a:t>v </a:t>
            </a:r>
            <a:r>
              <a:rPr lang="en-US" altLang="en-US" sz="2000">
                <a:latin typeface="Calibri" panose="020F0502020204030204" pitchFamily="34" charset="0"/>
              </a:rPr>
              <a:t>is the linear flow velocity</a:t>
            </a:r>
          </a:p>
        </p:txBody>
      </p:sp>
      <p:grpSp>
        <p:nvGrpSpPr>
          <p:cNvPr id="36874" name="Group 50">
            <a:extLst>
              <a:ext uri="{FF2B5EF4-FFF2-40B4-BE49-F238E27FC236}">
                <a16:creationId xmlns:a16="http://schemas.microsoft.com/office/drawing/2014/main" id="{E980835F-28DB-9744-A4FA-446A0980A161}"/>
              </a:ext>
            </a:extLst>
          </p:cNvPr>
          <p:cNvGrpSpPr>
            <a:grpSpLocks/>
          </p:cNvGrpSpPr>
          <p:nvPr/>
        </p:nvGrpSpPr>
        <p:grpSpPr bwMode="auto">
          <a:xfrm>
            <a:off x="1065213" y="1506538"/>
            <a:ext cx="3352801" cy="2514600"/>
            <a:chOff x="-659991" y="1351689"/>
            <a:chExt cx="3352800" cy="2514600"/>
          </a:xfrm>
        </p:grpSpPr>
        <p:sp>
          <p:nvSpPr>
            <p:cNvPr id="36875" name="Rectangle 4">
              <a:extLst>
                <a:ext uri="{FF2B5EF4-FFF2-40B4-BE49-F238E27FC236}">
                  <a16:creationId xmlns:a16="http://schemas.microsoft.com/office/drawing/2014/main" id="{440B1230-7A4A-854B-8ACE-ECB3D14D7CF1}"/>
                </a:ext>
              </a:extLst>
            </p:cNvPr>
            <p:cNvSpPr>
              <a:spLocks noChangeArrowheads="1"/>
            </p:cNvSpPr>
            <p:nvPr/>
          </p:nvSpPr>
          <p:spPr bwMode="auto">
            <a:xfrm>
              <a:off x="114676" y="1351689"/>
              <a:ext cx="33528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76" name="Rectangle 5">
              <a:extLst>
                <a:ext uri="{FF2B5EF4-FFF2-40B4-BE49-F238E27FC236}">
                  <a16:creationId xmlns:a16="http://schemas.microsoft.com/office/drawing/2014/main" id="{59D0512F-C490-B14B-B602-6BDFF5C0CBFF}"/>
                </a:ext>
              </a:extLst>
            </p:cNvPr>
            <p:cNvSpPr>
              <a:spLocks noChangeArrowheads="1"/>
            </p:cNvSpPr>
            <p:nvPr/>
          </p:nvSpPr>
          <p:spPr bwMode="auto">
            <a:xfrm>
              <a:off x="-659991" y="2261834"/>
              <a:ext cx="3352800" cy="335280"/>
            </a:xfrm>
            <a:prstGeom prst="rect">
              <a:avLst/>
            </a:prstGeom>
            <a:solidFill>
              <a:srgbClr val="0000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77" name="Oval 6">
              <a:extLst>
                <a:ext uri="{FF2B5EF4-FFF2-40B4-BE49-F238E27FC236}">
                  <a16:creationId xmlns:a16="http://schemas.microsoft.com/office/drawing/2014/main" id="{0CBF1E36-2C98-6B41-9662-0EC9BABB8102}"/>
                </a:ext>
              </a:extLst>
            </p:cNvPr>
            <p:cNvSpPr>
              <a:spLocks noChangeArrowheads="1"/>
            </p:cNvSpPr>
            <p:nvPr/>
          </p:nvSpPr>
          <p:spPr bwMode="auto">
            <a:xfrm>
              <a:off x="282316" y="17428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78" name="Oval 7">
              <a:extLst>
                <a:ext uri="{FF2B5EF4-FFF2-40B4-BE49-F238E27FC236}">
                  <a16:creationId xmlns:a16="http://schemas.microsoft.com/office/drawing/2014/main" id="{C8FABC9C-E41A-AA46-BFF9-02848628756C}"/>
                </a:ext>
              </a:extLst>
            </p:cNvPr>
            <p:cNvSpPr>
              <a:spLocks noChangeArrowheads="1"/>
            </p:cNvSpPr>
            <p:nvPr/>
          </p:nvSpPr>
          <p:spPr bwMode="auto">
            <a:xfrm>
              <a:off x="254376" y="213400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79" name="Oval 8">
              <a:extLst>
                <a:ext uri="{FF2B5EF4-FFF2-40B4-BE49-F238E27FC236}">
                  <a16:creationId xmlns:a16="http://schemas.microsoft.com/office/drawing/2014/main" id="{EFE0FA33-A6A9-AF4A-9E30-D44FA076A6CD}"/>
                </a:ext>
              </a:extLst>
            </p:cNvPr>
            <p:cNvSpPr>
              <a:spLocks noChangeArrowheads="1"/>
            </p:cNvSpPr>
            <p:nvPr/>
          </p:nvSpPr>
          <p:spPr bwMode="auto">
            <a:xfrm>
              <a:off x="254376" y="24413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0" name="Oval 9">
              <a:extLst>
                <a:ext uri="{FF2B5EF4-FFF2-40B4-BE49-F238E27FC236}">
                  <a16:creationId xmlns:a16="http://schemas.microsoft.com/office/drawing/2014/main" id="{3CFF7883-E2B6-854E-8853-408864793616}"/>
                </a:ext>
              </a:extLst>
            </p:cNvPr>
            <p:cNvSpPr>
              <a:spLocks noChangeArrowheads="1"/>
            </p:cNvSpPr>
            <p:nvPr/>
          </p:nvSpPr>
          <p:spPr bwMode="auto">
            <a:xfrm>
              <a:off x="254376" y="277662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1" name="Oval 10">
              <a:extLst>
                <a:ext uri="{FF2B5EF4-FFF2-40B4-BE49-F238E27FC236}">
                  <a16:creationId xmlns:a16="http://schemas.microsoft.com/office/drawing/2014/main" id="{3CF5950B-ED68-7C4B-9D63-CD00C22CE2DE}"/>
                </a:ext>
              </a:extLst>
            </p:cNvPr>
            <p:cNvSpPr>
              <a:spLocks noChangeArrowheads="1"/>
            </p:cNvSpPr>
            <p:nvPr/>
          </p:nvSpPr>
          <p:spPr bwMode="auto">
            <a:xfrm>
              <a:off x="254376" y="311190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2" name="Rectangle 12">
              <a:extLst>
                <a:ext uri="{FF2B5EF4-FFF2-40B4-BE49-F238E27FC236}">
                  <a16:creationId xmlns:a16="http://schemas.microsoft.com/office/drawing/2014/main" id="{FA53F842-FEC3-B14A-80E9-A86B557C40FC}"/>
                </a:ext>
              </a:extLst>
            </p:cNvPr>
            <p:cNvSpPr>
              <a:spLocks noChangeArrowheads="1"/>
            </p:cNvSpPr>
            <p:nvPr/>
          </p:nvSpPr>
          <p:spPr bwMode="auto">
            <a:xfrm>
              <a:off x="1120516" y="1351689"/>
              <a:ext cx="33528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3" name="Rectangle 13">
              <a:extLst>
                <a:ext uri="{FF2B5EF4-FFF2-40B4-BE49-F238E27FC236}">
                  <a16:creationId xmlns:a16="http://schemas.microsoft.com/office/drawing/2014/main" id="{E5C239CB-4177-D648-9542-DEA688F2F698}"/>
                </a:ext>
              </a:extLst>
            </p:cNvPr>
            <p:cNvSpPr>
              <a:spLocks noChangeArrowheads="1"/>
            </p:cNvSpPr>
            <p:nvPr/>
          </p:nvSpPr>
          <p:spPr bwMode="auto">
            <a:xfrm>
              <a:off x="2126356" y="1351689"/>
              <a:ext cx="33528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4" name="Oval 14">
              <a:extLst>
                <a:ext uri="{FF2B5EF4-FFF2-40B4-BE49-F238E27FC236}">
                  <a16:creationId xmlns:a16="http://schemas.microsoft.com/office/drawing/2014/main" id="{28BB8177-9A03-4B4F-A4BD-AE5D1718D96D}"/>
                </a:ext>
              </a:extLst>
            </p:cNvPr>
            <p:cNvSpPr>
              <a:spLocks noChangeArrowheads="1"/>
            </p:cNvSpPr>
            <p:nvPr/>
          </p:nvSpPr>
          <p:spPr bwMode="auto">
            <a:xfrm>
              <a:off x="1260216" y="163108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5" name="Oval 15">
              <a:extLst>
                <a:ext uri="{FF2B5EF4-FFF2-40B4-BE49-F238E27FC236}">
                  <a16:creationId xmlns:a16="http://schemas.microsoft.com/office/drawing/2014/main" id="{07F3BCC1-B69E-8249-B56B-0FDE43C9E24A}"/>
                </a:ext>
              </a:extLst>
            </p:cNvPr>
            <p:cNvSpPr>
              <a:spLocks noChangeArrowheads="1"/>
            </p:cNvSpPr>
            <p:nvPr/>
          </p:nvSpPr>
          <p:spPr bwMode="auto">
            <a:xfrm>
              <a:off x="1232276" y="20222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6" name="Oval 16">
              <a:extLst>
                <a:ext uri="{FF2B5EF4-FFF2-40B4-BE49-F238E27FC236}">
                  <a16:creationId xmlns:a16="http://schemas.microsoft.com/office/drawing/2014/main" id="{D49377C6-2B1B-3546-A350-EAB244E45C48}"/>
                </a:ext>
              </a:extLst>
            </p:cNvPr>
            <p:cNvSpPr>
              <a:spLocks noChangeArrowheads="1"/>
            </p:cNvSpPr>
            <p:nvPr/>
          </p:nvSpPr>
          <p:spPr bwMode="auto">
            <a:xfrm>
              <a:off x="1232276" y="232958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7" name="Oval 17">
              <a:extLst>
                <a:ext uri="{FF2B5EF4-FFF2-40B4-BE49-F238E27FC236}">
                  <a16:creationId xmlns:a16="http://schemas.microsoft.com/office/drawing/2014/main" id="{A7F03AE2-AAAA-C343-9DDE-64C6969008C7}"/>
                </a:ext>
              </a:extLst>
            </p:cNvPr>
            <p:cNvSpPr>
              <a:spLocks noChangeArrowheads="1"/>
            </p:cNvSpPr>
            <p:nvPr/>
          </p:nvSpPr>
          <p:spPr bwMode="auto">
            <a:xfrm>
              <a:off x="1232276" y="266486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8" name="Oval 18">
              <a:extLst>
                <a:ext uri="{FF2B5EF4-FFF2-40B4-BE49-F238E27FC236}">
                  <a16:creationId xmlns:a16="http://schemas.microsoft.com/office/drawing/2014/main" id="{3AB1165C-33DE-7949-918F-066069A5BEE7}"/>
                </a:ext>
              </a:extLst>
            </p:cNvPr>
            <p:cNvSpPr>
              <a:spLocks noChangeArrowheads="1"/>
            </p:cNvSpPr>
            <p:nvPr/>
          </p:nvSpPr>
          <p:spPr bwMode="auto">
            <a:xfrm>
              <a:off x="1232276" y="30001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89" name="Oval 19">
              <a:extLst>
                <a:ext uri="{FF2B5EF4-FFF2-40B4-BE49-F238E27FC236}">
                  <a16:creationId xmlns:a16="http://schemas.microsoft.com/office/drawing/2014/main" id="{B86EEB4C-F572-504B-A51F-5CC2301CF609}"/>
                </a:ext>
              </a:extLst>
            </p:cNvPr>
            <p:cNvSpPr>
              <a:spLocks noChangeArrowheads="1"/>
            </p:cNvSpPr>
            <p:nvPr/>
          </p:nvSpPr>
          <p:spPr bwMode="auto">
            <a:xfrm>
              <a:off x="1288156" y="179872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0" name="Oval 20">
              <a:extLst>
                <a:ext uri="{FF2B5EF4-FFF2-40B4-BE49-F238E27FC236}">
                  <a16:creationId xmlns:a16="http://schemas.microsoft.com/office/drawing/2014/main" id="{553F2E83-EA84-884D-885C-E9CA5A0953AD}"/>
                </a:ext>
              </a:extLst>
            </p:cNvPr>
            <p:cNvSpPr>
              <a:spLocks noChangeArrowheads="1"/>
            </p:cNvSpPr>
            <p:nvPr/>
          </p:nvSpPr>
          <p:spPr bwMode="auto">
            <a:xfrm>
              <a:off x="1260216" y="218988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1" name="Oval 21">
              <a:extLst>
                <a:ext uri="{FF2B5EF4-FFF2-40B4-BE49-F238E27FC236}">
                  <a16:creationId xmlns:a16="http://schemas.microsoft.com/office/drawing/2014/main" id="{01DDE3C1-B9F9-E842-BFCF-DA5EFDFA088E}"/>
                </a:ext>
              </a:extLst>
            </p:cNvPr>
            <p:cNvSpPr>
              <a:spLocks noChangeArrowheads="1"/>
            </p:cNvSpPr>
            <p:nvPr/>
          </p:nvSpPr>
          <p:spPr bwMode="auto">
            <a:xfrm>
              <a:off x="1260216" y="249722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2" name="Oval 22">
              <a:extLst>
                <a:ext uri="{FF2B5EF4-FFF2-40B4-BE49-F238E27FC236}">
                  <a16:creationId xmlns:a16="http://schemas.microsoft.com/office/drawing/2014/main" id="{8E15DBEE-07C8-DF46-8D82-9EF6806FC36B}"/>
                </a:ext>
              </a:extLst>
            </p:cNvPr>
            <p:cNvSpPr>
              <a:spLocks noChangeArrowheads="1"/>
            </p:cNvSpPr>
            <p:nvPr/>
          </p:nvSpPr>
          <p:spPr bwMode="auto">
            <a:xfrm>
              <a:off x="1260216" y="283250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3" name="Oval 23">
              <a:extLst>
                <a:ext uri="{FF2B5EF4-FFF2-40B4-BE49-F238E27FC236}">
                  <a16:creationId xmlns:a16="http://schemas.microsoft.com/office/drawing/2014/main" id="{E8697D87-46EF-F844-9450-DE9165C63732}"/>
                </a:ext>
              </a:extLst>
            </p:cNvPr>
            <p:cNvSpPr>
              <a:spLocks noChangeArrowheads="1"/>
            </p:cNvSpPr>
            <p:nvPr/>
          </p:nvSpPr>
          <p:spPr bwMode="auto">
            <a:xfrm>
              <a:off x="1260216" y="316778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4" name="Oval 24">
              <a:extLst>
                <a:ext uri="{FF2B5EF4-FFF2-40B4-BE49-F238E27FC236}">
                  <a16:creationId xmlns:a16="http://schemas.microsoft.com/office/drawing/2014/main" id="{279A9B3F-F425-8642-8D00-78226D236C65}"/>
                </a:ext>
              </a:extLst>
            </p:cNvPr>
            <p:cNvSpPr>
              <a:spLocks noChangeArrowheads="1"/>
            </p:cNvSpPr>
            <p:nvPr/>
          </p:nvSpPr>
          <p:spPr bwMode="auto">
            <a:xfrm>
              <a:off x="2266056" y="16031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5" name="Oval 25">
              <a:extLst>
                <a:ext uri="{FF2B5EF4-FFF2-40B4-BE49-F238E27FC236}">
                  <a16:creationId xmlns:a16="http://schemas.microsoft.com/office/drawing/2014/main" id="{90BD8593-F0B1-7C42-AA79-9843B5796ED4}"/>
                </a:ext>
              </a:extLst>
            </p:cNvPr>
            <p:cNvSpPr>
              <a:spLocks noChangeArrowheads="1"/>
            </p:cNvSpPr>
            <p:nvPr/>
          </p:nvSpPr>
          <p:spPr bwMode="auto">
            <a:xfrm>
              <a:off x="2238116" y="199430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6" name="Oval 26">
              <a:extLst>
                <a:ext uri="{FF2B5EF4-FFF2-40B4-BE49-F238E27FC236}">
                  <a16:creationId xmlns:a16="http://schemas.microsoft.com/office/drawing/2014/main" id="{CB88737C-76F8-FC4C-842B-4CEE6FADC5D1}"/>
                </a:ext>
              </a:extLst>
            </p:cNvPr>
            <p:cNvSpPr>
              <a:spLocks noChangeArrowheads="1"/>
            </p:cNvSpPr>
            <p:nvPr/>
          </p:nvSpPr>
          <p:spPr bwMode="auto">
            <a:xfrm>
              <a:off x="2238116" y="23016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7" name="Oval 27">
              <a:extLst>
                <a:ext uri="{FF2B5EF4-FFF2-40B4-BE49-F238E27FC236}">
                  <a16:creationId xmlns:a16="http://schemas.microsoft.com/office/drawing/2014/main" id="{311A8A65-F2F2-BB4A-AF5A-A89A6894CD6E}"/>
                </a:ext>
              </a:extLst>
            </p:cNvPr>
            <p:cNvSpPr>
              <a:spLocks noChangeArrowheads="1"/>
            </p:cNvSpPr>
            <p:nvPr/>
          </p:nvSpPr>
          <p:spPr bwMode="auto">
            <a:xfrm>
              <a:off x="2238116" y="263692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8" name="Oval 28">
              <a:extLst>
                <a:ext uri="{FF2B5EF4-FFF2-40B4-BE49-F238E27FC236}">
                  <a16:creationId xmlns:a16="http://schemas.microsoft.com/office/drawing/2014/main" id="{B6D1AF49-1964-9345-A957-319982FC4A05}"/>
                </a:ext>
              </a:extLst>
            </p:cNvPr>
            <p:cNvSpPr>
              <a:spLocks noChangeArrowheads="1"/>
            </p:cNvSpPr>
            <p:nvPr/>
          </p:nvSpPr>
          <p:spPr bwMode="auto">
            <a:xfrm>
              <a:off x="2238116" y="297220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899" name="Oval 29">
              <a:extLst>
                <a:ext uri="{FF2B5EF4-FFF2-40B4-BE49-F238E27FC236}">
                  <a16:creationId xmlns:a16="http://schemas.microsoft.com/office/drawing/2014/main" id="{7CC84502-59EA-EA4C-878C-8F48195185FF}"/>
                </a:ext>
              </a:extLst>
            </p:cNvPr>
            <p:cNvSpPr>
              <a:spLocks noChangeArrowheads="1"/>
            </p:cNvSpPr>
            <p:nvPr/>
          </p:nvSpPr>
          <p:spPr bwMode="auto">
            <a:xfrm>
              <a:off x="2293996" y="177078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0" name="Oval 30">
              <a:extLst>
                <a:ext uri="{FF2B5EF4-FFF2-40B4-BE49-F238E27FC236}">
                  <a16:creationId xmlns:a16="http://schemas.microsoft.com/office/drawing/2014/main" id="{0F413774-237F-CC47-A29F-0814C15080B5}"/>
                </a:ext>
              </a:extLst>
            </p:cNvPr>
            <p:cNvSpPr>
              <a:spLocks noChangeArrowheads="1"/>
            </p:cNvSpPr>
            <p:nvPr/>
          </p:nvSpPr>
          <p:spPr bwMode="auto">
            <a:xfrm>
              <a:off x="2266056" y="21619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1" name="Oval 31">
              <a:extLst>
                <a:ext uri="{FF2B5EF4-FFF2-40B4-BE49-F238E27FC236}">
                  <a16:creationId xmlns:a16="http://schemas.microsoft.com/office/drawing/2014/main" id="{556F8F4C-8BD2-6C41-9273-59BACA107E72}"/>
                </a:ext>
              </a:extLst>
            </p:cNvPr>
            <p:cNvSpPr>
              <a:spLocks noChangeArrowheads="1"/>
            </p:cNvSpPr>
            <p:nvPr/>
          </p:nvSpPr>
          <p:spPr bwMode="auto">
            <a:xfrm>
              <a:off x="2266056" y="246928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2" name="Oval 32">
              <a:extLst>
                <a:ext uri="{FF2B5EF4-FFF2-40B4-BE49-F238E27FC236}">
                  <a16:creationId xmlns:a16="http://schemas.microsoft.com/office/drawing/2014/main" id="{25E44BB7-13AA-7647-99FB-465B75218841}"/>
                </a:ext>
              </a:extLst>
            </p:cNvPr>
            <p:cNvSpPr>
              <a:spLocks noChangeArrowheads="1"/>
            </p:cNvSpPr>
            <p:nvPr/>
          </p:nvSpPr>
          <p:spPr bwMode="auto">
            <a:xfrm>
              <a:off x="2266056" y="280456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3" name="Oval 33">
              <a:extLst>
                <a:ext uri="{FF2B5EF4-FFF2-40B4-BE49-F238E27FC236}">
                  <a16:creationId xmlns:a16="http://schemas.microsoft.com/office/drawing/2014/main" id="{0DBC0345-40A7-C241-B1B9-1FB9642CE2CF}"/>
                </a:ext>
              </a:extLst>
            </p:cNvPr>
            <p:cNvSpPr>
              <a:spLocks noChangeArrowheads="1"/>
            </p:cNvSpPr>
            <p:nvPr/>
          </p:nvSpPr>
          <p:spPr bwMode="auto">
            <a:xfrm>
              <a:off x="2266056" y="31398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4" name="Oval 34">
              <a:extLst>
                <a:ext uri="{FF2B5EF4-FFF2-40B4-BE49-F238E27FC236}">
                  <a16:creationId xmlns:a16="http://schemas.microsoft.com/office/drawing/2014/main" id="{7E8653E6-6213-184D-AF58-5E0F4314B85D}"/>
                </a:ext>
              </a:extLst>
            </p:cNvPr>
            <p:cNvSpPr>
              <a:spLocks noChangeArrowheads="1"/>
            </p:cNvSpPr>
            <p:nvPr/>
          </p:nvSpPr>
          <p:spPr bwMode="auto">
            <a:xfrm>
              <a:off x="2349876" y="182666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5" name="Oval 35">
              <a:extLst>
                <a:ext uri="{FF2B5EF4-FFF2-40B4-BE49-F238E27FC236}">
                  <a16:creationId xmlns:a16="http://schemas.microsoft.com/office/drawing/2014/main" id="{FED6DDAA-EC97-B74F-8C4C-BD20BAA407C4}"/>
                </a:ext>
              </a:extLst>
            </p:cNvPr>
            <p:cNvSpPr>
              <a:spLocks noChangeArrowheads="1"/>
            </p:cNvSpPr>
            <p:nvPr/>
          </p:nvSpPr>
          <p:spPr bwMode="auto">
            <a:xfrm>
              <a:off x="2321936" y="221782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6" name="Oval 36">
              <a:extLst>
                <a:ext uri="{FF2B5EF4-FFF2-40B4-BE49-F238E27FC236}">
                  <a16:creationId xmlns:a16="http://schemas.microsoft.com/office/drawing/2014/main" id="{0BA5F590-FA35-8B47-BD1F-6406D4BEC774}"/>
                </a:ext>
              </a:extLst>
            </p:cNvPr>
            <p:cNvSpPr>
              <a:spLocks noChangeArrowheads="1"/>
            </p:cNvSpPr>
            <p:nvPr/>
          </p:nvSpPr>
          <p:spPr bwMode="auto">
            <a:xfrm>
              <a:off x="2321936" y="252516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7" name="Oval 37">
              <a:extLst>
                <a:ext uri="{FF2B5EF4-FFF2-40B4-BE49-F238E27FC236}">
                  <a16:creationId xmlns:a16="http://schemas.microsoft.com/office/drawing/2014/main" id="{9B370D5E-05ED-DF45-83CF-6D948F2538C1}"/>
                </a:ext>
              </a:extLst>
            </p:cNvPr>
            <p:cNvSpPr>
              <a:spLocks noChangeArrowheads="1"/>
            </p:cNvSpPr>
            <p:nvPr/>
          </p:nvSpPr>
          <p:spPr bwMode="auto">
            <a:xfrm>
              <a:off x="2321936" y="286044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8" name="Oval 38">
              <a:extLst>
                <a:ext uri="{FF2B5EF4-FFF2-40B4-BE49-F238E27FC236}">
                  <a16:creationId xmlns:a16="http://schemas.microsoft.com/office/drawing/2014/main" id="{D3BA66C7-F8FB-0F4C-BEC4-F5400A811F65}"/>
                </a:ext>
              </a:extLst>
            </p:cNvPr>
            <p:cNvSpPr>
              <a:spLocks noChangeArrowheads="1"/>
            </p:cNvSpPr>
            <p:nvPr/>
          </p:nvSpPr>
          <p:spPr bwMode="auto">
            <a:xfrm>
              <a:off x="2321936" y="319572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09" name="Oval 39">
              <a:extLst>
                <a:ext uri="{FF2B5EF4-FFF2-40B4-BE49-F238E27FC236}">
                  <a16:creationId xmlns:a16="http://schemas.microsoft.com/office/drawing/2014/main" id="{E716C5B9-A02B-304E-A3CF-8E1076A8355D}"/>
                </a:ext>
              </a:extLst>
            </p:cNvPr>
            <p:cNvSpPr>
              <a:spLocks noChangeArrowheads="1"/>
            </p:cNvSpPr>
            <p:nvPr/>
          </p:nvSpPr>
          <p:spPr bwMode="auto">
            <a:xfrm>
              <a:off x="2377816" y="199430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10" name="Oval 40">
              <a:extLst>
                <a:ext uri="{FF2B5EF4-FFF2-40B4-BE49-F238E27FC236}">
                  <a16:creationId xmlns:a16="http://schemas.microsoft.com/office/drawing/2014/main" id="{779B5BC2-23FE-C04F-A038-4A672961400E}"/>
                </a:ext>
              </a:extLst>
            </p:cNvPr>
            <p:cNvSpPr>
              <a:spLocks noChangeArrowheads="1"/>
            </p:cNvSpPr>
            <p:nvPr/>
          </p:nvSpPr>
          <p:spPr bwMode="auto">
            <a:xfrm>
              <a:off x="2349876" y="238546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11" name="Oval 41">
              <a:extLst>
                <a:ext uri="{FF2B5EF4-FFF2-40B4-BE49-F238E27FC236}">
                  <a16:creationId xmlns:a16="http://schemas.microsoft.com/office/drawing/2014/main" id="{4C280206-0C7E-FC4A-9439-4A6EAE4095E9}"/>
                </a:ext>
              </a:extLst>
            </p:cNvPr>
            <p:cNvSpPr>
              <a:spLocks noChangeArrowheads="1"/>
            </p:cNvSpPr>
            <p:nvPr/>
          </p:nvSpPr>
          <p:spPr bwMode="auto">
            <a:xfrm>
              <a:off x="2349876" y="269280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12" name="Oval 42">
              <a:extLst>
                <a:ext uri="{FF2B5EF4-FFF2-40B4-BE49-F238E27FC236}">
                  <a16:creationId xmlns:a16="http://schemas.microsoft.com/office/drawing/2014/main" id="{2BBE8042-6F02-C84D-A09F-3E5F6E415516}"/>
                </a:ext>
              </a:extLst>
            </p:cNvPr>
            <p:cNvSpPr>
              <a:spLocks noChangeArrowheads="1"/>
            </p:cNvSpPr>
            <p:nvPr/>
          </p:nvSpPr>
          <p:spPr bwMode="auto">
            <a:xfrm>
              <a:off x="2349876" y="302808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36913" name="Oval 43">
              <a:extLst>
                <a:ext uri="{FF2B5EF4-FFF2-40B4-BE49-F238E27FC236}">
                  <a16:creationId xmlns:a16="http://schemas.microsoft.com/office/drawing/2014/main" id="{25BE6A10-77BF-F844-8684-D063B4672659}"/>
                </a:ext>
              </a:extLst>
            </p:cNvPr>
            <p:cNvSpPr>
              <a:spLocks noChangeArrowheads="1"/>
            </p:cNvSpPr>
            <p:nvPr/>
          </p:nvSpPr>
          <p:spPr bwMode="auto">
            <a:xfrm>
              <a:off x="2349876" y="3363369"/>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pSp>
    </p:spTree>
    <p:extLst>
      <p:ext uri="{BB962C8B-B14F-4D97-AF65-F5344CB8AC3E}">
        <p14:creationId xmlns:p14="http://schemas.microsoft.com/office/powerpoint/2010/main" val="3748983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a:extLst>
              <a:ext uri="{FF2B5EF4-FFF2-40B4-BE49-F238E27FC236}">
                <a16:creationId xmlns:a16="http://schemas.microsoft.com/office/drawing/2014/main" id="{E614B9E1-63F0-6242-BD2B-BB446CFB1B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7239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4" name="Picture 2">
            <a:extLst>
              <a:ext uri="{FF2B5EF4-FFF2-40B4-BE49-F238E27FC236}">
                <a16:creationId xmlns:a16="http://schemas.microsoft.com/office/drawing/2014/main" id="{2870A118-C5CF-6146-B485-36873552E1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32712"/>
            <a:ext cx="4662488"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15" name="Picture 3">
            <a:extLst>
              <a:ext uri="{FF2B5EF4-FFF2-40B4-BE49-F238E27FC236}">
                <a16:creationId xmlns:a16="http://schemas.microsoft.com/office/drawing/2014/main" id="{84C10BB7-2924-1646-AA97-81B9406EB1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916" name="Text Box 4">
            <a:extLst>
              <a:ext uri="{FF2B5EF4-FFF2-40B4-BE49-F238E27FC236}">
                <a16:creationId xmlns:a16="http://schemas.microsoft.com/office/drawing/2014/main" id="{5499BF32-69EC-6A43-BB91-4FDEA5F9B0E2}"/>
              </a:ext>
            </a:extLst>
          </p:cNvPr>
          <p:cNvSpPr txBox="1">
            <a:spLocks noChangeArrowheads="1"/>
          </p:cNvSpPr>
          <p:nvPr/>
        </p:nvSpPr>
        <p:spPr bwMode="auto">
          <a:xfrm>
            <a:off x="1421828" y="5699887"/>
            <a:ext cx="6251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8" tIns="49619" rIns="81638" bIns="40819"/>
          <a:lstStyle>
            <a:lvl1pPr>
              <a:spcBef>
                <a:spcPct val="20000"/>
              </a:spcBef>
              <a:buChar char="•"/>
              <a:tabLst>
                <a:tab pos="655638" algn="l"/>
                <a:tab pos="1312863" algn="l"/>
                <a:tab pos="1968500" algn="l"/>
                <a:tab pos="2625725" algn="l"/>
                <a:tab pos="3282950" algn="l"/>
                <a:tab pos="3938588" algn="l"/>
                <a:tab pos="4595813" algn="l"/>
                <a:tab pos="5253038" algn="l"/>
                <a:tab pos="5908675" algn="l"/>
              </a:tabLst>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tabLst>
                <a:tab pos="655638" algn="l"/>
                <a:tab pos="1312863" algn="l"/>
                <a:tab pos="1968500" algn="l"/>
                <a:tab pos="2625725" algn="l"/>
                <a:tab pos="3282950" algn="l"/>
                <a:tab pos="3938588" algn="l"/>
                <a:tab pos="4595813" algn="l"/>
                <a:tab pos="5253038" algn="l"/>
                <a:tab pos="5908675" algn="l"/>
              </a:tabLst>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tabLst>
                <a:tab pos="655638" algn="l"/>
                <a:tab pos="1312863" algn="l"/>
                <a:tab pos="1968500" algn="l"/>
                <a:tab pos="2625725" algn="l"/>
                <a:tab pos="3282950" algn="l"/>
                <a:tab pos="3938588" algn="l"/>
                <a:tab pos="4595813" algn="l"/>
                <a:tab pos="5253038" algn="l"/>
                <a:tab pos="5908675" algn="l"/>
              </a:tabLst>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655638" algn="l"/>
                <a:tab pos="1312863" algn="l"/>
                <a:tab pos="1968500" algn="l"/>
                <a:tab pos="2625725" algn="l"/>
                <a:tab pos="3282950" algn="l"/>
                <a:tab pos="3938588" algn="l"/>
                <a:tab pos="4595813" algn="l"/>
                <a:tab pos="5253038" algn="l"/>
                <a:tab pos="5908675" algn="l"/>
              </a:tabLs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900" b="1" dirty="0">
                <a:solidFill>
                  <a:srgbClr val="000000"/>
                </a:solidFill>
                <a:latin typeface="Times New Roman" panose="02020603050405020304" pitchFamily="18" charset="0"/>
              </a:rPr>
              <a:t>Cytometry Part A</a:t>
            </a:r>
            <a:br>
              <a:rPr lang="en-GB" altLang="en-US" sz="900" dirty="0">
                <a:solidFill>
                  <a:srgbClr val="000000"/>
                </a:solidFill>
                <a:latin typeface="Times New Roman" panose="02020603050405020304" pitchFamily="18" charset="0"/>
              </a:rPr>
            </a:br>
            <a:r>
              <a:rPr lang="en-GB" altLang="en-US" sz="900" dirty="0">
                <a:solidFill>
                  <a:srgbClr val="000000"/>
                </a:solidFill>
                <a:latin typeface="Times New Roman" panose="02020603050405020304" pitchFamily="18" charset="0"/>
              </a:rPr>
              <a:t>16 FEB 2015 DOI: 10.1002/cyto.a.22644</a:t>
            </a:r>
            <a:br>
              <a:rPr lang="en-GB" altLang="en-US" sz="900" dirty="0">
                <a:solidFill>
                  <a:srgbClr val="000000"/>
                </a:solidFill>
                <a:latin typeface="Times New Roman" panose="02020603050405020304" pitchFamily="18" charset="0"/>
              </a:rPr>
            </a:br>
            <a:r>
              <a:rPr lang="en-GB" altLang="en-US" sz="900" dirty="0">
                <a:solidFill>
                  <a:srgbClr val="000000"/>
                </a:solidFill>
                <a:latin typeface="Times New Roman" panose="02020603050405020304" pitchFamily="18" charset="0"/>
                <a:hlinkClick r:id="rId6"/>
              </a:rPr>
              <a:t>http://onlinelibrary.wiley.com/doi/10.1002/cyto.a.22644/full#cytoa22644-fig-0001</a:t>
            </a:r>
          </a:p>
        </p:txBody>
      </p:sp>
      <p:sp>
        <p:nvSpPr>
          <p:cNvPr id="38917" name="TextBox 2">
            <a:extLst>
              <a:ext uri="{FF2B5EF4-FFF2-40B4-BE49-F238E27FC236}">
                <a16:creationId xmlns:a16="http://schemas.microsoft.com/office/drawing/2014/main" id="{A89AEBCD-3B33-FC4B-B815-9A145BDEE945}"/>
              </a:ext>
            </a:extLst>
          </p:cNvPr>
          <p:cNvSpPr txBox="1">
            <a:spLocks noChangeArrowheads="1"/>
          </p:cNvSpPr>
          <p:nvPr/>
        </p:nvSpPr>
        <p:spPr bwMode="auto">
          <a:xfrm>
            <a:off x="1600200" y="3581400"/>
            <a:ext cx="4191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High concentrations of small dim particles can result in coincidence artifacts (aka </a:t>
            </a:r>
            <a:r>
              <a:rPr lang="ja-JP" altLang="en-US" sz="2000"/>
              <a:t>“</a:t>
            </a:r>
            <a:r>
              <a:rPr lang="en-US" altLang="ja-JP" sz="2000"/>
              <a:t>swarm</a:t>
            </a:r>
            <a:r>
              <a:rPr lang="ja-JP" altLang="en-US" sz="2000"/>
              <a:t>”</a:t>
            </a:r>
            <a:r>
              <a:rPr lang="en-US" altLang="ja-JP" sz="2000"/>
              <a:t>)</a:t>
            </a:r>
            <a:endParaRPr lang="en-US" altLang="en-US" sz="2000"/>
          </a:p>
        </p:txBody>
      </p:sp>
    </p:spTree>
    <p:extLst>
      <p:ext uri="{BB962C8B-B14F-4D97-AF65-F5344CB8AC3E}">
        <p14:creationId xmlns:p14="http://schemas.microsoft.com/office/powerpoint/2010/main" val="26342288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D55EA7E-94BB-9446-939B-C6CC2838C366}"/>
              </a:ext>
            </a:extLst>
          </p:cNvPr>
          <p:cNvSpPr>
            <a:spLocks noGrp="1" noChangeArrowheads="1"/>
          </p:cNvSpPr>
          <p:nvPr>
            <p:ph type="title"/>
          </p:nvPr>
        </p:nvSpPr>
        <p:spPr>
          <a:xfrm>
            <a:off x="1981200" y="76200"/>
            <a:ext cx="8229600" cy="1143000"/>
          </a:xfrm>
        </p:spPr>
        <p:txBody>
          <a:bodyPr/>
          <a:lstStyle/>
          <a:p>
            <a:r>
              <a:rPr lang="en-US" altLang="en-US"/>
              <a:t>Coincidence detection: Dilution</a:t>
            </a:r>
          </a:p>
        </p:txBody>
      </p:sp>
      <p:grpSp>
        <p:nvGrpSpPr>
          <p:cNvPr id="40962" name="Group 5">
            <a:extLst>
              <a:ext uri="{FF2B5EF4-FFF2-40B4-BE49-F238E27FC236}">
                <a16:creationId xmlns:a16="http://schemas.microsoft.com/office/drawing/2014/main" id="{D654FE1D-7F04-5E46-8459-0B7558DE0107}"/>
              </a:ext>
            </a:extLst>
          </p:cNvPr>
          <p:cNvGrpSpPr>
            <a:grpSpLocks/>
          </p:cNvGrpSpPr>
          <p:nvPr/>
        </p:nvGrpSpPr>
        <p:grpSpPr bwMode="auto">
          <a:xfrm rot="10800000">
            <a:off x="1524000" y="1828800"/>
            <a:ext cx="4267200" cy="3200400"/>
            <a:chOff x="0" y="0"/>
            <a:chExt cx="9144000" cy="6858000"/>
          </a:xfrm>
        </p:grpSpPr>
        <p:sp>
          <p:nvSpPr>
            <p:cNvPr id="40965" name="Rectangle 4">
              <a:extLst>
                <a:ext uri="{FF2B5EF4-FFF2-40B4-BE49-F238E27FC236}">
                  <a16:creationId xmlns:a16="http://schemas.microsoft.com/office/drawing/2014/main" id="{41BEFDEE-F8BF-264E-8369-D1082630930C}"/>
                </a:ext>
              </a:extLst>
            </p:cNvPr>
            <p:cNvSpPr>
              <a:spLocks noChangeArrowheads="1"/>
            </p:cNvSpPr>
            <p:nvPr/>
          </p:nvSpPr>
          <p:spPr bwMode="auto">
            <a:xfrm>
              <a:off x="914400" y="0"/>
              <a:ext cx="9144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66" name="Rectangle 5">
              <a:extLst>
                <a:ext uri="{FF2B5EF4-FFF2-40B4-BE49-F238E27FC236}">
                  <a16:creationId xmlns:a16="http://schemas.microsoft.com/office/drawing/2014/main" id="{BCD8C125-BC8C-2041-BAB5-81C6EA78DE87}"/>
                </a:ext>
              </a:extLst>
            </p:cNvPr>
            <p:cNvSpPr>
              <a:spLocks noChangeArrowheads="1"/>
            </p:cNvSpPr>
            <p:nvPr/>
          </p:nvSpPr>
          <p:spPr bwMode="auto">
            <a:xfrm>
              <a:off x="0" y="2514600"/>
              <a:ext cx="9144000" cy="914400"/>
            </a:xfrm>
            <a:prstGeom prst="rect">
              <a:avLst/>
            </a:prstGeom>
            <a:solidFill>
              <a:srgbClr val="0000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67" name="Oval 6">
              <a:extLst>
                <a:ext uri="{FF2B5EF4-FFF2-40B4-BE49-F238E27FC236}">
                  <a16:creationId xmlns:a16="http://schemas.microsoft.com/office/drawing/2014/main" id="{82C213E8-5F3A-014C-9019-C71AD08258B5}"/>
                </a:ext>
              </a:extLst>
            </p:cNvPr>
            <p:cNvSpPr>
              <a:spLocks noChangeArrowheads="1"/>
            </p:cNvSpPr>
            <p:nvPr/>
          </p:nvSpPr>
          <p:spPr bwMode="auto">
            <a:xfrm>
              <a:off x="1371600" y="1066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68" name="Oval 7">
              <a:extLst>
                <a:ext uri="{FF2B5EF4-FFF2-40B4-BE49-F238E27FC236}">
                  <a16:creationId xmlns:a16="http://schemas.microsoft.com/office/drawing/2014/main" id="{0330B0A0-0904-8647-91DD-D36A2DDC7F30}"/>
                </a:ext>
              </a:extLst>
            </p:cNvPr>
            <p:cNvSpPr>
              <a:spLocks noChangeArrowheads="1"/>
            </p:cNvSpPr>
            <p:nvPr/>
          </p:nvSpPr>
          <p:spPr bwMode="auto">
            <a:xfrm>
              <a:off x="1295400" y="21336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69" name="Oval 8">
              <a:extLst>
                <a:ext uri="{FF2B5EF4-FFF2-40B4-BE49-F238E27FC236}">
                  <a16:creationId xmlns:a16="http://schemas.microsoft.com/office/drawing/2014/main" id="{E1455B74-28E4-B742-B6B0-EAD8C90455D8}"/>
                </a:ext>
              </a:extLst>
            </p:cNvPr>
            <p:cNvSpPr>
              <a:spLocks noChangeArrowheads="1"/>
            </p:cNvSpPr>
            <p:nvPr/>
          </p:nvSpPr>
          <p:spPr bwMode="auto">
            <a:xfrm>
              <a:off x="1295400" y="2971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0" name="Oval 9">
              <a:extLst>
                <a:ext uri="{FF2B5EF4-FFF2-40B4-BE49-F238E27FC236}">
                  <a16:creationId xmlns:a16="http://schemas.microsoft.com/office/drawing/2014/main" id="{1A918A8C-2076-B045-9386-F80E0AEFE588}"/>
                </a:ext>
              </a:extLst>
            </p:cNvPr>
            <p:cNvSpPr>
              <a:spLocks noChangeArrowheads="1"/>
            </p:cNvSpPr>
            <p:nvPr/>
          </p:nvSpPr>
          <p:spPr bwMode="auto">
            <a:xfrm>
              <a:off x="1295400" y="38862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1" name="Oval 10">
              <a:extLst>
                <a:ext uri="{FF2B5EF4-FFF2-40B4-BE49-F238E27FC236}">
                  <a16:creationId xmlns:a16="http://schemas.microsoft.com/office/drawing/2014/main" id="{B6B62697-ABEB-324A-8C65-2D6EE4869A1D}"/>
                </a:ext>
              </a:extLst>
            </p:cNvPr>
            <p:cNvSpPr>
              <a:spLocks noChangeArrowheads="1"/>
            </p:cNvSpPr>
            <p:nvPr/>
          </p:nvSpPr>
          <p:spPr bwMode="auto">
            <a:xfrm>
              <a:off x="1295400" y="48006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2" name="Rectangle 12">
              <a:extLst>
                <a:ext uri="{FF2B5EF4-FFF2-40B4-BE49-F238E27FC236}">
                  <a16:creationId xmlns:a16="http://schemas.microsoft.com/office/drawing/2014/main" id="{71D72B2A-379C-8D4B-BFB4-51E5FF09CF94}"/>
                </a:ext>
              </a:extLst>
            </p:cNvPr>
            <p:cNvSpPr>
              <a:spLocks noChangeArrowheads="1"/>
            </p:cNvSpPr>
            <p:nvPr/>
          </p:nvSpPr>
          <p:spPr bwMode="auto">
            <a:xfrm>
              <a:off x="3657600" y="0"/>
              <a:ext cx="9144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3" name="Rectangle 13">
              <a:extLst>
                <a:ext uri="{FF2B5EF4-FFF2-40B4-BE49-F238E27FC236}">
                  <a16:creationId xmlns:a16="http://schemas.microsoft.com/office/drawing/2014/main" id="{87D17150-862C-5245-BDB6-621F533BD8C3}"/>
                </a:ext>
              </a:extLst>
            </p:cNvPr>
            <p:cNvSpPr>
              <a:spLocks noChangeArrowheads="1"/>
            </p:cNvSpPr>
            <p:nvPr/>
          </p:nvSpPr>
          <p:spPr bwMode="auto">
            <a:xfrm>
              <a:off x="6400800" y="0"/>
              <a:ext cx="9144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4" name="Oval 14">
              <a:extLst>
                <a:ext uri="{FF2B5EF4-FFF2-40B4-BE49-F238E27FC236}">
                  <a16:creationId xmlns:a16="http://schemas.microsoft.com/office/drawing/2014/main" id="{AFE2FBC2-712A-E842-99F9-671B901A3864}"/>
                </a:ext>
              </a:extLst>
            </p:cNvPr>
            <p:cNvSpPr>
              <a:spLocks noChangeArrowheads="1"/>
            </p:cNvSpPr>
            <p:nvPr/>
          </p:nvSpPr>
          <p:spPr bwMode="auto">
            <a:xfrm>
              <a:off x="4038600" y="7620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5" name="Oval 15">
              <a:extLst>
                <a:ext uri="{FF2B5EF4-FFF2-40B4-BE49-F238E27FC236}">
                  <a16:creationId xmlns:a16="http://schemas.microsoft.com/office/drawing/2014/main" id="{F018AEAE-DB3C-0A41-B57F-DB98A9856899}"/>
                </a:ext>
              </a:extLst>
            </p:cNvPr>
            <p:cNvSpPr>
              <a:spLocks noChangeArrowheads="1"/>
            </p:cNvSpPr>
            <p:nvPr/>
          </p:nvSpPr>
          <p:spPr bwMode="auto">
            <a:xfrm>
              <a:off x="3962400" y="1828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6" name="Oval 16">
              <a:extLst>
                <a:ext uri="{FF2B5EF4-FFF2-40B4-BE49-F238E27FC236}">
                  <a16:creationId xmlns:a16="http://schemas.microsoft.com/office/drawing/2014/main" id="{55CF644B-C8DB-874B-A7D7-172A9C37ECF9}"/>
                </a:ext>
              </a:extLst>
            </p:cNvPr>
            <p:cNvSpPr>
              <a:spLocks noChangeArrowheads="1"/>
            </p:cNvSpPr>
            <p:nvPr/>
          </p:nvSpPr>
          <p:spPr bwMode="auto">
            <a:xfrm>
              <a:off x="3962400" y="26670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7" name="Oval 17">
              <a:extLst>
                <a:ext uri="{FF2B5EF4-FFF2-40B4-BE49-F238E27FC236}">
                  <a16:creationId xmlns:a16="http://schemas.microsoft.com/office/drawing/2014/main" id="{0482FC31-7FB0-C240-87F7-AB99B12F8AF1}"/>
                </a:ext>
              </a:extLst>
            </p:cNvPr>
            <p:cNvSpPr>
              <a:spLocks noChangeArrowheads="1"/>
            </p:cNvSpPr>
            <p:nvPr/>
          </p:nvSpPr>
          <p:spPr bwMode="auto">
            <a:xfrm>
              <a:off x="3962400" y="35814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8" name="Oval 18">
              <a:extLst>
                <a:ext uri="{FF2B5EF4-FFF2-40B4-BE49-F238E27FC236}">
                  <a16:creationId xmlns:a16="http://schemas.microsoft.com/office/drawing/2014/main" id="{F5F639CA-D07E-234F-B8AB-2CD0D0855AAB}"/>
                </a:ext>
              </a:extLst>
            </p:cNvPr>
            <p:cNvSpPr>
              <a:spLocks noChangeArrowheads="1"/>
            </p:cNvSpPr>
            <p:nvPr/>
          </p:nvSpPr>
          <p:spPr bwMode="auto">
            <a:xfrm>
              <a:off x="3962400" y="4495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79" name="Oval 19">
              <a:extLst>
                <a:ext uri="{FF2B5EF4-FFF2-40B4-BE49-F238E27FC236}">
                  <a16:creationId xmlns:a16="http://schemas.microsoft.com/office/drawing/2014/main" id="{119862A2-48C3-5647-939B-A5959C14C090}"/>
                </a:ext>
              </a:extLst>
            </p:cNvPr>
            <p:cNvSpPr>
              <a:spLocks noChangeArrowheads="1"/>
            </p:cNvSpPr>
            <p:nvPr/>
          </p:nvSpPr>
          <p:spPr bwMode="auto">
            <a:xfrm>
              <a:off x="4114800" y="12192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0" name="Oval 20">
              <a:extLst>
                <a:ext uri="{FF2B5EF4-FFF2-40B4-BE49-F238E27FC236}">
                  <a16:creationId xmlns:a16="http://schemas.microsoft.com/office/drawing/2014/main" id="{D6B0E396-5CDB-D54C-811D-5E83CD52287A}"/>
                </a:ext>
              </a:extLst>
            </p:cNvPr>
            <p:cNvSpPr>
              <a:spLocks noChangeArrowheads="1"/>
            </p:cNvSpPr>
            <p:nvPr/>
          </p:nvSpPr>
          <p:spPr bwMode="auto">
            <a:xfrm>
              <a:off x="4038600" y="22860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1" name="Oval 21">
              <a:extLst>
                <a:ext uri="{FF2B5EF4-FFF2-40B4-BE49-F238E27FC236}">
                  <a16:creationId xmlns:a16="http://schemas.microsoft.com/office/drawing/2014/main" id="{00ED761F-B213-7444-8979-070A974EFD3D}"/>
                </a:ext>
              </a:extLst>
            </p:cNvPr>
            <p:cNvSpPr>
              <a:spLocks noChangeArrowheads="1"/>
            </p:cNvSpPr>
            <p:nvPr/>
          </p:nvSpPr>
          <p:spPr bwMode="auto">
            <a:xfrm>
              <a:off x="4038600" y="31242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2" name="Oval 22">
              <a:extLst>
                <a:ext uri="{FF2B5EF4-FFF2-40B4-BE49-F238E27FC236}">
                  <a16:creationId xmlns:a16="http://schemas.microsoft.com/office/drawing/2014/main" id="{4338C124-BF7B-1C41-9EB2-AFB182BFF150}"/>
                </a:ext>
              </a:extLst>
            </p:cNvPr>
            <p:cNvSpPr>
              <a:spLocks noChangeArrowheads="1"/>
            </p:cNvSpPr>
            <p:nvPr/>
          </p:nvSpPr>
          <p:spPr bwMode="auto">
            <a:xfrm>
              <a:off x="4038600" y="40386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3" name="Oval 23">
              <a:extLst>
                <a:ext uri="{FF2B5EF4-FFF2-40B4-BE49-F238E27FC236}">
                  <a16:creationId xmlns:a16="http://schemas.microsoft.com/office/drawing/2014/main" id="{C844E19C-427D-AC48-83EF-F3DF917007E3}"/>
                </a:ext>
              </a:extLst>
            </p:cNvPr>
            <p:cNvSpPr>
              <a:spLocks noChangeArrowheads="1"/>
            </p:cNvSpPr>
            <p:nvPr/>
          </p:nvSpPr>
          <p:spPr bwMode="auto">
            <a:xfrm>
              <a:off x="4038600" y="49530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4" name="Oval 24">
              <a:extLst>
                <a:ext uri="{FF2B5EF4-FFF2-40B4-BE49-F238E27FC236}">
                  <a16:creationId xmlns:a16="http://schemas.microsoft.com/office/drawing/2014/main" id="{8D607F25-5650-CF4A-85B1-D13109E9E7E9}"/>
                </a:ext>
              </a:extLst>
            </p:cNvPr>
            <p:cNvSpPr>
              <a:spLocks noChangeArrowheads="1"/>
            </p:cNvSpPr>
            <p:nvPr/>
          </p:nvSpPr>
          <p:spPr bwMode="auto">
            <a:xfrm>
              <a:off x="6781800" y="685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5" name="Oval 25">
              <a:extLst>
                <a:ext uri="{FF2B5EF4-FFF2-40B4-BE49-F238E27FC236}">
                  <a16:creationId xmlns:a16="http://schemas.microsoft.com/office/drawing/2014/main" id="{0196ADFB-3E11-BF4B-BF5E-DB19E89C90A9}"/>
                </a:ext>
              </a:extLst>
            </p:cNvPr>
            <p:cNvSpPr>
              <a:spLocks noChangeArrowheads="1"/>
            </p:cNvSpPr>
            <p:nvPr/>
          </p:nvSpPr>
          <p:spPr bwMode="auto">
            <a:xfrm>
              <a:off x="6705600" y="17526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6" name="Oval 26">
              <a:extLst>
                <a:ext uri="{FF2B5EF4-FFF2-40B4-BE49-F238E27FC236}">
                  <a16:creationId xmlns:a16="http://schemas.microsoft.com/office/drawing/2014/main" id="{34BA2896-6CDB-8D4C-871B-CD6EF96C4E7C}"/>
                </a:ext>
              </a:extLst>
            </p:cNvPr>
            <p:cNvSpPr>
              <a:spLocks noChangeArrowheads="1"/>
            </p:cNvSpPr>
            <p:nvPr/>
          </p:nvSpPr>
          <p:spPr bwMode="auto">
            <a:xfrm>
              <a:off x="6705600" y="2590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7" name="Oval 27">
              <a:extLst>
                <a:ext uri="{FF2B5EF4-FFF2-40B4-BE49-F238E27FC236}">
                  <a16:creationId xmlns:a16="http://schemas.microsoft.com/office/drawing/2014/main" id="{E952A864-5E65-324A-8EB8-0C64C9E8A3D3}"/>
                </a:ext>
              </a:extLst>
            </p:cNvPr>
            <p:cNvSpPr>
              <a:spLocks noChangeArrowheads="1"/>
            </p:cNvSpPr>
            <p:nvPr/>
          </p:nvSpPr>
          <p:spPr bwMode="auto">
            <a:xfrm>
              <a:off x="6705600" y="35052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8" name="Oval 28">
              <a:extLst>
                <a:ext uri="{FF2B5EF4-FFF2-40B4-BE49-F238E27FC236}">
                  <a16:creationId xmlns:a16="http://schemas.microsoft.com/office/drawing/2014/main" id="{4C637D32-D2BA-814F-B60F-2DA02A7435D5}"/>
                </a:ext>
              </a:extLst>
            </p:cNvPr>
            <p:cNvSpPr>
              <a:spLocks noChangeArrowheads="1"/>
            </p:cNvSpPr>
            <p:nvPr/>
          </p:nvSpPr>
          <p:spPr bwMode="auto">
            <a:xfrm>
              <a:off x="6705600" y="44196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89" name="Oval 29">
              <a:extLst>
                <a:ext uri="{FF2B5EF4-FFF2-40B4-BE49-F238E27FC236}">
                  <a16:creationId xmlns:a16="http://schemas.microsoft.com/office/drawing/2014/main" id="{38A0DF0C-CCA4-F84F-BCBA-F598DF9CA8D9}"/>
                </a:ext>
              </a:extLst>
            </p:cNvPr>
            <p:cNvSpPr>
              <a:spLocks noChangeArrowheads="1"/>
            </p:cNvSpPr>
            <p:nvPr/>
          </p:nvSpPr>
          <p:spPr bwMode="auto">
            <a:xfrm>
              <a:off x="6858000" y="11430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0" name="Oval 30">
              <a:extLst>
                <a:ext uri="{FF2B5EF4-FFF2-40B4-BE49-F238E27FC236}">
                  <a16:creationId xmlns:a16="http://schemas.microsoft.com/office/drawing/2014/main" id="{C08D02E5-822A-9644-91D1-F46528D4B6DC}"/>
                </a:ext>
              </a:extLst>
            </p:cNvPr>
            <p:cNvSpPr>
              <a:spLocks noChangeArrowheads="1"/>
            </p:cNvSpPr>
            <p:nvPr/>
          </p:nvSpPr>
          <p:spPr bwMode="auto">
            <a:xfrm>
              <a:off x="6781800" y="2209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1" name="Oval 31">
              <a:extLst>
                <a:ext uri="{FF2B5EF4-FFF2-40B4-BE49-F238E27FC236}">
                  <a16:creationId xmlns:a16="http://schemas.microsoft.com/office/drawing/2014/main" id="{ABBD6B4B-D0FD-884A-891F-80088EA0DEF9}"/>
                </a:ext>
              </a:extLst>
            </p:cNvPr>
            <p:cNvSpPr>
              <a:spLocks noChangeArrowheads="1"/>
            </p:cNvSpPr>
            <p:nvPr/>
          </p:nvSpPr>
          <p:spPr bwMode="auto">
            <a:xfrm>
              <a:off x="6781800" y="30480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2" name="Oval 32">
              <a:extLst>
                <a:ext uri="{FF2B5EF4-FFF2-40B4-BE49-F238E27FC236}">
                  <a16:creationId xmlns:a16="http://schemas.microsoft.com/office/drawing/2014/main" id="{153E6776-48C8-8A4A-B375-8A512FD1B520}"/>
                </a:ext>
              </a:extLst>
            </p:cNvPr>
            <p:cNvSpPr>
              <a:spLocks noChangeArrowheads="1"/>
            </p:cNvSpPr>
            <p:nvPr/>
          </p:nvSpPr>
          <p:spPr bwMode="auto">
            <a:xfrm>
              <a:off x="6781800" y="39624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3" name="Oval 33">
              <a:extLst>
                <a:ext uri="{FF2B5EF4-FFF2-40B4-BE49-F238E27FC236}">
                  <a16:creationId xmlns:a16="http://schemas.microsoft.com/office/drawing/2014/main" id="{5F464BC4-D07F-3349-BB34-300840DEE86C}"/>
                </a:ext>
              </a:extLst>
            </p:cNvPr>
            <p:cNvSpPr>
              <a:spLocks noChangeArrowheads="1"/>
            </p:cNvSpPr>
            <p:nvPr/>
          </p:nvSpPr>
          <p:spPr bwMode="auto">
            <a:xfrm>
              <a:off x="6781800" y="4876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4" name="Oval 34">
              <a:extLst>
                <a:ext uri="{FF2B5EF4-FFF2-40B4-BE49-F238E27FC236}">
                  <a16:creationId xmlns:a16="http://schemas.microsoft.com/office/drawing/2014/main" id="{DA9120B2-8261-EE43-B6DF-297A2239F481}"/>
                </a:ext>
              </a:extLst>
            </p:cNvPr>
            <p:cNvSpPr>
              <a:spLocks noChangeArrowheads="1"/>
            </p:cNvSpPr>
            <p:nvPr/>
          </p:nvSpPr>
          <p:spPr bwMode="auto">
            <a:xfrm>
              <a:off x="7010400" y="12954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5" name="Oval 35">
              <a:extLst>
                <a:ext uri="{FF2B5EF4-FFF2-40B4-BE49-F238E27FC236}">
                  <a16:creationId xmlns:a16="http://schemas.microsoft.com/office/drawing/2014/main" id="{19D054D4-D940-1C45-9FF4-603D2F13323F}"/>
                </a:ext>
              </a:extLst>
            </p:cNvPr>
            <p:cNvSpPr>
              <a:spLocks noChangeArrowheads="1"/>
            </p:cNvSpPr>
            <p:nvPr/>
          </p:nvSpPr>
          <p:spPr bwMode="auto">
            <a:xfrm>
              <a:off x="6934200" y="23622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6" name="Oval 36">
              <a:extLst>
                <a:ext uri="{FF2B5EF4-FFF2-40B4-BE49-F238E27FC236}">
                  <a16:creationId xmlns:a16="http://schemas.microsoft.com/office/drawing/2014/main" id="{F0BBB06B-6BFA-174A-A053-FF68ABEB71DB}"/>
                </a:ext>
              </a:extLst>
            </p:cNvPr>
            <p:cNvSpPr>
              <a:spLocks noChangeArrowheads="1"/>
            </p:cNvSpPr>
            <p:nvPr/>
          </p:nvSpPr>
          <p:spPr bwMode="auto">
            <a:xfrm>
              <a:off x="6934200" y="32004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7" name="Oval 37">
              <a:extLst>
                <a:ext uri="{FF2B5EF4-FFF2-40B4-BE49-F238E27FC236}">
                  <a16:creationId xmlns:a16="http://schemas.microsoft.com/office/drawing/2014/main" id="{97ED646F-1861-8E49-BC0D-7E8BFA1A7A84}"/>
                </a:ext>
              </a:extLst>
            </p:cNvPr>
            <p:cNvSpPr>
              <a:spLocks noChangeArrowheads="1"/>
            </p:cNvSpPr>
            <p:nvPr/>
          </p:nvSpPr>
          <p:spPr bwMode="auto">
            <a:xfrm>
              <a:off x="6934200" y="41148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8" name="Oval 38">
              <a:extLst>
                <a:ext uri="{FF2B5EF4-FFF2-40B4-BE49-F238E27FC236}">
                  <a16:creationId xmlns:a16="http://schemas.microsoft.com/office/drawing/2014/main" id="{1FE41ADA-5682-D44A-809F-9E0C3BB5B613}"/>
                </a:ext>
              </a:extLst>
            </p:cNvPr>
            <p:cNvSpPr>
              <a:spLocks noChangeArrowheads="1"/>
            </p:cNvSpPr>
            <p:nvPr/>
          </p:nvSpPr>
          <p:spPr bwMode="auto">
            <a:xfrm>
              <a:off x="6934200" y="50292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0999" name="Oval 39">
              <a:extLst>
                <a:ext uri="{FF2B5EF4-FFF2-40B4-BE49-F238E27FC236}">
                  <a16:creationId xmlns:a16="http://schemas.microsoft.com/office/drawing/2014/main" id="{34E979C5-DBF1-2B49-8B55-BA98CD6FF3AE}"/>
                </a:ext>
              </a:extLst>
            </p:cNvPr>
            <p:cNvSpPr>
              <a:spLocks noChangeArrowheads="1"/>
            </p:cNvSpPr>
            <p:nvPr/>
          </p:nvSpPr>
          <p:spPr bwMode="auto">
            <a:xfrm>
              <a:off x="7086600" y="17526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1000" name="Oval 40">
              <a:extLst>
                <a:ext uri="{FF2B5EF4-FFF2-40B4-BE49-F238E27FC236}">
                  <a16:creationId xmlns:a16="http://schemas.microsoft.com/office/drawing/2014/main" id="{5328CC4A-D61C-0E4B-9341-33A0F9F98F3D}"/>
                </a:ext>
              </a:extLst>
            </p:cNvPr>
            <p:cNvSpPr>
              <a:spLocks noChangeArrowheads="1"/>
            </p:cNvSpPr>
            <p:nvPr/>
          </p:nvSpPr>
          <p:spPr bwMode="auto">
            <a:xfrm>
              <a:off x="7010400" y="28194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1001" name="Oval 41">
              <a:extLst>
                <a:ext uri="{FF2B5EF4-FFF2-40B4-BE49-F238E27FC236}">
                  <a16:creationId xmlns:a16="http://schemas.microsoft.com/office/drawing/2014/main" id="{2BB30C6D-D919-7B49-9496-8A6E5E2CF2EA}"/>
                </a:ext>
              </a:extLst>
            </p:cNvPr>
            <p:cNvSpPr>
              <a:spLocks noChangeArrowheads="1"/>
            </p:cNvSpPr>
            <p:nvPr/>
          </p:nvSpPr>
          <p:spPr bwMode="auto">
            <a:xfrm>
              <a:off x="7010400" y="36576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1002" name="Oval 42">
              <a:extLst>
                <a:ext uri="{FF2B5EF4-FFF2-40B4-BE49-F238E27FC236}">
                  <a16:creationId xmlns:a16="http://schemas.microsoft.com/office/drawing/2014/main" id="{DB7537C0-A2C5-FF45-803C-66323FC0CD03}"/>
                </a:ext>
              </a:extLst>
            </p:cNvPr>
            <p:cNvSpPr>
              <a:spLocks noChangeArrowheads="1"/>
            </p:cNvSpPr>
            <p:nvPr/>
          </p:nvSpPr>
          <p:spPr bwMode="auto">
            <a:xfrm>
              <a:off x="7010400" y="45720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1003" name="Oval 43">
              <a:extLst>
                <a:ext uri="{FF2B5EF4-FFF2-40B4-BE49-F238E27FC236}">
                  <a16:creationId xmlns:a16="http://schemas.microsoft.com/office/drawing/2014/main" id="{04D509FE-3DF8-164E-8CC3-DADFF16F4376}"/>
                </a:ext>
              </a:extLst>
            </p:cNvPr>
            <p:cNvSpPr>
              <a:spLocks noChangeArrowheads="1"/>
            </p:cNvSpPr>
            <p:nvPr/>
          </p:nvSpPr>
          <p:spPr bwMode="auto">
            <a:xfrm>
              <a:off x="7010400" y="5486400"/>
              <a:ext cx="76200" cy="7620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pSp>
      <p:pic>
        <p:nvPicPr>
          <p:cNvPr id="40963" name="Picture 45">
            <a:extLst>
              <a:ext uri="{FF2B5EF4-FFF2-40B4-BE49-F238E27FC236}">
                <a16:creationId xmlns:a16="http://schemas.microsoft.com/office/drawing/2014/main" id="{44D49F0F-8DDB-1541-B496-E2A72B87B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95364"/>
            <a:ext cx="4038600"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6">
            <a:extLst>
              <a:ext uri="{FF2B5EF4-FFF2-40B4-BE49-F238E27FC236}">
                <a16:creationId xmlns:a16="http://schemas.microsoft.com/office/drawing/2014/main" id="{F2FD314B-4647-2649-8975-BBECA3F1E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657600"/>
            <a:ext cx="41338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771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E8B81903-E3EB-B848-8AE5-319A00D7AD8F}"/>
              </a:ext>
            </a:extLst>
          </p:cNvPr>
          <p:cNvSpPr>
            <a:spLocks noGrp="1" noChangeArrowheads="1"/>
          </p:cNvSpPr>
          <p:nvPr>
            <p:ph type="title"/>
          </p:nvPr>
        </p:nvSpPr>
        <p:spPr>
          <a:xfrm>
            <a:off x="1981200" y="0"/>
            <a:ext cx="8229600" cy="762000"/>
          </a:xfrm>
        </p:spPr>
        <p:txBody>
          <a:bodyPr/>
          <a:lstStyle/>
          <a:p>
            <a:r>
              <a:rPr lang="en-US" altLang="en-US"/>
              <a:t>Limitations of Conventional FC</a:t>
            </a:r>
          </a:p>
        </p:txBody>
      </p:sp>
      <p:sp>
        <p:nvSpPr>
          <p:cNvPr id="41986" name="Content Placeholder 2">
            <a:extLst>
              <a:ext uri="{FF2B5EF4-FFF2-40B4-BE49-F238E27FC236}">
                <a16:creationId xmlns:a16="http://schemas.microsoft.com/office/drawing/2014/main" id="{79FED362-87DC-6245-B2A5-CF9C8435929C}"/>
              </a:ext>
            </a:extLst>
          </p:cNvPr>
          <p:cNvSpPr>
            <a:spLocks noGrp="1" noChangeArrowheads="1"/>
          </p:cNvSpPr>
          <p:nvPr>
            <p:ph idx="1"/>
          </p:nvPr>
        </p:nvSpPr>
        <p:spPr>
          <a:xfrm>
            <a:off x="1593850" y="1339850"/>
            <a:ext cx="6019800" cy="4953000"/>
          </a:xfrm>
        </p:spPr>
        <p:txBody>
          <a:bodyPr/>
          <a:lstStyle/>
          <a:p>
            <a:pPr marL="514350" indent="-514350">
              <a:lnSpc>
                <a:spcPct val="80000"/>
              </a:lnSpc>
              <a:buFontTx/>
              <a:buAutoNum type="arabicPeriod"/>
            </a:pPr>
            <a:r>
              <a:rPr lang="en-US" altLang="en-US" sz="2200"/>
              <a:t>Light scatter as a trigger channel</a:t>
            </a:r>
          </a:p>
          <a:p>
            <a:pPr marL="971550" lvl="1" indent="-514350">
              <a:lnSpc>
                <a:spcPct val="80000"/>
              </a:lnSpc>
              <a:buFont typeface="Wingdings" pitchFamily="2" charset="2"/>
              <a:buChar char="Ø"/>
            </a:pPr>
            <a:r>
              <a:rPr lang="en-US" altLang="en-US"/>
              <a:t>Depends on size, shape, </a:t>
            </a:r>
            <a:r>
              <a:rPr lang="el-GR" altLang="en-US"/>
              <a:t>λ</a:t>
            </a:r>
            <a:r>
              <a:rPr lang="en-US" altLang="en-US"/>
              <a:t>, collection angle, refractive index</a:t>
            </a:r>
          </a:p>
          <a:p>
            <a:pPr marL="971550" lvl="1" indent="-514350">
              <a:lnSpc>
                <a:spcPct val="80000"/>
              </a:lnSpc>
              <a:buFont typeface="Wingdings" pitchFamily="2" charset="2"/>
              <a:buChar char="Ø"/>
            </a:pPr>
            <a:r>
              <a:rPr lang="en-US" altLang="en-US"/>
              <a:t>Well described by Mie theory</a:t>
            </a:r>
          </a:p>
          <a:p>
            <a:pPr marL="971550" lvl="1" indent="-514350">
              <a:lnSpc>
                <a:spcPct val="80000"/>
              </a:lnSpc>
              <a:buFont typeface="Wingdings" pitchFamily="2" charset="2"/>
              <a:buChar char="Ø"/>
            </a:pPr>
            <a:r>
              <a:rPr lang="en-US" altLang="en-US"/>
              <a:t>Vesicles scatter 10-100x &lt;beads</a:t>
            </a:r>
          </a:p>
          <a:p>
            <a:pPr marL="971550" lvl="1" indent="-514350">
              <a:lnSpc>
                <a:spcPct val="80000"/>
              </a:lnSpc>
              <a:buFont typeface="Wingdings" pitchFamily="2" charset="2"/>
              <a:buChar char="Ø"/>
            </a:pPr>
            <a:endParaRPr lang="en-US" altLang="en-US"/>
          </a:p>
          <a:p>
            <a:pPr marL="514350" indent="-514350">
              <a:lnSpc>
                <a:spcPct val="80000"/>
              </a:lnSpc>
              <a:buFontTx/>
              <a:buAutoNum type="arabicPeriod"/>
            </a:pPr>
            <a:r>
              <a:rPr lang="en-US" altLang="en-US" sz="2200"/>
              <a:t>Coincidence</a:t>
            </a:r>
          </a:p>
          <a:p>
            <a:pPr marL="971550" lvl="1" indent="-514350">
              <a:lnSpc>
                <a:spcPct val="80000"/>
              </a:lnSpc>
              <a:buFont typeface="Wingdings" pitchFamily="2" charset="2"/>
              <a:buChar char="Ø"/>
            </a:pPr>
            <a:r>
              <a:rPr lang="en-US" altLang="en-US"/>
              <a:t>Depends on [EV], probe volume</a:t>
            </a:r>
          </a:p>
          <a:p>
            <a:pPr marL="971550" lvl="1" indent="-514350">
              <a:lnSpc>
                <a:spcPct val="80000"/>
              </a:lnSpc>
              <a:buFont typeface="Wingdings" pitchFamily="2" charset="2"/>
              <a:buChar char="Ø"/>
            </a:pPr>
            <a:r>
              <a:rPr lang="en-US" altLang="en-US"/>
              <a:t>Frequency is readily calculated</a:t>
            </a:r>
          </a:p>
          <a:p>
            <a:pPr marL="971550" lvl="1" indent="-514350">
              <a:lnSpc>
                <a:spcPct val="80000"/>
              </a:lnSpc>
              <a:buFont typeface="Wingdings" pitchFamily="2" charset="2"/>
              <a:buChar char="Ø"/>
            </a:pPr>
            <a:r>
              <a:rPr lang="en-US" altLang="en-US"/>
              <a:t>Can be identified/eliminated by dilution</a:t>
            </a:r>
          </a:p>
          <a:p>
            <a:pPr marL="971550" lvl="1" indent="-514350">
              <a:lnSpc>
                <a:spcPct val="80000"/>
              </a:lnSpc>
              <a:buFont typeface="Wingdings" pitchFamily="2" charset="2"/>
              <a:buChar char="Ø"/>
            </a:pPr>
            <a:endParaRPr lang="en-US" altLang="en-US"/>
          </a:p>
          <a:p>
            <a:pPr marL="514350" indent="-514350">
              <a:lnSpc>
                <a:spcPct val="80000"/>
              </a:lnSpc>
              <a:buFontTx/>
              <a:buAutoNum type="arabicPeriod"/>
            </a:pPr>
            <a:r>
              <a:rPr lang="en-US" altLang="en-US" sz="2200"/>
              <a:t>Fluorescence calibration</a:t>
            </a:r>
          </a:p>
          <a:p>
            <a:pPr marL="971550" lvl="1" indent="-514350">
              <a:lnSpc>
                <a:spcPct val="80000"/>
              </a:lnSpc>
              <a:buFont typeface="Wingdings" pitchFamily="2" charset="2"/>
              <a:buChar char="Ø"/>
            </a:pPr>
            <a:r>
              <a:rPr lang="en-US" altLang="en-US"/>
              <a:t>Required for data/methods sharing</a:t>
            </a:r>
          </a:p>
          <a:p>
            <a:pPr marL="971550" lvl="1" indent="-514350">
              <a:lnSpc>
                <a:spcPct val="80000"/>
              </a:lnSpc>
              <a:buFont typeface="Wingdings" pitchFamily="2" charset="2"/>
              <a:buChar char="Ø"/>
            </a:pPr>
            <a:r>
              <a:rPr lang="en-US" altLang="en-US"/>
              <a:t>Well-established protocols, reagents</a:t>
            </a:r>
          </a:p>
          <a:p>
            <a:pPr marL="971550" lvl="1" indent="-514350">
              <a:lnSpc>
                <a:spcPct val="80000"/>
              </a:lnSpc>
              <a:buFont typeface="Wingdings" pitchFamily="2" charset="2"/>
              <a:buChar char="Ø"/>
            </a:pPr>
            <a:r>
              <a:rPr lang="en-US" altLang="en-US"/>
              <a:t>No one does it	</a:t>
            </a:r>
          </a:p>
        </p:txBody>
      </p:sp>
      <p:pic>
        <p:nvPicPr>
          <p:cNvPr id="41987" name="Picture 12">
            <a:extLst>
              <a:ext uri="{FF2B5EF4-FFF2-40B4-BE49-F238E27FC236}">
                <a16:creationId xmlns:a16="http://schemas.microsoft.com/office/drawing/2014/main" id="{4674E9D3-4C4D-2146-8D25-4A580BC12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3738" y="1027113"/>
            <a:ext cx="28194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988" name="Group 49">
            <a:extLst>
              <a:ext uri="{FF2B5EF4-FFF2-40B4-BE49-F238E27FC236}">
                <a16:creationId xmlns:a16="http://schemas.microsoft.com/office/drawing/2014/main" id="{4E814224-51B8-1642-9705-313C1288B772}"/>
              </a:ext>
            </a:extLst>
          </p:cNvPr>
          <p:cNvGrpSpPr>
            <a:grpSpLocks/>
          </p:cNvGrpSpPr>
          <p:nvPr/>
        </p:nvGrpSpPr>
        <p:grpSpPr bwMode="auto">
          <a:xfrm>
            <a:off x="7772400" y="3201988"/>
            <a:ext cx="1492250" cy="1447800"/>
            <a:chOff x="6324600" y="3429000"/>
            <a:chExt cx="2590800" cy="2514600"/>
          </a:xfrm>
        </p:grpSpPr>
        <p:sp>
          <p:nvSpPr>
            <p:cNvPr id="41992" name="Rectangle 5">
              <a:extLst>
                <a:ext uri="{FF2B5EF4-FFF2-40B4-BE49-F238E27FC236}">
                  <a16:creationId xmlns:a16="http://schemas.microsoft.com/office/drawing/2014/main" id="{6E8D9482-474F-8842-99C1-FDB80808AE40}"/>
                </a:ext>
              </a:extLst>
            </p:cNvPr>
            <p:cNvSpPr>
              <a:spLocks noChangeArrowheads="1"/>
            </p:cNvSpPr>
            <p:nvPr/>
          </p:nvSpPr>
          <p:spPr bwMode="auto">
            <a:xfrm>
              <a:off x="6324600" y="4339145"/>
              <a:ext cx="2590800" cy="335280"/>
            </a:xfrm>
            <a:prstGeom prst="rect">
              <a:avLst/>
            </a:prstGeom>
            <a:solidFill>
              <a:srgbClr val="1426AC">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pSp>
          <p:nvGrpSpPr>
            <p:cNvPr id="41993" name="Group 48">
              <a:extLst>
                <a:ext uri="{FF2B5EF4-FFF2-40B4-BE49-F238E27FC236}">
                  <a16:creationId xmlns:a16="http://schemas.microsoft.com/office/drawing/2014/main" id="{F71648E6-5E27-1940-8632-0129EF270057}"/>
                </a:ext>
              </a:extLst>
            </p:cNvPr>
            <p:cNvGrpSpPr>
              <a:grpSpLocks/>
            </p:cNvGrpSpPr>
            <p:nvPr/>
          </p:nvGrpSpPr>
          <p:grpSpPr bwMode="auto">
            <a:xfrm>
              <a:off x="8229600" y="3429000"/>
              <a:ext cx="335280" cy="2514600"/>
              <a:chOff x="6337267" y="3429000"/>
              <a:chExt cx="335280" cy="2514600"/>
            </a:xfrm>
          </p:grpSpPr>
          <p:sp>
            <p:nvSpPr>
              <p:cNvPr id="42028" name="Rectangle 4">
                <a:extLst>
                  <a:ext uri="{FF2B5EF4-FFF2-40B4-BE49-F238E27FC236}">
                    <a16:creationId xmlns:a16="http://schemas.microsoft.com/office/drawing/2014/main" id="{649A396E-4A0B-6447-9BB5-8B6FE447C11C}"/>
                  </a:ext>
                </a:extLst>
              </p:cNvPr>
              <p:cNvSpPr>
                <a:spLocks noChangeArrowheads="1"/>
              </p:cNvSpPr>
              <p:nvPr/>
            </p:nvSpPr>
            <p:spPr bwMode="auto">
              <a:xfrm>
                <a:off x="6337267" y="3429000"/>
                <a:ext cx="33528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9" name="Oval 6">
                <a:extLst>
                  <a:ext uri="{FF2B5EF4-FFF2-40B4-BE49-F238E27FC236}">
                    <a16:creationId xmlns:a16="http://schemas.microsoft.com/office/drawing/2014/main" id="{27CC90AF-3CB6-AD4F-8223-C90A714A8AA2}"/>
                  </a:ext>
                </a:extLst>
              </p:cNvPr>
              <p:cNvSpPr>
                <a:spLocks noChangeArrowheads="1"/>
              </p:cNvSpPr>
              <p:nvPr/>
            </p:nvSpPr>
            <p:spPr bwMode="auto">
              <a:xfrm>
                <a:off x="6504907" y="38201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30" name="Oval 7">
                <a:extLst>
                  <a:ext uri="{FF2B5EF4-FFF2-40B4-BE49-F238E27FC236}">
                    <a16:creationId xmlns:a16="http://schemas.microsoft.com/office/drawing/2014/main" id="{8CC91E9C-CFF4-5543-9210-436880D39EA5}"/>
                  </a:ext>
                </a:extLst>
              </p:cNvPr>
              <p:cNvSpPr>
                <a:spLocks noChangeArrowheads="1"/>
              </p:cNvSpPr>
              <p:nvPr/>
            </p:nvSpPr>
            <p:spPr bwMode="auto">
              <a:xfrm>
                <a:off x="6476967" y="421132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31" name="Oval 8">
                <a:extLst>
                  <a:ext uri="{FF2B5EF4-FFF2-40B4-BE49-F238E27FC236}">
                    <a16:creationId xmlns:a16="http://schemas.microsoft.com/office/drawing/2014/main" id="{C17DABB1-A0C8-534D-ACC0-DFF7F14F0577}"/>
                  </a:ext>
                </a:extLst>
              </p:cNvPr>
              <p:cNvSpPr>
                <a:spLocks noChangeArrowheads="1"/>
              </p:cNvSpPr>
              <p:nvPr/>
            </p:nvSpPr>
            <p:spPr bwMode="auto">
              <a:xfrm>
                <a:off x="6476967" y="45186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32" name="Oval 9">
                <a:extLst>
                  <a:ext uri="{FF2B5EF4-FFF2-40B4-BE49-F238E27FC236}">
                    <a16:creationId xmlns:a16="http://schemas.microsoft.com/office/drawing/2014/main" id="{01F9AFC5-4CD0-CD41-9437-050D2F7DDC8C}"/>
                  </a:ext>
                </a:extLst>
              </p:cNvPr>
              <p:cNvSpPr>
                <a:spLocks noChangeArrowheads="1"/>
              </p:cNvSpPr>
              <p:nvPr/>
            </p:nvSpPr>
            <p:spPr bwMode="auto">
              <a:xfrm>
                <a:off x="6476967" y="485394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33" name="Oval 10">
                <a:extLst>
                  <a:ext uri="{FF2B5EF4-FFF2-40B4-BE49-F238E27FC236}">
                    <a16:creationId xmlns:a16="http://schemas.microsoft.com/office/drawing/2014/main" id="{B6414795-C552-A345-928A-295013E4E1AC}"/>
                  </a:ext>
                </a:extLst>
              </p:cNvPr>
              <p:cNvSpPr>
                <a:spLocks noChangeArrowheads="1"/>
              </p:cNvSpPr>
              <p:nvPr/>
            </p:nvSpPr>
            <p:spPr bwMode="auto">
              <a:xfrm>
                <a:off x="6476967" y="518922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pSp>
        <p:grpSp>
          <p:nvGrpSpPr>
            <p:cNvPr id="41994" name="Group 47">
              <a:extLst>
                <a:ext uri="{FF2B5EF4-FFF2-40B4-BE49-F238E27FC236}">
                  <a16:creationId xmlns:a16="http://schemas.microsoft.com/office/drawing/2014/main" id="{62CFE572-23DC-AD44-A402-2D26C43C4E25}"/>
                </a:ext>
              </a:extLst>
            </p:cNvPr>
            <p:cNvGrpSpPr>
              <a:grpSpLocks/>
            </p:cNvGrpSpPr>
            <p:nvPr/>
          </p:nvGrpSpPr>
          <p:grpSpPr bwMode="auto">
            <a:xfrm>
              <a:off x="7543800" y="3429000"/>
              <a:ext cx="335280" cy="2514600"/>
              <a:chOff x="7343107" y="3429000"/>
              <a:chExt cx="335280" cy="2514600"/>
            </a:xfrm>
          </p:grpSpPr>
          <p:sp>
            <p:nvSpPr>
              <p:cNvPr id="42017" name="Rectangle 14">
                <a:extLst>
                  <a:ext uri="{FF2B5EF4-FFF2-40B4-BE49-F238E27FC236}">
                    <a16:creationId xmlns:a16="http://schemas.microsoft.com/office/drawing/2014/main" id="{E3E7837D-F8CD-7249-948C-A499F4069119}"/>
                  </a:ext>
                </a:extLst>
              </p:cNvPr>
              <p:cNvSpPr>
                <a:spLocks noChangeArrowheads="1"/>
              </p:cNvSpPr>
              <p:nvPr/>
            </p:nvSpPr>
            <p:spPr bwMode="auto">
              <a:xfrm>
                <a:off x="7343107" y="3429000"/>
                <a:ext cx="33528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8" name="Oval 16">
                <a:extLst>
                  <a:ext uri="{FF2B5EF4-FFF2-40B4-BE49-F238E27FC236}">
                    <a16:creationId xmlns:a16="http://schemas.microsoft.com/office/drawing/2014/main" id="{6B5C43DB-8DF5-8E4B-85A4-1A51F7332400}"/>
                  </a:ext>
                </a:extLst>
              </p:cNvPr>
              <p:cNvSpPr>
                <a:spLocks noChangeArrowheads="1"/>
              </p:cNvSpPr>
              <p:nvPr/>
            </p:nvSpPr>
            <p:spPr bwMode="auto">
              <a:xfrm>
                <a:off x="7482807" y="370840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9" name="Oval 17">
                <a:extLst>
                  <a:ext uri="{FF2B5EF4-FFF2-40B4-BE49-F238E27FC236}">
                    <a16:creationId xmlns:a16="http://schemas.microsoft.com/office/drawing/2014/main" id="{AA919353-B5FF-0A49-A477-37D288F6752A}"/>
                  </a:ext>
                </a:extLst>
              </p:cNvPr>
              <p:cNvSpPr>
                <a:spLocks noChangeArrowheads="1"/>
              </p:cNvSpPr>
              <p:nvPr/>
            </p:nvSpPr>
            <p:spPr bwMode="auto">
              <a:xfrm>
                <a:off x="7454867" y="40995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0" name="Oval 18">
                <a:extLst>
                  <a:ext uri="{FF2B5EF4-FFF2-40B4-BE49-F238E27FC236}">
                    <a16:creationId xmlns:a16="http://schemas.microsoft.com/office/drawing/2014/main" id="{ED642010-A533-0C47-BC13-4B2226BC8533}"/>
                  </a:ext>
                </a:extLst>
              </p:cNvPr>
              <p:cNvSpPr>
                <a:spLocks noChangeArrowheads="1"/>
              </p:cNvSpPr>
              <p:nvPr/>
            </p:nvSpPr>
            <p:spPr bwMode="auto">
              <a:xfrm>
                <a:off x="7454867" y="440690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1" name="Oval 19">
                <a:extLst>
                  <a:ext uri="{FF2B5EF4-FFF2-40B4-BE49-F238E27FC236}">
                    <a16:creationId xmlns:a16="http://schemas.microsoft.com/office/drawing/2014/main" id="{CBBD4CB9-1A95-5448-9F1D-650C2155573A}"/>
                  </a:ext>
                </a:extLst>
              </p:cNvPr>
              <p:cNvSpPr>
                <a:spLocks noChangeArrowheads="1"/>
              </p:cNvSpPr>
              <p:nvPr/>
            </p:nvSpPr>
            <p:spPr bwMode="auto">
              <a:xfrm>
                <a:off x="7454867" y="474218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2" name="Oval 20">
                <a:extLst>
                  <a:ext uri="{FF2B5EF4-FFF2-40B4-BE49-F238E27FC236}">
                    <a16:creationId xmlns:a16="http://schemas.microsoft.com/office/drawing/2014/main" id="{1981FD02-D94B-E642-AF90-9570E93D7507}"/>
                  </a:ext>
                </a:extLst>
              </p:cNvPr>
              <p:cNvSpPr>
                <a:spLocks noChangeArrowheads="1"/>
              </p:cNvSpPr>
              <p:nvPr/>
            </p:nvSpPr>
            <p:spPr bwMode="auto">
              <a:xfrm>
                <a:off x="7454867" y="50774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3" name="Oval 21">
                <a:extLst>
                  <a:ext uri="{FF2B5EF4-FFF2-40B4-BE49-F238E27FC236}">
                    <a16:creationId xmlns:a16="http://schemas.microsoft.com/office/drawing/2014/main" id="{9959FAE3-A4D2-C043-8F3A-5A20AF97BCE8}"/>
                  </a:ext>
                </a:extLst>
              </p:cNvPr>
              <p:cNvSpPr>
                <a:spLocks noChangeArrowheads="1"/>
              </p:cNvSpPr>
              <p:nvPr/>
            </p:nvSpPr>
            <p:spPr bwMode="auto">
              <a:xfrm>
                <a:off x="7510747" y="387604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4" name="Oval 22">
                <a:extLst>
                  <a:ext uri="{FF2B5EF4-FFF2-40B4-BE49-F238E27FC236}">
                    <a16:creationId xmlns:a16="http://schemas.microsoft.com/office/drawing/2014/main" id="{A2A20C9E-498A-384E-A3CA-4C3C1E40390E}"/>
                  </a:ext>
                </a:extLst>
              </p:cNvPr>
              <p:cNvSpPr>
                <a:spLocks noChangeArrowheads="1"/>
              </p:cNvSpPr>
              <p:nvPr/>
            </p:nvSpPr>
            <p:spPr bwMode="auto">
              <a:xfrm>
                <a:off x="7482807" y="426720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5" name="Oval 23">
                <a:extLst>
                  <a:ext uri="{FF2B5EF4-FFF2-40B4-BE49-F238E27FC236}">
                    <a16:creationId xmlns:a16="http://schemas.microsoft.com/office/drawing/2014/main" id="{46AA3288-16C4-2F47-BE7F-AD508B80F01A}"/>
                  </a:ext>
                </a:extLst>
              </p:cNvPr>
              <p:cNvSpPr>
                <a:spLocks noChangeArrowheads="1"/>
              </p:cNvSpPr>
              <p:nvPr/>
            </p:nvSpPr>
            <p:spPr bwMode="auto">
              <a:xfrm>
                <a:off x="7482807" y="457454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6" name="Oval 24">
                <a:extLst>
                  <a:ext uri="{FF2B5EF4-FFF2-40B4-BE49-F238E27FC236}">
                    <a16:creationId xmlns:a16="http://schemas.microsoft.com/office/drawing/2014/main" id="{FD8EBE89-7B2C-A341-8123-ADDF40B2C0E6}"/>
                  </a:ext>
                </a:extLst>
              </p:cNvPr>
              <p:cNvSpPr>
                <a:spLocks noChangeArrowheads="1"/>
              </p:cNvSpPr>
              <p:nvPr/>
            </p:nvSpPr>
            <p:spPr bwMode="auto">
              <a:xfrm>
                <a:off x="7482807" y="490982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27" name="Oval 25">
                <a:extLst>
                  <a:ext uri="{FF2B5EF4-FFF2-40B4-BE49-F238E27FC236}">
                    <a16:creationId xmlns:a16="http://schemas.microsoft.com/office/drawing/2014/main" id="{E35CD506-974A-C542-BFC1-2599C60F2A4D}"/>
                  </a:ext>
                </a:extLst>
              </p:cNvPr>
              <p:cNvSpPr>
                <a:spLocks noChangeArrowheads="1"/>
              </p:cNvSpPr>
              <p:nvPr/>
            </p:nvSpPr>
            <p:spPr bwMode="auto">
              <a:xfrm>
                <a:off x="7482807" y="524510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pSp>
        <p:grpSp>
          <p:nvGrpSpPr>
            <p:cNvPr id="41995" name="Group 46">
              <a:extLst>
                <a:ext uri="{FF2B5EF4-FFF2-40B4-BE49-F238E27FC236}">
                  <a16:creationId xmlns:a16="http://schemas.microsoft.com/office/drawing/2014/main" id="{5CC0B796-5F6C-A942-8347-1308805C1A00}"/>
                </a:ext>
              </a:extLst>
            </p:cNvPr>
            <p:cNvGrpSpPr>
              <a:grpSpLocks/>
            </p:cNvGrpSpPr>
            <p:nvPr/>
          </p:nvGrpSpPr>
          <p:grpSpPr bwMode="auto">
            <a:xfrm>
              <a:off x="6858000" y="3429000"/>
              <a:ext cx="335280" cy="2514600"/>
              <a:chOff x="8348947" y="3429000"/>
              <a:chExt cx="335280" cy="2514600"/>
            </a:xfrm>
          </p:grpSpPr>
          <p:sp>
            <p:nvSpPr>
              <p:cNvPr id="41996" name="Rectangle 15">
                <a:extLst>
                  <a:ext uri="{FF2B5EF4-FFF2-40B4-BE49-F238E27FC236}">
                    <a16:creationId xmlns:a16="http://schemas.microsoft.com/office/drawing/2014/main" id="{74236F98-D918-1F4F-9EF7-0F5D0921EFCA}"/>
                  </a:ext>
                </a:extLst>
              </p:cNvPr>
              <p:cNvSpPr>
                <a:spLocks noChangeArrowheads="1"/>
              </p:cNvSpPr>
              <p:nvPr/>
            </p:nvSpPr>
            <p:spPr bwMode="auto">
              <a:xfrm>
                <a:off x="8348947" y="3429000"/>
                <a:ext cx="335280"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1997" name="Oval 26">
                <a:extLst>
                  <a:ext uri="{FF2B5EF4-FFF2-40B4-BE49-F238E27FC236}">
                    <a16:creationId xmlns:a16="http://schemas.microsoft.com/office/drawing/2014/main" id="{D872E324-C3EC-304E-A1B9-40BB366C3FFA}"/>
                  </a:ext>
                </a:extLst>
              </p:cNvPr>
              <p:cNvSpPr>
                <a:spLocks noChangeArrowheads="1"/>
              </p:cNvSpPr>
              <p:nvPr/>
            </p:nvSpPr>
            <p:spPr bwMode="auto">
              <a:xfrm>
                <a:off x="8488647" y="36804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1998" name="Oval 27">
                <a:extLst>
                  <a:ext uri="{FF2B5EF4-FFF2-40B4-BE49-F238E27FC236}">
                    <a16:creationId xmlns:a16="http://schemas.microsoft.com/office/drawing/2014/main" id="{5DC4434E-918E-F942-A9AC-ADAC7F96DB52}"/>
                  </a:ext>
                </a:extLst>
              </p:cNvPr>
              <p:cNvSpPr>
                <a:spLocks noChangeArrowheads="1"/>
              </p:cNvSpPr>
              <p:nvPr/>
            </p:nvSpPr>
            <p:spPr bwMode="auto">
              <a:xfrm>
                <a:off x="8460707" y="407162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1999" name="Oval 28">
                <a:extLst>
                  <a:ext uri="{FF2B5EF4-FFF2-40B4-BE49-F238E27FC236}">
                    <a16:creationId xmlns:a16="http://schemas.microsoft.com/office/drawing/2014/main" id="{CDAFDAB1-FFC7-0B47-A95E-4E1977E9B687}"/>
                  </a:ext>
                </a:extLst>
              </p:cNvPr>
              <p:cNvSpPr>
                <a:spLocks noChangeArrowheads="1"/>
              </p:cNvSpPr>
              <p:nvPr/>
            </p:nvSpPr>
            <p:spPr bwMode="auto">
              <a:xfrm>
                <a:off x="8460707" y="43789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0" name="Oval 29">
                <a:extLst>
                  <a:ext uri="{FF2B5EF4-FFF2-40B4-BE49-F238E27FC236}">
                    <a16:creationId xmlns:a16="http://schemas.microsoft.com/office/drawing/2014/main" id="{6FE98A91-AB5E-D04E-A72A-01C6F8852E13}"/>
                  </a:ext>
                </a:extLst>
              </p:cNvPr>
              <p:cNvSpPr>
                <a:spLocks noChangeArrowheads="1"/>
              </p:cNvSpPr>
              <p:nvPr/>
            </p:nvSpPr>
            <p:spPr bwMode="auto">
              <a:xfrm>
                <a:off x="8460707" y="471424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1" name="Oval 30">
                <a:extLst>
                  <a:ext uri="{FF2B5EF4-FFF2-40B4-BE49-F238E27FC236}">
                    <a16:creationId xmlns:a16="http://schemas.microsoft.com/office/drawing/2014/main" id="{81E87B67-BB05-A24E-A4C2-A81948A27C5B}"/>
                  </a:ext>
                </a:extLst>
              </p:cNvPr>
              <p:cNvSpPr>
                <a:spLocks noChangeArrowheads="1"/>
              </p:cNvSpPr>
              <p:nvPr/>
            </p:nvSpPr>
            <p:spPr bwMode="auto">
              <a:xfrm>
                <a:off x="8460707" y="504952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2" name="Oval 31">
                <a:extLst>
                  <a:ext uri="{FF2B5EF4-FFF2-40B4-BE49-F238E27FC236}">
                    <a16:creationId xmlns:a16="http://schemas.microsoft.com/office/drawing/2014/main" id="{EA0FF922-134A-E34E-A71A-F9B92C273C2D}"/>
                  </a:ext>
                </a:extLst>
              </p:cNvPr>
              <p:cNvSpPr>
                <a:spLocks noChangeArrowheads="1"/>
              </p:cNvSpPr>
              <p:nvPr/>
            </p:nvSpPr>
            <p:spPr bwMode="auto">
              <a:xfrm>
                <a:off x="8516587" y="384810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3" name="Oval 32">
                <a:extLst>
                  <a:ext uri="{FF2B5EF4-FFF2-40B4-BE49-F238E27FC236}">
                    <a16:creationId xmlns:a16="http://schemas.microsoft.com/office/drawing/2014/main" id="{91F75782-2E4C-904F-AAC3-AA35D6F0215C}"/>
                  </a:ext>
                </a:extLst>
              </p:cNvPr>
              <p:cNvSpPr>
                <a:spLocks noChangeArrowheads="1"/>
              </p:cNvSpPr>
              <p:nvPr/>
            </p:nvSpPr>
            <p:spPr bwMode="auto">
              <a:xfrm>
                <a:off x="8488647" y="42392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4" name="Oval 33">
                <a:extLst>
                  <a:ext uri="{FF2B5EF4-FFF2-40B4-BE49-F238E27FC236}">
                    <a16:creationId xmlns:a16="http://schemas.microsoft.com/office/drawing/2014/main" id="{B6EF92B7-9AD3-9540-9414-E8581BD36224}"/>
                  </a:ext>
                </a:extLst>
              </p:cNvPr>
              <p:cNvSpPr>
                <a:spLocks noChangeArrowheads="1"/>
              </p:cNvSpPr>
              <p:nvPr/>
            </p:nvSpPr>
            <p:spPr bwMode="auto">
              <a:xfrm>
                <a:off x="8488647" y="454660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5" name="Oval 34">
                <a:extLst>
                  <a:ext uri="{FF2B5EF4-FFF2-40B4-BE49-F238E27FC236}">
                    <a16:creationId xmlns:a16="http://schemas.microsoft.com/office/drawing/2014/main" id="{1CF9F3A7-80A8-984A-9F9D-DD6167D5EA14}"/>
                  </a:ext>
                </a:extLst>
              </p:cNvPr>
              <p:cNvSpPr>
                <a:spLocks noChangeArrowheads="1"/>
              </p:cNvSpPr>
              <p:nvPr/>
            </p:nvSpPr>
            <p:spPr bwMode="auto">
              <a:xfrm>
                <a:off x="8488647" y="488188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6" name="Oval 35">
                <a:extLst>
                  <a:ext uri="{FF2B5EF4-FFF2-40B4-BE49-F238E27FC236}">
                    <a16:creationId xmlns:a16="http://schemas.microsoft.com/office/drawing/2014/main" id="{19FA0F8E-5EBF-AE4C-B0F0-83EC0F4DEFDF}"/>
                  </a:ext>
                </a:extLst>
              </p:cNvPr>
              <p:cNvSpPr>
                <a:spLocks noChangeArrowheads="1"/>
              </p:cNvSpPr>
              <p:nvPr/>
            </p:nvSpPr>
            <p:spPr bwMode="auto">
              <a:xfrm>
                <a:off x="8488647" y="52171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7" name="Oval 36">
                <a:extLst>
                  <a:ext uri="{FF2B5EF4-FFF2-40B4-BE49-F238E27FC236}">
                    <a16:creationId xmlns:a16="http://schemas.microsoft.com/office/drawing/2014/main" id="{A39D6DFD-8411-964D-B855-7A4BF6A1CF98}"/>
                  </a:ext>
                </a:extLst>
              </p:cNvPr>
              <p:cNvSpPr>
                <a:spLocks noChangeArrowheads="1"/>
              </p:cNvSpPr>
              <p:nvPr/>
            </p:nvSpPr>
            <p:spPr bwMode="auto">
              <a:xfrm>
                <a:off x="8572467" y="390398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8" name="Oval 37">
                <a:extLst>
                  <a:ext uri="{FF2B5EF4-FFF2-40B4-BE49-F238E27FC236}">
                    <a16:creationId xmlns:a16="http://schemas.microsoft.com/office/drawing/2014/main" id="{760A76BB-FA38-3E4F-841F-F1F515C95BF7}"/>
                  </a:ext>
                </a:extLst>
              </p:cNvPr>
              <p:cNvSpPr>
                <a:spLocks noChangeArrowheads="1"/>
              </p:cNvSpPr>
              <p:nvPr/>
            </p:nvSpPr>
            <p:spPr bwMode="auto">
              <a:xfrm>
                <a:off x="8544527" y="429514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09" name="Oval 38">
                <a:extLst>
                  <a:ext uri="{FF2B5EF4-FFF2-40B4-BE49-F238E27FC236}">
                    <a16:creationId xmlns:a16="http://schemas.microsoft.com/office/drawing/2014/main" id="{967B608D-B42D-B541-9E1F-A7B148BE0DD4}"/>
                  </a:ext>
                </a:extLst>
              </p:cNvPr>
              <p:cNvSpPr>
                <a:spLocks noChangeArrowheads="1"/>
              </p:cNvSpPr>
              <p:nvPr/>
            </p:nvSpPr>
            <p:spPr bwMode="auto">
              <a:xfrm>
                <a:off x="8544527" y="460248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0" name="Oval 39">
                <a:extLst>
                  <a:ext uri="{FF2B5EF4-FFF2-40B4-BE49-F238E27FC236}">
                    <a16:creationId xmlns:a16="http://schemas.microsoft.com/office/drawing/2014/main" id="{DA5968F2-5525-2149-9B56-4CE53A4A58E6}"/>
                  </a:ext>
                </a:extLst>
              </p:cNvPr>
              <p:cNvSpPr>
                <a:spLocks noChangeArrowheads="1"/>
              </p:cNvSpPr>
              <p:nvPr/>
            </p:nvSpPr>
            <p:spPr bwMode="auto">
              <a:xfrm>
                <a:off x="8544527" y="493776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1" name="Oval 40">
                <a:extLst>
                  <a:ext uri="{FF2B5EF4-FFF2-40B4-BE49-F238E27FC236}">
                    <a16:creationId xmlns:a16="http://schemas.microsoft.com/office/drawing/2014/main" id="{F6ED8CA5-2419-0942-A2DE-32DEE65FE0C3}"/>
                  </a:ext>
                </a:extLst>
              </p:cNvPr>
              <p:cNvSpPr>
                <a:spLocks noChangeArrowheads="1"/>
              </p:cNvSpPr>
              <p:nvPr/>
            </p:nvSpPr>
            <p:spPr bwMode="auto">
              <a:xfrm>
                <a:off x="8544527" y="527304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2" name="Oval 41">
                <a:extLst>
                  <a:ext uri="{FF2B5EF4-FFF2-40B4-BE49-F238E27FC236}">
                    <a16:creationId xmlns:a16="http://schemas.microsoft.com/office/drawing/2014/main" id="{43895D42-E589-C64A-8D44-6EFC46ED7185}"/>
                  </a:ext>
                </a:extLst>
              </p:cNvPr>
              <p:cNvSpPr>
                <a:spLocks noChangeArrowheads="1"/>
              </p:cNvSpPr>
              <p:nvPr/>
            </p:nvSpPr>
            <p:spPr bwMode="auto">
              <a:xfrm>
                <a:off x="8600407" y="407162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3" name="Oval 42">
                <a:extLst>
                  <a:ext uri="{FF2B5EF4-FFF2-40B4-BE49-F238E27FC236}">
                    <a16:creationId xmlns:a16="http://schemas.microsoft.com/office/drawing/2014/main" id="{BA1EA0FF-2072-014D-8C6D-A6DEE14358A7}"/>
                  </a:ext>
                </a:extLst>
              </p:cNvPr>
              <p:cNvSpPr>
                <a:spLocks noChangeArrowheads="1"/>
              </p:cNvSpPr>
              <p:nvPr/>
            </p:nvSpPr>
            <p:spPr bwMode="auto">
              <a:xfrm>
                <a:off x="8572467" y="446278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4" name="Oval 43">
                <a:extLst>
                  <a:ext uri="{FF2B5EF4-FFF2-40B4-BE49-F238E27FC236}">
                    <a16:creationId xmlns:a16="http://schemas.microsoft.com/office/drawing/2014/main" id="{5963DACF-E432-AB4E-816C-3A024B05B84C}"/>
                  </a:ext>
                </a:extLst>
              </p:cNvPr>
              <p:cNvSpPr>
                <a:spLocks noChangeArrowheads="1"/>
              </p:cNvSpPr>
              <p:nvPr/>
            </p:nvSpPr>
            <p:spPr bwMode="auto">
              <a:xfrm>
                <a:off x="8572467" y="477012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5" name="Oval 44">
                <a:extLst>
                  <a:ext uri="{FF2B5EF4-FFF2-40B4-BE49-F238E27FC236}">
                    <a16:creationId xmlns:a16="http://schemas.microsoft.com/office/drawing/2014/main" id="{EBF10D7F-07B9-9647-90F8-E9C928F099C2}"/>
                  </a:ext>
                </a:extLst>
              </p:cNvPr>
              <p:cNvSpPr>
                <a:spLocks noChangeArrowheads="1"/>
              </p:cNvSpPr>
              <p:nvPr/>
            </p:nvSpPr>
            <p:spPr bwMode="auto">
              <a:xfrm>
                <a:off x="8572467" y="510540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sp>
            <p:nvSpPr>
              <p:cNvPr id="42016" name="Oval 45">
                <a:extLst>
                  <a:ext uri="{FF2B5EF4-FFF2-40B4-BE49-F238E27FC236}">
                    <a16:creationId xmlns:a16="http://schemas.microsoft.com/office/drawing/2014/main" id="{BFC53CB1-A98F-FB41-B953-DFB42CFC6326}"/>
                  </a:ext>
                </a:extLst>
              </p:cNvPr>
              <p:cNvSpPr>
                <a:spLocks noChangeArrowheads="1"/>
              </p:cNvSpPr>
              <p:nvPr/>
            </p:nvSpPr>
            <p:spPr bwMode="auto">
              <a:xfrm>
                <a:off x="8572467" y="5440680"/>
                <a:ext cx="27940" cy="27940"/>
              </a:xfrm>
              <a:prstGeom prst="ellipse">
                <a:avLst/>
              </a:prstGeom>
              <a:solidFill>
                <a:srgbClr val="FF00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latin typeface="Calibri" panose="020F0502020204030204" pitchFamily="34" charset="0"/>
                </a:endParaRPr>
              </a:p>
            </p:txBody>
          </p:sp>
        </p:grpSp>
      </p:grpSp>
      <p:pic>
        <p:nvPicPr>
          <p:cNvPr id="41989" name="Picture 3">
            <a:extLst>
              <a:ext uri="{FF2B5EF4-FFF2-40B4-BE49-F238E27FC236}">
                <a16:creationId xmlns:a16="http://schemas.microsoft.com/office/drawing/2014/main" id="{45C57B5B-7A84-0B4E-AAB0-76EA8B17B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9628" y="4644962"/>
            <a:ext cx="29829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89AAB98-34A6-9248-9CE4-6FB32CABDE7D}"/>
              </a:ext>
            </a:extLst>
          </p:cNvPr>
          <p:cNvSpPr txBox="1"/>
          <p:nvPr/>
        </p:nvSpPr>
        <p:spPr>
          <a:xfrm>
            <a:off x="9753601" y="1182689"/>
            <a:ext cx="838691" cy="307777"/>
          </a:xfrm>
          <a:prstGeom prst="rect">
            <a:avLst/>
          </a:prstGeom>
          <a:noFill/>
        </p:spPr>
        <p:txBody>
          <a:bodyPr wrap="none">
            <a:spAutoFit/>
          </a:bodyPr>
          <a:lstStyle/>
          <a:p>
            <a:pPr>
              <a:defRPr/>
            </a:pPr>
            <a:r>
              <a:rPr lang="en-US" sz="1400" dirty="0">
                <a:ea typeface="MS PGothic" panose="020B0600070205080204" pitchFamily="34" charset="-128"/>
              </a:rPr>
              <a:t>PS Beads</a:t>
            </a:r>
          </a:p>
        </p:txBody>
      </p:sp>
      <p:sp>
        <p:nvSpPr>
          <p:cNvPr id="51" name="TextBox 50">
            <a:extLst>
              <a:ext uri="{FF2B5EF4-FFF2-40B4-BE49-F238E27FC236}">
                <a16:creationId xmlns:a16="http://schemas.microsoft.com/office/drawing/2014/main" id="{E91CB0EC-B2A1-1647-91CA-3CB38FE2E57C}"/>
              </a:ext>
            </a:extLst>
          </p:cNvPr>
          <p:cNvSpPr txBox="1"/>
          <p:nvPr/>
        </p:nvSpPr>
        <p:spPr>
          <a:xfrm>
            <a:off x="9753601" y="1552576"/>
            <a:ext cx="757643" cy="307777"/>
          </a:xfrm>
          <a:prstGeom prst="rect">
            <a:avLst/>
          </a:prstGeom>
          <a:noFill/>
        </p:spPr>
        <p:txBody>
          <a:bodyPr wrap="none">
            <a:spAutoFit/>
          </a:bodyPr>
          <a:lstStyle/>
          <a:p>
            <a:pPr>
              <a:defRPr/>
            </a:pPr>
            <a:r>
              <a:rPr lang="en-US" sz="1400" dirty="0">
                <a:ea typeface="MS PGothic" panose="020B0600070205080204" pitchFamily="34" charset="-128"/>
              </a:rPr>
              <a:t>Vesicles</a:t>
            </a:r>
          </a:p>
        </p:txBody>
      </p:sp>
    </p:spTree>
    <p:extLst>
      <p:ext uri="{BB962C8B-B14F-4D97-AF65-F5344CB8AC3E}">
        <p14:creationId xmlns:p14="http://schemas.microsoft.com/office/powerpoint/2010/main" val="1200093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a:extLst>
              <a:ext uri="{FF2B5EF4-FFF2-40B4-BE49-F238E27FC236}">
                <a16:creationId xmlns:a16="http://schemas.microsoft.com/office/drawing/2014/main" id="{A29D4297-26F3-8249-BD02-29B5C5B901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4350" y="152400"/>
            <a:ext cx="621665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0" name="Content Placeholder 4">
            <a:extLst>
              <a:ext uri="{FF2B5EF4-FFF2-40B4-BE49-F238E27FC236}">
                <a16:creationId xmlns:a16="http://schemas.microsoft.com/office/drawing/2014/main" id="{FE831EE8-1B61-4142-A941-AFEDF141EF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326187" y="2045494"/>
            <a:ext cx="5865813" cy="4351338"/>
          </a:xfrm>
        </p:spPr>
      </p:pic>
      <p:sp>
        <p:nvSpPr>
          <p:cNvPr id="2" name="TextBox 1">
            <a:extLst>
              <a:ext uri="{FF2B5EF4-FFF2-40B4-BE49-F238E27FC236}">
                <a16:creationId xmlns:a16="http://schemas.microsoft.com/office/drawing/2014/main" id="{97D38E30-575D-1C41-9585-56E8EC6E953B}"/>
              </a:ext>
            </a:extLst>
          </p:cNvPr>
          <p:cNvSpPr txBox="1"/>
          <p:nvPr/>
        </p:nvSpPr>
        <p:spPr>
          <a:xfrm>
            <a:off x="1768476" y="2640014"/>
            <a:ext cx="3946525" cy="646331"/>
          </a:xfrm>
          <a:prstGeom prst="rect">
            <a:avLst/>
          </a:prstGeom>
          <a:noFill/>
        </p:spPr>
        <p:txBody>
          <a:bodyPr>
            <a:spAutoFit/>
          </a:bodyPr>
          <a:lstStyle/>
          <a:p>
            <a:pPr>
              <a:defRPr/>
            </a:pPr>
            <a:r>
              <a:rPr lang="en-US" dirty="0">
                <a:ea typeface="MS PGothic" panose="020B0600070205080204" pitchFamily="34" charset="-128"/>
              </a:rPr>
              <a:t>Fluorescence triggering based on surface marker staining</a:t>
            </a:r>
          </a:p>
        </p:txBody>
      </p:sp>
    </p:spTree>
    <p:extLst>
      <p:ext uri="{BB962C8B-B14F-4D97-AF65-F5344CB8AC3E}">
        <p14:creationId xmlns:p14="http://schemas.microsoft.com/office/powerpoint/2010/main" val="69050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a:extLst>
              <a:ext uri="{FF2B5EF4-FFF2-40B4-BE49-F238E27FC236}">
                <a16:creationId xmlns:a16="http://schemas.microsoft.com/office/drawing/2014/main" id="{690B1019-E7B9-6548-8B9B-5BBB8A7F76A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Times New Roman" panose="02020603050405020304" pitchFamily="18" charset="0"/>
              </a:rPr>
              <a:t>Page </a:t>
            </a:r>
            <a:fld id="{B4A22B50-27A9-6243-B5F0-B913F5A8813D}" type="slidenum">
              <a:rPr lang="en-US" altLang="en-US" sz="1400">
                <a:latin typeface="Times New Roman" panose="02020603050405020304" pitchFamily="18" charset="0"/>
              </a:rPr>
              <a:pPr>
                <a:spcBef>
                  <a:spcPct val="0"/>
                </a:spcBef>
                <a:buFontTx/>
                <a:buNone/>
              </a:pPr>
              <a:t>3</a:t>
            </a:fld>
            <a:endParaRPr lang="en-US" altLang="en-US" sz="1400">
              <a:latin typeface="Times New Roman" panose="02020603050405020304" pitchFamily="18" charset="0"/>
            </a:endParaRPr>
          </a:p>
        </p:txBody>
      </p:sp>
      <p:sp>
        <p:nvSpPr>
          <p:cNvPr id="18437" name="Rectangle 2">
            <a:extLst>
              <a:ext uri="{FF2B5EF4-FFF2-40B4-BE49-F238E27FC236}">
                <a16:creationId xmlns:a16="http://schemas.microsoft.com/office/drawing/2014/main" id="{5DEA9B82-3E5C-FA43-A0B0-102D91AD7684}"/>
              </a:ext>
            </a:extLst>
          </p:cNvPr>
          <p:cNvSpPr>
            <a:spLocks noGrp="1" noChangeArrowheads="1"/>
          </p:cNvSpPr>
          <p:nvPr>
            <p:ph type="title"/>
          </p:nvPr>
        </p:nvSpPr>
        <p:spPr/>
        <p:txBody>
          <a:bodyPr/>
          <a:lstStyle/>
          <a:p>
            <a:pPr>
              <a:defRPr/>
            </a:pPr>
            <a:r>
              <a:rPr lang="en-US" altLang="en-US">
                <a:ea typeface="+mj-ea"/>
                <a:cs typeface="+mj-cs"/>
              </a:rPr>
              <a:t>Learning Objectives</a:t>
            </a:r>
          </a:p>
        </p:txBody>
      </p:sp>
      <p:sp>
        <p:nvSpPr>
          <p:cNvPr id="18438" name="Rectangle 3">
            <a:extLst>
              <a:ext uri="{FF2B5EF4-FFF2-40B4-BE49-F238E27FC236}">
                <a16:creationId xmlns:a16="http://schemas.microsoft.com/office/drawing/2014/main" id="{57ACAC4D-F745-D348-B248-F3BD4DAFC707}"/>
              </a:ext>
            </a:extLst>
          </p:cNvPr>
          <p:cNvSpPr>
            <a:spLocks noGrp="1" noChangeArrowheads="1"/>
          </p:cNvSpPr>
          <p:nvPr>
            <p:ph type="body" idx="1"/>
          </p:nvPr>
        </p:nvSpPr>
        <p:spPr>
          <a:xfrm>
            <a:off x="2209800" y="1447800"/>
            <a:ext cx="7772400" cy="4114800"/>
          </a:xfrm>
        </p:spPr>
        <p:txBody>
          <a:bodyPr/>
          <a:lstStyle/>
          <a:p>
            <a:pPr>
              <a:defRPr/>
            </a:pPr>
            <a:r>
              <a:rPr lang="en-US" altLang="en-US" sz="2800" dirty="0">
                <a:cs typeface="+mn-cs"/>
              </a:rPr>
              <a:t>Biological nanoparticles</a:t>
            </a:r>
          </a:p>
          <a:p>
            <a:pPr lvl="1">
              <a:defRPr/>
            </a:pPr>
            <a:r>
              <a:rPr lang="en-US" altLang="en-US" sz="2400" dirty="0">
                <a:cs typeface="+mn-cs"/>
              </a:rPr>
              <a:t>Exosomes and </a:t>
            </a:r>
            <a:r>
              <a:rPr lang="en-US" altLang="en-US" sz="2400" dirty="0" err="1">
                <a:cs typeface="+mn-cs"/>
              </a:rPr>
              <a:t>microvesicles</a:t>
            </a:r>
            <a:endParaRPr lang="en-US" altLang="en-US" sz="2400" dirty="0">
              <a:cs typeface="+mn-cs"/>
            </a:endParaRPr>
          </a:p>
          <a:p>
            <a:pPr>
              <a:defRPr/>
            </a:pPr>
            <a:r>
              <a:rPr lang="en-US" altLang="en-US" sz="2800" dirty="0">
                <a:cs typeface="+mn-cs"/>
              </a:rPr>
              <a:t>Differences between cells and vesicles</a:t>
            </a:r>
          </a:p>
          <a:p>
            <a:pPr>
              <a:defRPr/>
            </a:pPr>
            <a:r>
              <a:rPr lang="en-US" altLang="en-US" sz="2800" dirty="0">
                <a:cs typeface="+mn-cs"/>
              </a:rPr>
              <a:t>Detection approaches</a:t>
            </a:r>
          </a:p>
          <a:p>
            <a:pPr>
              <a:defRPr/>
            </a:pPr>
            <a:r>
              <a:rPr lang="en-US" altLang="en-US" sz="2800" dirty="0">
                <a:cs typeface="+mn-cs"/>
              </a:rPr>
              <a:t>Calibration and data reporting</a:t>
            </a:r>
          </a:p>
          <a:p>
            <a:pPr>
              <a:defRPr/>
            </a:pPr>
            <a:endParaRPr lang="en-US" altLang="en-US" sz="2800" dirty="0">
              <a:cs typeface="+mn-cs"/>
            </a:endParaRPr>
          </a:p>
        </p:txBody>
      </p:sp>
    </p:spTree>
    <p:extLst>
      <p:ext uri="{BB962C8B-B14F-4D97-AF65-F5344CB8AC3E}">
        <p14:creationId xmlns:p14="http://schemas.microsoft.com/office/powerpoint/2010/main" val="1676802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B288C2A7-DC45-B34C-8893-DCE7EF04AD0B}"/>
              </a:ext>
            </a:extLst>
          </p:cNvPr>
          <p:cNvSpPr>
            <a:spLocks noGrp="1" noChangeArrowheads="1"/>
          </p:cNvSpPr>
          <p:nvPr>
            <p:ph type="title"/>
          </p:nvPr>
        </p:nvSpPr>
        <p:spPr/>
        <p:txBody>
          <a:bodyPr/>
          <a:lstStyle/>
          <a:p>
            <a:endParaRPr lang="en-US" altLang="en-US"/>
          </a:p>
        </p:txBody>
      </p:sp>
      <p:sp>
        <p:nvSpPr>
          <p:cNvPr id="44034" name="Slide Number Placeholder 2">
            <a:extLst>
              <a:ext uri="{FF2B5EF4-FFF2-40B4-BE49-F238E27FC236}">
                <a16:creationId xmlns:a16="http://schemas.microsoft.com/office/drawing/2014/main" id="{5C1F7A43-0362-9744-81BC-E13074259B8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Times New Roman" panose="02020603050405020304" pitchFamily="18" charset="0"/>
              </a:rPr>
              <a:t>Page </a:t>
            </a:r>
            <a:fld id="{E4724FB6-A1AC-7743-8E58-5031C1BB7B2E}" type="slidenum">
              <a:rPr lang="en-US" altLang="en-US" sz="1400">
                <a:latin typeface="Times New Roman" panose="02020603050405020304" pitchFamily="18" charset="0"/>
              </a:rPr>
              <a:pPr>
                <a:spcBef>
                  <a:spcPct val="0"/>
                </a:spcBef>
                <a:buFontTx/>
                <a:buNone/>
              </a:pPr>
              <a:t>30</a:t>
            </a:fld>
            <a:endParaRPr lang="en-US" altLang="en-US" sz="1400">
              <a:latin typeface="Times New Roman" panose="02020603050405020304" pitchFamily="18" charset="0"/>
            </a:endParaRPr>
          </a:p>
        </p:txBody>
      </p:sp>
      <p:pic>
        <p:nvPicPr>
          <p:cNvPr id="44035" name="Picture 3">
            <a:extLst>
              <a:ext uri="{FF2B5EF4-FFF2-40B4-BE49-F238E27FC236}">
                <a16:creationId xmlns:a16="http://schemas.microsoft.com/office/drawing/2014/main" id="{CCFAA039-17B0-EF48-A87A-E7C8389DAF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
            <a:ext cx="693420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144">
            <a:extLst>
              <a:ext uri="{FF2B5EF4-FFF2-40B4-BE49-F238E27FC236}">
                <a16:creationId xmlns:a16="http://schemas.microsoft.com/office/drawing/2014/main" id="{C14739D1-E54F-DA4C-9B82-D5BDC043F1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2819400"/>
            <a:ext cx="695325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549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45">
            <a:extLst>
              <a:ext uri="{FF2B5EF4-FFF2-40B4-BE49-F238E27FC236}">
                <a16:creationId xmlns:a16="http://schemas.microsoft.com/office/drawing/2014/main" id="{CB006551-BCBD-CB44-88F9-F43A7CD3DA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25" y="3643314"/>
            <a:ext cx="240665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CCCBEEAE-025F-4746-8DF0-07ED1C443AD1}"/>
              </a:ext>
            </a:extLst>
          </p:cNvPr>
          <p:cNvSpPr/>
          <p:nvPr/>
        </p:nvSpPr>
        <p:spPr>
          <a:xfrm>
            <a:off x="6996114" y="4421189"/>
            <a:ext cx="1271587" cy="192087"/>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059" name="Group 7">
            <a:extLst>
              <a:ext uri="{FF2B5EF4-FFF2-40B4-BE49-F238E27FC236}">
                <a16:creationId xmlns:a16="http://schemas.microsoft.com/office/drawing/2014/main" id="{58BED989-A97C-0E4B-857F-14DEA3007F5A}"/>
              </a:ext>
            </a:extLst>
          </p:cNvPr>
          <p:cNvGrpSpPr>
            <a:grpSpLocks/>
          </p:cNvGrpSpPr>
          <p:nvPr/>
        </p:nvGrpSpPr>
        <p:grpSpPr bwMode="auto">
          <a:xfrm rot="5400000">
            <a:off x="1851025" y="3197225"/>
            <a:ext cx="2209800" cy="1676400"/>
            <a:chOff x="1313750" y="1447800"/>
            <a:chExt cx="2209800" cy="1676400"/>
          </a:xfrm>
        </p:grpSpPr>
        <p:grpSp>
          <p:nvGrpSpPr>
            <p:cNvPr id="45143" name="Group 205">
              <a:extLst>
                <a:ext uri="{FF2B5EF4-FFF2-40B4-BE49-F238E27FC236}">
                  <a16:creationId xmlns:a16="http://schemas.microsoft.com/office/drawing/2014/main" id="{23681540-34D6-1B4F-8CA1-58E2EFCD3F98}"/>
                </a:ext>
              </a:extLst>
            </p:cNvPr>
            <p:cNvGrpSpPr>
              <a:grpSpLocks/>
            </p:cNvGrpSpPr>
            <p:nvPr/>
          </p:nvGrpSpPr>
          <p:grpSpPr bwMode="auto">
            <a:xfrm>
              <a:off x="1466150" y="1524000"/>
              <a:ext cx="1905000" cy="1600200"/>
              <a:chOff x="3886200" y="4343400"/>
              <a:chExt cx="1905000" cy="1600200"/>
            </a:xfrm>
          </p:grpSpPr>
          <p:sp>
            <p:nvSpPr>
              <p:cNvPr id="128" name="Oval 127">
                <a:extLst>
                  <a:ext uri="{FF2B5EF4-FFF2-40B4-BE49-F238E27FC236}">
                    <a16:creationId xmlns:a16="http://schemas.microsoft.com/office/drawing/2014/main" id="{44798B6D-F226-E94B-961D-E4F577A6F239}"/>
                  </a:ext>
                </a:extLst>
              </p:cNvPr>
              <p:cNvSpPr/>
              <p:nvPr/>
            </p:nvSpPr>
            <p:spPr>
              <a:xfrm>
                <a:off x="4489450" y="4578350"/>
                <a:ext cx="152400" cy="1524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9" name="Oval 128">
                <a:extLst>
                  <a:ext uri="{FF2B5EF4-FFF2-40B4-BE49-F238E27FC236}">
                    <a16:creationId xmlns:a16="http://schemas.microsoft.com/office/drawing/2014/main" id="{CC4A4F43-DC06-AE47-ABDA-DB14644CECC0}"/>
                  </a:ext>
                </a:extLst>
              </p:cNvPr>
              <p:cNvSpPr/>
              <p:nvPr/>
            </p:nvSpPr>
            <p:spPr>
              <a:xfrm>
                <a:off x="5632450" y="5111750"/>
                <a:ext cx="152400" cy="1524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0" name="Oval 129">
                <a:extLst>
                  <a:ext uri="{FF2B5EF4-FFF2-40B4-BE49-F238E27FC236}">
                    <a16:creationId xmlns:a16="http://schemas.microsoft.com/office/drawing/2014/main" id="{B7A91378-64D6-CC4E-A567-EE51EDD8D4F7}"/>
                  </a:ext>
                </a:extLst>
              </p:cNvPr>
              <p:cNvSpPr/>
              <p:nvPr/>
            </p:nvSpPr>
            <p:spPr>
              <a:xfrm>
                <a:off x="4184650" y="5264150"/>
                <a:ext cx="152400" cy="1524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1" name="Oval 130">
                <a:extLst>
                  <a:ext uri="{FF2B5EF4-FFF2-40B4-BE49-F238E27FC236}">
                    <a16:creationId xmlns:a16="http://schemas.microsoft.com/office/drawing/2014/main" id="{76E9C605-8587-A246-A11C-AE12C0933EDB}"/>
                  </a:ext>
                </a:extLst>
              </p:cNvPr>
              <p:cNvSpPr/>
              <p:nvPr/>
            </p:nvSpPr>
            <p:spPr>
              <a:xfrm>
                <a:off x="5022850" y="4959350"/>
                <a:ext cx="76200" cy="76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2" name="Oval 131">
                <a:extLst>
                  <a:ext uri="{FF2B5EF4-FFF2-40B4-BE49-F238E27FC236}">
                    <a16:creationId xmlns:a16="http://schemas.microsoft.com/office/drawing/2014/main" id="{7605A979-92BF-BD4B-BACE-D9BF6C1CFA7C}"/>
                  </a:ext>
                </a:extLst>
              </p:cNvPr>
              <p:cNvSpPr/>
              <p:nvPr/>
            </p:nvSpPr>
            <p:spPr>
              <a:xfrm>
                <a:off x="4794250" y="4349750"/>
                <a:ext cx="76200" cy="76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 name="Oval 132">
                <a:extLst>
                  <a:ext uri="{FF2B5EF4-FFF2-40B4-BE49-F238E27FC236}">
                    <a16:creationId xmlns:a16="http://schemas.microsoft.com/office/drawing/2014/main" id="{FCAAB5F5-B7CD-744F-B81C-EBE21000B253}"/>
                  </a:ext>
                </a:extLst>
              </p:cNvPr>
              <p:cNvSpPr/>
              <p:nvPr/>
            </p:nvSpPr>
            <p:spPr>
              <a:xfrm>
                <a:off x="4337050" y="4578350"/>
                <a:ext cx="76200" cy="76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Oval 133">
                <a:extLst>
                  <a:ext uri="{FF2B5EF4-FFF2-40B4-BE49-F238E27FC236}">
                    <a16:creationId xmlns:a16="http://schemas.microsoft.com/office/drawing/2014/main" id="{867D8A05-462C-0B4A-9831-EF6B223BB08A}"/>
                  </a:ext>
                </a:extLst>
              </p:cNvPr>
              <p:cNvSpPr/>
              <p:nvPr/>
            </p:nvSpPr>
            <p:spPr>
              <a:xfrm>
                <a:off x="5251450" y="5721350"/>
                <a:ext cx="76200" cy="76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5" name="Oval 134">
                <a:extLst>
                  <a:ext uri="{FF2B5EF4-FFF2-40B4-BE49-F238E27FC236}">
                    <a16:creationId xmlns:a16="http://schemas.microsoft.com/office/drawing/2014/main" id="{D4C6E080-D650-F343-9E0F-A8321F204115}"/>
                  </a:ext>
                </a:extLst>
              </p:cNvPr>
              <p:cNvSpPr/>
              <p:nvPr/>
            </p:nvSpPr>
            <p:spPr>
              <a:xfrm>
                <a:off x="5022850" y="4425950"/>
                <a:ext cx="228600" cy="2286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6" name="Oval 135">
                <a:extLst>
                  <a:ext uri="{FF2B5EF4-FFF2-40B4-BE49-F238E27FC236}">
                    <a16:creationId xmlns:a16="http://schemas.microsoft.com/office/drawing/2014/main" id="{C04D7E69-827C-CC47-AD63-9B6A7F105414}"/>
                  </a:ext>
                </a:extLst>
              </p:cNvPr>
              <p:cNvSpPr/>
              <p:nvPr/>
            </p:nvSpPr>
            <p:spPr>
              <a:xfrm>
                <a:off x="5556250" y="4654550"/>
                <a:ext cx="228600" cy="2286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Oval 136">
                <a:extLst>
                  <a:ext uri="{FF2B5EF4-FFF2-40B4-BE49-F238E27FC236}">
                    <a16:creationId xmlns:a16="http://schemas.microsoft.com/office/drawing/2014/main" id="{68D7BB54-FB3A-8E4E-9802-C5CAD84D5630}"/>
                  </a:ext>
                </a:extLst>
              </p:cNvPr>
              <p:cNvSpPr/>
              <p:nvPr/>
            </p:nvSpPr>
            <p:spPr>
              <a:xfrm>
                <a:off x="4565650" y="5721350"/>
                <a:ext cx="228600" cy="2286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Oval 137">
                <a:extLst>
                  <a:ext uri="{FF2B5EF4-FFF2-40B4-BE49-F238E27FC236}">
                    <a16:creationId xmlns:a16="http://schemas.microsoft.com/office/drawing/2014/main" id="{EE46A42B-66E0-1643-AC1E-6DEA413AB1C0}"/>
                  </a:ext>
                </a:extLst>
              </p:cNvPr>
              <p:cNvSpPr/>
              <p:nvPr/>
            </p:nvSpPr>
            <p:spPr>
              <a:xfrm>
                <a:off x="3879850" y="4959350"/>
                <a:ext cx="152400" cy="1524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9" name="Oval 138">
                <a:extLst>
                  <a:ext uri="{FF2B5EF4-FFF2-40B4-BE49-F238E27FC236}">
                    <a16:creationId xmlns:a16="http://schemas.microsoft.com/office/drawing/2014/main" id="{38F40652-9BCF-4840-ACF4-CA2AFAC4B54B}"/>
                  </a:ext>
                </a:extLst>
              </p:cNvPr>
              <p:cNvSpPr/>
              <p:nvPr/>
            </p:nvSpPr>
            <p:spPr>
              <a:xfrm>
                <a:off x="5327650" y="5187950"/>
                <a:ext cx="152400" cy="1524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0" name="Oval 139">
                <a:extLst>
                  <a:ext uri="{FF2B5EF4-FFF2-40B4-BE49-F238E27FC236}">
                    <a16:creationId xmlns:a16="http://schemas.microsoft.com/office/drawing/2014/main" id="{A644DE93-69CB-5C40-83DD-3AA1B13E0FA6}"/>
                  </a:ext>
                </a:extLst>
              </p:cNvPr>
              <p:cNvSpPr/>
              <p:nvPr/>
            </p:nvSpPr>
            <p:spPr>
              <a:xfrm>
                <a:off x="5175250" y="4806950"/>
                <a:ext cx="152400" cy="1524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1" name="Oval 140">
                <a:extLst>
                  <a:ext uri="{FF2B5EF4-FFF2-40B4-BE49-F238E27FC236}">
                    <a16:creationId xmlns:a16="http://schemas.microsoft.com/office/drawing/2014/main" id="{AB67B8A8-35B8-FB4A-A24F-B9B2E5B76717}"/>
                  </a:ext>
                </a:extLst>
              </p:cNvPr>
              <p:cNvSpPr/>
              <p:nvPr/>
            </p:nvSpPr>
            <p:spPr>
              <a:xfrm>
                <a:off x="4337050" y="5416550"/>
                <a:ext cx="152400" cy="1524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2" name="Oval 141">
                <a:extLst>
                  <a:ext uri="{FF2B5EF4-FFF2-40B4-BE49-F238E27FC236}">
                    <a16:creationId xmlns:a16="http://schemas.microsoft.com/office/drawing/2014/main" id="{2D786940-C9CF-F94E-BB6A-69C7CA0FB2E3}"/>
                  </a:ext>
                </a:extLst>
              </p:cNvPr>
              <p:cNvSpPr/>
              <p:nvPr/>
            </p:nvSpPr>
            <p:spPr>
              <a:xfrm>
                <a:off x="5099050" y="5187950"/>
                <a:ext cx="76200" cy="76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 name="Oval 142">
                <a:extLst>
                  <a:ext uri="{FF2B5EF4-FFF2-40B4-BE49-F238E27FC236}">
                    <a16:creationId xmlns:a16="http://schemas.microsoft.com/office/drawing/2014/main" id="{272E82C5-F7EF-D241-AE40-DC61420F7E08}"/>
                  </a:ext>
                </a:extLst>
              </p:cNvPr>
              <p:cNvSpPr/>
              <p:nvPr/>
            </p:nvSpPr>
            <p:spPr>
              <a:xfrm>
                <a:off x="4870450" y="5568950"/>
                <a:ext cx="76200" cy="76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4" name="Oval 143">
                <a:extLst>
                  <a:ext uri="{FF2B5EF4-FFF2-40B4-BE49-F238E27FC236}">
                    <a16:creationId xmlns:a16="http://schemas.microsoft.com/office/drawing/2014/main" id="{C9004756-CD2E-A446-8F7A-D1737924F4B5}"/>
                  </a:ext>
                </a:extLst>
              </p:cNvPr>
              <p:cNvSpPr/>
              <p:nvPr/>
            </p:nvSpPr>
            <p:spPr>
              <a:xfrm>
                <a:off x="4870450" y="5721350"/>
                <a:ext cx="76200" cy="762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5" name="Oval 144">
                <a:extLst>
                  <a:ext uri="{FF2B5EF4-FFF2-40B4-BE49-F238E27FC236}">
                    <a16:creationId xmlns:a16="http://schemas.microsoft.com/office/drawing/2014/main" id="{044900EA-7714-F645-A667-AAAFB34404CB}"/>
                  </a:ext>
                </a:extLst>
              </p:cNvPr>
              <p:cNvSpPr/>
              <p:nvPr/>
            </p:nvSpPr>
            <p:spPr>
              <a:xfrm>
                <a:off x="4337050" y="4959350"/>
                <a:ext cx="228600" cy="228600"/>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5144" name="Group 204">
              <a:extLst>
                <a:ext uri="{FF2B5EF4-FFF2-40B4-BE49-F238E27FC236}">
                  <a16:creationId xmlns:a16="http://schemas.microsoft.com/office/drawing/2014/main" id="{4588CEB0-8BD1-7A4F-94CC-8322E0D7BF7B}"/>
                </a:ext>
              </a:extLst>
            </p:cNvPr>
            <p:cNvGrpSpPr>
              <a:grpSpLocks/>
            </p:cNvGrpSpPr>
            <p:nvPr/>
          </p:nvGrpSpPr>
          <p:grpSpPr bwMode="auto">
            <a:xfrm>
              <a:off x="1313750" y="1447800"/>
              <a:ext cx="2209800" cy="1447800"/>
              <a:chOff x="1143000" y="4191000"/>
              <a:chExt cx="2209800" cy="1447800"/>
            </a:xfrm>
          </p:grpSpPr>
          <p:sp>
            <p:nvSpPr>
              <p:cNvPr id="93" name="Oval 92">
                <a:extLst>
                  <a:ext uri="{FF2B5EF4-FFF2-40B4-BE49-F238E27FC236}">
                    <a16:creationId xmlns:a16="http://schemas.microsoft.com/office/drawing/2014/main" id="{AC3787E0-846E-D948-B814-769C82B008DD}"/>
                  </a:ext>
                </a:extLst>
              </p:cNvPr>
              <p:cNvSpPr/>
              <p:nvPr/>
            </p:nvSpPr>
            <p:spPr>
              <a:xfrm>
                <a:off x="1974850" y="47307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a:extLst>
                  <a:ext uri="{FF2B5EF4-FFF2-40B4-BE49-F238E27FC236}">
                    <a16:creationId xmlns:a16="http://schemas.microsoft.com/office/drawing/2014/main" id="{A381A042-6CEE-6B4C-A05E-D175F9DB3E73}"/>
                  </a:ext>
                </a:extLst>
              </p:cNvPr>
              <p:cNvSpPr/>
              <p:nvPr/>
            </p:nvSpPr>
            <p:spPr>
              <a:xfrm>
                <a:off x="2127250" y="48831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a:extLst>
                  <a:ext uri="{FF2B5EF4-FFF2-40B4-BE49-F238E27FC236}">
                    <a16:creationId xmlns:a16="http://schemas.microsoft.com/office/drawing/2014/main" id="{571B822C-411D-1446-BF64-D1D2A70E07B5}"/>
                  </a:ext>
                </a:extLst>
              </p:cNvPr>
              <p:cNvSpPr/>
              <p:nvPr/>
            </p:nvSpPr>
            <p:spPr>
              <a:xfrm>
                <a:off x="2279650" y="50355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a:extLst>
                  <a:ext uri="{FF2B5EF4-FFF2-40B4-BE49-F238E27FC236}">
                    <a16:creationId xmlns:a16="http://schemas.microsoft.com/office/drawing/2014/main" id="{4C4EB8CF-E097-0A43-91C5-6278B313BC19}"/>
                  </a:ext>
                </a:extLst>
              </p:cNvPr>
              <p:cNvSpPr/>
              <p:nvPr/>
            </p:nvSpPr>
            <p:spPr>
              <a:xfrm>
                <a:off x="1212850" y="51117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a:extLst>
                  <a:ext uri="{FF2B5EF4-FFF2-40B4-BE49-F238E27FC236}">
                    <a16:creationId xmlns:a16="http://schemas.microsoft.com/office/drawing/2014/main" id="{AE8E92FB-D600-074B-8E51-87FB39C591B5}"/>
                  </a:ext>
                </a:extLst>
              </p:cNvPr>
              <p:cNvSpPr/>
              <p:nvPr/>
            </p:nvSpPr>
            <p:spPr>
              <a:xfrm>
                <a:off x="2508250" y="5568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a:extLst>
                  <a:ext uri="{FF2B5EF4-FFF2-40B4-BE49-F238E27FC236}">
                    <a16:creationId xmlns:a16="http://schemas.microsoft.com/office/drawing/2014/main" id="{61DFF35E-7845-C54D-A253-3CEEB1AC64A4}"/>
                  </a:ext>
                </a:extLst>
              </p:cNvPr>
              <p:cNvSpPr/>
              <p:nvPr/>
            </p:nvSpPr>
            <p:spPr>
              <a:xfrm>
                <a:off x="2355850" y="5340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a:extLst>
                  <a:ext uri="{FF2B5EF4-FFF2-40B4-BE49-F238E27FC236}">
                    <a16:creationId xmlns:a16="http://schemas.microsoft.com/office/drawing/2014/main" id="{98F8A8F0-1516-E84C-87A4-07BF35CFDB89}"/>
                  </a:ext>
                </a:extLst>
              </p:cNvPr>
              <p:cNvSpPr/>
              <p:nvPr/>
            </p:nvSpPr>
            <p:spPr>
              <a:xfrm>
                <a:off x="2203450" y="45021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a:extLst>
                  <a:ext uri="{FF2B5EF4-FFF2-40B4-BE49-F238E27FC236}">
                    <a16:creationId xmlns:a16="http://schemas.microsoft.com/office/drawing/2014/main" id="{4728F0DE-B543-EA46-B12C-04BB16E7368E}"/>
                  </a:ext>
                </a:extLst>
              </p:cNvPr>
              <p:cNvSpPr/>
              <p:nvPr/>
            </p:nvSpPr>
            <p:spPr>
              <a:xfrm>
                <a:off x="1898650" y="42735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a:extLst>
                  <a:ext uri="{FF2B5EF4-FFF2-40B4-BE49-F238E27FC236}">
                    <a16:creationId xmlns:a16="http://schemas.microsoft.com/office/drawing/2014/main" id="{7A7BBDA3-A544-8B44-A5FB-7E1479B1B5B1}"/>
                  </a:ext>
                </a:extLst>
              </p:cNvPr>
              <p:cNvSpPr/>
              <p:nvPr/>
            </p:nvSpPr>
            <p:spPr>
              <a:xfrm>
                <a:off x="2051050" y="5111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a:extLst>
                  <a:ext uri="{FF2B5EF4-FFF2-40B4-BE49-F238E27FC236}">
                    <a16:creationId xmlns:a16="http://schemas.microsoft.com/office/drawing/2014/main" id="{11CC2502-D6F8-B447-B46E-A82B225283A9}"/>
                  </a:ext>
                </a:extLst>
              </p:cNvPr>
              <p:cNvSpPr/>
              <p:nvPr/>
            </p:nvSpPr>
            <p:spPr>
              <a:xfrm>
                <a:off x="12890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a:extLst>
                  <a:ext uri="{FF2B5EF4-FFF2-40B4-BE49-F238E27FC236}">
                    <a16:creationId xmlns:a16="http://schemas.microsoft.com/office/drawing/2014/main" id="{779331C8-2227-0341-A217-6BA2722F15AE}"/>
                  </a:ext>
                </a:extLst>
              </p:cNvPr>
              <p:cNvSpPr/>
              <p:nvPr/>
            </p:nvSpPr>
            <p:spPr>
              <a:xfrm>
                <a:off x="1136650" y="450215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a:extLst>
                  <a:ext uri="{FF2B5EF4-FFF2-40B4-BE49-F238E27FC236}">
                    <a16:creationId xmlns:a16="http://schemas.microsoft.com/office/drawing/2014/main" id="{B533681C-E7BE-794D-8802-78F24C4EB91F}"/>
                  </a:ext>
                </a:extLst>
              </p:cNvPr>
              <p:cNvSpPr/>
              <p:nvPr/>
            </p:nvSpPr>
            <p:spPr>
              <a:xfrm>
                <a:off x="2889250" y="541655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a:extLst>
                  <a:ext uri="{FF2B5EF4-FFF2-40B4-BE49-F238E27FC236}">
                    <a16:creationId xmlns:a16="http://schemas.microsoft.com/office/drawing/2014/main" id="{C89B3A7C-E142-FA44-A1A3-A19502A16B1E}"/>
                  </a:ext>
                </a:extLst>
              </p:cNvPr>
              <p:cNvSpPr/>
              <p:nvPr/>
            </p:nvSpPr>
            <p:spPr>
              <a:xfrm>
                <a:off x="2127250" y="48831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a:extLst>
                  <a:ext uri="{FF2B5EF4-FFF2-40B4-BE49-F238E27FC236}">
                    <a16:creationId xmlns:a16="http://schemas.microsoft.com/office/drawing/2014/main" id="{0484B5F8-FD1C-B74D-A63C-21B212E25639}"/>
                  </a:ext>
                </a:extLst>
              </p:cNvPr>
              <p:cNvSpPr/>
              <p:nvPr/>
            </p:nvSpPr>
            <p:spPr>
              <a:xfrm>
                <a:off x="2279650" y="46545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a:extLst>
                  <a:ext uri="{FF2B5EF4-FFF2-40B4-BE49-F238E27FC236}">
                    <a16:creationId xmlns:a16="http://schemas.microsoft.com/office/drawing/2014/main" id="{F212193B-3663-CC48-B43D-2CB34AE71A86}"/>
                  </a:ext>
                </a:extLst>
              </p:cNvPr>
              <p:cNvSpPr/>
              <p:nvPr/>
            </p:nvSpPr>
            <p:spPr>
              <a:xfrm>
                <a:off x="1974850" y="53403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a:extLst>
                  <a:ext uri="{FF2B5EF4-FFF2-40B4-BE49-F238E27FC236}">
                    <a16:creationId xmlns:a16="http://schemas.microsoft.com/office/drawing/2014/main" id="{5F90DC61-CAA0-C641-9D8B-F9A6F524D3F2}"/>
                  </a:ext>
                </a:extLst>
              </p:cNvPr>
              <p:cNvSpPr/>
              <p:nvPr/>
            </p:nvSpPr>
            <p:spPr>
              <a:xfrm>
                <a:off x="2584450" y="53403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a:extLst>
                  <a:ext uri="{FF2B5EF4-FFF2-40B4-BE49-F238E27FC236}">
                    <a16:creationId xmlns:a16="http://schemas.microsoft.com/office/drawing/2014/main" id="{9AA939CA-B918-0648-AD62-D6C1DDCF4B5A}"/>
                  </a:ext>
                </a:extLst>
              </p:cNvPr>
              <p:cNvSpPr/>
              <p:nvPr/>
            </p:nvSpPr>
            <p:spPr>
              <a:xfrm>
                <a:off x="2660650" y="4959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a:extLst>
                  <a:ext uri="{FF2B5EF4-FFF2-40B4-BE49-F238E27FC236}">
                    <a16:creationId xmlns:a16="http://schemas.microsoft.com/office/drawing/2014/main" id="{E40A45AE-9E32-114A-9278-6B48656F4F26}"/>
                  </a:ext>
                </a:extLst>
              </p:cNvPr>
              <p:cNvSpPr/>
              <p:nvPr/>
            </p:nvSpPr>
            <p:spPr>
              <a:xfrm>
                <a:off x="1593850" y="4806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a:extLst>
                  <a:ext uri="{FF2B5EF4-FFF2-40B4-BE49-F238E27FC236}">
                    <a16:creationId xmlns:a16="http://schemas.microsoft.com/office/drawing/2014/main" id="{68B63E3C-DF88-824B-82D7-81E3AFF91F81}"/>
                  </a:ext>
                </a:extLst>
              </p:cNvPr>
              <p:cNvSpPr/>
              <p:nvPr/>
            </p:nvSpPr>
            <p:spPr>
              <a:xfrm>
                <a:off x="2051050" y="4349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 name="Oval 111">
                <a:extLst>
                  <a:ext uri="{FF2B5EF4-FFF2-40B4-BE49-F238E27FC236}">
                    <a16:creationId xmlns:a16="http://schemas.microsoft.com/office/drawing/2014/main" id="{8527D6A3-F15D-944F-9596-988F6FCBA454}"/>
                  </a:ext>
                </a:extLst>
              </p:cNvPr>
              <p:cNvSpPr/>
              <p:nvPr/>
            </p:nvSpPr>
            <p:spPr>
              <a:xfrm>
                <a:off x="1441450" y="4730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 name="Oval 112">
                <a:extLst>
                  <a:ext uri="{FF2B5EF4-FFF2-40B4-BE49-F238E27FC236}">
                    <a16:creationId xmlns:a16="http://schemas.microsoft.com/office/drawing/2014/main" id="{A716610D-1BD6-A34D-AEFD-516F336D6D03}"/>
                  </a:ext>
                </a:extLst>
              </p:cNvPr>
              <p:cNvSpPr/>
              <p:nvPr/>
            </p:nvSpPr>
            <p:spPr>
              <a:xfrm>
                <a:off x="12890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4" name="Oval 113">
                <a:extLst>
                  <a:ext uri="{FF2B5EF4-FFF2-40B4-BE49-F238E27FC236}">
                    <a16:creationId xmlns:a16="http://schemas.microsoft.com/office/drawing/2014/main" id="{CAB86803-5A4B-0043-8F24-88669E768313}"/>
                  </a:ext>
                </a:extLst>
              </p:cNvPr>
              <p:cNvSpPr/>
              <p:nvPr/>
            </p:nvSpPr>
            <p:spPr>
              <a:xfrm>
                <a:off x="1441450" y="4349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Oval 114">
                <a:extLst>
                  <a:ext uri="{FF2B5EF4-FFF2-40B4-BE49-F238E27FC236}">
                    <a16:creationId xmlns:a16="http://schemas.microsoft.com/office/drawing/2014/main" id="{59E20075-E002-9A42-AEBC-EC01A25A9EDC}"/>
                  </a:ext>
                </a:extLst>
              </p:cNvPr>
              <p:cNvSpPr/>
              <p:nvPr/>
            </p:nvSpPr>
            <p:spPr>
              <a:xfrm>
                <a:off x="1289050" y="541655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6" name="Oval 115">
                <a:extLst>
                  <a:ext uri="{FF2B5EF4-FFF2-40B4-BE49-F238E27FC236}">
                    <a16:creationId xmlns:a16="http://schemas.microsoft.com/office/drawing/2014/main" id="{D034C5E7-5AB3-5947-A575-2F102619C910}"/>
                  </a:ext>
                </a:extLst>
              </p:cNvPr>
              <p:cNvSpPr/>
              <p:nvPr/>
            </p:nvSpPr>
            <p:spPr>
              <a:xfrm>
                <a:off x="2813050" y="4425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 name="Oval 116">
                <a:extLst>
                  <a:ext uri="{FF2B5EF4-FFF2-40B4-BE49-F238E27FC236}">
                    <a16:creationId xmlns:a16="http://schemas.microsoft.com/office/drawing/2014/main" id="{5DAC7639-4288-664A-8891-DC27BE8882EE}"/>
                  </a:ext>
                </a:extLst>
              </p:cNvPr>
              <p:cNvSpPr/>
              <p:nvPr/>
            </p:nvSpPr>
            <p:spPr>
              <a:xfrm>
                <a:off x="3270250" y="48831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8" name="Oval 117">
                <a:extLst>
                  <a:ext uri="{FF2B5EF4-FFF2-40B4-BE49-F238E27FC236}">
                    <a16:creationId xmlns:a16="http://schemas.microsoft.com/office/drawing/2014/main" id="{1A53EEBF-ED42-454E-A46F-C14C705114A7}"/>
                  </a:ext>
                </a:extLst>
              </p:cNvPr>
              <p:cNvSpPr/>
              <p:nvPr/>
            </p:nvSpPr>
            <p:spPr>
              <a:xfrm>
                <a:off x="2889250" y="4959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Oval 118">
                <a:extLst>
                  <a:ext uri="{FF2B5EF4-FFF2-40B4-BE49-F238E27FC236}">
                    <a16:creationId xmlns:a16="http://schemas.microsoft.com/office/drawing/2014/main" id="{D13E47BA-C65C-C04E-AB06-A9671859DAAE}"/>
                  </a:ext>
                </a:extLst>
              </p:cNvPr>
              <p:cNvSpPr/>
              <p:nvPr/>
            </p:nvSpPr>
            <p:spPr>
              <a:xfrm>
                <a:off x="23558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0" name="Oval 119">
                <a:extLst>
                  <a:ext uri="{FF2B5EF4-FFF2-40B4-BE49-F238E27FC236}">
                    <a16:creationId xmlns:a16="http://schemas.microsoft.com/office/drawing/2014/main" id="{B4D22D9C-CA1F-064A-B391-E3BEF6401793}"/>
                  </a:ext>
                </a:extLst>
              </p:cNvPr>
              <p:cNvSpPr/>
              <p:nvPr/>
            </p:nvSpPr>
            <p:spPr>
              <a:xfrm>
                <a:off x="3270250" y="5340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Oval 120">
                <a:extLst>
                  <a:ext uri="{FF2B5EF4-FFF2-40B4-BE49-F238E27FC236}">
                    <a16:creationId xmlns:a16="http://schemas.microsoft.com/office/drawing/2014/main" id="{7385F61D-7DA5-224D-8084-B743CDEA6AC5}"/>
                  </a:ext>
                </a:extLst>
              </p:cNvPr>
              <p:cNvSpPr/>
              <p:nvPr/>
            </p:nvSpPr>
            <p:spPr>
              <a:xfrm>
                <a:off x="15176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Oval 121">
                <a:extLst>
                  <a:ext uri="{FF2B5EF4-FFF2-40B4-BE49-F238E27FC236}">
                    <a16:creationId xmlns:a16="http://schemas.microsoft.com/office/drawing/2014/main" id="{A84006B7-2BDC-C34A-B65F-4CC18B3BC9AD}"/>
                  </a:ext>
                </a:extLst>
              </p:cNvPr>
              <p:cNvSpPr/>
              <p:nvPr/>
            </p:nvSpPr>
            <p:spPr>
              <a:xfrm>
                <a:off x="2813050" y="4730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Oval 122">
                <a:extLst>
                  <a:ext uri="{FF2B5EF4-FFF2-40B4-BE49-F238E27FC236}">
                    <a16:creationId xmlns:a16="http://schemas.microsoft.com/office/drawing/2014/main" id="{1039E47C-E1B1-FA48-8C6B-A785C73D27E6}"/>
                  </a:ext>
                </a:extLst>
              </p:cNvPr>
              <p:cNvSpPr/>
              <p:nvPr/>
            </p:nvSpPr>
            <p:spPr>
              <a:xfrm>
                <a:off x="2127250" y="4578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4" name="Oval 123">
                <a:extLst>
                  <a:ext uri="{FF2B5EF4-FFF2-40B4-BE49-F238E27FC236}">
                    <a16:creationId xmlns:a16="http://schemas.microsoft.com/office/drawing/2014/main" id="{EF1DC14B-CB75-7A41-8773-3FA01056601F}"/>
                  </a:ext>
                </a:extLst>
              </p:cNvPr>
              <p:cNvSpPr/>
              <p:nvPr/>
            </p:nvSpPr>
            <p:spPr>
              <a:xfrm>
                <a:off x="1517650" y="5111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Oval 124">
                <a:extLst>
                  <a:ext uri="{FF2B5EF4-FFF2-40B4-BE49-F238E27FC236}">
                    <a16:creationId xmlns:a16="http://schemas.microsoft.com/office/drawing/2014/main" id="{5D6A1090-7143-B348-9910-CB883D357123}"/>
                  </a:ext>
                </a:extLst>
              </p:cNvPr>
              <p:cNvSpPr/>
              <p:nvPr/>
            </p:nvSpPr>
            <p:spPr>
              <a:xfrm>
                <a:off x="1593850" y="5568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6" name="Oval 125">
                <a:extLst>
                  <a:ext uri="{FF2B5EF4-FFF2-40B4-BE49-F238E27FC236}">
                    <a16:creationId xmlns:a16="http://schemas.microsoft.com/office/drawing/2014/main" id="{E5EC9E38-E607-3644-BE62-062B0BDB12C9}"/>
                  </a:ext>
                </a:extLst>
              </p:cNvPr>
              <p:cNvSpPr/>
              <p:nvPr/>
            </p:nvSpPr>
            <p:spPr>
              <a:xfrm>
                <a:off x="15176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7" name="Oval 126">
                <a:extLst>
                  <a:ext uri="{FF2B5EF4-FFF2-40B4-BE49-F238E27FC236}">
                    <a16:creationId xmlns:a16="http://schemas.microsoft.com/office/drawing/2014/main" id="{EC847ABB-CF16-D745-95FB-992E7E31DA09}"/>
                  </a:ext>
                </a:extLst>
              </p:cNvPr>
              <p:cNvSpPr/>
              <p:nvPr/>
            </p:nvSpPr>
            <p:spPr>
              <a:xfrm>
                <a:off x="1670050" y="4349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45060" name="Group 8">
            <a:extLst>
              <a:ext uri="{FF2B5EF4-FFF2-40B4-BE49-F238E27FC236}">
                <a16:creationId xmlns:a16="http://schemas.microsoft.com/office/drawing/2014/main" id="{8C5C50D1-3F28-794D-98FA-C1A3FCB98A43}"/>
              </a:ext>
            </a:extLst>
          </p:cNvPr>
          <p:cNvGrpSpPr>
            <a:grpSpLocks/>
          </p:cNvGrpSpPr>
          <p:nvPr/>
        </p:nvGrpSpPr>
        <p:grpSpPr bwMode="auto">
          <a:xfrm rot="5400000">
            <a:off x="4549775" y="3257550"/>
            <a:ext cx="2209800" cy="1676400"/>
            <a:chOff x="5637843" y="4398370"/>
            <a:chExt cx="2209800" cy="1676400"/>
          </a:xfrm>
        </p:grpSpPr>
        <p:grpSp>
          <p:nvGrpSpPr>
            <p:cNvPr id="45088" name="Group 318">
              <a:extLst>
                <a:ext uri="{FF2B5EF4-FFF2-40B4-BE49-F238E27FC236}">
                  <a16:creationId xmlns:a16="http://schemas.microsoft.com/office/drawing/2014/main" id="{10019412-D1CC-A04E-9FD8-91C270CD39B1}"/>
                </a:ext>
              </a:extLst>
            </p:cNvPr>
            <p:cNvGrpSpPr>
              <a:grpSpLocks/>
            </p:cNvGrpSpPr>
            <p:nvPr/>
          </p:nvGrpSpPr>
          <p:grpSpPr bwMode="auto">
            <a:xfrm>
              <a:off x="5741917" y="4474570"/>
              <a:ext cx="1905000" cy="1600200"/>
              <a:chOff x="5181600" y="4648200"/>
              <a:chExt cx="1905000" cy="1600200"/>
            </a:xfrm>
          </p:grpSpPr>
          <p:sp>
            <p:nvSpPr>
              <p:cNvPr id="73" name="Oval 72">
                <a:extLst>
                  <a:ext uri="{FF2B5EF4-FFF2-40B4-BE49-F238E27FC236}">
                    <a16:creationId xmlns:a16="http://schemas.microsoft.com/office/drawing/2014/main" id="{B361E832-2B30-4F49-BD55-6C5A941EC66E}"/>
                  </a:ext>
                </a:extLst>
              </p:cNvPr>
              <p:cNvSpPr/>
              <p:nvPr/>
            </p:nvSpPr>
            <p:spPr>
              <a:xfrm>
                <a:off x="5785551" y="488315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a:extLst>
                  <a:ext uri="{FF2B5EF4-FFF2-40B4-BE49-F238E27FC236}">
                    <a16:creationId xmlns:a16="http://schemas.microsoft.com/office/drawing/2014/main" id="{8D78FFFD-5B26-0948-B016-2011C0A94DD4}"/>
                  </a:ext>
                </a:extLst>
              </p:cNvPr>
              <p:cNvSpPr/>
              <p:nvPr/>
            </p:nvSpPr>
            <p:spPr>
              <a:xfrm>
                <a:off x="6928551" y="541655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1CD44E9D-C252-9143-B117-CF0F4649F639}"/>
                  </a:ext>
                </a:extLst>
              </p:cNvPr>
              <p:cNvSpPr/>
              <p:nvPr/>
            </p:nvSpPr>
            <p:spPr>
              <a:xfrm>
                <a:off x="5480751" y="556895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a:extLst>
                  <a:ext uri="{FF2B5EF4-FFF2-40B4-BE49-F238E27FC236}">
                    <a16:creationId xmlns:a16="http://schemas.microsoft.com/office/drawing/2014/main" id="{791C4B9E-7263-0B4D-B653-6E8FDA64B596}"/>
                  </a:ext>
                </a:extLst>
              </p:cNvPr>
              <p:cNvSpPr/>
              <p:nvPr/>
            </p:nvSpPr>
            <p:spPr>
              <a:xfrm>
                <a:off x="6318951" y="5264150"/>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19199B78-00A9-2C4E-A565-BA81D4F03627}"/>
                  </a:ext>
                </a:extLst>
              </p:cNvPr>
              <p:cNvSpPr/>
              <p:nvPr/>
            </p:nvSpPr>
            <p:spPr>
              <a:xfrm>
                <a:off x="6090351" y="4654550"/>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a:extLst>
                  <a:ext uri="{FF2B5EF4-FFF2-40B4-BE49-F238E27FC236}">
                    <a16:creationId xmlns:a16="http://schemas.microsoft.com/office/drawing/2014/main" id="{AF58ACAD-5569-C84E-A77B-B8FB5F913B07}"/>
                  </a:ext>
                </a:extLst>
              </p:cNvPr>
              <p:cNvSpPr/>
              <p:nvPr/>
            </p:nvSpPr>
            <p:spPr>
              <a:xfrm>
                <a:off x="5633151" y="4883150"/>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a:extLst>
                  <a:ext uri="{FF2B5EF4-FFF2-40B4-BE49-F238E27FC236}">
                    <a16:creationId xmlns:a16="http://schemas.microsoft.com/office/drawing/2014/main" id="{1C647347-A8AF-9646-9713-8854A815D148}"/>
                  </a:ext>
                </a:extLst>
              </p:cNvPr>
              <p:cNvSpPr/>
              <p:nvPr/>
            </p:nvSpPr>
            <p:spPr>
              <a:xfrm>
                <a:off x="6547551" y="6026150"/>
                <a:ext cx="76200" cy="762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a:extLst>
                  <a:ext uri="{FF2B5EF4-FFF2-40B4-BE49-F238E27FC236}">
                    <a16:creationId xmlns:a16="http://schemas.microsoft.com/office/drawing/2014/main" id="{2B4DD77A-BCF6-0840-AB90-6974642EEF5E}"/>
                  </a:ext>
                </a:extLst>
              </p:cNvPr>
              <p:cNvSpPr/>
              <p:nvPr/>
            </p:nvSpPr>
            <p:spPr>
              <a:xfrm>
                <a:off x="6318951" y="4730750"/>
                <a:ext cx="228600" cy="228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a:extLst>
                  <a:ext uri="{FF2B5EF4-FFF2-40B4-BE49-F238E27FC236}">
                    <a16:creationId xmlns:a16="http://schemas.microsoft.com/office/drawing/2014/main" id="{17E22CB8-89AF-4E42-812E-24672FC630B2}"/>
                  </a:ext>
                </a:extLst>
              </p:cNvPr>
              <p:cNvSpPr/>
              <p:nvPr/>
            </p:nvSpPr>
            <p:spPr>
              <a:xfrm>
                <a:off x="6852351" y="4959350"/>
                <a:ext cx="228600" cy="228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a:extLst>
                  <a:ext uri="{FF2B5EF4-FFF2-40B4-BE49-F238E27FC236}">
                    <a16:creationId xmlns:a16="http://schemas.microsoft.com/office/drawing/2014/main" id="{42EBCECA-85ED-2A40-827B-8377148D1897}"/>
                  </a:ext>
                </a:extLst>
              </p:cNvPr>
              <p:cNvSpPr/>
              <p:nvPr/>
            </p:nvSpPr>
            <p:spPr>
              <a:xfrm>
                <a:off x="5861751" y="6026150"/>
                <a:ext cx="228600" cy="2286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a:extLst>
                  <a:ext uri="{FF2B5EF4-FFF2-40B4-BE49-F238E27FC236}">
                    <a16:creationId xmlns:a16="http://schemas.microsoft.com/office/drawing/2014/main" id="{B1AC4EC6-1D8F-804C-BF92-7260281CDA70}"/>
                  </a:ext>
                </a:extLst>
              </p:cNvPr>
              <p:cNvSpPr/>
              <p:nvPr/>
            </p:nvSpPr>
            <p:spPr>
              <a:xfrm>
                <a:off x="5175951" y="526415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a:extLst>
                  <a:ext uri="{FF2B5EF4-FFF2-40B4-BE49-F238E27FC236}">
                    <a16:creationId xmlns:a16="http://schemas.microsoft.com/office/drawing/2014/main" id="{5917DC9D-027A-0D44-8AB3-3412CE8DC91B}"/>
                  </a:ext>
                </a:extLst>
              </p:cNvPr>
              <p:cNvSpPr/>
              <p:nvPr/>
            </p:nvSpPr>
            <p:spPr>
              <a:xfrm>
                <a:off x="6623751" y="5492750"/>
                <a:ext cx="152400" cy="1524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a:extLst>
                  <a:ext uri="{FF2B5EF4-FFF2-40B4-BE49-F238E27FC236}">
                    <a16:creationId xmlns:a16="http://schemas.microsoft.com/office/drawing/2014/main" id="{E2E58134-E806-784C-AD52-2A452B960284}"/>
                  </a:ext>
                </a:extLst>
              </p:cNvPr>
              <p:cNvSpPr/>
              <p:nvPr/>
            </p:nvSpPr>
            <p:spPr>
              <a:xfrm>
                <a:off x="6471351" y="5111750"/>
                <a:ext cx="152400" cy="1524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a:extLst>
                  <a:ext uri="{FF2B5EF4-FFF2-40B4-BE49-F238E27FC236}">
                    <a16:creationId xmlns:a16="http://schemas.microsoft.com/office/drawing/2014/main" id="{1F70152A-391C-094D-9E78-C074DE4F330D}"/>
                  </a:ext>
                </a:extLst>
              </p:cNvPr>
              <p:cNvSpPr/>
              <p:nvPr/>
            </p:nvSpPr>
            <p:spPr>
              <a:xfrm>
                <a:off x="5633151" y="572135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a:extLst>
                  <a:ext uri="{FF2B5EF4-FFF2-40B4-BE49-F238E27FC236}">
                    <a16:creationId xmlns:a16="http://schemas.microsoft.com/office/drawing/2014/main" id="{CFFFB8F0-D774-6947-9E1C-0E8448315878}"/>
                  </a:ext>
                </a:extLst>
              </p:cNvPr>
              <p:cNvSpPr/>
              <p:nvPr/>
            </p:nvSpPr>
            <p:spPr>
              <a:xfrm>
                <a:off x="6395151" y="5492750"/>
                <a:ext cx="76200" cy="762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a:extLst>
                  <a:ext uri="{FF2B5EF4-FFF2-40B4-BE49-F238E27FC236}">
                    <a16:creationId xmlns:a16="http://schemas.microsoft.com/office/drawing/2014/main" id="{05D603EB-AFE2-CE4B-AF9A-A7F3A5BEDADB}"/>
                  </a:ext>
                </a:extLst>
              </p:cNvPr>
              <p:cNvSpPr/>
              <p:nvPr/>
            </p:nvSpPr>
            <p:spPr>
              <a:xfrm>
                <a:off x="6166551" y="5873750"/>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a:extLst>
                  <a:ext uri="{FF2B5EF4-FFF2-40B4-BE49-F238E27FC236}">
                    <a16:creationId xmlns:a16="http://schemas.microsoft.com/office/drawing/2014/main" id="{8E77F616-E267-2940-BEF2-D72C83F4779E}"/>
                  </a:ext>
                </a:extLst>
              </p:cNvPr>
              <p:cNvSpPr/>
              <p:nvPr/>
            </p:nvSpPr>
            <p:spPr>
              <a:xfrm>
                <a:off x="6166551" y="6026150"/>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a:extLst>
                  <a:ext uri="{FF2B5EF4-FFF2-40B4-BE49-F238E27FC236}">
                    <a16:creationId xmlns:a16="http://schemas.microsoft.com/office/drawing/2014/main" id="{A9DD35D6-49F2-624B-8FD8-F0584943B2AF}"/>
                  </a:ext>
                </a:extLst>
              </p:cNvPr>
              <p:cNvSpPr/>
              <p:nvPr/>
            </p:nvSpPr>
            <p:spPr>
              <a:xfrm>
                <a:off x="5633151" y="5264150"/>
                <a:ext cx="228600" cy="228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5089" name="Group 282">
              <a:extLst>
                <a:ext uri="{FF2B5EF4-FFF2-40B4-BE49-F238E27FC236}">
                  <a16:creationId xmlns:a16="http://schemas.microsoft.com/office/drawing/2014/main" id="{A1F72467-0037-9246-ACC7-383EDDC3687D}"/>
                </a:ext>
              </a:extLst>
            </p:cNvPr>
            <p:cNvGrpSpPr>
              <a:grpSpLocks/>
            </p:cNvGrpSpPr>
            <p:nvPr/>
          </p:nvGrpSpPr>
          <p:grpSpPr bwMode="auto">
            <a:xfrm>
              <a:off x="5637843" y="4398370"/>
              <a:ext cx="2209800" cy="1447800"/>
              <a:chOff x="1143000" y="4191000"/>
              <a:chExt cx="2209800" cy="1447800"/>
            </a:xfrm>
          </p:grpSpPr>
          <p:sp>
            <p:nvSpPr>
              <p:cNvPr id="38" name="Oval 37">
                <a:extLst>
                  <a:ext uri="{FF2B5EF4-FFF2-40B4-BE49-F238E27FC236}">
                    <a16:creationId xmlns:a16="http://schemas.microsoft.com/office/drawing/2014/main" id="{22414374-A53D-4442-8A02-B380471E82AF}"/>
                  </a:ext>
                </a:extLst>
              </p:cNvPr>
              <p:cNvSpPr/>
              <p:nvPr/>
            </p:nvSpPr>
            <p:spPr>
              <a:xfrm>
                <a:off x="1974850" y="47307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a:extLst>
                  <a:ext uri="{FF2B5EF4-FFF2-40B4-BE49-F238E27FC236}">
                    <a16:creationId xmlns:a16="http://schemas.microsoft.com/office/drawing/2014/main" id="{342983AA-53EC-AB4D-A6C7-0C39A3C00547}"/>
                  </a:ext>
                </a:extLst>
              </p:cNvPr>
              <p:cNvSpPr/>
              <p:nvPr/>
            </p:nvSpPr>
            <p:spPr>
              <a:xfrm>
                <a:off x="2127250" y="48831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a:extLst>
                  <a:ext uri="{FF2B5EF4-FFF2-40B4-BE49-F238E27FC236}">
                    <a16:creationId xmlns:a16="http://schemas.microsoft.com/office/drawing/2014/main" id="{02C718B2-AD5F-5749-A1B6-147C6C3FAB0D}"/>
                  </a:ext>
                </a:extLst>
              </p:cNvPr>
              <p:cNvSpPr/>
              <p:nvPr/>
            </p:nvSpPr>
            <p:spPr>
              <a:xfrm>
                <a:off x="2279650" y="50355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a:extLst>
                  <a:ext uri="{FF2B5EF4-FFF2-40B4-BE49-F238E27FC236}">
                    <a16:creationId xmlns:a16="http://schemas.microsoft.com/office/drawing/2014/main" id="{D0C31C83-FF87-A84A-83E1-7B9650AE7C1D}"/>
                  </a:ext>
                </a:extLst>
              </p:cNvPr>
              <p:cNvSpPr/>
              <p:nvPr/>
            </p:nvSpPr>
            <p:spPr>
              <a:xfrm>
                <a:off x="1212850" y="51117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a:extLst>
                  <a:ext uri="{FF2B5EF4-FFF2-40B4-BE49-F238E27FC236}">
                    <a16:creationId xmlns:a16="http://schemas.microsoft.com/office/drawing/2014/main" id="{9527F837-12D6-7046-8C04-632E43AEFE93}"/>
                  </a:ext>
                </a:extLst>
              </p:cNvPr>
              <p:cNvSpPr/>
              <p:nvPr/>
            </p:nvSpPr>
            <p:spPr>
              <a:xfrm>
                <a:off x="2508250" y="5568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a:extLst>
                  <a:ext uri="{FF2B5EF4-FFF2-40B4-BE49-F238E27FC236}">
                    <a16:creationId xmlns:a16="http://schemas.microsoft.com/office/drawing/2014/main" id="{C8CB6D6A-09D6-114F-AFEE-355C71013FA6}"/>
                  </a:ext>
                </a:extLst>
              </p:cNvPr>
              <p:cNvSpPr/>
              <p:nvPr/>
            </p:nvSpPr>
            <p:spPr>
              <a:xfrm>
                <a:off x="2355850" y="5340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a:extLst>
                  <a:ext uri="{FF2B5EF4-FFF2-40B4-BE49-F238E27FC236}">
                    <a16:creationId xmlns:a16="http://schemas.microsoft.com/office/drawing/2014/main" id="{FCC192FC-8D42-3A44-9217-50E661138102}"/>
                  </a:ext>
                </a:extLst>
              </p:cNvPr>
              <p:cNvSpPr/>
              <p:nvPr/>
            </p:nvSpPr>
            <p:spPr>
              <a:xfrm>
                <a:off x="2203450" y="45021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Oval 44">
                <a:extLst>
                  <a:ext uri="{FF2B5EF4-FFF2-40B4-BE49-F238E27FC236}">
                    <a16:creationId xmlns:a16="http://schemas.microsoft.com/office/drawing/2014/main" id="{6113D6C4-8313-624F-BE54-4FA3C311DE93}"/>
                  </a:ext>
                </a:extLst>
              </p:cNvPr>
              <p:cNvSpPr/>
              <p:nvPr/>
            </p:nvSpPr>
            <p:spPr>
              <a:xfrm>
                <a:off x="1898650" y="42735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Oval 45">
                <a:extLst>
                  <a:ext uri="{FF2B5EF4-FFF2-40B4-BE49-F238E27FC236}">
                    <a16:creationId xmlns:a16="http://schemas.microsoft.com/office/drawing/2014/main" id="{D1178294-1434-E14A-B782-25684A8E9E49}"/>
                  </a:ext>
                </a:extLst>
              </p:cNvPr>
              <p:cNvSpPr/>
              <p:nvPr/>
            </p:nvSpPr>
            <p:spPr>
              <a:xfrm>
                <a:off x="2051050" y="5111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Oval 46">
                <a:extLst>
                  <a:ext uri="{FF2B5EF4-FFF2-40B4-BE49-F238E27FC236}">
                    <a16:creationId xmlns:a16="http://schemas.microsoft.com/office/drawing/2014/main" id="{9C1B5453-F948-AF4E-9D24-DA085BD98F56}"/>
                  </a:ext>
                </a:extLst>
              </p:cNvPr>
              <p:cNvSpPr/>
              <p:nvPr/>
            </p:nvSpPr>
            <p:spPr>
              <a:xfrm>
                <a:off x="12890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Oval 47">
                <a:extLst>
                  <a:ext uri="{FF2B5EF4-FFF2-40B4-BE49-F238E27FC236}">
                    <a16:creationId xmlns:a16="http://schemas.microsoft.com/office/drawing/2014/main" id="{F3E7CE2B-3642-5448-A2FC-F8EBC1330438}"/>
                  </a:ext>
                </a:extLst>
              </p:cNvPr>
              <p:cNvSpPr/>
              <p:nvPr/>
            </p:nvSpPr>
            <p:spPr>
              <a:xfrm>
                <a:off x="1136650" y="450215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9" name="Oval 48">
                <a:extLst>
                  <a:ext uri="{FF2B5EF4-FFF2-40B4-BE49-F238E27FC236}">
                    <a16:creationId xmlns:a16="http://schemas.microsoft.com/office/drawing/2014/main" id="{D46AC585-D471-8E48-9E52-E65FBC3B57B4}"/>
                  </a:ext>
                </a:extLst>
              </p:cNvPr>
              <p:cNvSpPr/>
              <p:nvPr/>
            </p:nvSpPr>
            <p:spPr>
              <a:xfrm>
                <a:off x="2889250" y="541655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Oval 49">
                <a:extLst>
                  <a:ext uri="{FF2B5EF4-FFF2-40B4-BE49-F238E27FC236}">
                    <a16:creationId xmlns:a16="http://schemas.microsoft.com/office/drawing/2014/main" id="{FE4F2456-28AE-0A41-A5EB-1D43ADF06684}"/>
                  </a:ext>
                </a:extLst>
              </p:cNvPr>
              <p:cNvSpPr/>
              <p:nvPr/>
            </p:nvSpPr>
            <p:spPr>
              <a:xfrm>
                <a:off x="2127250" y="48831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Oval 50">
                <a:extLst>
                  <a:ext uri="{FF2B5EF4-FFF2-40B4-BE49-F238E27FC236}">
                    <a16:creationId xmlns:a16="http://schemas.microsoft.com/office/drawing/2014/main" id="{44FC086D-0040-9840-ADCE-F5BBEAEC2738}"/>
                  </a:ext>
                </a:extLst>
              </p:cNvPr>
              <p:cNvSpPr/>
              <p:nvPr/>
            </p:nvSpPr>
            <p:spPr>
              <a:xfrm>
                <a:off x="2279650" y="46545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Oval 51">
                <a:extLst>
                  <a:ext uri="{FF2B5EF4-FFF2-40B4-BE49-F238E27FC236}">
                    <a16:creationId xmlns:a16="http://schemas.microsoft.com/office/drawing/2014/main" id="{52EE0705-882F-EE47-8183-10D2DBAF6E91}"/>
                  </a:ext>
                </a:extLst>
              </p:cNvPr>
              <p:cNvSpPr/>
              <p:nvPr/>
            </p:nvSpPr>
            <p:spPr>
              <a:xfrm>
                <a:off x="1974850" y="53403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3" name="Oval 52">
                <a:extLst>
                  <a:ext uri="{FF2B5EF4-FFF2-40B4-BE49-F238E27FC236}">
                    <a16:creationId xmlns:a16="http://schemas.microsoft.com/office/drawing/2014/main" id="{5B50E8D0-F8DF-C44F-9138-FE4828CFCAF7}"/>
                  </a:ext>
                </a:extLst>
              </p:cNvPr>
              <p:cNvSpPr/>
              <p:nvPr/>
            </p:nvSpPr>
            <p:spPr>
              <a:xfrm>
                <a:off x="2584450" y="53403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Oval 53">
                <a:extLst>
                  <a:ext uri="{FF2B5EF4-FFF2-40B4-BE49-F238E27FC236}">
                    <a16:creationId xmlns:a16="http://schemas.microsoft.com/office/drawing/2014/main" id="{4CE4B925-B2F1-5A4B-BE05-6201B7C53E55}"/>
                  </a:ext>
                </a:extLst>
              </p:cNvPr>
              <p:cNvSpPr/>
              <p:nvPr/>
            </p:nvSpPr>
            <p:spPr>
              <a:xfrm>
                <a:off x="2660650" y="4959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Oval 54">
                <a:extLst>
                  <a:ext uri="{FF2B5EF4-FFF2-40B4-BE49-F238E27FC236}">
                    <a16:creationId xmlns:a16="http://schemas.microsoft.com/office/drawing/2014/main" id="{B3E50F50-A332-C243-A654-43893B80B4DB}"/>
                  </a:ext>
                </a:extLst>
              </p:cNvPr>
              <p:cNvSpPr/>
              <p:nvPr/>
            </p:nvSpPr>
            <p:spPr>
              <a:xfrm>
                <a:off x="1593850" y="4806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 name="Oval 55">
                <a:extLst>
                  <a:ext uri="{FF2B5EF4-FFF2-40B4-BE49-F238E27FC236}">
                    <a16:creationId xmlns:a16="http://schemas.microsoft.com/office/drawing/2014/main" id="{BD1C9156-43EF-0541-B9CF-874F9838E85E}"/>
                  </a:ext>
                </a:extLst>
              </p:cNvPr>
              <p:cNvSpPr/>
              <p:nvPr/>
            </p:nvSpPr>
            <p:spPr>
              <a:xfrm>
                <a:off x="2051050" y="4349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 name="Oval 56">
                <a:extLst>
                  <a:ext uri="{FF2B5EF4-FFF2-40B4-BE49-F238E27FC236}">
                    <a16:creationId xmlns:a16="http://schemas.microsoft.com/office/drawing/2014/main" id="{A6F12695-3FA1-024E-B5E3-5FEF55FFFD4B}"/>
                  </a:ext>
                </a:extLst>
              </p:cNvPr>
              <p:cNvSpPr/>
              <p:nvPr/>
            </p:nvSpPr>
            <p:spPr>
              <a:xfrm>
                <a:off x="1441450" y="4730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Oval 57">
                <a:extLst>
                  <a:ext uri="{FF2B5EF4-FFF2-40B4-BE49-F238E27FC236}">
                    <a16:creationId xmlns:a16="http://schemas.microsoft.com/office/drawing/2014/main" id="{A92EA15C-0807-B84D-898C-3BFE7C72E631}"/>
                  </a:ext>
                </a:extLst>
              </p:cNvPr>
              <p:cNvSpPr/>
              <p:nvPr/>
            </p:nvSpPr>
            <p:spPr>
              <a:xfrm>
                <a:off x="12890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a:extLst>
                  <a:ext uri="{FF2B5EF4-FFF2-40B4-BE49-F238E27FC236}">
                    <a16:creationId xmlns:a16="http://schemas.microsoft.com/office/drawing/2014/main" id="{E1478DD4-8938-684E-AA74-413B399BA466}"/>
                  </a:ext>
                </a:extLst>
              </p:cNvPr>
              <p:cNvSpPr/>
              <p:nvPr/>
            </p:nvSpPr>
            <p:spPr>
              <a:xfrm>
                <a:off x="1441450" y="4349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a:extLst>
                  <a:ext uri="{FF2B5EF4-FFF2-40B4-BE49-F238E27FC236}">
                    <a16:creationId xmlns:a16="http://schemas.microsoft.com/office/drawing/2014/main" id="{54C7E183-CB9F-6547-8967-DF07D20FB02D}"/>
                  </a:ext>
                </a:extLst>
              </p:cNvPr>
              <p:cNvSpPr/>
              <p:nvPr/>
            </p:nvSpPr>
            <p:spPr>
              <a:xfrm>
                <a:off x="1289050" y="541655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88D4DB83-B62F-6C41-8369-B5D5BF35D737}"/>
                  </a:ext>
                </a:extLst>
              </p:cNvPr>
              <p:cNvSpPr/>
              <p:nvPr/>
            </p:nvSpPr>
            <p:spPr>
              <a:xfrm>
                <a:off x="2813050" y="4425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a:extLst>
                  <a:ext uri="{FF2B5EF4-FFF2-40B4-BE49-F238E27FC236}">
                    <a16:creationId xmlns:a16="http://schemas.microsoft.com/office/drawing/2014/main" id="{FC1F9CF8-ADD3-6740-A7A8-3A0B2993A625}"/>
                  </a:ext>
                </a:extLst>
              </p:cNvPr>
              <p:cNvSpPr/>
              <p:nvPr/>
            </p:nvSpPr>
            <p:spPr>
              <a:xfrm>
                <a:off x="3270250" y="48831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B7586C2D-92F0-C049-887A-F0798A8D9EEF}"/>
                  </a:ext>
                </a:extLst>
              </p:cNvPr>
              <p:cNvSpPr/>
              <p:nvPr/>
            </p:nvSpPr>
            <p:spPr>
              <a:xfrm>
                <a:off x="2889250" y="4959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a:extLst>
                  <a:ext uri="{FF2B5EF4-FFF2-40B4-BE49-F238E27FC236}">
                    <a16:creationId xmlns:a16="http://schemas.microsoft.com/office/drawing/2014/main" id="{0982214B-D68E-E243-BADA-8BF3A0D3BC67}"/>
                  </a:ext>
                </a:extLst>
              </p:cNvPr>
              <p:cNvSpPr/>
              <p:nvPr/>
            </p:nvSpPr>
            <p:spPr>
              <a:xfrm>
                <a:off x="23558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a:extLst>
                  <a:ext uri="{FF2B5EF4-FFF2-40B4-BE49-F238E27FC236}">
                    <a16:creationId xmlns:a16="http://schemas.microsoft.com/office/drawing/2014/main" id="{20AE4350-8B08-7E4B-B619-D691309F9213}"/>
                  </a:ext>
                </a:extLst>
              </p:cNvPr>
              <p:cNvSpPr/>
              <p:nvPr/>
            </p:nvSpPr>
            <p:spPr>
              <a:xfrm>
                <a:off x="3270250" y="5340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a:extLst>
                  <a:ext uri="{FF2B5EF4-FFF2-40B4-BE49-F238E27FC236}">
                    <a16:creationId xmlns:a16="http://schemas.microsoft.com/office/drawing/2014/main" id="{18450EEA-EE19-334A-9D7A-5EB5EE6C1275}"/>
                  </a:ext>
                </a:extLst>
              </p:cNvPr>
              <p:cNvSpPr/>
              <p:nvPr/>
            </p:nvSpPr>
            <p:spPr>
              <a:xfrm>
                <a:off x="15176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0FD8941F-70F2-624D-8FAD-119F2767C9A2}"/>
                  </a:ext>
                </a:extLst>
              </p:cNvPr>
              <p:cNvSpPr/>
              <p:nvPr/>
            </p:nvSpPr>
            <p:spPr>
              <a:xfrm>
                <a:off x="2813050" y="4730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a:extLst>
                  <a:ext uri="{FF2B5EF4-FFF2-40B4-BE49-F238E27FC236}">
                    <a16:creationId xmlns:a16="http://schemas.microsoft.com/office/drawing/2014/main" id="{3EF6D6DD-0B46-8546-8C91-5A19513353FD}"/>
                  </a:ext>
                </a:extLst>
              </p:cNvPr>
              <p:cNvSpPr/>
              <p:nvPr/>
            </p:nvSpPr>
            <p:spPr>
              <a:xfrm>
                <a:off x="2127250" y="4578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DD100CF5-D4EC-284C-A4B8-5AEE63ED2510}"/>
                  </a:ext>
                </a:extLst>
              </p:cNvPr>
              <p:cNvSpPr/>
              <p:nvPr/>
            </p:nvSpPr>
            <p:spPr>
              <a:xfrm>
                <a:off x="1517650" y="5111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a:extLst>
                  <a:ext uri="{FF2B5EF4-FFF2-40B4-BE49-F238E27FC236}">
                    <a16:creationId xmlns:a16="http://schemas.microsoft.com/office/drawing/2014/main" id="{8852EF21-6F36-F54E-9BD5-F409B65B0EA0}"/>
                  </a:ext>
                </a:extLst>
              </p:cNvPr>
              <p:cNvSpPr/>
              <p:nvPr/>
            </p:nvSpPr>
            <p:spPr>
              <a:xfrm>
                <a:off x="1593850" y="55689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640546AC-7A39-3740-A558-D0188B5FB054}"/>
                  </a:ext>
                </a:extLst>
              </p:cNvPr>
              <p:cNvSpPr/>
              <p:nvPr/>
            </p:nvSpPr>
            <p:spPr>
              <a:xfrm>
                <a:off x="1517650" y="41973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a:extLst>
                  <a:ext uri="{FF2B5EF4-FFF2-40B4-BE49-F238E27FC236}">
                    <a16:creationId xmlns:a16="http://schemas.microsoft.com/office/drawing/2014/main" id="{025D5B42-4728-FE47-AA34-673DB18F4261}"/>
                  </a:ext>
                </a:extLst>
              </p:cNvPr>
              <p:cNvSpPr/>
              <p:nvPr/>
            </p:nvSpPr>
            <p:spPr>
              <a:xfrm>
                <a:off x="1670050" y="434975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10" name="TextBox 9">
            <a:extLst>
              <a:ext uri="{FF2B5EF4-FFF2-40B4-BE49-F238E27FC236}">
                <a16:creationId xmlns:a16="http://schemas.microsoft.com/office/drawing/2014/main" id="{A1AE0525-2D12-7E4C-AB19-F6B7AF9A4915}"/>
              </a:ext>
            </a:extLst>
          </p:cNvPr>
          <p:cNvSpPr txBox="1"/>
          <p:nvPr/>
        </p:nvSpPr>
        <p:spPr>
          <a:xfrm>
            <a:off x="4886325" y="5483225"/>
            <a:ext cx="1776512" cy="400110"/>
          </a:xfrm>
          <a:prstGeom prst="rect">
            <a:avLst/>
          </a:prstGeom>
          <a:noFill/>
        </p:spPr>
        <p:txBody>
          <a:bodyPr wrap="none">
            <a:spAutoFit/>
          </a:bodyPr>
          <a:lstStyle/>
          <a:p>
            <a:pPr>
              <a:defRPr/>
            </a:pPr>
            <a:r>
              <a:rPr lang="en-US" sz="2000" u="sng" dirty="0">
                <a:ea typeface="MS PGothic" panose="020B0600070205080204" pitchFamily="34" charset="-128"/>
              </a:rPr>
              <a:t>Stained sample</a:t>
            </a:r>
          </a:p>
        </p:txBody>
      </p:sp>
      <p:sp>
        <p:nvSpPr>
          <p:cNvPr id="11" name="TextBox 10">
            <a:extLst>
              <a:ext uri="{FF2B5EF4-FFF2-40B4-BE49-F238E27FC236}">
                <a16:creationId xmlns:a16="http://schemas.microsoft.com/office/drawing/2014/main" id="{311EB7E2-0E9F-FE40-BD03-903D4F035F00}"/>
              </a:ext>
            </a:extLst>
          </p:cNvPr>
          <p:cNvSpPr txBox="1"/>
          <p:nvPr/>
        </p:nvSpPr>
        <p:spPr>
          <a:xfrm>
            <a:off x="1903413" y="5468938"/>
            <a:ext cx="2429576" cy="400110"/>
          </a:xfrm>
          <a:prstGeom prst="rect">
            <a:avLst/>
          </a:prstGeom>
          <a:noFill/>
        </p:spPr>
        <p:txBody>
          <a:bodyPr wrap="none">
            <a:spAutoFit/>
          </a:bodyPr>
          <a:lstStyle/>
          <a:p>
            <a:pPr>
              <a:defRPr/>
            </a:pPr>
            <a:r>
              <a:rPr lang="en-US" sz="2000" u="sng" dirty="0">
                <a:ea typeface="MS PGothic" panose="020B0600070205080204" pitchFamily="34" charset="-128"/>
              </a:rPr>
              <a:t>Cell-depleted </a:t>
            </a:r>
            <a:r>
              <a:rPr lang="en-US" sz="2000" u="sng" dirty="0" err="1">
                <a:ea typeface="MS PGothic" panose="020B0600070205080204" pitchFamily="34" charset="-128"/>
              </a:rPr>
              <a:t>biofluid</a:t>
            </a:r>
            <a:endParaRPr lang="en-US" sz="2000" u="sng" dirty="0">
              <a:ea typeface="MS PGothic" panose="020B0600070205080204" pitchFamily="34" charset="-128"/>
            </a:endParaRPr>
          </a:p>
        </p:txBody>
      </p:sp>
      <p:sp>
        <p:nvSpPr>
          <p:cNvPr id="12" name="Right Arrow 11">
            <a:extLst>
              <a:ext uri="{FF2B5EF4-FFF2-40B4-BE49-F238E27FC236}">
                <a16:creationId xmlns:a16="http://schemas.microsoft.com/office/drawing/2014/main" id="{2AA46D0F-8D23-1A47-9BC3-303DCB37ED6F}"/>
              </a:ext>
            </a:extLst>
          </p:cNvPr>
          <p:cNvSpPr/>
          <p:nvPr/>
        </p:nvSpPr>
        <p:spPr>
          <a:xfrm>
            <a:off x="4270375" y="3121025"/>
            <a:ext cx="431800" cy="59055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a:extLst>
              <a:ext uri="{FF2B5EF4-FFF2-40B4-BE49-F238E27FC236}">
                <a16:creationId xmlns:a16="http://schemas.microsoft.com/office/drawing/2014/main" id="{6C569214-5B9F-6849-94CA-8500E73E425B}"/>
              </a:ext>
            </a:extLst>
          </p:cNvPr>
          <p:cNvSpPr/>
          <p:nvPr/>
        </p:nvSpPr>
        <p:spPr>
          <a:xfrm>
            <a:off x="1619251" y="2136776"/>
            <a:ext cx="2938463" cy="1014413"/>
          </a:xfrm>
          <a:prstGeom prst="rect">
            <a:avLst/>
          </a:prstGeom>
        </p:spPr>
        <p:txBody>
          <a:bodyPr>
            <a:spAutoFit/>
          </a:bodyPr>
          <a:lstStyle/>
          <a:p>
            <a:pPr marL="342900" indent="-342900">
              <a:buFontTx/>
              <a:buAutoNum type="arabicPeriod"/>
              <a:defRPr/>
            </a:pPr>
            <a:r>
              <a:rPr lang="en-US" sz="2000" dirty="0">
                <a:ea typeface="MS PGothic" panose="020B0600070205080204" pitchFamily="34" charset="-128"/>
              </a:rPr>
              <a:t>Spin@ 2,500xg (2X) to remove cells, large debris</a:t>
            </a:r>
          </a:p>
        </p:txBody>
      </p:sp>
      <p:sp>
        <p:nvSpPr>
          <p:cNvPr id="14" name="Oval 13">
            <a:extLst>
              <a:ext uri="{FF2B5EF4-FFF2-40B4-BE49-F238E27FC236}">
                <a16:creationId xmlns:a16="http://schemas.microsoft.com/office/drawing/2014/main" id="{89865870-3078-3947-82F1-F5442B18B04E}"/>
              </a:ext>
            </a:extLst>
          </p:cNvPr>
          <p:cNvSpPr/>
          <p:nvPr/>
        </p:nvSpPr>
        <p:spPr>
          <a:xfrm>
            <a:off x="7793038" y="4992688"/>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76C59B5A-80A8-A64F-8789-AD7842E68AE1}"/>
              </a:ext>
            </a:extLst>
          </p:cNvPr>
          <p:cNvSpPr/>
          <p:nvPr/>
        </p:nvSpPr>
        <p:spPr>
          <a:xfrm>
            <a:off x="7754938" y="3702050"/>
            <a:ext cx="152400" cy="1524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39E19553-0535-3146-A7C6-768392B9F004}"/>
              </a:ext>
            </a:extLst>
          </p:cNvPr>
          <p:cNvSpPr/>
          <p:nvPr/>
        </p:nvSpPr>
        <p:spPr>
          <a:xfrm>
            <a:off x="7669213" y="3414713"/>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DA7F69FB-384A-C34C-A432-5E884EA720C6}"/>
              </a:ext>
            </a:extLst>
          </p:cNvPr>
          <p:cNvSpPr/>
          <p:nvPr/>
        </p:nvSpPr>
        <p:spPr>
          <a:xfrm>
            <a:off x="7821613" y="4718050"/>
            <a:ext cx="76200" cy="762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C219C83C-B85B-9B4E-AD92-2E4209F81F39}"/>
              </a:ext>
            </a:extLst>
          </p:cNvPr>
          <p:cNvSpPr/>
          <p:nvPr/>
        </p:nvSpPr>
        <p:spPr>
          <a:xfrm>
            <a:off x="7189788" y="3287713"/>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E7F7C7A2-44E3-CA4B-A026-B180DCDEC773}"/>
              </a:ext>
            </a:extLst>
          </p:cNvPr>
          <p:cNvSpPr/>
          <p:nvPr/>
        </p:nvSpPr>
        <p:spPr>
          <a:xfrm>
            <a:off x="7588250" y="3311525"/>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37BF1B31-749F-C745-A04A-E1EEC37BAF09}"/>
              </a:ext>
            </a:extLst>
          </p:cNvPr>
          <p:cNvSpPr/>
          <p:nvPr/>
        </p:nvSpPr>
        <p:spPr>
          <a:xfrm>
            <a:off x="7770813" y="426720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E95D978B-ADD1-3B4F-A26E-122F943B3B40}"/>
              </a:ext>
            </a:extLst>
          </p:cNvPr>
          <p:cNvSpPr/>
          <p:nvPr/>
        </p:nvSpPr>
        <p:spPr>
          <a:xfrm>
            <a:off x="7793038" y="4879975"/>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2403D443-2FCA-8141-9EFF-948257A48E40}"/>
              </a:ext>
            </a:extLst>
          </p:cNvPr>
          <p:cNvSpPr/>
          <p:nvPr/>
        </p:nvSpPr>
        <p:spPr>
          <a:xfrm>
            <a:off x="6708775" y="3459163"/>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a:extLst>
              <a:ext uri="{FF2B5EF4-FFF2-40B4-BE49-F238E27FC236}">
                <a16:creationId xmlns:a16="http://schemas.microsoft.com/office/drawing/2014/main" id="{246B15ED-5167-5542-95D5-A37392748FB0}"/>
              </a:ext>
            </a:extLst>
          </p:cNvPr>
          <p:cNvSpPr/>
          <p:nvPr/>
        </p:nvSpPr>
        <p:spPr>
          <a:xfrm>
            <a:off x="7775575" y="401955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B01A50AF-39E6-DC4F-AA6A-78E5E6E750F9}"/>
              </a:ext>
            </a:extLst>
          </p:cNvPr>
          <p:cNvSpPr/>
          <p:nvPr/>
        </p:nvSpPr>
        <p:spPr>
          <a:xfrm>
            <a:off x="6899275" y="326390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A8788255-9E64-5A44-B682-9D8BDD517DFE}"/>
              </a:ext>
            </a:extLst>
          </p:cNvPr>
          <p:cNvSpPr/>
          <p:nvPr/>
        </p:nvSpPr>
        <p:spPr>
          <a:xfrm>
            <a:off x="7097713" y="3427413"/>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Bent Arrow 25">
            <a:extLst>
              <a:ext uri="{FF2B5EF4-FFF2-40B4-BE49-F238E27FC236}">
                <a16:creationId xmlns:a16="http://schemas.microsoft.com/office/drawing/2014/main" id="{4266DAEB-835C-D44D-A1AD-1FE7403668DA}"/>
              </a:ext>
            </a:extLst>
          </p:cNvPr>
          <p:cNvSpPr/>
          <p:nvPr/>
        </p:nvSpPr>
        <p:spPr>
          <a:xfrm rot="16200000" flipH="1" flipV="1">
            <a:off x="7039769" y="3272632"/>
            <a:ext cx="1055688" cy="1012825"/>
          </a:xfrm>
          <a:prstGeom prst="bentArrow">
            <a:avLst>
              <a:gd name="adj1" fmla="val 30787"/>
              <a:gd name="adj2" fmla="val 21022"/>
              <a:gd name="adj3" fmla="val 25000"/>
              <a:gd name="adj4" fmla="val 4375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 name="Isosceles Triangle 26">
            <a:extLst>
              <a:ext uri="{FF2B5EF4-FFF2-40B4-BE49-F238E27FC236}">
                <a16:creationId xmlns:a16="http://schemas.microsoft.com/office/drawing/2014/main" id="{7A2986BC-7312-0D46-AA78-18CC95F8D6B9}"/>
              </a:ext>
            </a:extLst>
          </p:cNvPr>
          <p:cNvSpPr/>
          <p:nvPr/>
        </p:nvSpPr>
        <p:spPr>
          <a:xfrm rot="3083244">
            <a:off x="8093075" y="3990975"/>
            <a:ext cx="304800" cy="533400"/>
          </a:xfrm>
          <a:prstGeom prst="triangle">
            <a:avLst>
              <a:gd name="adj" fmla="val 827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16-Point Star 27">
            <a:extLst>
              <a:ext uri="{FF2B5EF4-FFF2-40B4-BE49-F238E27FC236}">
                <a16:creationId xmlns:a16="http://schemas.microsoft.com/office/drawing/2014/main" id="{064DFCA9-2194-C746-9AB9-05C2E9135305}"/>
              </a:ext>
            </a:extLst>
          </p:cNvPr>
          <p:cNvSpPr/>
          <p:nvPr/>
        </p:nvSpPr>
        <p:spPr>
          <a:xfrm>
            <a:off x="7745413" y="4405313"/>
            <a:ext cx="228600" cy="228600"/>
          </a:xfrm>
          <a:prstGeom prst="star16">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a:extLst>
              <a:ext uri="{FF2B5EF4-FFF2-40B4-BE49-F238E27FC236}">
                <a16:creationId xmlns:a16="http://schemas.microsoft.com/office/drawing/2014/main" id="{FF1B286B-9D4D-5C49-84E6-8F827A1C7F82}"/>
              </a:ext>
            </a:extLst>
          </p:cNvPr>
          <p:cNvSpPr/>
          <p:nvPr/>
        </p:nvSpPr>
        <p:spPr>
          <a:xfrm>
            <a:off x="7366000" y="3344863"/>
            <a:ext cx="152400" cy="1524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E6F57C86-6405-324A-BF87-49D23E87B7CB}"/>
              </a:ext>
            </a:extLst>
          </p:cNvPr>
          <p:cNvSpPr/>
          <p:nvPr/>
        </p:nvSpPr>
        <p:spPr>
          <a:xfrm>
            <a:off x="4492625" y="2136776"/>
            <a:ext cx="2540000" cy="1014413"/>
          </a:xfrm>
          <a:prstGeom prst="rect">
            <a:avLst/>
          </a:prstGeom>
        </p:spPr>
        <p:txBody>
          <a:bodyPr>
            <a:spAutoFit/>
          </a:bodyPr>
          <a:lstStyle/>
          <a:p>
            <a:pPr marL="342900" indent="-342900">
              <a:buFont typeface="+mj-lt"/>
              <a:buAutoNum type="arabicPeriod" startAt="2"/>
              <a:defRPr/>
            </a:pPr>
            <a:r>
              <a:rPr lang="en-US" sz="2000" dirty="0">
                <a:ea typeface="MS PGothic" panose="020B0600070205080204" pitchFamily="34" charset="-128"/>
              </a:rPr>
              <a:t>Stain with membrane probe, antibody</a:t>
            </a:r>
          </a:p>
        </p:txBody>
      </p:sp>
      <p:sp>
        <p:nvSpPr>
          <p:cNvPr id="31" name="Rectangle 30">
            <a:extLst>
              <a:ext uri="{FF2B5EF4-FFF2-40B4-BE49-F238E27FC236}">
                <a16:creationId xmlns:a16="http://schemas.microsoft.com/office/drawing/2014/main" id="{767C41D2-47F5-7147-ADF0-4E270F2B2F08}"/>
              </a:ext>
            </a:extLst>
          </p:cNvPr>
          <p:cNvSpPr/>
          <p:nvPr/>
        </p:nvSpPr>
        <p:spPr>
          <a:xfrm>
            <a:off x="6996114" y="2136775"/>
            <a:ext cx="3487737" cy="706438"/>
          </a:xfrm>
          <a:prstGeom prst="rect">
            <a:avLst/>
          </a:prstGeom>
        </p:spPr>
        <p:txBody>
          <a:bodyPr>
            <a:spAutoFit/>
          </a:bodyPr>
          <a:lstStyle/>
          <a:p>
            <a:pPr marL="342900" indent="-342900">
              <a:buFont typeface="+mj-lt"/>
              <a:buAutoNum type="arabicPeriod" startAt="3"/>
              <a:defRPr/>
            </a:pPr>
            <a:r>
              <a:rPr lang="en-US" sz="2000" dirty="0">
                <a:ea typeface="MS PGothic" panose="020B0600070205080204" pitchFamily="34" charset="-128"/>
              </a:rPr>
              <a:t>High sensitivity flow cytometry</a:t>
            </a:r>
          </a:p>
        </p:txBody>
      </p:sp>
      <p:sp>
        <p:nvSpPr>
          <p:cNvPr id="32" name="Isosceles Triangle 31">
            <a:extLst>
              <a:ext uri="{FF2B5EF4-FFF2-40B4-BE49-F238E27FC236}">
                <a16:creationId xmlns:a16="http://schemas.microsoft.com/office/drawing/2014/main" id="{A88998DC-2CD6-4648-ADCF-01ACCE0FBC46}"/>
              </a:ext>
            </a:extLst>
          </p:cNvPr>
          <p:cNvSpPr/>
          <p:nvPr/>
        </p:nvSpPr>
        <p:spPr>
          <a:xfrm rot="8189489">
            <a:off x="8053388" y="4575175"/>
            <a:ext cx="304800" cy="5334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a:extLst>
              <a:ext uri="{FF2B5EF4-FFF2-40B4-BE49-F238E27FC236}">
                <a16:creationId xmlns:a16="http://schemas.microsoft.com/office/drawing/2014/main" id="{5364C771-805F-1446-BBEF-D391783900DB}"/>
              </a:ext>
            </a:extLst>
          </p:cNvPr>
          <p:cNvSpPr/>
          <p:nvPr/>
        </p:nvSpPr>
        <p:spPr>
          <a:xfrm>
            <a:off x="1639888" y="2135188"/>
            <a:ext cx="8945562" cy="42592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a:extLst>
              <a:ext uri="{FF2B5EF4-FFF2-40B4-BE49-F238E27FC236}">
                <a16:creationId xmlns:a16="http://schemas.microsoft.com/office/drawing/2014/main" id="{5134B947-E34D-A64B-B1EB-5CD2C029AD37}"/>
              </a:ext>
            </a:extLst>
          </p:cNvPr>
          <p:cNvSpPr/>
          <p:nvPr/>
        </p:nvSpPr>
        <p:spPr>
          <a:xfrm>
            <a:off x="1636713" y="2138363"/>
            <a:ext cx="2836862" cy="4260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A627CF68-3882-0B4A-94B9-3ACC1B169D37}"/>
              </a:ext>
            </a:extLst>
          </p:cNvPr>
          <p:cNvSpPr/>
          <p:nvPr/>
        </p:nvSpPr>
        <p:spPr>
          <a:xfrm>
            <a:off x="4478339" y="2130425"/>
            <a:ext cx="2517775" cy="4260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087" name="Title 1">
            <a:extLst>
              <a:ext uri="{FF2B5EF4-FFF2-40B4-BE49-F238E27FC236}">
                <a16:creationId xmlns:a16="http://schemas.microsoft.com/office/drawing/2014/main" id="{5AE81F5E-51DC-CE44-A185-D2C710C2F93A}"/>
              </a:ext>
            </a:extLst>
          </p:cNvPr>
          <p:cNvSpPr>
            <a:spLocks noGrp="1" noChangeArrowheads="1"/>
          </p:cNvSpPr>
          <p:nvPr>
            <p:ph type="title"/>
          </p:nvPr>
        </p:nvSpPr>
        <p:spPr>
          <a:xfrm>
            <a:off x="1863725" y="239713"/>
            <a:ext cx="7886700" cy="792162"/>
          </a:xfrm>
        </p:spPr>
        <p:txBody>
          <a:bodyPr/>
          <a:lstStyle/>
          <a:p>
            <a:r>
              <a:rPr lang="en-US" altLang="en-US" sz="4400"/>
              <a:t>Vesicle Flow Cytometry</a:t>
            </a:r>
          </a:p>
        </p:txBody>
      </p:sp>
    </p:spTree>
    <p:extLst>
      <p:ext uri="{BB962C8B-B14F-4D97-AF65-F5344CB8AC3E}">
        <p14:creationId xmlns:p14="http://schemas.microsoft.com/office/powerpoint/2010/main" val="1963045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20CD66C3-AAA7-FE43-A9EB-55A2F3B2BE3E}"/>
              </a:ext>
            </a:extLst>
          </p:cNvPr>
          <p:cNvSpPr/>
          <p:nvPr/>
        </p:nvSpPr>
        <p:spPr>
          <a:xfrm>
            <a:off x="1524000" y="2197037"/>
            <a:ext cx="4572000" cy="304800"/>
          </a:xfrm>
          <a:prstGeom prst="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Oval 58">
            <a:extLst>
              <a:ext uri="{FF2B5EF4-FFF2-40B4-BE49-F238E27FC236}">
                <a16:creationId xmlns:a16="http://schemas.microsoft.com/office/drawing/2014/main" id="{3A00C747-AA30-6B4D-A031-EB5EB5293875}"/>
              </a:ext>
            </a:extLst>
          </p:cNvPr>
          <p:cNvSpPr/>
          <p:nvPr/>
        </p:nvSpPr>
        <p:spPr>
          <a:xfrm>
            <a:off x="2405063" y="1141349"/>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0" name="Oval 59">
            <a:extLst>
              <a:ext uri="{FF2B5EF4-FFF2-40B4-BE49-F238E27FC236}">
                <a16:creationId xmlns:a16="http://schemas.microsoft.com/office/drawing/2014/main" id="{2D822B5E-7FCF-F545-9DDC-114C02675E44}"/>
              </a:ext>
            </a:extLst>
          </p:cNvPr>
          <p:cNvSpPr/>
          <p:nvPr/>
        </p:nvSpPr>
        <p:spPr>
          <a:xfrm>
            <a:off x="6180709" y="1392873"/>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F1E25C85-B1AD-1D44-BE18-2CC1C3442D42}"/>
              </a:ext>
            </a:extLst>
          </p:cNvPr>
          <p:cNvSpPr/>
          <p:nvPr/>
        </p:nvSpPr>
        <p:spPr>
          <a:xfrm>
            <a:off x="6180709" y="295656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Oval 61">
            <a:extLst>
              <a:ext uri="{FF2B5EF4-FFF2-40B4-BE49-F238E27FC236}">
                <a16:creationId xmlns:a16="http://schemas.microsoft.com/office/drawing/2014/main" id="{EB80C828-9DDF-2C4C-A1F7-D1B8FFCA114C}"/>
              </a:ext>
            </a:extLst>
          </p:cNvPr>
          <p:cNvSpPr/>
          <p:nvPr/>
        </p:nvSpPr>
        <p:spPr>
          <a:xfrm>
            <a:off x="2938463" y="1522349"/>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8FE03412-91DA-A342-9A46-86938D608FDB}"/>
              </a:ext>
            </a:extLst>
          </p:cNvPr>
          <p:cNvSpPr/>
          <p:nvPr/>
        </p:nvSpPr>
        <p:spPr>
          <a:xfrm>
            <a:off x="2709863" y="912749"/>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Oval 63">
            <a:extLst>
              <a:ext uri="{FF2B5EF4-FFF2-40B4-BE49-F238E27FC236}">
                <a16:creationId xmlns:a16="http://schemas.microsoft.com/office/drawing/2014/main" id="{3A47C957-10AB-6240-93A3-CC0C381A98DC}"/>
              </a:ext>
            </a:extLst>
          </p:cNvPr>
          <p:cNvSpPr/>
          <p:nvPr/>
        </p:nvSpPr>
        <p:spPr>
          <a:xfrm>
            <a:off x="2252663" y="1141349"/>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Oval 64">
            <a:extLst>
              <a:ext uri="{FF2B5EF4-FFF2-40B4-BE49-F238E27FC236}">
                <a16:creationId xmlns:a16="http://schemas.microsoft.com/office/drawing/2014/main" id="{C40473C6-CBAC-7A46-AFC6-8239AC14EAA4}"/>
              </a:ext>
            </a:extLst>
          </p:cNvPr>
          <p:cNvSpPr/>
          <p:nvPr/>
        </p:nvSpPr>
        <p:spPr>
          <a:xfrm>
            <a:off x="3319463" y="760349"/>
            <a:ext cx="76200" cy="762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Oval 65">
            <a:extLst>
              <a:ext uri="{FF2B5EF4-FFF2-40B4-BE49-F238E27FC236}">
                <a16:creationId xmlns:a16="http://schemas.microsoft.com/office/drawing/2014/main" id="{B1419E85-DF42-714C-BE0C-E83DA3F37C13}"/>
              </a:ext>
            </a:extLst>
          </p:cNvPr>
          <p:cNvSpPr/>
          <p:nvPr/>
        </p:nvSpPr>
        <p:spPr>
          <a:xfrm>
            <a:off x="2938463" y="988949"/>
            <a:ext cx="228600" cy="228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8DBCFCFD-6244-EB4F-B828-8DE8BF1827DB}"/>
              </a:ext>
            </a:extLst>
          </p:cNvPr>
          <p:cNvSpPr/>
          <p:nvPr/>
        </p:nvSpPr>
        <p:spPr>
          <a:xfrm>
            <a:off x="3471863" y="1217549"/>
            <a:ext cx="228600" cy="228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8" name="Oval 67">
            <a:extLst>
              <a:ext uri="{FF2B5EF4-FFF2-40B4-BE49-F238E27FC236}">
                <a16:creationId xmlns:a16="http://schemas.microsoft.com/office/drawing/2014/main" id="{35383514-6501-8D4A-8214-38104E8B7DE2}"/>
              </a:ext>
            </a:extLst>
          </p:cNvPr>
          <p:cNvSpPr/>
          <p:nvPr/>
        </p:nvSpPr>
        <p:spPr>
          <a:xfrm>
            <a:off x="3929063" y="1217549"/>
            <a:ext cx="228600" cy="2286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7DF35D20-0F31-4E4C-8139-2CF0DA5458F8}"/>
              </a:ext>
            </a:extLst>
          </p:cNvPr>
          <p:cNvSpPr/>
          <p:nvPr/>
        </p:nvSpPr>
        <p:spPr>
          <a:xfrm>
            <a:off x="6180709" y="234696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Oval 69">
            <a:extLst>
              <a:ext uri="{FF2B5EF4-FFF2-40B4-BE49-F238E27FC236}">
                <a16:creationId xmlns:a16="http://schemas.microsoft.com/office/drawing/2014/main" id="{092C05D7-3226-8D48-BC99-0739B0B7C41A}"/>
              </a:ext>
            </a:extLst>
          </p:cNvPr>
          <p:cNvSpPr/>
          <p:nvPr/>
        </p:nvSpPr>
        <p:spPr>
          <a:xfrm>
            <a:off x="6114034" y="857885"/>
            <a:ext cx="152400" cy="1524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9A7838FE-2CAE-7147-BAC5-5014F922A46F}"/>
              </a:ext>
            </a:extLst>
          </p:cNvPr>
          <p:cNvSpPr/>
          <p:nvPr/>
        </p:nvSpPr>
        <p:spPr>
          <a:xfrm>
            <a:off x="3090863" y="1369949"/>
            <a:ext cx="152400" cy="1524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Oval 71">
            <a:extLst>
              <a:ext uri="{FF2B5EF4-FFF2-40B4-BE49-F238E27FC236}">
                <a16:creationId xmlns:a16="http://schemas.microsoft.com/office/drawing/2014/main" id="{387F0057-03DE-E64D-AC94-1C055380D735}"/>
              </a:ext>
            </a:extLst>
          </p:cNvPr>
          <p:cNvSpPr/>
          <p:nvPr/>
        </p:nvSpPr>
        <p:spPr>
          <a:xfrm>
            <a:off x="6180709" y="4328160"/>
            <a:ext cx="152400" cy="1524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FA9F7FD3-59E6-EE4F-AA93-64B94AF953B0}"/>
              </a:ext>
            </a:extLst>
          </p:cNvPr>
          <p:cNvSpPr/>
          <p:nvPr/>
        </p:nvSpPr>
        <p:spPr>
          <a:xfrm>
            <a:off x="6228334" y="1772285"/>
            <a:ext cx="76200" cy="762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4" name="Oval 73">
            <a:extLst>
              <a:ext uri="{FF2B5EF4-FFF2-40B4-BE49-F238E27FC236}">
                <a16:creationId xmlns:a16="http://schemas.microsoft.com/office/drawing/2014/main" id="{6086EB99-0A91-8A44-98A8-D39ADA9691DB}"/>
              </a:ext>
            </a:extLst>
          </p:cNvPr>
          <p:cNvSpPr/>
          <p:nvPr/>
        </p:nvSpPr>
        <p:spPr>
          <a:xfrm>
            <a:off x="6180709" y="4709160"/>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D83362FD-B970-B449-BF0D-31A9E08E33CD}"/>
              </a:ext>
            </a:extLst>
          </p:cNvPr>
          <p:cNvSpPr/>
          <p:nvPr/>
        </p:nvSpPr>
        <p:spPr>
          <a:xfrm>
            <a:off x="3548063" y="988949"/>
            <a:ext cx="76200" cy="762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Oval 75">
            <a:extLst>
              <a:ext uri="{FF2B5EF4-FFF2-40B4-BE49-F238E27FC236}">
                <a16:creationId xmlns:a16="http://schemas.microsoft.com/office/drawing/2014/main" id="{B9B0BED7-296D-494B-8366-7D79B097DD1F}"/>
              </a:ext>
            </a:extLst>
          </p:cNvPr>
          <p:cNvSpPr/>
          <p:nvPr/>
        </p:nvSpPr>
        <p:spPr>
          <a:xfrm>
            <a:off x="2252663" y="1522349"/>
            <a:ext cx="228600" cy="2286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1426729D-44D4-FC4C-AFCB-BF7EC609CCE9}"/>
              </a:ext>
            </a:extLst>
          </p:cNvPr>
          <p:cNvSpPr/>
          <p:nvPr/>
        </p:nvSpPr>
        <p:spPr>
          <a:xfrm>
            <a:off x="2481263" y="1369949"/>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 name="Oval 77">
            <a:extLst>
              <a:ext uri="{FF2B5EF4-FFF2-40B4-BE49-F238E27FC236}">
                <a16:creationId xmlns:a16="http://schemas.microsoft.com/office/drawing/2014/main" id="{E962D892-1461-B746-B352-6362AA858904}"/>
              </a:ext>
            </a:extLst>
          </p:cNvPr>
          <p:cNvSpPr/>
          <p:nvPr/>
        </p:nvSpPr>
        <p:spPr>
          <a:xfrm>
            <a:off x="2633663" y="1522349"/>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Oval 78">
            <a:extLst>
              <a:ext uri="{FF2B5EF4-FFF2-40B4-BE49-F238E27FC236}">
                <a16:creationId xmlns:a16="http://schemas.microsoft.com/office/drawing/2014/main" id="{43084635-7EB9-0D4D-BF99-C12A35589A7A}"/>
              </a:ext>
            </a:extLst>
          </p:cNvPr>
          <p:cNvSpPr/>
          <p:nvPr/>
        </p:nvSpPr>
        <p:spPr>
          <a:xfrm>
            <a:off x="6180709" y="97536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0" name="Oval 79">
            <a:extLst>
              <a:ext uri="{FF2B5EF4-FFF2-40B4-BE49-F238E27FC236}">
                <a16:creationId xmlns:a16="http://schemas.microsoft.com/office/drawing/2014/main" id="{FBD59AED-405B-8C42-9DA3-78A452CFDCF1}"/>
              </a:ext>
            </a:extLst>
          </p:cNvPr>
          <p:cNvSpPr/>
          <p:nvPr/>
        </p:nvSpPr>
        <p:spPr>
          <a:xfrm>
            <a:off x="6180709" y="265176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Oval 80">
            <a:extLst>
              <a:ext uri="{FF2B5EF4-FFF2-40B4-BE49-F238E27FC236}">
                <a16:creationId xmlns:a16="http://schemas.microsoft.com/office/drawing/2014/main" id="{935DDE5F-D8D4-B54A-B5CC-096CEDA05FB5}"/>
              </a:ext>
            </a:extLst>
          </p:cNvPr>
          <p:cNvSpPr/>
          <p:nvPr/>
        </p:nvSpPr>
        <p:spPr>
          <a:xfrm>
            <a:off x="6218809" y="554736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Oval 81">
            <a:extLst>
              <a:ext uri="{FF2B5EF4-FFF2-40B4-BE49-F238E27FC236}">
                <a16:creationId xmlns:a16="http://schemas.microsoft.com/office/drawing/2014/main" id="{7EF93473-D6CF-5143-8615-0FCBA0A87B8D}"/>
              </a:ext>
            </a:extLst>
          </p:cNvPr>
          <p:cNvSpPr/>
          <p:nvPr/>
        </p:nvSpPr>
        <p:spPr>
          <a:xfrm>
            <a:off x="6256909" y="387096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Oval 82">
            <a:extLst>
              <a:ext uri="{FF2B5EF4-FFF2-40B4-BE49-F238E27FC236}">
                <a16:creationId xmlns:a16="http://schemas.microsoft.com/office/drawing/2014/main" id="{8404EAAC-CF14-FB4C-84F2-A39208BEF55B}"/>
              </a:ext>
            </a:extLst>
          </p:cNvPr>
          <p:cNvSpPr/>
          <p:nvPr/>
        </p:nvSpPr>
        <p:spPr>
          <a:xfrm>
            <a:off x="2709863" y="11413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Oval 83">
            <a:extLst>
              <a:ext uri="{FF2B5EF4-FFF2-40B4-BE49-F238E27FC236}">
                <a16:creationId xmlns:a16="http://schemas.microsoft.com/office/drawing/2014/main" id="{16B3B078-F056-A94C-947F-9B2853EE381A}"/>
              </a:ext>
            </a:extLst>
          </p:cNvPr>
          <p:cNvSpPr/>
          <p:nvPr/>
        </p:nvSpPr>
        <p:spPr>
          <a:xfrm>
            <a:off x="2405063" y="9127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5" name="Oval 84">
            <a:extLst>
              <a:ext uri="{FF2B5EF4-FFF2-40B4-BE49-F238E27FC236}">
                <a16:creationId xmlns:a16="http://schemas.microsoft.com/office/drawing/2014/main" id="{67F5837B-C27E-434F-847A-F8AEAC1AE629}"/>
              </a:ext>
            </a:extLst>
          </p:cNvPr>
          <p:cNvSpPr/>
          <p:nvPr/>
        </p:nvSpPr>
        <p:spPr>
          <a:xfrm>
            <a:off x="6180709" y="128016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6" name="Oval 85">
            <a:extLst>
              <a:ext uri="{FF2B5EF4-FFF2-40B4-BE49-F238E27FC236}">
                <a16:creationId xmlns:a16="http://schemas.microsoft.com/office/drawing/2014/main" id="{FE8ABC46-09F9-6841-B186-61BF4EFC2A21}"/>
              </a:ext>
            </a:extLst>
          </p:cNvPr>
          <p:cNvSpPr/>
          <p:nvPr/>
        </p:nvSpPr>
        <p:spPr>
          <a:xfrm>
            <a:off x="1795463" y="836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7" name="Oval 86">
            <a:extLst>
              <a:ext uri="{FF2B5EF4-FFF2-40B4-BE49-F238E27FC236}">
                <a16:creationId xmlns:a16="http://schemas.microsoft.com/office/drawing/2014/main" id="{612A1F6E-C566-E54B-9F04-92A4CFAE5D0A}"/>
              </a:ext>
            </a:extLst>
          </p:cNvPr>
          <p:cNvSpPr/>
          <p:nvPr/>
        </p:nvSpPr>
        <p:spPr>
          <a:xfrm>
            <a:off x="1643063" y="1141349"/>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Oval 87">
            <a:extLst>
              <a:ext uri="{FF2B5EF4-FFF2-40B4-BE49-F238E27FC236}">
                <a16:creationId xmlns:a16="http://schemas.microsoft.com/office/drawing/2014/main" id="{682A7AA5-9342-AE44-94CA-E6C5B9001731}"/>
              </a:ext>
            </a:extLst>
          </p:cNvPr>
          <p:cNvSpPr/>
          <p:nvPr/>
        </p:nvSpPr>
        <p:spPr>
          <a:xfrm>
            <a:off x="4337050" y="1065149"/>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 name="Oval 88">
            <a:extLst>
              <a:ext uri="{FF2B5EF4-FFF2-40B4-BE49-F238E27FC236}">
                <a16:creationId xmlns:a16="http://schemas.microsoft.com/office/drawing/2014/main" id="{64E3B1ED-6D06-E345-BAD3-F661CC481604}"/>
              </a:ext>
            </a:extLst>
          </p:cNvPr>
          <p:cNvSpPr/>
          <p:nvPr/>
        </p:nvSpPr>
        <p:spPr>
          <a:xfrm>
            <a:off x="2633663" y="1522349"/>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0" name="Oval 89">
            <a:extLst>
              <a:ext uri="{FF2B5EF4-FFF2-40B4-BE49-F238E27FC236}">
                <a16:creationId xmlns:a16="http://schemas.microsoft.com/office/drawing/2014/main" id="{36AE91D0-BF72-3B4C-91AD-F384BA8A7B7F}"/>
              </a:ext>
            </a:extLst>
          </p:cNvPr>
          <p:cNvSpPr/>
          <p:nvPr/>
        </p:nvSpPr>
        <p:spPr>
          <a:xfrm>
            <a:off x="2786063" y="1293749"/>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1" name="Oval 90">
            <a:extLst>
              <a:ext uri="{FF2B5EF4-FFF2-40B4-BE49-F238E27FC236}">
                <a16:creationId xmlns:a16="http://schemas.microsoft.com/office/drawing/2014/main" id="{7B31DEE6-B1E0-7241-9126-B1F013127090}"/>
              </a:ext>
            </a:extLst>
          </p:cNvPr>
          <p:cNvSpPr/>
          <p:nvPr/>
        </p:nvSpPr>
        <p:spPr>
          <a:xfrm>
            <a:off x="6180709" y="402336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 name="Oval 91">
            <a:extLst>
              <a:ext uri="{FF2B5EF4-FFF2-40B4-BE49-F238E27FC236}">
                <a16:creationId xmlns:a16="http://schemas.microsoft.com/office/drawing/2014/main" id="{5C6AA945-13AC-4B41-A1A5-15905F09A759}"/>
              </a:ext>
            </a:extLst>
          </p:cNvPr>
          <p:cNvSpPr/>
          <p:nvPr/>
        </p:nvSpPr>
        <p:spPr>
          <a:xfrm>
            <a:off x="6180709" y="3489960"/>
            <a:ext cx="152400" cy="1524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Oval 92">
            <a:extLst>
              <a:ext uri="{FF2B5EF4-FFF2-40B4-BE49-F238E27FC236}">
                <a16:creationId xmlns:a16="http://schemas.microsoft.com/office/drawing/2014/main" id="{A76C29EE-EB62-794C-94E4-4E6502295379}"/>
              </a:ext>
            </a:extLst>
          </p:cNvPr>
          <p:cNvSpPr/>
          <p:nvPr/>
        </p:nvSpPr>
        <p:spPr>
          <a:xfrm>
            <a:off x="3167063" y="1598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4" name="Oval 93">
            <a:extLst>
              <a:ext uri="{FF2B5EF4-FFF2-40B4-BE49-F238E27FC236}">
                <a16:creationId xmlns:a16="http://schemas.microsoft.com/office/drawing/2014/main" id="{E6D7EA4F-515C-4448-8448-FF87859DE6CF}"/>
              </a:ext>
            </a:extLst>
          </p:cNvPr>
          <p:cNvSpPr/>
          <p:nvPr/>
        </p:nvSpPr>
        <p:spPr>
          <a:xfrm>
            <a:off x="2100263" y="14461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 name="Oval 94">
            <a:extLst>
              <a:ext uri="{FF2B5EF4-FFF2-40B4-BE49-F238E27FC236}">
                <a16:creationId xmlns:a16="http://schemas.microsoft.com/office/drawing/2014/main" id="{D92B8428-1DD1-DA43-BB41-E7A976CFB5B6}"/>
              </a:ext>
            </a:extLst>
          </p:cNvPr>
          <p:cNvSpPr/>
          <p:nvPr/>
        </p:nvSpPr>
        <p:spPr>
          <a:xfrm>
            <a:off x="2557463" y="9889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6" name="Oval 95">
            <a:extLst>
              <a:ext uri="{FF2B5EF4-FFF2-40B4-BE49-F238E27FC236}">
                <a16:creationId xmlns:a16="http://schemas.microsoft.com/office/drawing/2014/main" id="{125A6C39-020B-724E-8D9E-44BA85C79884}"/>
              </a:ext>
            </a:extLst>
          </p:cNvPr>
          <p:cNvSpPr/>
          <p:nvPr/>
        </p:nvSpPr>
        <p:spPr>
          <a:xfrm>
            <a:off x="1947863" y="13699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7" name="Oval 96">
            <a:extLst>
              <a:ext uri="{FF2B5EF4-FFF2-40B4-BE49-F238E27FC236}">
                <a16:creationId xmlns:a16="http://schemas.microsoft.com/office/drawing/2014/main" id="{EB3243B7-2328-D54D-8DA8-A04FD126DDFD}"/>
              </a:ext>
            </a:extLst>
          </p:cNvPr>
          <p:cNvSpPr/>
          <p:nvPr/>
        </p:nvSpPr>
        <p:spPr>
          <a:xfrm>
            <a:off x="1795463" y="836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8" name="Oval 97">
            <a:extLst>
              <a:ext uri="{FF2B5EF4-FFF2-40B4-BE49-F238E27FC236}">
                <a16:creationId xmlns:a16="http://schemas.microsoft.com/office/drawing/2014/main" id="{E2B79FD9-A20B-2E4C-86B5-828C7E0536D8}"/>
              </a:ext>
            </a:extLst>
          </p:cNvPr>
          <p:cNvSpPr/>
          <p:nvPr/>
        </p:nvSpPr>
        <p:spPr>
          <a:xfrm>
            <a:off x="1947863" y="9889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9" name="Oval 98">
            <a:extLst>
              <a:ext uri="{FF2B5EF4-FFF2-40B4-BE49-F238E27FC236}">
                <a16:creationId xmlns:a16="http://schemas.microsoft.com/office/drawing/2014/main" id="{B1642F0E-23D3-4A47-98D3-8FF7DA8AF06D}"/>
              </a:ext>
            </a:extLst>
          </p:cNvPr>
          <p:cNvSpPr/>
          <p:nvPr/>
        </p:nvSpPr>
        <p:spPr>
          <a:xfrm>
            <a:off x="6142609" y="5166360"/>
            <a:ext cx="228600" cy="2286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0" name="Oval 99">
            <a:extLst>
              <a:ext uri="{FF2B5EF4-FFF2-40B4-BE49-F238E27FC236}">
                <a16:creationId xmlns:a16="http://schemas.microsoft.com/office/drawing/2014/main" id="{F7D27FE1-0093-E44F-B943-3F853A02EA68}"/>
              </a:ext>
            </a:extLst>
          </p:cNvPr>
          <p:cNvSpPr/>
          <p:nvPr/>
        </p:nvSpPr>
        <p:spPr>
          <a:xfrm>
            <a:off x="3319463" y="10651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1" name="Oval 100">
            <a:extLst>
              <a:ext uri="{FF2B5EF4-FFF2-40B4-BE49-F238E27FC236}">
                <a16:creationId xmlns:a16="http://schemas.microsoft.com/office/drawing/2014/main" id="{DC214409-9E49-E94F-9EFC-5B973C54E1DC}"/>
              </a:ext>
            </a:extLst>
          </p:cNvPr>
          <p:cNvSpPr/>
          <p:nvPr/>
        </p:nvSpPr>
        <p:spPr>
          <a:xfrm>
            <a:off x="3776663" y="15223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 name="Oval 101">
            <a:extLst>
              <a:ext uri="{FF2B5EF4-FFF2-40B4-BE49-F238E27FC236}">
                <a16:creationId xmlns:a16="http://schemas.microsoft.com/office/drawing/2014/main" id="{25702A4F-B36B-9847-A5D8-4713228A574E}"/>
              </a:ext>
            </a:extLst>
          </p:cNvPr>
          <p:cNvSpPr/>
          <p:nvPr/>
        </p:nvSpPr>
        <p:spPr>
          <a:xfrm>
            <a:off x="3395663" y="1598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 name="Oval 102">
            <a:extLst>
              <a:ext uri="{FF2B5EF4-FFF2-40B4-BE49-F238E27FC236}">
                <a16:creationId xmlns:a16="http://schemas.microsoft.com/office/drawing/2014/main" id="{39556432-6A97-894A-B887-FA06FDED2829}"/>
              </a:ext>
            </a:extLst>
          </p:cNvPr>
          <p:cNvSpPr/>
          <p:nvPr/>
        </p:nvSpPr>
        <p:spPr>
          <a:xfrm>
            <a:off x="2862263" y="836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 name="Oval 103">
            <a:extLst>
              <a:ext uri="{FF2B5EF4-FFF2-40B4-BE49-F238E27FC236}">
                <a16:creationId xmlns:a16="http://schemas.microsoft.com/office/drawing/2014/main" id="{2DDAB74C-16ED-BE48-93EB-885D4CA58750}"/>
              </a:ext>
            </a:extLst>
          </p:cNvPr>
          <p:cNvSpPr/>
          <p:nvPr/>
        </p:nvSpPr>
        <p:spPr>
          <a:xfrm>
            <a:off x="6180709" y="326136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 name="Oval 104">
            <a:extLst>
              <a:ext uri="{FF2B5EF4-FFF2-40B4-BE49-F238E27FC236}">
                <a16:creationId xmlns:a16="http://schemas.microsoft.com/office/drawing/2014/main" id="{FAE1CC38-A657-F342-B383-222C87048425}"/>
              </a:ext>
            </a:extLst>
          </p:cNvPr>
          <p:cNvSpPr/>
          <p:nvPr/>
        </p:nvSpPr>
        <p:spPr>
          <a:xfrm>
            <a:off x="2024063" y="836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 name="Oval 105">
            <a:extLst>
              <a:ext uri="{FF2B5EF4-FFF2-40B4-BE49-F238E27FC236}">
                <a16:creationId xmlns:a16="http://schemas.microsoft.com/office/drawing/2014/main" id="{B12135B4-B650-B746-8BD0-1F0F24A15534}"/>
              </a:ext>
            </a:extLst>
          </p:cNvPr>
          <p:cNvSpPr/>
          <p:nvPr/>
        </p:nvSpPr>
        <p:spPr>
          <a:xfrm>
            <a:off x="3319463" y="13699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 name="Oval 106">
            <a:extLst>
              <a:ext uri="{FF2B5EF4-FFF2-40B4-BE49-F238E27FC236}">
                <a16:creationId xmlns:a16="http://schemas.microsoft.com/office/drawing/2014/main" id="{29ACE2DC-AD95-0A4B-A85C-F6511481F8E0}"/>
              </a:ext>
            </a:extLst>
          </p:cNvPr>
          <p:cNvSpPr/>
          <p:nvPr/>
        </p:nvSpPr>
        <p:spPr>
          <a:xfrm>
            <a:off x="2633663" y="1217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 name="Oval 107">
            <a:extLst>
              <a:ext uri="{FF2B5EF4-FFF2-40B4-BE49-F238E27FC236}">
                <a16:creationId xmlns:a16="http://schemas.microsoft.com/office/drawing/2014/main" id="{1ECBE815-D8E9-D042-AB0F-2F8637F3AFE1}"/>
              </a:ext>
            </a:extLst>
          </p:cNvPr>
          <p:cNvSpPr/>
          <p:nvPr/>
        </p:nvSpPr>
        <p:spPr>
          <a:xfrm>
            <a:off x="6180709" y="211836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 name="Oval 108">
            <a:extLst>
              <a:ext uri="{FF2B5EF4-FFF2-40B4-BE49-F238E27FC236}">
                <a16:creationId xmlns:a16="http://schemas.microsoft.com/office/drawing/2014/main" id="{ADC84B9C-9213-2F4D-A4B3-5ED6A5DF9A13}"/>
              </a:ext>
            </a:extLst>
          </p:cNvPr>
          <p:cNvSpPr/>
          <p:nvPr/>
        </p:nvSpPr>
        <p:spPr>
          <a:xfrm>
            <a:off x="6256909" y="4937760"/>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0" name="Oval 109">
            <a:extLst>
              <a:ext uri="{FF2B5EF4-FFF2-40B4-BE49-F238E27FC236}">
                <a16:creationId xmlns:a16="http://schemas.microsoft.com/office/drawing/2014/main" id="{FDA5B6E6-09B2-E848-8AD6-D013EB8994DE}"/>
              </a:ext>
            </a:extLst>
          </p:cNvPr>
          <p:cNvSpPr/>
          <p:nvPr/>
        </p:nvSpPr>
        <p:spPr>
          <a:xfrm>
            <a:off x="2024063" y="8365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 name="Oval 110">
            <a:extLst>
              <a:ext uri="{FF2B5EF4-FFF2-40B4-BE49-F238E27FC236}">
                <a16:creationId xmlns:a16="http://schemas.microsoft.com/office/drawing/2014/main" id="{2861A2C9-6A49-DB45-B916-36006BBA7D96}"/>
              </a:ext>
            </a:extLst>
          </p:cNvPr>
          <p:cNvSpPr/>
          <p:nvPr/>
        </p:nvSpPr>
        <p:spPr>
          <a:xfrm>
            <a:off x="2176463" y="988949"/>
            <a:ext cx="76200" cy="762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5" name="Bent Arrow 114">
            <a:extLst>
              <a:ext uri="{FF2B5EF4-FFF2-40B4-BE49-F238E27FC236}">
                <a16:creationId xmlns:a16="http://schemas.microsoft.com/office/drawing/2014/main" id="{822E8135-D08B-EF4E-B4B8-A7A2E514FAC2}"/>
              </a:ext>
            </a:extLst>
          </p:cNvPr>
          <p:cNvSpPr/>
          <p:nvPr/>
        </p:nvSpPr>
        <p:spPr>
          <a:xfrm rot="16200000" flipH="1" flipV="1">
            <a:off x="4222750" y="874649"/>
            <a:ext cx="1524000" cy="1600200"/>
          </a:xfrm>
          <a:prstGeom prst="bentArrow">
            <a:avLst>
              <a:gd name="adj1" fmla="val 30787"/>
              <a:gd name="adj2" fmla="val 21022"/>
              <a:gd name="adj3" fmla="val 25000"/>
              <a:gd name="adj4" fmla="val 43750"/>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46136" name="Picture 116">
            <a:extLst>
              <a:ext uri="{FF2B5EF4-FFF2-40B4-BE49-F238E27FC236}">
                <a16:creationId xmlns:a16="http://schemas.microsoft.com/office/drawing/2014/main" id="{D489B597-4767-EC45-8F4A-C278094C87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5259" y="2515299"/>
            <a:ext cx="224948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37" name="Picture 117">
            <a:extLst>
              <a:ext uri="{FF2B5EF4-FFF2-40B4-BE49-F238E27FC236}">
                <a16:creationId xmlns:a16="http://schemas.microsoft.com/office/drawing/2014/main" id="{00EB260F-DF0B-8D42-8A3F-E568B4693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259" y="610299"/>
            <a:ext cx="2249488"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Isosceles Triangle 118">
            <a:extLst>
              <a:ext uri="{FF2B5EF4-FFF2-40B4-BE49-F238E27FC236}">
                <a16:creationId xmlns:a16="http://schemas.microsoft.com/office/drawing/2014/main" id="{FF8D6117-E67F-6745-80BD-6D93935B043E}"/>
              </a:ext>
            </a:extLst>
          </p:cNvPr>
          <p:cNvSpPr/>
          <p:nvPr/>
        </p:nvSpPr>
        <p:spPr>
          <a:xfrm rot="8189489">
            <a:off x="6558534" y="2496249"/>
            <a:ext cx="304800" cy="533400"/>
          </a:xfrm>
          <a:prstGeom prst="triangl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 name="Isosceles Triangle 120">
            <a:extLst>
              <a:ext uri="{FF2B5EF4-FFF2-40B4-BE49-F238E27FC236}">
                <a16:creationId xmlns:a16="http://schemas.microsoft.com/office/drawing/2014/main" id="{48A4E39B-8615-4948-B9FB-89487D6D1302}"/>
              </a:ext>
            </a:extLst>
          </p:cNvPr>
          <p:cNvSpPr/>
          <p:nvPr/>
        </p:nvSpPr>
        <p:spPr>
          <a:xfrm rot="3083244">
            <a:off x="6636322" y="1716786"/>
            <a:ext cx="304800" cy="533400"/>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 name="16-Point Star 121">
            <a:extLst>
              <a:ext uri="{FF2B5EF4-FFF2-40B4-BE49-F238E27FC236}">
                <a16:creationId xmlns:a16="http://schemas.microsoft.com/office/drawing/2014/main" id="{3D2607F0-CC74-2F47-A695-72BABE6601A4}"/>
              </a:ext>
            </a:extLst>
          </p:cNvPr>
          <p:cNvSpPr/>
          <p:nvPr/>
        </p:nvSpPr>
        <p:spPr>
          <a:xfrm>
            <a:off x="6142609" y="1737360"/>
            <a:ext cx="228600" cy="228600"/>
          </a:xfrm>
          <a:prstGeom prst="star16">
            <a:avLst/>
          </a:prstGeom>
          <a:solidFill>
            <a:srgbClr val="FF0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 name="TextBox 122">
            <a:extLst>
              <a:ext uri="{FF2B5EF4-FFF2-40B4-BE49-F238E27FC236}">
                <a16:creationId xmlns:a16="http://schemas.microsoft.com/office/drawing/2014/main" id="{64254253-F822-C54A-9C5B-D755B2A51BA4}"/>
              </a:ext>
            </a:extLst>
          </p:cNvPr>
          <p:cNvSpPr txBox="1"/>
          <p:nvPr/>
        </p:nvSpPr>
        <p:spPr>
          <a:xfrm>
            <a:off x="9357297" y="661100"/>
            <a:ext cx="2303462" cy="1322387"/>
          </a:xfrm>
          <a:prstGeom prst="rect">
            <a:avLst/>
          </a:prstGeom>
          <a:noFill/>
        </p:spPr>
        <p:txBody>
          <a:bodyPr>
            <a:spAutoFit/>
          </a:bodyPr>
          <a:lstStyle/>
          <a:p>
            <a:pPr>
              <a:defRPr/>
            </a:pPr>
            <a:r>
              <a:rPr lang="en-US" sz="2000" dirty="0">
                <a:ea typeface="MS PGothic" panose="020B0600070205080204" pitchFamily="34" charset="-128"/>
              </a:rPr>
              <a:t>Lipid Probe:</a:t>
            </a:r>
          </a:p>
          <a:p>
            <a:pPr>
              <a:defRPr/>
            </a:pPr>
            <a:r>
              <a:rPr lang="en-US" sz="2000" dirty="0">
                <a:ea typeface="MS PGothic" panose="020B0600070205080204" pitchFamily="34" charset="-128"/>
              </a:rPr>
              <a:t>EV Surface area</a:t>
            </a:r>
          </a:p>
          <a:p>
            <a:pPr>
              <a:defRPr/>
            </a:pPr>
            <a:r>
              <a:rPr lang="en-US" sz="2000" dirty="0">
                <a:ea typeface="MS PGothic" panose="020B0600070205080204" pitchFamily="34" charset="-128"/>
              </a:rPr>
              <a:t>calibrated using </a:t>
            </a:r>
            <a:r>
              <a:rPr lang="en-US" sz="2000" dirty="0" err="1">
                <a:ea typeface="MS PGothic" panose="020B0600070205080204" pitchFamily="34" charset="-128"/>
              </a:rPr>
              <a:t>liposomes</a:t>
            </a:r>
            <a:endParaRPr lang="en-US" sz="2000" dirty="0">
              <a:ea typeface="MS PGothic" panose="020B0600070205080204" pitchFamily="34" charset="-128"/>
            </a:endParaRPr>
          </a:p>
        </p:txBody>
      </p:sp>
      <p:sp>
        <p:nvSpPr>
          <p:cNvPr id="124" name="TextBox 123">
            <a:extLst>
              <a:ext uri="{FF2B5EF4-FFF2-40B4-BE49-F238E27FC236}">
                <a16:creationId xmlns:a16="http://schemas.microsoft.com/office/drawing/2014/main" id="{189D5732-C5C1-6443-8135-A28B66CF81F5}"/>
              </a:ext>
            </a:extLst>
          </p:cNvPr>
          <p:cNvSpPr txBox="1"/>
          <p:nvPr/>
        </p:nvSpPr>
        <p:spPr>
          <a:xfrm>
            <a:off x="9211248" y="2593086"/>
            <a:ext cx="2243137" cy="1631216"/>
          </a:xfrm>
          <a:prstGeom prst="rect">
            <a:avLst/>
          </a:prstGeom>
          <a:noFill/>
        </p:spPr>
        <p:txBody>
          <a:bodyPr>
            <a:spAutoFit/>
          </a:bodyPr>
          <a:lstStyle/>
          <a:p>
            <a:pPr>
              <a:defRPr/>
            </a:pPr>
            <a:r>
              <a:rPr lang="en-US" sz="2000" u="sng" dirty="0">
                <a:ea typeface="MS PGothic" panose="020B0600070205080204" pitchFamily="34" charset="-128"/>
              </a:rPr>
              <a:t>Marker Probe:</a:t>
            </a:r>
          </a:p>
          <a:p>
            <a:pPr>
              <a:defRPr/>
            </a:pPr>
            <a:r>
              <a:rPr lang="en-US" sz="2000" dirty="0">
                <a:ea typeface="MS PGothic" panose="020B0600070205080204" pitchFamily="34" charset="-128"/>
              </a:rPr>
              <a:t>Marker abundance estimated through fluorescence calibration</a:t>
            </a:r>
          </a:p>
        </p:txBody>
      </p:sp>
      <p:sp>
        <p:nvSpPr>
          <p:cNvPr id="125" name="TextBox 124">
            <a:extLst>
              <a:ext uri="{FF2B5EF4-FFF2-40B4-BE49-F238E27FC236}">
                <a16:creationId xmlns:a16="http://schemas.microsoft.com/office/drawing/2014/main" id="{4A83670D-1E76-924E-A14E-67E7A028861D}"/>
              </a:ext>
            </a:extLst>
          </p:cNvPr>
          <p:cNvSpPr txBox="1"/>
          <p:nvPr/>
        </p:nvSpPr>
        <p:spPr>
          <a:xfrm>
            <a:off x="9250935" y="5244211"/>
            <a:ext cx="1777923" cy="707886"/>
          </a:xfrm>
          <a:prstGeom prst="rect">
            <a:avLst/>
          </a:prstGeom>
          <a:noFill/>
        </p:spPr>
        <p:txBody>
          <a:bodyPr wrap="none">
            <a:spAutoFit/>
          </a:bodyPr>
          <a:lstStyle/>
          <a:p>
            <a:pPr>
              <a:defRPr/>
            </a:pPr>
            <a:r>
              <a:rPr lang="en-US" sz="2000" u="sng" dirty="0" err="1">
                <a:ea typeface="MS PGothic" panose="020B0600070205080204" pitchFamily="34" charset="-128"/>
              </a:rPr>
              <a:t>Bivariate</a:t>
            </a:r>
            <a:r>
              <a:rPr lang="en-US" sz="2000" u="sng" dirty="0">
                <a:ea typeface="MS PGothic" panose="020B0600070205080204" pitchFamily="34" charset="-128"/>
              </a:rPr>
              <a:t> plot:</a:t>
            </a:r>
          </a:p>
          <a:p>
            <a:pPr>
              <a:defRPr/>
            </a:pPr>
            <a:r>
              <a:rPr lang="en-US" sz="2000" dirty="0">
                <a:ea typeface="MS PGothic" panose="020B0600070205080204" pitchFamily="34" charset="-128"/>
              </a:rPr>
              <a:t>correlated data</a:t>
            </a:r>
          </a:p>
        </p:txBody>
      </p:sp>
      <p:sp>
        <p:nvSpPr>
          <p:cNvPr id="126" name="TextBox 125">
            <a:extLst>
              <a:ext uri="{FF2B5EF4-FFF2-40B4-BE49-F238E27FC236}">
                <a16:creationId xmlns:a16="http://schemas.microsoft.com/office/drawing/2014/main" id="{321C7F9A-2E30-3242-BAFD-40F15BAC7155}"/>
              </a:ext>
            </a:extLst>
          </p:cNvPr>
          <p:cNvSpPr txBox="1"/>
          <p:nvPr/>
        </p:nvSpPr>
        <p:spPr>
          <a:xfrm>
            <a:off x="1674813" y="1647762"/>
            <a:ext cx="3377078" cy="400110"/>
          </a:xfrm>
          <a:prstGeom prst="rect">
            <a:avLst/>
          </a:prstGeom>
          <a:noFill/>
        </p:spPr>
        <p:txBody>
          <a:bodyPr wrap="none">
            <a:spAutoFit/>
          </a:bodyPr>
          <a:lstStyle/>
          <a:p>
            <a:pPr>
              <a:defRPr/>
            </a:pPr>
            <a:r>
              <a:rPr lang="en-US" sz="2000" dirty="0">
                <a:ea typeface="MS PGothic" panose="020B0600070205080204" pitchFamily="34" charset="-128"/>
              </a:rPr>
              <a:t>All particles introduced into FC</a:t>
            </a:r>
          </a:p>
        </p:txBody>
      </p:sp>
      <p:sp>
        <p:nvSpPr>
          <p:cNvPr id="127" name="TextBox 126">
            <a:extLst>
              <a:ext uri="{FF2B5EF4-FFF2-40B4-BE49-F238E27FC236}">
                <a16:creationId xmlns:a16="http://schemas.microsoft.com/office/drawing/2014/main" id="{508FA7AB-6CB7-A542-9769-F2212E95DD81}"/>
              </a:ext>
            </a:extLst>
          </p:cNvPr>
          <p:cNvSpPr txBox="1"/>
          <p:nvPr/>
        </p:nvSpPr>
        <p:spPr>
          <a:xfrm>
            <a:off x="1687513" y="2751075"/>
            <a:ext cx="3529012" cy="2246313"/>
          </a:xfrm>
          <a:prstGeom prst="rect">
            <a:avLst/>
          </a:prstGeom>
          <a:noFill/>
        </p:spPr>
        <p:txBody>
          <a:bodyPr>
            <a:spAutoFit/>
          </a:bodyPr>
          <a:lstStyle/>
          <a:p>
            <a:pPr>
              <a:defRPr/>
            </a:pPr>
            <a:r>
              <a:rPr lang="en-US" sz="2000" dirty="0">
                <a:ea typeface="MS PGothic" panose="020B0600070205080204" pitchFamily="34" charset="-128"/>
              </a:rPr>
              <a:t>Only membranous particles (EVs) are detected and measured</a:t>
            </a:r>
          </a:p>
          <a:p>
            <a:pPr>
              <a:defRPr/>
            </a:pPr>
            <a:endParaRPr lang="en-US" sz="2000" dirty="0">
              <a:ea typeface="MS PGothic" panose="020B0600070205080204" pitchFamily="34" charset="-128"/>
            </a:endParaRPr>
          </a:p>
          <a:p>
            <a:pPr>
              <a:defRPr/>
            </a:pPr>
            <a:r>
              <a:rPr lang="en-US" sz="2000" dirty="0">
                <a:ea typeface="MS PGothic" panose="020B0600070205080204" pitchFamily="34" charset="-128"/>
              </a:rPr>
              <a:t>Instrument calibration enable estimation of surface marker abundance</a:t>
            </a:r>
          </a:p>
        </p:txBody>
      </p:sp>
      <p:sp>
        <p:nvSpPr>
          <p:cNvPr id="46146" name="TextBox 127">
            <a:extLst>
              <a:ext uri="{FF2B5EF4-FFF2-40B4-BE49-F238E27FC236}">
                <a16:creationId xmlns:a16="http://schemas.microsoft.com/office/drawing/2014/main" id="{577D19F3-8A2F-2241-A8BF-A831D5C7C5CA}"/>
              </a:ext>
            </a:extLst>
          </p:cNvPr>
          <p:cNvSpPr txBox="1">
            <a:spLocks noChangeArrowheads="1"/>
          </p:cNvSpPr>
          <p:nvPr/>
        </p:nvSpPr>
        <p:spPr bwMode="auto">
          <a:xfrm>
            <a:off x="8155560" y="2916937"/>
            <a:ext cx="936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200">
                <a:latin typeface="Times New Roman" panose="02020603050405020304" pitchFamily="18" charset="0"/>
              </a:rPr>
              <a:t>1980 AnnV</a:t>
            </a:r>
          </a:p>
          <a:p>
            <a:pPr algn="ctr">
              <a:spcBef>
                <a:spcPct val="0"/>
              </a:spcBef>
              <a:buFontTx/>
              <a:buNone/>
            </a:pPr>
            <a:r>
              <a:rPr lang="en-US" altLang="en-US" sz="1200">
                <a:latin typeface="Times New Roman" panose="02020603050405020304" pitchFamily="18" charset="0"/>
              </a:rPr>
              <a:t>molecules</a:t>
            </a:r>
          </a:p>
        </p:txBody>
      </p:sp>
      <p:cxnSp>
        <p:nvCxnSpPr>
          <p:cNvPr id="129" name="Straight Arrow Connector 128">
            <a:extLst>
              <a:ext uri="{FF2B5EF4-FFF2-40B4-BE49-F238E27FC236}">
                <a16:creationId xmlns:a16="http://schemas.microsoft.com/office/drawing/2014/main" id="{07E3062F-9565-F549-A041-66F0CDFA5CC5}"/>
              </a:ext>
            </a:extLst>
          </p:cNvPr>
          <p:cNvCxnSpPr/>
          <p:nvPr/>
        </p:nvCxnSpPr>
        <p:spPr>
          <a:xfrm flipH="1">
            <a:off x="8607997" y="3364612"/>
            <a:ext cx="31750" cy="422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D60B208A-FD68-4F4B-8828-7DC6D4406A83}"/>
              </a:ext>
            </a:extLst>
          </p:cNvPr>
          <p:cNvSpPr/>
          <p:nvPr/>
        </p:nvSpPr>
        <p:spPr>
          <a:xfrm>
            <a:off x="6185472" y="4348798"/>
            <a:ext cx="152400" cy="152400"/>
          </a:xfrm>
          <a:prstGeom prst="ellipse">
            <a:avLst/>
          </a:prstGeom>
          <a:solidFill>
            <a:srgbClr val="FF000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6149" name="Picture 112">
            <a:extLst>
              <a:ext uri="{FF2B5EF4-FFF2-40B4-BE49-F238E27FC236}">
                <a16:creationId xmlns:a16="http://schemas.microsoft.com/office/drawing/2014/main" id="{F7DB178D-7234-444B-B0AB-F42A20A6D0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2385" y="4334575"/>
            <a:ext cx="240506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50" name="Title 1">
            <a:extLst>
              <a:ext uri="{FF2B5EF4-FFF2-40B4-BE49-F238E27FC236}">
                <a16:creationId xmlns:a16="http://schemas.microsoft.com/office/drawing/2014/main" id="{1F9607B5-48C8-694E-9DD4-7806B26FF8AA}"/>
              </a:ext>
            </a:extLst>
          </p:cNvPr>
          <p:cNvSpPr>
            <a:spLocks noGrp="1" noChangeArrowheads="1"/>
          </p:cNvSpPr>
          <p:nvPr>
            <p:ph type="title"/>
          </p:nvPr>
        </p:nvSpPr>
        <p:spPr>
          <a:xfrm>
            <a:off x="406678" y="190778"/>
            <a:ext cx="10515600" cy="455271"/>
          </a:xfrm>
        </p:spPr>
        <p:txBody>
          <a:bodyPr/>
          <a:lstStyle/>
          <a:p>
            <a:r>
              <a:rPr lang="en-US" altLang="en-US" dirty="0"/>
              <a:t>Vesicle Flow Cytometry</a:t>
            </a:r>
          </a:p>
        </p:txBody>
      </p:sp>
    </p:spTree>
    <p:extLst>
      <p:ext uri="{BB962C8B-B14F-4D97-AF65-F5344CB8AC3E}">
        <p14:creationId xmlns:p14="http://schemas.microsoft.com/office/powerpoint/2010/main" val="608596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a:extLst>
              <a:ext uri="{FF2B5EF4-FFF2-40B4-BE49-F238E27FC236}">
                <a16:creationId xmlns:a16="http://schemas.microsoft.com/office/drawing/2014/main" id="{DB8A301B-13B9-8146-BE85-12F05B51996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a:latin typeface="Times New Roman" panose="02020603050405020304" pitchFamily="18" charset="0"/>
              </a:rPr>
              <a:t>Page </a:t>
            </a:r>
            <a:fld id="{E70F43CC-F7A4-7845-90C8-D2F97CC4270E}" type="slidenum">
              <a:rPr lang="en-US" altLang="en-US" sz="1400">
                <a:latin typeface="Times New Roman" panose="02020603050405020304" pitchFamily="18" charset="0"/>
              </a:rPr>
              <a:pPr>
                <a:spcBef>
                  <a:spcPct val="0"/>
                </a:spcBef>
                <a:buFontTx/>
                <a:buNone/>
              </a:pPr>
              <a:t>33</a:t>
            </a:fld>
            <a:endParaRPr lang="en-US" altLang="en-US" sz="1400">
              <a:latin typeface="Times New Roman" panose="02020603050405020304" pitchFamily="18" charset="0"/>
            </a:endParaRPr>
          </a:p>
        </p:txBody>
      </p:sp>
      <p:sp>
        <p:nvSpPr>
          <p:cNvPr id="65541" name="Rectangle 2">
            <a:extLst>
              <a:ext uri="{FF2B5EF4-FFF2-40B4-BE49-F238E27FC236}">
                <a16:creationId xmlns:a16="http://schemas.microsoft.com/office/drawing/2014/main" id="{3B9D36A9-4E85-9D41-B938-D8452A3C8E09}"/>
              </a:ext>
            </a:extLst>
          </p:cNvPr>
          <p:cNvSpPr>
            <a:spLocks noGrp="1" noChangeArrowheads="1"/>
          </p:cNvSpPr>
          <p:nvPr>
            <p:ph type="title"/>
          </p:nvPr>
        </p:nvSpPr>
        <p:spPr/>
        <p:txBody>
          <a:bodyPr/>
          <a:lstStyle/>
          <a:p>
            <a:pPr>
              <a:defRPr/>
            </a:pPr>
            <a:r>
              <a:rPr lang="en-US" altLang="en-US" dirty="0">
                <a:ea typeface="+mj-ea"/>
                <a:cs typeface="+mj-cs"/>
              </a:rPr>
              <a:t>Summary</a:t>
            </a:r>
          </a:p>
        </p:txBody>
      </p:sp>
      <p:sp>
        <p:nvSpPr>
          <p:cNvPr id="106501" name="Rectangle 3">
            <a:extLst>
              <a:ext uri="{FF2B5EF4-FFF2-40B4-BE49-F238E27FC236}">
                <a16:creationId xmlns:a16="http://schemas.microsoft.com/office/drawing/2014/main" id="{A3C185B2-51A3-D545-A9D6-9FFCA4D310A3}"/>
              </a:ext>
            </a:extLst>
          </p:cNvPr>
          <p:cNvSpPr>
            <a:spLocks noGrp="1" noChangeArrowheads="1"/>
          </p:cNvSpPr>
          <p:nvPr>
            <p:ph type="body" idx="1"/>
          </p:nvPr>
        </p:nvSpPr>
        <p:spPr>
          <a:xfrm>
            <a:off x="2178050" y="1524000"/>
            <a:ext cx="8153400" cy="4114800"/>
          </a:xfrm>
        </p:spPr>
        <p:txBody>
          <a:bodyPr/>
          <a:lstStyle/>
          <a:p>
            <a:pPr>
              <a:defRPr/>
            </a:pPr>
            <a:r>
              <a:rPr lang="en-US" dirty="0">
                <a:ea typeface="ＭＳ Ｐゴシック" charset="0"/>
                <a:cs typeface="ＭＳ Ｐゴシック" charset="0"/>
              </a:rPr>
              <a:t>Extracellular vesicles and other biological nanoparticles are potentially important</a:t>
            </a:r>
          </a:p>
          <a:p>
            <a:pPr>
              <a:defRPr/>
            </a:pPr>
            <a:r>
              <a:rPr lang="en-US" dirty="0">
                <a:ea typeface="ＭＳ Ｐゴシック" charset="0"/>
                <a:cs typeface="ＭＳ Ｐゴシック" charset="0"/>
              </a:rPr>
              <a:t>Nanoparticles are not cells, </a:t>
            </a:r>
          </a:p>
          <a:p>
            <a:pPr>
              <a:defRPr/>
            </a:pPr>
            <a:r>
              <a:rPr lang="en-US" dirty="0">
                <a:ea typeface="ＭＳ Ｐゴシック" charset="0"/>
                <a:cs typeface="ＭＳ Ｐゴシック" charset="0"/>
              </a:rPr>
              <a:t>Accurate measurement of small, dim particles requires different approaches</a:t>
            </a:r>
          </a:p>
          <a:p>
            <a:pPr>
              <a:defRPr/>
            </a:pPr>
            <a:r>
              <a:rPr lang="en-US" dirty="0">
                <a:ea typeface="ＭＳ Ｐゴシック" charset="0"/>
                <a:cs typeface="ＭＳ Ｐゴシック" charset="0"/>
              </a:rPr>
              <a:t>Calibration and controls are essential</a:t>
            </a:r>
          </a:p>
          <a:p>
            <a:pPr marL="0" indent="0">
              <a:buNone/>
              <a:defRPr/>
            </a:pPr>
            <a:endParaRPr lang="en-US" dirty="0">
              <a:ea typeface="ＭＳ Ｐゴシック" charset="0"/>
              <a:cs typeface="ＭＳ Ｐゴシック" charset="0"/>
            </a:endParaRPr>
          </a:p>
        </p:txBody>
      </p:sp>
    </p:spTree>
    <p:extLst>
      <p:ext uri="{BB962C8B-B14F-4D97-AF65-F5344CB8AC3E}">
        <p14:creationId xmlns:p14="http://schemas.microsoft.com/office/powerpoint/2010/main" val="3796509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a:extLst>
              <a:ext uri="{FF2B5EF4-FFF2-40B4-BE49-F238E27FC236}">
                <a16:creationId xmlns:a16="http://schemas.microsoft.com/office/drawing/2014/main" id="{EDCCA975-8221-8C4A-9E58-4360A2A2EC5C}"/>
              </a:ext>
            </a:extLst>
          </p:cNvPr>
          <p:cNvSpPr>
            <a:spLocks noGrp="1" noChangeArrowheads="1"/>
          </p:cNvSpPr>
          <p:nvPr>
            <p:ph type="title"/>
          </p:nvPr>
        </p:nvSpPr>
        <p:spPr>
          <a:xfrm>
            <a:off x="1981200" y="1"/>
            <a:ext cx="8229600" cy="792163"/>
          </a:xfrm>
        </p:spPr>
        <p:txBody>
          <a:bodyPr/>
          <a:lstStyle/>
          <a:p>
            <a:r>
              <a:rPr lang="en-US" altLang="en-US"/>
              <a:t>Resources</a:t>
            </a:r>
          </a:p>
        </p:txBody>
      </p:sp>
      <p:sp>
        <p:nvSpPr>
          <p:cNvPr id="5" name="Rectangle 4">
            <a:extLst>
              <a:ext uri="{FF2B5EF4-FFF2-40B4-BE49-F238E27FC236}">
                <a16:creationId xmlns:a16="http://schemas.microsoft.com/office/drawing/2014/main" id="{250FF293-BD62-094B-8F6F-1E1C3D8B33C3}"/>
              </a:ext>
            </a:extLst>
          </p:cNvPr>
          <p:cNvSpPr/>
          <p:nvPr/>
        </p:nvSpPr>
        <p:spPr>
          <a:xfrm>
            <a:off x="1524001" y="1106489"/>
            <a:ext cx="8263865" cy="2800767"/>
          </a:xfrm>
          <a:prstGeom prst="rect">
            <a:avLst/>
          </a:prstGeom>
        </p:spPr>
        <p:txBody>
          <a:bodyPr wrap="none">
            <a:spAutoFit/>
          </a:bodyPr>
          <a:lstStyle/>
          <a:p>
            <a:pPr>
              <a:defRPr/>
            </a:pPr>
            <a:r>
              <a:rPr lang="en-US" sz="1600" u="sng" dirty="0">
                <a:ea typeface="MS PGothic" panose="020B0600070205080204" pitchFamily="34" charset="-128"/>
              </a:rPr>
              <a:t>Current Protocols in Cytometry</a:t>
            </a:r>
          </a:p>
          <a:p>
            <a:pPr>
              <a:defRPr/>
            </a:pPr>
            <a:r>
              <a:rPr lang="en-US" sz="1600" dirty="0">
                <a:ea typeface="MS PGothic" panose="020B0600070205080204" pitchFamily="34" charset="-128"/>
              </a:rPr>
              <a:t>	Unit 1.3 Standardization, Calibration, and Control in Flow Cytometry</a:t>
            </a:r>
          </a:p>
          <a:p>
            <a:pPr>
              <a:defRPr/>
            </a:pPr>
            <a:r>
              <a:rPr lang="en-US" sz="1600" dirty="0">
                <a:ea typeface="MS PGothic" panose="020B0600070205080204" pitchFamily="34" charset="-128"/>
              </a:rPr>
              <a:t>	Unit 1.4 Establishing and Maintaining System Linearity</a:t>
            </a:r>
          </a:p>
          <a:p>
            <a:pPr>
              <a:defRPr/>
            </a:pPr>
            <a:r>
              <a:rPr lang="en-US" sz="1600" dirty="0">
                <a:ea typeface="MS PGothic" panose="020B0600070205080204" pitchFamily="34" charset="-128"/>
              </a:rPr>
              <a:t>	Unit 1.20 Characterization of Flow Cytometer Instrument Sensitivity</a:t>
            </a:r>
          </a:p>
          <a:p>
            <a:pPr>
              <a:defRPr/>
            </a:pPr>
            <a:r>
              <a:rPr lang="en-US" sz="1600" dirty="0">
                <a:ea typeface="MS PGothic" panose="020B0600070205080204" pitchFamily="34" charset="-128"/>
              </a:rPr>
              <a:t>	Unit 6.4 Enumeration of CD34+ Hematopoietic Stem and Progenitor Cells</a:t>
            </a:r>
          </a:p>
          <a:p>
            <a:pPr>
              <a:defRPr/>
            </a:pPr>
            <a:r>
              <a:rPr lang="en-US" sz="1600" dirty="0">
                <a:ea typeface="MS PGothic" panose="020B0600070205080204" pitchFamily="34" charset="-128"/>
              </a:rPr>
              <a:t>	Unit 6.8 Enumeration of Absolute Cell Counts Using </a:t>
            </a:r>
            <a:r>
              <a:rPr lang="en-US" sz="1600" dirty="0" err="1">
                <a:ea typeface="MS PGothic" panose="020B0600070205080204" pitchFamily="34" charset="-128"/>
              </a:rPr>
              <a:t>Immunophenotypic</a:t>
            </a:r>
            <a:r>
              <a:rPr lang="en-US" sz="1600" dirty="0">
                <a:ea typeface="MS PGothic" panose="020B0600070205080204" pitchFamily="34" charset="-128"/>
              </a:rPr>
              <a:t> Techniques</a:t>
            </a:r>
          </a:p>
          <a:p>
            <a:pPr>
              <a:defRPr/>
            </a:pPr>
            <a:r>
              <a:rPr lang="en-US" sz="1600" dirty="0">
                <a:ea typeface="MS PGothic" panose="020B0600070205080204" pitchFamily="34" charset="-128"/>
              </a:rPr>
              <a:t>	Unit 6.24 Flow Rate Calibration for Absolute Cell Counting Rationale and Design</a:t>
            </a:r>
          </a:p>
          <a:p>
            <a:pPr>
              <a:defRPr/>
            </a:pPr>
            <a:r>
              <a:rPr lang="en-US" sz="1600" dirty="0">
                <a:ea typeface="MS PGothic" panose="020B0600070205080204" pitchFamily="34" charset="-128"/>
              </a:rPr>
              <a:t>	Unit 6.26 Calibration of Flow Cytometry for Quantitative Quantum Dot Measurements</a:t>
            </a:r>
          </a:p>
          <a:p>
            <a:pPr>
              <a:defRPr/>
            </a:pPr>
            <a:r>
              <a:rPr lang="en-US" sz="1600" dirty="0">
                <a:ea typeface="MS PGothic" panose="020B0600070205080204" pitchFamily="34" charset="-128"/>
              </a:rPr>
              <a:t>	Unit 13.2 Microsphere Surface Protein Determination Using Flow Cytometry</a:t>
            </a:r>
          </a:p>
          <a:p>
            <a:pPr>
              <a:defRPr/>
            </a:pPr>
            <a:r>
              <a:rPr lang="en-US" sz="1600" dirty="0">
                <a:ea typeface="MS PGothic" panose="020B0600070205080204" pitchFamily="34" charset="-128"/>
              </a:rPr>
              <a:t>	Unit 13.14 Flow Cytometry of Extracellular Vesicles: Potential, Pitfalls, and Prospects </a:t>
            </a:r>
          </a:p>
          <a:p>
            <a:pPr>
              <a:defRPr/>
            </a:pPr>
            <a:endParaRPr lang="en-US" sz="1600" dirty="0">
              <a:ea typeface="MS PGothic" panose="020B0600070205080204" pitchFamily="34" charset="-128"/>
            </a:endParaRPr>
          </a:p>
        </p:txBody>
      </p:sp>
      <p:pic>
        <p:nvPicPr>
          <p:cNvPr id="49155" name="Picture 2" descr="http://isac.peachnewmedia.com/logos/cyt-logo.png">
            <a:extLst>
              <a:ext uri="{FF2B5EF4-FFF2-40B4-BE49-F238E27FC236}">
                <a16:creationId xmlns:a16="http://schemas.microsoft.com/office/drawing/2014/main" id="{17740239-4CB2-3640-91B2-EF233AD25A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064000"/>
            <a:ext cx="274320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http://isac.peachnewmedia.com/EdutechResources/provider/500/isaclogo_2008.jpg">
            <a:extLst>
              <a:ext uri="{FF2B5EF4-FFF2-40B4-BE49-F238E27FC236}">
                <a16:creationId xmlns:a16="http://schemas.microsoft.com/office/drawing/2014/main" id="{3F7704D4-A2D0-6646-85D9-3BD7155E1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50" y="152401"/>
            <a:ext cx="29146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3DAEDE4-8A1E-404A-A5D4-8A2ED102B1FD}"/>
              </a:ext>
            </a:extLst>
          </p:cNvPr>
          <p:cNvSpPr/>
          <p:nvPr/>
        </p:nvSpPr>
        <p:spPr>
          <a:xfrm>
            <a:off x="4838702" y="4089819"/>
            <a:ext cx="6172200" cy="831850"/>
          </a:xfrm>
          <a:prstGeom prst="rect">
            <a:avLst/>
          </a:prstGeom>
        </p:spPr>
        <p:txBody>
          <a:bodyPr>
            <a:spAutoFit/>
          </a:bodyPr>
          <a:lstStyle/>
          <a:p>
            <a:pPr>
              <a:defRPr/>
            </a:pPr>
            <a:r>
              <a:rPr lang="en-US" sz="1600" b="1" dirty="0">
                <a:ea typeface="MS PGothic" panose="020B0600070205080204" pitchFamily="34" charset="-128"/>
              </a:rPr>
              <a:t>CYTO 2013 Scientific Tutorial: </a:t>
            </a:r>
          </a:p>
          <a:p>
            <a:pPr>
              <a:defRPr/>
            </a:pPr>
            <a:r>
              <a:rPr lang="en-US" sz="1600" b="1" dirty="0">
                <a:ea typeface="MS PGothic" panose="020B0600070205080204" pitchFamily="34" charset="-128"/>
              </a:rPr>
              <a:t>Cytometer Performance Characterization and Standardization Robert Hoffman</a:t>
            </a:r>
            <a:endParaRPr lang="en-US" sz="1600" dirty="0">
              <a:ea typeface="MS PGothic" panose="020B0600070205080204" pitchFamily="34" charset="-128"/>
            </a:endParaRPr>
          </a:p>
        </p:txBody>
      </p:sp>
      <p:sp>
        <p:nvSpPr>
          <p:cNvPr id="2" name="Rectangle 1">
            <a:extLst>
              <a:ext uri="{FF2B5EF4-FFF2-40B4-BE49-F238E27FC236}">
                <a16:creationId xmlns:a16="http://schemas.microsoft.com/office/drawing/2014/main" id="{521635CE-7A2F-3C4A-AB25-8B9427FA5A40}"/>
              </a:ext>
            </a:extLst>
          </p:cNvPr>
          <p:cNvSpPr/>
          <p:nvPr/>
        </p:nvSpPr>
        <p:spPr>
          <a:xfrm>
            <a:off x="4838702" y="5104232"/>
            <a:ext cx="6248400" cy="1076325"/>
          </a:xfrm>
          <a:prstGeom prst="rect">
            <a:avLst/>
          </a:prstGeom>
        </p:spPr>
        <p:txBody>
          <a:bodyPr>
            <a:spAutoFit/>
          </a:bodyPr>
          <a:lstStyle/>
          <a:p>
            <a:pPr>
              <a:defRPr/>
            </a:pPr>
            <a:r>
              <a:rPr lang="en-US" sz="1600" b="1" dirty="0">
                <a:ea typeface="MS PGothic" panose="020B0600070205080204" pitchFamily="34" charset="-128"/>
              </a:rPr>
              <a:t>CYTO U Webinar:</a:t>
            </a:r>
          </a:p>
          <a:p>
            <a:pPr>
              <a:defRPr/>
            </a:pPr>
            <a:r>
              <a:rPr lang="en-US" sz="1600" b="1" dirty="0">
                <a:ea typeface="MS PGothic" panose="020B0600070205080204" pitchFamily="34" charset="-128"/>
              </a:rPr>
              <a:t>Predicting the best resolution and sensitivity in panel development and reducing inter-instrument variability in flow cytometry. Steve Perfetto and Jim Wood</a:t>
            </a:r>
          </a:p>
        </p:txBody>
      </p:sp>
    </p:spTree>
    <p:extLst>
      <p:ext uri="{BB962C8B-B14F-4D97-AF65-F5344CB8AC3E}">
        <p14:creationId xmlns:p14="http://schemas.microsoft.com/office/powerpoint/2010/main" val="3387019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a:extLst>
              <a:ext uri="{FF2B5EF4-FFF2-40B4-BE49-F238E27FC236}">
                <a16:creationId xmlns:a16="http://schemas.microsoft.com/office/drawing/2014/main" id="{F53581CC-1EAE-5145-9B21-95712B0ACC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8725" y="3124201"/>
            <a:ext cx="7011988"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D447DAF8-66E5-5448-A660-909FE67852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564" y="1535114"/>
            <a:ext cx="3000375" cy="1101725"/>
          </a:xfrm>
          <a:prstGeom prst="rect">
            <a:avLst/>
          </a:prstGeom>
          <a:solidFill>
            <a:schemeClr val="accent1">
              <a:lumMod val="60000"/>
              <a:lumOff val="40000"/>
            </a:schemeClr>
          </a:solidFill>
          <a:ln>
            <a:noFill/>
          </a:ln>
          <a:extLst>
            <a:ext uri="{91240B29-F687-4f45-9708-019B960494DF}"/>
          </a:extLst>
        </p:spPr>
      </p:pic>
      <p:pic>
        <p:nvPicPr>
          <p:cNvPr id="50179" name="Picture 9">
            <a:extLst>
              <a:ext uri="{FF2B5EF4-FFF2-40B4-BE49-F238E27FC236}">
                <a16:creationId xmlns:a16="http://schemas.microsoft.com/office/drawing/2014/main" id="{D498FBC0-A02C-EB4E-AEB2-7B964C90CB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8738" y="1657350"/>
            <a:ext cx="36004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itle 10">
            <a:extLst>
              <a:ext uri="{FF2B5EF4-FFF2-40B4-BE49-F238E27FC236}">
                <a16:creationId xmlns:a16="http://schemas.microsoft.com/office/drawing/2014/main" id="{58E2FBCD-5C28-CD4B-8FD8-32ED2C89427A}"/>
              </a:ext>
            </a:extLst>
          </p:cNvPr>
          <p:cNvSpPr>
            <a:spLocks noGrp="1" noChangeArrowheads="1"/>
          </p:cNvSpPr>
          <p:nvPr>
            <p:ph type="title"/>
          </p:nvPr>
        </p:nvSpPr>
        <p:spPr/>
        <p:txBody>
          <a:bodyPr/>
          <a:lstStyle/>
          <a:p>
            <a:r>
              <a:rPr lang="en-US" altLang="en-US"/>
              <a:t>More Resources</a:t>
            </a:r>
          </a:p>
        </p:txBody>
      </p:sp>
    </p:spTree>
    <p:extLst>
      <p:ext uri="{BB962C8B-B14F-4D97-AF65-F5344CB8AC3E}">
        <p14:creationId xmlns:p14="http://schemas.microsoft.com/office/powerpoint/2010/main" val="2737998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Current Protocols in Cytometry">
            <a:extLst>
              <a:ext uri="{FF2B5EF4-FFF2-40B4-BE49-F238E27FC236}">
                <a16:creationId xmlns:a16="http://schemas.microsoft.com/office/drawing/2014/main" id="{ECEEAD95-676A-EF40-B08B-4C108C6664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50" y="800100"/>
            <a:ext cx="202088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Rectangle 2">
            <a:extLst>
              <a:ext uri="{FF2B5EF4-FFF2-40B4-BE49-F238E27FC236}">
                <a16:creationId xmlns:a16="http://schemas.microsoft.com/office/drawing/2014/main" id="{44C553FA-7980-4F43-9AD2-B6A0AE707354}"/>
              </a:ext>
            </a:extLst>
          </p:cNvPr>
          <p:cNvSpPr>
            <a:spLocks noChangeArrowheads="1"/>
          </p:cNvSpPr>
          <p:nvPr/>
        </p:nvSpPr>
        <p:spPr bwMode="auto">
          <a:xfrm>
            <a:off x="1122362" y="926560"/>
            <a:ext cx="4973638"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436" tIns="44436" rIns="0" bIns="0"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fontAlgn="b" hangingPunct="1">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1</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Flow Cytometry Instrumentation</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2</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Image Cytometry Instrumentation</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3</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Safety Procedures and Quality Control</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4</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Molecular and Cellular Probes</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5</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Specimen Handling, Storage, and Preparation</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6</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Phenotypic Analysis</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7</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Nucleic Acid Analysis</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8</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Molecular Cytogenetics</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9</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Studies of Cell Function</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10</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Data Processing and Analysis</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11</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Microbiological Applications</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12</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Cellular and Molecular Imaging</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fontAlgn="b">
              <a:spcBef>
                <a:spcPct val="0"/>
              </a:spcBef>
            </a:pPr>
            <a:r>
              <a:rPr lang="en-US" altLang="en-US" sz="1200" dirty="0">
                <a:solidFill>
                  <a:srgbClr val="000000"/>
                </a:solidFill>
                <a:cs typeface="Arial" panose="020B0604020202020204" pitchFamily="34" charset="0"/>
              </a:rPr>
              <a:t>     </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Chapter 13</a:t>
            </a:r>
            <a:r>
              <a:rPr lang="en-US" altLang="en-US" sz="1200" b="1" dirty="0">
                <a:cs typeface="Arial" panose="020B0604020202020204" pitchFamily="34" charset="0"/>
              </a:rPr>
              <a:t> </a:t>
            </a:r>
            <a:r>
              <a:rPr lang="en-US" altLang="en-US" sz="1200" dirty="0">
                <a:solidFill>
                  <a:srgbClr val="333333"/>
                </a:solidFill>
                <a:cs typeface="Arial" panose="020B0604020202020204" pitchFamily="34" charset="0"/>
              </a:rPr>
              <a:t>Multiplexed and Microparticle‐Based Analyses</a:t>
            </a:r>
            <a:r>
              <a:rPr lang="en-US" altLang="en-US" sz="1200" b="1" dirty="0">
                <a:cs typeface="Arial" panose="020B0604020202020204" pitchFamily="34" charset="0"/>
              </a:rPr>
              <a:t> </a:t>
            </a:r>
            <a:endParaRPr lang="en-US" altLang="en-US" sz="1200" b="1" dirty="0">
              <a:solidFill>
                <a:srgbClr val="000000"/>
              </a:solidFill>
              <a:cs typeface="Arial" panose="020B0604020202020204" pitchFamily="34" charset="0"/>
            </a:endParaRPr>
          </a:p>
          <a:p>
            <a:pPr>
              <a:spcBef>
                <a:spcPct val="0"/>
              </a:spcBef>
              <a:buFontTx/>
              <a:buNone/>
            </a:pPr>
            <a:endParaRPr lang="en-US" altLang="en-US" sz="1200" dirty="0">
              <a:solidFill>
                <a:srgbClr val="000000"/>
              </a:solidFill>
              <a:cs typeface="Arial" panose="020B0604020202020204" pitchFamily="34" charset="0"/>
            </a:endParaRPr>
          </a:p>
        </p:txBody>
      </p:sp>
      <p:sp>
        <p:nvSpPr>
          <p:cNvPr id="51203" name="Rectangle 19">
            <a:extLst>
              <a:ext uri="{FF2B5EF4-FFF2-40B4-BE49-F238E27FC236}">
                <a16:creationId xmlns:a16="http://schemas.microsoft.com/office/drawing/2014/main" id="{2AD70965-7A79-B645-AF94-A48810627FB7}"/>
              </a:ext>
            </a:extLst>
          </p:cNvPr>
          <p:cNvSpPr>
            <a:spLocks noChangeArrowheads="1"/>
          </p:cNvSpPr>
          <p:nvPr/>
        </p:nvSpPr>
        <p:spPr bwMode="auto">
          <a:xfrm>
            <a:off x="819912" y="3484022"/>
            <a:ext cx="90678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0"/>
              </a:spcBef>
              <a:buFontTx/>
              <a:buNone/>
            </a:pPr>
            <a:r>
              <a:rPr lang="en-US" altLang="en-US" sz="1100" dirty="0"/>
              <a:t>Introduction</a:t>
            </a:r>
          </a:p>
          <a:p>
            <a:pPr lvl="1" eaLnBrk="1" hangingPunct="1">
              <a:spcBef>
                <a:spcPct val="0"/>
              </a:spcBef>
              <a:buFontTx/>
              <a:buNone/>
            </a:pPr>
            <a:r>
              <a:rPr lang="en-US" altLang="en-US" sz="1100" dirty="0"/>
              <a:t>UNIT 13.1 Multiplexed Microsphere-Based Flow Cytometric Immunoassays</a:t>
            </a:r>
          </a:p>
          <a:p>
            <a:pPr lvl="1" eaLnBrk="1" hangingPunct="1">
              <a:spcBef>
                <a:spcPct val="0"/>
              </a:spcBef>
              <a:buFontTx/>
              <a:buNone/>
            </a:pPr>
            <a:r>
              <a:rPr lang="en-US" altLang="en-US" sz="1100" dirty="0"/>
              <a:t>UNIT 13.2 Microsphere Surface Protein Determination Using Flow Cytometry</a:t>
            </a:r>
          </a:p>
          <a:p>
            <a:pPr lvl="1" eaLnBrk="1" hangingPunct="1">
              <a:spcBef>
                <a:spcPct val="0"/>
              </a:spcBef>
              <a:buFontTx/>
              <a:buNone/>
            </a:pPr>
            <a:r>
              <a:rPr lang="en-US" altLang="en-US" sz="1100" dirty="0"/>
              <a:t>UNIT 13.3 Use of Microsphere-Supported Phospholipid Membranes for Analysis of Protein-Lipid Interactions</a:t>
            </a:r>
          </a:p>
          <a:p>
            <a:pPr lvl="1" eaLnBrk="1" hangingPunct="1">
              <a:spcBef>
                <a:spcPct val="0"/>
              </a:spcBef>
              <a:buFontTx/>
              <a:buNone/>
            </a:pPr>
            <a:r>
              <a:rPr lang="en-US" altLang="en-US" sz="1100" dirty="0"/>
              <a:t>UNIT 13.4 Multiplexed SNP Genotyping Using Primer Single-Base Extension (SBE) and Microsphere Arrays</a:t>
            </a:r>
          </a:p>
          <a:p>
            <a:pPr lvl="1" eaLnBrk="1" hangingPunct="1">
              <a:spcBef>
                <a:spcPct val="0"/>
              </a:spcBef>
              <a:buFontTx/>
              <a:buNone/>
            </a:pPr>
            <a:r>
              <a:rPr lang="en-US" altLang="en-US" sz="1100" dirty="0"/>
              <a:t>UNIT 13.5 </a:t>
            </a:r>
            <a:r>
              <a:rPr lang="en-US" altLang="en-US" sz="1100" dirty="0" err="1"/>
              <a:t>BeadCons</a:t>
            </a:r>
            <a:r>
              <a:rPr lang="en-US" altLang="en-US" sz="1100" dirty="0"/>
              <a:t>: Detection of Nucleic Acid Sequences by Flow Cytometry</a:t>
            </a:r>
          </a:p>
          <a:p>
            <a:pPr lvl="1" eaLnBrk="1" hangingPunct="1">
              <a:spcBef>
                <a:spcPct val="0"/>
              </a:spcBef>
              <a:buFontTx/>
              <a:buNone/>
            </a:pPr>
            <a:r>
              <a:rPr lang="en-US" altLang="en-US" sz="1100" dirty="0"/>
              <a:t>UNIT 13.6 Characterization of Nuclear Receptor Ligands by Multiplexed Peptide Interactions</a:t>
            </a:r>
          </a:p>
          <a:p>
            <a:pPr lvl="1" eaLnBrk="1" hangingPunct="1">
              <a:spcBef>
                <a:spcPct val="0"/>
              </a:spcBef>
              <a:buFontTx/>
              <a:buNone/>
            </a:pPr>
            <a:r>
              <a:rPr lang="en-US" altLang="en-US" sz="1100" dirty="0"/>
              <a:t>UNIT 13.7 Detection of Gene Fusions in Acute Leukemia Using Bead Microarrays</a:t>
            </a:r>
          </a:p>
          <a:p>
            <a:pPr lvl="1" eaLnBrk="1" hangingPunct="1">
              <a:spcBef>
                <a:spcPct val="0"/>
              </a:spcBef>
              <a:buFontTx/>
              <a:buNone/>
            </a:pPr>
            <a:r>
              <a:rPr lang="en-US" altLang="en-US" sz="1100" dirty="0"/>
              <a:t>UNIT 13.8 Reagents and Instruments for Multiplexed Analysis Using Microparticles</a:t>
            </a:r>
          </a:p>
          <a:p>
            <a:pPr lvl="1" eaLnBrk="1" hangingPunct="1">
              <a:spcBef>
                <a:spcPct val="0"/>
              </a:spcBef>
              <a:buFontTx/>
              <a:buNone/>
            </a:pPr>
            <a:r>
              <a:rPr lang="en-US" altLang="en-US" sz="1100" dirty="0"/>
              <a:t>UNIT 13.9 Multiplexed Detection of Fungal Nucleic Acid Signatures</a:t>
            </a:r>
          </a:p>
          <a:p>
            <a:pPr lvl="1" eaLnBrk="1" hangingPunct="1">
              <a:spcBef>
                <a:spcPct val="0"/>
              </a:spcBef>
              <a:buFontTx/>
              <a:buNone/>
            </a:pPr>
            <a:r>
              <a:rPr lang="en-US" altLang="en-US" sz="1100" dirty="0"/>
              <a:t>UNIT 13.10 Multiplexed Analysis of Peptide Antigen-Specific Antibodies</a:t>
            </a:r>
          </a:p>
          <a:p>
            <a:pPr lvl="1" eaLnBrk="1" hangingPunct="1">
              <a:spcBef>
                <a:spcPct val="0"/>
              </a:spcBef>
              <a:buFontTx/>
              <a:buNone/>
            </a:pPr>
            <a:r>
              <a:rPr lang="en-US" altLang="en-US" sz="1100" dirty="0"/>
              <a:t>UNIT 13.11 Use of Flow Cytometric Methods to Quantify Protein-Protein Interactions</a:t>
            </a:r>
          </a:p>
          <a:p>
            <a:pPr lvl="1" eaLnBrk="1" hangingPunct="1">
              <a:spcBef>
                <a:spcPct val="0"/>
              </a:spcBef>
              <a:buFontTx/>
              <a:buNone/>
            </a:pPr>
            <a:r>
              <a:rPr lang="en-US" altLang="en-US" sz="1100" dirty="0"/>
              <a:t>UNIT 13.12 Microsphere-Based Flow Cytometry Protease Assays for Protease Activity Detection &amp; High-Throughput Screening</a:t>
            </a:r>
          </a:p>
          <a:p>
            <a:pPr lvl="1" eaLnBrk="1" hangingPunct="1">
              <a:spcBef>
                <a:spcPct val="0"/>
              </a:spcBef>
              <a:buFontTx/>
              <a:buNone/>
            </a:pPr>
            <a:r>
              <a:rPr lang="en-US" altLang="en-US" sz="1100" dirty="0"/>
              <a:t>UNIT 13.13 Application of the </a:t>
            </a:r>
            <a:r>
              <a:rPr lang="en-US" altLang="en-US" sz="1100" dirty="0" err="1"/>
              <a:t>PrimRglo</a:t>
            </a:r>
            <a:r>
              <a:rPr lang="en-US" altLang="en-US" sz="1100" dirty="0"/>
              <a:t> Assay Chemistry to Multiplexed Bead Assays</a:t>
            </a:r>
          </a:p>
          <a:p>
            <a:pPr lvl="1" eaLnBrk="1" hangingPunct="1">
              <a:spcBef>
                <a:spcPct val="0"/>
              </a:spcBef>
              <a:buFontTx/>
              <a:buNone/>
            </a:pPr>
            <a:r>
              <a:rPr lang="en-US" altLang="en-US" sz="1100" dirty="0"/>
              <a:t>UNIT 13.14 Flow Cytometry of Extracellular Vesicles: Potential, Pitfalls, and Prospects</a:t>
            </a:r>
          </a:p>
          <a:p>
            <a:pPr lvl="1" eaLnBrk="1" hangingPunct="1">
              <a:spcBef>
                <a:spcPct val="0"/>
              </a:spcBef>
              <a:buFontTx/>
              <a:buNone/>
            </a:pPr>
            <a:r>
              <a:rPr lang="en-US" altLang="en-US" sz="1100" dirty="0"/>
              <a:t>UNIT 13.15 Optimized MOL-PCR for Characterization of Microbial Pathogens</a:t>
            </a:r>
          </a:p>
        </p:txBody>
      </p:sp>
      <p:sp>
        <p:nvSpPr>
          <p:cNvPr id="51204" name="Title 20">
            <a:extLst>
              <a:ext uri="{FF2B5EF4-FFF2-40B4-BE49-F238E27FC236}">
                <a16:creationId xmlns:a16="http://schemas.microsoft.com/office/drawing/2014/main" id="{68D4F04D-B4BB-704C-AE69-ABAF80236EB8}"/>
              </a:ext>
            </a:extLst>
          </p:cNvPr>
          <p:cNvSpPr>
            <a:spLocks noGrp="1" noChangeArrowheads="1"/>
          </p:cNvSpPr>
          <p:nvPr>
            <p:ph type="title"/>
          </p:nvPr>
        </p:nvSpPr>
        <p:spPr>
          <a:xfrm>
            <a:off x="1981200" y="274638"/>
            <a:ext cx="8229600" cy="596900"/>
          </a:xfrm>
        </p:spPr>
        <p:txBody>
          <a:bodyPr/>
          <a:lstStyle/>
          <a:p>
            <a:r>
              <a:rPr lang="en-US" altLang="en-US"/>
              <a:t>Protocols and More Info</a:t>
            </a:r>
          </a:p>
        </p:txBody>
      </p:sp>
    </p:spTree>
    <p:extLst>
      <p:ext uri="{BB962C8B-B14F-4D97-AF65-F5344CB8AC3E}">
        <p14:creationId xmlns:p14="http://schemas.microsoft.com/office/powerpoint/2010/main" val="214228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439F5AEA-7FCB-0742-B6B5-773860F2A6E2}"/>
              </a:ext>
            </a:extLst>
          </p:cNvPr>
          <p:cNvSpPr>
            <a:spLocks noGrp="1" noChangeArrowheads="1"/>
          </p:cNvSpPr>
          <p:nvPr>
            <p:ph type="title"/>
          </p:nvPr>
        </p:nvSpPr>
        <p:spPr>
          <a:xfrm>
            <a:off x="1981200" y="274638"/>
            <a:ext cx="8229600" cy="741362"/>
          </a:xfrm>
        </p:spPr>
        <p:txBody>
          <a:bodyPr/>
          <a:lstStyle/>
          <a:p>
            <a:r>
              <a:rPr lang="en-US" altLang="en-US"/>
              <a:t>All cells release small vesicles</a:t>
            </a:r>
          </a:p>
        </p:txBody>
      </p:sp>
      <p:pic>
        <p:nvPicPr>
          <p:cNvPr id="14338" name="Picture 4" descr="http://www.springerimages.com/img/Images/Springer/JOU=00018/VOL=2011.68/ISU=16/ART=689/MediaObjects/MEDIUM_18_2011_689_Fig1_HTML.jpg">
            <a:extLst>
              <a:ext uri="{FF2B5EF4-FFF2-40B4-BE49-F238E27FC236}">
                <a16:creationId xmlns:a16="http://schemas.microsoft.com/office/drawing/2014/main" id="{5E02E4EE-D9D9-2D44-94AB-237998838D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301" y="1084264"/>
            <a:ext cx="7305675"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a:extLst>
              <a:ext uri="{FF2B5EF4-FFF2-40B4-BE49-F238E27FC236}">
                <a16:creationId xmlns:a16="http://schemas.microsoft.com/office/drawing/2014/main" id="{D3F9E9DB-A4BD-FF4C-853A-343E0B2599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646738"/>
            <a:ext cx="40386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95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BCB70-E33D-164B-99E5-CED57DFA3AAF}"/>
              </a:ext>
            </a:extLst>
          </p:cNvPr>
          <p:cNvSpPr>
            <a:spLocks noGrp="1"/>
          </p:cNvSpPr>
          <p:nvPr>
            <p:ph type="title"/>
          </p:nvPr>
        </p:nvSpPr>
        <p:spPr>
          <a:xfrm>
            <a:off x="1676400" y="1"/>
            <a:ext cx="8915400" cy="862013"/>
          </a:xfrm>
        </p:spPr>
        <p:txBody>
          <a:bodyPr rtlCol="0">
            <a:normAutofit fontScale="90000"/>
          </a:bodyPr>
          <a:lstStyle/>
          <a:p>
            <a:pPr>
              <a:defRPr/>
            </a:pPr>
            <a:r>
              <a:rPr lang="en-US" dirty="0">
                <a:ea typeface="MS PGothic" panose="020B0600070205080204" pitchFamily="34" charset="-128"/>
                <a:cs typeface="ＭＳ Ｐゴシック" charset="0"/>
              </a:rPr>
              <a:t>In </a:t>
            </a:r>
            <a:r>
              <a:rPr lang="en-US" dirty="0" err="1">
                <a:ea typeface="MS PGothic" panose="020B0600070205080204" pitchFamily="34" charset="-128"/>
                <a:cs typeface="ＭＳ Ｐゴシック" charset="0"/>
              </a:rPr>
              <a:t>biofluids</a:t>
            </a:r>
            <a:r>
              <a:rPr lang="en-US" dirty="0">
                <a:ea typeface="MS PGothic" panose="020B0600070205080204" pitchFamily="34" charset="-128"/>
                <a:cs typeface="ＭＳ Ｐゴシック" charset="0"/>
              </a:rPr>
              <a:t>, vesicles come from many different cells</a:t>
            </a:r>
          </a:p>
        </p:txBody>
      </p:sp>
      <p:sp>
        <p:nvSpPr>
          <p:cNvPr id="15362" name="Content Placeholder 5">
            <a:extLst>
              <a:ext uri="{FF2B5EF4-FFF2-40B4-BE49-F238E27FC236}">
                <a16:creationId xmlns:a16="http://schemas.microsoft.com/office/drawing/2014/main" id="{DF172B7C-7833-4743-A6FD-198E4FE46836}"/>
              </a:ext>
            </a:extLst>
          </p:cNvPr>
          <p:cNvSpPr>
            <a:spLocks noGrp="1" noChangeArrowheads="1"/>
          </p:cNvSpPr>
          <p:nvPr>
            <p:ph idx="1"/>
          </p:nvPr>
        </p:nvSpPr>
        <p:spPr/>
        <p:txBody>
          <a:bodyPr/>
          <a:lstStyle/>
          <a:p>
            <a:endParaRPr lang="en-US" altLang="en-US"/>
          </a:p>
        </p:txBody>
      </p:sp>
      <p:pic>
        <p:nvPicPr>
          <p:cNvPr id="15363" name="Picture 2">
            <a:extLst>
              <a:ext uri="{FF2B5EF4-FFF2-40B4-BE49-F238E27FC236}">
                <a16:creationId xmlns:a16="http://schemas.microsoft.com/office/drawing/2014/main" id="{C5F44530-48B4-C740-AB80-07BB3C355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98575"/>
            <a:ext cx="67818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146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A6B4-B447-CC42-B353-DF8E1A9E82B4}"/>
              </a:ext>
            </a:extLst>
          </p:cNvPr>
          <p:cNvSpPr>
            <a:spLocks noGrp="1"/>
          </p:cNvSpPr>
          <p:nvPr>
            <p:ph type="title"/>
          </p:nvPr>
        </p:nvSpPr>
        <p:spPr/>
        <p:txBody>
          <a:bodyPr>
            <a:normAutofit fontScale="90000"/>
          </a:bodyPr>
          <a:lstStyle/>
          <a:p>
            <a:pPr>
              <a:defRPr/>
            </a:pPr>
            <a:r>
              <a:rPr lang="en-US" dirty="0">
                <a:ea typeface="MS PGothic" panose="020B0600070205080204" pitchFamily="34" charset="-128"/>
                <a:cs typeface="ＭＳ Ｐゴシック" charset="0"/>
              </a:rPr>
              <a:t>EV Analysis Opportunities and Challenges</a:t>
            </a:r>
          </a:p>
        </p:txBody>
      </p:sp>
      <p:sp>
        <p:nvSpPr>
          <p:cNvPr id="3" name="Content Placeholder 2">
            <a:extLst>
              <a:ext uri="{FF2B5EF4-FFF2-40B4-BE49-F238E27FC236}">
                <a16:creationId xmlns:a16="http://schemas.microsoft.com/office/drawing/2014/main" id="{55713D10-AB76-9F49-B9FC-E6CD7FA25BD5}"/>
              </a:ext>
            </a:extLst>
          </p:cNvPr>
          <p:cNvSpPr>
            <a:spLocks noGrp="1"/>
          </p:cNvSpPr>
          <p:nvPr>
            <p:ph sz="half" idx="4294967295"/>
          </p:nvPr>
        </p:nvSpPr>
        <p:spPr>
          <a:xfrm>
            <a:off x="2362200" y="1371600"/>
            <a:ext cx="3886200" cy="4351338"/>
          </a:xfrm>
        </p:spPr>
        <p:txBody>
          <a:bodyPr/>
          <a:lstStyle/>
          <a:p>
            <a:pPr>
              <a:defRPr/>
            </a:pPr>
            <a:r>
              <a:rPr lang="en-US" sz="2000" dirty="0">
                <a:ea typeface="MS PGothic" panose="020B0600070205080204" pitchFamily="34" charset="-128"/>
                <a:cs typeface="ＭＳ Ｐゴシック" charset="0"/>
              </a:rPr>
              <a:t>Biomarkers</a:t>
            </a:r>
          </a:p>
          <a:p>
            <a:pPr marL="0" indent="0">
              <a:buNone/>
              <a:defRPr/>
            </a:pPr>
            <a:endParaRPr lang="en-US" sz="2000" dirty="0">
              <a:ea typeface="MS PGothic" panose="020B0600070205080204" pitchFamily="34" charset="-128"/>
              <a:cs typeface="ＭＳ Ｐゴシック" charset="0"/>
            </a:endParaRPr>
          </a:p>
          <a:p>
            <a:pPr>
              <a:defRPr/>
            </a:pPr>
            <a:r>
              <a:rPr lang="en-US" sz="2000" dirty="0">
                <a:ea typeface="MS PGothic" panose="020B0600070205080204" pitchFamily="34" charset="-128"/>
                <a:cs typeface="ＭＳ Ｐゴシック" charset="0"/>
              </a:rPr>
              <a:t>Therapeutic targets</a:t>
            </a:r>
          </a:p>
          <a:p>
            <a:pPr marL="0" indent="0">
              <a:buNone/>
              <a:defRPr/>
            </a:pPr>
            <a:endParaRPr lang="en-US" sz="2000" dirty="0">
              <a:ea typeface="MS PGothic" panose="020B0600070205080204" pitchFamily="34" charset="-128"/>
              <a:cs typeface="ＭＳ Ｐゴシック" charset="0"/>
            </a:endParaRPr>
          </a:p>
          <a:p>
            <a:pPr>
              <a:defRPr/>
            </a:pPr>
            <a:r>
              <a:rPr lang="en-US" sz="2000" dirty="0">
                <a:ea typeface="MS PGothic" panose="020B0600070205080204" pitchFamily="34" charset="-128"/>
                <a:cs typeface="ＭＳ Ｐゴシック" charset="0"/>
              </a:rPr>
              <a:t>Therapies</a:t>
            </a:r>
          </a:p>
        </p:txBody>
      </p:sp>
      <p:sp>
        <p:nvSpPr>
          <p:cNvPr id="16387" name="Content Placeholder 3">
            <a:extLst>
              <a:ext uri="{FF2B5EF4-FFF2-40B4-BE49-F238E27FC236}">
                <a16:creationId xmlns:a16="http://schemas.microsoft.com/office/drawing/2014/main" id="{0F2F0FCB-FC26-2E48-92E9-7837AFC834BD}"/>
              </a:ext>
            </a:extLst>
          </p:cNvPr>
          <p:cNvSpPr>
            <a:spLocks noGrp="1" noChangeArrowheads="1"/>
          </p:cNvSpPr>
          <p:nvPr>
            <p:ph sz="half" idx="4294967295"/>
          </p:nvPr>
        </p:nvSpPr>
        <p:spPr>
          <a:xfrm>
            <a:off x="6457950" y="1371600"/>
            <a:ext cx="4210050" cy="4351338"/>
          </a:xfrm>
        </p:spPr>
        <p:txBody>
          <a:bodyPr/>
          <a:lstStyle/>
          <a:p>
            <a:r>
              <a:rPr lang="en-US" altLang="en-US" sz="2000"/>
              <a:t>EVs are heterogeneous</a:t>
            </a:r>
          </a:p>
          <a:p>
            <a:pPr lvl="1"/>
            <a:r>
              <a:rPr lang="en-US" altLang="en-US"/>
              <a:t>Shed from the surface or secreted</a:t>
            </a:r>
          </a:p>
          <a:p>
            <a:pPr lvl="1"/>
            <a:r>
              <a:rPr lang="en-US" altLang="en-US"/>
              <a:t>Come from many different cell types </a:t>
            </a:r>
          </a:p>
          <a:p>
            <a:pPr lvl="1"/>
            <a:r>
              <a:rPr lang="en-US" altLang="en-US"/>
              <a:t>Require multiparameter analysis</a:t>
            </a:r>
          </a:p>
          <a:p>
            <a:r>
              <a:rPr lang="en-US" altLang="en-US" sz="2000"/>
              <a:t>EVs are small and dim</a:t>
            </a:r>
          </a:p>
          <a:p>
            <a:pPr lvl="1"/>
            <a:r>
              <a:rPr lang="en-US" altLang="en-US"/>
              <a:t>They don</a:t>
            </a:r>
            <a:r>
              <a:rPr lang="ja-JP" altLang="en-US"/>
              <a:t>’</a:t>
            </a:r>
            <a:r>
              <a:rPr lang="en-US" altLang="ja-JP"/>
              <a:t>t scatter much light</a:t>
            </a:r>
          </a:p>
          <a:p>
            <a:pPr lvl="1"/>
            <a:r>
              <a:rPr lang="en-US" altLang="en-US"/>
              <a:t>They don</a:t>
            </a:r>
            <a:r>
              <a:rPr lang="ja-JP" altLang="en-US"/>
              <a:t>’</a:t>
            </a:r>
            <a:r>
              <a:rPr lang="en-US" altLang="ja-JP"/>
              <a:t>t have many antigens</a:t>
            </a:r>
          </a:p>
          <a:p>
            <a:pPr lvl="1"/>
            <a:r>
              <a:rPr lang="en-US" altLang="en-US"/>
              <a:t>Conventional FC performs poorly</a:t>
            </a:r>
          </a:p>
          <a:p>
            <a:endParaRPr lang="en-US" altLang="en-US" sz="2000"/>
          </a:p>
        </p:txBody>
      </p:sp>
    </p:spTree>
    <p:extLst>
      <p:ext uri="{BB962C8B-B14F-4D97-AF65-F5344CB8AC3E}">
        <p14:creationId xmlns:p14="http://schemas.microsoft.com/office/powerpoint/2010/main" val="84988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a:extLst>
              <a:ext uri="{FF2B5EF4-FFF2-40B4-BE49-F238E27FC236}">
                <a16:creationId xmlns:a16="http://schemas.microsoft.com/office/drawing/2014/main" id="{A6660997-C6E7-5A4D-8B6B-1F585C4C7B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78526" y="469901"/>
            <a:ext cx="4670425"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8DE2A8D1-1196-5842-8828-D62F7FFDEFB5}"/>
              </a:ext>
            </a:extLst>
          </p:cNvPr>
          <p:cNvSpPr/>
          <p:nvPr/>
        </p:nvSpPr>
        <p:spPr>
          <a:xfrm>
            <a:off x="1760538" y="635000"/>
            <a:ext cx="3657600" cy="34290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5CBA91C4-ECDA-6B4D-9BCE-54D7A5A8C5B3}"/>
              </a:ext>
            </a:extLst>
          </p:cNvPr>
          <p:cNvSpPr/>
          <p:nvPr/>
        </p:nvSpPr>
        <p:spPr>
          <a:xfrm>
            <a:off x="3471863" y="5511801"/>
            <a:ext cx="487362" cy="48736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BEFD0B6E-0359-F642-8A1D-1D08DFDEE3D0}"/>
              </a:ext>
            </a:extLst>
          </p:cNvPr>
          <p:cNvSpPr/>
          <p:nvPr/>
        </p:nvSpPr>
        <p:spPr>
          <a:xfrm>
            <a:off x="4143376" y="4973638"/>
            <a:ext cx="487363" cy="4873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89B2B7EE-0F52-8342-8BE8-5F741A06C2D9}"/>
              </a:ext>
            </a:extLst>
          </p:cNvPr>
          <p:cNvSpPr/>
          <p:nvPr/>
        </p:nvSpPr>
        <p:spPr>
          <a:xfrm>
            <a:off x="4113213" y="5759451"/>
            <a:ext cx="457200" cy="48736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6041AD45-8D65-D948-A366-8925388A59AC}"/>
              </a:ext>
            </a:extLst>
          </p:cNvPr>
          <p:cNvSpPr/>
          <p:nvPr/>
        </p:nvSpPr>
        <p:spPr>
          <a:xfrm>
            <a:off x="4792663" y="5503863"/>
            <a:ext cx="488950" cy="4889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a:extLst>
              <a:ext uri="{FF2B5EF4-FFF2-40B4-BE49-F238E27FC236}">
                <a16:creationId xmlns:a16="http://schemas.microsoft.com/office/drawing/2014/main" id="{7036B0C6-75D4-0E44-BB37-439E642461B6}"/>
              </a:ext>
            </a:extLst>
          </p:cNvPr>
          <p:cNvSpPr txBox="1"/>
          <p:nvPr/>
        </p:nvSpPr>
        <p:spPr>
          <a:xfrm>
            <a:off x="2746262" y="674689"/>
            <a:ext cx="1684564" cy="646331"/>
          </a:xfrm>
          <a:prstGeom prst="rect">
            <a:avLst/>
          </a:prstGeom>
          <a:noFill/>
        </p:spPr>
        <p:txBody>
          <a:bodyPr wrap="none">
            <a:spAutoFit/>
          </a:bodyPr>
          <a:lstStyle/>
          <a:p>
            <a:pPr algn="ctr">
              <a:defRPr/>
            </a:pPr>
            <a:r>
              <a:rPr lang="en-US" dirty="0">
                <a:ea typeface="MS PGothic" panose="020B0600070205080204" pitchFamily="34" charset="-128"/>
              </a:rPr>
              <a:t>Cell </a:t>
            </a:r>
          </a:p>
          <a:p>
            <a:pPr>
              <a:defRPr/>
            </a:pPr>
            <a:r>
              <a:rPr lang="en-US" dirty="0">
                <a:ea typeface="MS PGothic" panose="020B0600070205080204" pitchFamily="34" charset="-128"/>
              </a:rPr>
              <a:t>10 um diameter</a:t>
            </a:r>
          </a:p>
        </p:txBody>
      </p:sp>
      <p:sp>
        <p:nvSpPr>
          <p:cNvPr id="11" name="TextBox 10">
            <a:extLst>
              <a:ext uri="{FF2B5EF4-FFF2-40B4-BE49-F238E27FC236}">
                <a16:creationId xmlns:a16="http://schemas.microsoft.com/office/drawing/2014/main" id="{CBDC5B6A-5EFB-D54F-94D3-C47C16BFCF28}"/>
              </a:ext>
            </a:extLst>
          </p:cNvPr>
          <p:cNvSpPr txBox="1"/>
          <p:nvPr/>
        </p:nvSpPr>
        <p:spPr>
          <a:xfrm>
            <a:off x="1797051" y="1900239"/>
            <a:ext cx="3694113" cy="923925"/>
          </a:xfrm>
          <a:prstGeom prst="rect">
            <a:avLst/>
          </a:prstGeom>
          <a:noFill/>
        </p:spPr>
        <p:txBody>
          <a:bodyPr>
            <a:spAutoFit/>
          </a:bodyPr>
          <a:lstStyle/>
          <a:p>
            <a:pPr>
              <a:defRPr/>
            </a:pPr>
            <a:r>
              <a:rPr lang="en-US" dirty="0">
                <a:ea typeface="MS PGothic" panose="020B0600070205080204" pitchFamily="34" charset="-128"/>
              </a:rPr>
              <a:t>CD16: 	10,000 copies (50/um</a:t>
            </a:r>
            <a:r>
              <a:rPr lang="en-US" baseline="30000" dirty="0">
                <a:ea typeface="MS PGothic" panose="020B0600070205080204" pitchFamily="34" charset="-128"/>
              </a:rPr>
              <a:t>2</a:t>
            </a:r>
            <a:r>
              <a:rPr lang="en-US" dirty="0">
                <a:ea typeface="MS PGothic" panose="020B0600070205080204" pitchFamily="34" charset="-128"/>
              </a:rPr>
              <a:t>)</a:t>
            </a:r>
          </a:p>
          <a:p>
            <a:pPr>
              <a:defRPr/>
            </a:pPr>
            <a:r>
              <a:rPr lang="en-US" dirty="0">
                <a:ea typeface="MS PGothic" panose="020B0600070205080204" pitchFamily="34" charset="-128"/>
              </a:rPr>
              <a:t>CD11a: 	55,000 copies (274/um</a:t>
            </a:r>
            <a:r>
              <a:rPr lang="en-US" baseline="30000" dirty="0">
                <a:ea typeface="MS PGothic" panose="020B0600070205080204" pitchFamily="34" charset="-128"/>
              </a:rPr>
              <a:t>2</a:t>
            </a:r>
            <a:r>
              <a:rPr lang="en-US" dirty="0">
                <a:ea typeface="MS PGothic" panose="020B0600070205080204" pitchFamily="34" charset="-128"/>
              </a:rPr>
              <a:t>)</a:t>
            </a:r>
          </a:p>
          <a:p>
            <a:pPr>
              <a:defRPr/>
            </a:pPr>
            <a:r>
              <a:rPr lang="en-US" dirty="0">
                <a:ea typeface="MS PGothic" panose="020B0600070205080204" pitchFamily="34" charset="-128"/>
              </a:rPr>
              <a:t>CD14: 	110,000 copies (547/um</a:t>
            </a:r>
            <a:r>
              <a:rPr lang="en-US" baseline="30000" dirty="0">
                <a:ea typeface="MS PGothic" panose="020B0600070205080204" pitchFamily="34" charset="-128"/>
              </a:rPr>
              <a:t>2</a:t>
            </a:r>
            <a:r>
              <a:rPr lang="en-US" dirty="0">
                <a:ea typeface="MS PGothic" panose="020B0600070205080204" pitchFamily="34" charset="-128"/>
              </a:rPr>
              <a:t>)</a:t>
            </a:r>
          </a:p>
        </p:txBody>
      </p:sp>
      <p:cxnSp>
        <p:nvCxnSpPr>
          <p:cNvPr id="13" name="Straight Arrow Connector 12">
            <a:extLst>
              <a:ext uri="{FF2B5EF4-FFF2-40B4-BE49-F238E27FC236}">
                <a16:creationId xmlns:a16="http://schemas.microsoft.com/office/drawing/2014/main" id="{6104D5C4-1114-AE47-8975-798BC6D4A3C7}"/>
              </a:ext>
            </a:extLst>
          </p:cNvPr>
          <p:cNvCxnSpPr/>
          <p:nvPr/>
        </p:nvCxnSpPr>
        <p:spPr>
          <a:xfrm flipV="1">
            <a:off x="5003800" y="3632200"/>
            <a:ext cx="357188" cy="6350"/>
          </a:xfrm>
          <a:prstGeom prst="straightConnector1">
            <a:avLst/>
          </a:prstGeom>
          <a:ln w="571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781C936-2CBF-2E49-885D-2004D144A300}"/>
              </a:ext>
            </a:extLst>
          </p:cNvPr>
          <p:cNvSpPr txBox="1"/>
          <p:nvPr/>
        </p:nvSpPr>
        <p:spPr>
          <a:xfrm>
            <a:off x="4851400" y="3608388"/>
            <a:ext cx="660758" cy="369332"/>
          </a:xfrm>
          <a:prstGeom prst="rect">
            <a:avLst/>
          </a:prstGeom>
          <a:noFill/>
        </p:spPr>
        <p:txBody>
          <a:bodyPr wrap="none">
            <a:spAutoFit/>
          </a:bodyPr>
          <a:lstStyle/>
          <a:p>
            <a:pPr>
              <a:defRPr/>
            </a:pPr>
            <a:r>
              <a:rPr lang="en-US" dirty="0">
                <a:ea typeface="MS PGothic" panose="020B0600070205080204" pitchFamily="34" charset="-128"/>
              </a:rPr>
              <a:t>1 um</a:t>
            </a:r>
          </a:p>
        </p:txBody>
      </p:sp>
      <p:cxnSp>
        <p:nvCxnSpPr>
          <p:cNvPr id="18" name="Straight Arrow Connector 17">
            <a:extLst>
              <a:ext uri="{FF2B5EF4-FFF2-40B4-BE49-F238E27FC236}">
                <a16:creationId xmlns:a16="http://schemas.microsoft.com/office/drawing/2014/main" id="{52DAAC92-524E-AD44-8850-BAFF1B3B8E42}"/>
              </a:ext>
            </a:extLst>
          </p:cNvPr>
          <p:cNvCxnSpPr/>
          <p:nvPr/>
        </p:nvCxnSpPr>
        <p:spPr>
          <a:xfrm>
            <a:off x="7635876" y="5988050"/>
            <a:ext cx="428625" cy="0"/>
          </a:xfrm>
          <a:prstGeom prst="straightConnector1">
            <a:avLst/>
          </a:prstGeom>
          <a:ln w="571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2AAB16E-762B-8942-8ACD-AA76009F882E}"/>
              </a:ext>
            </a:extLst>
          </p:cNvPr>
          <p:cNvSpPr txBox="1"/>
          <p:nvPr/>
        </p:nvSpPr>
        <p:spPr>
          <a:xfrm>
            <a:off x="7413626" y="6000750"/>
            <a:ext cx="894797" cy="369332"/>
          </a:xfrm>
          <a:prstGeom prst="rect">
            <a:avLst/>
          </a:prstGeom>
          <a:noFill/>
        </p:spPr>
        <p:txBody>
          <a:bodyPr wrap="none">
            <a:spAutoFit/>
          </a:bodyPr>
          <a:lstStyle/>
          <a:p>
            <a:pPr>
              <a:defRPr/>
            </a:pPr>
            <a:r>
              <a:rPr lang="en-US" dirty="0">
                <a:ea typeface="MS PGothic" panose="020B0600070205080204" pitchFamily="34" charset="-128"/>
              </a:rPr>
              <a:t>100 um</a:t>
            </a:r>
          </a:p>
        </p:txBody>
      </p:sp>
      <p:sp>
        <p:nvSpPr>
          <p:cNvPr id="21" name="Chord 20">
            <a:extLst>
              <a:ext uri="{FF2B5EF4-FFF2-40B4-BE49-F238E27FC236}">
                <a16:creationId xmlns:a16="http://schemas.microsoft.com/office/drawing/2014/main" id="{BC123CAB-2876-2848-82E0-BBCECD65ED2D}"/>
              </a:ext>
            </a:extLst>
          </p:cNvPr>
          <p:cNvSpPr/>
          <p:nvPr/>
        </p:nvSpPr>
        <p:spPr>
          <a:xfrm rot="10800000">
            <a:off x="1295400" y="6297614"/>
            <a:ext cx="9499600" cy="1550987"/>
          </a:xfrm>
          <a:prstGeom prst="chord">
            <a:avLst>
              <a:gd name="adj1" fmla="val 139138"/>
              <a:gd name="adj2" fmla="val 1066863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DC13DA09-9B30-C143-8E14-219E560CD4F8}"/>
              </a:ext>
            </a:extLst>
          </p:cNvPr>
          <p:cNvSpPr/>
          <p:nvPr/>
        </p:nvSpPr>
        <p:spPr>
          <a:xfrm>
            <a:off x="5854700" y="4227513"/>
            <a:ext cx="654050" cy="6540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a:extLst>
              <a:ext uri="{FF2B5EF4-FFF2-40B4-BE49-F238E27FC236}">
                <a16:creationId xmlns:a16="http://schemas.microsoft.com/office/drawing/2014/main" id="{34C89D62-E96E-AC4A-9479-2F4E425F0D45}"/>
              </a:ext>
            </a:extLst>
          </p:cNvPr>
          <p:cNvSpPr/>
          <p:nvPr/>
        </p:nvSpPr>
        <p:spPr>
          <a:xfrm>
            <a:off x="2692400" y="6051550"/>
            <a:ext cx="300038" cy="2984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a:extLst>
              <a:ext uri="{FF2B5EF4-FFF2-40B4-BE49-F238E27FC236}">
                <a16:creationId xmlns:a16="http://schemas.microsoft.com/office/drawing/2014/main" id="{0CF5DC16-BD38-7740-96FD-3E47F4B329FB}"/>
              </a:ext>
            </a:extLst>
          </p:cNvPr>
          <p:cNvSpPr/>
          <p:nvPr/>
        </p:nvSpPr>
        <p:spPr>
          <a:xfrm>
            <a:off x="2103438" y="5961063"/>
            <a:ext cx="298450" cy="2984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4374362D-EE92-0346-8702-19F7611A3D7E}"/>
              </a:ext>
            </a:extLst>
          </p:cNvPr>
          <p:cNvSpPr/>
          <p:nvPr/>
        </p:nvSpPr>
        <p:spPr>
          <a:xfrm>
            <a:off x="6359526" y="5210176"/>
            <a:ext cx="925513" cy="925513"/>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a:extLst>
              <a:ext uri="{FF2B5EF4-FFF2-40B4-BE49-F238E27FC236}">
                <a16:creationId xmlns:a16="http://schemas.microsoft.com/office/drawing/2014/main" id="{0C39E5C3-B1DD-D841-A8C1-46391239BB6C}"/>
              </a:ext>
            </a:extLst>
          </p:cNvPr>
          <p:cNvSpPr/>
          <p:nvPr/>
        </p:nvSpPr>
        <p:spPr>
          <a:xfrm>
            <a:off x="7005639" y="3917951"/>
            <a:ext cx="1373187" cy="137477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669AEB91-2E96-F84C-AEEF-DC0C943E5AE7}"/>
              </a:ext>
            </a:extLst>
          </p:cNvPr>
          <p:cNvSpPr/>
          <p:nvPr/>
        </p:nvSpPr>
        <p:spPr>
          <a:xfrm>
            <a:off x="5046663" y="4722813"/>
            <a:ext cx="487362" cy="4873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D4CD4314-9CAB-5D43-95CE-578738DD5F83}"/>
              </a:ext>
            </a:extLst>
          </p:cNvPr>
          <p:cNvSpPr/>
          <p:nvPr/>
        </p:nvSpPr>
        <p:spPr>
          <a:xfrm>
            <a:off x="2813050" y="5332413"/>
            <a:ext cx="457200" cy="4873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a:extLst>
              <a:ext uri="{FF2B5EF4-FFF2-40B4-BE49-F238E27FC236}">
                <a16:creationId xmlns:a16="http://schemas.microsoft.com/office/drawing/2014/main" id="{ADCFCE20-BC15-0C47-A146-22FCAA6247B0}"/>
              </a:ext>
            </a:extLst>
          </p:cNvPr>
          <p:cNvSpPr/>
          <p:nvPr/>
        </p:nvSpPr>
        <p:spPr>
          <a:xfrm>
            <a:off x="5491163" y="5232400"/>
            <a:ext cx="654050" cy="65405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a:extLst>
              <a:ext uri="{FF2B5EF4-FFF2-40B4-BE49-F238E27FC236}">
                <a16:creationId xmlns:a16="http://schemas.microsoft.com/office/drawing/2014/main" id="{C033E3B3-21A1-2D4B-8A9B-739D0DC2AC4F}"/>
              </a:ext>
            </a:extLst>
          </p:cNvPr>
          <p:cNvSpPr/>
          <p:nvPr/>
        </p:nvSpPr>
        <p:spPr>
          <a:xfrm>
            <a:off x="8253413" y="4494214"/>
            <a:ext cx="1827212" cy="182562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Box 33">
            <a:extLst>
              <a:ext uri="{FF2B5EF4-FFF2-40B4-BE49-F238E27FC236}">
                <a16:creationId xmlns:a16="http://schemas.microsoft.com/office/drawing/2014/main" id="{BB530723-DA4E-9E4F-A2D6-3F23002A9FF7}"/>
              </a:ext>
            </a:extLst>
          </p:cNvPr>
          <p:cNvSpPr txBox="1"/>
          <p:nvPr/>
        </p:nvSpPr>
        <p:spPr>
          <a:xfrm>
            <a:off x="7237924" y="88901"/>
            <a:ext cx="2211952" cy="646331"/>
          </a:xfrm>
          <a:prstGeom prst="rect">
            <a:avLst/>
          </a:prstGeom>
          <a:noFill/>
        </p:spPr>
        <p:txBody>
          <a:bodyPr wrap="none">
            <a:spAutoFit/>
          </a:bodyPr>
          <a:lstStyle/>
          <a:p>
            <a:pPr algn="ctr">
              <a:defRPr/>
            </a:pPr>
            <a:r>
              <a:rPr lang="en-US" dirty="0">
                <a:ea typeface="MS PGothic" panose="020B0600070205080204" pitchFamily="34" charset="-128"/>
              </a:rPr>
              <a:t>Cell-derived EVs </a:t>
            </a:r>
          </a:p>
          <a:p>
            <a:pPr>
              <a:defRPr/>
            </a:pPr>
            <a:r>
              <a:rPr lang="en-US" dirty="0">
                <a:ea typeface="MS PGothic" panose="020B0600070205080204" pitchFamily="34" charset="-128"/>
              </a:rPr>
              <a:t>80 - 400 um diameter</a:t>
            </a:r>
          </a:p>
        </p:txBody>
      </p:sp>
    </p:spTree>
    <p:extLst>
      <p:ext uri="{BB962C8B-B14F-4D97-AF65-F5344CB8AC3E}">
        <p14:creationId xmlns:p14="http://schemas.microsoft.com/office/powerpoint/2010/main" val="2431854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BBF3E8CC-7DCC-8D4F-922D-5C04BF3BB8F5}"/>
              </a:ext>
            </a:extLst>
          </p:cNvPr>
          <p:cNvSpPr>
            <a:spLocks noGrp="1" noChangeArrowheads="1"/>
          </p:cNvSpPr>
          <p:nvPr>
            <p:ph type="title"/>
          </p:nvPr>
        </p:nvSpPr>
        <p:spPr/>
        <p:txBody>
          <a:bodyPr/>
          <a:lstStyle/>
          <a:p>
            <a:r>
              <a:rPr lang="en-US" altLang="en-US"/>
              <a:t>EV Analysis Methods</a:t>
            </a:r>
          </a:p>
        </p:txBody>
      </p:sp>
      <p:sp>
        <p:nvSpPr>
          <p:cNvPr id="19458" name="Content Placeholder 2">
            <a:extLst>
              <a:ext uri="{FF2B5EF4-FFF2-40B4-BE49-F238E27FC236}">
                <a16:creationId xmlns:a16="http://schemas.microsoft.com/office/drawing/2014/main" id="{CF754786-BC3D-1142-8104-9885EEB40373}"/>
              </a:ext>
            </a:extLst>
          </p:cNvPr>
          <p:cNvSpPr>
            <a:spLocks noGrp="1" noChangeArrowheads="1"/>
          </p:cNvSpPr>
          <p:nvPr>
            <p:ph sz="half" idx="4294967295"/>
          </p:nvPr>
        </p:nvSpPr>
        <p:spPr>
          <a:xfrm>
            <a:off x="1524000" y="2743201"/>
            <a:ext cx="3886200" cy="2974975"/>
          </a:xfrm>
        </p:spPr>
        <p:txBody>
          <a:bodyPr/>
          <a:lstStyle/>
          <a:p>
            <a:r>
              <a:rPr lang="en-US" altLang="en-US" sz="1800"/>
              <a:t>Bulk Analysis</a:t>
            </a:r>
          </a:p>
          <a:p>
            <a:pPr lvl="1"/>
            <a:r>
              <a:rPr lang="en-US" altLang="en-US" sz="1800"/>
              <a:t>Dynamic light scattering</a:t>
            </a:r>
          </a:p>
          <a:p>
            <a:pPr lvl="2"/>
            <a:r>
              <a:rPr lang="en-US" altLang="en-US"/>
              <a:t>Size distribution</a:t>
            </a:r>
          </a:p>
          <a:p>
            <a:pPr lvl="1"/>
            <a:r>
              <a:rPr lang="en-US" altLang="en-US" sz="1800"/>
              <a:t>Immunoassay</a:t>
            </a:r>
          </a:p>
          <a:p>
            <a:pPr lvl="2"/>
            <a:r>
              <a:rPr lang="en-US" altLang="en-US"/>
              <a:t>Total antigen</a:t>
            </a:r>
          </a:p>
          <a:p>
            <a:pPr lvl="1"/>
            <a:r>
              <a:rPr lang="en-US" altLang="en-US" sz="1800"/>
              <a:t>Genomics</a:t>
            </a:r>
          </a:p>
          <a:p>
            <a:pPr lvl="2"/>
            <a:r>
              <a:rPr lang="en-US" altLang="en-US"/>
              <a:t>miRNA</a:t>
            </a:r>
          </a:p>
          <a:p>
            <a:pPr lvl="1"/>
            <a:r>
              <a:rPr lang="en-US" altLang="en-US" sz="1800"/>
              <a:t>Proteomics</a:t>
            </a:r>
          </a:p>
          <a:p>
            <a:pPr lvl="2"/>
            <a:r>
              <a:rPr lang="en-US" altLang="en-US"/>
              <a:t>Mass spec</a:t>
            </a:r>
          </a:p>
          <a:p>
            <a:pPr lvl="1"/>
            <a:endParaRPr lang="en-US" altLang="en-US" sz="1800"/>
          </a:p>
        </p:txBody>
      </p:sp>
      <p:sp>
        <p:nvSpPr>
          <p:cNvPr id="19459" name="Content Placeholder 3">
            <a:extLst>
              <a:ext uri="{FF2B5EF4-FFF2-40B4-BE49-F238E27FC236}">
                <a16:creationId xmlns:a16="http://schemas.microsoft.com/office/drawing/2014/main" id="{99CE7591-9DE5-1C49-BBAB-C8F08D42B6A3}"/>
              </a:ext>
            </a:extLst>
          </p:cNvPr>
          <p:cNvSpPr>
            <a:spLocks noGrp="1" noChangeArrowheads="1"/>
          </p:cNvSpPr>
          <p:nvPr>
            <p:ph sz="half" idx="4294967295"/>
          </p:nvPr>
        </p:nvSpPr>
        <p:spPr>
          <a:xfrm>
            <a:off x="6534150" y="2743201"/>
            <a:ext cx="4133850" cy="2974975"/>
          </a:xfrm>
        </p:spPr>
        <p:txBody>
          <a:bodyPr>
            <a:normAutofit lnSpcReduction="10000"/>
          </a:bodyPr>
          <a:lstStyle/>
          <a:p>
            <a:r>
              <a:rPr lang="en-US" altLang="en-US" sz="1800"/>
              <a:t>Single Particle Analysis</a:t>
            </a:r>
          </a:p>
          <a:p>
            <a:pPr lvl="1"/>
            <a:r>
              <a:rPr lang="en-US" altLang="en-US" sz="1800"/>
              <a:t>Electron microscopy, cryo EM, AFM</a:t>
            </a:r>
          </a:p>
          <a:p>
            <a:pPr lvl="2"/>
            <a:r>
              <a:rPr lang="en-US" altLang="en-US"/>
              <a:t>Size, immuno-gold</a:t>
            </a:r>
          </a:p>
          <a:p>
            <a:pPr lvl="1"/>
            <a:r>
              <a:rPr lang="en-US" altLang="en-US" sz="1800"/>
              <a:t>Nanoparticle tracking analysis</a:t>
            </a:r>
          </a:p>
          <a:p>
            <a:pPr lvl="2"/>
            <a:r>
              <a:rPr lang="en-US" altLang="en-US"/>
              <a:t>Size, intensity</a:t>
            </a:r>
          </a:p>
          <a:p>
            <a:pPr lvl="1"/>
            <a:r>
              <a:rPr lang="en-US" altLang="en-US" sz="1800"/>
              <a:t>Resistive pulse spectroscopy</a:t>
            </a:r>
          </a:p>
          <a:p>
            <a:pPr lvl="2"/>
            <a:r>
              <a:rPr lang="en-US" altLang="en-US"/>
              <a:t>Size, zeta potential</a:t>
            </a:r>
          </a:p>
          <a:p>
            <a:pPr lvl="1"/>
            <a:r>
              <a:rPr lang="en-US" altLang="en-US" sz="1800"/>
              <a:t>Flow cytometry</a:t>
            </a:r>
          </a:p>
          <a:p>
            <a:pPr lvl="2"/>
            <a:r>
              <a:rPr lang="en-US" altLang="en-US"/>
              <a:t>Size (?), multiple antigens</a:t>
            </a:r>
          </a:p>
          <a:p>
            <a:endParaRPr lang="en-US" altLang="en-US" sz="1800"/>
          </a:p>
        </p:txBody>
      </p:sp>
      <p:sp>
        <p:nvSpPr>
          <p:cNvPr id="19460" name="Content Placeholder 2">
            <a:extLst>
              <a:ext uri="{FF2B5EF4-FFF2-40B4-BE49-F238E27FC236}">
                <a16:creationId xmlns:a16="http://schemas.microsoft.com/office/drawing/2014/main" id="{B991A463-44B8-B74B-94A8-16EE52639DDC}"/>
              </a:ext>
            </a:extLst>
          </p:cNvPr>
          <p:cNvSpPr txBox="1">
            <a:spLocks/>
          </p:cNvSpPr>
          <p:nvPr/>
        </p:nvSpPr>
        <p:spPr bwMode="auto">
          <a:xfrm>
            <a:off x="2152650" y="1524000"/>
            <a:ext cx="716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514350" indent="-171450" defTabSz="6858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6858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6858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6858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nSpc>
                <a:spcPct val="90000"/>
              </a:lnSpc>
              <a:spcBef>
                <a:spcPts val="750"/>
              </a:spcBef>
            </a:pPr>
            <a:r>
              <a:rPr lang="en-US" altLang="en-US" sz="1800"/>
              <a:t>EV Isolation – Blood, urine, saliva, CSF, culture media</a:t>
            </a:r>
          </a:p>
          <a:p>
            <a:pPr lvl="1">
              <a:lnSpc>
                <a:spcPct val="90000"/>
              </a:lnSpc>
              <a:spcBef>
                <a:spcPts val="375"/>
              </a:spcBef>
              <a:buFont typeface="Arial" panose="020B0604020202020204" pitchFamily="34" charset="0"/>
              <a:buChar char="•"/>
            </a:pPr>
            <a:r>
              <a:rPr lang="en-US" altLang="en-US" sz="1800"/>
              <a:t>Differential/gradient/ultra centrifugation, filtration, precipitation</a:t>
            </a:r>
          </a:p>
          <a:p>
            <a:pPr>
              <a:lnSpc>
                <a:spcPct val="90000"/>
              </a:lnSpc>
              <a:spcBef>
                <a:spcPts val="750"/>
              </a:spcBef>
              <a:buNone/>
            </a:pPr>
            <a:endParaRPr lang="en-US" altLang="en-US" sz="1800"/>
          </a:p>
          <a:p>
            <a:pPr lvl="1">
              <a:lnSpc>
                <a:spcPct val="90000"/>
              </a:lnSpc>
              <a:spcBef>
                <a:spcPts val="375"/>
              </a:spcBef>
              <a:buNone/>
            </a:pPr>
            <a:endParaRPr lang="en-US" altLang="en-US" sz="1800"/>
          </a:p>
        </p:txBody>
      </p:sp>
    </p:spTree>
    <p:extLst>
      <p:ext uri="{BB962C8B-B14F-4D97-AF65-F5344CB8AC3E}">
        <p14:creationId xmlns:p14="http://schemas.microsoft.com/office/powerpoint/2010/main" val="138066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79EE3B6-EF22-0E4D-B924-61D4592A9C55}"/>
              </a:ext>
            </a:extLst>
          </p:cNvPr>
          <p:cNvSpPr>
            <a:spLocks noGrp="1" noChangeArrowheads="1"/>
          </p:cNvSpPr>
          <p:nvPr>
            <p:ph type="title"/>
          </p:nvPr>
        </p:nvSpPr>
        <p:spPr/>
        <p:txBody>
          <a:bodyPr/>
          <a:lstStyle/>
          <a:p>
            <a:r>
              <a:rPr lang="en-US" altLang="en-US"/>
              <a:t>Microscopies</a:t>
            </a:r>
          </a:p>
        </p:txBody>
      </p:sp>
      <p:sp>
        <p:nvSpPr>
          <p:cNvPr id="20482" name="Content Placeholder 9">
            <a:extLst>
              <a:ext uri="{FF2B5EF4-FFF2-40B4-BE49-F238E27FC236}">
                <a16:creationId xmlns:a16="http://schemas.microsoft.com/office/drawing/2014/main" id="{301CC8D7-21E2-7A4D-902A-B53264A24E4F}"/>
              </a:ext>
            </a:extLst>
          </p:cNvPr>
          <p:cNvSpPr>
            <a:spLocks noGrp="1" noChangeArrowheads="1"/>
          </p:cNvSpPr>
          <p:nvPr>
            <p:ph idx="1"/>
          </p:nvPr>
        </p:nvSpPr>
        <p:spPr>
          <a:xfrm>
            <a:off x="2344738" y="1641476"/>
            <a:ext cx="3522662" cy="2638425"/>
          </a:xfrm>
        </p:spPr>
        <p:txBody>
          <a:bodyPr/>
          <a:lstStyle/>
          <a:p>
            <a:r>
              <a:rPr lang="en-US" altLang="en-US"/>
              <a:t>Cryo EM (+immunogold)</a:t>
            </a:r>
          </a:p>
          <a:p>
            <a:r>
              <a:rPr lang="en-US" altLang="en-US"/>
              <a:t>Freeze fracture EM</a:t>
            </a:r>
          </a:p>
          <a:p>
            <a:r>
              <a:rPr lang="en-US" altLang="en-US"/>
              <a:t>AFM</a:t>
            </a:r>
          </a:p>
          <a:p>
            <a:endParaRPr lang="en-US" altLang="en-US"/>
          </a:p>
        </p:txBody>
      </p:sp>
      <p:pic>
        <p:nvPicPr>
          <p:cNvPr id="20483" name="Picture 5">
            <a:extLst>
              <a:ext uri="{FF2B5EF4-FFF2-40B4-BE49-F238E27FC236}">
                <a16:creationId xmlns:a16="http://schemas.microsoft.com/office/drawing/2014/main" id="{CE3C3B28-DEC0-4B44-AFE3-36CF95B926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514850"/>
            <a:ext cx="50673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7">
            <a:extLst>
              <a:ext uri="{FF2B5EF4-FFF2-40B4-BE49-F238E27FC236}">
                <a16:creationId xmlns:a16="http://schemas.microsoft.com/office/drawing/2014/main" id="{41F2C994-74FC-C543-88F2-47F5A9A81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1233" y="3938081"/>
            <a:ext cx="44100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a:extLst>
              <a:ext uri="{FF2B5EF4-FFF2-40B4-BE49-F238E27FC236}">
                <a16:creationId xmlns:a16="http://schemas.microsoft.com/office/drawing/2014/main" id="{A2FAB02B-7A00-4D48-9DAF-689A7BDC74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47608" y="1155192"/>
            <a:ext cx="294481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426917"/>
      </p:ext>
    </p:extLst>
  </p:cSld>
  <p:clrMapOvr>
    <a:masterClrMapping/>
  </p:clrMapOvr>
</p:sld>
</file>

<file path=ppt/theme/theme1.xml><?xml version="1.0" encoding="utf-8"?>
<a:theme xmlns:a="http://schemas.openxmlformats.org/drawingml/2006/main" name="Section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80CCB7A885DF44DA9DA4E57A608E0E6" ma:contentTypeVersion="12" ma:contentTypeDescription="Create a new document." ma:contentTypeScope="" ma:versionID="23e998a2b7186fe278cd7c669d21ed0e">
  <xsd:schema xmlns:xsd="http://www.w3.org/2001/XMLSchema" xmlns:xs="http://www.w3.org/2001/XMLSchema" xmlns:p="http://schemas.microsoft.com/office/2006/metadata/properties" xmlns:ns2="5f34e6e3-143c-453e-b81d-6bdaf791876c" xmlns:ns3="408aa978-6175-4c65-a005-67a6b119246b" targetNamespace="http://schemas.microsoft.com/office/2006/metadata/properties" ma:root="true" ma:fieldsID="d6f2a4a7701c5ed85bab17672b94c7a5" ns2:_="" ns3:_="">
    <xsd:import namespace="5f34e6e3-143c-453e-b81d-6bdaf791876c"/>
    <xsd:import namespace="408aa978-6175-4c65-a005-67a6b11924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34e6e3-143c-453e-b81d-6bdaf7918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8aa978-6175-4c65-a005-67a6b119246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35BAB3-C059-458A-8E81-D73E0AEE1A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34e6e3-143c-453e-b81d-6bdaf791876c"/>
    <ds:schemaRef ds:uri="408aa978-6175-4c65-a005-67a6b1192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46093-3020-4977-BE22-D3EDD9209DC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F892CC4-E368-4C27-86D5-0E624F00D9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1206</TotalTime>
  <Words>1803</Words>
  <Application>Microsoft Macintosh PowerPoint</Application>
  <PresentationFormat>Widescreen</PresentationFormat>
  <Paragraphs>244</Paragraphs>
  <Slides>36</Slides>
  <Notes>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36</vt:i4>
      </vt:variant>
    </vt:vector>
  </HeadingPairs>
  <TitlesOfParts>
    <vt:vector size="46" baseType="lpstr">
      <vt:lpstr>Arial</vt:lpstr>
      <vt:lpstr>Arial Narrow</vt:lpstr>
      <vt:lpstr>Calibri</vt:lpstr>
      <vt:lpstr>Cambria</vt:lpstr>
      <vt:lpstr>Times New Roman</vt:lpstr>
      <vt:lpstr>Wingdings</vt:lpstr>
      <vt:lpstr>Section Cover</vt:lpstr>
      <vt:lpstr>2_Custom Design</vt:lpstr>
      <vt:lpstr>SPW 10.0 Graph</vt:lpstr>
      <vt:lpstr>Equation</vt:lpstr>
      <vt:lpstr>PowerPoint Presentation</vt:lpstr>
      <vt:lpstr>5-Exosomes and Nanoparticles</vt:lpstr>
      <vt:lpstr>Learning Objectives</vt:lpstr>
      <vt:lpstr>All cells release small vesicles</vt:lpstr>
      <vt:lpstr>In biofluids, vesicles come from many different cells</vt:lpstr>
      <vt:lpstr>EV Analysis Opportunities and Challenges</vt:lpstr>
      <vt:lpstr>PowerPoint Presentation</vt:lpstr>
      <vt:lpstr>EV Analysis Methods</vt:lpstr>
      <vt:lpstr>Microscopies</vt:lpstr>
      <vt:lpstr>PowerPoint Presentation</vt:lpstr>
      <vt:lpstr>Nanoparticle Tracking Analysis (NTA)</vt:lpstr>
      <vt:lpstr>Resistive Pulse Spectroscopy (RPS)</vt:lpstr>
      <vt:lpstr>How big are EVs?</vt:lpstr>
      <vt:lpstr>Why flow cytometry?</vt:lpstr>
      <vt:lpstr>Bead-based Flow Cytometry</vt:lpstr>
      <vt:lpstr>Single EV Analysis: “Calibrated” Size Discrimination</vt:lpstr>
      <vt:lpstr>Facts of Light Scatter</vt:lpstr>
      <vt:lpstr>Angle of Collection and Size Calculated for 488 nm excitation</vt:lpstr>
      <vt:lpstr>Particle Diameter Calculated at 488 nm excitation and 80-100⁰ collection</vt:lpstr>
      <vt:lpstr>Refractive Index and Size Calculated for 488 nm excitation and 80-100⁰ collection</vt:lpstr>
      <vt:lpstr>Reference Particles</vt:lpstr>
      <vt:lpstr>ISTH Standardization Effort</vt:lpstr>
      <vt:lpstr>How big are EVs?</vt:lpstr>
      <vt:lpstr>FC of Individual EVs: Pitfalls</vt:lpstr>
      <vt:lpstr>Coincidence?</vt:lpstr>
      <vt:lpstr>PowerPoint Presentation</vt:lpstr>
      <vt:lpstr>Coincidence detection: Dilution</vt:lpstr>
      <vt:lpstr>Limitations of Conventional FC</vt:lpstr>
      <vt:lpstr>PowerPoint Presentation</vt:lpstr>
      <vt:lpstr>PowerPoint Presentation</vt:lpstr>
      <vt:lpstr>Vesicle Flow Cytometry</vt:lpstr>
      <vt:lpstr>Vesicle Flow Cytometry</vt:lpstr>
      <vt:lpstr>Summary</vt:lpstr>
      <vt:lpstr>Resources</vt:lpstr>
      <vt:lpstr>More Resources</vt:lpstr>
      <vt:lpstr>Protocols and More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Mortier</dc:creator>
  <cp:lastModifiedBy>Robinson, Joseph Paul</cp:lastModifiedBy>
  <cp:revision>26</cp:revision>
  <dcterms:created xsi:type="dcterms:W3CDTF">2019-01-10T19:34:33Z</dcterms:created>
  <dcterms:modified xsi:type="dcterms:W3CDTF">2022-01-18T14:21:50Z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0x010100380CCB7A885DF44DA9DA4E57A608E0E6</vt:lpwstr>
  </property>
</Properties>
</file>