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57" r:id="rId5"/>
  </p:sldMasterIdLst>
  <p:notesMasterIdLst>
    <p:notesMasterId r:id="rId41"/>
  </p:notesMasterIdLst>
  <p:sldIdLst>
    <p:sldId id="302" r:id="rId6"/>
    <p:sldId id="669" r:id="rId7"/>
    <p:sldId id="673" r:id="rId8"/>
    <p:sldId id="670" r:id="rId9"/>
    <p:sldId id="566" r:id="rId10"/>
    <p:sldId id="567" r:id="rId11"/>
    <p:sldId id="591" r:id="rId12"/>
    <p:sldId id="568" r:id="rId13"/>
    <p:sldId id="619" r:id="rId14"/>
    <p:sldId id="577" r:id="rId15"/>
    <p:sldId id="659" r:id="rId16"/>
    <p:sldId id="640" r:id="rId17"/>
    <p:sldId id="576" r:id="rId18"/>
    <p:sldId id="573" r:id="rId19"/>
    <p:sldId id="638" r:id="rId20"/>
    <p:sldId id="668" r:id="rId21"/>
    <p:sldId id="652" r:id="rId22"/>
    <p:sldId id="642" r:id="rId23"/>
    <p:sldId id="581" r:id="rId24"/>
    <p:sldId id="582" r:id="rId25"/>
    <p:sldId id="583" r:id="rId26"/>
    <p:sldId id="589" r:id="rId27"/>
    <p:sldId id="657" r:id="rId28"/>
    <p:sldId id="585" r:id="rId29"/>
    <p:sldId id="586" r:id="rId30"/>
    <p:sldId id="654" r:id="rId31"/>
    <p:sldId id="647" r:id="rId32"/>
    <p:sldId id="593" r:id="rId33"/>
    <p:sldId id="596" r:id="rId34"/>
    <p:sldId id="598" r:id="rId35"/>
    <p:sldId id="620" r:id="rId36"/>
    <p:sldId id="600" r:id="rId37"/>
    <p:sldId id="603" r:id="rId38"/>
    <p:sldId id="671" r:id="rId39"/>
    <p:sldId id="67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BD4"/>
    <a:srgbClr val="FDB714"/>
    <a:srgbClr val="F26929"/>
    <a:srgbClr val="C63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718"/>
    <p:restoredTop sz="94737"/>
  </p:normalViewPr>
  <p:slideViewPr>
    <p:cSldViewPr snapToGrid="0" snapToObjects="1">
      <p:cViewPr varScale="1">
        <p:scale>
          <a:sx n="111" d="100"/>
          <a:sy n="111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_CYTOF\Resultats\Manips%20X%20valid&#176;%20HV\CyTOF\CLP25082014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_CYTOF\Resultats\Manips%20X%20valid&#176;%20HV\CyTOF\CLP25082014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-1998708000"/>
        <c:axId val="-2037696688"/>
      </c:scatterChart>
      <c:valAx>
        <c:axId val="-1998708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37696688"/>
        <c:crosses val="autoZero"/>
        <c:crossBetween val="midCat"/>
      </c:valAx>
      <c:valAx>
        <c:axId val="-2037696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19987080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dPt>
            <c:idx val="11"/>
            <c:marker>
              <c:spPr>
                <a:solidFill>
                  <a:srgbClr val="C0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F2C-CB41-A2F6-9A750DF068B3}"/>
              </c:ext>
            </c:extLst>
          </c:dPt>
          <c:dPt>
            <c:idx val="16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F2C-CB41-A2F6-9A750DF068B3}"/>
              </c:ext>
            </c:extLst>
          </c:dPt>
          <c:dPt>
            <c:idx val="17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F2C-CB41-A2F6-9A750DF068B3}"/>
              </c:ext>
            </c:extLst>
          </c:dPt>
          <c:dPt>
            <c:idx val="19"/>
            <c:marker>
              <c:spPr>
                <a:solidFill>
                  <a:srgbClr val="FF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0F2C-CB41-A2F6-9A750DF068B3}"/>
              </c:ext>
            </c:extLst>
          </c:dPt>
          <c:dPt>
            <c:idx val="26"/>
            <c:marker>
              <c:spPr>
                <a:solidFill>
                  <a:srgbClr val="C0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F2C-CB41-A2F6-9A750DF068B3}"/>
              </c:ext>
            </c:extLst>
          </c:dPt>
          <c:trendline>
            <c:trendlineType val="linear"/>
            <c:dispRSqr val="1"/>
            <c:dispEq val="0"/>
            <c:trendlineLbl>
              <c:layout>
                <c:manualLayout>
                  <c:x val="-5.8982340583223297E-2"/>
                  <c:y val="-8.50124215756453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600" b="1"/>
                  </a:pPr>
                  <a:endParaRPr lang="en-US"/>
                </a:p>
              </c:txPr>
            </c:trendlineLbl>
          </c:trendline>
          <c:xVal>
            <c:numRef>
              <c:f>'r² modifs gating'!$B$2:$B$29</c:f>
              <c:numCache>
                <c:formatCode>General</c:formatCode>
                <c:ptCount val="28"/>
                <c:pt idx="0">
                  <c:v>98.8</c:v>
                </c:pt>
                <c:pt idx="1">
                  <c:v>58.3</c:v>
                </c:pt>
                <c:pt idx="2">
                  <c:v>31</c:v>
                </c:pt>
                <c:pt idx="3">
                  <c:v>2.1</c:v>
                </c:pt>
                <c:pt idx="4">
                  <c:v>97.8</c:v>
                </c:pt>
                <c:pt idx="5">
                  <c:v>1.2</c:v>
                </c:pt>
                <c:pt idx="6">
                  <c:v>65.3</c:v>
                </c:pt>
                <c:pt idx="7">
                  <c:v>60.1</c:v>
                </c:pt>
                <c:pt idx="8">
                  <c:v>22.6</c:v>
                </c:pt>
                <c:pt idx="9">
                  <c:v>43.4</c:v>
                </c:pt>
                <c:pt idx="12">
                  <c:v>33.700000000000003</c:v>
                </c:pt>
                <c:pt idx="13">
                  <c:v>50.3</c:v>
                </c:pt>
                <c:pt idx="14">
                  <c:v>4.8</c:v>
                </c:pt>
                <c:pt idx="15">
                  <c:v>7</c:v>
                </c:pt>
                <c:pt idx="16">
                  <c:v>20.7</c:v>
                </c:pt>
                <c:pt idx="17">
                  <c:v>43.2</c:v>
                </c:pt>
                <c:pt idx="18">
                  <c:v>7</c:v>
                </c:pt>
                <c:pt idx="19">
                  <c:v>24.8</c:v>
                </c:pt>
                <c:pt idx="20">
                  <c:v>12.4</c:v>
                </c:pt>
                <c:pt idx="21">
                  <c:v>53.5</c:v>
                </c:pt>
                <c:pt idx="22">
                  <c:v>15.6</c:v>
                </c:pt>
                <c:pt idx="23">
                  <c:v>6.9</c:v>
                </c:pt>
                <c:pt idx="24">
                  <c:v>66.900175131348533</c:v>
                </c:pt>
                <c:pt idx="25">
                  <c:v>68.014059753954299</c:v>
                </c:pt>
                <c:pt idx="26">
                  <c:v>31.985940246045679</c:v>
                </c:pt>
                <c:pt idx="27">
                  <c:v>33.099824868651467</c:v>
                </c:pt>
              </c:numCache>
            </c:numRef>
          </c:xVal>
          <c:yVal>
            <c:numRef>
              <c:f>'r² modifs gating'!$C$2:$C$29</c:f>
              <c:numCache>
                <c:formatCode>General</c:formatCode>
                <c:ptCount val="28"/>
                <c:pt idx="0">
                  <c:v>98.44</c:v>
                </c:pt>
                <c:pt idx="1">
                  <c:v>54</c:v>
                </c:pt>
                <c:pt idx="2">
                  <c:v>27.28</c:v>
                </c:pt>
                <c:pt idx="3">
                  <c:v>2.61</c:v>
                </c:pt>
                <c:pt idx="4">
                  <c:v>97.1</c:v>
                </c:pt>
                <c:pt idx="5">
                  <c:v>1.24</c:v>
                </c:pt>
                <c:pt idx="6">
                  <c:v>64.459999999999994</c:v>
                </c:pt>
                <c:pt idx="7">
                  <c:v>57.44</c:v>
                </c:pt>
                <c:pt idx="8">
                  <c:v>25.18</c:v>
                </c:pt>
                <c:pt idx="9">
                  <c:v>44.3</c:v>
                </c:pt>
                <c:pt idx="12">
                  <c:v>32.14</c:v>
                </c:pt>
                <c:pt idx="13">
                  <c:v>57.71</c:v>
                </c:pt>
                <c:pt idx="14">
                  <c:v>6.56</c:v>
                </c:pt>
                <c:pt idx="15">
                  <c:v>7.1199999999999974</c:v>
                </c:pt>
                <c:pt idx="16">
                  <c:v>23.87</c:v>
                </c:pt>
                <c:pt idx="17">
                  <c:v>46.79</c:v>
                </c:pt>
                <c:pt idx="18">
                  <c:v>6.97</c:v>
                </c:pt>
                <c:pt idx="19">
                  <c:v>14.29</c:v>
                </c:pt>
                <c:pt idx="20">
                  <c:v>13.09</c:v>
                </c:pt>
                <c:pt idx="21">
                  <c:v>55.45</c:v>
                </c:pt>
                <c:pt idx="22">
                  <c:v>12.91</c:v>
                </c:pt>
                <c:pt idx="23">
                  <c:v>3.27</c:v>
                </c:pt>
                <c:pt idx="24">
                  <c:v>69.501306620209064</c:v>
                </c:pt>
                <c:pt idx="25">
                  <c:v>69.501306620209064</c:v>
                </c:pt>
                <c:pt idx="26">
                  <c:v>30.498693379790911</c:v>
                </c:pt>
                <c:pt idx="27">
                  <c:v>30.498693379790911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F2C-CB41-A2F6-9A750DF06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2410016"/>
        <c:axId val="-2032287392"/>
      </c:scatterChart>
      <c:valAx>
        <c:axId val="-2032410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32287392"/>
        <c:crosses val="autoZero"/>
        <c:crossBetween val="midCat"/>
      </c:valAx>
      <c:valAx>
        <c:axId val="-2032287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-20324100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DD77B-3393-42C1-B23F-F962A934391A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E1727B-4ACA-4AF9-8D2F-E48CF2B9034E}">
      <dgm:prSet phldrT="[Texte]" custT="1"/>
      <dgm:spPr/>
      <dgm:t>
        <a:bodyPr/>
        <a:lstStyle/>
        <a:p>
          <a:r>
            <a:rPr lang="en-US" sz="2000" b="1" dirty="0">
              <a:solidFill>
                <a:schemeClr val="accent2"/>
              </a:solidFill>
            </a:rPr>
            <a:t>Variations</a:t>
          </a:r>
          <a:endParaRPr lang="en-US" sz="2300" b="1" dirty="0">
            <a:solidFill>
              <a:schemeClr val="accent2"/>
            </a:solidFill>
          </a:endParaRPr>
        </a:p>
      </dgm:t>
    </dgm:pt>
    <dgm:pt modelId="{E469EA49-CA5E-40EE-8F18-66660CD11B06}" type="parTrans" cxnId="{07B7B5B9-38B7-4EF9-ADFD-229644E4AD13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2248B3B3-D71C-46DC-8C69-F8D94FB04E96}" type="sibTrans" cxnId="{07B7B5B9-38B7-4EF9-ADFD-229644E4AD13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F9EDED0C-6648-467A-BFBA-E85A096CBCFA}">
      <dgm:prSet phldrT="[Texte]"/>
      <dgm:spPr/>
      <dgm:t>
        <a:bodyPr/>
        <a:lstStyle/>
        <a:p>
          <a:r>
            <a:rPr lang="en-US" b="1" dirty="0">
              <a:solidFill>
                <a:schemeClr val="accent3">
                  <a:lumMod val="50000"/>
                </a:schemeClr>
              </a:solidFill>
            </a:rPr>
            <a:t>Operator</a:t>
          </a:r>
        </a:p>
      </dgm:t>
    </dgm:pt>
    <dgm:pt modelId="{D8429AC2-0D08-4C32-844B-92FF365359F0}" type="parTrans" cxnId="{69FD4F1C-3193-4C62-8A5A-31E05A39F3F0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68035C9-7884-4AE3-955B-1B23D8144E6C}" type="sibTrans" cxnId="{69FD4F1C-3193-4C62-8A5A-31E05A39F3F0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0BCD29D-5E7D-42B7-A319-835A1B18D950}">
      <dgm:prSet phldrT="[Texte]"/>
      <dgm:spPr/>
      <dgm:t>
        <a:bodyPr/>
        <a:lstStyle/>
        <a:p>
          <a:r>
            <a:rPr lang="en-US" b="1" dirty="0">
              <a:solidFill>
                <a:schemeClr val="accent4">
                  <a:lumMod val="50000"/>
                </a:schemeClr>
              </a:solidFill>
            </a:rPr>
            <a:t>Reagents</a:t>
          </a:r>
        </a:p>
      </dgm:t>
    </dgm:pt>
    <dgm:pt modelId="{EBAB3DE9-F4B9-423B-AD04-4B30ABC144A4}" type="parTrans" cxnId="{D0F7CD95-1F10-49C4-BC78-3DEB336E86DB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4CAB57DC-0DE3-43BC-B22F-A2586DE85C42}" type="sibTrans" cxnId="{D0F7CD95-1F10-49C4-BC78-3DEB336E86DB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6176B32-74B2-49B2-BB5F-A61238B429A9}">
      <dgm:prSet phldrT="[Texte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Instrument</a:t>
          </a:r>
        </a:p>
      </dgm:t>
    </dgm:pt>
    <dgm:pt modelId="{6C398A92-77F8-4F13-A534-781DFC696D94}" type="parTrans" cxnId="{5924686E-8813-4D22-AF56-FF95F7583243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88DCF05-E0D4-488A-B409-1874026C8EDF}" type="sibTrans" cxnId="{5924686E-8813-4D22-AF56-FF95F7583243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23B69390-9DFE-4DE1-AB90-FDA4F94A9D43}">
      <dgm:prSet phldrT="[Texte]"/>
      <dgm:spPr/>
      <dgm:t>
        <a:bodyPr/>
        <a:lstStyle/>
        <a:p>
          <a:r>
            <a:rPr lang="en-US" b="1" dirty="0">
              <a:solidFill>
                <a:schemeClr val="accent6">
                  <a:lumMod val="75000"/>
                </a:schemeClr>
              </a:solidFill>
            </a:rPr>
            <a:t>Data Analysis</a:t>
          </a:r>
        </a:p>
      </dgm:t>
    </dgm:pt>
    <dgm:pt modelId="{47694E9A-93B5-4284-8CED-9BE51349182B}" type="parTrans" cxnId="{8DB0D8EB-807F-4DA6-BB93-73DE73EC3EBE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8BA23D6-32C1-4F2F-A88E-1A99D30ACAFE}" type="sibTrans" cxnId="{8DB0D8EB-807F-4DA6-BB93-73DE73EC3EBE}">
      <dgm:prSet/>
      <dgm:spPr/>
      <dgm:t>
        <a:bodyPr/>
        <a:lstStyle/>
        <a:p>
          <a:endParaRPr lang="en-US" b="1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3B6C2A2F-7624-45BB-81AA-9530138C53D3}" type="pres">
      <dgm:prSet presAssocID="{435DD77B-3393-42C1-B23F-F962A934391A}" presName="composite" presStyleCnt="0">
        <dgm:presLayoutVars>
          <dgm:chMax val="1"/>
          <dgm:dir/>
          <dgm:resizeHandles val="exact"/>
        </dgm:presLayoutVars>
      </dgm:prSet>
      <dgm:spPr/>
    </dgm:pt>
    <dgm:pt modelId="{A53AC3E2-4689-4B0F-8AB4-F048C80CD194}" type="pres">
      <dgm:prSet presAssocID="{435DD77B-3393-42C1-B23F-F962A934391A}" presName="radial" presStyleCnt="0">
        <dgm:presLayoutVars>
          <dgm:animLvl val="ctr"/>
        </dgm:presLayoutVars>
      </dgm:prSet>
      <dgm:spPr/>
    </dgm:pt>
    <dgm:pt modelId="{10267C0E-7186-4948-A3EF-2D0E0622E02F}" type="pres">
      <dgm:prSet presAssocID="{0CE1727B-4ACA-4AF9-8D2F-E48CF2B9034E}" presName="centerShape" presStyleLbl="vennNode1" presStyleIdx="0" presStyleCnt="5" custScaleX="80953" custScaleY="77239"/>
      <dgm:spPr/>
    </dgm:pt>
    <dgm:pt modelId="{9F2E0BA3-CE03-45BE-8730-32C38B9E428E}" type="pres">
      <dgm:prSet presAssocID="{F9EDED0C-6648-467A-BFBA-E85A096CBCFA}" presName="node" presStyleLbl="vennNode1" presStyleIdx="1" presStyleCnt="5" custScaleX="144182" custScaleY="140522">
        <dgm:presLayoutVars>
          <dgm:bulletEnabled val="1"/>
        </dgm:presLayoutVars>
      </dgm:prSet>
      <dgm:spPr/>
    </dgm:pt>
    <dgm:pt modelId="{BEDD95F8-FD9C-488E-9502-B257199A9EDA}" type="pres">
      <dgm:prSet presAssocID="{00BCD29D-5E7D-42B7-A319-835A1B18D950}" presName="node" presStyleLbl="vennNode1" presStyleIdx="2" presStyleCnt="5" custScaleX="144182" custScaleY="140522">
        <dgm:presLayoutVars>
          <dgm:bulletEnabled val="1"/>
        </dgm:presLayoutVars>
      </dgm:prSet>
      <dgm:spPr/>
    </dgm:pt>
    <dgm:pt modelId="{391CE0EB-B115-47CB-A95C-519F7ECA2114}" type="pres">
      <dgm:prSet presAssocID="{C6176B32-74B2-49B2-BB5F-A61238B429A9}" presName="node" presStyleLbl="vennNode1" presStyleIdx="3" presStyleCnt="5" custScaleX="144182" custScaleY="140522">
        <dgm:presLayoutVars>
          <dgm:bulletEnabled val="1"/>
        </dgm:presLayoutVars>
      </dgm:prSet>
      <dgm:spPr/>
    </dgm:pt>
    <dgm:pt modelId="{5858A944-5C25-4723-8208-E7A9E0875711}" type="pres">
      <dgm:prSet presAssocID="{23B69390-9DFE-4DE1-AB90-FDA4F94A9D43}" presName="node" presStyleLbl="vennNode1" presStyleIdx="4" presStyleCnt="5" custScaleX="144182" custScaleY="140522">
        <dgm:presLayoutVars>
          <dgm:bulletEnabled val="1"/>
        </dgm:presLayoutVars>
      </dgm:prSet>
      <dgm:spPr/>
    </dgm:pt>
  </dgm:ptLst>
  <dgm:cxnLst>
    <dgm:cxn modelId="{69FD4F1C-3193-4C62-8A5A-31E05A39F3F0}" srcId="{0CE1727B-4ACA-4AF9-8D2F-E48CF2B9034E}" destId="{F9EDED0C-6648-467A-BFBA-E85A096CBCFA}" srcOrd="0" destOrd="0" parTransId="{D8429AC2-0D08-4C32-844B-92FF365359F0}" sibTransId="{A68035C9-7884-4AE3-955B-1B23D8144E6C}"/>
    <dgm:cxn modelId="{67020838-7DB3-41C6-AC1E-216A61DC61C3}" type="presOf" srcId="{C6176B32-74B2-49B2-BB5F-A61238B429A9}" destId="{391CE0EB-B115-47CB-A95C-519F7ECA2114}" srcOrd="0" destOrd="0" presId="urn:microsoft.com/office/officeart/2005/8/layout/radial3"/>
    <dgm:cxn modelId="{25F87F40-31C9-44BB-8757-D05E19F13336}" type="presOf" srcId="{00BCD29D-5E7D-42B7-A319-835A1B18D950}" destId="{BEDD95F8-FD9C-488E-9502-B257199A9EDA}" srcOrd="0" destOrd="0" presId="urn:microsoft.com/office/officeart/2005/8/layout/radial3"/>
    <dgm:cxn modelId="{5924686E-8813-4D22-AF56-FF95F7583243}" srcId="{0CE1727B-4ACA-4AF9-8D2F-E48CF2B9034E}" destId="{C6176B32-74B2-49B2-BB5F-A61238B429A9}" srcOrd="2" destOrd="0" parTransId="{6C398A92-77F8-4F13-A534-781DFC696D94}" sibTransId="{088DCF05-E0D4-488A-B409-1874026C8EDF}"/>
    <dgm:cxn modelId="{93384089-A47C-4840-9808-701C0509B8FD}" type="presOf" srcId="{F9EDED0C-6648-467A-BFBA-E85A096CBCFA}" destId="{9F2E0BA3-CE03-45BE-8730-32C38B9E428E}" srcOrd="0" destOrd="0" presId="urn:microsoft.com/office/officeart/2005/8/layout/radial3"/>
    <dgm:cxn modelId="{D0F7CD95-1F10-49C4-BC78-3DEB336E86DB}" srcId="{0CE1727B-4ACA-4AF9-8D2F-E48CF2B9034E}" destId="{00BCD29D-5E7D-42B7-A319-835A1B18D950}" srcOrd="1" destOrd="0" parTransId="{EBAB3DE9-F4B9-423B-AD04-4B30ABC144A4}" sibTransId="{4CAB57DC-0DE3-43BC-B22F-A2586DE85C42}"/>
    <dgm:cxn modelId="{3041F5A3-EBB1-40D2-8440-9514CCEE7B83}" type="presOf" srcId="{435DD77B-3393-42C1-B23F-F962A934391A}" destId="{3B6C2A2F-7624-45BB-81AA-9530138C53D3}" srcOrd="0" destOrd="0" presId="urn:microsoft.com/office/officeart/2005/8/layout/radial3"/>
    <dgm:cxn modelId="{07B7B5B9-38B7-4EF9-ADFD-229644E4AD13}" srcId="{435DD77B-3393-42C1-B23F-F962A934391A}" destId="{0CE1727B-4ACA-4AF9-8D2F-E48CF2B9034E}" srcOrd="0" destOrd="0" parTransId="{E469EA49-CA5E-40EE-8F18-66660CD11B06}" sibTransId="{2248B3B3-D71C-46DC-8C69-F8D94FB04E96}"/>
    <dgm:cxn modelId="{046029DA-7D18-4A1D-B63C-A2FF2E99E87C}" type="presOf" srcId="{0CE1727B-4ACA-4AF9-8D2F-E48CF2B9034E}" destId="{10267C0E-7186-4948-A3EF-2D0E0622E02F}" srcOrd="0" destOrd="0" presId="urn:microsoft.com/office/officeart/2005/8/layout/radial3"/>
    <dgm:cxn modelId="{8DB0D8EB-807F-4DA6-BB93-73DE73EC3EBE}" srcId="{0CE1727B-4ACA-4AF9-8D2F-E48CF2B9034E}" destId="{23B69390-9DFE-4DE1-AB90-FDA4F94A9D43}" srcOrd="3" destOrd="0" parTransId="{47694E9A-93B5-4284-8CED-9BE51349182B}" sibTransId="{D8BA23D6-32C1-4F2F-A88E-1A99D30ACAFE}"/>
    <dgm:cxn modelId="{853ADCEC-908C-4EBE-B1ED-37289F2935D5}" type="presOf" srcId="{23B69390-9DFE-4DE1-AB90-FDA4F94A9D43}" destId="{5858A944-5C25-4723-8208-E7A9E0875711}" srcOrd="0" destOrd="0" presId="urn:microsoft.com/office/officeart/2005/8/layout/radial3"/>
    <dgm:cxn modelId="{0CE124CC-5D3E-470D-B1DF-B1241422D3B3}" type="presParOf" srcId="{3B6C2A2F-7624-45BB-81AA-9530138C53D3}" destId="{A53AC3E2-4689-4B0F-8AB4-F048C80CD194}" srcOrd="0" destOrd="0" presId="urn:microsoft.com/office/officeart/2005/8/layout/radial3"/>
    <dgm:cxn modelId="{2A107838-350A-4730-AFA5-3DF52E2E7D31}" type="presParOf" srcId="{A53AC3E2-4689-4B0F-8AB4-F048C80CD194}" destId="{10267C0E-7186-4948-A3EF-2D0E0622E02F}" srcOrd="0" destOrd="0" presId="urn:microsoft.com/office/officeart/2005/8/layout/radial3"/>
    <dgm:cxn modelId="{16B6A2B3-E544-40AA-84F3-2AD17D370657}" type="presParOf" srcId="{A53AC3E2-4689-4B0F-8AB4-F048C80CD194}" destId="{9F2E0BA3-CE03-45BE-8730-32C38B9E428E}" srcOrd="1" destOrd="0" presId="urn:microsoft.com/office/officeart/2005/8/layout/radial3"/>
    <dgm:cxn modelId="{27C9D283-D6C1-4B24-8200-B6D175E1AA28}" type="presParOf" srcId="{A53AC3E2-4689-4B0F-8AB4-F048C80CD194}" destId="{BEDD95F8-FD9C-488E-9502-B257199A9EDA}" srcOrd="2" destOrd="0" presId="urn:microsoft.com/office/officeart/2005/8/layout/radial3"/>
    <dgm:cxn modelId="{6F4EBA49-3D83-412F-901A-06E21DA94434}" type="presParOf" srcId="{A53AC3E2-4689-4B0F-8AB4-F048C80CD194}" destId="{391CE0EB-B115-47CB-A95C-519F7ECA2114}" srcOrd="3" destOrd="0" presId="urn:microsoft.com/office/officeart/2005/8/layout/radial3"/>
    <dgm:cxn modelId="{E04B5A33-2CA0-4D2B-9663-D9AE62BC8CDE}" type="presParOf" srcId="{A53AC3E2-4689-4B0F-8AB4-F048C80CD194}" destId="{5858A944-5C25-4723-8208-E7A9E087571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67C0E-7186-4948-A3EF-2D0E0622E02F}">
      <dsp:nvSpPr>
        <dsp:cNvPr id="0" name=""/>
        <dsp:cNvSpPr/>
      </dsp:nvSpPr>
      <dsp:spPr>
        <a:xfrm>
          <a:off x="1971284" y="1072080"/>
          <a:ext cx="1684507" cy="160722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2"/>
              </a:solidFill>
            </a:rPr>
            <a:t>Variations</a:t>
          </a:r>
          <a:endParaRPr lang="en-US" sz="2300" b="1" kern="1200" dirty="0">
            <a:solidFill>
              <a:schemeClr val="accent2"/>
            </a:solidFill>
          </a:endParaRPr>
        </a:p>
      </dsp:txBody>
      <dsp:txXfrm>
        <a:off x="2217974" y="1307453"/>
        <a:ext cx="1191127" cy="1136478"/>
      </dsp:txXfrm>
    </dsp:sp>
    <dsp:sp modelId="{9F2E0BA3-CE03-45BE-8730-32C38B9E428E}">
      <dsp:nvSpPr>
        <dsp:cNvPr id="0" name=""/>
        <dsp:cNvSpPr/>
      </dsp:nvSpPr>
      <dsp:spPr>
        <a:xfrm>
          <a:off x="2063487" y="-210428"/>
          <a:ext cx="1500102" cy="146202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3">
                  <a:lumMod val="50000"/>
                </a:schemeClr>
              </a:solidFill>
            </a:rPr>
            <a:t>Operator</a:t>
          </a:r>
        </a:p>
      </dsp:txBody>
      <dsp:txXfrm>
        <a:off x="2283172" y="3680"/>
        <a:ext cx="1060732" cy="1033807"/>
      </dsp:txXfrm>
    </dsp:sp>
    <dsp:sp modelId="{BEDD95F8-FD9C-488E-9502-B257199A9EDA}">
      <dsp:nvSpPr>
        <dsp:cNvPr id="0" name=""/>
        <dsp:cNvSpPr/>
      </dsp:nvSpPr>
      <dsp:spPr>
        <a:xfrm>
          <a:off x="3418596" y="1144680"/>
          <a:ext cx="1500102" cy="146202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4">
                  <a:lumMod val="50000"/>
                </a:schemeClr>
              </a:solidFill>
            </a:rPr>
            <a:t>Reagents</a:t>
          </a:r>
        </a:p>
      </dsp:txBody>
      <dsp:txXfrm>
        <a:off x="3638281" y="1358788"/>
        <a:ext cx="1060732" cy="1033807"/>
      </dsp:txXfrm>
    </dsp:sp>
    <dsp:sp modelId="{391CE0EB-B115-47CB-A95C-519F7ECA2114}">
      <dsp:nvSpPr>
        <dsp:cNvPr id="0" name=""/>
        <dsp:cNvSpPr/>
      </dsp:nvSpPr>
      <dsp:spPr>
        <a:xfrm>
          <a:off x="2063487" y="2499790"/>
          <a:ext cx="1500102" cy="146202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2"/>
              </a:solidFill>
            </a:rPr>
            <a:t>Instrument</a:t>
          </a:r>
        </a:p>
      </dsp:txBody>
      <dsp:txXfrm>
        <a:off x="2283172" y="2713898"/>
        <a:ext cx="1060732" cy="1033807"/>
      </dsp:txXfrm>
    </dsp:sp>
    <dsp:sp modelId="{5858A944-5C25-4723-8208-E7A9E0875711}">
      <dsp:nvSpPr>
        <dsp:cNvPr id="0" name=""/>
        <dsp:cNvSpPr/>
      </dsp:nvSpPr>
      <dsp:spPr>
        <a:xfrm>
          <a:off x="708377" y="1144680"/>
          <a:ext cx="1500102" cy="146202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accent6">
                  <a:lumMod val="75000"/>
                </a:schemeClr>
              </a:solidFill>
            </a:rPr>
            <a:t>Data Analysis</a:t>
          </a:r>
        </a:p>
      </dsp:txBody>
      <dsp:txXfrm>
        <a:off x="928062" y="1358788"/>
        <a:ext cx="1060732" cy="1033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6AAA8-D7FB-EC4D-BA91-8B300B0686BB}" type="datetimeFigureOut">
              <a:rPr lang="en-US" smtClean="0"/>
              <a:t>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F144E-2FA6-B542-95D2-8F49A89C0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2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F6337-41E4-4E6E-98D7-C04955953F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78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BD690-5250-458D-B68A-2A67107016A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24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3A15-2BA6-F94B-B538-787F9FFB3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775" y="1959851"/>
            <a:ext cx="400513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4DE9B-1DB3-5248-BFC2-ABEACFA7B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775" y="4439526"/>
            <a:ext cx="34581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813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35C6-3E89-A444-AE13-7FE203E6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34D07-530D-5A4B-BB76-084BA5B26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98DDF-F2E8-1B46-840F-FF4BDBE4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FE22-30E9-E34A-89C7-05F941A6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C9349-42EA-AF46-89C9-5C45B788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3D1DB-020E-3B40-92D7-C3628B3E9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8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679509" y="116632"/>
            <a:ext cx="10369152" cy="921337"/>
          </a:xfrm>
          <a:prstGeom prst="rect">
            <a:avLst/>
          </a:prstGeom>
        </p:spPr>
        <p:txBody>
          <a:bodyPr vert="horz" lIns="54000" tIns="36000" rIns="91440" bIns="45720" rtlCol="0" anchor="ctr" anchorCtr="0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80245" y="6456752"/>
            <a:ext cx="29338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Slides kindly supplied by </a:t>
            </a:r>
            <a:r>
              <a:rPr lang="en-US" sz="1100" dirty="0" err="1"/>
              <a:t>Hervé</a:t>
            </a:r>
            <a:r>
              <a:rPr lang="en-US" sz="1100" dirty="0"/>
              <a:t> </a:t>
            </a:r>
            <a:r>
              <a:rPr lang="en-US" sz="1100" dirty="0" err="1"/>
              <a:t>Luche</a:t>
            </a:r>
            <a:endParaRPr lang="en-US" sz="1100" dirty="0"/>
          </a:p>
          <a:p>
            <a:r>
              <a:rPr lang="en-US" sz="1100" dirty="0"/>
              <a:t>Centre </a:t>
            </a:r>
            <a:r>
              <a:rPr lang="en-US" sz="1100" dirty="0" err="1"/>
              <a:t>d’Immunophenomique</a:t>
            </a:r>
            <a:r>
              <a:rPr lang="en-US" sz="1100" dirty="0"/>
              <a:t> Marseille, France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A05A7-01C7-0141-80F9-21F2CEE0C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7362" r="61965"/>
          <a:stretch/>
        </p:blipFill>
        <p:spPr>
          <a:xfrm>
            <a:off x="0" y="6389846"/>
            <a:ext cx="798016" cy="46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8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 userDrawn="1"/>
        </p:nvSpPr>
        <p:spPr>
          <a:xfrm>
            <a:off x="9690751" y="1105000"/>
            <a:ext cx="1768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Profiling</a:t>
            </a:r>
            <a:r>
              <a:rPr lang="fr-FR" sz="1400" b="1" i="1" dirty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fr-FR" sz="1400" b="1" i="1" dirty="0" err="1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Immunity</a:t>
            </a:r>
            <a:endParaRPr lang="fr-FR" sz="1400" b="1" i="1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679509" y="116632"/>
            <a:ext cx="10369152" cy="921337"/>
          </a:xfrm>
          <a:prstGeom prst="rect">
            <a:avLst/>
          </a:prstGeom>
        </p:spPr>
        <p:txBody>
          <a:bodyPr vert="horz" lIns="54000" tIns="36000" rIns="91440" bIns="45720" rtlCol="0" anchor="ctr" anchorCtr="0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2"/>
          <a:stretch/>
        </p:blipFill>
        <p:spPr>
          <a:xfrm>
            <a:off x="168875" y="1390764"/>
            <a:ext cx="2566752" cy="510685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090023" y="6427114"/>
            <a:ext cx="29338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Slides kindly supplied by </a:t>
            </a:r>
            <a:r>
              <a:rPr lang="en-US" sz="1100" dirty="0" err="1"/>
              <a:t>Hervé</a:t>
            </a:r>
            <a:r>
              <a:rPr lang="en-US" sz="1100" dirty="0"/>
              <a:t> </a:t>
            </a:r>
            <a:r>
              <a:rPr lang="en-US" sz="1100" dirty="0" err="1"/>
              <a:t>Luche</a:t>
            </a:r>
            <a:endParaRPr lang="en-US" sz="1100" dirty="0"/>
          </a:p>
          <a:p>
            <a:r>
              <a:rPr lang="en-US" sz="1100" dirty="0"/>
              <a:t>Centre </a:t>
            </a:r>
            <a:r>
              <a:rPr lang="en-US" sz="1100" dirty="0" err="1"/>
              <a:t>d’Immunophenomique</a:t>
            </a:r>
            <a:r>
              <a:rPr lang="en-US" sz="1100" dirty="0"/>
              <a:t> Marseille, France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5BEBA-9693-9F46-8515-1ECBDABB7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7362" r="61965"/>
          <a:stretch/>
        </p:blipFill>
        <p:spPr>
          <a:xfrm>
            <a:off x="0" y="6435963"/>
            <a:ext cx="719403" cy="42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6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9A0C28C-2B85-4FED-BD7B-AD955373B050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89F2450-06C7-4248-AF1C-89575DD896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03A8E-4CC4-0D40-B1AC-7F1D973D1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7362" r="61965"/>
          <a:stretch/>
        </p:blipFill>
        <p:spPr>
          <a:xfrm>
            <a:off x="0" y="6435963"/>
            <a:ext cx="719403" cy="42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2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09321"/>
            <a:ext cx="836252" cy="54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2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68EDA3-7004-724E-90D6-DEC6DED9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1109106"/>
            <a:ext cx="4133627" cy="1822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Section Header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B831C7-CBCF-BB48-9F23-BCDC7B321C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563" y="6285233"/>
            <a:ext cx="1270616" cy="32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92D3B-0F6C-F849-8787-52E6FEF22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27" y="6409346"/>
            <a:ext cx="904540" cy="203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572FDC-D323-0641-BCFA-E17969B288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916890"/>
            <a:ext cx="626762" cy="9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726358-FEE3-C541-9E0E-5C1ABDE97BA6}"/>
              </a:ext>
            </a:extLst>
          </p:cNvPr>
          <p:cNvSpPr/>
          <p:nvPr userDrawn="1"/>
        </p:nvSpPr>
        <p:spPr>
          <a:xfrm>
            <a:off x="0" y="0"/>
            <a:ext cx="12192000" cy="638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3DA0B-CACE-1D47-9FF9-6162F6B6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920079"/>
            <a:ext cx="10515600" cy="455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2858D-A47C-0548-B08C-1F36E32CA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827" y="1475974"/>
            <a:ext cx="10515600" cy="4130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0086E-9146-EC46-8F9C-63D72E898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969"/>
            <a:ext cx="4114800" cy="223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8E94964-B3A1-1744-9E4E-4AC552125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EF4F13-3E3D-CC4A-B130-DB33C36ED9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129" y="6484332"/>
            <a:ext cx="900049" cy="232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EF12E5-5413-8048-BD2A-D5E62F9E42A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827" y="6505554"/>
            <a:ext cx="2132857" cy="240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116F9D-E736-2C48-9427-6ED718EA38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5873088"/>
            <a:ext cx="626762" cy="9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BBD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ncbi-nlm-nih-gov.gate2.inist.fr/pubmed/?term=takahashi+mass+panel+cytometry" TargetMode="Externa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6082C712-6066-5146-A935-2368D32082D9}"/>
              </a:ext>
            </a:extLst>
          </p:cNvPr>
          <p:cNvSpPr txBox="1">
            <a:spLocks/>
          </p:cNvSpPr>
          <p:nvPr/>
        </p:nvSpPr>
        <p:spPr>
          <a:xfrm>
            <a:off x="1298723" y="788989"/>
            <a:ext cx="6000750" cy="608013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/>
          </a:extLst>
        </p:spPr>
        <p:txBody>
          <a:bodyPr lIns="81280" tIns="40640" rIns="81280" bIns="40640"/>
          <a:lstStyle/>
          <a:p>
            <a:pPr>
              <a:defRPr/>
            </a:pPr>
            <a:r>
              <a:rPr lang="en-US" sz="3600" b="1" dirty="0">
                <a:solidFill>
                  <a:srgbClr val="00A69C"/>
                </a:solidFill>
                <a:latin typeface="Arial Narrow" charset="0"/>
                <a:ea typeface="ＭＳ 明朝" charset="-128"/>
                <a:cs typeface="Arial" charset="0"/>
              </a:rPr>
              <a:t>Advanced Flow Cytometry</a:t>
            </a:r>
            <a:endParaRPr lang="en-US" sz="1400" dirty="0"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B967D-C054-0B42-812E-F132C9B4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79414"/>
            <a:ext cx="16351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1280" tIns="40640" rIns="81280" bIns="40640" anchor="ctr">
            <a:spAutoFit/>
          </a:bodyPr>
          <a:lstStyle/>
          <a:p>
            <a:pPr>
              <a:defRPr/>
            </a:pPr>
            <a:endParaRPr lang="en-US" sz="2133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3BAC17F-763D-EA4F-9F07-B084A924E8D3}"/>
              </a:ext>
            </a:extLst>
          </p:cNvPr>
          <p:cNvSpPr txBox="1">
            <a:spLocks/>
          </p:cNvSpPr>
          <p:nvPr/>
        </p:nvSpPr>
        <p:spPr>
          <a:xfrm>
            <a:off x="1298723" y="1478758"/>
            <a:ext cx="6858000" cy="655637"/>
          </a:xfrm>
          <a:prstGeom prst="rect">
            <a:avLst/>
          </a:prstGeom>
        </p:spPr>
        <p:txBody>
          <a:bodyPr lIns="81280" tIns="40640" rIns="81280" bIns="40640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b="1" dirty="0"/>
              <a:t>J. Paul Robinson &amp; John Nolan</a:t>
            </a:r>
          </a:p>
        </p:txBody>
      </p:sp>
    </p:spTree>
    <p:extLst>
      <p:ext uri="{BB962C8B-B14F-4D97-AF65-F5344CB8AC3E}">
        <p14:creationId xmlns:p14="http://schemas.microsoft.com/office/powerpoint/2010/main" val="406665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215" dirty="0"/>
              <a:t>How to </a:t>
            </a:r>
            <a:r>
              <a:rPr lang="fr-FR" sz="2215" dirty="0" err="1"/>
              <a:t>immuno-phenotype</a:t>
            </a:r>
            <a:r>
              <a:rPr lang="fr-FR" sz="2215" dirty="0"/>
              <a:t> ?</a:t>
            </a: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4294967295"/>
          </p:nvPr>
        </p:nvSpPr>
        <p:spPr>
          <a:xfrm>
            <a:off x="1524000" y="6016625"/>
            <a:ext cx="431800" cy="336550"/>
          </a:xfrm>
          <a:prstGeom prst="rect">
            <a:avLst/>
          </a:prstGeom>
        </p:spPr>
        <p:txBody>
          <a:bodyPr/>
          <a:lstStyle/>
          <a:p>
            <a:fld id="{71B59584-EEF4-4959-8664-9B8A06708FEF}" type="slidenum">
              <a:rPr lang="fr-FR" smtClean="0"/>
              <a:pPr/>
              <a:t>10</a:t>
            </a:fld>
            <a:endParaRPr lang="fr-FR" dirty="0"/>
          </a:p>
        </p:txBody>
      </p:sp>
      <p:graphicFrame>
        <p:nvGraphicFramePr>
          <p:cNvPr id="4" name="Diagramme 3"/>
          <p:cNvGraphicFramePr/>
          <p:nvPr/>
        </p:nvGraphicFramePr>
        <p:xfrm>
          <a:off x="3503713" y="2002946"/>
          <a:ext cx="5627077" cy="375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e 13"/>
          <p:cNvGrpSpPr/>
          <p:nvPr/>
        </p:nvGrpSpPr>
        <p:grpSpPr>
          <a:xfrm>
            <a:off x="2639619" y="1869390"/>
            <a:ext cx="470877" cy="3899695"/>
            <a:chOff x="8362610" y="1689895"/>
            <a:chExt cx="510117" cy="4835449"/>
          </a:xfrm>
        </p:grpSpPr>
        <p:sp>
          <p:nvSpPr>
            <p:cNvPr id="15" name="Rectangle 14"/>
            <p:cNvSpPr/>
            <p:nvPr/>
          </p:nvSpPr>
          <p:spPr>
            <a:xfrm>
              <a:off x="8362610" y="1689895"/>
              <a:ext cx="510117" cy="483544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446740" y="2486836"/>
              <a:ext cx="360040" cy="360313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62" b="1" dirty="0">
                  <a:solidFill>
                    <a:schemeClr val="bg1"/>
                  </a:solidFill>
                </a:rPr>
                <a:t>NEUTRAL</a:t>
              </a:r>
            </a:p>
            <a:p>
              <a:r>
                <a:rPr lang="fr-FR" sz="1662" b="1" dirty="0">
                  <a:solidFill>
                    <a:schemeClr val="bg1"/>
                  </a:solidFill>
                </a:rPr>
                <a:t>I</a:t>
              </a:r>
            </a:p>
            <a:p>
              <a:r>
                <a:rPr lang="fr-FR" sz="1662" b="1" dirty="0">
                  <a:solidFill>
                    <a:schemeClr val="bg1"/>
                  </a:solidFill>
                </a:rPr>
                <a:t>ZE</a:t>
              </a:r>
            </a:p>
            <a:p>
              <a:endParaRPr lang="fr-FR" sz="1662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83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500831" y="851244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 err="1"/>
              <a:t>Experiment</a:t>
            </a:r>
            <a:r>
              <a:rPr lang="fr-FR" sz="1000" dirty="0"/>
              <a:t>: 13-SE19-TEST-MMK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391717" y="855103"/>
            <a:ext cx="7211234" cy="4568080"/>
            <a:chOff x="1509251" y="1241631"/>
            <a:chExt cx="6555667" cy="4152800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" t="3373" b="45021"/>
            <a:stretch/>
          </p:blipFill>
          <p:spPr bwMode="auto">
            <a:xfrm>
              <a:off x="1509251" y="1241631"/>
              <a:ext cx="4563580" cy="157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" t="54996" b="3980"/>
            <a:stretch/>
          </p:blipFill>
          <p:spPr bwMode="auto">
            <a:xfrm>
              <a:off x="1509251" y="2753799"/>
              <a:ext cx="4610290" cy="1266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" t="55779"/>
            <a:stretch/>
          </p:blipFill>
          <p:spPr bwMode="auto">
            <a:xfrm>
              <a:off x="1509251" y="4049943"/>
              <a:ext cx="4571200" cy="1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ZoneTexte 31"/>
            <p:cNvSpPr txBox="1"/>
            <p:nvPr/>
          </p:nvSpPr>
          <p:spPr>
            <a:xfrm>
              <a:off x="6192710" y="1497323"/>
              <a:ext cx="1872208" cy="901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/>
                <a:t>1µg of CD45.2-141Nd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CD45.2-141Nd-2013JL26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61 atoms/</a:t>
              </a:r>
              <a:r>
                <a:rPr lang="en-US" sz="1000" dirty="0" err="1"/>
                <a:t>mAb</a:t>
              </a:r>
              <a:endParaRPr lang="en-US" sz="1000" dirty="0"/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Intensity signal : 63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191830" y="2876076"/>
              <a:ext cx="1872208" cy="901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/>
                <a:t>1µg of CD45.2-156Gd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CD45.2-156Gd-2013SE03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61 atoms/</a:t>
              </a:r>
              <a:r>
                <a:rPr lang="en-US" sz="1000" dirty="0" err="1"/>
                <a:t>mAb</a:t>
              </a:r>
              <a:endParaRPr lang="en-US" sz="1000" dirty="0"/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Intensity signal : 342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192710" y="4187413"/>
              <a:ext cx="1872208" cy="901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" dirty="0"/>
                <a:t>1µg of CD45.2-176Yb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CD45.2-176Yb-2013JL05</a:t>
              </a:r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47 atoms/</a:t>
              </a:r>
              <a:r>
                <a:rPr lang="en-US" sz="1000" dirty="0" err="1"/>
                <a:t>mAb</a:t>
              </a:r>
              <a:endParaRPr lang="en-US" sz="1000" dirty="0"/>
            </a:p>
            <a:p>
              <a:pPr algn="ctr">
                <a:lnSpc>
                  <a:spcPct val="150000"/>
                </a:lnSpc>
              </a:pPr>
              <a:r>
                <a:rPr lang="en-US" sz="1000" dirty="0"/>
                <a:t>Intensity signal : 207</a:t>
              </a:r>
            </a:p>
          </p:txBody>
        </p:sp>
        <p:cxnSp>
          <p:nvCxnSpPr>
            <p:cNvPr id="35" name="Connecteur droit 34"/>
            <p:cNvCxnSpPr/>
            <p:nvPr/>
          </p:nvCxnSpPr>
          <p:spPr>
            <a:xfrm flipH="1">
              <a:off x="4569591" y="1437212"/>
              <a:ext cx="36004" cy="3779373"/>
            </a:xfrm>
            <a:prstGeom prst="line">
              <a:avLst/>
            </a:prstGeom>
            <a:ln w="31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cteur droit 12"/>
          <p:cNvCxnSpPr/>
          <p:nvPr/>
        </p:nvCxnSpPr>
        <p:spPr>
          <a:xfrm flipH="1">
            <a:off x="7104112" y="1550021"/>
            <a:ext cx="39604" cy="4157310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re 1"/>
          <p:cNvSpPr txBox="1">
            <a:spLocks/>
          </p:cNvSpPr>
          <p:nvPr/>
        </p:nvSpPr>
        <p:spPr>
          <a:xfrm>
            <a:off x="2021632" y="-89798"/>
            <a:ext cx="7776864" cy="66075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The difference in sensitivity is really minimal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1632" y="5533490"/>
            <a:ext cx="8343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</a:rPr>
              <a:t>Same</a:t>
            </a:r>
            <a:r>
              <a:rPr lang="fr-FR" sz="1600" dirty="0">
                <a:solidFill>
                  <a:srgbClr val="FF0000"/>
                </a:solidFill>
              </a:rPr>
              <a:t> trend </a:t>
            </a:r>
            <a:r>
              <a:rPr lang="fr-FR" sz="1600" dirty="0" err="1">
                <a:solidFill>
                  <a:srgbClr val="FF0000"/>
                </a:solidFill>
              </a:rPr>
              <a:t>observed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fitting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with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intrument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sensitivity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curves</a:t>
            </a:r>
            <a:r>
              <a:rPr lang="fr-FR" sz="1600" dirty="0">
                <a:solidFill>
                  <a:srgbClr val="FF0000"/>
                </a:solidFill>
              </a:rPr>
              <a:t> but </a:t>
            </a:r>
            <a:r>
              <a:rPr lang="fr-FR" sz="1600" dirty="0" err="1">
                <a:solidFill>
                  <a:srgbClr val="FF0000"/>
                </a:solidFill>
              </a:rPr>
              <a:t>this</a:t>
            </a:r>
            <a:r>
              <a:rPr lang="fr-FR" sz="1600" dirty="0">
                <a:solidFill>
                  <a:srgbClr val="FF0000"/>
                </a:solidFill>
              </a:rPr>
              <a:t> has no impact on the </a:t>
            </a:r>
            <a:r>
              <a:rPr lang="fr-FR" sz="1600" dirty="0" err="1">
                <a:solidFill>
                  <a:srgbClr val="FF0000"/>
                </a:solidFill>
              </a:rPr>
              <a:t>frequencies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observed</a:t>
            </a:r>
            <a:r>
              <a:rPr lang="fr-FR" sz="1600" dirty="0">
                <a:solidFill>
                  <a:srgbClr val="FF0000"/>
                </a:solidFill>
              </a:rPr>
              <a:t>. </a:t>
            </a:r>
            <a:r>
              <a:rPr lang="fr-FR" sz="1600" dirty="0" err="1">
                <a:solidFill>
                  <a:srgbClr val="FF0000"/>
                </a:solidFill>
              </a:rPr>
              <a:t>Even</a:t>
            </a:r>
            <a:r>
              <a:rPr lang="fr-FR" sz="1600" dirty="0">
                <a:solidFill>
                  <a:srgbClr val="FF0000"/>
                </a:solidFill>
              </a:rPr>
              <a:t> in the </a:t>
            </a:r>
            <a:r>
              <a:rPr lang="fr-FR" sz="1600" dirty="0" err="1">
                <a:solidFill>
                  <a:srgbClr val="FF0000"/>
                </a:solidFill>
              </a:rPr>
              <a:t>worst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combination</a:t>
            </a:r>
            <a:r>
              <a:rPr lang="fr-FR" sz="1600" dirty="0">
                <a:solidFill>
                  <a:srgbClr val="FF0000"/>
                </a:solidFill>
              </a:rPr>
              <a:t>, </a:t>
            </a:r>
            <a:r>
              <a:rPr lang="fr-FR" sz="1600" dirty="0" err="1">
                <a:solidFill>
                  <a:srgbClr val="FF0000"/>
                </a:solidFill>
              </a:rPr>
              <a:t>we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can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accurately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measure</a:t>
            </a:r>
            <a:r>
              <a:rPr lang="fr-FR" sz="1600" dirty="0">
                <a:solidFill>
                  <a:srgbClr val="FF0000"/>
                </a:solidFill>
              </a:rPr>
              <a:t> the </a:t>
            </a:r>
            <a:r>
              <a:rPr lang="fr-FR" sz="1600" dirty="0" err="1">
                <a:solidFill>
                  <a:srgbClr val="FF0000"/>
                </a:solidFill>
              </a:rPr>
              <a:t>cell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frequency</a:t>
            </a:r>
            <a:r>
              <a:rPr lang="fr-FR" sz="1600" dirty="0">
                <a:solidFill>
                  <a:srgbClr val="FF0000"/>
                </a:solidFill>
              </a:rPr>
              <a:t> of </a:t>
            </a:r>
            <a:r>
              <a:rPr lang="fr-FR" sz="1600" dirty="0" err="1">
                <a:solidFill>
                  <a:srgbClr val="FF0000"/>
                </a:solidFill>
              </a:rPr>
              <a:t>each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genotype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6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15" dirty="0"/>
              <a:t>Implication for panel design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" t="40239"/>
          <a:stretch/>
        </p:blipFill>
        <p:spPr bwMode="auto">
          <a:xfrm>
            <a:off x="6397702" y="1772817"/>
            <a:ext cx="3706896" cy="376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b="63605"/>
          <a:stretch/>
        </p:blipFill>
        <p:spPr bwMode="auto">
          <a:xfrm>
            <a:off x="2433258" y="2437784"/>
            <a:ext cx="3696868" cy="277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5681" y="1488555"/>
            <a:ext cx="7286190" cy="436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776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62" dirty="0"/>
              <a:t>All metals are not equals in terms of sensitivity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327103" y="5686424"/>
            <a:ext cx="6141198" cy="436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2" b="1" dirty="0">
                <a:solidFill>
                  <a:schemeClr val="accent2"/>
                </a:solidFill>
              </a:rPr>
              <a:t>As for other cytometry method, panel design is required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3553" y="6362014"/>
            <a:ext cx="3288917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defRPr/>
            </a:pPr>
            <a:r>
              <a:rPr lang="en-US" sz="1108" b="1" kern="0" dirty="0">
                <a:solidFill>
                  <a:schemeClr val="accent2">
                    <a:lumMod val="75000"/>
                  </a:schemeClr>
                </a:solidFill>
                <a:latin typeface="Proxima Nova" panose="020B0604020202020204" charset="0"/>
              </a:rPr>
              <a:t>Tricot </a:t>
            </a:r>
            <a:r>
              <a:rPr lang="en-US" sz="1108" b="1" i="1" kern="0" dirty="0">
                <a:solidFill>
                  <a:schemeClr val="accent2">
                    <a:lumMod val="75000"/>
                  </a:schemeClr>
                </a:solidFill>
                <a:latin typeface="Proxima Nova" panose="020B0604020202020204" charset="0"/>
              </a:rPr>
              <a:t>et al., </a:t>
            </a:r>
            <a:r>
              <a:rPr lang="en-US" sz="1108" b="1" kern="0" dirty="0">
                <a:solidFill>
                  <a:schemeClr val="accent2">
                    <a:lumMod val="75000"/>
                  </a:schemeClr>
                </a:solidFill>
                <a:latin typeface="Proxima Nova" panose="020B0604020202020204" charset="0"/>
              </a:rPr>
              <a:t>Cytometry A (2015)</a:t>
            </a:r>
            <a:endParaRPr lang="en-US" sz="1108" b="1" i="1" kern="0" dirty="0">
              <a:solidFill>
                <a:schemeClr val="accent2">
                  <a:lumMod val="75000"/>
                </a:schemeClr>
              </a:solidFill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054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215" dirty="0"/>
              <a:t>Systematic validation method for new</a:t>
            </a:r>
            <a:br>
              <a:rPr lang="en-US" sz="2215" dirty="0"/>
            </a:br>
            <a:r>
              <a:rPr lang="en-US" sz="2215" dirty="0"/>
              <a:t>antibodies/metal conjugates 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2286356" y="5360506"/>
            <a:ext cx="8117230" cy="1536047"/>
            <a:chOff x="432734" y="2278942"/>
            <a:chExt cx="8117230" cy="1536047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0" t="8116" r="52587" b="78644"/>
            <a:stretch/>
          </p:blipFill>
          <p:spPr>
            <a:xfrm>
              <a:off x="5207157" y="2352632"/>
              <a:ext cx="3342807" cy="146235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432734" y="2278942"/>
              <a:ext cx="433469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2">
                <a:lnSpc>
                  <a:spcPct val="150000"/>
                </a:lnSpc>
              </a:pPr>
              <a:r>
                <a:rPr lang="fr-FR" sz="2000" b="1" dirty="0" err="1">
                  <a:solidFill>
                    <a:srgbClr val="0000FF"/>
                  </a:solidFill>
                </a:rPr>
                <a:t>Staining</a:t>
              </a:r>
              <a:r>
                <a:rPr lang="fr-FR" sz="2000" b="1" dirty="0">
                  <a:solidFill>
                    <a:srgbClr val="0000FF"/>
                  </a:solidFill>
                </a:rPr>
                <a:t> </a:t>
              </a:r>
              <a:r>
                <a:rPr lang="fr-FR" sz="2000" b="1" dirty="0" err="1">
                  <a:solidFill>
                    <a:srgbClr val="0000FF"/>
                  </a:solidFill>
                </a:rPr>
                <a:t>intensity</a:t>
              </a:r>
              <a:endParaRPr lang="fr-FR" sz="2000" b="1" dirty="0">
                <a:solidFill>
                  <a:srgbClr val="0000FF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/>
                <a:t>The stain index in mass cytometry is  less  than conventional fluorescent dyes</a:t>
              </a: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22" y="1340769"/>
            <a:ext cx="7515356" cy="390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15" dirty="0"/>
              <a:t>Main types of contamination in mass cytometry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 bwMode="auto">
          <a:xfrm>
            <a:off x="2898623" y="1670885"/>
            <a:ext cx="1423964" cy="197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79600" y="2165238"/>
            <a:ext cx="65114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baseline="30000" dirty="0"/>
              <a:t>146</a:t>
            </a:r>
            <a:r>
              <a:rPr lang="en-US" sz="1662" dirty="0"/>
              <a:t>Nd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30967" y="1848678"/>
            <a:ext cx="65114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baseline="30000" dirty="0">
                <a:solidFill>
                  <a:schemeClr val="accent6"/>
                </a:solidFill>
              </a:rPr>
              <a:t>145</a:t>
            </a:r>
            <a:r>
              <a:rPr lang="en-US" sz="1662" dirty="0">
                <a:solidFill>
                  <a:schemeClr val="accent6"/>
                </a:solidFill>
              </a:rPr>
              <a:t>Nd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4"/>
          <a:stretch/>
        </p:blipFill>
        <p:spPr bwMode="auto">
          <a:xfrm>
            <a:off x="4439817" y="1714113"/>
            <a:ext cx="3656525" cy="197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263037" y="1891360"/>
            <a:ext cx="1845377" cy="15553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776" indent="-263776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62" b="1" dirty="0">
                <a:solidFill>
                  <a:schemeClr val="accent6"/>
                </a:solidFill>
              </a:rPr>
              <a:t>Impurities (-1)</a:t>
            </a:r>
          </a:p>
          <a:p>
            <a:pPr marL="263776" indent="-263776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62" b="1" dirty="0" err="1">
                <a:solidFill>
                  <a:schemeClr val="accent4"/>
                </a:solidFill>
              </a:rPr>
              <a:t>Abondance</a:t>
            </a:r>
            <a:r>
              <a:rPr lang="en-US" sz="1662" b="1" dirty="0">
                <a:solidFill>
                  <a:schemeClr val="accent4"/>
                </a:solidFill>
              </a:rPr>
              <a:t> (+1)</a:t>
            </a:r>
          </a:p>
          <a:p>
            <a:pPr marL="263776" indent="-263776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1662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Oxydes</a:t>
            </a:r>
            <a:r>
              <a:rPr lang="en-US" sz="1662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(+16)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2898623" y="3996406"/>
            <a:ext cx="6912768" cy="18358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46" u="sng" dirty="0">
                <a:solidFill>
                  <a:schemeClr val="accent2"/>
                </a:solidFill>
              </a:rPr>
              <a:t>Signal Cross-talks are due to:</a:t>
            </a:r>
          </a:p>
          <a:p>
            <a:pPr marL="263776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46" b="1" dirty="0">
                <a:solidFill>
                  <a:schemeClr val="accent2"/>
                </a:solidFill>
              </a:rPr>
              <a:t>Isotopic impurities</a:t>
            </a:r>
            <a:r>
              <a:rPr lang="en-US" sz="1846" dirty="0">
                <a:solidFill>
                  <a:schemeClr val="accent2"/>
                </a:solidFill>
              </a:rPr>
              <a:t> of</a:t>
            </a:r>
            <a:r>
              <a:rPr lang="en-US" sz="1846" b="1" dirty="0">
                <a:solidFill>
                  <a:schemeClr val="accent2"/>
                </a:solidFill>
              </a:rPr>
              <a:t> </a:t>
            </a:r>
            <a:r>
              <a:rPr lang="en-US" sz="1846" dirty="0">
                <a:solidFill>
                  <a:schemeClr val="accent2"/>
                </a:solidFill>
              </a:rPr>
              <a:t>metals (+ and/or – several Da)</a:t>
            </a:r>
          </a:p>
          <a:p>
            <a:pPr marL="263776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46" b="1" dirty="0">
                <a:solidFill>
                  <a:schemeClr val="accent2"/>
                </a:solidFill>
              </a:rPr>
              <a:t>Abundance sensitivity </a:t>
            </a:r>
            <a:r>
              <a:rPr lang="en-US" sz="1846" dirty="0">
                <a:solidFill>
                  <a:schemeClr val="accent2"/>
                </a:solidFill>
              </a:rPr>
              <a:t>(+ and/or – 1 Da)</a:t>
            </a:r>
          </a:p>
          <a:p>
            <a:pPr marL="263776" indent="-26377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46" b="1" dirty="0">
                <a:solidFill>
                  <a:schemeClr val="accent2"/>
                </a:solidFill>
              </a:rPr>
              <a:t>Oxidation</a:t>
            </a:r>
            <a:r>
              <a:rPr lang="en-US" sz="1846" dirty="0">
                <a:solidFill>
                  <a:schemeClr val="accent2"/>
                </a:solidFill>
              </a:rPr>
              <a:t> (+16 Da) of reporter ions during the acquisition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89935" y="6302467"/>
            <a:ext cx="547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Takahashi, </a:t>
            </a:r>
            <a:r>
              <a:rPr lang="fr-FR" dirty="0" err="1"/>
              <a:t>Cytometry</a:t>
            </a:r>
            <a:r>
              <a:rPr lang="fr-FR" dirty="0"/>
              <a:t> Part. A, </a:t>
            </a:r>
            <a:r>
              <a:rPr lang="en-US" dirty="0">
                <a:hlinkClick r:id="rId3" tooltip="Cytometry. Part A : the journal of the International Society for Analytical Cytology."/>
              </a:rPr>
              <a:t>Cytometry A.</a:t>
            </a:r>
            <a:r>
              <a:rPr lang="en-US" dirty="0"/>
              <a:t> 2016 Sep 15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684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228600"/>
            <a:r>
              <a:rPr lang="fr-FR" dirty="0"/>
              <a:t>Cold case: </a:t>
            </a:r>
            <a:r>
              <a:rPr lang="fr-FR" dirty="0" err="1"/>
              <a:t>impurity</a:t>
            </a:r>
            <a:r>
              <a:rPr lang="fr-FR" dirty="0"/>
              <a:t> issue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2637482"/>
            <a:ext cx="3867690" cy="37438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153" y="2656534"/>
            <a:ext cx="3877216" cy="37247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91745" y="2195572"/>
            <a:ext cx="147880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Unstimulated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824193" y="2187241"/>
            <a:ext cx="12248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Stimulated</a:t>
            </a:r>
            <a:endParaRPr lang="fr-FR" b="1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7248128" y="3993665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495600" y="1560272"/>
            <a:ext cx="153849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Lat</a:t>
            </a:r>
            <a:r>
              <a:rPr lang="fr-FR" i="1" baseline="30000" dirty="0"/>
              <a:t>Y136F</a:t>
            </a:r>
            <a:r>
              <a:rPr lang="fr-FR" dirty="0"/>
              <a:t> CD4 Tc</a:t>
            </a:r>
            <a:endParaRPr lang="fr-FR" i="1" baseline="30000" dirty="0"/>
          </a:p>
        </p:txBody>
      </p:sp>
    </p:spTree>
    <p:extLst>
      <p:ext uri="{BB962C8B-B14F-4D97-AF65-F5344CB8AC3E}">
        <p14:creationId xmlns:p14="http://schemas.microsoft.com/office/powerpoint/2010/main" val="10188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462" y="855765"/>
            <a:ext cx="7431076" cy="546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1703512" y="3981056"/>
            <a:ext cx="8784976" cy="2383532"/>
            <a:chOff x="-36512" y="4581128"/>
            <a:chExt cx="8784976" cy="20955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581128"/>
              <a:ext cx="7208520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130" y="4683998"/>
              <a:ext cx="2289334" cy="196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re 1"/>
          <p:cNvSpPr txBox="1">
            <a:spLocks/>
          </p:cNvSpPr>
          <p:nvPr/>
        </p:nvSpPr>
        <p:spPr>
          <a:xfrm>
            <a:off x="-640080" y="-65572"/>
            <a:ext cx="13862304" cy="9213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fr-FR" dirty="0" err="1">
                <a:solidFill>
                  <a:schemeClr val="tx1"/>
                </a:solidFill>
              </a:rPr>
              <a:t>Sample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preparation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key: </a:t>
            </a:r>
            <a:r>
              <a:rPr lang="fr-FR" dirty="0" err="1">
                <a:solidFill>
                  <a:schemeClr val="tx1"/>
                </a:solidFill>
              </a:rPr>
              <a:t>Effect</a:t>
            </a:r>
            <a:r>
              <a:rPr lang="fr-FR" dirty="0">
                <a:solidFill>
                  <a:schemeClr val="tx1"/>
                </a:solidFill>
              </a:rPr>
              <a:t> of </a:t>
            </a:r>
            <a:r>
              <a:rPr lang="fr-FR" dirty="0" err="1">
                <a:solidFill>
                  <a:schemeClr val="tx1"/>
                </a:solidFill>
              </a:rPr>
              <a:t>inappropriate</a:t>
            </a:r>
            <a:r>
              <a:rPr lang="fr-FR" dirty="0">
                <a:solidFill>
                  <a:schemeClr val="tx1"/>
                </a:solidFill>
              </a:rPr>
              <a:t> initial fixation</a:t>
            </a:r>
          </a:p>
          <a:p>
            <a:r>
              <a:rPr lang="fr-FR" dirty="0">
                <a:solidFill>
                  <a:schemeClr val="tx1"/>
                </a:solidFill>
              </a:rPr>
              <a:t>for </a:t>
            </a:r>
            <a:r>
              <a:rPr lang="fr-FR" dirty="0" err="1">
                <a:solidFill>
                  <a:schemeClr val="tx1"/>
                </a:solidFill>
              </a:rPr>
              <a:t>intranuclear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staining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9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9509" y="-450296"/>
            <a:ext cx="10369152" cy="921337"/>
          </a:xfrm>
        </p:spPr>
        <p:txBody>
          <a:bodyPr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423592" y="701832"/>
            <a:ext cx="77768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Molecules</a:t>
            </a:r>
            <a:r>
              <a:rPr lang="fr-FR" sz="1600" dirty="0"/>
              <a:t> </a:t>
            </a:r>
            <a:r>
              <a:rPr lang="fr-FR" sz="1600" dirty="0" err="1"/>
              <a:t>below</a:t>
            </a:r>
            <a:r>
              <a:rPr lang="fr-FR" sz="1600" dirty="0"/>
              <a:t> 100 </a:t>
            </a:r>
            <a:r>
              <a:rPr lang="fr-FR" sz="1600" dirty="0" err="1"/>
              <a:t>molecules</a:t>
            </a:r>
            <a:r>
              <a:rPr lang="fr-FR" sz="1600" dirty="0"/>
              <a:t>/</a:t>
            </a:r>
            <a:r>
              <a:rPr lang="fr-FR" sz="1600" dirty="0" err="1"/>
              <a:t>cell</a:t>
            </a:r>
            <a:r>
              <a:rPr lang="fr-FR" sz="1600" dirty="0"/>
              <a:t> </a:t>
            </a:r>
            <a:r>
              <a:rPr lang="fr-FR" sz="1600" dirty="0" err="1"/>
              <a:t>cannot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identified</a:t>
            </a:r>
            <a:r>
              <a:rPr lang="fr-FR" sz="1600" dirty="0"/>
              <a:t> due to ion </a:t>
            </a:r>
            <a:r>
              <a:rPr lang="fr-FR" sz="1600" dirty="0" err="1"/>
              <a:t>detection</a:t>
            </a:r>
            <a:r>
              <a:rPr lang="fr-FR" sz="1600" dirty="0"/>
              <a:t> </a:t>
            </a:r>
            <a:r>
              <a:rPr lang="fr-FR" sz="1600" dirty="0" err="1"/>
              <a:t>efficiency</a:t>
            </a:r>
            <a:r>
              <a:rPr lang="fr-FR" sz="1600" dirty="0"/>
              <a:t> (1 in 10.000 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30% (CyTOF1) to 60% (</a:t>
            </a:r>
            <a:r>
              <a:rPr lang="fr-FR" sz="1600" dirty="0" err="1"/>
              <a:t>Helios</a:t>
            </a:r>
            <a:r>
              <a:rPr lang="fr-FR" sz="1600" dirty="0"/>
              <a:t>) of the </a:t>
            </a:r>
            <a:r>
              <a:rPr lang="fr-FR" sz="1600" dirty="0" err="1"/>
              <a:t>cells</a:t>
            </a:r>
            <a:r>
              <a:rPr lang="fr-FR" sz="1600" dirty="0"/>
              <a:t> </a:t>
            </a:r>
            <a:r>
              <a:rPr lang="fr-FR" sz="1600" dirty="0" err="1"/>
              <a:t>injected</a:t>
            </a:r>
            <a:r>
              <a:rPr lang="fr-FR" sz="1600" dirty="0"/>
              <a:t> are </a:t>
            </a:r>
            <a:r>
              <a:rPr lang="fr-FR" sz="1600" dirty="0" err="1"/>
              <a:t>actually</a:t>
            </a:r>
            <a:r>
              <a:rPr lang="fr-FR" sz="1600" dirty="0"/>
              <a:t> </a:t>
            </a:r>
            <a:r>
              <a:rPr lang="fr-FR" sz="1600" dirty="0" err="1"/>
              <a:t>acquired</a:t>
            </a:r>
            <a:r>
              <a:rPr lang="fr-FR" sz="1600" dirty="0"/>
              <a:t> by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All </a:t>
            </a:r>
            <a:r>
              <a:rPr lang="fr-FR" sz="1600" dirty="0" err="1"/>
              <a:t>metals</a:t>
            </a:r>
            <a:r>
              <a:rPr lang="fr-FR" sz="1600" dirty="0"/>
              <a:t> are not </a:t>
            </a:r>
            <a:r>
              <a:rPr lang="fr-FR" sz="1600" dirty="0" err="1"/>
              <a:t>equals</a:t>
            </a:r>
            <a:r>
              <a:rPr lang="fr-FR" sz="1600" dirty="0"/>
              <a:t> (2-3 X </a:t>
            </a:r>
            <a:r>
              <a:rPr lang="fr-FR" sz="1600" dirty="0" err="1"/>
              <a:t>difference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</a:t>
            </a:r>
            <a:r>
              <a:rPr lang="fr-FR" sz="1600" dirty="0" err="1"/>
              <a:t>chanels</a:t>
            </a:r>
            <a:r>
              <a:rPr lang="fr-FR" sz="1600" dirty="0"/>
              <a:t>). This </a:t>
            </a:r>
            <a:r>
              <a:rPr lang="fr-FR" sz="1600" dirty="0" err="1"/>
              <a:t>difference</a:t>
            </a:r>
            <a:r>
              <a:rPr lang="fr-FR" sz="1600" dirty="0"/>
              <a:t> in </a:t>
            </a:r>
            <a:r>
              <a:rPr lang="fr-FR" sz="1600" dirty="0" err="1"/>
              <a:t>sensitivity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not in the </a:t>
            </a:r>
            <a:r>
              <a:rPr lang="fr-FR" sz="1600" dirty="0" err="1"/>
              <a:t>same</a:t>
            </a:r>
            <a:r>
              <a:rPr lang="fr-FR" sz="1600" dirty="0"/>
              <a:t> range </a:t>
            </a:r>
            <a:r>
              <a:rPr lang="fr-FR" sz="1600" dirty="0" err="1"/>
              <a:t>than</a:t>
            </a:r>
            <a:r>
              <a:rPr lang="fr-FR" sz="1600" dirty="0"/>
              <a:t> flow (40-50 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Dynamic</a:t>
            </a:r>
            <a:r>
              <a:rPr lang="fr-FR" sz="1600" dirty="0"/>
              <a:t> range of </a:t>
            </a:r>
            <a:r>
              <a:rPr lang="fr-FR" sz="1600" dirty="0" err="1"/>
              <a:t>measurement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smaller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by </a:t>
            </a:r>
            <a:r>
              <a:rPr lang="fr-FR" sz="1600" dirty="0" err="1"/>
              <a:t>fluoresence</a:t>
            </a:r>
            <a:r>
              <a:rPr lang="fr-FR" sz="1600" dirty="0"/>
              <a:t> flow </a:t>
            </a:r>
            <a:r>
              <a:rPr lang="fr-FR" sz="1600" dirty="0" err="1"/>
              <a:t>cytometry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No spectral </a:t>
            </a:r>
            <a:r>
              <a:rPr lang="fr-FR" sz="1600" dirty="0" err="1"/>
              <a:t>overlaps</a:t>
            </a:r>
            <a:r>
              <a:rPr lang="fr-FR" sz="1600" dirty="0"/>
              <a:t> but cross-</a:t>
            </a:r>
            <a:r>
              <a:rPr lang="fr-FR" sz="1600" dirty="0" err="1"/>
              <a:t>talks</a:t>
            </a:r>
            <a:r>
              <a:rPr lang="fr-FR" sz="1600" dirty="0"/>
              <a:t> and </a:t>
            </a:r>
            <a:r>
              <a:rPr lang="fr-FR" sz="1600" dirty="0" err="1"/>
              <a:t>impurities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can</a:t>
            </a:r>
            <a:r>
              <a:rPr lang="fr-FR" sz="1600" dirty="0"/>
              <a:t> </a:t>
            </a:r>
            <a:r>
              <a:rPr lang="fr-FR" sz="1600" dirty="0" err="1"/>
              <a:t>spoil</a:t>
            </a:r>
            <a:r>
              <a:rPr lang="fr-FR" sz="1600" dirty="0"/>
              <a:t> </a:t>
            </a:r>
            <a:r>
              <a:rPr lang="fr-FR" sz="1600" dirty="0" err="1"/>
              <a:t>your</a:t>
            </a:r>
            <a:r>
              <a:rPr lang="fr-FR" sz="1600" dirty="0"/>
              <a:t> </a:t>
            </a:r>
            <a:r>
              <a:rPr lang="fr-FR" sz="1600" dirty="0" err="1"/>
              <a:t>measured</a:t>
            </a:r>
            <a:r>
              <a:rPr lang="fr-FR" sz="1600" dirty="0"/>
              <a:t> </a:t>
            </a:r>
            <a:r>
              <a:rPr lang="fr-FR" sz="1600" dirty="0" err="1"/>
              <a:t>signals</a:t>
            </a:r>
            <a:r>
              <a:rPr lang="fr-FR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Carefully</a:t>
            </a:r>
            <a:r>
              <a:rPr lang="fr-FR" sz="1600" dirty="0"/>
              <a:t> design marker/</a:t>
            </a:r>
            <a:r>
              <a:rPr lang="fr-FR" sz="1600" dirty="0" err="1"/>
              <a:t>metal</a:t>
            </a:r>
            <a:r>
              <a:rPr lang="fr-FR" sz="1600" dirty="0"/>
              <a:t> pair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Carefully</a:t>
            </a:r>
            <a:r>
              <a:rPr lang="fr-FR" sz="1600" dirty="0"/>
              <a:t> </a:t>
            </a:r>
            <a:r>
              <a:rPr lang="fr-FR" sz="1600" dirty="0" err="1"/>
              <a:t>choose</a:t>
            </a:r>
            <a:r>
              <a:rPr lang="fr-FR" sz="1600" dirty="0"/>
              <a:t> </a:t>
            </a:r>
            <a:r>
              <a:rPr lang="fr-FR" sz="1600" dirty="0" err="1"/>
              <a:t>conjugates</a:t>
            </a:r>
            <a:r>
              <a:rPr lang="fr-FR" sz="1600" dirty="0"/>
              <a:t> </a:t>
            </a:r>
            <a:r>
              <a:rPr lang="fr-FR" sz="1600" dirty="0" err="1"/>
              <a:t>combinations</a:t>
            </a:r>
            <a:r>
              <a:rPr lang="fr-FR" sz="1600" dirty="0"/>
              <a:t> for a </a:t>
            </a:r>
            <a:r>
              <a:rPr lang="fr-FR" sz="1600" dirty="0" err="1"/>
              <a:t>meaningful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2279576" y="4806288"/>
            <a:ext cx="7950318" cy="1338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accent2"/>
                </a:solidFill>
              </a:rPr>
              <a:t>Hudge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responsability</a:t>
            </a:r>
            <a:r>
              <a:rPr lang="fr-FR" dirty="0">
                <a:solidFill>
                  <a:schemeClr val="accent2"/>
                </a:solidFill>
              </a:rPr>
              <a:t> in the </a:t>
            </a:r>
            <a:r>
              <a:rPr lang="fr-FR" dirty="0" err="1">
                <a:solidFill>
                  <a:schemeClr val="accent2"/>
                </a:solidFill>
              </a:rPr>
              <a:t>field</a:t>
            </a:r>
            <a:r>
              <a:rPr lang="fr-FR" dirty="0">
                <a:solidFill>
                  <a:schemeClr val="accent2"/>
                </a:solidFill>
              </a:rPr>
              <a:t> of mass </a:t>
            </a:r>
            <a:r>
              <a:rPr lang="fr-FR" dirty="0" err="1">
                <a:solidFill>
                  <a:schemeClr val="accent2"/>
                </a:solidFill>
              </a:rPr>
              <a:t>cytometry</a:t>
            </a:r>
            <a:r>
              <a:rPr lang="fr-FR" dirty="0">
                <a:solidFill>
                  <a:schemeClr val="accent2"/>
                </a:solidFill>
              </a:rPr>
              <a:t> to </a:t>
            </a:r>
            <a:r>
              <a:rPr lang="fr-FR" dirty="0" err="1">
                <a:solidFill>
                  <a:schemeClr val="accent2"/>
                </a:solidFill>
              </a:rPr>
              <a:t>seriously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consider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this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step</a:t>
            </a:r>
            <a:r>
              <a:rPr lang="fr-FR" dirty="0">
                <a:solidFill>
                  <a:schemeClr val="accent2"/>
                </a:solidFill>
              </a:rPr>
              <a:t> 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2"/>
                </a:solidFill>
              </a:rPr>
              <a:t>unprecedented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combinations</a:t>
            </a:r>
            <a:r>
              <a:rPr lang="fr-FR" dirty="0">
                <a:solidFill>
                  <a:schemeClr val="accent2"/>
                </a:solidFill>
              </a:rPr>
              <a:t> of cellular marker </a:t>
            </a:r>
            <a:r>
              <a:rPr lang="fr-FR" dirty="0" err="1">
                <a:solidFill>
                  <a:schemeClr val="accent2"/>
                </a:solidFill>
              </a:rPr>
              <a:t>investigated</a:t>
            </a:r>
            <a:r>
              <a:rPr lang="fr-FR" dirty="0">
                <a:solidFill>
                  <a:schemeClr val="accent2"/>
                </a:solidFill>
              </a:rPr>
              <a:t>: QC 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2"/>
                </a:solidFill>
              </a:rPr>
              <a:t>Unravel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heterogeneity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that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is</a:t>
            </a:r>
            <a:r>
              <a:rPr lang="fr-FR" dirty="0">
                <a:solidFill>
                  <a:schemeClr val="accent2"/>
                </a:solidFill>
              </a:rPr>
              <a:t> real not </a:t>
            </a:r>
            <a:r>
              <a:rPr lang="fr-FR" dirty="0" err="1">
                <a:solidFill>
                  <a:schemeClr val="accent2"/>
                </a:solidFill>
              </a:rPr>
              <a:t>artefactual</a:t>
            </a:r>
            <a:endParaRPr lang="fr-FR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03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9509" y="-212552"/>
            <a:ext cx="10369152" cy="921337"/>
          </a:xfrm>
        </p:spPr>
        <p:txBody>
          <a:bodyPr/>
          <a:lstStyle/>
          <a:p>
            <a:r>
              <a:rPr lang="fr-FR" dirty="0" err="1"/>
              <a:t>Strategy</a:t>
            </a:r>
            <a:r>
              <a:rPr lang="fr-FR" dirty="0"/>
              <a:t> for </a:t>
            </a:r>
            <a:r>
              <a:rPr lang="fr-FR" dirty="0" err="1"/>
              <a:t>careful</a:t>
            </a:r>
            <a:r>
              <a:rPr lang="fr-FR" dirty="0"/>
              <a:t> panel design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6000528" y="1093141"/>
            <a:ext cx="4559969" cy="5248115"/>
            <a:chOff x="804119" y="1460849"/>
            <a:chExt cx="4559969" cy="5248115"/>
          </a:xfrm>
        </p:grpSpPr>
        <p:pic>
          <p:nvPicPr>
            <p:cNvPr id="4" name="Image 3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8" t="6836" r="37058" b="41335"/>
            <a:stretch/>
          </p:blipFill>
          <p:spPr>
            <a:xfrm>
              <a:off x="804119" y="1916832"/>
              <a:ext cx="4559969" cy="4792132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115616" y="1484784"/>
              <a:ext cx="68961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Basal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051720" y="1460849"/>
              <a:ext cx="1224887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Stimulated</a:t>
              </a:r>
              <a:endParaRPr lang="fr-FR" b="1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279576" y="1803672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Validate</a:t>
            </a:r>
            <a:r>
              <a:rPr lang="fr-FR" dirty="0"/>
              <a:t> all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protocols</a:t>
            </a:r>
            <a:r>
              <a:rPr lang="fr-FR" dirty="0"/>
              <a:t> by </a:t>
            </a:r>
            <a:r>
              <a:rPr lang="fr-FR" dirty="0" err="1"/>
              <a:t>conventional</a:t>
            </a:r>
            <a:r>
              <a:rPr lang="fr-FR" dirty="0"/>
              <a:t>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Establish</a:t>
            </a:r>
            <a:r>
              <a:rPr lang="fr-FR" dirty="0"/>
              <a:t> </a:t>
            </a:r>
            <a:r>
              <a:rPr lang="fr-FR" dirty="0" err="1"/>
              <a:t>ranking</a:t>
            </a:r>
            <a:r>
              <a:rPr lang="fr-FR" dirty="0"/>
              <a:t> of marker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adress</a:t>
            </a:r>
            <a:r>
              <a:rPr lang="fr-FR" dirty="0"/>
              <a:t> in one chanel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Use </a:t>
            </a:r>
            <a:r>
              <a:rPr lang="fr-FR" dirty="0" err="1"/>
              <a:t>your</a:t>
            </a:r>
            <a:r>
              <a:rPr lang="fr-FR" dirty="0"/>
              <a:t> mass </a:t>
            </a:r>
            <a:r>
              <a:rPr lang="fr-FR" dirty="0" err="1"/>
              <a:t>response</a:t>
            </a:r>
            <a:r>
              <a:rPr lang="fr-FR" dirty="0"/>
              <a:t> </a:t>
            </a:r>
            <a:r>
              <a:rPr lang="fr-FR" dirty="0" err="1"/>
              <a:t>curve</a:t>
            </a:r>
            <a:r>
              <a:rPr lang="fr-FR" dirty="0"/>
              <a:t> as a normaliser to </a:t>
            </a:r>
            <a:r>
              <a:rPr lang="fr-FR" dirty="0" err="1"/>
              <a:t>predict</a:t>
            </a:r>
            <a:r>
              <a:rPr lang="fr-FR" dirty="0"/>
              <a:t> signal </a:t>
            </a:r>
            <a:r>
              <a:rPr lang="fr-FR" dirty="0" err="1"/>
              <a:t>intensity</a:t>
            </a:r>
            <a:r>
              <a:rPr lang="fr-FR" dirty="0"/>
              <a:t> in a </a:t>
            </a:r>
            <a:r>
              <a:rPr lang="fr-FR" dirty="0" err="1"/>
              <a:t>given</a:t>
            </a:r>
            <a:r>
              <a:rPr lang="fr-FR" dirty="0"/>
              <a:t> chanel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Use Panel designer </a:t>
            </a:r>
            <a:r>
              <a:rPr lang="fr-FR" dirty="0" err="1"/>
              <a:t>tool</a:t>
            </a:r>
            <a:r>
              <a:rPr lang="fr-FR" dirty="0"/>
              <a:t> to </a:t>
            </a:r>
            <a:r>
              <a:rPr lang="fr-FR" dirty="0" err="1"/>
              <a:t>minimize</a:t>
            </a:r>
            <a:r>
              <a:rPr lang="fr-FR" dirty="0"/>
              <a:t> </a:t>
            </a:r>
            <a:r>
              <a:rPr lang="fr-FR" dirty="0" err="1"/>
              <a:t>crosstalks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55882"/>
          <a:stretch/>
        </p:blipFill>
        <p:spPr>
          <a:xfrm>
            <a:off x="6193106" y="1311591"/>
            <a:ext cx="3953682" cy="4400482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5807968" y="2163712"/>
            <a:ext cx="4650064" cy="2809946"/>
            <a:chOff x="4283968" y="2492896"/>
            <a:chExt cx="4650064" cy="280994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968" y="2492896"/>
              <a:ext cx="4650064" cy="280994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504450" y="2876605"/>
              <a:ext cx="144016" cy="22706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654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2297723" y="1448270"/>
            <a:ext cx="7596554" cy="4177812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954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86709" y="1096578"/>
            <a:ext cx="6360689" cy="5158735"/>
            <a:chOff x="152400" y="1269370"/>
            <a:chExt cx="6890746" cy="558863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269370"/>
              <a:ext cx="5571539" cy="5588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766547" y="3362686"/>
              <a:ext cx="3276599" cy="148499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r" defTabSz="844083">
                <a:defRPr/>
              </a:pPr>
              <a:r>
                <a:rPr lang="en-US" sz="2769" b="1" kern="0" dirty="0">
                  <a:solidFill>
                    <a:srgbClr val="333333"/>
                  </a:solidFill>
                  <a:latin typeface="Proxima Nova" panose="020B0604020202020204" charset="0"/>
                </a:rPr>
                <a:t>1983</a:t>
              </a:r>
            </a:p>
            <a:p>
              <a:pPr algn="r" defTabSz="844083">
                <a:defRPr/>
              </a:pP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Parameters:</a:t>
              </a:r>
              <a:r>
                <a:rPr lang="en-US" sz="2769" kern="0" dirty="0">
                  <a:solidFill>
                    <a:prstClr val="white"/>
                  </a:solidFill>
                  <a:latin typeface="Proxima Nova" panose="020B0604020202020204" charset="0"/>
                </a:rPr>
                <a:t>000</a:t>
              </a: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4</a:t>
              </a:r>
            </a:p>
            <a:p>
              <a:pPr algn="r" defTabSz="844083">
                <a:defRPr/>
              </a:pP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Plots:</a:t>
              </a:r>
              <a:r>
                <a:rPr lang="en-US" sz="2769" kern="0" dirty="0">
                  <a:solidFill>
                    <a:prstClr val="white"/>
                  </a:solidFill>
                  <a:latin typeface="Proxima Nova" panose="020B0604020202020204" charset="0"/>
                </a:rPr>
                <a:t>000</a:t>
              </a: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6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86709" y="1096578"/>
            <a:ext cx="6360689" cy="5158735"/>
            <a:chOff x="-237539" y="152400"/>
            <a:chExt cx="6890746" cy="5588630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539" y="152400"/>
              <a:ext cx="5571539" cy="5588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376608" y="2256472"/>
              <a:ext cx="3276599" cy="148499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r" defTabSz="844083">
                <a:defRPr/>
              </a:pPr>
              <a:r>
                <a:rPr lang="en-US" sz="2769" b="1" kern="0" dirty="0">
                  <a:solidFill>
                    <a:srgbClr val="333333"/>
                  </a:solidFill>
                  <a:latin typeface="Proxima Nova" panose="020B0604020202020204" charset="0"/>
                </a:rPr>
                <a:t>1989</a:t>
              </a:r>
            </a:p>
            <a:p>
              <a:pPr algn="r" defTabSz="844083">
                <a:defRPr/>
              </a:pP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Parameters:</a:t>
              </a:r>
              <a:r>
                <a:rPr lang="en-US" sz="2769" kern="0" dirty="0">
                  <a:solidFill>
                    <a:prstClr val="white"/>
                  </a:solidFill>
                  <a:latin typeface="Proxima Nova" panose="020B0604020202020204" charset="0"/>
                </a:rPr>
                <a:t>000</a:t>
              </a: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8</a:t>
              </a:r>
            </a:p>
            <a:p>
              <a:pPr algn="r" defTabSz="844083">
                <a:defRPr/>
              </a:pP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Plots:</a:t>
              </a:r>
              <a:r>
                <a:rPr lang="en-US" sz="2769" kern="0" dirty="0">
                  <a:solidFill>
                    <a:prstClr val="white"/>
                  </a:solidFill>
                  <a:latin typeface="Proxima Nova" panose="020B0604020202020204" charset="0"/>
                </a:rPr>
                <a:t>00</a:t>
              </a: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28</a:t>
              </a:r>
            </a:p>
          </p:txBody>
        </p:sp>
      </p:grpSp>
      <p:sp>
        <p:nvSpPr>
          <p:cNvPr id="3" name="AutoShape 2" descr="Résultat de recherche d'images pour &quot;fortessa sorp&quot;"/>
          <p:cNvSpPr>
            <a:spLocks noChangeAspect="1" noChangeArrowheads="1"/>
          </p:cNvSpPr>
          <p:nvPr/>
        </p:nvSpPr>
        <p:spPr bwMode="auto">
          <a:xfrm>
            <a:off x="2019300" y="-162188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US" sz="1662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10" y="1096578"/>
            <a:ext cx="5142959" cy="515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 trans="58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39" y="2489357"/>
            <a:ext cx="4034213" cy="30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22846" y="3038797"/>
            <a:ext cx="3024553" cy="137076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r" defTabSz="844083">
              <a:defRPr/>
            </a:pPr>
            <a:r>
              <a:rPr lang="en-US" sz="2769" b="1" kern="0" dirty="0">
                <a:solidFill>
                  <a:srgbClr val="333333"/>
                </a:solidFill>
                <a:latin typeface="Proxima Nova" panose="020B0604020202020204" charset="0"/>
              </a:rPr>
              <a:t>2000-2010</a:t>
            </a:r>
          </a:p>
          <a:p>
            <a:pPr algn="r" defTabSz="844083">
              <a:defRPr/>
            </a:pPr>
            <a:r>
              <a:rPr lang="en-US" sz="2769" kern="0" dirty="0">
                <a:solidFill>
                  <a:srgbClr val="F79646">
                    <a:lumMod val="75000"/>
                  </a:srgbClr>
                </a:solidFill>
                <a:latin typeface="Proxima Nova" panose="020B0604020202020204" charset="0"/>
              </a:rPr>
              <a:t>Parameters:</a:t>
            </a:r>
            <a:r>
              <a:rPr lang="en-US" sz="2769" kern="0" dirty="0">
                <a:solidFill>
                  <a:prstClr val="white"/>
                </a:solidFill>
                <a:latin typeface="Proxima Nova" panose="020B0604020202020204" charset="0"/>
              </a:rPr>
              <a:t>00</a:t>
            </a:r>
            <a:r>
              <a:rPr lang="en-US" sz="2769" kern="0" dirty="0">
                <a:solidFill>
                  <a:srgbClr val="F79646">
                    <a:lumMod val="75000"/>
                  </a:srgbClr>
                </a:solidFill>
                <a:latin typeface="Proxima Nova" panose="020B0604020202020204" charset="0"/>
              </a:rPr>
              <a:t>14</a:t>
            </a:r>
          </a:p>
          <a:p>
            <a:pPr algn="r" defTabSz="844083">
              <a:defRPr/>
            </a:pPr>
            <a:r>
              <a:rPr lang="en-US" sz="2769" kern="0" dirty="0">
                <a:solidFill>
                  <a:srgbClr val="F79646">
                    <a:lumMod val="75000"/>
                  </a:srgbClr>
                </a:solidFill>
                <a:latin typeface="Proxima Nova" panose="020B0604020202020204" charset="0"/>
              </a:rPr>
              <a:t>Plots:</a:t>
            </a:r>
            <a:r>
              <a:rPr lang="en-US" sz="2769" kern="0" dirty="0">
                <a:solidFill>
                  <a:prstClr val="white"/>
                </a:solidFill>
                <a:latin typeface="Proxima Nova" panose="020B0604020202020204" charset="0"/>
              </a:rPr>
              <a:t>00</a:t>
            </a:r>
            <a:r>
              <a:rPr lang="en-US" sz="2769" kern="0" dirty="0">
                <a:solidFill>
                  <a:srgbClr val="F79646">
                    <a:lumMod val="75000"/>
                  </a:srgbClr>
                </a:solidFill>
                <a:latin typeface="Proxima Nova" panose="020B0604020202020204" charset="0"/>
              </a:rPr>
              <a:t>91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033338" y="1075857"/>
            <a:ext cx="6389076" cy="5158735"/>
            <a:chOff x="-237539" y="152400"/>
            <a:chExt cx="6921499" cy="5588630"/>
          </a:xfrm>
        </p:grpSpPr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539" y="152400"/>
              <a:ext cx="5571539" cy="5588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407361" y="2273300"/>
              <a:ext cx="3276599" cy="148499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r" defTabSz="844083">
                <a:defRPr/>
              </a:pPr>
              <a:r>
                <a:rPr lang="en-US" sz="2769" b="1" kern="0" dirty="0">
                  <a:solidFill>
                    <a:srgbClr val="333333"/>
                  </a:solidFill>
                  <a:latin typeface="Proxima Nova" panose="020B0604020202020204" charset="0"/>
                </a:rPr>
                <a:t>2011</a:t>
              </a:r>
            </a:p>
            <a:p>
              <a:pPr algn="r" defTabSz="844083">
                <a:defRPr/>
              </a:pP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Parameters:</a:t>
              </a:r>
              <a:r>
                <a:rPr lang="en-US" sz="2769" kern="0" dirty="0">
                  <a:solidFill>
                    <a:prstClr val="white"/>
                  </a:solidFill>
                  <a:latin typeface="Proxima Nova" panose="020B0604020202020204" charset="0"/>
                </a:rPr>
                <a:t>00</a:t>
              </a: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32</a:t>
              </a:r>
            </a:p>
            <a:p>
              <a:pPr algn="r" defTabSz="844083">
                <a:defRPr/>
              </a:pP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Plots:</a:t>
              </a:r>
              <a:r>
                <a:rPr lang="en-US" sz="2769" kern="0" dirty="0">
                  <a:solidFill>
                    <a:prstClr val="white"/>
                  </a:solidFill>
                  <a:latin typeface="Proxima Nova" panose="020B0604020202020204" charset="0"/>
                </a:rPr>
                <a:t>0</a:t>
              </a:r>
              <a:r>
                <a:rPr lang="en-US" sz="2769" kern="0" dirty="0">
                  <a:solidFill>
                    <a:srgbClr val="F79646">
                      <a:lumMod val="75000"/>
                    </a:srgbClr>
                  </a:solidFill>
                  <a:latin typeface="Proxima Nova" panose="020B0604020202020204" charset="0"/>
                </a:rPr>
                <a:t>496</a:t>
              </a:r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9"/>
          <a:srcRect l="17268" t="11511" r="9823" b="7905"/>
          <a:stretch/>
        </p:blipFill>
        <p:spPr>
          <a:xfrm>
            <a:off x="7074492" y="2248303"/>
            <a:ext cx="3056240" cy="3377951"/>
          </a:xfrm>
          <a:prstGeom prst="rect">
            <a:avLst/>
          </a:prstGeom>
          <a:blipFill dpi="0" rotWithShape="1">
            <a:blip r:embed="rId10">
              <a:alphaModFix amt="62000"/>
            </a:blip>
            <a:srcRect/>
            <a:stretch>
              <a:fillRect l="-5326" t="-3457" r="-4834" b="-5922"/>
            </a:stretch>
          </a:blipFill>
        </p:spPr>
      </p:pic>
      <p:sp>
        <p:nvSpPr>
          <p:cNvPr id="25" name="TextBox 21"/>
          <p:cNvSpPr txBox="1"/>
          <p:nvPr/>
        </p:nvSpPr>
        <p:spPr>
          <a:xfrm>
            <a:off x="5372586" y="3038350"/>
            <a:ext cx="3272465" cy="1370760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wrap="square" rtlCol="0">
            <a:spAutoFit/>
          </a:bodyPr>
          <a:lstStyle/>
          <a:p>
            <a:pPr algn="r" defTabSz="844083">
              <a:defRPr/>
            </a:pPr>
            <a:r>
              <a:rPr lang="en-US" sz="2769" b="1" kern="0" dirty="0">
                <a:solidFill>
                  <a:srgbClr val="333333"/>
                </a:solidFill>
                <a:latin typeface="Proxima Nova" panose="020B0604020202020204" charset="0"/>
              </a:rPr>
              <a:t>2016</a:t>
            </a:r>
          </a:p>
          <a:p>
            <a:pPr algn="r" defTabSz="844083">
              <a:defRPr/>
            </a:pPr>
            <a:r>
              <a:rPr lang="en-US" sz="2769" kern="0" dirty="0">
                <a:solidFill>
                  <a:srgbClr val="F79646">
                    <a:lumMod val="75000"/>
                  </a:srgbClr>
                </a:solidFill>
                <a:latin typeface="Proxima Nova" panose="020B0604020202020204" charset="0"/>
              </a:rPr>
              <a:t>Parameters:	40</a:t>
            </a:r>
          </a:p>
          <a:p>
            <a:pPr algn="r" defTabSz="844083">
              <a:defRPr/>
            </a:pPr>
            <a:r>
              <a:rPr lang="en-US" sz="2769" kern="0" dirty="0">
                <a:solidFill>
                  <a:srgbClr val="F79646">
                    <a:lumMod val="75000"/>
                  </a:srgbClr>
                </a:solidFill>
                <a:latin typeface="Proxima Nova" panose="020B0604020202020204" charset="0"/>
              </a:rPr>
              <a:t>Plots:  &gt;600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33603" y="-179851"/>
            <a:ext cx="7776864" cy="921337"/>
          </a:xfrm>
        </p:spPr>
        <p:txBody>
          <a:bodyPr/>
          <a:lstStyle/>
          <a:p>
            <a:r>
              <a:rPr lang="en-US" dirty="0"/>
              <a:t>How to apprehend the multi-parametric headache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3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140364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08" y="2572242"/>
            <a:ext cx="12222480" cy="921337"/>
          </a:xfrm>
        </p:spPr>
        <p:txBody>
          <a:bodyPr/>
          <a:lstStyle/>
          <a:p>
            <a:r>
              <a:rPr lang="en-US" sz="2800" b="1" dirty="0"/>
              <a:t>4- Mass Cytometry </a:t>
            </a:r>
            <a:r>
              <a:rPr lang="mr-IN" sz="2800" b="1" dirty="0"/>
              <a:t>–</a:t>
            </a:r>
            <a:r>
              <a:rPr lang="en-US" sz="2800" b="1" dirty="0"/>
              <a:t> A new Technology Impacting Flow Cytometry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50569" y="3648321"/>
            <a:ext cx="7294062" cy="2133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J. Paul Robinson</a:t>
            </a:r>
          </a:p>
          <a:p>
            <a:r>
              <a:rPr lang="en-US" sz="2000" dirty="0"/>
              <a:t>The SVM Professor of Cytomics</a:t>
            </a:r>
          </a:p>
          <a:p>
            <a:r>
              <a:rPr lang="en-US" sz="2000" dirty="0"/>
              <a:t>Professor of Biomedical Engineering</a:t>
            </a:r>
          </a:p>
          <a:p>
            <a:r>
              <a:rPr lang="en-US" sz="2000" dirty="0"/>
              <a:t>Director, Purdue University Cytometry Laboratories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4240" y="1617709"/>
            <a:ext cx="434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Advanced Short Course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9697" y="5324438"/>
            <a:ext cx="4972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wish to thank Dr. </a:t>
            </a:r>
            <a:r>
              <a:rPr lang="en-US" dirty="0" err="1"/>
              <a:t>Hervé</a:t>
            </a:r>
            <a:r>
              <a:rPr lang="en-US" dirty="0"/>
              <a:t> </a:t>
            </a:r>
            <a:r>
              <a:rPr lang="en-US" dirty="0" err="1"/>
              <a:t>Luche</a:t>
            </a:r>
            <a:r>
              <a:rPr lang="en-US" dirty="0"/>
              <a:t> from the</a:t>
            </a:r>
          </a:p>
          <a:p>
            <a:r>
              <a:rPr lang="en-US" dirty="0"/>
              <a:t>Centre </a:t>
            </a:r>
            <a:r>
              <a:rPr lang="en-US" dirty="0" err="1"/>
              <a:t>d’Immunophenomique</a:t>
            </a:r>
            <a:r>
              <a:rPr lang="en-US" dirty="0"/>
              <a:t> Marseille, France</a:t>
            </a:r>
          </a:p>
          <a:p>
            <a:r>
              <a:rPr lang="en-US" dirty="0"/>
              <a:t>For providing most of the slides on mass cytometry</a:t>
            </a:r>
          </a:p>
        </p:txBody>
      </p:sp>
    </p:spTree>
    <p:extLst>
      <p:ext uri="{BB962C8B-B14F-4D97-AF65-F5344CB8AC3E}">
        <p14:creationId xmlns:p14="http://schemas.microsoft.com/office/powerpoint/2010/main" val="3544752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83632" y="-47960"/>
            <a:ext cx="7848872" cy="921337"/>
          </a:xfrm>
        </p:spPr>
        <p:txBody>
          <a:bodyPr/>
          <a:lstStyle/>
          <a:p>
            <a:r>
              <a:rPr lang="fr-FR" sz="2400" dirty="0" err="1">
                <a:latin typeface="+mj-lt"/>
              </a:rPr>
              <a:t>Unsupervised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analysis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methods</a:t>
            </a:r>
            <a:r>
              <a:rPr lang="fr-FR" sz="2400" dirty="0">
                <a:latin typeface="+mj-lt"/>
              </a:rPr>
              <a:t> to </a:t>
            </a:r>
            <a:r>
              <a:rPr lang="fr-FR" sz="2400" dirty="0" err="1">
                <a:latin typeface="+mj-lt"/>
              </a:rPr>
              <a:t>handle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this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amount</a:t>
            </a:r>
            <a:r>
              <a:rPr lang="fr-FR" sz="2400" dirty="0">
                <a:latin typeface="+mj-lt"/>
              </a:rPr>
              <a:t> of data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474640" y="3120393"/>
            <a:ext cx="6392398" cy="3444123"/>
            <a:chOff x="1568624" y="1340768"/>
            <a:chExt cx="7998888" cy="5054014"/>
          </a:xfrm>
        </p:grpSpPr>
        <p:pic>
          <p:nvPicPr>
            <p:cNvPr id="4" name="Picture 1"/>
            <p:cNvPicPr>
              <a:picLocks noChangeAspect="1"/>
            </p:cNvPicPr>
            <p:nvPr/>
          </p:nvPicPr>
          <p:blipFill rotWithShape="1">
            <a:blip r:embed="rId2"/>
            <a:srcRect t="27353"/>
            <a:stretch/>
          </p:blipFill>
          <p:spPr>
            <a:xfrm>
              <a:off x="1568624" y="1340768"/>
              <a:ext cx="6063434" cy="4674609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2150688" y="6009099"/>
              <a:ext cx="7416824" cy="385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8" b="1" dirty="0" err="1">
                  <a:solidFill>
                    <a:schemeClr val="accent2"/>
                  </a:solidFill>
                </a:rPr>
                <a:t>Levine</a:t>
              </a:r>
              <a:r>
                <a:rPr lang="fr-FR" sz="1108" b="1" dirty="0">
                  <a:solidFill>
                    <a:schemeClr val="accent2"/>
                  </a:solidFill>
                </a:rPr>
                <a:t>, </a:t>
              </a:r>
              <a:r>
                <a:rPr lang="fr-FR" sz="1108" b="1" dirty="0" err="1">
                  <a:solidFill>
                    <a:schemeClr val="accent2"/>
                  </a:solidFill>
                </a:rPr>
                <a:t>Cell</a:t>
              </a:r>
              <a:r>
                <a:rPr lang="fr-FR" sz="1108" b="1" dirty="0">
                  <a:solidFill>
                    <a:schemeClr val="accent2"/>
                  </a:solidFill>
                </a:rPr>
                <a:t>, 2015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5306883" y="2374223"/>
            <a:ext cx="5313593" cy="4003909"/>
            <a:chOff x="2129678" y="1159967"/>
            <a:chExt cx="7575850" cy="5197094"/>
          </a:xfrm>
        </p:grpSpPr>
        <p:grpSp>
          <p:nvGrpSpPr>
            <p:cNvPr id="10" name="Groupe 9"/>
            <p:cNvGrpSpPr/>
            <p:nvPr/>
          </p:nvGrpSpPr>
          <p:grpSpPr>
            <a:xfrm>
              <a:off x="2129678" y="1606734"/>
              <a:ext cx="7575850" cy="4750327"/>
              <a:chOff x="2129678" y="1606734"/>
              <a:chExt cx="7575850" cy="4750327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28620" y="1606734"/>
                <a:ext cx="3976908" cy="4054514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2129678" y="6015908"/>
                <a:ext cx="7416823" cy="341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108" b="1" dirty="0">
                    <a:solidFill>
                      <a:schemeClr val="accent2"/>
                    </a:solidFill>
                  </a:rPr>
                  <a:t>Cheng, JI, 2015</a:t>
                </a: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7065235" y="1159967"/>
              <a:ext cx="1518016" cy="451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b="1" dirty="0" err="1">
                  <a:solidFill>
                    <a:schemeClr val="accent2"/>
                  </a:solidFill>
                </a:rPr>
                <a:t>OneSense</a:t>
              </a:r>
              <a:endParaRPr lang="fr-FR" sz="1662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631505" y="941661"/>
            <a:ext cx="3069665" cy="2416304"/>
            <a:chOff x="1568624" y="1256065"/>
            <a:chExt cx="3325470" cy="261766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t="2632" r="45399" b="70010"/>
            <a:stretch/>
          </p:blipFill>
          <p:spPr>
            <a:xfrm>
              <a:off x="1568624" y="1628800"/>
              <a:ext cx="3325470" cy="2244928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2525951" y="1256065"/>
              <a:ext cx="769655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b="1" dirty="0" err="1">
                  <a:solidFill>
                    <a:schemeClr val="accent2"/>
                  </a:solidFill>
                </a:rPr>
                <a:t>ViSNE</a:t>
              </a:r>
              <a:endParaRPr lang="fr-FR" sz="1662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3706716" y="560627"/>
            <a:ext cx="6846299" cy="3925231"/>
            <a:chOff x="2115686" y="2036547"/>
            <a:chExt cx="7416824" cy="425233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5560" y="2398731"/>
              <a:ext cx="3580677" cy="2635596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4805040" y="2036547"/>
              <a:ext cx="1125239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b="1" dirty="0" err="1">
                  <a:solidFill>
                    <a:schemeClr val="accent2"/>
                  </a:solidFill>
                </a:rPr>
                <a:t>FlowSOM</a:t>
              </a:r>
              <a:endParaRPr lang="fr-FR" sz="1662" b="1" dirty="0">
                <a:solidFill>
                  <a:schemeClr val="accent2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115686" y="6004150"/>
              <a:ext cx="7416824" cy="28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108" b="1" dirty="0">
                  <a:solidFill>
                    <a:schemeClr val="accent2"/>
                  </a:solidFill>
                </a:rPr>
                <a:t>Van </a:t>
              </a:r>
              <a:r>
                <a:rPr lang="fr-FR" sz="1108" b="1" dirty="0" err="1">
                  <a:solidFill>
                    <a:schemeClr val="accent2"/>
                  </a:solidFill>
                </a:rPr>
                <a:t>Gassen</a:t>
              </a:r>
              <a:r>
                <a:rPr lang="fr-FR" sz="1108" b="1" dirty="0">
                  <a:solidFill>
                    <a:schemeClr val="accent2"/>
                  </a:solidFill>
                </a:rPr>
                <a:t>, </a:t>
              </a:r>
              <a:r>
                <a:rPr lang="fr-FR" sz="1108" b="1" dirty="0" err="1">
                  <a:solidFill>
                    <a:schemeClr val="accent2"/>
                  </a:solidFill>
                </a:rPr>
                <a:t>Cytometry</a:t>
              </a:r>
              <a:r>
                <a:rPr lang="fr-FR" sz="1108" b="1" dirty="0">
                  <a:solidFill>
                    <a:schemeClr val="accent2"/>
                  </a:solidFill>
                </a:rPr>
                <a:t>,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633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5641" y="144587"/>
            <a:ext cx="5727597" cy="850465"/>
          </a:xfrm>
        </p:spPr>
        <p:txBody>
          <a:bodyPr/>
          <a:lstStyle/>
          <a:p>
            <a:pPr algn="ctr"/>
            <a:r>
              <a:rPr lang="en-US" sz="2215" dirty="0"/>
              <a:t>Concept of analysis pipelines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1491" r="1857" b="11404"/>
          <a:stretch/>
        </p:blipFill>
        <p:spPr bwMode="auto">
          <a:xfrm>
            <a:off x="2696881" y="2276872"/>
            <a:ext cx="7079891" cy="28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634" y="569819"/>
            <a:ext cx="1512277" cy="4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76942" y="5806063"/>
            <a:ext cx="684629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8" b="1" dirty="0" err="1">
                <a:solidFill>
                  <a:schemeClr val="accent2"/>
                </a:solidFill>
              </a:rPr>
              <a:t>Diggins</a:t>
            </a:r>
            <a:r>
              <a:rPr lang="fr-FR" sz="1108" b="1" dirty="0">
                <a:solidFill>
                  <a:schemeClr val="accent2"/>
                </a:solidFill>
              </a:rPr>
              <a:t>, </a:t>
            </a:r>
            <a:r>
              <a:rPr lang="fr-FR" sz="1108" b="1" dirty="0" err="1">
                <a:solidFill>
                  <a:schemeClr val="accent2"/>
                </a:solidFill>
              </a:rPr>
              <a:t>Methods</a:t>
            </a:r>
            <a:r>
              <a:rPr lang="fr-FR" sz="1108" b="1" dirty="0">
                <a:solidFill>
                  <a:schemeClr val="accent2"/>
                </a:solidFill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969550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>
            <a:graphicFrameLocks/>
          </p:cNvGraphicFramePr>
          <p:nvPr/>
        </p:nvGraphicFramePr>
        <p:xfrm>
          <a:off x="4079777" y="1772817"/>
          <a:ext cx="4141177" cy="3288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/>
        </p:nvGraphicFramePr>
        <p:xfrm>
          <a:off x="6051315" y="2455374"/>
          <a:ext cx="3542957" cy="295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/>
          <p:cNvSpPr txBox="1"/>
          <p:nvPr/>
        </p:nvSpPr>
        <p:spPr>
          <a:xfrm rot="16200000">
            <a:off x="5536677" y="3547252"/>
            <a:ext cx="636713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/>
              <a:t>Mass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589819" y="5420646"/>
            <a:ext cx="59580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/>
              <a:t>Flow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24" y="2106338"/>
            <a:ext cx="2194223" cy="40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735812" y="1797922"/>
            <a:ext cx="1125629" cy="404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31" b="1" dirty="0"/>
              <a:t>CD8+ L-T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862956" y="162986"/>
            <a:ext cx="7256190" cy="850465"/>
          </a:xfrm>
        </p:spPr>
        <p:txBody>
          <a:bodyPr/>
          <a:lstStyle/>
          <a:p>
            <a:r>
              <a:rPr lang="fr-FR" sz="2215" dirty="0"/>
              <a:t>Mass/flow </a:t>
            </a:r>
            <a:r>
              <a:rPr lang="fr-FR" sz="2215" dirty="0" err="1"/>
              <a:t>correlation</a:t>
            </a:r>
            <a:r>
              <a:rPr lang="fr-FR" sz="2215" dirty="0"/>
              <a:t> for CD8 Tc </a:t>
            </a:r>
            <a:r>
              <a:rPr lang="fr-FR" sz="2215" dirty="0" err="1"/>
              <a:t>sub</a:t>
            </a:r>
            <a:r>
              <a:rPr lang="fr-FR" sz="2215" dirty="0"/>
              <a:t>-populations</a:t>
            </a:r>
          </a:p>
        </p:txBody>
      </p:sp>
    </p:spTree>
    <p:extLst>
      <p:ext uri="{BB962C8B-B14F-4D97-AF65-F5344CB8AC3E}">
        <p14:creationId xmlns:p14="http://schemas.microsoft.com/office/powerpoint/2010/main" val="54575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setup a </a:t>
            </a:r>
            <a:r>
              <a:rPr lang="en-US" dirty="0" err="1"/>
              <a:t>CyTOF</a:t>
            </a:r>
            <a:r>
              <a:rPr lang="en-US" dirty="0"/>
              <a:t> experiment ?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207568" y="1505620"/>
            <a:ext cx="7920880" cy="4011613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>
                <a:solidFill>
                  <a:schemeClr val="bg1">
                    <a:lumMod val="50000"/>
                  </a:schemeClr>
                </a:solidFill>
              </a:rPr>
              <a:t>Configure your instrument (laser power, BP/LP/ND filters)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>
                <a:solidFill>
                  <a:schemeClr val="bg1">
                    <a:lumMod val="50000"/>
                  </a:schemeClr>
                </a:solidFill>
              </a:rPr>
              <a:t>Characterize your instrument (CSTs and QCs)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>
                <a:solidFill>
                  <a:schemeClr val="bg1">
                    <a:lumMod val="50000"/>
                  </a:schemeClr>
                </a:solidFill>
              </a:rPr>
              <a:t>Design your panel accordingly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>
                <a:solidFill>
                  <a:schemeClr val="bg1">
                    <a:lumMod val="50000"/>
                  </a:schemeClr>
                </a:solidFill>
              </a:rPr>
              <a:t>Optimize settings for your assay (2,5 SDEN, Lin Max)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>
                <a:solidFill>
                  <a:schemeClr val="bg1">
                    <a:lumMod val="50000"/>
                  </a:schemeClr>
                </a:solidFill>
              </a:rPr>
              <a:t>Run appropriate controls (Comp Beads, FMOs for continuums)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>
                <a:solidFill>
                  <a:schemeClr val="bg1">
                    <a:lumMod val="50000"/>
                  </a:schemeClr>
                </a:solidFill>
              </a:rPr>
              <a:t>QC your data (Dead cells, Doublets, Clogs, </a:t>
            </a:r>
            <a:r>
              <a:rPr kumimoji="1" lang="en-US" sz="2000" dirty="0" err="1">
                <a:solidFill>
                  <a:schemeClr val="bg1">
                    <a:lumMod val="50000"/>
                  </a:schemeClr>
                </a:solidFill>
              </a:rPr>
              <a:t>Mis</a:t>
            </a:r>
            <a:r>
              <a:rPr kumimoji="1" lang="en-US" sz="2000" dirty="0">
                <a:solidFill>
                  <a:schemeClr val="bg1">
                    <a:lumMod val="50000"/>
                  </a:schemeClr>
                </a:solidFill>
              </a:rPr>
              <a:t>-annotations) !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>
                <a:solidFill>
                  <a:schemeClr val="bg1">
                    <a:lumMod val="50000"/>
                  </a:schemeClr>
                </a:solidFill>
              </a:rPr>
              <a:t>Use adapted analysis tools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207568" y="1793652"/>
            <a:ext cx="7920880" cy="4011613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/>
              <a:t>Configure your instrument (QC, Mass Range, Dual Calibration)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/>
              <a:t>Characterize your instrument (Sensitivity across Mass range)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/>
              <a:t>Optimize settings for your assay (Nebular Flow for </a:t>
            </a:r>
            <a:r>
              <a:rPr kumimoji="1" lang="en-US" sz="2000" dirty="0" err="1"/>
              <a:t>Oxydation</a:t>
            </a:r>
            <a:r>
              <a:rPr kumimoji="1" lang="en-US" sz="2000" dirty="0"/>
              <a:t>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/>
              <a:t>Design your panel accordingly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/>
              <a:t>Run appropriate controls (</a:t>
            </a:r>
            <a:r>
              <a:rPr kumimoji="1" lang="en-US" sz="2000" dirty="0" err="1"/>
              <a:t>Eu</a:t>
            </a:r>
            <a:r>
              <a:rPr kumimoji="1" lang="en-US" sz="2000" dirty="0"/>
              <a:t>/</a:t>
            </a:r>
            <a:r>
              <a:rPr kumimoji="1" lang="en-US" sz="2000" dirty="0" err="1"/>
              <a:t>eQ</a:t>
            </a:r>
            <a:r>
              <a:rPr kumimoji="1" lang="en-US" sz="2000" dirty="0"/>
              <a:t>/Comp Beads, Cells + DNA)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/>
              <a:t>QC your data (Dead cells, Ion Cloud Fusion, Doublets)</a:t>
            </a:r>
          </a:p>
          <a:p>
            <a:pPr marL="533400" indent="-533400">
              <a:lnSpc>
                <a:spcPct val="150000"/>
              </a:lnSpc>
              <a:spcBef>
                <a:spcPct val="25000"/>
              </a:spcBef>
              <a:spcAft>
                <a:spcPct val="25000"/>
              </a:spcAft>
              <a:buFont typeface="Times" charset="0"/>
              <a:buAutoNum type="arabicPeriod"/>
            </a:pPr>
            <a:r>
              <a:rPr kumimoji="1" lang="en-US" sz="2000" dirty="0"/>
              <a:t>Use adapted analysis tools (</a:t>
            </a:r>
            <a:r>
              <a:rPr kumimoji="1" lang="en-US" sz="2000" dirty="0" err="1"/>
              <a:t>Cytobank</a:t>
            </a:r>
            <a:r>
              <a:rPr kumimoji="1" lang="en-US" sz="2000" dirty="0"/>
              <a:t> + SPADE, </a:t>
            </a:r>
            <a:r>
              <a:rPr kumimoji="1" lang="en-US" sz="2000" dirty="0" err="1"/>
              <a:t>VisNE</a:t>
            </a:r>
            <a:r>
              <a:rPr kumimoji="1"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641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30559" y="136055"/>
            <a:ext cx="6242024" cy="921337"/>
          </a:xfrm>
        </p:spPr>
        <p:txBody>
          <a:bodyPr/>
          <a:lstStyle/>
          <a:p>
            <a:r>
              <a:rPr lang="en-US" sz="2215" dirty="0"/>
              <a:t>Available tools to help in mass cytometry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6312024" y="1425345"/>
            <a:ext cx="2955422" cy="1640451"/>
            <a:chOff x="5767672" y="1003773"/>
            <a:chExt cx="3201707" cy="177715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b="69950"/>
            <a:stretch/>
          </p:blipFill>
          <p:spPr>
            <a:xfrm>
              <a:off x="5767672" y="1412776"/>
              <a:ext cx="3201707" cy="136815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6609184" y="1003773"/>
              <a:ext cx="1138506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b="1" dirty="0"/>
                <a:t>Panel Kits</a:t>
              </a:r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921" y="3852330"/>
            <a:ext cx="2299232" cy="21759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44469" y="3511409"/>
            <a:ext cx="190007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b="1" dirty="0"/>
              <a:t>Panel Designer </a:t>
            </a:r>
            <a:r>
              <a:rPr lang="fr-FR" sz="1662" b="1" dirty="0" err="1"/>
              <a:t>tool</a:t>
            </a:r>
            <a:endParaRPr lang="fr-FR" sz="1662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3333916" y="1547550"/>
            <a:ext cx="2022926" cy="1541485"/>
            <a:chOff x="2178802" y="4130496"/>
            <a:chExt cx="2191503" cy="1669942"/>
          </a:xfrm>
        </p:grpSpPr>
        <p:sp>
          <p:nvSpPr>
            <p:cNvPr id="9" name="ZoneTexte 8"/>
            <p:cNvSpPr txBox="1"/>
            <p:nvPr/>
          </p:nvSpPr>
          <p:spPr>
            <a:xfrm>
              <a:off x="2178802" y="4130496"/>
              <a:ext cx="2191503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b="1" dirty="0"/>
                <a:t>Normalisation </a:t>
              </a:r>
              <a:r>
                <a:rPr lang="fr-FR" sz="1662" b="1" dirty="0" err="1"/>
                <a:t>Beads</a:t>
              </a:r>
              <a:endParaRPr lang="fr-FR" sz="1662" b="1" dirty="0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2295741" y="4581128"/>
              <a:ext cx="1998556" cy="1219310"/>
              <a:chOff x="269188" y="2065674"/>
              <a:chExt cx="1998556" cy="1219310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17" t="30354" r="65571" b="11199"/>
              <a:stretch/>
            </p:blipFill>
            <p:spPr bwMode="auto">
              <a:xfrm>
                <a:off x="269188" y="2065784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989" t="24287" r="8053"/>
              <a:stretch/>
            </p:blipFill>
            <p:spPr bwMode="auto">
              <a:xfrm>
                <a:off x="1315276" y="2065674"/>
                <a:ext cx="952468" cy="1219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83" y="358079"/>
            <a:ext cx="1461688" cy="47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6649614" y="3215624"/>
            <a:ext cx="2686747" cy="3034257"/>
            <a:chOff x="5913203" y="3068960"/>
            <a:chExt cx="2910643" cy="3287112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168" y="3068960"/>
              <a:ext cx="163830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/>
            <a:srcRect t="31448"/>
            <a:stretch/>
          </p:blipFill>
          <p:spPr>
            <a:xfrm>
              <a:off x="5913203" y="3518659"/>
              <a:ext cx="2910643" cy="2837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9549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215" dirty="0"/>
              <a:t>A </a:t>
            </a:r>
            <a:r>
              <a:rPr lang="fr-FR" sz="2215" dirty="0" err="1"/>
              <a:t>rapidly</a:t>
            </a:r>
            <a:r>
              <a:rPr lang="fr-FR" sz="2215" dirty="0"/>
              <a:t> </a:t>
            </a:r>
            <a:r>
              <a:rPr lang="fr-FR" sz="2215" dirty="0" err="1"/>
              <a:t>evolving</a:t>
            </a:r>
            <a:r>
              <a:rPr lang="fr-FR" sz="2215" dirty="0"/>
              <a:t> suite of instruments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79576" y="2602432"/>
            <a:ext cx="2792538" cy="3408135"/>
          </a:xfrm>
          <a:prstGeom prst="rect">
            <a:avLst/>
          </a:prstGeom>
          <a:blipFill dpi="0" rotWithShape="1">
            <a:blip r:embed="rId2"/>
            <a:srcRect/>
            <a:stretch>
              <a:fillRect l="-5326" t="-3457" r="-4834" b="-59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8" name="ZoneTexte 7"/>
          <p:cNvSpPr txBox="1"/>
          <p:nvPr/>
        </p:nvSpPr>
        <p:spPr>
          <a:xfrm>
            <a:off x="3374580" y="2132857"/>
            <a:ext cx="614271" cy="348109"/>
          </a:xfrm>
          <a:prstGeom prst="rect">
            <a:avLst/>
          </a:prstGeom>
          <a:solidFill>
            <a:srgbClr val="D6B332"/>
          </a:solidFill>
        </p:spPr>
        <p:txBody>
          <a:bodyPr wrap="none" rtlCol="0">
            <a:spAutoFit/>
          </a:bodyPr>
          <a:lstStyle/>
          <a:p>
            <a:r>
              <a:rPr lang="fr-FR" sz="1662" dirty="0"/>
              <a:t>2011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263661" y="5947649"/>
            <a:ext cx="83907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/>
              <a:t>CyTOF1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938334" y="2132857"/>
            <a:ext cx="2638929" cy="4162901"/>
            <a:chOff x="4088904" y="1560984"/>
            <a:chExt cx="2858840" cy="450980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8904" y="2216810"/>
              <a:ext cx="2858840" cy="3430606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5191953" y="1560984"/>
              <a:ext cx="665460" cy="37711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fr-FR" sz="1662" dirty="0"/>
                <a:t>2013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071792" y="5693675"/>
              <a:ext cx="908999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dirty="0"/>
                <a:t>CyTOF2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7530622" y="2132857"/>
            <a:ext cx="2778401" cy="4162901"/>
            <a:chOff x="6897216" y="1560984"/>
            <a:chExt cx="3009934" cy="450980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l="17268" t="11511" r="9823" b="7905"/>
            <a:stretch/>
          </p:blipFill>
          <p:spPr>
            <a:xfrm>
              <a:off x="6897216" y="2268728"/>
              <a:ext cx="3009934" cy="3326770"/>
            </a:xfrm>
            <a:prstGeom prst="rect">
              <a:avLst/>
            </a:prstGeom>
            <a:blipFill dpi="0" rotWithShape="1">
              <a:blip r:embed="rId5">
                <a:alphaModFix amt="62000"/>
              </a:blip>
              <a:srcRect/>
              <a:stretch>
                <a:fillRect l="-5326" t="-3457" r="-4834" b="-5922"/>
              </a:stretch>
            </a:blipFill>
          </p:spPr>
        </p:pic>
        <p:sp>
          <p:nvSpPr>
            <p:cNvPr id="9" name="ZoneTexte 8"/>
            <p:cNvSpPr txBox="1"/>
            <p:nvPr/>
          </p:nvSpPr>
          <p:spPr>
            <a:xfrm>
              <a:off x="8075812" y="1560984"/>
              <a:ext cx="665460" cy="3771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662" dirty="0"/>
                <a:t>2015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021310" y="5693675"/>
              <a:ext cx="778338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dirty="0" err="1"/>
                <a:t>Helios</a:t>
              </a:r>
              <a:endParaRPr lang="fr-FR" sz="1662" dirty="0"/>
            </a:p>
          </p:txBody>
        </p:sp>
      </p:grpSp>
    </p:spTree>
    <p:extLst>
      <p:ext uri="{BB962C8B-B14F-4D97-AF65-F5344CB8AC3E}">
        <p14:creationId xmlns:p14="http://schemas.microsoft.com/office/powerpoint/2010/main" val="3352331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Proliferation assay made simple:</a:t>
            </a:r>
            <a:br>
              <a:rPr lang="en-US" sz="2400" b="1" dirty="0"/>
            </a:br>
            <a:r>
              <a:rPr lang="en-US" sz="2400" dirty="0" err="1"/>
              <a:t>IdU</a:t>
            </a:r>
            <a:r>
              <a:rPr lang="en-US" sz="2400" dirty="0"/>
              <a:t> incorporation and detection on </a:t>
            </a:r>
            <a:r>
              <a:rPr lang="en-US" sz="2400" dirty="0" err="1"/>
              <a:t>CyTOF</a:t>
            </a:r>
            <a:endParaRPr lang="en-US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631504" y="6232228"/>
            <a:ext cx="432048" cy="365125"/>
          </a:xfrm>
          <a:prstGeom prst="rect">
            <a:avLst/>
          </a:prstGeom>
        </p:spPr>
        <p:txBody>
          <a:bodyPr/>
          <a:lstStyle/>
          <a:p>
            <a:fld id="{71B59584-EEF4-4959-8664-9B8A06708FEF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9" t="25384" r="21937" b="45577"/>
          <a:stretch/>
        </p:blipFill>
        <p:spPr bwMode="auto">
          <a:xfrm>
            <a:off x="2769724" y="2658890"/>
            <a:ext cx="7574749" cy="25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711624" y="1660159"/>
            <a:ext cx="378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hCD45</a:t>
            </a:r>
            <a:r>
              <a:rPr lang="en-US" b="1" u="sng" baseline="30000" dirty="0"/>
              <a:t>+</a:t>
            </a:r>
            <a:r>
              <a:rPr lang="en-US" b="1" u="sng" dirty="0"/>
              <a:t> JURKAT cells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871864" y="2141490"/>
            <a:ext cx="5184576" cy="369332"/>
            <a:chOff x="3347864" y="2141490"/>
            <a:chExt cx="5184576" cy="369332"/>
          </a:xfrm>
        </p:grpSpPr>
        <p:sp>
          <p:nvSpPr>
            <p:cNvPr id="5" name="ZoneTexte 4"/>
            <p:cNvSpPr txBox="1"/>
            <p:nvPr/>
          </p:nvSpPr>
          <p:spPr>
            <a:xfrm>
              <a:off x="5064107" y="2141490"/>
              <a:ext cx="16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Incubation time</a:t>
              </a: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3347864" y="2510822"/>
              <a:ext cx="51845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ZoneTexte 8"/>
          <p:cNvSpPr txBox="1"/>
          <p:nvPr/>
        </p:nvSpPr>
        <p:spPr>
          <a:xfrm>
            <a:off x="3967598" y="324787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1%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35960" y="327091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35%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85546" y="327091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46%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363496" y="327091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00FF"/>
                </a:solidFill>
              </a:rPr>
              <a:t>55.7%</a:t>
            </a:r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3215680" y="3270916"/>
            <a:ext cx="0" cy="145422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5159896" y="3270916"/>
            <a:ext cx="0" cy="145422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7032104" y="3270916"/>
            <a:ext cx="0" cy="145422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V="1">
            <a:off x="8976320" y="3270916"/>
            <a:ext cx="0" cy="145422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à coins arrondis 14"/>
          <p:cNvSpPr/>
          <p:nvPr/>
        </p:nvSpPr>
        <p:spPr>
          <a:xfrm>
            <a:off x="2711625" y="5585808"/>
            <a:ext cx="7560839" cy="648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accent2"/>
                </a:solidFill>
              </a:rPr>
              <a:t>IdU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detection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is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easier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than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BrdU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assay</a:t>
            </a:r>
            <a:r>
              <a:rPr lang="fr-FR" b="1" dirty="0">
                <a:solidFill>
                  <a:schemeClr val="accent2"/>
                </a:solidFill>
              </a:rPr>
              <a:t> by </a:t>
            </a:r>
            <a:r>
              <a:rPr lang="fr-FR" b="1" dirty="0" err="1">
                <a:solidFill>
                  <a:schemeClr val="accent2"/>
                </a:solidFill>
              </a:rPr>
              <a:t>conventional</a:t>
            </a:r>
            <a:r>
              <a:rPr lang="fr-FR" b="1" dirty="0">
                <a:solidFill>
                  <a:schemeClr val="accent2"/>
                </a:solidFill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1809710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0"/>
          <a:stretch/>
        </p:blipFill>
        <p:spPr bwMode="auto">
          <a:xfrm>
            <a:off x="7727464" y="3793061"/>
            <a:ext cx="1781674" cy="186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3"/>
          <a:stretch/>
        </p:blipFill>
        <p:spPr bwMode="auto">
          <a:xfrm>
            <a:off x="3210220" y="3726592"/>
            <a:ext cx="1636176" cy="186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66456" y="1390839"/>
            <a:ext cx="1196441" cy="319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77" dirty="0" err="1"/>
              <a:t>Splenocytes</a:t>
            </a:r>
            <a:endParaRPr lang="fr-FR" sz="1477" dirty="0"/>
          </a:p>
        </p:txBody>
      </p:sp>
      <p:sp>
        <p:nvSpPr>
          <p:cNvPr id="7" name="Flèche droite 6"/>
          <p:cNvSpPr/>
          <p:nvPr/>
        </p:nvSpPr>
        <p:spPr>
          <a:xfrm>
            <a:off x="5543845" y="2293836"/>
            <a:ext cx="1341662" cy="44866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8" name="ZoneTexte 7"/>
          <p:cNvSpPr txBox="1"/>
          <p:nvPr/>
        </p:nvSpPr>
        <p:spPr>
          <a:xfrm>
            <a:off x="8152811" y="1400180"/>
            <a:ext cx="1201826" cy="319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77" dirty="0" err="1"/>
              <a:t>Activated</a:t>
            </a:r>
            <a:r>
              <a:rPr lang="fr-FR" sz="1477" dirty="0"/>
              <a:t> Tc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8" t="15511" b="43740"/>
          <a:stretch/>
        </p:blipFill>
        <p:spPr bwMode="auto">
          <a:xfrm>
            <a:off x="7872593" y="1712233"/>
            <a:ext cx="1609597" cy="149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180795" y="3950667"/>
            <a:ext cx="2088834" cy="3981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77" b="1" dirty="0">
                <a:solidFill>
                  <a:schemeClr val="accent2"/>
                </a:solidFill>
              </a:rPr>
              <a:t>« </a:t>
            </a:r>
            <a:r>
              <a:rPr lang="fr-FR" sz="1477" b="1" dirty="0" err="1">
                <a:solidFill>
                  <a:schemeClr val="accent2"/>
                </a:solidFill>
              </a:rPr>
              <a:t>Proliferation</a:t>
            </a:r>
            <a:r>
              <a:rPr lang="fr-FR" sz="1477" b="1" dirty="0">
                <a:solidFill>
                  <a:schemeClr val="accent2"/>
                </a:solidFill>
              </a:rPr>
              <a:t> » </a:t>
            </a:r>
            <a:r>
              <a:rPr lang="fr-FR" sz="1477" dirty="0" err="1">
                <a:solidFill>
                  <a:schemeClr val="accent2"/>
                </a:solidFill>
              </a:rPr>
              <a:t>gate</a:t>
            </a:r>
            <a:endParaRPr lang="fr-FR" sz="1477" i="1" dirty="0">
              <a:solidFill>
                <a:schemeClr val="accent2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15511" r="50576" b="43740"/>
          <a:stretch/>
        </p:blipFill>
        <p:spPr bwMode="auto">
          <a:xfrm>
            <a:off x="3287688" y="1712233"/>
            <a:ext cx="1592352" cy="149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180795" y="1852417"/>
            <a:ext cx="2088834" cy="398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77" b="1" dirty="0">
                <a:solidFill>
                  <a:schemeClr val="accent1"/>
                </a:solidFill>
              </a:rPr>
              <a:t>« Singlets » </a:t>
            </a:r>
            <a:r>
              <a:rPr lang="fr-FR" sz="1477" dirty="0" err="1">
                <a:solidFill>
                  <a:schemeClr val="accent1"/>
                </a:solidFill>
              </a:rPr>
              <a:t>gate</a:t>
            </a:r>
            <a:endParaRPr lang="fr-FR" sz="1477" i="1" dirty="0">
              <a:solidFill>
                <a:schemeClr val="accent1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 rot="10800000">
            <a:off x="5530873" y="4435005"/>
            <a:ext cx="1341662" cy="44866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62"/>
          </a:p>
        </p:txBody>
      </p:sp>
      <p:sp>
        <p:nvSpPr>
          <p:cNvPr id="14" name="ZoneTexte 13"/>
          <p:cNvSpPr txBox="1"/>
          <p:nvPr/>
        </p:nvSpPr>
        <p:spPr>
          <a:xfrm>
            <a:off x="3433519" y="3476969"/>
            <a:ext cx="1327927" cy="319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77" dirty="0" err="1"/>
              <a:t>Splenocytes</a:t>
            </a:r>
            <a:endParaRPr lang="fr-FR" sz="1477" dirty="0"/>
          </a:p>
        </p:txBody>
      </p:sp>
      <p:sp>
        <p:nvSpPr>
          <p:cNvPr id="15" name="ZoneTexte 14"/>
          <p:cNvSpPr txBox="1"/>
          <p:nvPr/>
        </p:nvSpPr>
        <p:spPr>
          <a:xfrm>
            <a:off x="8086343" y="3327778"/>
            <a:ext cx="1329378" cy="546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77" dirty="0" err="1"/>
              <a:t>Proliferating</a:t>
            </a:r>
            <a:r>
              <a:rPr lang="fr-FR" sz="1477" dirty="0"/>
              <a:t> </a:t>
            </a:r>
            <a:r>
              <a:rPr lang="fr-FR" sz="1477" dirty="0" err="1"/>
              <a:t>cells</a:t>
            </a:r>
            <a:endParaRPr lang="fr-FR" sz="1477" dirty="0"/>
          </a:p>
        </p:txBody>
      </p:sp>
      <p:sp>
        <p:nvSpPr>
          <p:cNvPr id="16" name="ZoneTexte 15"/>
          <p:cNvSpPr txBox="1"/>
          <p:nvPr/>
        </p:nvSpPr>
        <p:spPr>
          <a:xfrm>
            <a:off x="1222967" y="231861"/>
            <a:ext cx="1115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Classical</a:t>
            </a:r>
            <a:r>
              <a:rPr lang="fr-FR" sz="3600" b="1" dirty="0"/>
              <a:t> </a:t>
            </a:r>
            <a:r>
              <a:rPr lang="fr-FR" sz="3600" b="1" dirty="0" err="1"/>
              <a:t>gating</a:t>
            </a:r>
            <a:r>
              <a:rPr lang="fr-FR" sz="3600" b="1" dirty="0"/>
              <a:t> </a:t>
            </a:r>
            <a:r>
              <a:rPr lang="fr-FR" sz="3600" b="1" dirty="0" err="1"/>
              <a:t>method</a:t>
            </a:r>
            <a:r>
              <a:rPr lang="fr-FR" sz="3600" b="1" dirty="0"/>
              <a:t> </a:t>
            </a:r>
            <a:r>
              <a:rPr lang="fr-FR" sz="3600" b="1" dirty="0" err="1"/>
              <a:t>is</a:t>
            </a:r>
            <a:r>
              <a:rPr lang="fr-FR" sz="3600" b="1" dirty="0"/>
              <a:t> not </a:t>
            </a:r>
            <a:r>
              <a:rPr lang="fr-FR" sz="3600" b="1" dirty="0" err="1"/>
              <a:t>appropriate</a:t>
            </a:r>
            <a:endParaRPr lang="fr-FR" sz="3600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3747318" y="4803928"/>
            <a:ext cx="6161286" cy="348109"/>
            <a:chOff x="1743599" y="5100177"/>
            <a:chExt cx="6674727" cy="377119"/>
          </a:xfrm>
        </p:grpSpPr>
        <p:cxnSp>
          <p:nvCxnSpPr>
            <p:cNvPr id="18" name="Connecteur droit 17"/>
            <p:cNvCxnSpPr/>
            <p:nvPr/>
          </p:nvCxnSpPr>
          <p:spPr>
            <a:xfrm>
              <a:off x="1743599" y="5301208"/>
              <a:ext cx="6140769" cy="0"/>
            </a:xfrm>
            <a:prstGeom prst="line">
              <a:avLst/>
            </a:prstGeom>
            <a:ln w="31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7985569" y="5100177"/>
              <a:ext cx="432757" cy="377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dirty="0"/>
                <a:t>65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4233366" y="5762176"/>
            <a:ext cx="4370601" cy="3481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62" dirty="0" err="1">
                <a:solidFill>
                  <a:schemeClr val="accent2">
                    <a:lumMod val="75000"/>
                  </a:schemeClr>
                </a:solidFill>
              </a:rPr>
              <a:t>Loss</a:t>
            </a:r>
            <a:r>
              <a:rPr lang="fr-FR" sz="1662" dirty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fr-FR" sz="1662" dirty="0" err="1">
                <a:solidFill>
                  <a:schemeClr val="accent2">
                    <a:lumMod val="75000"/>
                  </a:schemeClr>
                </a:solidFill>
              </a:rPr>
              <a:t>proliferating</a:t>
            </a:r>
            <a:r>
              <a:rPr lang="fr-FR" sz="1662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1662" dirty="0" err="1">
                <a:solidFill>
                  <a:schemeClr val="accent2">
                    <a:lumMod val="75000"/>
                  </a:schemeClr>
                </a:solidFill>
              </a:rPr>
              <a:t>cells</a:t>
            </a:r>
            <a:endParaRPr lang="fr-FR" sz="1662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3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15" dirty="0"/>
              <a:t>Sample multiplexing via Barcoding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111831" y="1336958"/>
            <a:ext cx="7245113" cy="1005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 algn="just">
              <a:spcAft>
                <a:spcPts val="923"/>
              </a:spcAft>
              <a:buFont typeface="Arial" panose="020B0604020202020204" pitchFamily="34" charset="0"/>
              <a:buChar char="•"/>
            </a:pPr>
            <a:r>
              <a:rPr lang="en-US" sz="1477" dirty="0">
                <a:latin typeface="Arial" charset="0"/>
                <a:ea typeface="Calibri" charset="0"/>
                <a:cs typeface="Times New Roman" charset="0"/>
              </a:rPr>
              <a:t>Cells are encoded with combinations of various dyes</a:t>
            </a:r>
          </a:p>
          <a:p>
            <a:pPr marL="263776" indent="-263776" algn="just">
              <a:spcAft>
                <a:spcPts val="923"/>
              </a:spcAft>
              <a:buFont typeface="Arial" panose="020B0604020202020204" pitchFamily="34" charset="0"/>
              <a:buChar char="•"/>
            </a:pPr>
            <a:r>
              <a:rPr lang="en-US" sz="1477" dirty="0">
                <a:latin typeface="Arial" charset="0"/>
                <a:ea typeface="Calibri" charset="0"/>
                <a:cs typeface="Times New Roman" charset="0"/>
              </a:rPr>
              <a:t>Each combination is unique and refers to a given well</a:t>
            </a:r>
          </a:p>
          <a:p>
            <a:pPr marL="263776" indent="-263776" algn="just">
              <a:spcAft>
                <a:spcPts val="923"/>
              </a:spcAft>
              <a:buFont typeface="Arial" panose="020B0604020202020204" pitchFamily="34" charset="0"/>
              <a:buChar char="•"/>
            </a:pPr>
            <a:r>
              <a:rPr lang="en-US" sz="1477" dirty="0">
                <a:latin typeface="Arial" charset="0"/>
                <a:ea typeface="Calibri" charset="0"/>
                <a:cs typeface="Times New Roman" charset="0"/>
              </a:rPr>
              <a:t>All wells can later be combined for simultaneous staining and acquisition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074" y="1365940"/>
            <a:ext cx="1802423" cy="79130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30825" y="2876569"/>
            <a:ext cx="2539117" cy="2280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19"/>
          <p:cNvGrpSpPr/>
          <p:nvPr/>
        </p:nvGrpSpPr>
        <p:grpSpPr>
          <a:xfrm>
            <a:off x="2162794" y="2450601"/>
            <a:ext cx="2997102" cy="2214127"/>
            <a:chOff x="638794" y="2852936"/>
            <a:chExt cx="2997102" cy="2214127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0" t="24239" r="48510" b="29025"/>
            <a:stretch/>
          </p:blipFill>
          <p:spPr bwMode="auto">
            <a:xfrm>
              <a:off x="1835696" y="2852936"/>
              <a:ext cx="1800200" cy="221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638794" y="3191523"/>
              <a:ext cx="11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Barcode</a:t>
              </a:r>
              <a:r>
                <a:rPr lang="fr-FR" dirty="0"/>
                <a:t> 1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38794" y="3792410"/>
              <a:ext cx="11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Barcode</a:t>
              </a:r>
              <a:r>
                <a:rPr lang="fr-FR" dirty="0"/>
                <a:t> 2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38794" y="4393297"/>
              <a:ext cx="11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Barcode</a:t>
              </a:r>
              <a:r>
                <a:rPr lang="fr-FR" dirty="0"/>
                <a:t> 3</a:t>
              </a:r>
            </a:p>
          </p:txBody>
        </p:sp>
      </p:grpSp>
      <p:cxnSp>
        <p:nvCxnSpPr>
          <p:cNvPr id="6" name="Connecteur droit avec flèche 5"/>
          <p:cNvCxnSpPr/>
          <p:nvPr/>
        </p:nvCxnSpPr>
        <p:spPr>
          <a:xfrm>
            <a:off x="6953577" y="5341243"/>
            <a:ext cx="28083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6953577" y="2776043"/>
            <a:ext cx="0" cy="2565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507832" y="3806015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CD45 (30F11)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698106" y="5393636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CD45.2 (104)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9" t="24959" r="24162" b="41432"/>
          <a:stretch/>
        </p:blipFill>
        <p:spPr bwMode="auto">
          <a:xfrm>
            <a:off x="3215680" y="4744675"/>
            <a:ext cx="1853940" cy="159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7392144" y="5762968"/>
            <a:ext cx="197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Thymus</a:t>
            </a:r>
            <a:r>
              <a:rPr lang="fr-FR" dirty="0"/>
              <a:t>/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Spleen</a:t>
            </a:r>
            <a:r>
              <a:rPr lang="fr-FR" dirty="0"/>
              <a:t>/</a:t>
            </a:r>
            <a:r>
              <a:rPr lang="fr-FR" dirty="0">
                <a:solidFill>
                  <a:srgbClr val="FFCC00"/>
                </a:solidFill>
              </a:rPr>
              <a:t>LN</a:t>
            </a:r>
          </a:p>
        </p:txBody>
      </p:sp>
    </p:spTree>
    <p:extLst>
      <p:ext uri="{BB962C8B-B14F-4D97-AF65-F5344CB8AC3E}">
        <p14:creationId xmlns:p14="http://schemas.microsoft.com/office/powerpoint/2010/main" val="1728919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Image result for scheme eppendorf tube"/>
          <p:cNvSpPr>
            <a:spLocks noChangeAspect="1" noChangeArrowheads="1"/>
          </p:cNvSpPr>
          <p:nvPr/>
        </p:nvSpPr>
        <p:spPr bwMode="auto">
          <a:xfrm>
            <a:off x="2019300" y="130420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fr-FR" sz="1662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9" y="2060849"/>
            <a:ext cx="2604493" cy="3967201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278791" y="2924944"/>
            <a:ext cx="3340851" cy="3161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776" indent="-26377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62" dirty="0" err="1"/>
              <a:t>Minimize</a:t>
            </a:r>
            <a:r>
              <a:rPr lang="fr-FR" sz="1662" dirty="0"/>
              <a:t> </a:t>
            </a:r>
            <a:r>
              <a:rPr lang="fr-FR" sz="1662" dirty="0" err="1"/>
              <a:t>experimental</a:t>
            </a:r>
            <a:r>
              <a:rPr lang="fr-FR" sz="1662" dirty="0"/>
              <a:t> variations</a:t>
            </a:r>
          </a:p>
          <a:p>
            <a:pPr marL="263776" indent="-26377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62" dirty="0" err="1"/>
              <a:t>Decrease</a:t>
            </a:r>
            <a:r>
              <a:rPr lang="fr-FR" sz="1662" dirty="0"/>
              <a:t> </a:t>
            </a:r>
            <a:r>
              <a:rPr lang="fr-FR" sz="1662" dirty="0" err="1"/>
              <a:t>experimental</a:t>
            </a:r>
            <a:r>
              <a:rPr lang="fr-FR" sz="1662" dirty="0"/>
              <a:t> artefacts</a:t>
            </a:r>
          </a:p>
          <a:p>
            <a:pPr marL="263776" indent="-26377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62" dirty="0" err="1"/>
              <a:t>Decrease</a:t>
            </a:r>
            <a:r>
              <a:rPr lang="fr-FR" sz="1662" dirty="0"/>
              <a:t> </a:t>
            </a:r>
            <a:r>
              <a:rPr lang="fr-FR" sz="1662" dirty="0" err="1"/>
              <a:t>cell</a:t>
            </a:r>
            <a:r>
              <a:rPr lang="fr-FR" sz="1662" dirty="0"/>
              <a:t> </a:t>
            </a:r>
            <a:r>
              <a:rPr lang="fr-FR" sz="1662" dirty="0" err="1"/>
              <a:t>loss</a:t>
            </a:r>
            <a:endParaRPr lang="fr-FR" sz="1662" dirty="0"/>
          </a:p>
          <a:p>
            <a:pPr marL="263776" indent="-26377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62" dirty="0" err="1"/>
              <a:t>Reduce</a:t>
            </a:r>
            <a:r>
              <a:rPr lang="fr-FR" sz="1662" dirty="0"/>
              <a:t> time at </a:t>
            </a:r>
            <a:r>
              <a:rPr lang="fr-FR" sz="1662" dirty="0" err="1"/>
              <a:t>washing</a:t>
            </a:r>
            <a:r>
              <a:rPr lang="fr-FR" sz="1662" dirty="0"/>
              <a:t> </a:t>
            </a:r>
            <a:r>
              <a:rPr lang="fr-FR" sz="1662" dirty="0" err="1"/>
              <a:t>steps</a:t>
            </a:r>
            <a:endParaRPr lang="fr-FR" sz="1662" dirty="0"/>
          </a:p>
          <a:p>
            <a:pPr marL="263776" indent="-26377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62" dirty="0" err="1"/>
              <a:t>Allow</a:t>
            </a:r>
            <a:r>
              <a:rPr lang="fr-FR" sz="1662" dirty="0"/>
              <a:t> </a:t>
            </a:r>
            <a:r>
              <a:rPr lang="fr-FR" sz="1662" dirty="0" err="1"/>
              <a:t>simultaneous</a:t>
            </a:r>
            <a:r>
              <a:rPr lang="fr-FR" sz="1662" dirty="0"/>
              <a:t> </a:t>
            </a:r>
            <a:r>
              <a:rPr lang="fr-FR" sz="1662" dirty="0" err="1"/>
              <a:t>analysis</a:t>
            </a:r>
            <a:endParaRPr lang="fr-FR" sz="1662" dirty="0"/>
          </a:p>
          <a:p>
            <a:pPr marL="263776" indent="-26377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62" dirty="0" err="1"/>
              <a:t>Improved</a:t>
            </a:r>
            <a:r>
              <a:rPr lang="fr-FR" sz="1662" dirty="0"/>
              <a:t> data </a:t>
            </a:r>
            <a:r>
              <a:rPr lang="fr-FR" sz="1662" dirty="0" err="1"/>
              <a:t>comparison</a:t>
            </a:r>
            <a:endParaRPr lang="fr-FR" sz="1662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215" dirty="0" err="1"/>
              <a:t>Sample</a:t>
            </a:r>
            <a:r>
              <a:rPr lang="fr-FR" sz="2215" dirty="0"/>
              <a:t> </a:t>
            </a:r>
            <a:r>
              <a:rPr lang="fr-FR" sz="2215" dirty="0" err="1"/>
              <a:t>Barcoding</a:t>
            </a:r>
            <a:r>
              <a:rPr lang="fr-FR" sz="2215" dirty="0"/>
              <a:t> for </a:t>
            </a:r>
            <a:r>
              <a:rPr lang="fr-FR" sz="2215" dirty="0" err="1"/>
              <a:t>multiplexed</a:t>
            </a:r>
            <a:r>
              <a:rPr lang="fr-FR" sz="2215" dirty="0"/>
              <a:t> </a:t>
            </a:r>
            <a:r>
              <a:rPr lang="fr-FR" sz="2215" dirty="0" err="1"/>
              <a:t>analysis</a:t>
            </a:r>
            <a:endParaRPr lang="fr-FR" sz="2215" dirty="0"/>
          </a:p>
        </p:txBody>
      </p:sp>
    </p:spTree>
    <p:extLst>
      <p:ext uri="{BB962C8B-B14F-4D97-AF65-F5344CB8AC3E}">
        <p14:creationId xmlns:p14="http://schemas.microsoft.com/office/powerpoint/2010/main" val="164915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295400"/>
            <a:ext cx="7772400" cy="914400"/>
          </a:xfrm>
        </p:spPr>
        <p:txBody>
          <a:bodyPr/>
          <a:lstStyle/>
          <a:p>
            <a:r>
              <a:rPr lang="en-US"/>
              <a:t>Key  Links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E1B670-A116-5D44-857D-9E7401FAB438}" type="datetime12">
              <a:rPr lang="en-US" sz="2400"/>
              <a:pPr>
                <a:defRPr/>
              </a:pPr>
              <a:t>9:20 AM</a:t>
            </a:fld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5543236" y="2048915"/>
            <a:ext cx="525201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cyto.purdue.edu</a:t>
            </a:r>
          </a:p>
          <a:p>
            <a:r>
              <a:rPr lang="en-US" sz="4000" dirty="0" err="1">
                <a:solidFill>
                  <a:schemeClr val="accent2"/>
                </a:solidFill>
              </a:rPr>
              <a:t>isac-net.org</a:t>
            </a:r>
            <a:r>
              <a:rPr lang="en-US" sz="4000" dirty="0">
                <a:solidFill>
                  <a:schemeClr val="accent2"/>
                </a:solidFill>
              </a:rPr>
              <a:t> </a:t>
            </a:r>
          </a:p>
          <a:p>
            <a:r>
              <a:rPr lang="en-US" sz="4000" dirty="0">
                <a:solidFill>
                  <a:schemeClr val="accent2"/>
                </a:solidFill>
              </a:rPr>
              <a:t>scintillon.org/nolan_lab</a:t>
            </a:r>
            <a:r>
              <a:rPr lang="en-US" sz="40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5641" y="2048916"/>
            <a:ext cx="2687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Purdue </a:t>
            </a:r>
            <a:r>
              <a:rPr lang="en-US" sz="2400"/>
              <a:t>List Serve &amp; </a:t>
            </a:r>
          </a:p>
          <a:p>
            <a:r>
              <a:rPr lang="en-US" sz="2400" dirty="0"/>
              <a:t>Robinson Lab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1271" y="2899137"/>
            <a:ext cx="73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ISAC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3813" y="340708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Nolan Lab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1805" y="4241259"/>
            <a:ext cx="5316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John P. Nolan      -  </a:t>
            </a:r>
            <a:r>
              <a:rPr lang="en-US" sz="2400" dirty="0">
                <a:solidFill>
                  <a:schemeClr val="accent2"/>
                </a:solidFill>
              </a:rPr>
              <a:t>jnolan@scintillon.org</a:t>
            </a:r>
          </a:p>
          <a:p>
            <a:r>
              <a:rPr lang="en-US" sz="2400" dirty="0"/>
              <a:t>J. Paul Robinson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/>
                </a:solidFill>
              </a:rPr>
              <a:t>wombat@purdue.edu</a:t>
            </a:r>
            <a:r>
              <a:rPr lang="en-US" sz="24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0"/>
            <a:ext cx="133164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40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15" dirty="0"/>
              <a:t>Acquisition and standardized analysis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17912" y="3357856"/>
            <a:ext cx="61106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1662" dirty="0">
                <a:solidFill>
                  <a:srgbClr val="000000"/>
                </a:solidFill>
                <a:latin typeface="Helvetica"/>
              </a:rPr>
              <a:t>CD8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406142" y="3398453"/>
            <a:ext cx="89813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1662" dirty="0">
                <a:solidFill>
                  <a:srgbClr val="000000"/>
                </a:solidFill>
                <a:latin typeface="Helvetica"/>
              </a:rPr>
              <a:t>Ly6G/C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691689" y="3399387"/>
            <a:ext cx="78899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1662" dirty="0">
                <a:solidFill>
                  <a:srgbClr val="000000"/>
                </a:solidFill>
                <a:latin typeface="Helvetica"/>
              </a:rPr>
              <a:t>MHCII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999552" y="3360157"/>
            <a:ext cx="61106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US" sz="1662" dirty="0">
                <a:solidFill>
                  <a:srgbClr val="000000"/>
                </a:solidFill>
                <a:latin typeface="Helvetica"/>
              </a:rPr>
              <a:t>CD4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2661155" y="3759942"/>
            <a:ext cx="7051698" cy="1539531"/>
            <a:chOff x="1154650" y="2132856"/>
            <a:chExt cx="8403274" cy="1834608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650" y="2155626"/>
              <a:ext cx="2062308" cy="178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2155388"/>
              <a:ext cx="2105604" cy="1789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862" y="2132856"/>
              <a:ext cx="2094836" cy="183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602" y="2165385"/>
              <a:ext cx="2068814" cy="17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ZoneTexte 25"/>
          <p:cNvSpPr txBox="1"/>
          <p:nvPr/>
        </p:nvSpPr>
        <p:spPr>
          <a:xfrm>
            <a:off x="2990303" y="5589231"/>
            <a:ext cx="6821098" cy="438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776" indent="-263776" defTabSz="8440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62" dirty="0">
                <a:solidFill>
                  <a:srgbClr val="000000"/>
                </a:solidFill>
                <a:latin typeface="Helvetica"/>
              </a:rPr>
              <a:t>All frequencies are determined on similar VISNE plot for all mutants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855641" y="2060849"/>
            <a:ext cx="5944573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 defTabSz="8440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62" dirty="0">
                <a:solidFill>
                  <a:srgbClr val="000000"/>
                </a:solidFill>
                <a:latin typeface="Helvetica"/>
              </a:rPr>
              <a:t>Same panel used on all samples at once</a:t>
            </a:r>
          </a:p>
          <a:p>
            <a:pPr marL="263776" indent="-263776" defTabSz="8440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62" dirty="0">
                <a:solidFill>
                  <a:srgbClr val="000000"/>
                </a:solidFill>
                <a:latin typeface="Helvetica"/>
              </a:rPr>
              <a:t>Antibody staining done one the same day for all samples</a:t>
            </a:r>
          </a:p>
          <a:p>
            <a:pPr marL="263776" indent="-263776" defTabSz="8440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62" dirty="0">
                <a:solidFill>
                  <a:srgbClr val="000000"/>
                </a:solidFill>
                <a:latin typeface="Helvetica"/>
              </a:rPr>
              <a:t>Same analysis strategy can be used</a:t>
            </a:r>
          </a:p>
        </p:txBody>
      </p:sp>
    </p:spTree>
    <p:extLst>
      <p:ext uri="{BB962C8B-B14F-4D97-AF65-F5344CB8AC3E}">
        <p14:creationId xmlns:p14="http://schemas.microsoft.com/office/powerpoint/2010/main" val="2508849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31904" y="838828"/>
            <a:ext cx="1296144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e 10"/>
          <p:cNvGrpSpPr/>
          <p:nvPr/>
        </p:nvGrpSpPr>
        <p:grpSpPr>
          <a:xfrm>
            <a:off x="3920796" y="838828"/>
            <a:ext cx="4707242" cy="2952329"/>
            <a:chOff x="2396796" y="1196751"/>
            <a:chExt cx="4707242" cy="2952329"/>
          </a:xfrm>
        </p:grpSpPr>
        <p:sp>
          <p:nvSpPr>
            <p:cNvPr id="9" name="Rectangle 8"/>
            <p:cNvSpPr/>
            <p:nvPr/>
          </p:nvSpPr>
          <p:spPr>
            <a:xfrm>
              <a:off x="5004048" y="1196751"/>
              <a:ext cx="2099990" cy="17379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96796" y="2728426"/>
              <a:ext cx="4578190" cy="14206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791744" y="3791156"/>
            <a:ext cx="4707242" cy="232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</a:t>
            </a:r>
            <a:r>
              <a:rPr lang="fr-FR" dirty="0" err="1"/>
              <a:t>does</a:t>
            </a:r>
            <a:r>
              <a:rPr lang="fr-FR" dirty="0"/>
              <a:t> SPADE </a:t>
            </a:r>
            <a:r>
              <a:rPr lang="fr-FR" dirty="0" err="1"/>
              <a:t>work</a:t>
            </a:r>
            <a:r>
              <a:rPr lang="fr-FR" dirty="0"/>
              <a:t> ?</a:t>
            </a:r>
            <a:br>
              <a:rPr lang="fr-FR" dirty="0"/>
            </a:br>
            <a:r>
              <a:rPr lang="en-US" sz="1800" dirty="0"/>
              <a:t> (</a:t>
            </a:r>
            <a:r>
              <a:rPr lang="en-US" b="1" dirty="0"/>
              <a:t>S</a:t>
            </a:r>
            <a:r>
              <a:rPr lang="en-US" dirty="0"/>
              <a:t>panning-tree </a:t>
            </a:r>
            <a:r>
              <a:rPr lang="en-US" b="1" dirty="0"/>
              <a:t>P</a:t>
            </a:r>
            <a:r>
              <a:rPr lang="en-US" dirty="0"/>
              <a:t>rogression </a:t>
            </a:r>
            <a:r>
              <a:rPr lang="en-US" b="1" dirty="0"/>
              <a:t>A</a:t>
            </a:r>
            <a:r>
              <a:rPr lang="en-US" dirty="0"/>
              <a:t>nalysis of </a:t>
            </a:r>
            <a:r>
              <a:rPr lang="en-US" b="1" dirty="0"/>
              <a:t>D</a:t>
            </a:r>
            <a:r>
              <a:rPr lang="en-US" dirty="0"/>
              <a:t>ensity-normalized </a:t>
            </a:r>
            <a:r>
              <a:rPr lang="en-US" b="1" dirty="0"/>
              <a:t>E</a:t>
            </a:r>
            <a:r>
              <a:rPr lang="en-US" dirty="0"/>
              <a:t>vents</a:t>
            </a:r>
            <a:r>
              <a:rPr lang="en-US" sz="1800" dirty="0"/>
              <a:t>) </a:t>
            </a:r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2030298" y="1198869"/>
            <a:ext cx="8136696" cy="4340605"/>
            <a:chOff x="193597" y="1792782"/>
            <a:chExt cx="8950366" cy="434060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4" t="56889" r="51410" b="12404"/>
            <a:stretch/>
          </p:blipFill>
          <p:spPr bwMode="auto">
            <a:xfrm>
              <a:off x="5148064" y="2934661"/>
              <a:ext cx="3995899" cy="1634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92" t="20202" r="9183" b="12404"/>
            <a:stretch/>
          </p:blipFill>
          <p:spPr bwMode="auto">
            <a:xfrm>
              <a:off x="193597" y="1792782"/>
              <a:ext cx="4594427" cy="4340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2639616" y="5569228"/>
            <a:ext cx="91387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Qiu</a:t>
            </a:r>
            <a:r>
              <a:rPr lang="en-US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, Nat. Biotech, 2011, “Extracting a cellular hierarchy from high-dimensional </a:t>
            </a:r>
            <a:r>
              <a:rPr lang="en-US" sz="9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cytometry</a:t>
            </a:r>
            <a:r>
              <a:rPr lang="en-US" sz="900" dirty="0">
                <a:latin typeface="Tahoma" pitchFamily="34" charset="0"/>
                <a:ea typeface="Tahoma" pitchFamily="34" charset="0"/>
                <a:cs typeface="Tahoma" pitchFamily="34" charset="0"/>
              </a:rPr>
              <a:t> data with SPADE”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1584" y="5829816"/>
            <a:ext cx="78843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SPADE (</a:t>
            </a:r>
            <a:r>
              <a:rPr lang="en-US" sz="1400" b="1" dirty="0"/>
              <a:t>S</a:t>
            </a:r>
            <a:r>
              <a:rPr lang="en-US" sz="1400" dirty="0"/>
              <a:t>panning-tree </a:t>
            </a:r>
            <a:r>
              <a:rPr lang="en-US" sz="1400" b="1" dirty="0"/>
              <a:t>P</a:t>
            </a:r>
            <a:r>
              <a:rPr lang="en-US" sz="1400" dirty="0"/>
              <a:t>rogression </a:t>
            </a:r>
            <a:r>
              <a:rPr lang="en-US" sz="1400" b="1" dirty="0"/>
              <a:t>A</a:t>
            </a:r>
            <a:r>
              <a:rPr lang="en-US" sz="1400" dirty="0"/>
              <a:t>nalysis of </a:t>
            </a:r>
            <a:r>
              <a:rPr lang="en-US" sz="1400" b="1" dirty="0"/>
              <a:t>D</a:t>
            </a:r>
            <a:r>
              <a:rPr lang="en-US" sz="1400" dirty="0"/>
              <a:t>ensity-normalized </a:t>
            </a:r>
            <a:r>
              <a:rPr lang="en-US" sz="1400" b="1" dirty="0"/>
              <a:t>E</a:t>
            </a:r>
            <a:r>
              <a:rPr lang="en-US" sz="1400" dirty="0"/>
              <a:t>vents</a:t>
            </a:r>
            <a:r>
              <a:rPr lang="en-US" sz="1200" dirty="0"/>
              <a:t>) is a way to automatically identify populations in multidimensional flow cytometry data files.</a:t>
            </a:r>
          </a:p>
        </p:txBody>
      </p:sp>
    </p:spTree>
    <p:extLst>
      <p:ext uri="{BB962C8B-B14F-4D97-AF65-F5344CB8AC3E}">
        <p14:creationId xmlns:p14="http://schemas.microsoft.com/office/powerpoint/2010/main" val="3940489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"/>
          <a:stretch/>
        </p:blipFill>
        <p:spPr bwMode="auto">
          <a:xfrm>
            <a:off x="6456040" y="2132857"/>
            <a:ext cx="4000500" cy="427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2449010" y="2199873"/>
            <a:ext cx="3636818" cy="3812664"/>
            <a:chOff x="611560" y="1893637"/>
            <a:chExt cx="3939886" cy="413038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893637"/>
              <a:ext cx="3939886" cy="4130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1089305" y="2154426"/>
              <a:ext cx="664835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b="1" dirty="0">
                  <a:solidFill>
                    <a:srgbClr val="0070C0"/>
                  </a:solidFill>
                </a:rPr>
                <a:t>CTRL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6764386" y="2548422"/>
            <a:ext cx="61369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b="1" dirty="0">
                <a:solidFill>
                  <a:srgbClr val="0070C0"/>
                </a:solidFill>
              </a:rPr>
              <a:t>CTRL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2469677" y="2071985"/>
            <a:ext cx="3636818" cy="3940553"/>
            <a:chOff x="611560" y="1824364"/>
            <a:chExt cx="3939886" cy="4268932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824364"/>
              <a:ext cx="3939886" cy="4268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1043608" y="2276872"/>
              <a:ext cx="667197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b="1" dirty="0">
                  <a:solidFill>
                    <a:schemeClr val="accent6"/>
                  </a:solidFill>
                </a:rPr>
                <a:t>MUT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15" dirty="0"/>
              <a:t>Unsupervised analysis and visualization using SPADE trees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04627" y="1758528"/>
            <a:ext cx="538930" cy="3481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62" b="1" dirty="0">
                <a:solidFill>
                  <a:schemeClr val="bg2">
                    <a:lumMod val="50000"/>
                  </a:schemeClr>
                </a:solidFill>
              </a:rPr>
              <a:t>CD3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18943" y="1758528"/>
            <a:ext cx="538930" cy="3481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62" b="1" dirty="0">
                <a:solidFill>
                  <a:schemeClr val="bg2">
                    <a:lumMod val="50000"/>
                  </a:schemeClr>
                </a:solidFill>
              </a:rPr>
              <a:t>CD4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6454108" y="2071985"/>
            <a:ext cx="4035669" cy="4334608"/>
            <a:chOff x="5117530" y="1671707"/>
            <a:chExt cx="4371975" cy="4695825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530" y="1671707"/>
              <a:ext cx="4371975" cy="469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5571386" y="2206994"/>
              <a:ext cx="667197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b="1" dirty="0">
                  <a:solidFill>
                    <a:schemeClr val="accent6"/>
                  </a:solidFill>
                </a:rPr>
                <a:t>MUT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2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48946"/>
          <a:stretch/>
        </p:blipFill>
        <p:spPr>
          <a:xfrm>
            <a:off x="3431704" y="2708920"/>
            <a:ext cx="2643508" cy="1628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39524"/>
          <a:stretch/>
        </p:blipFill>
        <p:spPr>
          <a:xfrm>
            <a:off x="3407713" y="4405049"/>
            <a:ext cx="2787550" cy="16273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99954" y="3307142"/>
            <a:ext cx="764055" cy="3481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62" b="1" dirty="0">
                <a:solidFill>
                  <a:schemeClr val="bg2">
                    <a:lumMod val="50000"/>
                  </a:schemeClr>
                </a:solidFill>
              </a:rPr>
              <a:t>CD4 Tc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21024" y="4923546"/>
            <a:ext cx="764055" cy="3481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62" b="1" dirty="0">
                <a:solidFill>
                  <a:schemeClr val="bg2">
                    <a:lumMod val="50000"/>
                  </a:schemeClr>
                </a:solidFill>
              </a:rPr>
              <a:t>CD8 Tc</a:t>
            </a:r>
          </a:p>
        </p:txBody>
      </p:sp>
      <p:sp>
        <p:nvSpPr>
          <p:cNvPr id="9" name="ZoneTexte 8"/>
          <p:cNvSpPr txBox="1"/>
          <p:nvPr/>
        </p:nvSpPr>
        <p:spPr>
          <a:xfrm rot="16200000">
            <a:off x="4325087" y="2378485"/>
            <a:ext cx="4347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/>
              <a:t>IL2</a:t>
            </a:r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4622511" y="2378485"/>
            <a:ext cx="4347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/>
              <a:t>IL4</a:t>
            </a: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4790699" y="2263068"/>
            <a:ext cx="66556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/>
              <a:t>IL17A</a:t>
            </a: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5140217" y="2309679"/>
            <a:ext cx="56137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 err="1"/>
              <a:t>IFN</a:t>
            </a:r>
            <a:r>
              <a:rPr lang="fr-FR" sz="1662" dirty="0" err="1">
                <a:latin typeface="Symbol" panose="05050102010706020507" pitchFamily="18" charset="2"/>
              </a:rPr>
              <a:t>g</a:t>
            </a:r>
            <a:endParaRPr lang="fr-FR" sz="1662" dirty="0">
              <a:latin typeface="Symbol" panose="05050102010706020507" pitchFamily="18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4887795" y="2935691"/>
            <a:ext cx="4347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/>
              <a:t>IL2</a:t>
            </a: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5372243" y="2286654"/>
            <a:ext cx="65915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2" dirty="0" err="1"/>
              <a:t>TNF</a:t>
            </a:r>
            <a:r>
              <a:rPr lang="fr-FR" sz="1662" dirty="0" err="1">
                <a:latin typeface="Symbol" panose="05050102010706020507" pitchFamily="18" charset="2"/>
              </a:rPr>
              <a:t>a</a:t>
            </a:r>
            <a:endParaRPr lang="fr-FR" sz="1662" dirty="0">
              <a:latin typeface="Symbol" panose="05050102010706020507" pitchFamily="18" charset="2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337" y="2752738"/>
            <a:ext cx="1768070" cy="1616286"/>
          </a:xfrm>
          <a:prstGeom prst="rect">
            <a:avLst/>
          </a:prstGeom>
        </p:spPr>
      </p:pic>
      <p:sp>
        <p:nvSpPr>
          <p:cNvPr id="19" name="AutoShape 2" descr="data:img/png;base64,iVBORw0KGgoAAAANSUhEUgAAATsAAAE0CAIAAADc6ANFAAAdTElEQVR42u2d7W9U1bfHeWjhgiSt5koUQUVsSi0SDUUSg0RMDFETMRFC+BeI+tMXvuGtvjB4I3hbFdqaNEYipNJiW1Eian0IPmHE6CuV9BcI4f6ESgwtVZ72PXRkGGbOXnvtp3P2Oef7zYQM005nOt2fs9Zeez1MERAEZUdTknmZzZs3z5kzZ9OmTfjEISgDxG7ZsmVkZGT27Nn4xCEoA8RG6uvrW7t2Les9QRA0qdSIPXLkyMqVK0dHR5nE4lIKQWkSu3HjxqNHj/LNaUif2tbyv/zvr7of3an6OeVHqh6s/arsp8X+zMp/ax+vem/KXy32S7L3Rv9A/oNaf4LYN2PwVzNbFa6+LU1ih4aGyi/T2dnZ0NDQ3d0d3Z86dWoJxZMnT2bLxvr7q0NQ+sT29vaWX6apqWlwcLClpcXJG4Wg7JC2NTPEVr5MXV3dxMREfX19pomN9XIhKD/72PLLRKzmgFgIKgqxzc3N/f39ra2tzGeFGXmCoDwTW4lcV1dXY2NjT08PbCwEhWtjPb3RggchIBALYiEIxBaDWFhOCMTmysYCaQjEQhCIDYZYnO7AWYBgY7GIIRALrxiCQGywxLrL6oZlhkBswMQCUQjEQhCIBbEwlRCINXhzON3BVQaCjYUgEAtiIQjEglgIArEQBGJBbEEXEAJaIBbEQhCIhSAQW1Bi4QpCIDb+zSGDAoJgY2FjIRCLfSyuJhCIzSWxHKgAHgRiIZhuEAtiLZZ71eOgAgKxEARiQSx8VAjEgliADYFYjyTweQA5uAwVgthgc55AIARi4RVDEIiFIBALYrEDhEBsloi1XPogBwKxEARiQSw8W7gGILbgxGLdQyA2ROow/w6XThCLBQQV/RMGsV7+9gaLIwfrKcBfIfYtZfqjBrEwiRCIxT4W1g8qILGoBAj/98K1AMRmz8YSq5a5oLXWvSdI0MIGxOZ5H+sPsBDohUBsQW1sAsAnY3IhEJtDG+u2QsC+x4Vv6kA1iM2Mjc1rkAYQgtj8e8UFWfeAGcTmltjAGQh/jIir/UX+rjIg1tl6cpL67y+w7DVkXXCKQGxRbKzBUs5Q+wuQCWKx2UstLJyDDTxqd2Bj3Tu9ZlFot6sTYTMQm09iy//aZyl6XWfIgoZXDGKTC6JgVkhQbj+IzblXzDe/9M8MLU2fjpbbRL8hEOtlvWoV5RR21TqMVIH8DBCbrfpYpTmlLY/S0yaekuSKR1wKxObNKy5ZYBpgLdvr0CU2CJIFvprN3l4WrztX1gyIdff3tswr8reMXB0awWbCxubQxjK3tYGsKuwPQWyBiNUK8IaDVtZHgRT5KgNiQ1w0Ts57YyNVrlKXswte1mkHsQ6ICqRozuaAV9g1UkQgGsTmyiu2P4bx537zsx2CdfJzdplQ/RVArPUqN4jEcnKSU1lMyeRdJjBcI7/Z1CDWtTtauy5rv7/KnUavYAAJYr1biVreqqyHwV7RbUDYrKjIwIfHJQbEBk0sc8kG2Hw0c3WzuBaAWJfmK9bMEsuOk7potnydZDXxnQKzQDT6v4LY9P+oZQ9Ztihlm1jhtN493QNS+7Mi2FIQmwSxVTvYKm5j7R6HWK9pwAmw5GM+GARiHS96GZ+cJ9oYTIdpDMa+q26sG6yC2DSJrY0VE/QyI1U2oSwnBWhIYwpzgw1iXW4gOfeTd3ENOGf+WLPf0Xdzmbz3uwKxjsxR7CFtrcnV7Tij9Q1mjwS+6YWVBrGObWzsf81MkKvTFH+r39UJEARik99RxJvWqrixUMWHLcM2/P5STqyZq1zoVHJOQCxsbLxpjQ0v6aZb2Jh6GbTGHqn9T7D8qAFzBogNv5eirFA21lWu8paZ9QP8E13duJcBhM6THB3mbIBY2FgWsYSXaL9GHaYNct4M7BiIzS2xtazGJhub2TpmJgMnZ4N4e/72CLCHIDbcSgCZva3NlyC+REeJZJY85OCNZSKXp98rB9cOEGtLrFCd6FgGbIlFr+y95jxHCuOqQGyu9rGySnfC6spskWW1gLGJIyqNtAADdSA29AwKpZmVbYDpK4KwnsQTy63u0L207DA2ySDWmVdMW0s6P1EraKQ0tpYLXTclI1t05QxpEGsVVqGr2GkmnXdRVB418V9RK7MimXaQcLNBrANiBRl8ik1j1DJryigU4WbTP5PJJDNPy4YxH6nOzn9OSN2VQaydjSUSEpX7W84dGwuWovVzNZw+SYQy0oYKxJruY2N9UcI11e3wZGyZ6e+hj4X5vrRNa/VA/nZZxBjEOog8EWjV+q70CZDSfdV1NZXYO1myCedR2XfYyeYOFj0onNpY+uSGTtPXynyITZA0WPH2MGuFqSxzJHXPqBB5ArFSZogeFMRTOCUEBucuzIk+Bj8zBCNmY1HzgTeItVo3sT3ZYsnRYk+ZOCV4R0eWpFmmUuQy8ANiM0wsx4ryaWf6sYJxFMQvlGV2RXfFPDgHsUFEnmKhqk2KUoLHZ1iryk/L3bUcJmLpfgNdEJvQdV0WQCKCUsw25fToSln0SDdBwtUGId3iniJAC2KtvGJZeyeOh0wEbJlTfIw3qw77IWK+DojNMLEirkUb4QkrA7y0/TSuK3ByOmJz7QgE5ixePkCsrStIm0QZV77DsMwiBMIzd+J755W0FN+Amtjt27fPnTt36dKlu3fvjv47MDCwevXqWbNmrVq16ttvvy24jZXtNvnnrkTTY75NY56+cprX0EvTMhfCvjAQ4SgFsW+88cajjz56/PjxY8eOPf74488888wDDzzw22+/TUxMfPPNNytWrPjiiy/gFQt5HhKnPSpNu1B1pWDGnwlLy9zc0r9paLTkdcOsIHbRokW//PJL6f6RI0ei7/7111/LX/3+++/b2tqKSWxswjABkjKX2KDtOF0KR7jBIWRBoPGqF2JnzJhx/vz50v1Lly5F3x39W/5qZGmjbyjyPlYwJlAyN4H89Cmzdc9pH+U88JvR1nAZJva2224bHR2VPfno0aM33XRTYW0scRPsqnfahjNXqlbqEt/MOsmFgq+bKLHPPffcSy+99Pfff9d+019//bVly5annnqqsMSOj5+PdX2JeneZO23g9CrdYH+8pejQOjHaqdQPuouekMSOj49v2LBh586dtd/01ltvPfHEE3/88UfRiB0bO1fiYXj4GGFjhWo4ALNJPyebQpdts8VtWSjHLEVEEMvKxgb+RlPRp58e4yAqJMlPnMAV3S2Vk96odd7jZKXqVvnZXEeK7DZrELtr1677779/7ty5M2bMuPnmmx988MH333+/aMSWDSyRXchpgEqnH3O2zWbG0OvEADMIUb7nhdjXX3/9rrvuihAdHR09d+7cyZMn33vvvcWLF/f09BTNxsqCTII8xSHSFYmcx9jX9bfJ5GRueYIKISXHxEZG9Ycffqh68Oeff54/f77xaw8NDfE5DJNYGcBaOU/MKT6xXBnQpeyKamMMOftnwJkEsZEnPD4+XvVg9MjMmTONX7u3tzfrxNID7IiTWHp3ynmuE/Ol297R0rkFq/b+CJfYe+655+DBg1UPfvLJJ/fdd18yvm6wxNJOspAfumi1hpGFrIROHqJbw8hPV6SDZF431fnb8XKJ/fLLL5cvX75nz55Tp05duHDh9OnTkU/b1tZWi3ExiRXyRqdCXuIja0GulfFL20lOyY4yiZI/HAQx3lCIve6666ZNmzblWk2fVOUjbl5eomD3sUIyvIN2ho1bpeoaMf5kSmX5rpl99v23KNSlgUtsZGA/++yzqgcHBgaWLVumFWHq7OxsaGjo7u6uJDMHkaeqBSTrZkxQRFtCh7tEy6EbRBiM6eE7JDAx/LI3d+f48eNr1qx59tlnz549G/33xIkT69evf/LJJ3///XetCFNTU9Pg4GBLS4s//zn5yJPMO6VDx0RxjyCrBTjZFLrBp6Am0CUcxMqW1dXIoLh06dIrr7xy9913v/jiiwsXLnz77bcNXqaurm5iYqK+vj43xPI7EivHPTOPYTlGjDn03XielbEjoHythAdG59YrLmvnzp0Rb19//bXZy0TPzTSxtSmK5XoAoRo/adDqiRNYVu4nZXUIunDyzXWKeRHIUrzGxm7btm3JkiUvvPDCggULXn311YsXL+q+THNzc39/f2traxaJrUpRpA94OMmJgnH0qnSGdX1I5SmUVh8ZoTNPgPMmETR2Q2y0cX3kkUeefvrpUh5FaR+7fPnyw4cPc16jHGHq6upqbGxk5jYGGCumK3XopF9Z70W+HSYcXS1f12a4q6ccRrel9iBWrFixYnh4uOrBwcHBaEOb4hsNahPLKcThm0riUNQmUKQ1g0u3NQRaqAVE7NjY2N69e1euXNnQ0DB9+vTrr79+9erVfX19Z86cKTixMj9W2QKKE3PiUM18CSVs/HE+Ac68S/5tpNf5lUfs7t27ly5d+uGHH54+ffrChQujo6MDAwOLFy9+8803YWOVm1jOHpXY6/JNIqfNqsES1ErzoN+Yw5Mk2FiK2DvvvPPHH3+sevDQoUNNTU0glshVFGS/RY7fyzmDtbd1Bu0dDSwSWE2O2Lq6ulLuRKXGx8cNzmm03lxQkafY7hPMZk60O8qfFWC84VQW7rp1BQNssFosYhcuXPjVV19VPfjdd98tWrSoIDaWONoR8skX/IbGHNJoe6U78d2VKda1oqhiT4LY1157LXKA9+3bF+1jL168GO1j9+7dG7nKO3bsKI5XbHAYS/dV5BsE2bWAb084BUCcljRFsGN5IDbSO++8s2rVqnKs+KGHHtqzZ0+6bzRAYulIcqydUQ74MLDPBh0SdQsJbBog6kbOcLEQuhXtYV5aQiNWK0BFJzbRibtagSKDBCli7+2kus1hx+PicMsiNqT8+yzZWFm8hx8BJnKAlX2klIeruuOzbHaeumYTHriVV1z15YSxCS1WzMeVaNoWywOzepaZxsh/ovBz7mJZ5u72m0Mqbd2ac2KDsrHE0Q7RYkKwGzsoh0oapBwZt00U8pbl2GrCxmaAWGbVjrKPKXMkj5D3puFsbg16L/EH5zEvE5wC2nTL6DN6NQGx7jexRKoTv0u4cj6AICOuZjkSNvnJrra7NtXtRUiBBLFewk4ySyskZd/KFqr8tU53rjGutiuUHQv5VwCxXoglAj90k1QhbzWudYhKpCh7WsGprOwCFtOqiVUKxCpL22UtKWQrjJ7BozspSytiZDDaxwlCzrOF88pt0BkUQZ3u6O5dawFQtmWjcVW2IObU9zC3qakciiKwnHliM2RjhWqmDm2QBdk8ld5eMuvm+XNomZbf2Jai8g7EhmVjBW+altaUV/5TmBtX5tAA5us6dLl9PDdPFh7EurSxdOcnTq8ZJY265tFgx6skxOxLIsHW4Tk24CDWMbFCXqpOD85SbomF/kBKwlBrpUNoPei2+TgEYn15xZzqHLrHN93fWPCyCzn208ytNTso4gwE082jMrCxQY0pAbGhECsk03SY+RXKQln+olemYZjNcSeMp9tz2oThzOH82IITS5cBcPaughycZYarFmPMDER/paqWo6jThSp7s+3SenMhnMfalAHQMBNbTcv5V5xDXeMtK9PCB46N5U8LvV9xwW2sQb8YZRcYevgdsWVVbnd1ARN2w10DH4eVs6AXiPVCLPEUIW/dJuRJxRwDqzx0kZlxfnALVg7E5o1Yzm5WOUqLHh6tLIjl7AnNygO8Ft85n0Nf6H7FIJZzK82S1UqEUo7qUW56hU7qP/OMx/goiHn+ZDPCR8t1z18+Boj1uI/lRJuYnio/99iHN5tWpTizLYaZpc1nDwoQ64RYoZr1zLG0slVInPEKVbZwwr0Rnfu9Di8oWUmxALEeiRWq3CY6jCTziunmT3SPVaYj6nxGVhbNWpjvFuexvoit5U25vxXyke10DobuJtP5GrVva2zzHnygFewBEmysS2J18Rby0x1mkwrdsh6hqsvjjOHSHZbp3CUWBS4tALEJRZ6MDTXdCCrWT1ZaVLNaAhur6ynKRRxfC+szHnjFhSZWedAqGF0XmbEcTkNGSxo9FceYDaROd++aMNggVq24MoAO58lPSjaY+DGNKp3FwYlIMSNYlv2HfUe2Muddg1iF4soAeqP3Mnnb6uMmiy0pR3vQNQPMBWpvzTDmA8SmbGNrrKu4cuu1BJLuVqFMVxS84T2cIJbb/Z7BUAL/x5hbQWwxie2tIDa6tduEkZRDADj9x5Wscvxk5ws6+S5qBTHXIFaL2I5rcTU0s8oGi4Ttle0ntUbIEq3htAp6iCwR3ZASZ3POT1E0OPTKztUKGRR6NlbU3Nqd1LgL1VQ7rbRh3RJzpr1Vtizmh7vcJnI4ryiAjc2Hje2NI9ZBrJizieXUEjBXMH++HvO6EEi2ferZxQn8viCWT2xHHK56jnEtZkqry5khQPwo2q0V7Fi00Gk7ni6WlskhCaSXgNjEbKyQ3Notc5jo/GFOdYHgJU4I3uw8g/Vq05zRkxFjlg1nxaO+8v5BrANibesElKXtyjla5N+YqqHVnTPg1f6YdXhztUsXKY0Ig43NALHMCQC6Y2bNliZnbJeWP0yfObGNictkKbMLjQ/HwXqrDGK5xPZ6Ila3Czk94ENo5iQasEGkKBIXDmMC7QcCJGBUEwt6gVgmsR1yXG1PZQWv9QSz47HQzI6gg8z8NGPZs/zlZjBn5Ppws1N0lUEs38YK8tbu3DF2NaWK6bga17iZxW+1xvkZFD8k4Kwm01cdxHoilgvnhx+OaEWbON6yLAjM3Bkqm0I5bF+c8JGpWTJmyEFj5DwpVFFq54ZYgwwKZYNi5YAf5iaWQJ0JrfJFLX1gm11xCBy6uGDBxsp1baldBZ/1kzenxNLbM3rCpVCd2Uq8Bu1kQ35mVSDdUl09PZyW5SBWP1A8X0x5dvI2303wybjRjNIGciLGytE+9MJVRqGVZXfMmWCcXbHQaW6eUYFYzUBx/RVcS7c6Z8EnJ6MuY11ZZQ83rdxjYtIXh0NmDIkgVnfYND9uB2LzZGNrDGzp5vRUVvBm9tBFAsSBLWeOloEfyKeL3plreebhtBQHsQETW2Vgqx1j97ZUtpXVLbgVZB6SlkdtkxhkaeLMDpwNoEWsOEc29tmaW52XzCdhOlBPSM5aiWJ0vlesW1nO31fzw9ccd9pmxkdaQ4YyQGxnZ2dDQ0N3d3e2ifWWq6hMSJRV7TCnYCrn0xLBatke1SYm5JAZV9cUreiXSKQMKE1im5qaBgcHW1paMkPsfI/ECkkXKME4wqGDT4KRb8wZKSI8HHLwUyCdEJKDOXdpEltXVzcxMVFfX58NYuvjcL1mK9vryRkWjEmzyrE9Zg4tPyHR+EiWWU8vjEZ+aV04MpGJkSaxEatZInaKhNhrtrLmBzx79/5G5/0TcWBiQctcaOWsd+JVOLn4uidGsu9MYOhW8m0fbV43TWKbm5v7+/tbW1tr31OsAiL2+cmbh60sB1fmTpXOf1QGq3TjTLrpx/z0Rrc7TH/k+/4hyfWgGBoaKr9MZbSpq6ursbGxp6cnGza2vIndJqaMTN5ernWM08mg0MpYFvI+NcTmloaB02M5tpkG3yFXRoZ1T3QzqiSI7e3tLb+MVrQpGGJ7r25iO67gWrptrnKM+31HjJkGmbbJRIDKzNbROViCkcnMKVpw7V6qA93FjTyVX0Yr2hQGsR1XXeIqXEu3rZNfur1sZvt0p2npVr2PjZ2j7aQs5ZjJNsEwM/GIb9CUo4MMSuSZ3dXpuHQy8XCD5yZNrFa0KRgbOwlkLK6lW/sktIuUvSk6PFnaco2RkE+y5FTP0+n7dF9V5RMFmcuhNHT2YSTLaHZBbaws2hQmsZPFsb2Xcd12lc/p/75QdecqtLfVVuERDHck4CrToVdiRAjR/00wZo4YHMBw9sy6fjLtwxtbPIOhJFkitjLYqxVtSpfYScPVcZnA56/iOvf//vOE6C/fov9WQ1sORCnQrQLYL71ClZnMcUqZnaWUM/g450Oy3SYBBv9c18b2JtZ2Q35RQF6x0iX+n3+YvOk/JypxLd2iB2OgLaPL4raS3o6EY1cEDMpaVk4fVuX0LeGtlJzOLuYcL/kYUW35dBCrInZ2vHVVW1pDbkvodiQfcxaqfHpB5jByxs8r8yI4ZfpaMSeDi4VBzX0O97EZJnb+P1tWGa6l2zV72q1xeVG3a0HrpamFrtVVZk0pyTGL6xIXBb5F4o/5SnVVbwWxTl+0vuMybJMc0sRWR4+fj4N2kS60IjFQx8fP08FeY7snGFVBWvV0nG/w2pYp3RFhINaE2E/FgybE/ktM+S9dYttTsbS46R6VC3npBbMuCsS69IqVNlbtFZfOfoJ0jIeHjwkoIwKxrMgTvY/97xMnr+L6v5KKvDpdVtuTYbXkD0MgNkenOy8rYsVSXEsHs3W6RrU9GYsKVkFsroitzaCohVZqXblGtdLvbU/A3QWlIDbPNjZa8ZfLcW6f3JrWZCbG7F0VRrVqX9oOOCEQ69zMRjy8dzlotFVSBvDypBGuNqq1QaN2f8EhwAlik1AmeileGUXXdxnIO2tCSneWjaqef6sVngWQUBDEZqKX4iS0/77KYV0FjVfvt2tBCAKhTBKbiV6KTMYAIZR/YjPRSxGCQOw/ykQvRQgqHLGZ7qUIQYUjNtO9FCGoiF5xdnspQlChic1cL0UIKgqxleGijPZShKAi2tiM9lKEoOJ6xZ7eKASBWBALQSAWxEIQiIUgEBsQschShCDYWAgCsSAWgkAsiIUgEAtBIBbEQhCIBbEQBGIhCMSCWAgCsSAWgrJELHKeIAg2FoJALIiFIBALYiEIxEIQiAWxEARiQSwEgVgIArEgFoJALDIoIAg2FoJALIiFIBALYiEIxEIQiAWxEARiQSwEgVgIArHe3hzOYyEINhaCQGyy9haCCqtsEEtdYOTm1+xLlibd+Cfrfon5oPIR+r8BOk1az1V+s8FfxNUn7+zDBLEgFsSCWBALYkEsiAWxIBbEglgQC2JBbJaU2HrK2e8OpfLZ4g8GYiEQC2JBLNYViIUgCMRCEIiFIAjEJqDOzs6Ghobu7u4EnhWOhoaGsKH1pM2bN8+ZM2fTpk0g1ouampoGBwdbWloSeFY46u3tBbGetGXLlpGRkdmzZ4NYL6qrq5uYmKivr0/gWWH5WiDWm/r6+tauXQtivSiizoA9s2eB2CLoyJEjK1euHB0dBbFe1Nzc3N/f39ramsCzQGwRtHHjxqNHj7r8SxXzc6yMtVTGjbq6uhobG3t6ehw+K/zfGs16/H22U6dOLX22J0+eBLHmqoy18ONGZs/K+m8NBfXZFveyWv58teJGZs/K+m8NhfPZgli9uJHZs7L+W0PhfLZTivaZlj/W8h2tuJHZswJcVTmIlhXzs51S2A+3TC8/bmT2rKz/1lBQny3CgxCUqUsDPgIIArEQBIFYCAKx+AggCMRCEARiIZu/NDmOCUnFIBYKml7lIxw9/PDD+DBBLJQZYhcuXIgPE8RCKRA7derUgwcPtrW1zZw589Zbb92xY0flV3t6epYuXTpr1qympqZSKs+ZM2fKTvWGDRvwkYJYKFFip02bdu+99x44cCBC8aefflq2bFlfX1/pSwMDA/Pmzdu/f//Y2Njw8PCCBQs+/vhjG8sMgVjIgVe8Z8+e8n/37du3evXq0v3ozu7du8tf2rlz57p160AsiIVSJvbUqVPl//7555+NjY2l+w0NDZVtik6cOBG5zSAWxEIpE3vx4sXyf6P75fLO6dOnV50GRXtdEAtioZSJPX36dPm/0f1ov1q6f8MNN0Qml/lzIBALJUTsu+++W/7vRx99tH79+tL9NWvWRNtaEAtioYCInTZtWltb2+effz4+Pn748OElS5YcOHCg9KUPPvjgjjvuGB4ePnv27PHjxzdv3vzYY4+VvnTLLbccOnRobGwMHymIhZIj9ty5c3PmzCmfx86fP3/79u2V37Br166I4Whn29jYuG7dupGRkdLj+/fvnzdv3o033oiPFMRCEARiIQjEQhAEYiEIArEQlHH9P84Pa2BIppwnAAAAAElFTkSuQmCC"/>
          <p:cNvSpPr>
            <a:spLocks noChangeAspect="1" noChangeArrowheads="1"/>
          </p:cNvSpPr>
          <p:nvPr/>
        </p:nvSpPr>
        <p:spPr bwMode="auto">
          <a:xfrm>
            <a:off x="1667608" y="130420"/>
            <a:ext cx="281354" cy="281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fr-FR" sz="1662"/>
          </a:p>
        </p:txBody>
      </p:sp>
      <p:sp>
        <p:nvSpPr>
          <p:cNvPr id="21" name="ZoneTexte 20"/>
          <p:cNvSpPr txBox="1"/>
          <p:nvPr/>
        </p:nvSpPr>
        <p:spPr>
          <a:xfrm>
            <a:off x="6801057" y="2367999"/>
            <a:ext cx="1029449" cy="3481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62" b="1" dirty="0">
                <a:solidFill>
                  <a:schemeClr val="bg2">
                    <a:lumMod val="50000"/>
                  </a:schemeClr>
                </a:solidFill>
              </a:rPr>
              <a:t>CD4+ TILs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807" y="4533577"/>
            <a:ext cx="1652621" cy="163172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999" y="4527186"/>
            <a:ext cx="1663731" cy="1623417"/>
          </a:xfrm>
          <a:prstGeom prst="rect">
            <a:avLst/>
          </a:prstGeom>
        </p:spPr>
      </p:pic>
      <p:sp>
        <p:nvSpPr>
          <p:cNvPr id="27" name="Titr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Cytokine and Transcription factor detection in </a:t>
            </a:r>
            <a:r>
              <a:rPr lang="en-US" dirty="0" err="1"/>
              <a:t>dLN</a:t>
            </a:r>
            <a:r>
              <a:rPr lang="en-US" dirty="0"/>
              <a:t> and tumor infiltrating leukocytes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129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7236296" cy="1412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12024" y="5937264"/>
            <a:ext cx="4355976" cy="899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24" y="845227"/>
            <a:ext cx="8699456" cy="545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856984" cy="446100"/>
          </a:xfrm>
        </p:spPr>
        <p:txBody>
          <a:bodyPr/>
          <a:lstStyle/>
          <a:p>
            <a:r>
              <a:rPr lang="en-US" dirty="0" err="1"/>
              <a:t>PlateAnalyzer</a:t>
            </a:r>
            <a:r>
              <a:rPr lang="en-US" dirty="0"/>
              <a:t> from Purdue can also analyze mass cytometry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7648" y="6381397"/>
            <a:ext cx="4619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www.cyto.purdue.edu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Purdue_software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0499F-CE6A-6749-9C1C-F8EA260F58ED}"/>
              </a:ext>
            </a:extLst>
          </p:cNvPr>
          <p:cNvSpPr txBox="1"/>
          <p:nvPr/>
        </p:nvSpPr>
        <p:spPr>
          <a:xfrm>
            <a:off x="2384077" y="500329"/>
            <a:ext cx="209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 </a:t>
            </a:r>
            <a:r>
              <a:rPr lang="en-US" dirty="0" err="1"/>
              <a:t>Phospho</a:t>
            </a:r>
            <a:r>
              <a:rPr lang="en-US" dirty="0"/>
              <a:t> markers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A6394-5E7C-AE46-9E7C-582D8042AF49}"/>
              </a:ext>
            </a:extLst>
          </p:cNvPr>
          <p:cNvSpPr txBox="1"/>
          <p:nvPr/>
        </p:nvSpPr>
        <p:spPr>
          <a:xfrm>
            <a:off x="5841126" y="521722"/>
            <a:ext cx="215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 lymphoid markers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3DA87-7A3C-C84D-ABDD-44A2C8E6DF19}"/>
              </a:ext>
            </a:extLst>
          </p:cNvPr>
          <p:cNvSpPr txBox="1"/>
          <p:nvPr/>
        </p:nvSpPr>
        <p:spPr>
          <a:xfrm>
            <a:off x="8123569" y="521722"/>
            <a:ext cx="255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Act’ Molecules/8 </a:t>
            </a:r>
            <a:r>
              <a:rPr lang="en-US" dirty="0" err="1"/>
              <a:t>conc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71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1691680" cy="6309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Mass Cytometry is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12024" y="5937264"/>
            <a:ext cx="4355976" cy="899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29512" y="1700808"/>
            <a:ext cx="73429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Mass Cytometry  provides similar results to flow cytometry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It uses the same antibodies, but they are conjugated with heavy metals not fluorescent molecules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 data analysis is more complex than flow cytometry as there are usually more parameters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Flow cytometry has demonstrated an increased number of parameters probably because of mass cytometry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There are advantages of both technologies as there are disadvantages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16632"/>
            <a:ext cx="8784976" cy="921337"/>
          </a:xfrm>
        </p:spPr>
        <p:txBody>
          <a:bodyPr/>
          <a:lstStyle/>
          <a:p>
            <a:r>
              <a:rPr lang="en-US" dirty="0"/>
              <a:t>The Bottom line </a:t>
            </a:r>
            <a:r>
              <a:rPr lang="mr-IN" dirty="0"/>
              <a:t>–</a:t>
            </a:r>
            <a:r>
              <a:rPr lang="en-US" dirty="0"/>
              <a:t> There are alternatives to traditional flow cytometry</a:t>
            </a:r>
          </a:p>
        </p:txBody>
      </p:sp>
    </p:spTree>
    <p:extLst>
      <p:ext uri="{BB962C8B-B14F-4D97-AF65-F5344CB8AC3E}">
        <p14:creationId xmlns:p14="http://schemas.microsoft.com/office/powerpoint/2010/main" val="88566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is the issue with Fluorescence based Flow Cytometry?</a:t>
            </a:r>
          </a:p>
        </p:txBody>
      </p:sp>
      <p:grpSp>
        <p:nvGrpSpPr>
          <p:cNvPr id="3" name="Groupe 10"/>
          <p:cNvGrpSpPr/>
          <p:nvPr/>
        </p:nvGrpSpPr>
        <p:grpSpPr>
          <a:xfrm>
            <a:off x="2815260" y="1696431"/>
            <a:ext cx="5904656" cy="1908470"/>
            <a:chOff x="4279824" y="1690883"/>
            <a:chExt cx="4612656" cy="2067509"/>
          </a:xfrm>
        </p:grpSpPr>
        <p:grpSp>
          <p:nvGrpSpPr>
            <p:cNvPr id="4" name="Groupe 4"/>
            <p:cNvGrpSpPr/>
            <p:nvPr/>
          </p:nvGrpSpPr>
          <p:grpSpPr>
            <a:xfrm>
              <a:off x="4279824" y="2245467"/>
              <a:ext cx="4612656" cy="1512925"/>
              <a:chOff x="4126326" y="2360956"/>
              <a:chExt cx="5073922" cy="1664218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5" t="28694" r="6404" b="32670"/>
              <a:stretch/>
            </p:blipFill>
            <p:spPr bwMode="auto">
              <a:xfrm>
                <a:off x="4126326" y="2360956"/>
                <a:ext cx="5073922" cy="1318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963793" y="3610344"/>
                <a:ext cx="3392113" cy="41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62" dirty="0"/>
                  <a:t>Wave Length (nm)</a:t>
                </a:r>
              </a:p>
            </p:txBody>
          </p:sp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6484" y="2371932"/>
                <a:ext cx="2288397" cy="1301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ZoneTexte 7"/>
            <p:cNvSpPr txBox="1"/>
            <p:nvPr/>
          </p:nvSpPr>
          <p:spPr>
            <a:xfrm>
              <a:off x="5422354" y="1690883"/>
              <a:ext cx="2257924" cy="3771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2" dirty="0">
                  <a:solidFill>
                    <a:srgbClr val="FF0000"/>
                  </a:solidFill>
                </a:rPr>
                <a:t>Emission spectra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79577" y="3689242"/>
            <a:ext cx="8039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There are a limited number of bands that we can handle using fluorescence</a:t>
            </a:r>
          </a:p>
          <a:p>
            <a:r>
              <a:rPr lang="en-US" sz="2000" dirty="0"/>
              <a:t>What are the alternatives?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1" y="7536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72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>
                <a:latin typeface="+mj-lt"/>
              </a:rPr>
              <a:t>The </a:t>
            </a:r>
            <a:r>
              <a:rPr lang="fr-FR" sz="2400" dirty="0" err="1">
                <a:latin typeface="+mj-lt"/>
              </a:rPr>
              <a:t>immuno-technology</a:t>
            </a:r>
            <a:r>
              <a:rPr lang="fr-FR" sz="2400" dirty="0">
                <a:latin typeface="+mj-lt"/>
              </a:rPr>
              <a:t> </a:t>
            </a:r>
            <a:r>
              <a:rPr lang="fr-FR" sz="2400" dirty="0" err="1">
                <a:latin typeface="+mj-lt"/>
              </a:rPr>
              <a:t>behind</a:t>
            </a:r>
            <a:r>
              <a:rPr lang="fr-FR" sz="2400" dirty="0">
                <a:latin typeface="+mj-lt"/>
              </a:rPr>
              <a:t> mass </a:t>
            </a:r>
            <a:r>
              <a:rPr lang="fr-FR" sz="2400" dirty="0" err="1">
                <a:latin typeface="+mj-lt"/>
              </a:rPr>
              <a:t>cytometry</a:t>
            </a:r>
            <a:r>
              <a:rPr lang="fr-FR" sz="2400" dirty="0">
                <a:latin typeface="+mj-lt"/>
              </a:rPr>
              <a:t>…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612694" y="4183976"/>
            <a:ext cx="4545512" cy="2010247"/>
            <a:chOff x="4067944" y="4293096"/>
            <a:chExt cx="4924305" cy="2177767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6" t="7626" b="25432"/>
            <a:stretch/>
          </p:blipFill>
          <p:spPr bwMode="auto">
            <a:xfrm>
              <a:off x="4067944" y="4293096"/>
              <a:ext cx="4924305" cy="1733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932040" y="6093745"/>
              <a:ext cx="3392113" cy="377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62" dirty="0"/>
                <a:t>Isotopic Mass (Da)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279577" y="3391317"/>
            <a:ext cx="3333118" cy="2994125"/>
            <a:chOff x="457067" y="3906098"/>
            <a:chExt cx="3610878" cy="3243636"/>
          </a:xfrm>
        </p:grpSpPr>
        <p:grpSp>
          <p:nvGrpSpPr>
            <p:cNvPr id="4" name="Groupe 3"/>
            <p:cNvGrpSpPr/>
            <p:nvPr/>
          </p:nvGrpSpPr>
          <p:grpSpPr>
            <a:xfrm>
              <a:off x="457067" y="4437112"/>
              <a:ext cx="3610878" cy="2712622"/>
              <a:chOff x="4121834" y="3386891"/>
              <a:chExt cx="5286685" cy="397155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00" t="33600" r="21250" b="41867"/>
              <a:stretch/>
            </p:blipFill>
            <p:spPr bwMode="auto">
              <a:xfrm>
                <a:off x="4779528" y="3386891"/>
                <a:ext cx="4291586" cy="20583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121834" y="5589241"/>
                <a:ext cx="5286685" cy="176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62" dirty="0"/>
                  <a:t>4-5 polymer per antibody</a:t>
                </a:r>
              </a:p>
              <a:p>
                <a:pPr algn="ctr"/>
                <a:r>
                  <a:rPr lang="en-US" sz="1662" dirty="0"/>
                  <a:t>16-22 chelating unit per polymer</a:t>
                </a:r>
              </a:p>
              <a:p>
                <a:pPr algn="ctr"/>
                <a:r>
                  <a:rPr lang="en-US" sz="1662" dirty="0"/>
                  <a:t>100-80 atoms coupled per antibody</a:t>
                </a:r>
              </a:p>
              <a:p>
                <a:pPr algn="ctr"/>
                <a:endParaRPr lang="en-US" sz="1662" dirty="0"/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906281" y="3906098"/>
              <a:ext cx="2931212" cy="3771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2" b="1" dirty="0" err="1">
                  <a:solidFill>
                    <a:schemeClr val="accent1"/>
                  </a:solidFill>
                </a:rPr>
                <a:t>MaxPAR</a:t>
              </a:r>
              <a:r>
                <a:rPr lang="en-US" sz="1662" b="1" dirty="0">
                  <a:solidFill>
                    <a:schemeClr val="accent1"/>
                  </a:solidFill>
                </a:rPr>
                <a:t> Antibodies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46173" r="61851" b="39344"/>
          <a:stretch/>
        </p:blipFill>
        <p:spPr bwMode="auto">
          <a:xfrm>
            <a:off x="2423593" y="2376083"/>
            <a:ext cx="2657351" cy="73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2694235" y="1781932"/>
            <a:ext cx="2705734" cy="348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2" b="1" dirty="0" err="1">
                <a:solidFill>
                  <a:schemeClr val="accent1"/>
                </a:solidFill>
              </a:rPr>
              <a:t>Syrigen</a:t>
            </a:r>
            <a:r>
              <a:rPr lang="en-US" sz="1662" b="1" dirty="0">
                <a:solidFill>
                  <a:schemeClr val="accent1"/>
                </a:solidFill>
              </a:rPr>
              <a:t> dye – Antibody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2560754" y="1700808"/>
            <a:ext cx="7505358" cy="1908470"/>
            <a:chOff x="761675" y="1690883"/>
            <a:chExt cx="8130805" cy="2067509"/>
          </a:xfrm>
        </p:grpSpPr>
        <p:grpSp>
          <p:nvGrpSpPr>
            <p:cNvPr id="5" name="Groupe 4"/>
            <p:cNvGrpSpPr/>
            <p:nvPr/>
          </p:nvGrpSpPr>
          <p:grpSpPr>
            <a:xfrm>
              <a:off x="4279824" y="2245467"/>
              <a:ext cx="4612656" cy="1512925"/>
              <a:chOff x="4126326" y="2360956"/>
              <a:chExt cx="5073922" cy="1664218"/>
            </a:xfrm>
          </p:grpSpPr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5" t="28694" r="6404" b="32670"/>
              <a:stretch/>
            </p:blipFill>
            <p:spPr bwMode="auto">
              <a:xfrm>
                <a:off x="4126326" y="2360956"/>
                <a:ext cx="5073922" cy="1318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963793" y="3610344"/>
                <a:ext cx="3392113" cy="41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62" dirty="0"/>
                  <a:t>Wave Length (nm)</a:t>
                </a:r>
              </a:p>
            </p:txBody>
          </p:sp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6484" y="2371932"/>
                <a:ext cx="2288397" cy="1301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ZoneTexte 7"/>
            <p:cNvSpPr txBox="1"/>
            <p:nvPr/>
          </p:nvSpPr>
          <p:spPr>
            <a:xfrm>
              <a:off x="5422354" y="1690883"/>
              <a:ext cx="2257924" cy="3771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2" dirty="0">
                  <a:solidFill>
                    <a:srgbClr val="FF0000"/>
                  </a:solidFill>
                </a:rPr>
                <a:t>Emission spectra</a:t>
              </a: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84" t="46173" r="29587" b="39344"/>
            <a:stretch/>
          </p:blipFill>
          <p:spPr bwMode="auto">
            <a:xfrm>
              <a:off x="761675" y="2334548"/>
              <a:ext cx="2730205" cy="795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2494581" y="2176451"/>
            <a:ext cx="1656093" cy="25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114134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904" y="1888446"/>
            <a:ext cx="6054600" cy="3762984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8754758" y="3752068"/>
            <a:ext cx="1794661" cy="13854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15" dirty="0"/>
              <a:t>….allied to the analytical power of ICP-MS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754758" y="3773826"/>
            <a:ext cx="1794661" cy="1370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6531" indent="-31653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46" dirty="0"/>
              <a:t>135 channels</a:t>
            </a:r>
          </a:p>
          <a:p>
            <a:pPr marL="316531" indent="-31653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46" dirty="0"/>
              <a:t>45 </a:t>
            </a:r>
            <a:r>
              <a:rPr lang="en-US" sz="1846" dirty="0" err="1"/>
              <a:t>mAb</a:t>
            </a:r>
            <a:r>
              <a:rPr lang="en-US" sz="1846" dirty="0"/>
              <a:t> Tags</a:t>
            </a:r>
          </a:p>
          <a:p>
            <a:pPr marL="316531" indent="-31653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46" dirty="0"/>
              <a:t>6 Dyes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86438" y="3482982"/>
            <a:ext cx="5782796" cy="15919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5" name="Groupe 4"/>
          <p:cNvGrpSpPr/>
          <p:nvPr/>
        </p:nvGrpSpPr>
        <p:grpSpPr>
          <a:xfrm>
            <a:off x="7292440" y="3099115"/>
            <a:ext cx="2202586" cy="348109"/>
            <a:chOff x="6249144" y="3071624"/>
            <a:chExt cx="2386135" cy="377118"/>
          </a:xfrm>
        </p:grpSpPr>
        <p:sp>
          <p:nvSpPr>
            <p:cNvPr id="3" name="Rectangle 2"/>
            <p:cNvSpPr/>
            <p:nvPr/>
          </p:nvSpPr>
          <p:spPr>
            <a:xfrm>
              <a:off x="6249144" y="3084363"/>
              <a:ext cx="1383193" cy="356594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662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843048" y="3071624"/>
              <a:ext cx="792231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62" b="1" dirty="0" err="1">
                  <a:solidFill>
                    <a:schemeClr val="accent4"/>
                  </a:solidFill>
                </a:rPr>
                <a:t>Helios</a:t>
              </a:r>
              <a:endParaRPr lang="fr-FR" sz="1662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423592" y="6239080"/>
            <a:ext cx="7914530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defRPr/>
            </a:pPr>
            <a:r>
              <a:rPr lang="en-US" sz="1108" b="1" kern="0" dirty="0">
                <a:solidFill>
                  <a:schemeClr val="accent2">
                    <a:lumMod val="75000"/>
                  </a:schemeClr>
                </a:solidFill>
                <a:latin typeface="Proxima Nova" panose="020B0604020202020204" charset="0"/>
              </a:rPr>
              <a:t>www.editions-petiteelisabeth.fr/tableau_periodique_des_elements_2.php</a:t>
            </a:r>
          </a:p>
        </p:txBody>
      </p:sp>
    </p:spTree>
    <p:extLst>
      <p:ext uri="{BB962C8B-B14F-4D97-AF65-F5344CB8AC3E}">
        <p14:creationId xmlns:p14="http://schemas.microsoft.com/office/powerpoint/2010/main" val="3888944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852466" y="245058"/>
            <a:ext cx="7256190" cy="592926"/>
          </a:xfrm>
        </p:spPr>
        <p:txBody>
          <a:bodyPr/>
          <a:lstStyle/>
          <a:p>
            <a:r>
              <a:rPr lang="fr-FR" sz="2215" dirty="0" err="1"/>
              <a:t>Combined</a:t>
            </a:r>
            <a:r>
              <a:rPr lang="fr-FR" sz="2215" dirty="0"/>
              <a:t> </a:t>
            </a:r>
            <a:r>
              <a:rPr lang="fr-FR" sz="2215" dirty="0" err="1"/>
              <a:t>immuno-phenotyping</a:t>
            </a:r>
            <a:r>
              <a:rPr lang="fr-FR" sz="2215" dirty="0"/>
              <a:t> and </a:t>
            </a:r>
            <a:r>
              <a:rPr lang="fr-FR" sz="2215" dirty="0" err="1"/>
              <a:t>functional</a:t>
            </a:r>
            <a:r>
              <a:rPr lang="fr-FR" sz="2215" dirty="0"/>
              <a:t> workflow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1" y="1556793"/>
            <a:ext cx="3793389" cy="5492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571" y="2448507"/>
            <a:ext cx="1419985" cy="16462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651" y="2330784"/>
            <a:ext cx="1568226" cy="192712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378" y="2350370"/>
            <a:ext cx="2442062" cy="1942727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5143244" y="4293954"/>
            <a:ext cx="4466064" cy="2204063"/>
            <a:chOff x="4232920" y="3967676"/>
            <a:chExt cx="4838236" cy="238773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6"/>
            <a:srcRect r="29813"/>
            <a:stretch/>
          </p:blipFill>
          <p:spPr>
            <a:xfrm>
              <a:off x="4232920" y="4825839"/>
              <a:ext cx="2903999" cy="150661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97044" y="3967676"/>
              <a:ext cx="2070000" cy="630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6873" y="4581128"/>
              <a:ext cx="1774283" cy="1774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36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"/>
          <a:stretch/>
        </p:blipFill>
        <p:spPr bwMode="auto">
          <a:xfrm>
            <a:off x="2246324" y="1422233"/>
            <a:ext cx="7791258" cy="4990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16444" y="4437113"/>
            <a:ext cx="2363733" cy="1648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00661" y="118183"/>
            <a:ext cx="7256190" cy="850465"/>
          </a:xfrm>
        </p:spPr>
        <p:txBody>
          <a:bodyPr/>
          <a:lstStyle/>
          <a:p>
            <a:r>
              <a:rPr lang="en-US" sz="2215" dirty="0"/>
              <a:t>Mass cytometry principle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62574" y="4418452"/>
            <a:ext cx="2363733" cy="1890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18370" r="5144" b="53279"/>
          <a:stretch/>
        </p:blipFill>
        <p:spPr bwMode="auto">
          <a:xfrm>
            <a:off x="5375921" y="4916298"/>
            <a:ext cx="3696239" cy="85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98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raw data look like ?</a:t>
            </a:r>
          </a:p>
        </p:txBody>
      </p:sp>
      <p:pic>
        <p:nvPicPr>
          <p:cNvPr id="9218" name="Picture 2" descr="Full-size image (91 K)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556793"/>
            <a:ext cx="3238500" cy="4831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62771" y="6611780"/>
            <a:ext cx="87305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Newel, Immunity, 2012</a:t>
            </a:r>
          </a:p>
        </p:txBody>
      </p:sp>
      <p:pic>
        <p:nvPicPr>
          <p:cNvPr id="6" name="Picture 2" descr="Full-size image (91 K)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7" t="32270" r="-2281" b="34943"/>
          <a:stretch/>
        </p:blipFill>
        <p:spPr bwMode="auto">
          <a:xfrm>
            <a:off x="6528049" y="2429123"/>
            <a:ext cx="3367757" cy="3087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76120" y="4725144"/>
            <a:ext cx="360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665886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0CCB7A885DF44DA9DA4E57A608E0E6" ma:contentTypeVersion="12" ma:contentTypeDescription="Create a new document." ma:contentTypeScope="" ma:versionID="23e998a2b7186fe278cd7c669d21ed0e">
  <xsd:schema xmlns:xsd="http://www.w3.org/2001/XMLSchema" xmlns:xs="http://www.w3.org/2001/XMLSchema" xmlns:p="http://schemas.microsoft.com/office/2006/metadata/properties" xmlns:ns2="5f34e6e3-143c-453e-b81d-6bdaf791876c" xmlns:ns3="408aa978-6175-4c65-a005-67a6b119246b" targetNamespace="http://schemas.microsoft.com/office/2006/metadata/properties" ma:root="true" ma:fieldsID="d6f2a4a7701c5ed85bab17672b94c7a5" ns2:_="" ns3:_="">
    <xsd:import namespace="5f34e6e3-143c-453e-b81d-6bdaf791876c"/>
    <xsd:import namespace="408aa978-6175-4c65-a005-67a6b11924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4e6e3-143c-453e-b81d-6bdaf7918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aa978-6175-4c65-a005-67a6b119246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892CC4-E368-4C27-86D5-0E624F00D9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246093-3020-4977-BE22-D3EDD9209DC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135BAB3-C059-458A-8E81-D73E0AEE1A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34e6e3-143c-453e-b81d-6bdaf791876c"/>
    <ds:schemaRef ds:uri="408aa978-6175-4c65-a005-67a6b11924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1332</Words>
  <Application>Microsoft Macintosh PowerPoint</Application>
  <PresentationFormat>Widescreen</PresentationFormat>
  <Paragraphs>255</Paragraphs>
  <Slides>35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Arial Narrow</vt:lpstr>
      <vt:lpstr>Calibri</vt:lpstr>
      <vt:lpstr>Calibri Light</vt:lpstr>
      <vt:lpstr>Cambria</vt:lpstr>
      <vt:lpstr>Comic Sans MS</vt:lpstr>
      <vt:lpstr>Helvetica</vt:lpstr>
      <vt:lpstr>Proxima Nova</vt:lpstr>
      <vt:lpstr>Symbol</vt:lpstr>
      <vt:lpstr>Tahoma</vt:lpstr>
      <vt:lpstr>Times</vt:lpstr>
      <vt:lpstr>Wingdings</vt:lpstr>
      <vt:lpstr>Section Cover</vt:lpstr>
      <vt:lpstr>2_Custom Design</vt:lpstr>
      <vt:lpstr>PowerPoint Presentation</vt:lpstr>
      <vt:lpstr>4- Mass Cytometry – A new Technology Impacting Flow Cytometry</vt:lpstr>
      <vt:lpstr>PowerPoint Presentation</vt:lpstr>
      <vt:lpstr>What is the issue with Fluorescence based Flow Cytometry?</vt:lpstr>
      <vt:lpstr>The immuno-technology behind mass cytometry…</vt:lpstr>
      <vt:lpstr>….allied to the analytical power of ICP-MS</vt:lpstr>
      <vt:lpstr>Combined immuno-phenotyping and functional workflow</vt:lpstr>
      <vt:lpstr>Mass cytometry principle</vt:lpstr>
      <vt:lpstr>How does the raw data look like ?</vt:lpstr>
      <vt:lpstr>How to immuno-phenotype ?</vt:lpstr>
      <vt:lpstr>PowerPoint Presentation</vt:lpstr>
      <vt:lpstr>Implication for panel design</vt:lpstr>
      <vt:lpstr>Systematic validation method for new antibodies/metal conjugates </vt:lpstr>
      <vt:lpstr>Main types of contamination in mass cytometry</vt:lpstr>
      <vt:lpstr>Cold case: impurity issue</vt:lpstr>
      <vt:lpstr>PowerPoint Presentation</vt:lpstr>
      <vt:lpstr>PowerPoint Presentation</vt:lpstr>
      <vt:lpstr>Strategy for careful panel design</vt:lpstr>
      <vt:lpstr>How to apprehend the multi-parametric headache</vt:lpstr>
      <vt:lpstr>Unsupervised analysis methods to handle this amount of data</vt:lpstr>
      <vt:lpstr>Concept of analysis pipelines</vt:lpstr>
      <vt:lpstr>Mass/flow correlation for CD8 Tc sub-populations</vt:lpstr>
      <vt:lpstr>How to setup a CyTOF experiment ?</vt:lpstr>
      <vt:lpstr>Available tools to help in mass cytometry</vt:lpstr>
      <vt:lpstr>A rapidly evolving suite of instruments</vt:lpstr>
      <vt:lpstr>Proliferation assay made simple: IdU incorporation and detection on CyTOF</vt:lpstr>
      <vt:lpstr>PowerPoint Presentation</vt:lpstr>
      <vt:lpstr>Sample multiplexing via Barcoding</vt:lpstr>
      <vt:lpstr>Sample Barcoding for multiplexed analysis</vt:lpstr>
      <vt:lpstr>Acquisition and standardized analysis</vt:lpstr>
      <vt:lpstr>How does SPADE work ?  (Spanning-tree Progression Analysis of Density-normalized Events) </vt:lpstr>
      <vt:lpstr>Unsupervised analysis and visualization using SPADE trees</vt:lpstr>
      <vt:lpstr>Cytokine and Transcription factor detection in dLN and tumor infiltrating leukocytes</vt:lpstr>
      <vt:lpstr>PlateAnalyzer from Purdue can also analyze mass cytometry data</vt:lpstr>
      <vt:lpstr>The Bottom line – There are alternatives to traditional flow cytometry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Mortier</dc:creator>
  <cp:lastModifiedBy>Robinson, Joseph Paul</cp:lastModifiedBy>
  <cp:revision>26</cp:revision>
  <dcterms:created xsi:type="dcterms:W3CDTF">2019-01-10T19:34:33Z</dcterms:created>
  <dcterms:modified xsi:type="dcterms:W3CDTF">2022-01-18T14:21:12Z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0x010100380CCB7A885DF44DA9DA4E57A608E0E6</vt:lpwstr>
  </property>
</Properties>
</file>