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57" r:id="rId5"/>
  </p:sldMasterIdLst>
  <p:notesMasterIdLst>
    <p:notesMasterId r:id="rId27"/>
  </p:notesMasterIdLst>
  <p:sldIdLst>
    <p:sldId id="302" r:id="rId6"/>
    <p:sldId id="315" r:id="rId7"/>
    <p:sldId id="314" r:id="rId8"/>
    <p:sldId id="378" r:id="rId9"/>
    <p:sldId id="394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D4"/>
    <a:srgbClr val="FDB714"/>
    <a:srgbClr val="F26929"/>
    <a:srgbClr val="C6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59"/>
    <p:restoredTop sz="94737"/>
  </p:normalViewPr>
  <p:slideViewPr>
    <p:cSldViewPr snapToGrid="0" snapToObjects="1">
      <p:cViewPr varScale="1">
        <p:scale>
          <a:sx n="98" d="100"/>
          <a:sy n="98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AAA8-D7FB-EC4D-BA91-8B300B0686B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144E-2FA6-B542-95D2-8F49A89C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45D5D448-4CFE-4D41-B46A-D335DA5AB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C79EE249-F27F-3748-9BCA-91EBA4B14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A43A815-06B0-E74F-80DA-FC09330DF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76E884-00EC-2443-82F3-79DF58754765}" type="slidenum">
              <a:rPr lang="en-US" altLang="en-US" sz="1100"/>
              <a:pPr/>
              <a:t>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54574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B60504D8-B011-1240-9F2B-3FBD847C6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402F3F-E826-7547-8D0D-3864B6F9DF08}" type="slidenum">
              <a:rPr lang="en-US" altLang="en-US" sz="1100"/>
              <a:pPr/>
              <a:t>3</a:t>
            </a:fld>
            <a:endParaRPr lang="en-US" altLang="en-US" sz="11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03828A9-97BC-F24F-A952-76ECC0305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3FFFFCC-B97F-0445-8D5F-7AF33C36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66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A0A5B794-62B4-2745-88E7-6AE8630A7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973F01E8-C43F-1D46-BD1C-93CA3330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Instrumentation for multiparameter measurements</a:t>
            </a:r>
          </a:p>
          <a:p>
            <a:r>
              <a:rPr lang="en-US" altLang="en-US">
                <a:latin typeface="Times" pitchFamily="2" charset="0"/>
              </a:rPr>
              <a:t>Violet, blue, green, and red lasers</a:t>
            </a:r>
          </a:p>
          <a:p>
            <a:r>
              <a:rPr lang="en-US" altLang="en-US">
                <a:latin typeface="Times" pitchFamily="2" charset="0"/>
              </a:rPr>
              <a:t>Efficient light collection and spectral separation</a:t>
            </a:r>
          </a:p>
          <a:p>
            <a:r>
              <a:rPr lang="en-US" altLang="en-US">
                <a:latin typeface="Times" pitchFamily="2" charset="0"/>
              </a:rPr>
              <a:t>Cross talk occurs, dealt with through compensation</a:t>
            </a:r>
          </a:p>
          <a:p>
            <a:r>
              <a:rPr lang="en-US" altLang="en-US">
                <a:latin typeface="Times" pitchFamily="2" charset="0"/>
              </a:rPr>
              <a:t>System is maxed out from and instrument standpoint, but what about reagents?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FD23C285-5026-C14A-8A85-928DBEF33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F5F37EF-1A39-DC41-AC88-CD2528D54E90}" type="slidenum">
              <a:rPr lang="en-US" altLang="en-US" sz="1100">
                <a:latin typeface="Times" pitchFamily="2" charset="0"/>
              </a:rPr>
              <a:pPr/>
              <a:t>5</a:t>
            </a:fld>
            <a:endParaRPr lang="en-US" altLang="en-US" sz="11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7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99943685-C3C9-C043-AC3F-340C7577D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436C66-BAD9-CC47-9BAE-DB4F0416BEC8}" type="slidenum">
              <a:rPr lang="en-US" altLang="en-US" sz="1100"/>
              <a:pPr/>
              <a:t>21</a:t>
            </a:fld>
            <a:endParaRPr lang="en-US" altLang="en-US" sz="11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6F0C0B9-3298-F243-943C-1B3E7EC8E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D417E32-0107-C340-9F91-A611D00C5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72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3A15-2BA6-F94B-B538-787F9FFB3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5" y="1959851"/>
            <a:ext cx="400513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4DE9B-1DB3-5248-BFC2-ABEACFA7B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75" y="4439526"/>
            <a:ext cx="34581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13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35C6-3E89-A444-AE13-7FE203E6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4D07-530D-5A4B-BB76-084BA5B2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98DDF-F2E8-1B46-840F-FF4BDBE4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0FE22-30E9-E34A-89C7-05F941A6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9349-42EA-AF46-89C9-5C45B788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3D1DB-020E-3B40-92D7-C3628B3E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2D320B-D7A2-0B4C-B2CB-19F7E41886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02000" y="6591300"/>
            <a:ext cx="55372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11ED9F-1A9A-C54B-8361-DC9DAC64E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C10C9-7370-A648-ABB7-ED3102629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1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C7B14F-1943-BA4E-9DD1-6B905C2735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59DE27F-2FC8-E44F-AA9D-43255FA091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8EDA3-7004-724E-90D6-DEC6DED9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1109106"/>
            <a:ext cx="4133627" cy="182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B831C7-CBCF-BB48-9F23-BCDC7B321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63" y="6285233"/>
            <a:ext cx="1270616" cy="327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92D3B-0F6C-F849-8787-52E6FEF22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27" y="6409346"/>
            <a:ext cx="904540" cy="20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24F80-8E7A-5F48-ADB9-11629FBDEF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873088"/>
            <a:ext cx="626762" cy="9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726358-FEE3-C541-9E0E-5C1ABDE97BA6}"/>
              </a:ext>
            </a:extLst>
          </p:cNvPr>
          <p:cNvSpPr/>
          <p:nvPr userDrawn="1"/>
        </p:nvSpPr>
        <p:spPr>
          <a:xfrm>
            <a:off x="0" y="0"/>
            <a:ext cx="12192000" cy="638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3DA0B-CACE-1D47-9FF9-6162F6B6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920079"/>
            <a:ext cx="10515600" cy="455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2858D-A47C-0548-B08C-1F36E32C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827" y="1475974"/>
            <a:ext cx="10515600" cy="413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086E-9146-EC46-8F9C-63D72E898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1969"/>
            <a:ext cx="4114800" cy="223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8E94964-B3A1-1744-9E4E-4AC552125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F4F13-3E3D-CC4A-B130-DB33C36ED9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129" y="6484332"/>
            <a:ext cx="900049" cy="23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EF12E5-5413-8048-BD2A-D5E62F9E42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827" y="6505554"/>
            <a:ext cx="2132857" cy="240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614B0-7661-E541-8678-F07BED3BB2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891252"/>
            <a:ext cx="626762" cy="9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BBD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082C712-6066-5146-A935-2368D32082D9}"/>
              </a:ext>
            </a:extLst>
          </p:cNvPr>
          <p:cNvSpPr txBox="1">
            <a:spLocks/>
          </p:cNvSpPr>
          <p:nvPr/>
        </p:nvSpPr>
        <p:spPr>
          <a:xfrm>
            <a:off x="1298723" y="788989"/>
            <a:ext cx="6000750" cy="60801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 lIns="81280" tIns="40640" rIns="81280" bIns="40640"/>
          <a:lstStyle/>
          <a:p>
            <a:pPr>
              <a:defRPr/>
            </a:pPr>
            <a:r>
              <a:rPr lang="en-US" sz="3600" b="1" dirty="0">
                <a:solidFill>
                  <a:srgbClr val="00A69C"/>
                </a:solidFill>
                <a:latin typeface="Arial Narrow" charset="0"/>
                <a:ea typeface="ＭＳ 明朝" charset="-128"/>
                <a:cs typeface="Arial" charset="0"/>
              </a:rPr>
              <a:t>Advanced Flow Cytometry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B967D-C054-0B42-812E-F132C9B4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79414"/>
            <a:ext cx="163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1280" tIns="40640" rIns="81280" bIns="40640" anchor="ctr">
            <a:spAutoFit/>
          </a:bodyPr>
          <a:lstStyle/>
          <a:p>
            <a:pPr>
              <a:defRPr/>
            </a:pPr>
            <a:endParaRPr lang="en-US" sz="2133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BAC17F-763D-EA4F-9F07-B084A924E8D3}"/>
              </a:ext>
            </a:extLst>
          </p:cNvPr>
          <p:cNvSpPr txBox="1">
            <a:spLocks/>
          </p:cNvSpPr>
          <p:nvPr/>
        </p:nvSpPr>
        <p:spPr>
          <a:xfrm>
            <a:off x="1298723" y="1478758"/>
            <a:ext cx="6858000" cy="655637"/>
          </a:xfrm>
          <a:prstGeom prst="rect">
            <a:avLst/>
          </a:prstGeom>
        </p:spPr>
        <p:txBody>
          <a:bodyPr lIns="81280" tIns="40640" rIns="81280" bIns="4064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b="1" dirty="0"/>
              <a:t>J. Paul Robinson &amp; John Nolan</a:t>
            </a:r>
          </a:p>
        </p:txBody>
      </p:sp>
    </p:spTree>
    <p:extLst>
      <p:ext uri="{BB962C8B-B14F-4D97-AF65-F5344CB8AC3E}">
        <p14:creationId xmlns:p14="http://schemas.microsoft.com/office/powerpoint/2010/main" val="406665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Measurement spectra of the sample dyed with each fluorescences">
            <a:extLst>
              <a:ext uri="{FF2B5EF4-FFF2-40B4-BE49-F238E27FC236}">
                <a16:creationId xmlns:a16="http://schemas.microsoft.com/office/drawing/2014/main" id="{8FB32D01-0203-4441-A7C9-53A985C6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743075"/>
            <a:ext cx="5372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 color measurement data">
            <a:extLst>
              <a:ext uri="{FF2B5EF4-FFF2-40B4-BE49-F238E27FC236}">
                <a16:creationId xmlns:a16="http://schemas.microsoft.com/office/drawing/2014/main" id="{A9D7790E-2C88-C44C-B295-AE15C7B2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944938"/>
            <a:ext cx="5372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>
            <a:extLst>
              <a:ext uri="{FF2B5EF4-FFF2-40B4-BE49-F238E27FC236}">
                <a16:creationId xmlns:a16="http://schemas.microsoft.com/office/drawing/2014/main" id="{24EAB40E-AEB0-9E44-9C81-228FEFDB7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606073"/>
            <a:ext cx="3800399" cy="480131"/>
          </a:xfrm>
        </p:spPr>
        <p:txBody>
          <a:bodyPr wrap="none">
            <a:spAutoFit/>
          </a:bodyPr>
          <a:lstStyle/>
          <a:p>
            <a:pPr algn="l"/>
            <a:r>
              <a:rPr lang="en-US" altLang="en-US" sz="2800" b="1">
                <a:latin typeface="Chaparral Pro" charset="0"/>
              </a:rPr>
              <a:t>Sony</a:t>
            </a:r>
            <a:r>
              <a:rPr lang="en-US" altLang="en-US" sz="2800"/>
              <a:t> Spectral Analyzer</a:t>
            </a:r>
          </a:p>
        </p:txBody>
      </p:sp>
      <p:pic>
        <p:nvPicPr>
          <p:cNvPr id="18436" name="Picture 2" descr="Analysis by Conventional Cell Analyzers">
            <a:extLst>
              <a:ext uri="{FF2B5EF4-FFF2-40B4-BE49-F238E27FC236}">
                <a16:creationId xmlns:a16="http://schemas.microsoft.com/office/drawing/2014/main" id="{3E123EC5-24F5-0B4A-807B-91D876D8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50989"/>
            <a:ext cx="30670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Analysis by the Spectral Cell Analyzer">
            <a:extLst>
              <a:ext uri="{FF2B5EF4-FFF2-40B4-BE49-F238E27FC236}">
                <a16:creationId xmlns:a16="http://schemas.microsoft.com/office/drawing/2014/main" id="{261594FF-94A2-C24B-B549-8B721B01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427413"/>
            <a:ext cx="30670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6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jnolan.LJBI\Pictures\RFCanto 061812\DSC_0022.JPG">
            <a:extLst>
              <a:ext uri="{FF2B5EF4-FFF2-40B4-BE49-F238E27FC236}">
                <a16:creationId xmlns:a16="http://schemas.microsoft.com/office/drawing/2014/main" id="{0525DC0F-9356-C942-8A54-978B91D2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43382" r="14137" b="23688"/>
          <a:stretch>
            <a:fillRect/>
          </a:stretch>
        </p:blipFill>
        <p:spPr bwMode="auto">
          <a:xfrm>
            <a:off x="2862264" y="4857750"/>
            <a:ext cx="48847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6DCB9258-69F6-D243-8131-899B6C024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7254875" cy="844550"/>
          </a:xfrm>
        </p:spPr>
        <p:txBody>
          <a:bodyPr/>
          <a:lstStyle/>
          <a:p>
            <a:pPr algn="l"/>
            <a:r>
              <a:rPr lang="en-US" altLang="en-US"/>
              <a:t>Scintillon Spectral Flow Cytometer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B828F-5368-CA45-8F40-5C7E6AA638D3}"/>
              </a:ext>
            </a:extLst>
          </p:cNvPr>
          <p:cNvSpPr/>
          <p:nvPr/>
        </p:nvSpPr>
        <p:spPr>
          <a:xfrm rot="10800000" flipH="1">
            <a:off x="6457950" y="3911600"/>
            <a:ext cx="4143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A0691-A61F-2F45-921B-67A77E1FAB30}"/>
              </a:ext>
            </a:extLst>
          </p:cNvPr>
          <p:cNvSpPr/>
          <p:nvPr/>
        </p:nvSpPr>
        <p:spPr>
          <a:xfrm rot="16200000" flipH="1">
            <a:off x="5635625" y="4011613"/>
            <a:ext cx="107950" cy="1651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4FCA7-89C9-294A-AB07-01D1FCAA547F}"/>
              </a:ext>
            </a:extLst>
          </p:cNvPr>
          <p:cNvSpPr/>
          <p:nvPr/>
        </p:nvSpPr>
        <p:spPr>
          <a:xfrm rot="16200000" flipH="1">
            <a:off x="5605464" y="1681164"/>
            <a:ext cx="155575" cy="6032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32BE6-C77A-6644-835A-3DFB40BA2D86}"/>
              </a:ext>
            </a:extLst>
          </p:cNvPr>
          <p:cNvSpPr/>
          <p:nvPr/>
        </p:nvSpPr>
        <p:spPr>
          <a:xfrm rot="10800000" flipH="1">
            <a:off x="4940300" y="3824289"/>
            <a:ext cx="96838" cy="51752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5F43C4D1-786E-A040-91FC-376D895692C5}"/>
              </a:ext>
            </a:extLst>
          </p:cNvPr>
          <p:cNvSpPr/>
          <p:nvPr/>
        </p:nvSpPr>
        <p:spPr>
          <a:xfrm rot="5400000" flipH="1">
            <a:off x="5284789" y="3767139"/>
            <a:ext cx="155575" cy="650875"/>
          </a:xfrm>
          <a:prstGeom prst="trapezoid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A21EE1-9999-0B4F-AD59-8AFCAD245745}"/>
              </a:ext>
            </a:extLst>
          </p:cNvPr>
          <p:cNvSpPr/>
          <p:nvPr/>
        </p:nvSpPr>
        <p:spPr>
          <a:xfrm rot="16200000" flipH="1">
            <a:off x="4566445" y="2590007"/>
            <a:ext cx="2251075" cy="646113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9D0BF8B-A79E-5243-B0CA-62238FEDE428}"/>
              </a:ext>
            </a:extLst>
          </p:cNvPr>
          <p:cNvSpPr/>
          <p:nvPr/>
        </p:nvSpPr>
        <p:spPr>
          <a:xfrm rot="16200000" flipH="1">
            <a:off x="5833269" y="3766344"/>
            <a:ext cx="361950" cy="652462"/>
          </a:xfrm>
          <a:prstGeom prst="trapezoid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C2F6D06-C8E2-6046-A214-E7B4EBA787ED}"/>
              </a:ext>
            </a:extLst>
          </p:cNvPr>
          <p:cNvSpPr/>
          <p:nvPr/>
        </p:nvSpPr>
        <p:spPr>
          <a:xfrm rot="16200000" flipH="1">
            <a:off x="6085682" y="3913982"/>
            <a:ext cx="155575" cy="357188"/>
          </a:xfrm>
          <a:prstGeom prst="trapezoid">
            <a:avLst>
              <a:gd name="adj" fmla="val 37879"/>
            </a:avLst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F2AE1A-1A33-3447-AFB2-04E69422DFD5}"/>
              </a:ext>
            </a:extLst>
          </p:cNvPr>
          <p:cNvSpPr/>
          <p:nvPr/>
        </p:nvSpPr>
        <p:spPr>
          <a:xfrm rot="10800000" flipH="1">
            <a:off x="6340476" y="3703639"/>
            <a:ext cx="117475" cy="725487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AB0B8-A85F-C344-BE4B-D856315F0857}"/>
              </a:ext>
            </a:extLst>
          </p:cNvPr>
          <p:cNvSpPr/>
          <p:nvPr/>
        </p:nvSpPr>
        <p:spPr>
          <a:xfrm rot="10800000" flipH="1">
            <a:off x="6872288" y="3703639"/>
            <a:ext cx="119062" cy="725487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grpSp>
        <p:nvGrpSpPr>
          <p:cNvPr id="19469" name="Group 21">
            <a:extLst>
              <a:ext uri="{FF2B5EF4-FFF2-40B4-BE49-F238E27FC236}">
                <a16:creationId xmlns:a16="http://schemas.microsoft.com/office/drawing/2014/main" id="{56866CE6-BEBA-BF44-902E-52023ADD24E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819232" y="3215482"/>
            <a:ext cx="766762" cy="1120775"/>
            <a:chOff x="6019800" y="3191164"/>
            <a:chExt cx="2366048" cy="14416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04243A-7F8D-9F41-B8D9-BA7628F9F4DF}"/>
                </a:ext>
              </a:extLst>
            </p:cNvPr>
            <p:cNvSpPr/>
            <p:nvPr/>
          </p:nvSpPr>
          <p:spPr>
            <a:xfrm rot="16200000">
              <a:off x="6086696" y="3264284"/>
              <a:ext cx="228702" cy="78378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cs typeface="Arial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D32D12-C949-3D42-8385-F287BC482CA1}"/>
                </a:ext>
              </a:extLst>
            </p:cNvPr>
            <p:cNvSpPr/>
            <p:nvPr/>
          </p:nvSpPr>
          <p:spPr>
            <a:xfrm>
              <a:off x="6019800" y="3428034"/>
              <a:ext cx="2366048" cy="1204772"/>
            </a:xfrm>
            <a:custGeom>
              <a:avLst/>
              <a:gdLst>
                <a:gd name="connsiteX0" fmla="*/ 189345 w 2366048"/>
                <a:gd name="connsiteY0" fmla="*/ 0 h 1203806"/>
                <a:gd name="connsiteX1" fmla="*/ 189345 w 2366048"/>
                <a:gd name="connsiteY1" fmla="*/ 554182 h 1203806"/>
                <a:gd name="connsiteX2" fmla="*/ 217054 w 2366048"/>
                <a:gd name="connsiteY2" fmla="*/ 988291 h 1203806"/>
                <a:gd name="connsiteX3" fmla="*/ 1491672 w 2366048"/>
                <a:gd name="connsiteY3" fmla="*/ 1108364 h 1203806"/>
                <a:gd name="connsiteX4" fmla="*/ 2221345 w 2366048"/>
                <a:gd name="connsiteY4" fmla="*/ 415637 h 1203806"/>
                <a:gd name="connsiteX5" fmla="*/ 2359891 w 2366048"/>
                <a:gd name="connsiteY5" fmla="*/ 138546 h 120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048" h="1203806">
                  <a:moveTo>
                    <a:pt x="189345" y="0"/>
                  </a:moveTo>
                  <a:cubicBezTo>
                    <a:pt x="187036" y="194733"/>
                    <a:pt x="184727" y="389467"/>
                    <a:pt x="189345" y="554182"/>
                  </a:cubicBezTo>
                  <a:cubicBezTo>
                    <a:pt x="193963" y="718897"/>
                    <a:pt x="0" y="895927"/>
                    <a:pt x="217054" y="988291"/>
                  </a:cubicBezTo>
                  <a:cubicBezTo>
                    <a:pt x="434108" y="1080655"/>
                    <a:pt x="1157624" y="1203806"/>
                    <a:pt x="1491672" y="1108364"/>
                  </a:cubicBezTo>
                  <a:cubicBezTo>
                    <a:pt x="1825720" y="1012922"/>
                    <a:pt x="2076642" y="577273"/>
                    <a:pt x="2221345" y="415637"/>
                  </a:cubicBezTo>
                  <a:cubicBezTo>
                    <a:pt x="2366048" y="254001"/>
                    <a:pt x="2362969" y="196273"/>
                    <a:pt x="2359891" y="138546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cs typeface="Arial" pitchFamily="34" charset="0"/>
              </a:endParaRPr>
            </a:p>
          </p:txBody>
        </p:sp>
      </p:grpSp>
      <p:sp>
        <p:nvSpPr>
          <p:cNvPr id="17" name="Trapezoid 16">
            <a:extLst>
              <a:ext uri="{FF2B5EF4-FFF2-40B4-BE49-F238E27FC236}">
                <a16:creationId xmlns:a16="http://schemas.microsoft.com/office/drawing/2014/main" id="{2A704B4C-17EB-3C41-94D6-484769461C56}"/>
              </a:ext>
            </a:extLst>
          </p:cNvPr>
          <p:cNvSpPr/>
          <p:nvPr/>
        </p:nvSpPr>
        <p:spPr>
          <a:xfrm rot="5400000" flipH="1">
            <a:off x="7135813" y="3767138"/>
            <a:ext cx="361950" cy="650875"/>
          </a:xfrm>
          <a:prstGeom prst="trapezoid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FC30CF95-A90F-264C-9053-F71B02927FCD}"/>
              </a:ext>
            </a:extLst>
          </p:cNvPr>
          <p:cNvSpPr/>
          <p:nvPr/>
        </p:nvSpPr>
        <p:spPr>
          <a:xfrm rot="10800000" flipH="1">
            <a:off x="5476875" y="3963989"/>
            <a:ext cx="419100" cy="123825"/>
          </a:xfrm>
          <a:prstGeom prst="trapezoid">
            <a:avLst>
              <a:gd name="adj" fmla="val 187500"/>
            </a:avLst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61B73-9ED3-2149-AC01-C91AF1A9BADD}"/>
              </a:ext>
            </a:extLst>
          </p:cNvPr>
          <p:cNvSpPr/>
          <p:nvPr/>
        </p:nvSpPr>
        <p:spPr>
          <a:xfrm rot="10800000" flipH="1">
            <a:off x="5475289" y="3355976"/>
            <a:ext cx="414337" cy="608013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A6F0D47F-0C7A-114B-8058-447766356642}"/>
              </a:ext>
            </a:extLst>
          </p:cNvPr>
          <p:cNvSpPr/>
          <p:nvPr/>
        </p:nvSpPr>
        <p:spPr>
          <a:xfrm flipH="1">
            <a:off x="5470526" y="1793876"/>
            <a:ext cx="422275" cy="1558925"/>
          </a:xfrm>
          <a:prstGeom prst="trapezoid">
            <a:avLst>
              <a:gd name="adj" fmla="val 148916"/>
            </a:avLst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B00C3-7213-414B-A2E3-0E5FE631F809}"/>
              </a:ext>
            </a:extLst>
          </p:cNvPr>
          <p:cNvSpPr/>
          <p:nvPr/>
        </p:nvSpPr>
        <p:spPr>
          <a:xfrm flipH="1">
            <a:off x="7013575" y="3241675"/>
            <a:ext cx="914400" cy="3302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FALS Detector</a:t>
            </a:r>
          </a:p>
        </p:txBody>
      </p:sp>
      <p:sp>
        <p:nvSpPr>
          <p:cNvPr id="19475" name="TextBox 21">
            <a:extLst>
              <a:ext uri="{FF2B5EF4-FFF2-40B4-BE49-F238E27FC236}">
                <a16:creationId xmlns:a16="http://schemas.microsoft.com/office/drawing/2014/main" id="{52C6D82C-DEEF-3742-A936-CE9F273B64D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91139" y="4267201"/>
            <a:ext cx="92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Flow Cell</a:t>
            </a:r>
          </a:p>
        </p:txBody>
      </p:sp>
      <p:sp>
        <p:nvSpPr>
          <p:cNvPr id="19476" name="TextBox 22">
            <a:extLst>
              <a:ext uri="{FF2B5EF4-FFF2-40B4-BE49-F238E27FC236}">
                <a16:creationId xmlns:a16="http://schemas.microsoft.com/office/drawing/2014/main" id="{BBD2A9BC-8805-1E47-A320-101CCF8AFF7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5850" y="4419601"/>
            <a:ext cx="146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FALS Collection</a:t>
            </a:r>
          </a:p>
        </p:txBody>
      </p:sp>
      <p:sp>
        <p:nvSpPr>
          <p:cNvPr id="19477" name="TextBox 23">
            <a:extLst>
              <a:ext uri="{FF2B5EF4-FFF2-40B4-BE49-F238E27FC236}">
                <a16:creationId xmlns:a16="http://schemas.microsoft.com/office/drawing/2014/main" id="{78A98D29-DE9F-874A-9E59-60776B8B920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48101" y="2336800"/>
            <a:ext cx="1457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SSC/ Fluorescence/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Raman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D61CD9-8B42-9D47-B227-A6B07929E9CB}"/>
              </a:ext>
            </a:extLst>
          </p:cNvPr>
          <p:cNvSpPr/>
          <p:nvPr/>
        </p:nvSpPr>
        <p:spPr>
          <a:xfrm rot="10800000" flipH="1">
            <a:off x="4522789" y="4010025"/>
            <a:ext cx="414337" cy="16668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B28430B-4275-D342-B81B-CE69F2044B6A}"/>
              </a:ext>
            </a:extLst>
          </p:cNvPr>
          <p:cNvSpPr/>
          <p:nvPr/>
        </p:nvSpPr>
        <p:spPr>
          <a:xfrm rot="10800000">
            <a:off x="7642226" y="2328863"/>
            <a:ext cx="989013" cy="406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F84EC1-93D2-5D4F-ADFA-D9338AF1F8CA}"/>
              </a:ext>
            </a:extLst>
          </p:cNvPr>
          <p:cNvSpPr/>
          <p:nvPr/>
        </p:nvSpPr>
        <p:spPr>
          <a:xfrm rot="5400000">
            <a:off x="8286751" y="2798763"/>
            <a:ext cx="331787" cy="2174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cs typeface="Arial" pitchFamily="34" charset="0"/>
            </a:endParaRPr>
          </a:p>
        </p:txBody>
      </p:sp>
      <p:grpSp>
        <p:nvGrpSpPr>
          <p:cNvPr id="19481" name="Group 27">
            <a:extLst>
              <a:ext uri="{FF2B5EF4-FFF2-40B4-BE49-F238E27FC236}">
                <a16:creationId xmlns:a16="http://schemas.microsoft.com/office/drawing/2014/main" id="{CF378394-5591-F64D-A8F9-8C5E67329EC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39051" y="1377951"/>
            <a:ext cx="995363" cy="557213"/>
            <a:chOff x="641626" y="4534678"/>
            <a:chExt cx="1464906" cy="82109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9E47ED8-041B-7F4D-8741-B9CF2E2C16A6}"/>
                </a:ext>
              </a:extLst>
            </p:cNvPr>
            <p:cNvSpPr/>
            <p:nvPr/>
          </p:nvSpPr>
          <p:spPr>
            <a:xfrm>
              <a:off x="641626" y="4534678"/>
              <a:ext cx="1464906" cy="82109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D029F8E-D6A8-EA40-8064-C0AD5E363463}"/>
                </a:ext>
              </a:extLst>
            </p:cNvPr>
            <p:cNvSpPr/>
            <p:nvPr/>
          </p:nvSpPr>
          <p:spPr>
            <a:xfrm>
              <a:off x="1433657" y="4569768"/>
              <a:ext cx="214946" cy="2058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04BD74-3E7C-144E-A25A-1060F054E334}"/>
                </a:ext>
              </a:extLst>
            </p:cNvPr>
            <p:cNvSpPr/>
            <p:nvPr/>
          </p:nvSpPr>
          <p:spPr>
            <a:xfrm>
              <a:off x="1770094" y="4569768"/>
              <a:ext cx="212609" cy="2058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EB54A8F-5CDF-2546-B947-5A44208B3B56}"/>
                </a:ext>
              </a:extLst>
            </p:cNvPr>
            <p:cNvSpPr/>
            <p:nvPr/>
          </p:nvSpPr>
          <p:spPr>
            <a:xfrm>
              <a:off x="772463" y="4569768"/>
              <a:ext cx="214946" cy="2058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0706F6A-0F7F-2C45-BD17-411D58EA7824}"/>
                </a:ext>
              </a:extLst>
            </p:cNvPr>
            <p:cNvSpPr/>
            <p:nvPr/>
          </p:nvSpPr>
          <p:spPr>
            <a:xfrm>
              <a:off x="1111238" y="4569768"/>
              <a:ext cx="212609" cy="2058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2ACAC50-EDDA-A140-A20A-12ABED3144E5}"/>
                </a:ext>
              </a:extLst>
            </p:cNvPr>
            <p:cNvSpPr/>
            <p:nvPr/>
          </p:nvSpPr>
          <p:spPr>
            <a:xfrm>
              <a:off x="1692993" y="4871536"/>
              <a:ext cx="46727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B8EA73-7F53-6B41-9F79-C9D4301E7D9B}"/>
                </a:ext>
              </a:extLst>
            </p:cNvPr>
            <p:cNvSpPr/>
            <p:nvPr/>
          </p:nvSpPr>
          <p:spPr>
            <a:xfrm rot="8100000">
              <a:off x="1501411" y="4871536"/>
              <a:ext cx="44392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7EA42-F3F3-3546-A8F2-036F90F3191A}"/>
                </a:ext>
              </a:extLst>
            </p:cNvPr>
            <p:cNvSpPr/>
            <p:nvPr/>
          </p:nvSpPr>
          <p:spPr>
            <a:xfrm>
              <a:off x="933673" y="5089091"/>
              <a:ext cx="214946" cy="2058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79BEEF-989D-3E4C-8F66-E074AF314BA0}"/>
                </a:ext>
              </a:extLst>
            </p:cNvPr>
            <p:cNvSpPr/>
            <p:nvPr/>
          </p:nvSpPr>
          <p:spPr>
            <a:xfrm rot="8100000">
              <a:off x="1858877" y="4871536"/>
              <a:ext cx="46727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6F388E-11D9-ED44-BB84-71F83D8C815B}"/>
                </a:ext>
              </a:extLst>
            </p:cNvPr>
            <p:cNvSpPr/>
            <p:nvPr/>
          </p:nvSpPr>
          <p:spPr>
            <a:xfrm rot="8100000">
              <a:off x="1183664" y="4871536"/>
              <a:ext cx="44392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AAE37-9994-CE4A-A654-E3B63980C6D2}"/>
                </a:ext>
              </a:extLst>
            </p:cNvPr>
            <p:cNvSpPr/>
            <p:nvPr/>
          </p:nvSpPr>
          <p:spPr>
            <a:xfrm rot="2700000">
              <a:off x="1323817" y="4871642"/>
              <a:ext cx="46786" cy="1682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DF0063-1B0F-9B47-BBCD-E5424086C423}"/>
                </a:ext>
              </a:extLst>
            </p:cNvPr>
            <p:cNvSpPr/>
            <p:nvPr/>
          </p:nvSpPr>
          <p:spPr>
            <a:xfrm rot="2700000">
              <a:off x="1361199" y="5124285"/>
              <a:ext cx="46786" cy="1682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F60A816-C762-4B4A-B657-74703EBC4D9C}"/>
                </a:ext>
              </a:extLst>
            </p:cNvPr>
            <p:cNvSpPr/>
            <p:nvPr/>
          </p:nvSpPr>
          <p:spPr>
            <a:xfrm rot="5400000">
              <a:off x="1847165" y="4742981"/>
              <a:ext cx="46786" cy="1682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1C90AD-336C-1C40-AECE-0728554E3D2E}"/>
                </a:ext>
              </a:extLst>
            </p:cNvPr>
            <p:cNvSpPr/>
            <p:nvPr/>
          </p:nvSpPr>
          <p:spPr>
            <a:xfrm rot="5400000">
              <a:off x="1524745" y="4738303"/>
              <a:ext cx="46786" cy="1682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9D07AB-E415-DD46-A2E6-E2B368E386FB}"/>
                </a:ext>
              </a:extLst>
            </p:cNvPr>
            <p:cNvSpPr/>
            <p:nvPr/>
          </p:nvSpPr>
          <p:spPr>
            <a:xfrm rot="5400000">
              <a:off x="1178962" y="4745320"/>
              <a:ext cx="46786" cy="1682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83EEFF-F766-7E4E-B355-3FECE5A99BBF}"/>
                </a:ext>
              </a:extLst>
            </p:cNvPr>
            <p:cNvSpPr/>
            <p:nvPr/>
          </p:nvSpPr>
          <p:spPr>
            <a:xfrm rot="5400000">
              <a:off x="874065" y="4746488"/>
              <a:ext cx="46786" cy="16588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06DC6AE-A615-EB41-9D1B-44301C40A261}"/>
                </a:ext>
              </a:extLst>
            </p:cNvPr>
            <p:cNvSpPr/>
            <p:nvPr/>
          </p:nvSpPr>
          <p:spPr>
            <a:xfrm rot="8100000">
              <a:off x="849564" y="4876215"/>
              <a:ext cx="46727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EDACD0-E1E9-1A4A-8C96-5EB81C8062D5}"/>
                </a:ext>
              </a:extLst>
            </p:cNvPr>
            <p:cNvSpPr/>
            <p:nvPr/>
          </p:nvSpPr>
          <p:spPr>
            <a:xfrm>
              <a:off x="1176656" y="5110144"/>
              <a:ext cx="46727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7A5529-8C6C-8944-B4E4-8D74181C2B89}"/>
                </a:ext>
              </a:extLst>
            </p:cNvPr>
            <p:cNvSpPr/>
            <p:nvPr/>
          </p:nvSpPr>
          <p:spPr>
            <a:xfrm>
              <a:off x="1020118" y="4876215"/>
              <a:ext cx="46727" cy="1684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78CE8E57-65B5-BC43-B706-12EEC1D88D5D}"/>
              </a:ext>
            </a:extLst>
          </p:cNvPr>
          <p:cNvSpPr/>
          <p:nvPr/>
        </p:nvSpPr>
        <p:spPr>
          <a:xfrm rot="10800000">
            <a:off x="5668964" y="1343026"/>
            <a:ext cx="1976437" cy="1300163"/>
          </a:xfrm>
          <a:custGeom>
            <a:avLst/>
            <a:gdLst>
              <a:gd name="connsiteX0" fmla="*/ 3390900 w 3390900"/>
              <a:gd name="connsiteY0" fmla="*/ 1524000 h 2315633"/>
              <a:gd name="connsiteX1" fmla="*/ 2514600 w 3390900"/>
              <a:gd name="connsiteY1" fmla="*/ 2298700 h 2315633"/>
              <a:gd name="connsiteX2" fmla="*/ 1409700 w 3390900"/>
              <a:gd name="connsiteY2" fmla="*/ 1625600 h 2315633"/>
              <a:gd name="connsiteX3" fmla="*/ 1549400 w 3390900"/>
              <a:gd name="connsiteY3" fmla="*/ 635000 h 2315633"/>
              <a:gd name="connsiteX4" fmla="*/ 939800 w 3390900"/>
              <a:gd name="connsiteY4" fmla="*/ 76200 h 2315633"/>
              <a:gd name="connsiteX5" fmla="*/ 241300 w 3390900"/>
              <a:gd name="connsiteY5" fmla="*/ 177800 h 2315633"/>
              <a:gd name="connsiteX6" fmla="*/ 0 w 3390900"/>
              <a:gd name="connsiteY6" fmla="*/ 203200 h 2315633"/>
              <a:gd name="connsiteX0" fmla="*/ 3390900 w 3390900"/>
              <a:gd name="connsiteY0" fmla="*/ 1524000 h 2048933"/>
              <a:gd name="connsiteX1" fmla="*/ 2921000 w 3390900"/>
              <a:gd name="connsiteY1" fmla="*/ 2032000 h 2048933"/>
              <a:gd name="connsiteX2" fmla="*/ 1409700 w 3390900"/>
              <a:gd name="connsiteY2" fmla="*/ 1625600 h 2048933"/>
              <a:gd name="connsiteX3" fmla="*/ 1549400 w 3390900"/>
              <a:gd name="connsiteY3" fmla="*/ 635000 h 2048933"/>
              <a:gd name="connsiteX4" fmla="*/ 939800 w 3390900"/>
              <a:gd name="connsiteY4" fmla="*/ 76200 h 2048933"/>
              <a:gd name="connsiteX5" fmla="*/ 241300 w 3390900"/>
              <a:gd name="connsiteY5" fmla="*/ 177800 h 2048933"/>
              <a:gd name="connsiteX6" fmla="*/ 0 w 3390900"/>
              <a:gd name="connsiteY6" fmla="*/ 203200 h 2048933"/>
              <a:gd name="connsiteX0" fmla="*/ 3403600 w 3403600"/>
              <a:gd name="connsiteY0" fmla="*/ 1778000 h 2156883"/>
              <a:gd name="connsiteX1" fmla="*/ 2921000 w 3403600"/>
              <a:gd name="connsiteY1" fmla="*/ 2032000 h 2156883"/>
              <a:gd name="connsiteX2" fmla="*/ 1409700 w 3403600"/>
              <a:gd name="connsiteY2" fmla="*/ 1625600 h 2156883"/>
              <a:gd name="connsiteX3" fmla="*/ 1549400 w 3403600"/>
              <a:gd name="connsiteY3" fmla="*/ 635000 h 2156883"/>
              <a:gd name="connsiteX4" fmla="*/ 939800 w 3403600"/>
              <a:gd name="connsiteY4" fmla="*/ 76200 h 2156883"/>
              <a:gd name="connsiteX5" fmla="*/ 241300 w 3403600"/>
              <a:gd name="connsiteY5" fmla="*/ 177800 h 2156883"/>
              <a:gd name="connsiteX6" fmla="*/ 0 w 3403600"/>
              <a:gd name="connsiteY6" fmla="*/ 203200 h 2156883"/>
              <a:gd name="connsiteX0" fmla="*/ 3390900 w 3390900"/>
              <a:gd name="connsiteY0" fmla="*/ 1574800 h 2040467"/>
              <a:gd name="connsiteX1" fmla="*/ 2921000 w 3390900"/>
              <a:gd name="connsiteY1" fmla="*/ 2032000 h 2040467"/>
              <a:gd name="connsiteX2" fmla="*/ 1409700 w 3390900"/>
              <a:gd name="connsiteY2" fmla="*/ 1625600 h 2040467"/>
              <a:gd name="connsiteX3" fmla="*/ 1549400 w 3390900"/>
              <a:gd name="connsiteY3" fmla="*/ 635000 h 2040467"/>
              <a:gd name="connsiteX4" fmla="*/ 939800 w 3390900"/>
              <a:gd name="connsiteY4" fmla="*/ 76200 h 2040467"/>
              <a:gd name="connsiteX5" fmla="*/ 241300 w 3390900"/>
              <a:gd name="connsiteY5" fmla="*/ 177800 h 2040467"/>
              <a:gd name="connsiteX6" fmla="*/ 0 w 3390900"/>
              <a:gd name="connsiteY6" fmla="*/ 203200 h 2040467"/>
              <a:gd name="connsiteX0" fmla="*/ 3390900 w 3422650"/>
              <a:gd name="connsiteY0" fmla="*/ 1574800 h 2040467"/>
              <a:gd name="connsiteX1" fmla="*/ 2921000 w 3422650"/>
              <a:gd name="connsiteY1" fmla="*/ 2032000 h 2040467"/>
              <a:gd name="connsiteX2" fmla="*/ 1409700 w 3422650"/>
              <a:gd name="connsiteY2" fmla="*/ 1625600 h 2040467"/>
              <a:gd name="connsiteX3" fmla="*/ 1549400 w 3422650"/>
              <a:gd name="connsiteY3" fmla="*/ 635000 h 2040467"/>
              <a:gd name="connsiteX4" fmla="*/ 939800 w 3422650"/>
              <a:gd name="connsiteY4" fmla="*/ 76200 h 2040467"/>
              <a:gd name="connsiteX5" fmla="*/ 241300 w 3422650"/>
              <a:gd name="connsiteY5" fmla="*/ 177800 h 2040467"/>
              <a:gd name="connsiteX6" fmla="*/ 0 w 3422650"/>
              <a:gd name="connsiteY6" fmla="*/ 203200 h 20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2650" h="2040467">
                <a:moveTo>
                  <a:pt x="3390900" y="1574800"/>
                </a:moveTo>
                <a:cubicBezTo>
                  <a:pt x="3422650" y="1966383"/>
                  <a:pt x="3251200" y="2023533"/>
                  <a:pt x="2921000" y="2032000"/>
                </a:cubicBezTo>
                <a:cubicBezTo>
                  <a:pt x="2590800" y="2040467"/>
                  <a:pt x="1638300" y="1858433"/>
                  <a:pt x="1409700" y="1625600"/>
                </a:cubicBezTo>
                <a:cubicBezTo>
                  <a:pt x="1181100" y="1392767"/>
                  <a:pt x="1627717" y="893233"/>
                  <a:pt x="1549400" y="635000"/>
                </a:cubicBezTo>
                <a:cubicBezTo>
                  <a:pt x="1471083" y="376767"/>
                  <a:pt x="1157817" y="152400"/>
                  <a:pt x="939800" y="76200"/>
                </a:cubicBezTo>
                <a:cubicBezTo>
                  <a:pt x="721783" y="0"/>
                  <a:pt x="397933" y="156633"/>
                  <a:pt x="241300" y="177800"/>
                </a:cubicBezTo>
                <a:cubicBezTo>
                  <a:pt x="84667" y="198967"/>
                  <a:pt x="42333" y="201083"/>
                  <a:pt x="0" y="203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8890ABA-1C48-3C4D-9C0D-619841DEC7D6}"/>
              </a:ext>
            </a:extLst>
          </p:cNvPr>
          <p:cNvSpPr/>
          <p:nvPr/>
        </p:nvSpPr>
        <p:spPr>
          <a:xfrm rot="10800000">
            <a:off x="5635625" y="1136650"/>
            <a:ext cx="2014538" cy="636588"/>
          </a:xfrm>
          <a:custGeom>
            <a:avLst/>
            <a:gdLst>
              <a:gd name="connsiteX0" fmla="*/ 3786717 w 3875617"/>
              <a:gd name="connsiteY0" fmla="*/ 218017 h 937684"/>
              <a:gd name="connsiteX1" fmla="*/ 3672417 w 3875617"/>
              <a:gd name="connsiteY1" fmla="*/ 611717 h 937684"/>
              <a:gd name="connsiteX2" fmla="*/ 2567517 w 3875617"/>
              <a:gd name="connsiteY2" fmla="*/ 929217 h 937684"/>
              <a:gd name="connsiteX3" fmla="*/ 1780117 w 3875617"/>
              <a:gd name="connsiteY3" fmla="*/ 560917 h 937684"/>
              <a:gd name="connsiteX4" fmla="*/ 1170517 w 3875617"/>
              <a:gd name="connsiteY4" fmla="*/ 65617 h 937684"/>
              <a:gd name="connsiteX5" fmla="*/ 713317 w 3875617"/>
              <a:gd name="connsiteY5" fmla="*/ 167217 h 937684"/>
              <a:gd name="connsiteX6" fmla="*/ 103717 w 3875617"/>
              <a:gd name="connsiteY6" fmla="*/ 179917 h 937684"/>
              <a:gd name="connsiteX7" fmla="*/ 91017 w 3875617"/>
              <a:gd name="connsiteY7" fmla="*/ 167217 h 9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5617" h="937684">
                <a:moveTo>
                  <a:pt x="3786717" y="218017"/>
                </a:moveTo>
                <a:cubicBezTo>
                  <a:pt x="3831167" y="355600"/>
                  <a:pt x="3875617" y="493184"/>
                  <a:pt x="3672417" y="611717"/>
                </a:cubicBezTo>
                <a:cubicBezTo>
                  <a:pt x="3469217" y="730250"/>
                  <a:pt x="2882900" y="937684"/>
                  <a:pt x="2567517" y="929217"/>
                </a:cubicBezTo>
                <a:cubicBezTo>
                  <a:pt x="2252134" y="920750"/>
                  <a:pt x="2012950" y="704850"/>
                  <a:pt x="1780117" y="560917"/>
                </a:cubicBezTo>
                <a:cubicBezTo>
                  <a:pt x="1547284" y="416984"/>
                  <a:pt x="1348317" y="131234"/>
                  <a:pt x="1170517" y="65617"/>
                </a:cubicBezTo>
                <a:cubicBezTo>
                  <a:pt x="992717" y="0"/>
                  <a:pt x="891117" y="148167"/>
                  <a:pt x="713317" y="167217"/>
                </a:cubicBezTo>
                <a:cubicBezTo>
                  <a:pt x="535517" y="186267"/>
                  <a:pt x="207434" y="179917"/>
                  <a:pt x="103717" y="179917"/>
                </a:cubicBezTo>
                <a:cubicBezTo>
                  <a:pt x="0" y="179917"/>
                  <a:pt x="45508" y="173567"/>
                  <a:pt x="91017" y="16721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84" name="TextBox 49">
            <a:extLst>
              <a:ext uri="{FF2B5EF4-FFF2-40B4-BE49-F238E27FC236}">
                <a16:creationId xmlns:a16="http://schemas.microsoft.com/office/drawing/2014/main" id="{204F2616-126F-4044-96C3-6667F5CD467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96326" y="23368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cs typeface="Arial" panose="020B0604020202020204" pitchFamily="34" charset="0"/>
              </a:rPr>
              <a:t>Spectrograph/ CCD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Changeable gratings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Adjustable slits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On-chip pixel binning</a:t>
            </a:r>
          </a:p>
        </p:txBody>
      </p:sp>
      <p:sp>
        <p:nvSpPr>
          <p:cNvPr id="19485" name="TextBox 50">
            <a:extLst>
              <a:ext uri="{FF2B5EF4-FFF2-40B4-BE49-F238E27FC236}">
                <a16:creationId xmlns:a16="http://schemas.microsoft.com/office/drawing/2014/main" id="{A0315164-9B53-B74B-BFC8-656E93DD448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715376" y="1343026"/>
            <a:ext cx="195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u="sng">
                <a:cs typeface="Arial" panose="020B0604020202020204" pitchFamily="34" charset="0"/>
              </a:rPr>
              <a:t>PMT/Filter  Assembly</a:t>
            </a:r>
          </a:p>
        </p:txBody>
      </p:sp>
      <p:sp>
        <p:nvSpPr>
          <p:cNvPr id="19486" name="TextBox 51">
            <a:extLst>
              <a:ext uri="{FF2B5EF4-FFF2-40B4-BE49-F238E27FC236}">
                <a16:creationId xmlns:a16="http://schemas.microsoft.com/office/drawing/2014/main" id="{B7E077A6-F59B-3148-B44A-05A6079E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3506789"/>
            <a:ext cx="1093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Laser beams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</a:rPr>
              <a:t> 405 nm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</a:rPr>
              <a:t> 488 nm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</a:rPr>
              <a:t> 660 nm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B42CF4-C304-3A49-A633-62852B75F9D6}"/>
              </a:ext>
            </a:extLst>
          </p:cNvPr>
          <p:cNvSpPr/>
          <p:nvPr/>
        </p:nvSpPr>
        <p:spPr>
          <a:xfrm rot="10800000">
            <a:off x="5638801" y="866776"/>
            <a:ext cx="1985963" cy="676275"/>
          </a:xfrm>
          <a:custGeom>
            <a:avLst/>
            <a:gdLst>
              <a:gd name="connsiteX0" fmla="*/ 3786717 w 3875617"/>
              <a:gd name="connsiteY0" fmla="*/ 218017 h 937684"/>
              <a:gd name="connsiteX1" fmla="*/ 3672417 w 3875617"/>
              <a:gd name="connsiteY1" fmla="*/ 611717 h 937684"/>
              <a:gd name="connsiteX2" fmla="*/ 2567517 w 3875617"/>
              <a:gd name="connsiteY2" fmla="*/ 929217 h 937684"/>
              <a:gd name="connsiteX3" fmla="*/ 1780117 w 3875617"/>
              <a:gd name="connsiteY3" fmla="*/ 560917 h 937684"/>
              <a:gd name="connsiteX4" fmla="*/ 1170517 w 3875617"/>
              <a:gd name="connsiteY4" fmla="*/ 65617 h 937684"/>
              <a:gd name="connsiteX5" fmla="*/ 713317 w 3875617"/>
              <a:gd name="connsiteY5" fmla="*/ 167217 h 937684"/>
              <a:gd name="connsiteX6" fmla="*/ 103717 w 3875617"/>
              <a:gd name="connsiteY6" fmla="*/ 179917 h 937684"/>
              <a:gd name="connsiteX7" fmla="*/ 91017 w 3875617"/>
              <a:gd name="connsiteY7" fmla="*/ 167217 h 937684"/>
              <a:gd name="connsiteX0" fmla="*/ 3785274 w 3874174"/>
              <a:gd name="connsiteY0" fmla="*/ 218017 h 937684"/>
              <a:gd name="connsiteX1" fmla="*/ 3670974 w 3874174"/>
              <a:gd name="connsiteY1" fmla="*/ 611717 h 937684"/>
              <a:gd name="connsiteX2" fmla="*/ 2566074 w 3874174"/>
              <a:gd name="connsiteY2" fmla="*/ 929217 h 937684"/>
              <a:gd name="connsiteX3" fmla="*/ 1778674 w 3874174"/>
              <a:gd name="connsiteY3" fmla="*/ 560917 h 937684"/>
              <a:gd name="connsiteX4" fmla="*/ 1169074 w 3874174"/>
              <a:gd name="connsiteY4" fmla="*/ 65617 h 937684"/>
              <a:gd name="connsiteX5" fmla="*/ 711874 w 3874174"/>
              <a:gd name="connsiteY5" fmla="*/ 167217 h 937684"/>
              <a:gd name="connsiteX6" fmla="*/ 102274 w 3874174"/>
              <a:gd name="connsiteY6" fmla="*/ 179917 h 937684"/>
              <a:gd name="connsiteX7" fmla="*/ 98230 w 3874174"/>
              <a:gd name="connsiteY7" fmla="*/ 717052 h 937684"/>
              <a:gd name="connsiteX0" fmla="*/ 3732553 w 3821453"/>
              <a:gd name="connsiteY0" fmla="*/ 218017 h 937684"/>
              <a:gd name="connsiteX1" fmla="*/ 3618253 w 3821453"/>
              <a:gd name="connsiteY1" fmla="*/ 611717 h 937684"/>
              <a:gd name="connsiteX2" fmla="*/ 2513353 w 3821453"/>
              <a:gd name="connsiteY2" fmla="*/ 929217 h 937684"/>
              <a:gd name="connsiteX3" fmla="*/ 1725953 w 3821453"/>
              <a:gd name="connsiteY3" fmla="*/ 560917 h 937684"/>
              <a:gd name="connsiteX4" fmla="*/ 1116353 w 3821453"/>
              <a:gd name="connsiteY4" fmla="*/ 65617 h 937684"/>
              <a:gd name="connsiteX5" fmla="*/ 659153 w 3821453"/>
              <a:gd name="connsiteY5" fmla="*/ 167217 h 937684"/>
              <a:gd name="connsiteX6" fmla="*/ 543876 w 3821453"/>
              <a:gd name="connsiteY6" fmla="*/ 606737 h 937684"/>
              <a:gd name="connsiteX7" fmla="*/ 45509 w 3821453"/>
              <a:gd name="connsiteY7" fmla="*/ 717052 h 937684"/>
              <a:gd name="connsiteX0" fmla="*/ 3732553 w 3821453"/>
              <a:gd name="connsiteY0" fmla="*/ 160037 h 879704"/>
              <a:gd name="connsiteX1" fmla="*/ 3618253 w 3821453"/>
              <a:gd name="connsiteY1" fmla="*/ 553737 h 879704"/>
              <a:gd name="connsiteX2" fmla="*/ 2513353 w 3821453"/>
              <a:gd name="connsiteY2" fmla="*/ 871237 h 879704"/>
              <a:gd name="connsiteX3" fmla="*/ 1725953 w 3821453"/>
              <a:gd name="connsiteY3" fmla="*/ 502937 h 879704"/>
              <a:gd name="connsiteX4" fmla="*/ 1116353 w 3821453"/>
              <a:gd name="connsiteY4" fmla="*/ 7637 h 879704"/>
              <a:gd name="connsiteX5" fmla="*/ 842894 w 3821453"/>
              <a:gd name="connsiteY5" fmla="*/ 548757 h 879704"/>
              <a:gd name="connsiteX6" fmla="*/ 543876 w 3821453"/>
              <a:gd name="connsiteY6" fmla="*/ 548757 h 879704"/>
              <a:gd name="connsiteX7" fmla="*/ 45509 w 3821453"/>
              <a:gd name="connsiteY7" fmla="*/ 659072 h 879704"/>
              <a:gd name="connsiteX0" fmla="*/ 3732553 w 3821453"/>
              <a:gd name="connsiteY0" fmla="*/ 0 h 719667"/>
              <a:gd name="connsiteX1" fmla="*/ 3618253 w 3821453"/>
              <a:gd name="connsiteY1" fmla="*/ 393700 h 719667"/>
              <a:gd name="connsiteX2" fmla="*/ 2513353 w 3821453"/>
              <a:gd name="connsiteY2" fmla="*/ 711200 h 719667"/>
              <a:gd name="connsiteX3" fmla="*/ 1725953 w 3821453"/>
              <a:gd name="connsiteY3" fmla="*/ 342900 h 719667"/>
              <a:gd name="connsiteX4" fmla="*/ 1241587 w 3821453"/>
              <a:gd name="connsiteY4" fmla="*/ 333562 h 719667"/>
              <a:gd name="connsiteX5" fmla="*/ 842894 w 3821453"/>
              <a:gd name="connsiteY5" fmla="*/ 388720 h 719667"/>
              <a:gd name="connsiteX6" fmla="*/ 543876 w 3821453"/>
              <a:gd name="connsiteY6" fmla="*/ 388720 h 719667"/>
              <a:gd name="connsiteX7" fmla="*/ 45509 w 3821453"/>
              <a:gd name="connsiteY7" fmla="*/ 499035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1453" h="719667">
                <a:moveTo>
                  <a:pt x="3732553" y="0"/>
                </a:moveTo>
                <a:cubicBezTo>
                  <a:pt x="3777003" y="137583"/>
                  <a:pt x="3821453" y="275167"/>
                  <a:pt x="3618253" y="393700"/>
                </a:cubicBezTo>
                <a:cubicBezTo>
                  <a:pt x="3415053" y="512233"/>
                  <a:pt x="2828736" y="719667"/>
                  <a:pt x="2513353" y="711200"/>
                </a:cubicBezTo>
                <a:cubicBezTo>
                  <a:pt x="2197970" y="702733"/>
                  <a:pt x="1937914" y="405840"/>
                  <a:pt x="1725953" y="342900"/>
                </a:cubicBezTo>
                <a:cubicBezTo>
                  <a:pt x="1513992" y="279960"/>
                  <a:pt x="1388763" y="325925"/>
                  <a:pt x="1241587" y="333562"/>
                </a:cubicBezTo>
                <a:cubicBezTo>
                  <a:pt x="1094411" y="341199"/>
                  <a:pt x="959179" y="379527"/>
                  <a:pt x="842894" y="388720"/>
                </a:cubicBezTo>
                <a:cubicBezTo>
                  <a:pt x="726609" y="397913"/>
                  <a:pt x="676773" y="370334"/>
                  <a:pt x="543876" y="388720"/>
                </a:cubicBezTo>
                <a:cubicBezTo>
                  <a:pt x="410979" y="407106"/>
                  <a:pt x="0" y="505385"/>
                  <a:pt x="45509" y="49903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88" name="TextBox 55">
            <a:extLst>
              <a:ext uri="{FF2B5EF4-FFF2-40B4-BE49-F238E27FC236}">
                <a16:creationId xmlns:a16="http://schemas.microsoft.com/office/drawing/2014/main" id="{464D7750-7982-A441-AED5-49653B90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039814"/>
            <a:ext cx="1378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Top View</a:t>
            </a:r>
          </a:p>
        </p:txBody>
      </p:sp>
      <p:sp>
        <p:nvSpPr>
          <p:cNvPr id="19489" name="TextBox 56">
            <a:extLst>
              <a:ext uri="{FF2B5EF4-FFF2-40B4-BE49-F238E27FC236}">
                <a16:creationId xmlns:a16="http://schemas.microsoft.com/office/drawing/2014/main" id="{76C0E230-CAD7-A845-893A-323D25412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4427539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Front View</a:t>
            </a:r>
          </a:p>
        </p:txBody>
      </p:sp>
      <p:sp>
        <p:nvSpPr>
          <p:cNvPr id="19490" name="TextBox 57">
            <a:extLst>
              <a:ext uri="{FF2B5EF4-FFF2-40B4-BE49-F238E27FC236}">
                <a16:creationId xmlns:a16="http://schemas.microsoft.com/office/drawing/2014/main" id="{077031FE-D51A-2144-8B7E-C0F24E4DBD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10500" y="4792663"/>
            <a:ext cx="2857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cs typeface="Arial" panose="020B0604020202020204" pitchFamily="34" charset="0"/>
              </a:rPr>
              <a:t>Performance - spectral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Spectral axis: 1600 pixels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Spectral resolution: 0.3 nm (max)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Speed: ~200 events/sec (max)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Next gen:</a:t>
            </a:r>
            <a:r>
              <a:rPr lang="en-US" altLang="en-US" sz="1400" i="1">
                <a:cs typeface="Arial" panose="020B0604020202020204" pitchFamily="34" charset="0"/>
              </a:rPr>
              <a:t>~2000 events/sec (max)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cs typeface="Arial" panose="020B0604020202020204" pitchFamily="34" charset="0"/>
              </a:rPr>
              <a:t>Performance - conventional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Sensitivity: 27 MESF 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Separation limit: 81 MESF PE</a:t>
            </a:r>
          </a:p>
        </p:txBody>
      </p:sp>
    </p:spTree>
    <p:extLst>
      <p:ext uri="{BB962C8B-B14F-4D97-AF65-F5344CB8AC3E}">
        <p14:creationId xmlns:p14="http://schemas.microsoft.com/office/powerpoint/2010/main" val="161939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E4F12F6-CAEC-0949-B629-2A1FF240D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5025" y="0"/>
            <a:ext cx="8229600" cy="1028700"/>
          </a:xfrm>
        </p:spPr>
        <p:txBody>
          <a:bodyPr/>
          <a:lstStyle/>
          <a:p>
            <a:r>
              <a:rPr lang="en-US" altLang="en-US"/>
              <a:t>Photodetectors</a:t>
            </a:r>
          </a:p>
        </p:txBody>
      </p:sp>
      <p:pic>
        <p:nvPicPr>
          <p:cNvPr id="20482" name="Content Placeholder 4" descr="newton_emccd_qe_20.jpg">
            <a:extLst>
              <a:ext uri="{FF2B5EF4-FFF2-40B4-BE49-F238E27FC236}">
                <a16:creationId xmlns:a16="http://schemas.microsoft.com/office/drawing/2014/main" id="{C5B38C75-F39D-D047-B8C9-18F786DAA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852" y="3429000"/>
            <a:ext cx="3613150" cy="2800350"/>
          </a:xfrm>
        </p:spPr>
      </p:pic>
      <p:pic>
        <p:nvPicPr>
          <p:cNvPr id="20483" name="Picture 9">
            <a:extLst>
              <a:ext uri="{FF2B5EF4-FFF2-40B4-BE49-F238E27FC236}">
                <a16:creationId xmlns:a16="http://schemas.microsoft.com/office/drawing/2014/main" id="{F22CE44B-134B-A249-9B35-CB0DF2DF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316">
            <a:off x="6313488" y="1708150"/>
            <a:ext cx="14652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20DB1C-F9B6-4149-B0B3-B130E020F645}"/>
              </a:ext>
            </a:extLst>
          </p:cNvPr>
          <p:cNvSpPr txBox="1"/>
          <p:nvPr/>
        </p:nvSpPr>
        <p:spPr>
          <a:xfrm>
            <a:off x="1517650" y="977900"/>
            <a:ext cx="18117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ea typeface="MS PGothic" panose="020B0600070205080204" pitchFamily="34" charset="-128"/>
              </a:rPr>
              <a:t>Multianode</a:t>
            </a:r>
            <a:r>
              <a:rPr lang="en-US" dirty="0">
                <a:ea typeface="MS PGothic" panose="020B0600070205080204" pitchFamily="34" charset="-128"/>
              </a:rPr>
              <a:t> PMT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C2C1E-6C4C-8749-85C6-95B345FA89D7}"/>
              </a:ext>
            </a:extLst>
          </p:cNvPr>
          <p:cNvSpPr txBox="1"/>
          <p:nvPr/>
        </p:nvSpPr>
        <p:spPr>
          <a:xfrm>
            <a:off x="6372226" y="1033463"/>
            <a:ext cx="28872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Charge coupled device (CCD)</a:t>
            </a:r>
          </a:p>
        </p:txBody>
      </p:sp>
      <p:pic>
        <p:nvPicPr>
          <p:cNvPr id="20486" name="Picture 2" descr="Linear Array Multianode PMT Module">
            <a:extLst>
              <a:ext uri="{FF2B5EF4-FFF2-40B4-BE49-F238E27FC236}">
                <a16:creationId xmlns:a16="http://schemas.microsoft.com/office/drawing/2014/main" id="{71E96EB5-C990-A940-ABC6-2FEA3AEE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716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08BE1A89-EC4E-774F-818D-2D683759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99" y="2871547"/>
            <a:ext cx="28082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F18D7-6E80-414E-86F3-35FB8F029A9A}"/>
              </a:ext>
            </a:extLst>
          </p:cNvPr>
          <p:cNvSpPr txBox="1"/>
          <p:nvPr/>
        </p:nvSpPr>
        <p:spPr>
          <a:xfrm>
            <a:off x="3581400" y="1581151"/>
            <a:ext cx="177324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panose="020B0600070205080204" pitchFamily="34" charset="-128"/>
              </a:rPr>
              <a:t>Fast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panose="020B0600070205080204" pitchFamily="34" charset="-128"/>
              </a:rPr>
              <a:t>32 channels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panose="020B0600070205080204" pitchFamily="34" charset="-128"/>
              </a:rPr>
              <a:t>Low QE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4EB87-A38F-644A-8281-0EA21BAF0F1D}"/>
              </a:ext>
            </a:extLst>
          </p:cNvPr>
          <p:cNvSpPr txBox="1"/>
          <p:nvPr/>
        </p:nvSpPr>
        <p:spPr>
          <a:xfrm>
            <a:off x="8077201" y="1644651"/>
            <a:ext cx="203292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panose="020B0600070205080204" pitchFamily="34" charset="-128"/>
              </a:rPr>
              <a:t>High QE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panose="020B0600070205080204" pitchFamily="34" charset="-128"/>
              </a:rPr>
              <a:t>1600 channels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panose="020B0600070205080204" pitchFamily="34" charset="-128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94144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65233B1F-F43F-F849-A309-7B573715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6163"/>
            <a:ext cx="80772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DeNovo Software - Turning Cytometry Data into Results™">
            <a:extLst>
              <a:ext uri="{FF2B5EF4-FFF2-40B4-BE49-F238E27FC236}">
                <a16:creationId xmlns:a16="http://schemas.microsoft.com/office/drawing/2014/main" id="{9D26FA04-1651-EE40-B4A7-80505BD1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1" y="6386514"/>
            <a:ext cx="3317875" cy="4206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382D2D-2B07-0640-95E7-2B83021034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100" y="173038"/>
            <a:ext cx="8229600" cy="80486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dirty="0">
                <a:solidFill>
                  <a:schemeClr val="tx1"/>
                </a:solidFill>
                <a:cs typeface="+mj-cs"/>
              </a:rPr>
              <a:t>Spectral FC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49798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BCE90F6-334E-C346-9389-8D9EBB486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9863"/>
            <a:ext cx="8229600" cy="868362"/>
          </a:xfrm>
        </p:spPr>
        <p:txBody>
          <a:bodyPr/>
          <a:lstStyle/>
          <a:p>
            <a:r>
              <a:rPr lang="en-US" altLang="en-US"/>
              <a:t>Instrument Performance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9AD8CF19-D655-C341-9882-BAC8F780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1055688"/>
            <a:ext cx="911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Multifluorophore, multi-intensity reference particles – Spherotech UltraRainbow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FFF2F536-5E11-664E-AC89-1F239555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528763"/>
            <a:ext cx="26050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7329DD6D-2948-F543-9B07-4F3D55E1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619500"/>
            <a:ext cx="8621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Single fluorophore, multi-intensity calibration particles – BD Quantibrite PE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E2ECFDBD-6ACF-8C47-B461-3FFEF597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124325"/>
            <a:ext cx="26050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>
            <a:extLst>
              <a:ext uri="{FF2B5EF4-FFF2-40B4-BE49-F238E27FC236}">
                <a16:creationId xmlns:a16="http://schemas.microsoft.com/office/drawing/2014/main" id="{6E598A06-26E5-AE4A-BB54-96150ADB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1512888"/>
            <a:ext cx="26590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500EDA8B-FEC2-DE47-80CD-D32A95DF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4132264"/>
            <a:ext cx="26749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A07E2382-A8AE-1D45-8807-EEE3E2EC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048126"/>
            <a:ext cx="25034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DC4BD-A19F-ED4B-9C26-094138A73434}"/>
              </a:ext>
            </a:extLst>
          </p:cNvPr>
          <p:cNvSpPr txBox="1"/>
          <p:nvPr/>
        </p:nvSpPr>
        <p:spPr>
          <a:xfrm>
            <a:off x="3200401" y="5983288"/>
            <a:ext cx="40911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MS PGothic" panose="020B0600070205080204" pitchFamily="34" charset="-128"/>
              </a:rPr>
              <a:t>~60 </a:t>
            </a:r>
            <a:r>
              <a:rPr lang="en-US" sz="2000" dirty="0" err="1">
                <a:ea typeface="MS PGothic" panose="020B0600070205080204" pitchFamily="34" charset="-128"/>
              </a:rPr>
              <a:t>mW</a:t>
            </a:r>
            <a:r>
              <a:rPr lang="en-US" sz="2000" dirty="0">
                <a:ea typeface="MS PGothic" panose="020B0600070205080204" pitchFamily="34" charset="-128"/>
              </a:rPr>
              <a:t> 488 nm, 25 </a:t>
            </a:r>
            <a:r>
              <a:rPr lang="en-US" sz="2000" dirty="0" err="1">
                <a:ea typeface="MS PGothic" panose="020B0600070205080204" pitchFamily="34" charset="-128"/>
              </a:rPr>
              <a:t>usec</a:t>
            </a:r>
            <a:r>
              <a:rPr lang="en-US" sz="2000" dirty="0">
                <a:ea typeface="MS PGothic" panose="020B0600070205080204" pitchFamily="34" charset="-128"/>
              </a:rPr>
              <a:t> pulse width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0E180-AECE-E14A-8228-915E69203131}"/>
              </a:ext>
            </a:extLst>
          </p:cNvPr>
          <p:cNvSpPr txBox="1"/>
          <p:nvPr/>
        </p:nvSpPr>
        <p:spPr>
          <a:xfrm>
            <a:off x="7053263" y="6457950"/>
            <a:ext cx="25898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Nolan et al (2013) Cytometry</a:t>
            </a:r>
          </a:p>
        </p:txBody>
      </p:sp>
    </p:spTree>
    <p:extLst>
      <p:ext uri="{BB962C8B-B14F-4D97-AF65-F5344CB8AC3E}">
        <p14:creationId xmlns:p14="http://schemas.microsoft.com/office/powerpoint/2010/main" val="135432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E908DBE-D3E4-DB4A-86A4-B4E9A42CF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4025" y="169863"/>
            <a:ext cx="8229600" cy="868362"/>
          </a:xfrm>
        </p:spPr>
        <p:txBody>
          <a:bodyPr/>
          <a:lstStyle/>
          <a:p>
            <a:pPr algn="l"/>
            <a:r>
              <a:rPr lang="en-US" altLang="en-US"/>
              <a:t>PBMC Immunophenotyping</a:t>
            </a:r>
          </a:p>
        </p:txBody>
      </p:sp>
      <p:pic>
        <p:nvPicPr>
          <p:cNvPr id="23554" name="Picture 9">
            <a:extLst>
              <a:ext uri="{FF2B5EF4-FFF2-40B4-BE49-F238E27FC236}">
                <a16:creationId xmlns:a16="http://schemas.microsoft.com/office/drawing/2014/main" id="{4B7D060E-0CD0-8946-9214-C8567627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3581401"/>
            <a:ext cx="30718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D8C5F4B5-BA6E-8A4E-AB2F-8895C688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1603375"/>
            <a:ext cx="3119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F5A9CB70-8B75-924A-837E-E3F02358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330326"/>
            <a:ext cx="30289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033501BC-382F-D54F-A0D8-AAE649CC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95725"/>
            <a:ext cx="35099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A452A-AEE1-054F-B418-C0FE1F232B22}"/>
              </a:ext>
            </a:extLst>
          </p:cNvPr>
          <p:cNvSpPr txBox="1"/>
          <p:nvPr/>
        </p:nvSpPr>
        <p:spPr>
          <a:xfrm>
            <a:off x="2035176" y="1090613"/>
            <a:ext cx="24515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ea typeface="MS PGothic" panose="020B0600070205080204" pitchFamily="34" charset="-128"/>
              </a:rPr>
              <a:t>Antibody Capture Beads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0CF94-B75B-6B40-B410-B1C3FD78DB0D}"/>
              </a:ext>
            </a:extLst>
          </p:cNvPr>
          <p:cNvSpPr txBox="1"/>
          <p:nvPr/>
        </p:nvSpPr>
        <p:spPr>
          <a:xfrm>
            <a:off x="6019800" y="1119188"/>
            <a:ext cx="30472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ea typeface="MS PGothic" panose="020B0600070205080204" pitchFamily="34" charset="-128"/>
              </a:rPr>
              <a:t>Single Color Reference Spectra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9D1E0-A987-764D-9BDC-5DE884B02252}"/>
              </a:ext>
            </a:extLst>
          </p:cNvPr>
          <p:cNvSpPr txBox="1"/>
          <p:nvPr/>
        </p:nvSpPr>
        <p:spPr>
          <a:xfrm>
            <a:off x="6858000" y="6353175"/>
            <a:ext cx="25898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Nolan et al (2013) Cytometry</a:t>
            </a:r>
          </a:p>
        </p:txBody>
      </p:sp>
    </p:spTree>
    <p:extLst>
      <p:ext uri="{BB962C8B-B14F-4D97-AF65-F5344CB8AC3E}">
        <p14:creationId xmlns:p14="http://schemas.microsoft.com/office/powerpoint/2010/main" val="404910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7137CCE-3942-5342-8BD1-0524BBC76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8313" y="211138"/>
            <a:ext cx="8229600" cy="754062"/>
          </a:xfrm>
        </p:spPr>
        <p:txBody>
          <a:bodyPr/>
          <a:lstStyle/>
          <a:p>
            <a:pPr algn="l"/>
            <a:r>
              <a:rPr lang="en-US" altLang="en-US"/>
              <a:t>PBMC Immunophenotyping</a:t>
            </a:r>
          </a:p>
        </p:txBody>
      </p:sp>
      <p:pic>
        <p:nvPicPr>
          <p:cNvPr id="24578" name="Picture 3">
            <a:extLst>
              <a:ext uri="{FF2B5EF4-FFF2-40B4-BE49-F238E27FC236}">
                <a16:creationId xmlns:a16="http://schemas.microsoft.com/office/drawing/2014/main" id="{BC9EEABC-221D-CC4E-A75E-6E208199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317625"/>
            <a:ext cx="2647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139CC05C-CB2F-E54E-ADC2-B89150F9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569913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1">
            <a:extLst>
              <a:ext uri="{FF2B5EF4-FFF2-40B4-BE49-F238E27FC236}">
                <a16:creationId xmlns:a16="http://schemas.microsoft.com/office/drawing/2014/main" id="{F400E2EE-1ECB-B048-9DE4-E7015F1C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150" y="755651"/>
            <a:ext cx="55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Cells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C829B06E-9A79-7C48-82E4-0477BEC1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1" y="3124200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9">
            <a:extLst>
              <a:ext uri="{FF2B5EF4-FFF2-40B4-BE49-F238E27FC236}">
                <a16:creationId xmlns:a16="http://schemas.microsoft.com/office/drawing/2014/main" id="{4654D56A-9A5F-AB40-9EA5-9ECEACC5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100" y="3225801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CD3+</a:t>
            </a:r>
          </a:p>
        </p:txBody>
      </p:sp>
      <p:pic>
        <p:nvPicPr>
          <p:cNvPr id="24583" name="Picture 10">
            <a:extLst>
              <a:ext uri="{FF2B5EF4-FFF2-40B4-BE49-F238E27FC236}">
                <a16:creationId xmlns:a16="http://schemas.microsoft.com/office/drawing/2014/main" id="{11E07E2A-51D7-9945-8C57-5900DBD1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49688"/>
            <a:ext cx="28733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>
            <a:extLst>
              <a:ext uri="{FF2B5EF4-FFF2-40B4-BE49-F238E27FC236}">
                <a16:creationId xmlns:a16="http://schemas.microsoft.com/office/drawing/2014/main" id="{2FC967B6-01D7-A548-ABBA-43129C30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22489"/>
            <a:ext cx="25463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F07F96-F535-F746-BD2C-60DC6AA97CD8}"/>
              </a:ext>
            </a:extLst>
          </p:cNvPr>
          <p:cNvSpPr txBox="1"/>
          <p:nvPr/>
        </p:nvSpPr>
        <p:spPr>
          <a:xfrm>
            <a:off x="2033588" y="5553075"/>
            <a:ext cx="14713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MS PGothic" panose="020B0600070205080204" pitchFamily="34" charset="-128"/>
              </a:rPr>
              <a:t>Raw Spectra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C9176D-9E3F-8541-8E32-1323497E6900}"/>
              </a:ext>
            </a:extLst>
          </p:cNvPr>
          <p:cNvSpPr txBox="1"/>
          <p:nvPr/>
        </p:nvSpPr>
        <p:spPr>
          <a:xfrm>
            <a:off x="4685313" y="5499100"/>
            <a:ext cx="20752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ea typeface="MS PGothic" panose="020B0600070205080204" pitchFamily="34" charset="-128"/>
              </a:rPr>
              <a:t>Reference Spectra</a:t>
            </a:r>
          </a:p>
          <a:p>
            <a:pPr algn="ctr">
              <a:defRPr/>
            </a:pPr>
            <a:r>
              <a:rPr lang="en-US" sz="2000" dirty="0">
                <a:ea typeface="MS PGothic" panose="020B0600070205080204" pitchFamily="34" charset="-128"/>
              </a:rPr>
              <a:t>(capture beads)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B21C3-9ECE-D942-8F60-3E108BC3FC41}"/>
              </a:ext>
            </a:extLst>
          </p:cNvPr>
          <p:cNvSpPr txBox="1"/>
          <p:nvPr/>
        </p:nvSpPr>
        <p:spPr>
          <a:xfrm>
            <a:off x="8150226" y="5605463"/>
            <a:ext cx="18899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MS PGothic" panose="020B0600070205080204" pitchFamily="34" charset="-128"/>
              </a:rPr>
              <a:t>Unmixed Signals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8B67E4-7C57-5C4B-9ACA-18EBAD6A9EB9}"/>
              </a:ext>
            </a:extLst>
          </p:cNvPr>
          <p:cNvCxnSpPr/>
          <p:nvPr/>
        </p:nvCxnSpPr>
        <p:spPr>
          <a:xfrm>
            <a:off x="3670301" y="5784850"/>
            <a:ext cx="942975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385F95-20DB-2144-880E-19F4BAF9DBD5}"/>
              </a:ext>
            </a:extLst>
          </p:cNvPr>
          <p:cNvCxnSpPr/>
          <p:nvPr/>
        </p:nvCxnSpPr>
        <p:spPr>
          <a:xfrm flipV="1">
            <a:off x="6883400" y="5784851"/>
            <a:ext cx="1117600" cy="476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7F7A6A-EEE3-624E-9062-1E0C763CF982}"/>
              </a:ext>
            </a:extLst>
          </p:cNvPr>
          <p:cNvSpPr txBox="1"/>
          <p:nvPr/>
        </p:nvSpPr>
        <p:spPr>
          <a:xfrm>
            <a:off x="7481888" y="6424613"/>
            <a:ext cx="25898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Nolan et al (2013) Cytometry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F09570-78B2-9E45-B01C-851DCD761C2F}"/>
              </a:ext>
            </a:extLst>
          </p:cNvPr>
          <p:cNvSpPr txBox="1"/>
          <p:nvPr/>
        </p:nvSpPr>
        <p:spPr>
          <a:xfrm>
            <a:off x="6907545" y="5784850"/>
            <a:ext cx="883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i="1" dirty="0">
                <a:ea typeface="MS PGothic" panose="020B0600070205080204" pitchFamily="34" charset="-128"/>
              </a:rPr>
              <a:t>Spectral </a:t>
            </a:r>
          </a:p>
          <a:p>
            <a:pPr algn="ctr">
              <a:defRPr/>
            </a:pPr>
            <a:r>
              <a:rPr lang="en-US" sz="1400" i="1" dirty="0" err="1">
                <a:ea typeface="MS PGothic" panose="020B0600070205080204" pitchFamily="34" charset="-128"/>
              </a:rPr>
              <a:t>Unmixing</a:t>
            </a:r>
            <a:endParaRPr lang="en-US" sz="1400" i="1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11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5BB2CB5-5C7A-DB4D-87B6-22D9A1BD9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69660"/>
            <a:ext cx="8229600" cy="754062"/>
          </a:xfrm>
        </p:spPr>
        <p:txBody>
          <a:bodyPr/>
          <a:lstStyle/>
          <a:p>
            <a:pPr algn="l"/>
            <a:r>
              <a:rPr lang="en-US" altLang="en-US"/>
              <a:t>PBMC Immunophenotyping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3FF73C59-51CE-724A-B2EA-41976949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963422"/>
            <a:ext cx="2647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>
            <a:extLst>
              <a:ext uri="{FF2B5EF4-FFF2-40B4-BE49-F238E27FC236}">
                <a16:creationId xmlns:a16="http://schemas.microsoft.com/office/drawing/2014/main" id="{917F15EA-AE70-BD42-ACC2-B4F09206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9" y="855472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1">
            <a:extLst>
              <a:ext uri="{FF2B5EF4-FFF2-40B4-BE49-F238E27FC236}">
                <a16:creationId xmlns:a16="http://schemas.microsoft.com/office/drawing/2014/main" id="{5EE3D0F4-EF58-7F41-9CA2-18E9BDE8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1041211"/>
            <a:ext cx="55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Cells</a:t>
            </a: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E3451219-2F90-AE43-837F-10E9989C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828485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9">
            <a:extLst>
              <a:ext uri="{FF2B5EF4-FFF2-40B4-BE49-F238E27FC236}">
                <a16:creationId xmlns:a16="http://schemas.microsoft.com/office/drawing/2014/main" id="{54976BDA-ECD3-6844-B22B-34FBB253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325" y="1034861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CD3+</a:t>
            </a:r>
          </a:p>
        </p:txBody>
      </p:sp>
      <p:pic>
        <p:nvPicPr>
          <p:cNvPr id="25607" name="Picture 6">
            <a:extLst>
              <a:ext uri="{FF2B5EF4-FFF2-40B4-BE49-F238E27FC236}">
                <a16:creationId xmlns:a16="http://schemas.microsoft.com/office/drawing/2014/main" id="{DB838375-31AB-9C49-B2C8-B35CA12A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3325623"/>
            <a:ext cx="2657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AE00DA3F-D061-3248-8886-05A303DA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1" y="4878198"/>
            <a:ext cx="2657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FE615F-2DC1-DC4F-9CEA-ADEF43D7A94B}"/>
              </a:ext>
            </a:extLst>
          </p:cNvPr>
          <p:cNvSpPr txBox="1"/>
          <p:nvPr/>
        </p:nvSpPr>
        <p:spPr>
          <a:xfrm>
            <a:off x="6369050" y="4986147"/>
            <a:ext cx="7344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CD14+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0E8209-6ADC-C34F-8C60-260419AC7430}"/>
              </a:ext>
            </a:extLst>
          </p:cNvPr>
          <p:cNvSpPr txBox="1"/>
          <p:nvPr/>
        </p:nvSpPr>
        <p:spPr>
          <a:xfrm>
            <a:off x="6465889" y="3424047"/>
            <a:ext cx="6303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CD3+</a:t>
            </a:r>
          </a:p>
        </p:txBody>
      </p:sp>
      <p:pic>
        <p:nvPicPr>
          <p:cNvPr id="25611" name="Picture 10">
            <a:extLst>
              <a:ext uri="{FF2B5EF4-FFF2-40B4-BE49-F238E27FC236}">
                <a16:creationId xmlns:a16="http://schemas.microsoft.com/office/drawing/2014/main" id="{445EFF00-4CA9-C542-A29F-2E1CA99B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3265298"/>
            <a:ext cx="2657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EB02CBE-42E6-3E45-BD2D-4236DD4662C6}"/>
              </a:ext>
            </a:extLst>
          </p:cNvPr>
          <p:cNvSpPr txBox="1"/>
          <p:nvPr/>
        </p:nvSpPr>
        <p:spPr>
          <a:xfrm>
            <a:off x="3544889" y="3351022"/>
            <a:ext cx="71686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   Cells</a:t>
            </a:r>
          </a:p>
        </p:txBody>
      </p:sp>
      <p:pic>
        <p:nvPicPr>
          <p:cNvPr id="25613" name="Picture 8">
            <a:extLst>
              <a:ext uri="{FF2B5EF4-FFF2-40B4-BE49-F238E27FC236}">
                <a16:creationId xmlns:a16="http://schemas.microsoft.com/office/drawing/2014/main" id="{0D20773A-4449-2F45-A034-F4468A2E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6" y="3316098"/>
            <a:ext cx="2657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9">
            <a:extLst>
              <a:ext uri="{FF2B5EF4-FFF2-40B4-BE49-F238E27FC236}">
                <a16:creationId xmlns:a16="http://schemas.microsoft.com/office/drawing/2014/main" id="{A082B43C-2EE8-D441-898D-7AF0B9C0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6" y="4897248"/>
            <a:ext cx="2657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F26BFB-79FD-3540-80C8-D08F63CBBAC2}"/>
              </a:ext>
            </a:extLst>
          </p:cNvPr>
          <p:cNvSpPr txBox="1"/>
          <p:nvPr/>
        </p:nvSpPr>
        <p:spPr>
          <a:xfrm>
            <a:off x="8910638" y="3387535"/>
            <a:ext cx="11753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CD3+, CD4+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F773C2-D284-9443-BBC5-C9073F427B27}"/>
              </a:ext>
            </a:extLst>
          </p:cNvPr>
          <p:cNvSpPr txBox="1"/>
          <p:nvPr/>
        </p:nvSpPr>
        <p:spPr>
          <a:xfrm>
            <a:off x="8910638" y="5005197"/>
            <a:ext cx="11753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CD3+, CD8+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2EAC52-3B26-8446-B51C-65714ED7905C}"/>
              </a:ext>
            </a:extLst>
          </p:cNvPr>
          <p:cNvSpPr txBox="1"/>
          <p:nvPr/>
        </p:nvSpPr>
        <p:spPr>
          <a:xfrm>
            <a:off x="7616825" y="6378385"/>
            <a:ext cx="25898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Nolan et al (2013) Cytometry</a:t>
            </a:r>
          </a:p>
        </p:txBody>
      </p:sp>
    </p:spTree>
    <p:extLst>
      <p:ext uri="{BB962C8B-B14F-4D97-AF65-F5344CB8AC3E}">
        <p14:creationId xmlns:p14="http://schemas.microsoft.com/office/powerpoint/2010/main" val="421763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428244E-E4D1-0F43-B4C5-C72B68C2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550" y="198438"/>
            <a:ext cx="8229600" cy="754062"/>
          </a:xfrm>
        </p:spPr>
        <p:txBody>
          <a:bodyPr/>
          <a:lstStyle/>
          <a:p>
            <a:pPr algn="l"/>
            <a:r>
              <a:rPr lang="en-US" altLang="en-US"/>
              <a:t>PBMC Immunophenotyping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2B48FC5B-F875-604F-816E-6626646E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235075"/>
            <a:ext cx="2647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2B498772-2801-DD43-A07C-BD2C1436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9" y="1127125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55AFDD01-CC45-844A-ACA9-E7F59644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937000"/>
            <a:ext cx="22113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0EFF4417-D8C5-D74C-AE0E-01E3A123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1"/>
            <a:ext cx="2276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9">
            <a:extLst>
              <a:ext uri="{FF2B5EF4-FFF2-40B4-BE49-F238E27FC236}">
                <a16:creationId xmlns:a16="http://schemas.microsoft.com/office/drawing/2014/main" id="{3F354102-71C3-0549-8B05-42513A31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3946526"/>
            <a:ext cx="55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Cells</a:t>
            </a:r>
          </a:p>
        </p:txBody>
      </p:sp>
      <p:sp>
        <p:nvSpPr>
          <p:cNvPr id="26631" name="TextBox 10">
            <a:extLst>
              <a:ext uri="{FF2B5EF4-FFF2-40B4-BE49-F238E27FC236}">
                <a16:creationId xmlns:a16="http://schemas.microsoft.com/office/drawing/2014/main" id="{B229C640-FF76-5C4D-9752-D9258FE3C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3998914"/>
            <a:ext cx="55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Cells</a:t>
            </a:r>
          </a:p>
        </p:txBody>
      </p:sp>
      <p:sp>
        <p:nvSpPr>
          <p:cNvPr id="26632" name="TextBox 11">
            <a:extLst>
              <a:ext uri="{FF2B5EF4-FFF2-40B4-BE49-F238E27FC236}">
                <a16:creationId xmlns:a16="http://schemas.microsoft.com/office/drawing/2014/main" id="{E3E1B7B6-37A4-D843-A8A2-60E75FEF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1312864"/>
            <a:ext cx="55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Cells</a:t>
            </a:r>
          </a:p>
        </p:txBody>
      </p:sp>
      <p:pic>
        <p:nvPicPr>
          <p:cNvPr id="26633" name="Picture 2">
            <a:extLst>
              <a:ext uri="{FF2B5EF4-FFF2-40B4-BE49-F238E27FC236}">
                <a16:creationId xmlns:a16="http://schemas.microsoft.com/office/drawing/2014/main" id="{A6F6EE0F-5DBB-9C49-A910-6D239AA8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3825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">
            <a:extLst>
              <a:ext uri="{FF2B5EF4-FFF2-40B4-BE49-F238E27FC236}">
                <a16:creationId xmlns:a16="http://schemas.microsoft.com/office/drawing/2014/main" id="{59E84486-1D70-D04C-9458-4FB8A894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3943351"/>
            <a:ext cx="2276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>
            <a:extLst>
              <a:ext uri="{FF2B5EF4-FFF2-40B4-BE49-F238E27FC236}">
                <a16:creationId xmlns:a16="http://schemas.microsoft.com/office/drawing/2014/main" id="{77C2B13E-77BA-E042-AEE3-9FB08E4A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6" y="1119188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6">
            <a:extLst>
              <a:ext uri="{FF2B5EF4-FFF2-40B4-BE49-F238E27FC236}">
                <a16:creationId xmlns:a16="http://schemas.microsoft.com/office/drawing/2014/main" id="{4449B7FA-4469-984C-BB44-56D8F868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425" y="4029076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CD3+</a:t>
            </a:r>
          </a:p>
        </p:txBody>
      </p:sp>
      <p:sp>
        <p:nvSpPr>
          <p:cNvPr id="26637" name="TextBox 17">
            <a:extLst>
              <a:ext uri="{FF2B5EF4-FFF2-40B4-BE49-F238E27FC236}">
                <a16:creationId xmlns:a16="http://schemas.microsoft.com/office/drawing/2014/main" id="{D7753A25-ABC5-344E-8CEF-0E423D1B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4457701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CD3+</a:t>
            </a:r>
          </a:p>
        </p:txBody>
      </p:sp>
      <p:sp>
        <p:nvSpPr>
          <p:cNvPr id="26638" name="TextBox 18">
            <a:extLst>
              <a:ext uri="{FF2B5EF4-FFF2-40B4-BE49-F238E27FC236}">
                <a16:creationId xmlns:a16="http://schemas.microsoft.com/office/drawing/2014/main" id="{F3242E3F-217F-6844-9FFB-D9BEA31C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5019676"/>
            <a:ext cx="715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00000"/>
                </a:solidFill>
                <a:latin typeface="Times New Roman" panose="02020603050405020304" pitchFamily="18" charset="0"/>
              </a:rPr>
              <a:t>CD14+</a:t>
            </a:r>
          </a:p>
        </p:txBody>
      </p:sp>
      <p:sp>
        <p:nvSpPr>
          <p:cNvPr id="26639" name="TextBox 19">
            <a:extLst>
              <a:ext uri="{FF2B5EF4-FFF2-40B4-BE49-F238E27FC236}">
                <a16:creationId xmlns:a16="http://schemas.microsoft.com/office/drawing/2014/main" id="{462027B3-E505-2D4C-92BC-C1BD5D23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325" y="1306514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CD3+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174F17-621E-7141-85FF-7E7A09B9F6F9}"/>
              </a:ext>
            </a:extLst>
          </p:cNvPr>
          <p:cNvSpPr txBox="1"/>
          <p:nvPr/>
        </p:nvSpPr>
        <p:spPr>
          <a:xfrm>
            <a:off x="7616825" y="6488113"/>
            <a:ext cx="25898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Nolan et al (2013) Cytometry</a:t>
            </a:r>
          </a:p>
        </p:txBody>
      </p:sp>
    </p:spTree>
    <p:extLst>
      <p:ext uri="{BB962C8B-B14F-4D97-AF65-F5344CB8AC3E}">
        <p14:creationId xmlns:p14="http://schemas.microsoft.com/office/powerpoint/2010/main" val="400702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A20CF2A-A89A-C040-8A70-D1D6E6312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554" y="299596"/>
            <a:ext cx="10515600" cy="455271"/>
          </a:xfrm>
        </p:spPr>
        <p:txBody>
          <a:bodyPr/>
          <a:lstStyle/>
          <a:p>
            <a:r>
              <a:rPr lang="en-US" altLang="en-US" dirty="0"/>
              <a:t>Unmixing autofluorescence</a:t>
            </a:r>
          </a:p>
        </p:txBody>
      </p:sp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88F238CC-2671-B844-B9B4-B15885F09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9E42B3E9-48F7-084D-AFB2-A91CE98727D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7934CEC8-0EAF-074F-ADA1-4E612594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928255"/>
            <a:ext cx="4631563" cy="52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8C3711AE-D5BF-D540-9761-AACF792BE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67" y="970544"/>
            <a:ext cx="4948524" cy="50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C10351-8B35-EA42-854F-B91A8CC0F4F5}"/>
              </a:ext>
            </a:extLst>
          </p:cNvPr>
          <p:cNvSpPr txBox="1"/>
          <p:nvPr/>
        </p:nvSpPr>
        <p:spPr>
          <a:xfrm>
            <a:off x="9449022" y="5939631"/>
            <a:ext cx="18042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Sony Biotechnology</a:t>
            </a:r>
          </a:p>
        </p:txBody>
      </p:sp>
    </p:spTree>
    <p:extLst>
      <p:ext uri="{BB962C8B-B14F-4D97-AF65-F5344CB8AC3E}">
        <p14:creationId xmlns:p14="http://schemas.microsoft.com/office/powerpoint/2010/main" val="27970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D28F4B1E-C5E1-1445-938C-C75092FCEF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4402" y="2558652"/>
            <a:ext cx="8915400" cy="661988"/>
          </a:xfrm>
        </p:spPr>
        <p:txBody>
          <a:bodyPr/>
          <a:lstStyle/>
          <a:p>
            <a:r>
              <a:rPr lang="en-US" altLang="en-US" sz="3200" dirty="0"/>
              <a:t>3-Spectral Flow Cytometry</a:t>
            </a:r>
            <a:endParaRPr lang="en-US" altLang="en-US" sz="3200" b="1" dirty="0"/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B11F026D-EC21-3D49-9B94-33F3706F7A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1" y="3581400"/>
            <a:ext cx="7292975" cy="2133600"/>
          </a:xfrm>
        </p:spPr>
        <p:txBody>
          <a:bodyPr/>
          <a:lstStyle/>
          <a:p>
            <a:r>
              <a:rPr lang="en-US" altLang="en-US" sz="2000"/>
              <a:t>John P. Nolan</a:t>
            </a:r>
          </a:p>
          <a:p>
            <a:r>
              <a:rPr lang="en-US" altLang="en-US" sz="2000"/>
              <a:t>Scintillon Institute</a:t>
            </a:r>
          </a:p>
          <a:p>
            <a:r>
              <a:rPr lang="en-US" altLang="en-US" sz="2000"/>
              <a:t>San Diego, CA</a:t>
            </a:r>
          </a:p>
          <a:p>
            <a:r>
              <a:rPr lang="en-US" altLang="en-US" sz="2000"/>
              <a:t>jnolan@scintillon.org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652991ED-5DB5-EA43-A06D-B60F4350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797" y="1613118"/>
            <a:ext cx="5520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Advanced Short Course</a:t>
            </a:r>
          </a:p>
        </p:txBody>
      </p:sp>
    </p:spTree>
    <p:extLst>
      <p:ext uri="{BB962C8B-B14F-4D97-AF65-F5344CB8AC3E}">
        <p14:creationId xmlns:p14="http://schemas.microsoft.com/office/powerpoint/2010/main" val="415683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B56B097-215E-844A-8265-A5482187C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2797"/>
            <a:ext cx="10515600" cy="455271"/>
          </a:xfrm>
        </p:spPr>
        <p:txBody>
          <a:bodyPr/>
          <a:lstStyle/>
          <a:p>
            <a:r>
              <a:rPr lang="en-US" altLang="en-US" dirty="0"/>
              <a:t>Unmixing autofluorescence</a:t>
            </a: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64333564-3A6A-3A4B-A95D-73DF3550B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53E3CE93-E271-D84C-9814-92846CA841D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BF0D2E68-79C3-904F-8528-876E1AC4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" y="810491"/>
            <a:ext cx="4774800" cy="525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CCACA70C-9B07-4547-AD57-5AADB0885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0492"/>
            <a:ext cx="5653810" cy="525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AC15D-3FA7-704C-8FFD-255DBE76A487}"/>
              </a:ext>
            </a:extLst>
          </p:cNvPr>
          <p:cNvSpPr txBox="1"/>
          <p:nvPr/>
        </p:nvSpPr>
        <p:spPr>
          <a:xfrm>
            <a:off x="6927850" y="6069013"/>
            <a:ext cx="18042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ea typeface="MS PGothic" panose="020B0600070205080204" pitchFamily="34" charset="-128"/>
              </a:rPr>
              <a:t>Sony Biotechnology</a:t>
            </a:r>
          </a:p>
        </p:txBody>
      </p:sp>
    </p:spTree>
    <p:extLst>
      <p:ext uri="{BB962C8B-B14F-4D97-AF65-F5344CB8AC3E}">
        <p14:creationId xmlns:p14="http://schemas.microsoft.com/office/powerpoint/2010/main" val="287598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DB0DFD1E-498E-6541-8B61-FB053FB81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DFD48DA6-8C45-C74D-AF45-C280CB3EBF7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7882F241-599A-1D49-A347-7A4BA4D7F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Summary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82C09ED6-681A-D44D-AFA6-893E3AB81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8915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Spectral flow cytometry measures all of the emission from cells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Spectral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unmixing</a:t>
            </a:r>
            <a:r>
              <a:rPr lang="en-US" dirty="0">
                <a:ea typeface="ＭＳ Ｐゴシック" charset="0"/>
                <a:cs typeface="ＭＳ Ｐゴシック" charset="0"/>
              </a:rPr>
              <a:t> replaces compensation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Performance is equivalent or better than conventional flow cytometry</a:t>
            </a:r>
          </a:p>
          <a:p>
            <a:pPr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Autofluorescence</a:t>
            </a:r>
            <a:r>
              <a:rPr lang="en-US" dirty="0">
                <a:ea typeface="ＭＳ Ｐゴシック" charset="0"/>
                <a:cs typeface="ＭＳ Ｐゴシック" charset="0"/>
              </a:rPr>
              <a:t> becomes an additional parameter rather than a source of background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5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>
            <a:extLst>
              <a:ext uri="{FF2B5EF4-FFF2-40B4-BE49-F238E27FC236}">
                <a16:creationId xmlns:a16="http://schemas.microsoft.com/office/drawing/2014/main" id="{465349C3-25E1-3A42-958D-2443C09EB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4A32DDF4-EB71-DA4E-82C6-B33D6404AA9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9786C4B3-4D0B-4A45-B0D9-27F09CDBF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Learning Objectives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E166113A-7B8A-1D45-998F-B9C99DB86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cs typeface="+mn-cs"/>
              </a:rPr>
              <a:t>Principles of spectral flow cytometry</a:t>
            </a:r>
          </a:p>
          <a:p>
            <a:pPr>
              <a:defRPr/>
            </a:pPr>
            <a:endParaRPr lang="en-US" altLang="en-US" sz="2800" dirty="0">
              <a:cs typeface="+mn-cs"/>
            </a:endParaRPr>
          </a:p>
          <a:p>
            <a:pPr>
              <a:defRPr/>
            </a:pPr>
            <a:r>
              <a:rPr lang="en-US" altLang="en-US" sz="2800" dirty="0">
                <a:cs typeface="+mn-cs"/>
              </a:rPr>
              <a:t>Instrument approaches</a:t>
            </a:r>
          </a:p>
          <a:p>
            <a:pPr>
              <a:defRPr/>
            </a:pPr>
            <a:endParaRPr lang="en-US" altLang="en-US" sz="2800" dirty="0">
              <a:cs typeface="+mn-cs"/>
            </a:endParaRPr>
          </a:p>
          <a:p>
            <a:pPr>
              <a:defRPr/>
            </a:pPr>
            <a:r>
              <a:rPr lang="en-US" altLang="en-US" sz="2800" dirty="0">
                <a:cs typeface="+mn-cs"/>
              </a:rPr>
              <a:t>Applications of spectral flow cytometry</a:t>
            </a:r>
          </a:p>
        </p:txBody>
      </p:sp>
    </p:spTree>
    <p:extLst>
      <p:ext uri="{BB962C8B-B14F-4D97-AF65-F5344CB8AC3E}">
        <p14:creationId xmlns:p14="http://schemas.microsoft.com/office/powerpoint/2010/main" val="114938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EBF07937-5099-8840-BCCA-C77892CFF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79389"/>
            <a:ext cx="9144000" cy="820737"/>
          </a:xfrm>
        </p:spPr>
        <p:txBody>
          <a:bodyPr/>
          <a:lstStyle/>
          <a:p>
            <a:r>
              <a:rPr lang="en-US" altLang="en-US"/>
              <a:t>Flow Cytometer Schematic</a:t>
            </a:r>
          </a:p>
        </p:txBody>
      </p:sp>
      <p:sp>
        <p:nvSpPr>
          <p:cNvPr id="11266" name="Line 4">
            <a:extLst>
              <a:ext uri="{FF2B5EF4-FFF2-40B4-BE49-F238E27FC236}">
                <a16:creationId xmlns:a16="http://schemas.microsoft.com/office/drawing/2014/main" id="{87DF25AB-2722-BD4C-AE92-A1519D33B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810000"/>
            <a:ext cx="0" cy="2971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365AE290-72EF-414C-BBD2-C49A97A1B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3957638"/>
            <a:ext cx="152400" cy="2743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7F0C463F-C9BD-CD4A-9DD3-C6FF1EE49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791200"/>
            <a:ext cx="1676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69" name="Rectangle 8">
            <a:extLst>
              <a:ext uri="{FF2B5EF4-FFF2-40B4-BE49-F238E27FC236}">
                <a16:creationId xmlns:a16="http://schemas.microsoft.com/office/drawing/2014/main" id="{95ED955A-F91F-E04B-92A3-8C3D4E8E8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6" y="3733800"/>
            <a:ext cx="352425" cy="10668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6039" name="Line 23">
            <a:extLst>
              <a:ext uri="{FF2B5EF4-FFF2-40B4-BE49-F238E27FC236}">
                <a16:creationId xmlns:a16="http://schemas.microsoft.com/office/drawing/2014/main" id="{C5D578FF-27F5-6544-9973-7F8ED5A7A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0"/>
            <a:ext cx="0" cy="1066800"/>
          </a:xfrm>
          <a:prstGeom prst="line">
            <a:avLst/>
          </a:prstGeom>
          <a:noFill/>
          <a:ln w="1270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87BD0830-BA8A-8E40-8D2D-5DC1E3EE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323850" cy="10668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272" name="Rectangle 28">
            <a:extLst>
              <a:ext uri="{FF2B5EF4-FFF2-40B4-BE49-F238E27FC236}">
                <a16:creationId xmlns:a16="http://schemas.microsoft.com/office/drawing/2014/main" id="{398A5A4C-6923-7344-B440-1ACE4EA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1" y="4230689"/>
            <a:ext cx="1006475" cy="984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D3B18E94-6826-5C48-8484-6D55983AB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81400"/>
            <a:ext cx="76200" cy="228600"/>
          </a:xfrm>
          <a:custGeom>
            <a:avLst/>
            <a:gdLst>
              <a:gd name="T0" fmla="*/ 415608237 w 21600"/>
              <a:gd name="T1" fmla="*/ 2147483646 h 21600"/>
              <a:gd name="T2" fmla="*/ 259079354 w 21600"/>
              <a:gd name="T3" fmla="*/ 2147483646 h 21600"/>
              <a:gd name="T4" fmla="*/ 102549988 w 21600"/>
              <a:gd name="T5" fmla="*/ 2147483646 h 21600"/>
              <a:gd name="T6" fmla="*/ 25907935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75 w 21600"/>
              <a:gd name="T13" fmla="*/ 6075 h 21600"/>
              <a:gd name="T14" fmla="*/ 15525 w 21600"/>
              <a:gd name="T15" fmla="*/ 15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50" y="21600"/>
                </a:lnTo>
                <a:lnTo>
                  <a:pt x="130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A332E9FC-3AB9-944A-AC72-B9F5324E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52800"/>
            <a:ext cx="3810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FCF4D40B-72ED-AE4F-9AF1-2086C9D48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0"/>
            <a:ext cx="76200" cy="2057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9FFAD846-073C-EA45-9F7A-7E25E5A7B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990600" cy="12954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25110F2A-1F77-1C4B-B4AC-B7BB54BF7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9906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C43FCC5A-7E10-0C44-9B0B-51E0B0DF8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24000"/>
            <a:ext cx="21336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4850A9DB-E3BC-1C4C-98E9-2D8C0DBD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381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0" name="Rectangle 18">
            <a:extLst>
              <a:ext uri="{FF2B5EF4-FFF2-40B4-BE49-F238E27FC236}">
                <a16:creationId xmlns:a16="http://schemas.microsoft.com/office/drawing/2014/main" id="{9188A086-1622-4D48-8787-358249DB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838200" cy="1524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1" name="Rectangle 16">
            <a:extLst>
              <a:ext uri="{FF2B5EF4-FFF2-40B4-BE49-F238E27FC236}">
                <a16:creationId xmlns:a16="http://schemas.microsoft.com/office/drawing/2014/main" id="{2E057CC1-B102-6F45-B641-FC96131F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9" y="3352800"/>
            <a:ext cx="371475" cy="1730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2" name="Rectangle 19">
            <a:extLst>
              <a:ext uri="{FF2B5EF4-FFF2-40B4-BE49-F238E27FC236}">
                <a16:creationId xmlns:a16="http://schemas.microsoft.com/office/drawing/2014/main" id="{9F467828-4AB3-E64E-A26B-FAD5F447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48263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3" name="Line 20">
            <a:extLst>
              <a:ext uri="{FF2B5EF4-FFF2-40B4-BE49-F238E27FC236}">
                <a16:creationId xmlns:a16="http://schemas.microsoft.com/office/drawing/2014/main" id="{82A7B7B9-E2C7-4643-B008-138996C64D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3225" y="3714750"/>
            <a:ext cx="820738" cy="14620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1">
            <a:extLst>
              <a:ext uri="{FF2B5EF4-FFF2-40B4-BE49-F238E27FC236}">
                <a16:creationId xmlns:a16="http://schemas.microsoft.com/office/drawing/2014/main" id="{188FCF3B-5136-424C-AD2B-3D5D7BC2A8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5150" y="4829176"/>
            <a:ext cx="1695450" cy="5572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2">
            <a:extLst>
              <a:ext uri="{FF2B5EF4-FFF2-40B4-BE49-F238E27FC236}">
                <a16:creationId xmlns:a16="http://schemas.microsoft.com/office/drawing/2014/main" id="{02C4070E-0C25-6A45-8080-68697503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401" y="4824414"/>
            <a:ext cx="822325" cy="5619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Rectangle 24">
            <a:extLst>
              <a:ext uri="{FF2B5EF4-FFF2-40B4-BE49-F238E27FC236}">
                <a16:creationId xmlns:a16="http://schemas.microsoft.com/office/drawing/2014/main" id="{18009656-7F41-8B45-83A0-EDCDBCD9232A}"/>
              </a:ext>
            </a:extLst>
          </p:cNvPr>
          <p:cNvSpPr>
            <a:spLocks noChangeArrowheads="1"/>
          </p:cNvSpPr>
          <p:nvPr/>
        </p:nvSpPr>
        <p:spPr bwMode="auto">
          <a:xfrm rot="2736211">
            <a:off x="4646613" y="5607050"/>
            <a:ext cx="1262062" cy="650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7" name="Oval 25">
            <a:extLst>
              <a:ext uri="{FF2B5EF4-FFF2-40B4-BE49-F238E27FC236}">
                <a16:creationId xmlns:a16="http://schemas.microsoft.com/office/drawing/2014/main" id="{3B5E68A2-34C3-D940-BEC5-31BB19BA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3852863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8" name="Oval 26">
            <a:extLst>
              <a:ext uri="{FF2B5EF4-FFF2-40B4-BE49-F238E27FC236}">
                <a16:creationId xmlns:a16="http://schemas.microsoft.com/office/drawing/2014/main" id="{B414D977-0712-E94B-AB97-560103921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2100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89" name="Oval 27">
            <a:extLst>
              <a:ext uri="{FF2B5EF4-FFF2-40B4-BE49-F238E27FC236}">
                <a16:creationId xmlns:a16="http://schemas.microsoft.com/office/drawing/2014/main" id="{B9556A18-510F-BF4A-9FAE-3EC98B34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56723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90" name="Text Box 53">
            <a:extLst>
              <a:ext uri="{FF2B5EF4-FFF2-40B4-BE49-F238E27FC236}">
                <a16:creationId xmlns:a16="http://schemas.microsoft.com/office/drawing/2014/main" id="{9766BC0F-E3C9-8341-86C6-06A16A7F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1" y="1149350"/>
            <a:ext cx="169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Sample Inlet</a:t>
            </a:r>
          </a:p>
        </p:txBody>
      </p:sp>
      <p:sp>
        <p:nvSpPr>
          <p:cNvPr id="11291" name="Line 54">
            <a:extLst>
              <a:ext uri="{FF2B5EF4-FFF2-40B4-BE49-F238E27FC236}">
                <a16:creationId xmlns:a16="http://schemas.microsoft.com/office/drawing/2014/main" id="{50A7BE6F-DC9A-CD43-B1DE-C00F96F1F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14097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Text Box 55">
            <a:extLst>
              <a:ext uri="{FF2B5EF4-FFF2-40B4-BE49-F238E27FC236}">
                <a16:creationId xmlns:a16="http://schemas.microsoft.com/office/drawing/2014/main" id="{50CA0B00-C89B-6247-95D6-ADD5EC36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1800225"/>
            <a:ext cx="265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Sheath Inlet</a:t>
            </a:r>
          </a:p>
        </p:txBody>
      </p:sp>
      <p:sp>
        <p:nvSpPr>
          <p:cNvPr id="11293" name="Line 56">
            <a:extLst>
              <a:ext uri="{FF2B5EF4-FFF2-40B4-BE49-F238E27FC236}">
                <a16:creationId xmlns:a16="http://schemas.microsoft.com/office/drawing/2014/main" id="{D5BE5A83-0BB5-E441-8410-C28144675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286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Text Box 57">
            <a:extLst>
              <a:ext uri="{FF2B5EF4-FFF2-40B4-BE49-F238E27FC236}">
                <a16:creationId xmlns:a16="http://schemas.microsoft.com/office/drawing/2014/main" id="{AF697978-92F7-124E-A5DD-0A03C4F1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6116639"/>
            <a:ext cx="2305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Beam Shaping Optics</a:t>
            </a:r>
          </a:p>
        </p:txBody>
      </p:sp>
      <p:sp>
        <p:nvSpPr>
          <p:cNvPr id="11295" name="Text Box 58">
            <a:extLst>
              <a:ext uri="{FF2B5EF4-FFF2-40B4-BE49-F238E27FC236}">
                <a16:creationId xmlns:a16="http://schemas.microsoft.com/office/drawing/2014/main" id="{989E0BAC-1C58-5B4F-BD62-B5FDA937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1" y="2547939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Stream</a:t>
            </a:r>
          </a:p>
        </p:txBody>
      </p:sp>
      <p:sp>
        <p:nvSpPr>
          <p:cNvPr id="11296" name="Text Box 60">
            <a:extLst>
              <a:ext uri="{FF2B5EF4-FFF2-40B4-BE49-F238E27FC236}">
                <a16:creationId xmlns:a16="http://schemas.microsoft.com/office/drawing/2014/main" id="{551405F3-6CE1-594A-89A9-1EDE761C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5065714"/>
            <a:ext cx="105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Sheath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Stream</a:t>
            </a:r>
          </a:p>
        </p:txBody>
      </p:sp>
      <p:sp>
        <p:nvSpPr>
          <p:cNvPr id="11297" name="Line 61">
            <a:extLst>
              <a:ext uri="{FF2B5EF4-FFF2-40B4-BE49-F238E27FC236}">
                <a16:creationId xmlns:a16="http://schemas.microsoft.com/office/drawing/2014/main" id="{B10EF1A6-912F-C046-BFBB-C8566FDC57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4196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Rectangle 70">
            <a:extLst>
              <a:ext uri="{FF2B5EF4-FFF2-40B4-BE49-F238E27FC236}">
                <a16:creationId xmlns:a16="http://schemas.microsoft.com/office/drawing/2014/main" id="{74C1AE08-23B5-2844-9FEA-B23615E60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33800"/>
            <a:ext cx="1066800" cy="10668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299" name="Rectangle 17">
            <a:extLst>
              <a:ext uri="{FF2B5EF4-FFF2-40B4-BE49-F238E27FC236}">
                <a16:creationId xmlns:a16="http://schemas.microsoft.com/office/drawing/2014/main" id="{8C5FECD8-27DA-DB4A-A879-FE7A77662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24000"/>
            <a:ext cx="76200" cy="2057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cxnSp>
        <p:nvCxnSpPr>
          <p:cNvPr id="11300" name="Straight Arrow Connector 71">
            <a:extLst>
              <a:ext uri="{FF2B5EF4-FFF2-40B4-BE49-F238E27FC236}">
                <a16:creationId xmlns:a16="http://schemas.microsoft.com/office/drawing/2014/main" id="{1FD241B7-8A0A-0A43-A581-73CC1DA5A599}"/>
              </a:ext>
            </a:extLst>
          </p:cNvPr>
          <p:cNvCxnSpPr>
            <a:cxnSpLocks noChangeShapeType="1"/>
            <a:stCxn id="11295" idx="2"/>
            <a:endCxn id="11298" idx="0"/>
          </p:cNvCxnSpPr>
          <p:nvPr/>
        </p:nvCxnSpPr>
        <p:spPr bwMode="auto">
          <a:xfrm flipH="1">
            <a:off x="3657600" y="3255964"/>
            <a:ext cx="65088" cy="4778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1" name="Oval 26">
            <a:extLst>
              <a:ext uri="{FF2B5EF4-FFF2-40B4-BE49-F238E27FC236}">
                <a16:creationId xmlns:a16="http://schemas.microsoft.com/office/drawing/2014/main" id="{73E9C952-B475-1C46-8C73-C5154836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5249864"/>
            <a:ext cx="52388" cy="53975"/>
          </a:xfrm>
          <a:prstGeom prst="ellipse">
            <a:avLst/>
          </a:prstGeom>
          <a:solidFill>
            <a:srgbClr val="00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302" name="Text Box 32">
            <a:extLst>
              <a:ext uri="{FF2B5EF4-FFF2-40B4-BE49-F238E27FC236}">
                <a16:creationId xmlns:a16="http://schemas.microsoft.com/office/drawing/2014/main" id="{B9672FB4-E2F3-9643-AB20-5EC1A0F0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4513264"/>
            <a:ext cx="87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Filters</a:t>
            </a:r>
          </a:p>
        </p:txBody>
      </p:sp>
      <p:grpSp>
        <p:nvGrpSpPr>
          <p:cNvPr id="11303" name="Group 70">
            <a:extLst>
              <a:ext uri="{FF2B5EF4-FFF2-40B4-BE49-F238E27FC236}">
                <a16:creationId xmlns:a16="http://schemas.microsoft.com/office/drawing/2014/main" id="{4D6554A3-7538-7848-9540-76946F5D118A}"/>
              </a:ext>
            </a:extLst>
          </p:cNvPr>
          <p:cNvGrpSpPr>
            <a:grpSpLocks/>
          </p:cNvGrpSpPr>
          <p:nvPr/>
        </p:nvGrpSpPr>
        <p:grpSpPr bwMode="auto">
          <a:xfrm rot="20244099">
            <a:off x="6375401" y="5032376"/>
            <a:ext cx="682625" cy="473075"/>
            <a:chOff x="1776" y="864"/>
            <a:chExt cx="576" cy="432"/>
          </a:xfrm>
        </p:grpSpPr>
        <p:sp>
          <p:nvSpPr>
            <p:cNvPr id="11359" name="Line 71">
              <a:extLst>
                <a:ext uri="{FF2B5EF4-FFF2-40B4-BE49-F238E27FC236}">
                  <a16:creationId xmlns:a16="http://schemas.microsoft.com/office/drawing/2014/main" id="{3481CE58-7689-BF42-A804-BCCBE6D3B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60" name="Group 72">
              <a:extLst>
                <a:ext uri="{FF2B5EF4-FFF2-40B4-BE49-F238E27FC236}">
                  <a16:creationId xmlns:a16="http://schemas.microsoft.com/office/drawing/2014/main" id="{7D06CFE4-1025-7847-84F5-A8A838F36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864"/>
              <a:ext cx="576" cy="432"/>
              <a:chOff x="1776" y="864"/>
              <a:chExt cx="576" cy="432"/>
            </a:xfrm>
          </p:grpSpPr>
          <p:sp>
            <p:nvSpPr>
              <p:cNvPr id="11361" name="Line 73">
                <a:extLst>
                  <a:ext uri="{FF2B5EF4-FFF2-40B4-BE49-F238E27FC236}">
                    <a16:creationId xmlns:a16="http://schemas.microsoft.com/office/drawing/2014/main" id="{EB500058-9D0F-4045-9AEC-0ECB4F0EB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86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2" name="Line 74">
                <a:extLst>
                  <a:ext uri="{FF2B5EF4-FFF2-40B4-BE49-F238E27FC236}">
                    <a16:creationId xmlns:a16="http://schemas.microsoft.com/office/drawing/2014/main" id="{D814B991-EE58-2141-9D4B-A8E1D7292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912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3" name="Line 75">
                <a:extLst>
                  <a:ext uri="{FF2B5EF4-FFF2-40B4-BE49-F238E27FC236}">
                    <a16:creationId xmlns:a16="http://schemas.microsoft.com/office/drawing/2014/main" id="{36BC85A9-930A-9B43-AD71-BF812527B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86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04" name="Line 82">
            <a:extLst>
              <a:ext uri="{FF2B5EF4-FFF2-40B4-BE49-F238E27FC236}">
                <a16:creationId xmlns:a16="http://schemas.microsoft.com/office/drawing/2014/main" id="{3151BFE4-2B4F-8C4C-A2C8-45FC9E112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4500" y="4270375"/>
            <a:ext cx="0" cy="838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83">
            <a:extLst>
              <a:ext uri="{FF2B5EF4-FFF2-40B4-BE49-F238E27FC236}">
                <a16:creationId xmlns:a16="http://schemas.microsoft.com/office/drawing/2014/main" id="{EA0B21D8-90B3-FC4A-B4FA-208B9E3BA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7650" y="4270375"/>
            <a:ext cx="0" cy="1143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86">
            <a:extLst>
              <a:ext uri="{FF2B5EF4-FFF2-40B4-BE49-F238E27FC236}">
                <a16:creationId xmlns:a16="http://schemas.microsoft.com/office/drawing/2014/main" id="{3FABFF57-E3F2-1B44-86A0-00C5F3E8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562475"/>
            <a:ext cx="609600" cy="76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11307" name="AutoShape 90">
            <a:extLst>
              <a:ext uri="{FF2B5EF4-FFF2-40B4-BE49-F238E27FC236}">
                <a16:creationId xmlns:a16="http://schemas.microsoft.com/office/drawing/2014/main" id="{32A48AC4-6AE6-9348-A0F3-AA7494D2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3824288"/>
            <a:ext cx="457200" cy="457200"/>
          </a:xfrm>
          <a:prstGeom prst="can">
            <a:avLst>
              <a:gd name="adj" fmla="val 24995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11308" name="Line 114">
            <a:extLst>
              <a:ext uri="{FF2B5EF4-FFF2-40B4-BE49-F238E27FC236}">
                <a16:creationId xmlns:a16="http://schemas.microsoft.com/office/drawing/2014/main" id="{379D676D-68DF-B044-BAD4-AC23C2AEE7A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680200" y="4918075"/>
            <a:ext cx="2286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Line 115">
            <a:extLst>
              <a:ext uri="{FF2B5EF4-FFF2-40B4-BE49-F238E27FC236}">
                <a16:creationId xmlns:a16="http://schemas.microsoft.com/office/drawing/2014/main" id="{E4B9191F-3948-D14E-BDBE-AD6E36B0F5B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84938" y="4927600"/>
            <a:ext cx="2286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AutoShape 119">
            <a:extLst>
              <a:ext uri="{FF2B5EF4-FFF2-40B4-BE49-F238E27FC236}">
                <a16:creationId xmlns:a16="http://schemas.microsoft.com/office/drawing/2014/main" id="{02AA8AC2-CAF3-D249-8192-20069C4E14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85250" y="5006975"/>
            <a:ext cx="457200" cy="4572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11311" name="Oval 121">
            <a:extLst>
              <a:ext uri="{FF2B5EF4-FFF2-40B4-BE49-F238E27FC236}">
                <a16:creationId xmlns:a16="http://schemas.microsoft.com/office/drawing/2014/main" id="{D5FF6EFC-0889-3E4C-AE4E-48F77429683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99525" y="5197475"/>
            <a:ext cx="3048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grpSp>
        <p:nvGrpSpPr>
          <p:cNvPr id="11312" name="Group 133">
            <a:extLst>
              <a:ext uri="{FF2B5EF4-FFF2-40B4-BE49-F238E27FC236}">
                <a16:creationId xmlns:a16="http://schemas.microsoft.com/office/drawing/2014/main" id="{B5649754-5DE1-1648-8498-4144E648C6E7}"/>
              </a:ext>
            </a:extLst>
          </p:cNvPr>
          <p:cNvGrpSpPr>
            <a:grpSpLocks/>
          </p:cNvGrpSpPr>
          <p:nvPr/>
        </p:nvGrpSpPr>
        <p:grpSpPr bwMode="auto">
          <a:xfrm rot="20244099">
            <a:off x="7137401" y="5032376"/>
            <a:ext cx="682625" cy="473075"/>
            <a:chOff x="1776" y="864"/>
            <a:chExt cx="576" cy="432"/>
          </a:xfrm>
        </p:grpSpPr>
        <p:sp>
          <p:nvSpPr>
            <p:cNvPr id="11354" name="Line 134">
              <a:extLst>
                <a:ext uri="{FF2B5EF4-FFF2-40B4-BE49-F238E27FC236}">
                  <a16:creationId xmlns:a16="http://schemas.microsoft.com/office/drawing/2014/main" id="{C7290528-B10B-5945-BA20-D83A1C339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55" name="Group 135">
              <a:extLst>
                <a:ext uri="{FF2B5EF4-FFF2-40B4-BE49-F238E27FC236}">
                  <a16:creationId xmlns:a16="http://schemas.microsoft.com/office/drawing/2014/main" id="{832BA1A4-084A-A14D-AEA7-268C97E87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864"/>
              <a:ext cx="576" cy="432"/>
              <a:chOff x="1776" y="864"/>
              <a:chExt cx="576" cy="432"/>
            </a:xfrm>
          </p:grpSpPr>
          <p:sp>
            <p:nvSpPr>
              <p:cNvPr id="11356" name="Line 136">
                <a:extLst>
                  <a:ext uri="{FF2B5EF4-FFF2-40B4-BE49-F238E27FC236}">
                    <a16:creationId xmlns:a16="http://schemas.microsoft.com/office/drawing/2014/main" id="{9E4E3079-00E2-184E-901C-A92FC4F94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86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7" name="Line 137">
                <a:extLst>
                  <a:ext uri="{FF2B5EF4-FFF2-40B4-BE49-F238E27FC236}">
                    <a16:creationId xmlns:a16="http://schemas.microsoft.com/office/drawing/2014/main" id="{C22E91B2-E059-7E4E-8A7C-FB7390BCC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912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8" name="Line 138">
                <a:extLst>
                  <a:ext uri="{FF2B5EF4-FFF2-40B4-BE49-F238E27FC236}">
                    <a16:creationId xmlns:a16="http://schemas.microsoft.com/office/drawing/2014/main" id="{5CDDC67A-621B-1049-9BC2-787C8A0F2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86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13" name="Line 139">
            <a:extLst>
              <a:ext uri="{FF2B5EF4-FFF2-40B4-BE49-F238E27FC236}">
                <a16:creationId xmlns:a16="http://schemas.microsoft.com/office/drawing/2014/main" id="{9AFA02D9-2147-224D-85EF-95BD9C840A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42640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Line 140">
            <a:extLst>
              <a:ext uri="{FF2B5EF4-FFF2-40B4-BE49-F238E27FC236}">
                <a16:creationId xmlns:a16="http://schemas.microsoft.com/office/drawing/2014/main" id="{71BD2EC3-AEBC-B443-83D8-EC3C78247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2350" y="4257675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Rectangle 141">
            <a:extLst>
              <a:ext uri="{FF2B5EF4-FFF2-40B4-BE49-F238E27FC236}">
                <a16:creationId xmlns:a16="http://schemas.microsoft.com/office/drawing/2014/main" id="{83D63438-09D6-C246-B7B3-37D10EA3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4562475"/>
            <a:ext cx="609600" cy="762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11316" name="Line 151">
            <a:extLst>
              <a:ext uri="{FF2B5EF4-FFF2-40B4-BE49-F238E27FC236}">
                <a16:creationId xmlns:a16="http://schemas.microsoft.com/office/drawing/2014/main" id="{CA37EC0E-BE49-8241-854B-9C6285B050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258050" y="491807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Line 152">
            <a:extLst>
              <a:ext uri="{FF2B5EF4-FFF2-40B4-BE49-F238E27FC236}">
                <a16:creationId xmlns:a16="http://schemas.microsoft.com/office/drawing/2014/main" id="{10553B62-1B80-5041-921F-F32E1F1F05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448550" y="491807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Text Box 156">
            <a:extLst>
              <a:ext uri="{FF2B5EF4-FFF2-40B4-BE49-F238E27FC236}">
                <a16:creationId xmlns:a16="http://schemas.microsoft.com/office/drawing/2014/main" id="{A4AA72FA-4685-2447-B6EB-D6B3B2FA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5613401"/>
            <a:ext cx="1782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Dichroic mirrors</a:t>
            </a:r>
          </a:p>
        </p:txBody>
      </p:sp>
      <p:sp>
        <p:nvSpPr>
          <p:cNvPr id="218" name="Line 167">
            <a:extLst>
              <a:ext uri="{FF2B5EF4-FFF2-40B4-BE49-F238E27FC236}">
                <a16:creationId xmlns:a16="http://schemas.microsoft.com/office/drawing/2014/main" id="{31BB951B-F8C8-554B-8C82-61612CB42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509" y="5372100"/>
            <a:ext cx="3328987" cy="0"/>
          </a:xfrm>
          <a:prstGeom prst="line">
            <a:avLst/>
          </a:prstGeom>
          <a:noFill/>
          <a:ln w="9525">
            <a:gradFill>
              <a:gsLst>
                <a:gs pos="0">
                  <a:srgbClr val="0070C0"/>
                </a:gs>
                <a:gs pos="0">
                  <a:srgbClr val="FF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19" name="Line 214">
            <a:extLst>
              <a:ext uri="{FF2B5EF4-FFF2-40B4-BE49-F238E27FC236}">
                <a16:creationId xmlns:a16="http://schemas.microsoft.com/office/drawing/2014/main" id="{6CC6B98F-25B2-0146-B775-197F23A8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6108" y="5092700"/>
            <a:ext cx="3276600" cy="0"/>
          </a:xfrm>
          <a:prstGeom prst="line">
            <a:avLst/>
          </a:prstGeom>
          <a:noFill/>
          <a:ln w="9525">
            <a:gradFill>
              <a:gsLst>
                <a:gs pos="0">
                  <a:srgbClr val="0070C0"/>
                </a:gs>
                <a:gs pos="0">
                  <a:srgbClr val="FF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anose="020B0600070205080204" pitchFamily="34" charset="-128"/>
            </a:endParaRPr>
          </a:p>
        </p:txBody>
      </p:sp>
      <p:grpSp>
        <p:nvGrpSpPr>
          <p:cNvPr id="11325" name="Group 217">
            <a:extLst>
              <a:ext uri="{FF2B5EF4-FFF2-40B4-BE49-F238E27FC236}">
                <a16:creationId xmlns:a16="http://schemas.microsoft.com/office/drawing/2014/main" id="{30AD5DF0-D42F-ED40-96FF-E11189F4DC03}"/>
              </a:ext>
            </a:extLst>
          </p:cNvPr>
          <p:cNvGrpSpPr>
            <a:grpSpLocks/>
          </p:cNvGrpSpPr>
          <p:nvPr/>
        </p:nvGrpSpPr>
        <p:grpSpPr bwMode="auto">
          <a:xfrm rot="20244099">
            <a:off x="7951789" y="5037139"/>
            <a:ext cx="682625" cy="473075"/>
            <a:chOff x="1776" y="864"/>
            <a:chExt cx="576" cy="432"/>
          </a:xfrm>
        </p:grpSpPr>
        <p:sp>
          <p:nvSpPr>
            <p:cNvPr id="11349" name="Line 218">
              <a:extLst>
                <a:ext uri="{FF2B5EF4-FFF2-40B4-BE49-F238E27FC236}">
                  <a16:creationId xmlns:a16="http://schemas.microsoft.com/office/drawing/2014/main" id="{B88D7874-536C-2F49-B4B2-136216570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50" name="Group 219">
              <a:extLst>
                <a:ext uri="{FF2B5EF4-FFF2-40B4-BE49-F238E27FC236}">
                  <a16:creationId xmlns:a16="http://schemas.microsoft.com/office/drawing/2014/main" id="{5DEC46A6-1F60-4047-8F07-542C3536A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864"/>
              <a:ext cx="576" cy="432"/>
              <a:chOff x="1776" y="864"/>
              <a:chExt cx="576" cy="432"/>
            </a:xfrm>
          </p:grpSpPr>
          <p:sp>
            <p:nvSpPr>
              <p:cNvPr id="11351" name="Line 220">
                <a:extLst>
                  <a:ext uri="{FF2B5EF4-FFF2-40B4-BE49-F238E27FC236}">
                    <a16:creationId xmlns:a16="http://schemas.microsoft.com/office/drawing/2014/main" id="{2A959814-5EF9-7F42-9670-BC57451F9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86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2" name="Line 221">
                <a:extLst>
                  <a:ext uri="{FF2B5EF4-FFF2-40B4-BE49-F238E27FC236}">
                    <a16:creationId xmlns:a16="http://schemas.microsoft.com/office/drawing/2014/main" id="{6034BCEF-8F2B-A04F-8936-61A516614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912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3" name="Line 222">
                <a:extLst>
                  <a:ext uri="{FF2B5EF4-FFF2-40B4-BE49-F238E27FC236}">
                    <a16:creationId xmlns:a16="http://schemas.microsoft.com/office/drawing/2014/main" id="{41D859FF-08AC-8F4B-BAAF-2266215AF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86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26" name="Line 223">
            <a:extLst>
              <a:ext uri="{FF2B5EF4-FFF2-40B4-BE49-F238E27FC236}">
                <a16:creationId xmlns:a16="http://schemas.microsoft.com/office/drawing/2014/main" id="{5AB94833-FC15-2249-9440-4322C74A6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7238" y="4268788"/>
            <a:ext cx="0" cy="8382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Line 224">
            <a:extLst>
              <a:ext uri="{FF2B5EF4-FFF2-40B4-BE49-F238E27FC236}">
                <a16:creationId xmlns:a16="http://schemas.microsoft.com/office/drawing/2014/main" id="{1BBD3B9F-0E21-584B-852B-EB806EF43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6738" y="4262438"/>
            <a:ext cx="0" cy="11430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225">
            <a:extLst>
              <a:ext uri="{FF2B5EF4-FFF2-40B4-BE49-F238E27FC236}">
                <a16:creationId xmlns:a16="http://schemas.microsoft.com/office/drawing/2014/main" id="{662A1E34-7C5E-4E4C-AE69-77A042CA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4567238"/>
            <a:ext cx="609600" cy="762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11329" name="Line 235">
            <a:extLst>
              <a:ext uri="{FF2B5EF4-FFF2-40B4-BE49-F238E27FC236}">
                <a16:creationId xmlns:a16="http://schemas.microsoft.com/office/drawing/2014/main" id="{74F69AA1-87C0-C844-ADE4-AC34A81F2C3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72438" y="4922838"/>
            <a:ext cx="2286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Line 236">
            <a:extLst>
              <a:ext uri="{FF2B5EF4-FFF2-40B4-BE49-F238E27FC236}">
                <a16:creationId xmlns:a16="http://schemas.microsoft.com/office/drawing/2014/main" id="{063A1DE6-2BED-1045-8B54-F879298F169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262938" y="4922838"/>
            <a:ext cx="2286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Line 237">
            <a:extLst>
              <a:ext uri="{FF2B5EF4-FFF2-40B4-BE49-F238E27FC236}">
                <a16:creationId xmlns:a16="http://schemas.microsoft.com/office/drawing/2014/main" id="{044D2FB1-38C7-9641-9602-88F01C085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8988" y="5386388"/>
            <a:ext cx="228600" cy="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Line 238">
            <a:extLst>
              <a:ext uri="{FF2B5EF4-FFF2-40B4-BE49-F238E27FC236}">
                <a16:creationId xmlns:a16="http://schemas.microsoft.com/office/drawing/2014/main" id="{DA45EFB8-62DF-174A-B6E6-5757CD796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8988" y="5116513"/>
            <a:ext cx="228600" cy="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AutoShape 241">
            <a:extLst>
              <a:ext uri="{FF2B5EF4-FFF2-40B4-BE49-F238E27FC236}">
                <a16:creationId xmlns:a16="http://schemas.microsoft.com/office/drawing/2014/main" id="{3E16481B-820F-2C4D-8FC6-EDF3B35A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3822700"/>
            <a:ext cx="457200" cy="457200"/>
          </a:xfrm>
          <a:prstGeom prst="can">
            <a:avLst>
              <a:gd name="adj" fmla="val 24995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grpSp>
        <p:nvGrpSpPr>
          <p:cNvPr id="11334" name="Group 246">
            <a:extLst>
              <a:ext uri="{FF2B5EF4-FFF2-40B4-BE49-F238E27FC236}">
                <a16:creationId xmlns:a16="http://schemas.microsoft.com/office/drawing/2014/main" id="{6585C765-8403-4E4E-93F3-299C2578033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73663" y="4802188"/>
            <a:ext cx="625475" cy="908050"/>
            <a:chOff x="2256" y="2208"/>
            <a:chExt cx="336" cy="572"/>
          </a:xfrm>
        </p:grpSpPr>
        <p:grpSp>
          <p:nvGrpSpPr>
            <p:cNvPr id="11344" name="Group 13">
              <a:extLst>
                <a:ext uri="{FF2B5EF4-FFF2-40B4-BE49-F238E27FC236}">
                  <a16:creationId xmlns:a16="http://schemas.microsoft.com/office/drawing/2014/main" id="{B8A1982F-3E06-624D-8FCA-F643B192C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208"/>
              <a:ext cx="336" cy="528"/>
              <a:chOff x="3072" y="1008"/>
              <a:chExt cx="336" cy="480"/>
            </a:xfrm>
          </p:grpSpPr>
          <p:sp>
            <p:nvSpPr>
              <p:cNvPr id="11347" name="AutoShape 14">
                <a:extLst>
                  <a:ext uri="{FF2B5EF4-FFF2-40B4-BE49-F238E27FC236}">
                    <a16:creationId xmlns:a16="http://schemas.microsoft.com/office/drawing/2014/main" id="{2EB1FEE9-9C01-AF43-833D-47CD9B395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33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8" name="AutoShape 15">
                <a:extLst>
                  <a:ext uri="{FF2B5EF4-FFF2-40B4-BE49-F238E27FC236}">
                    <a16:creationId xmlns:a16="http://schemas.microsoft.com/office/drawing/2014/main" id="{2740E9FB-FC50-BE41-89C0-5B035362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336" cy="33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/>
              </a:p>
            </p:txBody>
          </p:sp>
        </p:grpSp>
        <p:sp>
          <p:nvSpPr>
            <p:cNvPr id="11345" name="Oval 27">
              <a:extLst>
                <a:ext uri="{FF2B5EF4-FFF2-40B4-BE49-F238E27FC236}">
                  <a16:creationId xmlns:a16="http://schemas.microsoft.com/office/drawing/2014/main" id="{D327FB52-6624-C247-8E89-3CF48264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224"/>
              <a:ext cx="24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/>
            </a:p>
          </p:txBody>
        </p:sp>
        <p:sp>
          <p:nvSpPr>
            <p:cNvPr id="11346" name="AutoShape 38">
              <a:extLst>
                <a:ext uri="{FF2B5EF4-FFF2-40B4-BE49-F238E27FC236}">
                  <a16:creationId xmlns:a16="http://schemas.microsoft.com/office/drawing/2014/main" id="{910E7449-A0A6-9C40-9835-5100A0346F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00" y="2684"/>
              <a:ext cx="48" cy="144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/>
            </a:p>
          </p:txBody>
        </p:sp>
      </p:grpSp>
      <p:sp>
        <p:nvSpPr>
          <p:cNvPr id="11335" name="AutoShape 91">
            <a:extLst>
              <a:ext uri="{FF2B5EF4-FFF2-40B4-BE49-F238E27FC236}">
                <a16:creationId xmlns:a16="http://schemas.microsoft.com/office/drawing/2014/main" id="{D8E171C2-168C-CE48-94F3-ADDEEC03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824288"/>
            <a:ext cx="457200" cy="457200"/>
          </a:xfrm>
          <a:prstGeom prst="can">
            <a:avLst>
              <a:gd name="adj" fmla="val 24995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11336" name="TextBox 251">
            <a:extLst>
              <a:ext uri="{FF2B5EF4-FFF2-40B4-BE49-F238E27FC236}">
                <a16:creationId xmlns:a16="http://schemas.microsoft.com/office/drawing/2014/main" id="{4488D855-210D-8644-AD35-75707E6F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148014"/>
            <a:ext cx="1130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Detectors</a:t>
            </a:r>
          </a:p>
        </p:txBody>
      </p:sp>
      <p:sp>
        <p:nvSpPr>
          <p:cNvPr id="202" name="Rectangle 117">
            <a:extLst>
              <a:ext uri="{FF2B5EF4-FFF2-40B4-BE49-F238E27FC236}">
                <a16:creationId xmlns:a16="http://schemas.microsoft.com/office/drawing/2014/main" id="{43984278-44F6-8245-9FC2-DC0CFD76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0" y="4956175"/>
            <a:ext cx="76200" cy="609600"/>
          </a:xfrm>
          <a:prstGeom prst="rect">
            <a:avLst/>
          </a:prstGeom>
          <a:solidFill>
            <a:schemeClr val="bg2"/>
          </a:solidFill>
          <a:ln w="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2E89D-AE95-E346-A424-544BA4A6AC1A}"/>
              </a:ext>
            </a:extLst>
          </p:cNvPr>
          <p:cNvSpPr/>
          <p:nvPr/>
        </p:nvSpPr>
        <p:spPr bwMode="auto">
          <a:xfrm>
            <a:off x="8637588" y="2362200"/>
            <a:ext cx="1909762" cy="990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ea typeface="MS PGothic" panose="020B0600070205080204" pitchFamily="34" charset="-128"/>
              </a:rPr>
              <a:t>Data Acquisition System</a:t>
            </a:r>
          </a:p>
        </p:txBody>
      </p:sp>
      <p:cxnSp>
        <p:nvCxnSpPr>
          <p:cNvPr id="11339" name="Connector: Elbow 6">
            <a:extLst>
              <a:ext uri="{FF2B5EF4-FFF2-40B4-BE49-F238E27FC236}">
                <a16:creationId xmlns:a16="http://schemas.microsoft.com/office/drawing/2014/main" id="{45D33915-BD10-5749-95B5-D4CD0490950D}"/>
              </a:ext>
            </a:extLst>
          </p:cNvPr>
          <p:cNvCxnSpPr>
            <a:cxnSpLocks noChangeShapeType="1"/>
            <a:stCxn id="11310" idx="3"/>
            <a:endCxn id="4" idx="2"/>
          </p:cNvCxnSpPr>
          <p:nvPr/>
        </p:nvCxnSpPr>
        <p:spPr bwMode="auto">
          <a:xfrm flipV="1">
            <a:off x="9442451" y="3352801"/>
            <a:ext cx="149225" cy="188277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40" name="Connector: Elbow 9">
            <a:extLst>
              <a:ext uri="{FF2B5EF4-FFF2-40B4-BE49-F238E27FC236}">
                <a16:creationId xmlns:a16="http://schemas.microsoft.com/office/drawing/2014/main" id="{55D7A18C-77CE-0C48-9674-3AF7EB83C2A7}"/>
              </a:ext>
            </a:extLst>
          </p:cNvPr>
          <p:cNvCxnSpPr>
            <a:cxnSpLocks noChangeShapeType="1"/>
            <a:stCxn id="11333" idx="1"/>
            <a:endCxn id="4" idx="2"/>
          </p:cNvCxnSpPr>
          <p:nvPr/>
        </p:nvCxnSpPr>
        <p:spPr bwMode="auto">
          <a:xfrm rot="5400000" flipH="1" flipV="1">
            <a:off x="8696325" y="2927350"/>
            <a:ext cx="469900" cy="1320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41" name="Connector: Elbow 16">
            <a:extLst>
              <a:ext uri="{FF2B5EF4-FFF2-40B4-BE49-F238E27FC236}">
                <a16:creationId xmlns:a16="http://schemas.microsoft.com/office/drawing/2014/main" id="{B1C3B82B-E2A1-FC46-AFD6-13EA6760DA75}"/>
              </a:ext>
            </a:extLst>
          </p:cNvPr>
          <p:cNvCxnSpPr>
            <a:cxnSpLocks noChangeShapeType="1"/>
            <a:stCxn id="11335" idx="1"/>
            <a:endCxn id="4" idx="2"/>
          </p:cNvCxnSpPr>
          <p:nvPr/>
        </p:nvCxnSpPr>
        <p:spPr bwMode="auto">
          <a:xfrm rot="5400000" flipH="1" flipV="1">
            <a:off x="8282781" y="2515394"/>
            <a:ext cx="471488" cy="2146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42" name="Connector: Elbow 18">
            <a:extLst>
              <a:ext uri="{FF2B5EF4-FFF2-40B4-BE49-F238E27FC236}">
                <a16:creationId xmlns:a16="http://schemas.microsoft.com/office/drawing/2014/main" id="{57B963C2-27F6-D24C-AE1D-28CFDBB8E6A0}"/>
              </a:ext>
            </a:extLst>
          </p:cNvPr>
          <p:cNvCxnSpPr>
            <a:cxnSpLocks noChangeShapeType="1"/>
            <a:stCxn id="11307" idx="1"/>
            <a:endCxn id="4" idx="2"/>
          </p:cNvCxnSpPr>
          <p:nvPr/>
        </p:nvCxnSpPr>
        <p:spPr bwMode="auto">
          <a:xfrm rot="5400000" flipH="1" flipV="1">
            <a:off x="7901781" y="2134394"/>
            <a:ext cx="471488" cy="290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135A00C-BDA7-F642-BE4A-9E6DC988150F}"/>
              </a:ext>
            </a:extLst>
          </p:cNvPr>
          <p:cNvSpPr txBox="1"/>
          <p:nvPr/>
        </p:nvSpPr>
        <p:spPr>
          <a:xfrm>
            <a:off x="5064126" y="4325939"/>
            <a:ext cx="10807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Collection </a:t>
            </a:r>
          </a:p>
          <a:p>
            <a:pPr>
              <a:defRPr/>
            </a:pPr>
            <a:r>
              <a:rPr lang="en-US" sz="1600" b="1" dirty="0">
                <a:ea typeface="MS PGothic" panose="020B0600070205080204" pitchFamily="34" charset="-128"/>
              </a:rPr>
              <a:t>Optics</a:t>
            </a:r>
          </a:p>
        </p:txBody>
      </p:sp>
    </p:spTree>
    <p:extLst>
      <p:ext uri="{BB962C8B-B14F-4D97-AF65-F5344CB8AC3E}">
        <p14:creationId xmlns:p14="http://schemas.microsoft.com/office/powerpoint/2010/main" val="162946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FE695AC7-8069-3C48-AA7E-41C8D48D2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6239" y="136525"/>
            <a:ext cx="8815387" cy="808038"/>
          </a:xfrm>
        </p:spPr>
        <p:txBody>
          <a:bodyPr/>
          <a:lstStyle/>
          <a:p>
            <a:pPr eaLnBrk="1" hangingPunct="1"/>
            <a:r>
              <a:rPr lang="en-US" altLang="en-US"/>
              <a:t>Polychromatic Flow Cytometry</a:t>
            </a:r>
          </a:p>
        </p:txBody>
      </p:sp>
      <p:pic>
        <p:nvPicPr>
          <p:cNvPr id="12290" name="Picture 3" descr="nri1416-f2.jpg">
            <a:extLst>
              <a:ext uri="{FF2B5EF4-FFF2-40B4-BE49-F238E27FC236}">
                <a16:creationId xmlns:a16="http://schemas.microsoft.com/office/drawing/2014/main" id="{BEC8323F-EFB5-1D49-8EF7-BB3936897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88" y="1102519"/>
            <a:ext cx="52546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4624D122-9817-4146-AA09-14088A78F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6550026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</a:rPr>
              <a:t>Perfetto, 2004</a:t>
            </a:r>
          </a:p>
        </p:txBody>
      </p:sp>
      <p:pic>
        <p:nvPicPr>
          <p:cNvPr id="12292" name="Picture 2" descr="nri1416-f1.jpg">
            <a:extLst>
              <a:ext uri="{FF2B5EF4-FFF2-40B4-BE49-F238E27FC236}">
                <a16:creationId xmlns:a16="http://schemas.microsoft.com/office/drawing/2014/main" id="{7A360144-FFF2-9649-AEDC-6218A2945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98526"/>
            <a:ext cx="525145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>
            <a:extLst>
              <a:ext uri="{FF2B5EF4-FFF2-40B4-BE49-F238E27FC236}">
                <a16:creationId xmlns:a16="http://schemas.microsoft.com/office/drawing/2014/main" id="{8AAC0C81-2425-B84B-91CC-B4F9D2E0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100139"/>
            <a:ext cx="42465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8">
            <a:extLst>
              <a:ext uri="{FF2B5EF4-FFF2-40B4-BE49-F238E27FC236}">
                <a16:creationId xmlns:a16="http://schemas.microsoft.com/office/drawing/2014/main" id="{0DA022E9-C889-8F47-BC3E-07400354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33" y="769144"/>
            <a:ext cx="323215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>
            <a:extLst>
              <a:ext uri="{FF2B5EF4-FFF2-40B4-BE49-F238E27FC236}">
                <a16:creationId xmlns:a16="http://schemas.microsoft.com/office/drawing/2014/main" id="{83C1D75E-E45F-C343-9845-36EF47EC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09" y="3462337"/>
            <a:ext cx="3876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1">
            <a:extLst>
              <a:ext uri="{FF2B5EF4-FFF2-40B4-BE49-F238E27FC236}">
                <a16:creationId xmlns:a16="http://schemas.microsoft.com/office/drawing/2014/main" id="{E1C6D26F-8505-8846-902E-87C0112CC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917" y="313873"/>
            <a:ext cx="10515600" cy="455271"/>
          </a:xfrm>
        </p:spPr>
        <p:txBody>
          <a:bodyPr/>
          <a:lstStyle/>
          <a:p>
            <a:pPr algn="l"/>
            <a:r>
              <a:rPr lang="en-US" altLang="en-US" dirty="0"/>
              <a:t>Spectral FC: The first report…</a:t>
            </a:r>
          </a:p>
        </p:txBody>
      </p:sp>
    </p:spTree>
    <p:extLst>
      <p:ext uri="{BB962C8B-B14F-4D97-AF65-F5344CB8AC3E}">
        <p14:creationId xmlns:p14="http://schemas.microsoft.com/office/powerpoint/2010/main" val="27782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0558AE58-71DD-2942-81A1-7FB4001C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6673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ADDA9B63-1652-A94F-90CC-19B0AB9F2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75" y="87314"/>
            <a:ext cx="8229600" cy="769937"/>
          </a:xfrm>
        </p:spPr>
        <p:txBody>
          <a:bodyPr/>
          <a:lstStyle/>
          <a:p>
            <a:pPr algn="l"/>
            <a:r>
              <a:rPr lang="en-US" altLang="en-US"/>
              <a:t>Spectral FC: Grating and CCD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00CF1A73-0442-1A49-9C8F-8223AF7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795589"/>
            <a:ext cx="45529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25456004-33A6-FE40-A36E-82225CD1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1741044"/>
            <a:ext cx="35591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1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CD8EDB1C-8848-7A4A-9795-6A2D5A1D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1087438"/>
            <a:ext cx="4397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onlinelibrary.wiley.com/store/10.1002/cyto.a.21120/asset/image_n/nfig001.jpg?v=1&amp;t=h91ldwez&amp;s=9145b155f1d10c3b0b5d94554d9a7ded2b4f0228">
            <a:extLst>
              <a:ext uri="{FF2B5EF4-FFF2-40B4-BE49-F238E27FC236}">
                <a16:creationId xmlns:a16="http://schemas.microsoft.com/office/drawing/2014/main" id="{A07160E3-D9D0-0A4A-AE90-52D89154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37" y="3147060"/>
            <a:ext cx="52879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onlinelibrary.wiley.com/store/10.1002/cyto.a.21120/asset/image_n/nfig004.jpg?v=1&amp;t=h91ldwfl&amp;s=84bdec9a7feda23a8e1d8a4a09f6824b6b105e9c">
            <a:extLst>
              <a:ext uri="{FF2B5EF4-FFF2-40B4-BE49-F238E27FC236}">
                <a16:creationId xmlns:a16="http://schemas.microsoft.com/office/drawing/2014/main" id="{70B1E59E-A55B-E945-8E9F-ED02095E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61" y="2179701"/>
            <a:ext cx="332263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6">
            <a:extLst>
              <a:ext uri="{FF2B5EF4-FFF2-40B4-BE49-F238E27FC236}">
                <a16:creationId xmlns:a16="http://schemas.microsoft.com/office/drawing/2014/main" id="{F8022DBB-7D6C-5541-9502-52DB83AAB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1143000"/>
          </a:xfrm>
        </p:spPr>
        <p:txBody>
          <a:bodyPr/>
          <a:lstStyle/>
          <a:p>
            <a:pPr algn="l"/>
            <a:r>
              <a:rPr lang="en-US" altLang="en-US"/>
              <a:t>Diffraction grating and multianode PMT</a:t>
            </a:r>
          </a:p>
        </p:txBody>
      </p:sp>
    </p:spTree>
    <p:extLst>
      <p:ext uri="{BB962C8B-B14F-4D97-AF65-F5344CB8AC3E}">
        <p14:creationId xmlns:p14="http://schemas.microsoft.com/office/powerpoint/2010/main" val="419354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D02928F-9DBE-8E48-9AAE-921CB4C9F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32B8406-8D03-7348-87B8-A4E91A3A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95" y="197041"/>
            <a:ext cx="6098678" cy="60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67707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CCB7A885DF44DA9DA4E57A608E0E6" ma:contentTypeVersion="12" ma:contentTypeDescription="Create a new document." ma:contentTypeScope="" ma:versionID="23e998a2b7186fe278cd7c669d21ed0e">
  <xsd:schema xmlns:xsd="http://www.w3.org/2001/XMLSchema" xmlns:xs="http://www.w3.org/2001/XMLSchema" xmlns:p="http://schemas.microsoft.com/office/2006/metadata/properties" xmlns:ns2="5f34e6e3-143c-453e-b81d-6bdaf791876c" xmlns:ns3="408aa978-6175-4c65-a005-67a6b119246b" targetNamespace="http://schemas.microsoft.com/office/2006/metadata/properties" ma:root="true" ma:fieldsID="d6f2a4a7701c5ed85bab17672b94c7a5" ns2:_="" ns3:_="">
    <xsd:import namespace="5f34e6e3-143c-453e-b81d-6bdaf791876c"/>
    <xsd:import namespace="408aa978-6175-4c65-a005-67a6b1192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4e6e3-143c-453e-b81d-6bdaf7918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aa978-6175-4c65-a005-67a6b1192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92CC4-E368-4C27-86D5-0E624F00D9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46093-3020-4977-BE22-D3EDD9209D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35BAB3-C059-458A-8E81-D73E0AEE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4e6e3-143c-453e-b81d-6bdaf791876c"/>
    <ds:schemaRef ds:uri="408aa978-6175-4c65-a005-67a6b1192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432</Words>
  <Application>Microsoft Macintosh PowerPoint</Application>
  <PresentationFormat>Widescreen</PresentationFormat>
  <Paragraphs>129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Chaparral Pro</vt:lpstr>
      <vt:lpstr>Times</vt:lpstr>
      <vt:lpstr>Times New Roman</vt:lpstr>
      <vt:lpstr>Section Cover</vt:lpstr>
      <vt:lpstr>2_Custom Design</vt:lpstr>
      <vt:lpstr>PowerPoint Presentation</vt:lpstr>
      <vt:lpstr>3-Spectral Flow Cytometry</vt:lpstr>
      <vt:lpstr>Learning Objectives</vt:lpstr>
      <vt:lpstr>Flow Cytometer Schematic</vt:lpstr>
      <vt:lpstr>Polychromatic Flow Cytometry</vt:lpstr>
      <vt:lpstr>Spectral FC: The first report…</vt:lpstr>
      <vt:lpstr>Spectral FC: Grating and CCD</vt:lpstr>
      <vt:lpstr>Diffraction grating and multianode PMT</vt:lpstr>
      <vt:lpstr>PowerPoint Presentation</vt:lpstr>
      <vt:lpstr>Sony Spectral Analyzer</vt:lpstr>
      <vt:lpstr>Scintillon Spectral Flow Cytometer</vt:lpstr>
      <vt:lpstr>Photodetectors</vt:lpstr>
      <vt:lpstr>Spectral FC Data Analysis</vt:lpstr>
      <vt:lpstr>Instrument Performance</vt:lpstr>
      <vt:lpstr>PBMC Immunophenotyping</vt:lpstr>
      <vt:lpstr>PBMC Immunophenotyping</vt:lpstr>
      <vt:lpstr>PBMC Immunophenotyping</vt:lpstr>
      <vt:lpstr>PBMC Immunophenotyping</vt:lpstr>
      <vt:lpstr>Unmixing autofluorescence</vt:lpstr>
      <vt:lpstr>Unmixing autofluorescence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Mortier</dc:creator>
  <cp:lastModifiedBy>Robinson, Joseph Paul</cp:lastModifiedBy>
  <cp:revision>25</cp:revision>
  <dcterms:created xsi:type="dcterms:W3CDTF">2019-01-10T19:34:33Z</dcterms:created>
  <dcterms:modified xsi:type="dcterms:W3CDTF">2022-01-18T14:20:42Z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0x010100380CCB7A885DF44DA9DA4E57A608E0E6</vt:lpwstr>
  </property>
</Properties>
</file>