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  <p:sldMasterId id="2147483657" r:id="rId5"/>
  </p:sldMasterIdLst>
  <p:notesMasterIdLst>
    <p:notesMasterId r:id="rId27"/>
  </p:notesMasterIdLst>
  <p:sldIdLst>
    <p:sldId id="302" r:id="rId6"/>
    <p:sldId id="314" r:id="rId7"/>
    <p:sldId id="378" r:id="rId8"/>
    <p:sldId id="388" r:id="rId9"/>
    <p:sldId id="393" r:id="rId10"/>
    <p:sldId id="391" r:id="rId11"/>
    <p:sldId id="411" r:id="rId12"/>
    <p:sldId id="403" r:id="rId13"/>
    <p:sldId id="405" r:id="rId14"/>
    <p:sldId id="406" r:id="rId15"/>
    <p:sldId id="399" r:id="rId16"/>
    <p:sldId id="390" r:id="rId17"/>
    <p:sldId id="396" r:id="rId18"/>
    <p:sldId id="398" r:id="rId19"/>
    <p:sldId id="379" r:id="rId20"/>
    <p:sldId id="407" r:id="rId21"/>
    <p:sldId id="408" r:id="rId22"/>
    <p:sldId id="409" r:id="rId23"/>
    <p:sldId id="410" r:id="rId24"/>
    <p:sldId id="281" r:id="rId25"/>
    <p:sldId id="36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BD4"/>
    <a:srgbClr val="FDB714"/>
    <a:srgbClr val="F26929"/>
    <a:srgbClr val="C63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731"/>
  </p:normalViewPr>
  <p:slideViewPr>
    <p:cSldViewPr snapToGrid="0" snapToObjects="1">
      <p:cViewPr varScale="1">
        <p:scale>
          <a:sx n="142" d="100"/>
          <a:sy n="142" d="100"/>
        </p:scale>
        <p:origin x="11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6AAA8-D7FB-EC4D-BA91-8B300B0686BB}" type="datetimeFigureOut">
              <a:rPr lang="en-US" smtClean="0"/>
              <a:t>1/18/22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F144E-2FA6-B542-95D2-8F49A89C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>
            <a:extLst>
              <a:ext uri="{FF2B5EF4-FFF2-40B4-BE49-F238E27FC236}">
                <a16:creationId xmlns:a16="http://schemas.microsoft.com/office/drawing/2014/main" id="{31AEBB2A-DB08-CC48-8437-CC4F2AA83F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00B9280-38E0-EE4E-9FCC-DC6902F0CED0}" type="slidenum">
              <a:rPr lang="en-US" altLang="en-US" sz="1100"/>
              <a:pPr/>
              <a:t>2</a:t>
            </a:fld>
            <a:endParaRPr lang="en-US" altLang="en-US" sz="110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C17959BD-C98A-E449-B6C6-F4E84114C5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5068439-E48D-E04C-9DD1-D3A660275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27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2E02803A-DFFD-C642-98B0-6F50030F1A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8DC7105-5E3C-6B49-9768-C8A66FD59820}" type="slidenum">
              <a:rPr lang="en-US" altLang="en-US" sz="1100"/>
              <a:pPr/>
              <a:t>16</a:t>
            </a:fld>
            <a:endParaRPr lang="en-US" altLang="en-US" sz="11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7ED5F62-4D1C-3D4C-A56F-10D5CCCB45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F81870A-254E-5E47-BDD6-7BCDE1585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954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936065CE-48E7-F74B-AE33-85042B68D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9DF9847-13A0-0849-B8A7-BA3FDB4468A6}" type="slidenum">
              <a:rPr lang="en-US" altLang="en-US" sz="1100"/>
              <a:pPr/>
              <a:t>20</a:t>
            </a:fld>
            <a:endParaRPr lang="en-US" altLang="en-US" sz="11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A92BB0AB-1A7F-F943-AC8C-99E2F976DC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268E5BB-C26D-DC47-96DD-F77EAB0D1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49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D3A15-2BA6-F94B-B538-787F9FFB3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775" y="1959851"/>
            <a:ext cx="400513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4DE9B-1DB3-5248-BFC2-ABEACFA7B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775" y="4439526"/>
            <a:ext cx="3458199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813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535C6-3E89-A444-AE13-7FE203E6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34D07-530D-5A4B-BB76-084BA5B26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98DDF-F2E8-1B46-840F-FF4BDBE4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0FE22-30E9-E34A-89C7-05F941A69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C9349-42EA-AF46-89C9-5C45B788E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33D1DB-020E-3B40-92D7-C3628B3E9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8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C7CE48D-064D-904D-8D3E-53EE4BEEB4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C2F9584-5E51-9641-870D-978F64A752E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9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68EDA3-7004-724E-90D6-DEC6DED9A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27" y="1109106"/>
            <a:ext cx="4133627" cy="182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Section Header Goes Here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FB831C7-CBCF-BB48-9F23-BCDC7B321C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7563" y="6285233"/>
            <a:ext cx="1270616" cy="3276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792D3B-0F6C-F849-8787-52E6FEF220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9827" y="6409346"/>
            <a:ext cx="904540" cy="2035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A0B4FE-92AA-0143-9405-F464AACE0E0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916890"/>
            <a:ext cx="626762" cy="98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1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F726358-FEE3-C541-9E0E-5C1ABDE97BA6}"/>
              </a:ext>
            </a:extLst>
          </p:cNvPr>
          <p:cNvSpPr/>
          <p:nvPr userDrawn="1"/>
        </p:nvSpPr>
        <p:spPr>
          <a:xfrm>
            <a:off x="0" y="0"/>
            <a:ext cx="12192000" cy="638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43DA0B-CACE-1D47-9FF9-6162F6B6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27" y="920079"/>
            <a:ext cx="10515600" cy="4552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2858D-A47C-0548-B08C-1F36E32CA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827" y="1475974"/>
            <a:ext cx="10515600" cy="4130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0086E-9146-EC46-8F9C-63D72E898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11969"/>
            <a:ext cx="4114800" cy="223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8E94964-B3A1-1744-9E4E-4AC552125A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EF4F13-3E3D-CC4A-B130-DB33C36ED9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8129" y="6484332"/>
            <a:ext cx="900049" cy="2320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EF12E5-5413-8048-BD2A-D5E62F9E42A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29827" y="6505554"/>
            <a:ext cx="2132857" cy="2409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599BDA-1B79-8747-A75A-1B22E68075E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5891252"/>
            <a:ext cx="626762" cy="98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6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BBD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iplaven.com/mieplot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philiplaven.com/mieplot.htm" TargetMode="Externa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philiplaven.com/mieplot.htm" TargetMode="Externa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6082C712-6066-5146-A935-2368D32082D9}"/>
              </a:ext>
            </a:extLst>
          </p:cNvPr>
          <p:cNvSpPr txBox="1">
            <a:spLocks/>
          </p:cNvSpPr>
          <p:nvPr/>
        </p:nvSpPr>
        <p:spPr>
          <a:xfrm>
            <a:off x="660769" y="503681"/>
            <a:ext cx="6000750" cy="60801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/>
          </a:extLst>
        </p:spPr>
        <p:txBody>
          <a:bodyPr lIns="81280" tIns="40640" rIns="81280" bIns="40640"/>
          <a:lstStyle/>
          <a:p>
            <a:pPr>
              <a:defRPr/>
            </a:pPr>
            <a:r>
              <a:rPr lang="en-US" sz="3600" b="1" dirty="0">
                <a:solidFill>
                  <a:srgbClr val="00A69C"/>
                </a:solidFill>
                <a:latin typeface="Arial Narrow" charset="0"/>
                <a:ea typeface="ＭＳ 明朝" charset="-128"/>
                <a:cs typeface="Arial" charset="0"/>
              </a:rPr>
              <a:t>Advanced Flow Cytometry</a:t>
            </a:r>
            <a:endParaRPr lang="en-US" sz="1400" dirty="0"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BB967D-C054-0B42-812E-F132C9B4F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79414"/>
            <a:ext cx="1635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81280" tIns="40640" rIns="81280" bIns="40640" anchor="ctr">
            <a:spAutoFit/>
          </a:bodyPr>
          <a:lstStyle/>
          <a:p>
            <a:pPr>
              <a:defRPr/>
            </a:pPr>
            <a:endParaRPr lang="en-US" sz="2133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BAC17F-763D-EA4F-9F07-B084A924E8D3}"/>
              </a:ext>
            </a:extLst>
          </p:cNvPr>
          <p:cNvSpPr txBox="1">
            <a:spLocks/>
          </p:cNvSpPr>
          <p:nvPr/>
        </p:nvSpPr>
        <p:spPr>
          <a:xfrm>
            <a:off x="638869" y="1202883"/>
            <a:ext cx="6858000" cy="655637"/>
          </a:xfrm>
          <a:prstGeom prst="rect">
            <a:avLst/>
          </a:prstGeom>
        </p:spPr>
        <p:txBody>
          <a:bodyPr lIns="81280" tIns="40640" rIns="81280" bIns="40640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altLang="en-US" b="1" dirty="0"/>
              <a:t>J. Paul Robinson &amp; John Nolan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827AC0-0E4C-AD4E-8360-C78D8905032D}"/>
              </a:ext>
            </a:extLst>
          </p:cNvPr>
          <p:cNvSpPr/>
          <p:nvPr/>
        </p:nvSpPr>
        <p:spPr>
          <a:xfrm>
            <a:off x="660769" y="2946623"/>
            <a:ext cx="89610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/>
              <a:t>2-Light Sources, Detectors, &amp; Data Acquisition</a:t>
            </a:r>
          </a:p>
          <a:p>
            <a:r>
              <a:rPr lang="en-US" altLang="en-US" sz="3600" b="1" dirty="0"/>
              <a:t>John Nolan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66654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>
            <a:extLst>
              <a:ext uri="{FF2B5EF4-FFF2-40B4-BE49-F238E27FC236}">
                <a16:creationId xmlns:a16="http://schemas.microsoft.com/office/drawing/2014/main" id="{B8B2BB76-F53B-154F-BB7D-5F7610505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32142"/>
            <a:ext cx="10515600" cy="455271"/>
          </a:xfrm>
        </p:spPr>
        <p:txBody>
          <a:bodyPr/>
          <a:lstStyle/>
          <a:p>
            <a:r>
              <a:rPr lang="en-US" altLang="en-US"/>
              <a:t>Fluorescence</a:t>
            </a:r>
          </a:p>
        </p:txBody>
      </p:sp>
      <p:sp>
        <p:nvSpPr>
          <p:cNvPr id="18434" name="Content Placeholder 4">
            <a:extLst>
              <a:ext uri="{FF2B5EF4-FFF2-40B4-BE49-F238E27FC236}">
                <a16:creationId xmlns:a16="http://schemas.microsoft.com/office/drawing/2014/main" id="{738EEB26-EC96-4B44-9B36-BB586CD22B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06601" y="4968875"/>
            <a:ext cx="7772400" cy="1752600"/>
          </a:xfrm>
        </p:spPr>
        <p:txBody>
          <a:bodyPr/>
          <a:lstStyle/>
          <a:p>
            <a:r>
              <a:rPr lang="en-US" altLang="en-US" dirty="0"/>
              <a:t>Absorbance: extinction coefficient (</a:t>
            </a:r>
            <a:r>
              <a:rPr lang="el-GR" altLang="en-US" dirty="0">
                <a:latin typeface="Times New Roman" panose="02020603050405020304" pitchFamily="18" charset="0"/>
              </a:rPr>
              <a:t>ε</a:t>
            </a:r>
            <a:r>
              <a:rPr lang="en-US" altLang="en-US" dirty="0">
                <a:latin typeface="Times New Roman" panose="02020603050405020304" pitchFamily="18" charset="0"/>
              </a:rPr>
              <a:t>)</a:t>
            </a:r>
            <a:endParaRPr lang="en-US" altLang="en-US" dirty="0"/>
          </a:p>
          <a:p>
            <a:r>
              <a:rPr lang="en-US" altLang="en-US" dirty="0"/>
              <a:t>Fluorescence: quantum yield (</a:t>
            </a:r>
            <a:r>
              <a:rPr lang="el-GR" altLang="en-US" dirty="0"/>
              <a:t>Φ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Brightness = </a:t>
            </a:r>
            <a:r>
              <a:rPr lang="el-GR" altLang="en-US" dirty="0">
                <a:latin typeface="Times New Roman" panose="02020603050405020304" pitchFamily="18" charset="0"/>
              </a:rPr>
              <a:t>ε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/>
              <a:t>x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l-GR" altLang="en-US" dirty="0"/>
              <a:t>Φ</a:t>
            </a:r>
            <a:endParaRPr lang="en-US" altLang="en-US" dirty="0"/>
          </a:p>
        </p:txBody>
      </p:sp>
      <p:sp>
        <p:nvSpPr>
          <p:cNvPr id="18435" name="Slide Number Placeholder 2">
            <a:extLst>
              <a:ext uri="{FF2B5EF4-FFF2-40B4-BE49-F238E27FC236}">
                <a16:creationId xmlns:a16="http://schemas.microsoft.com/office/drawing/2014/main" id="{ED2D0CB3-5F1C-9A4A-81C5-B4738DC94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D522B5E9-C5F0-534B-B8E6-A67142C29F79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18436" name="Picture 5">
            <a:extLst>
              <a:ext uri="{FF2B5EF4-FFF2-40B4-BE49-F238E27FC236}">
                <a16:creationId xmlns:a16="http://schemas.microsoft.com/office/drawing/2014/main" id="{B0C5EDEB-F758-E248-A7D4-99ECDA9AC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571" y="284979"/>
            <a:ext cx="6046326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7">
            <a:extLst>
              <a:ext uri="{FF2B5EF4-FFF2-40B4-BE49-F238E27FC236}">
                <a16:creationId xmlns:a16="http://schemas.microsoft.com/office/drawing/2014/main" id="{A56EBA1C-2C55-C341-8008-AD6AACFC8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446" y="2446338"/>
            <a:ext cx="642937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">
            <a:extLst>
              <a:ext uri="{FF2B5EF4-FFF2-40B4-BE49-F238E27FC236}">
                <a16:creationId xmlns:a16="http://schemas.microsoft.com/office/drawing/2014/main" id="{7F4FD820-E00D-9946-9C7C-784AA8F32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0" y="1274785"/>
            <a:ext cx="2553769" cy="222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7703AF-BB9B-4840-96AE-46E6D7E4E5CB}"/>
              </a:ext>
            </a:extLst>
          </p:cNvPr>
          <p:cNvSpPr txBox="1"/>
          <p:nvPr/>
        </p:nvSpPr>
        <p:spPr>
          <a:xfrm>
            <a:off x="5892801" y="6238875"/>
            <a:ext cx="266521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1" dirty="0">
                <a:ea typeface="MS PGothic" panose="020B0600070205080204" pitchFamily="34" charset="-128"/>
              </a:rPr>
              <a:t>Thermo-Fisher Scientific</a:t>
            </a:r>
          </a:p>
        </p:txBody>
      </p:sp>
    </p:spTree>
    <p:extLst>
      <p:ext uri="{BB962C8B-B14F-4D97-AF65-F5344CB8AC3E}">
        <p14:creationId xmlns:p14="http://schemas.microsoft.com/office/powerpoint/2010/main" val="907577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3">
            <a:extLst>
              <a:ext uri="{FF2B5EF4-FFF2-40B4-BE49-F238E27FC236}">
                <a16:creationId xmlns:a16="http://schemas.microsoft.com/office/drawing/2014/main" id="{24039A11-36FD-F149-9080-F10DEC3B0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219" y="366090"/>
            <a:ext cx="10515600" cy="455271"/>
          </a:xfrm>
        </p:spPr>
        <p:txBody>
          <a:bodyPr/>
          <a:lstStyle/>
          <a:p>
            <a:r>
              <a:rPr lang="en-US" altLang="en-US" dirty="0"/>
              <a:t>Event detection</a:t>
            </a:r>
          </a:p>
        </p:txBody>
      </p:sp>
      <p:sp>
        <p:nvSpPr>
          <p:cNvPr id="19458" name="Content Placeholder 4">
            <a:extLst>
              <a:ext uri="{FF2B5EF4-FFF2-40B4-BE49-F238E27FC236}">
                <a16:creationId xmlns:a16="http://schemas.microsoft.com/office/drawing/2014/main" id="{70CC934F-5E0E-854A-B39C-87A70632BD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06614" y="1143000"/>
            <a:ext cx="8180387" cy="4114800"/>
          </a:xfrm>
        </p:spPr>
        <p:txBody>
          <a:bodyPr/>
          <a:lstStyle/>
          <a:p>
            <a:r>
              <a:rPr lang="en-US" altLang="en-US"/>
              <a:t>Detection is triggered when the signal crosses a threshold</a:t>
            </a:r>
          </a:p>
          <a:p>
            <a:r>
              <a:rPr lang="en-US" altLang="en-US"/>
              <a:t>Trigger channel is often light scatter for cell analysis</a:t>
            </a:r>
          </a:p>
          <a:p>
            <a:r>
              <a:rPr lang="en-US" altLang="en-US"/>
              <a:t>Sometimes fluorescence is a better choice</a:t>
            </a:r>
          </a:p>
        </p:txBody>
      </p:sp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CD3A5F84-3605-6C46-AA8E-9C851667D0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8B3C8AB1-ADB4-4C46-8A8B-7CAC1B3A30BD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19460" name="Picture 5">
            <a:extLst>
              <a:ext uri="{FF2B5EF4-FFF2-40B4-BE49-F238E27FC236}">
                <a16:creationId xmlns:a16="http://schemas.microsoft.com/office/drawing/2014/main" id="{AD80D9BC-A6C1-CF40-BD7D-C4377CF74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3962400"/>
            <a:ext cx="4386262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53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6A1A1B3A-3C0A-E547-859E-868358B9D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Signal pulse</a:t>
            </a:r>
          </a:p>
        </p:txBody>
      </p:sp>
      <p:sp>
        <p:nvSpPr>
          <p:cNvPr id="20482" name="Slide Number Placeholder 2">
            <a:extLst>
              <a:ext uri="{FF2B5EF4-FFF2-40B4-BE49-F238E27FC236}">
                <a16:creationId xmlns:a16="http://schemas.microsoft.com/office/drawing/2014/main" id="{70EB1190-B665-7546-AFF4-CCC640A5D9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B5D69EC0-0C78-8147-9E7E-049100037C9C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A476CCEC-5979-6B42-B4D7-1048D757E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524000"/>
            <a:ext cx="4386263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>
            <a:extLst>
              <a:ext uri="{FF2B5EF4-FFF2-40B4-BE49-F238E27FC236}">
                <a16:creationId xmlns:a16="http://schemas.microsoft.com/office/drawing/2014/main" id="{17FE0E82-3F6D-444F-B8AF-FCC7867299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4" y="1295400"/>
            <a:ext cx="3368675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009251-E1A3-264F-B6BD-C2B642042373}"/>
              </a:ext>
            </a:extLst>
          </p:cNvPr>
          <p:cNvSpPr txBox="1"/>
          <p:nvPr/>
        </p:nvSpPr>
        <p:spPr>
          <a:xfrm>
            <a:off x="2635251" y="6316663"/>
            <a:ext cx="63450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1" dirty="0">
                <a:ea typeface="MS PGothic" panose="020B0600070205080204" pitchFamily="34" charset="-128"/>
              </a:rPr>
              <a:t>Naivar and Galbraith (2015) Current Protocols in Cytometry</a:t>
            </a:r>
          </a:p>
        </p:txBody>
      </p:sp>
    </p:spTree>
    <p:extLst>
      <p:ext uri="{BB962C8B-B14F-4D97-AF65-F5344CB8AC3E}">
        <p14:creationId xmlns:p14="http://schemas.microsoft.com/office/powerpoint/2010/main" val="4093279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>
            <a:extLst>
              <a:ext uri="{FF2B5EF4-FFF2-40B4-BE49-F238E27FC236}">
                <a16:creationId xmlns:a16="http://schemas.microsoft.com/office/drawing/2014/main" id="{427EB093-F80C-4146-9769-18DA2AEB0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9132" y="529123"/>
            <a:ext cx="10515600" cy="455271"/>
          </a:xfrm>
        </p:spPr>
        <p:txBody>
          <a:bodyPr/>
          <a:lstStyle/>
          <a:p>
            <a:r>
              <a:rPr lang="en-US" altLang="en-US" dirty="0"/>
              <a:t>Analogue signal processing</a:t>
            </a:r>
          </a:p>
        </p:txBody>
      </p:sp>
      <p:sp>
        <p:nvSpPr>
          <p:cNvPr id="21506" name="Content Placeholder 4">
            <a:extLst>
              <a:ext uri="{FF2B5EF4-FFF2-40B4-BE49-F238E27FC236}">
                <a16:creationId xmlns:a16="http://schemas.microsoft.com/office/drawing/2014/main" id="{1B654887-F1B1-0F41-BF01-8B960820B5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295400"/>
            <a:ext cx="7772400" cy="4114800"/>
          </a:xfrm>
        </p:spPr>
        <p:txBody>
          <a:bodyPr/>
          <a:lstStyle/>
          <a:p>
            <a:r>
              <a:rPr lang="en-US" altLang="en-US"/>
              <a:t>Amplifiers (linear and log)</a:t>
            </a:r>
          </a:p>
          <a:p>
            <a:r>
              <a:rPr lang="en-US" altLang="en-US"/>
              <a:t>Peak sense and hold</a:t>
            </a:r>
          </a:p>
          <a:p>
            <a:r>
              <a:rPr lang="en-US" altLang="en-US"/>
              <a:t>Integrators (pulse area)</a:t>
            </a:r>
          </a:p>
          <a:p>
            <a:r>
              <a:rPr lang="en-US" altLang="en-US"/>
              <a:t>Digitization of pulse height and area</a:t>
            </a:r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D2A17416-637D-8C4F-ACEB-D599F3D502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BE0094A1-5A22-B74B-A130-E61820F6E7A4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21508" name="Picture 5">
            <a:extLst>
              <a:ext uri="{FF2B5EF4-FFF2-40B4-BE49-F238E27FC236}">
                <a16:creationId xmlns:a16="http://schemas.microsoft.com/office/drawing/2014/main" id="{EBF1A0E8-982D-304C-9BCD-D317F60D4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549" y="3065462"/>
            <a:ext cx="4386263" cy="281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0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>
            <a:extLst>
              <a:ext uri="{FF2B5EF4-FFF2-40B4-BE49-F238E27FC236}">
                <a16:creationId xmlns:a16="http://schemas.microsoft.com/office/drawing/2014/main" id="{7595A2D3-21AC-1E45-AE41-262AADFFFE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8562" y="594690"/>
            <a:ext cx="10515600" cy="455271"/>
          </a:xfrm>
        </p:spPr>
        <p:txBody>
          <a:bodyPr/>
          <a:lstStyle/>
          <a:p>
            <a:r>
              <a:rPr lang="en-US" altLang="en-US" dirty="0"/>
              <a:t>Digital signal processing</a:t>
            </a:r>
          </a:p>
        </p:txBody>
      </p:sp>
      <p:sp>
        <p:nvSpPr>
          <p:cNvPr id="22530" name="Content Placeholder 4">
            <a:extLst>
              <a:ext uri="{FF2B5EF4-FFF2-40B4-BE49-F238E27FC236}">
                <a16:creationId xmlns:a16="http://schemas.microsoft.com/office/drawing/2014/main" id="{AB1E7230-EFA1-084D-BDF7-6554A6018F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295400"/>
            <a:ext cx="7772400" cy="4114800"/>
          </a:xfrm>
        </p:spPr>
        <p:txBody>
          <a:bodyPr/>
          <a:lstStyle/>
          <a:p>
            <a:r>
              <a:rPr lang="en-US" altLang="en-US"/>
              <a:t>ADC digitizes signal pulse</a:t>
            </a:r>
          </a:p>
          <a:p>
            <a:r>
              <a:rPr lang="en-US" altLang="en-US"/>
              <a:t>Algorithms calculate height, area, width</a:t>
            </a:r>
          </a:p>
          <a:p>
            <a:r>
              <a:rPr lang="en-US" altLang="en-US"/>
              <a:t>Digitization of pulse height and area</a:t>
            </a:r>
          </a:p>
        </p:txBody>
      </p:sp>
      <p:sp>
        <p:nvSpPr>
          <p:cNvPr id="22531" name="Slide Number Placeholder 2">
            <a:extLst>
              <a:ext uri="{FF2B5EF4-FFF2-40B4-BE49-F238E27FC236}">
                <a16:creationId xmlns:a16="http://schemas.microsoft.com/office/drawing/2014/main" id="{6D5C610C-AC51-4146-8490-BADA3E1392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775A3EFF-FAA1-0445-AA50-D175D0A8125D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22532" name="Picture 6">
            <a:extLst>
              <a:ext uri="{FF2B5EF4-FFF2-40B4-BE49-F238E27FC236}">
                <a16:creationId xmlns:a16="http://schemas.microsoft.com/office/drawing/2014/main" id="{A6EBB92E-4D15-4741-8E27-2CD80674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3505200"/>
            <a:ext cx="4386263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03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D99D867-711A-6B48-9DF0-D567976A0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6239" y="136525"/>
            <a:ext cx="8815387" cy="808038"/>
          </a:xfrm>
        </p:spPr>
        <p:txBody>
          <a:bodyPr/>
          <a:lstStyle/>
          <a:p>
            <a:r>
              <a:rPr lang="en-US" altLang="en-US"/>
              <a:t>Multiparameter detection </a:t>
            </a:r>
          </a:p>
        </p:txBody>
      </p:sp>
      <p:pic>
        <p:nvPicPr>
          <p:cNvPr id="23554" name="Picture 3" descr="nri1416-f2.jpg">
            <a:extLst>
              <a:ext uri="{FF2B5EF4-FFF2-40B4-BE49-F238E27FC236}">
                <a16:creationId xmlns:a16="http://schemas.microsoft.com/office/drawing/2014/main" id="{5CA4C0BE-FC19-4B4D-8725-271DE9F81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572" y="1102519"/>
            <a:ext cx="5254625" cy="528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4">
            <a:extLst>
              <a:ext uri="{FF2B5EF4-FFF2-40B4-BE49-F238E27FC236}">
                <a16:creationId xmlns:a16="http://schemas.microsoft.com/office/drawing/2014/main" id="{2076B82D-FD36-8B44-92CB-B35F9E75F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9938" y="6550026"/>
            <a:ext cx="1308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/>
              <a:t>Perfetto, 2004</a:t>
            </a:r>
          </a:p>
        </p:txBody>
      </p:sp>
      <p:pic>
        <p:nvPicPr>
          <p:cNvPr id="23556" name="Picture 2" descr="nri1416-f1.jpg">
            <a:extLst>
              <a:ext uri="{FF2B5EF4-FFF2-40B4-BE49-F238E27FC236}">
                <a16:creationId xmlns:a16="http://schemas.microsoft.com/office/drawing/2014/main" id="{0A911DEA-1850-DB46-ABD2-3B001BD15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" y="898526"/>
            <a:ext cx="5251450" cy="443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418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3C6028A8-FDCB-2947-ADF6-A2E3F38A3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199" y="274638"/>
            <a:ext cx="9693349" cy="868362"/>
          </a:xfrm>
        </p:spPr>
        <p:txBody>
          <a:bodyPr/>
          <a:lstStyle/>
          <a:p>
            <a:r>
              <a:rPr lang="en-US" altLang="en-US" dirty="0"/>
              <a:t>Fluorescence intensity calibration beads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283DA3AE-6AA7-D845-A653-C346C5194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163" y="1143000"/>
            <a:ext cx="2057400" cy="2590800"/>
          </a:xfrm>
          <a:prstGeom prst="rect">
            <a:avLst/>
          </a:prstGeom>
          <a:solidFill>
            <a:srgbClr val="00FF00">
              <a:alpha val="4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F2831713-3910-4944-87D9-C6A0425EE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143000"/>
            <a:ext cx="2057400" cy="2590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0" name="Oval 6">
            <a:extLst>
              <a:ext uri="{FF2B5EF4-FFF2-40B4-BE49-F238E27FC236}">
                <a16:creationId xmlns:a16="http://schemas.microsoft.com/office/drawing/2014/main" id="{21E63C0B-8EE8-7047-BAA1-406BAA8CE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1" y="1474789"/>
            <a:ext cx="187325" cy="2000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1" name="Oval 7">
            <a:extLst>
              <a:ext uri="{FF2B5EF4-FFF2-40B4-BE49-F238E27FC236}">
                <a16:creationId xmlns:a16="http://schemas.microsoft.com/office/drawing/2014/main" id="{AAA9A0DF-8CEB-3846-8A00-84AD21060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551" y="1276350"/>
            <a:ext cx="187325" cy="1984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2" name="Oval 8">
            <a:extLst>
              <a:ext uri="{FF2B5EF4-FFF2-40B4-BE49-F238E27FC236}">
                <a16:creationId xmlns:a16="http://schemas.microsoft.com/office/drawing/2014/main" id="{99FB028E-6723-734D-B25E-72F145785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6" y="3135314"/>
            <a:ext cx="187325" cy="2000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3" name="Oval 9">
            <a:extLst>
              <a:ext uri="{FF2B5EF4-FFF2-40B4-BE49-F238E27FC236}">
                <a16:creationId xmlns:a16="http://schemas.microsoft.com/office/drawing/2014/main" id="{244034B6-515F-1943-B1EC-F2AF07EF7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7814" y="2073275"/>
            <a:ext cx="185737" cy="1984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4" name="Oval 10">
            <a:extLst>
              <a:ext uri="{FF2B5EF4-FFF2-40B4-BE49-F238E27FC236}">
                <a16:creationId xmlns:a16="http://schemas.microsoft.com/office/drawing/2014/main" id="{92F2402F-F356-6944-BF14-7069FE946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276" y="2538414"/>
            <a:ext cx="187325" cy="1984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5" name="Oval 11">
            <a:extLst>
              <a:ext uri="{FF2B5EF4-FFF2-40B4-BE49-F238E27FC236}">
                <a16:creationId xmlns:a16="http://schemas.microsoft.com/office/drawing/2014/main" id="{85C6814F-A04F-7D42-A547-5397E98BF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0" y="2338389"/>
            <a:ext cx="185738" cy="2000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6" name="Oval 12">
            <a:extLst>
              <a:ext uri="{FF2B5EF4-FFF2-40B4-BE49-F238E27FC236}">
                <a16:creationId xmlns:a16="http://schemas.microsoft.com/office/drawing/2014/main" id="{34A1015D-CFEC-BD4E-A29D-E154B510E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3926" y="1741489"/>
            <a:ext cx="187325" cy="1984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7" name="Oval 13">
            <a:extLst>
              <a:ext uri="{FF2B5EF4-FFF2-40B4-BE49-F238E27FC236}">
                <a16:creationId xmlns:a16="http://schemas.microsoft.com/office/drawing/2014/main" id="{458D6FBF-3499-914E-8648-82BB9DA7E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7814" y="3268664"/>
            <a:ext cx="185737" cy="2000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8" name="Oval 14">
            <a:extLst>
              <a:ext uri="{FF2B5EF4-FFF2-40B4-BE49-F238E27FC236}">
                <a16:creationId xmlns:a16="http://schemas.microsoft.com/office/drawing/2014/main" id="{081DF9D3-2285-A741-91B2-38F78229D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839" y="3070225"/>
            <a:ext cx="187325" cy="1984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9" name="Oval 15">
            <a:extLst>
              <a:ext uri="{FF2B5EF4-FFF2-40B4-BE49-F238E27FC236}">
                <a16:creationId xmlns:a16="http://schemas.microsoft.com/office/drawing/2014/main" id="{F54037C3-98D8-8342-B612-17E20905F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039" y="2073275"/>
            <a:ext cx="187325" cy="1984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90" name="Text Box 16">
            <a:extLst>
              <a:ext uri="{FF2B5EF4-FFF2-40B4-BE49-F238E27FC236}">
                <a16:creationId xmlns:a16="http://schemas.microsoft.com/office/drawing/2014/main" id="{24D0B182-D726-4F40-93C3-81BC6A807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810001"/>
            <a:ext cx="3810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/>
              <a:t>Fluorescence intensity of 10</a:t>
            </a:r>
            <a:r>
              <a:rPr lang="en-US" altLang="en-US" sz="1600" b="1" baseline="30000"/>
              <a:t>6</a:t>
            </a:r>
            <a:r>
              <a:rPr lang="en-US" altLang="en-US" sz="1600" b="1"/>
              <a:t> beads </a:t>
            </a:r>
            <a:r>
              <a:rPr lang="en-US" altLang="en-US" sz="1600" b="1" i="1"/>
              <a:t>stained with reference fluorophore </a:t>
            </a:r>
            <a:r>
              <a:rPr lang="en-US" altLang="en-US" sz="1600" b="1"/>
              <a:t>in a unit volume equals that of the same volume of fluorophore solution</a:t>
            </a:r>
          </a:p>
        </p:txBody>
      </p:sp>
      <p:sp>
        <p:nvSpPr>
          <p:cNvPr id="24591" name="Text Box 17">
            <a:extLst>
              <a:ext uri="{FF2B5EF4-FFF2-40B4-BE49-F238E27FC236}">
                <a16:creationId xmlns:a16="http://schemas.microsoft.com/office/drawing/2014/main" id="{FD7428CD-9D2B-4F43-997B-C070F58E2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1"/>
            <a:ext cx="327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/>
              <a:t>Dye solution has 1 x 10</a:t>
            </a:r>
            <a:r>
              <a:rPr lang="en-US" altLang="en-US" sz="1600" b="1" baseline="30000"/>
              <a:t>12</a:t>
            </a:r>
            <a:r>
              <a:rPr lang="en-US" altLang="en-US" sz="1600" b="1"/>
              <a:t> fluorophore molecules per unit volume</a:t>
            </a:r>
          </a:p>
        </p:txBody>
      </p:sp>
      <p:sp>
        <p:nvSpPr>
          <p:cNvPr id="24592" name="Text Box 18">
            <a:extLst>
              <a:ext uri="{FF2B5EF4-FFF2-40B4-BE49-F238E27FC236}">
                <a16:creationId xmlns:a16="http://schemas.microsoft.com/office/drawing/2014/main" id="{C637F33C-32F8-BC43-8005-3A41D98E7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900613"/>
            <a:ext cx="77724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Equivalent Bead fluorescence = (1 x 10</a:t>
            </a:r>
            <a:r>
              <a:rPr lang="en-US" altLang="en-US" sz="2000" baseline="30000"/>
              <a:t>12</a:t>
            </a:r>
            <a:r>
              <a:rPr lang="en-US" altLang="en-US" sz="2000"/>
              <a:t> fluorophores)/10</a:t>
            </a:r>
            <a:r>
              <a:rPr lang="en-US" altLang="en-US" sz="2000" baseline="30000"/>
              <a:t>6</a:t>
            </a:r>
            <a:r>
              <a:rPr lang="en-US" altLang="en-US" sz="2000"/>
              <a:t> beads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			          = 1,000,000 fluorophores per bead</a:t>
            </a:r>
          </a:p>
        </p:txBody>
      </p:sp>
      <p:sp>
        <p:nvSpPr>
          <p:cNvPr id="24593" name="Footer Placeholder 18">
            <a:extLst>
              <a:ext uri="{FF2B5EF4-FFF2-40B4-BE49-F238E27FC236}">
                <a16:creationId xmlns:a16="http://schemas.microsoft.com/office/drawing/2014/main" id="{47A97AC4-6884-6543-9C18-284F4A1E464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152400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4594" name="Slide Number Placeholder 19">
            <a:extLst>
              <a:ext uri="{FF2B5EF4-FFF2-40B4-BE49-F238E27FC236}">
                <a16:creationId xmlns:a16="http://schemas.microsoft.com/office/drawing/2014/main" id="{E2A54BA1-A227-884E-AC13-F6C5A31133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2400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9DD3B8-84B4-CC4C-AB7F-6659C122CBB4}"/>
              </a:ext>
            </a:extLst>
          </p:cNvPr>
          <p:cNvSpPr/>
          <p:nvPr/>
        </p:nvSpPr>
        <p:spPr>
          <a:xfrm>
            <a:off x="2753520" y="5905502"/>
            <a:ext cx="7669212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ea typeface="MS PGothic" panose="020B0600070205080204" pitchFamily="34" charset="-128"/>
              </a:rPr>
              <a:t>Wang and </a:t>
            </a:r>
            <a:r>
              <a:rPr lang="en-US" sz="1200" dirty="0" err="1">
                <a:ea typeface="MS PGothic" panose="020B0600070205080204" pitchFamily="34" charset="-128"/>
              </a:rPr>
              <a:t>Gaigalas</a:t>
            </a:r>
            <a:r>
              <a:rPr lang="en-US" sz="1200" dirty="0">
                <a:ea typeface="MS PGothic" panose="020B0600070205080204" pitchFamily="34" charset="-128"/>
              </a:rPr>
              <a:t> (2011) Development of Multicolor Flow Cytometry Calibration Standards: Assignment of Equivalent Reference Fluorophores (ERF) Unit. J. Res. Natl. Inst. Stand. Technol. </a:t>
            </a:r>
            <a:r>
              <a:rPr lang="en-US" sz="1200" b="1" dirty="0">
                <a:ea typeface="MS PGothic" panose="020B0600070205080204" pitchFamily="34" charset="-128"/>
              </a:rPr>
              <a:t>116</a:t>
            </a:r>
            <a:r>
              <a:rPr lang="en-US" sz="1200" dirty="0">
                <a:ea typeface="MS PGothic" panose="020B0600070205080204" pitchFamily="34" charset="-128"/>
              </a:rPr>
              <a:t>, 671-683.</a:t>
            </a:r>
          </a:p>
        </p:txBody>
      </p:sp>
    </p:spTree>
    <p:extLst>
      <p:ext uri="{BB962C8B-B14F-4D97-AF65-F5344CB8AC3E}">
        <p14:creationId xmlns:p14="http://schemas.microsoft.com/office/powerpoint/2010/main" val="163263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CC1ADD2B-BB61-E04C-AADF-5946E7DC9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pPr algn="l"/>
            <a:r>
              <a:rPr lang="en-US" altLang="en-US"/>
              <a:t>Calibration in MESF units</a:t>
            </a:r>
          </a:p>
        </p:txBody>
      </p:sp>
      <p:pic>
        <p:nvPicPr>
          <p:cNvPr id="26626" name="Picture 2">
            <a:extLst>
              <a:ext uri="{FF2B5EF4-FFF2-40B4-BE49-F238E27FC236}">
                <a16:creationId xmlns:a16="http://schemas.microsoft.com/office/drawing/2014/main" id="{CAA0B7ED-1A88-B848-9DF4-CFC7022E0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2438401"/>
            <a:ext cx="3527425" cy="28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5">
            <a:extLst>
              <a:ext uri="{FF2B5EF4-FFF2-40B4-BE49-F238E27FC236}">
                <a16:creationId xmlns:a16="http://schemas.microsoft.com/office/drawing/2014/main" id="{D4F9E8BF-7EB1-134F-96B1-5E4C1B28B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2193925"/>
            <a:ext cx="4994275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0A9F15-0116-0F43-AA82-F8587633140E}"/>
              </a:ext>
            </a:extLst>
          </p:cNvPr>
          <p:cNvSpPr txBox="1"/>
          <p:nvPr/>
        </p:nvSpPr>
        <p:spPr>
          <a:xfrm>
            <a:off x="1676401" y="1752600"/>
            <a:ext cx="436023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Bangs Quantum FITC MESF calibration beads</a:t>
            </a:r>
          </a:p>
        </p:txBody>
      </p:sp>
    </p:spTree>
    <p:extLst>
      <p:ext uri="{BB962C8B-B14F-4D97-AF65-F5344CB8AC3E}">
        <p14:creationId xmlns:p14="http://schemas.microsoft.com/office/powerpoint/2010/main" val="785966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939525BE-EDD7-E74C-887E-B71CD76D0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5950" y="228600"/>
            <a:ext cx="8229600" cy="1143000"/>
          </a:xfrm>
        </p:spPr>
        <p:txBody>
          <a:bodyPr/>
          <a:lstStyle/>
          <a:p>
            <a:pPr algn="l"/>
            <a:r>
              <a:rPr lang="en-US" altLang="en-US"/>
              <a:t>How bright are my cells/particles?</a:t>
            </a:r>
          </a:p>
        </p:txBody>
      </p:sp>
      <p:pic>
        <p:nvPicPr>
          <p:cNvPr id="27650" name="Picture 11">
            <a:extLst>
              <a:ext uri="{FF2B5EF4-FFF2-40B4-BE49-F238E27FC236}">
                <a16:creationId xmlns:a16="http://schemas.microsoft.com/office/drawing/2014/main" id="{ADAF769E-A343-FB40-B6FB-3228D3D70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2667000"/>
            <a:ext cx="4468812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D9C892A-7DCF-C84F-9312-3643D0109AE2}"/>
              </a:ext>
            </a:extLst>
          </p:cNvPr>
          <p:cNvSpPr txBox="1"/>
          <p:nvPr/>
        </p:nvSpPr>
        <p:spPr>
          <a:xfrm>
            <a:off x="6705600" y="2895600"/>
            <a:ext cx="32004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Channel number is an arbitrary scale, and allows relative comparisons:</a:t>
            </a: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The bright events are ~20-fold brighter than the dim events</a:t>
            </a: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CBC030-3749-5D40-9B07-D7909747C1A7}"/>
              </a:ext>
            </a:extLst>
          </p:cNvPr>
          <p:cNvSpPr txBox="1"/>
          <p:nvPr/>
        </p:nvSpPr>
        <p:spPr>
          <a:xfrm>
            <a:off x="1905000" y="1981200"/>
            <a:ext cx="422756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Uncalibrated fluorescence channel number</a:t>
            </a:r>
          </a:p>
        </p:txBody>
      </p:sp>
    </p:spTree>
    <p:extLst>
      <p:ext uri="{BB962C8B-B14F-4D97-AF65-F5344CB8AC3E}">
        <p14:creationId xmlns:p14="http://schemas.microsoft.com/office/powerpoint/2010/main" val="3753564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53A50C18-55EC-9345-87C3-DF89DF21B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This bright:</a:t>
            </a:r>
          </a:p>
        </p:txBody>
      </p:sp>
      <p:pic>
        <p:nvPicPr>
          <p:cNvPr id="28674" name="Picture 3">
            <a:extLst>
              <a:ext uri="{FF2B5EF4-FFF2-40B4-BE49-F238E27FC236}">
                <a16:creationId xmlns:a16="http://schemas.microsoft.com/office/drawing/2014/main" id="{B2A78C28-E465-2449-92DD-E2CF66028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2590800"/>
            <a:ext cx="4468813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2E69F3-2640-1540-9AF3-F735EE7F9F1F}"/>
              </a:ext>
            </a:extLst>
          </p:cNvPr>
          <p:cNvSpPr txBox="1"/>
          <p:nvPr/>
        </p:nvSpPr>
        <p:spPr>
          <a:xfrm>
            <a:off x="6594475" y="2819400"/>
            <a:ext cx="38862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MESF is an absolute scale, and allows absolute comparisons:</a:t>
            </a: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The bright events are ~800-5000 MESFs in intensity, while the dim events are ~ 100-400 MESFs in intensity</a:t>
            </a: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3E1367-22DC-7349-8B49-1FA8CBA6ED1C}"/>
              </a:ext>
            </a:extLst>
          </p:cNvPr>
          <p:cNvSpPr txBox="1"/>
          <p:nvPr/>
        </p:nvSpPr>
        <p:spPr>
          <a:xfrm>
            <a:off x="1622426" y="1981200"/>
            <a:ext cx="223099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Calibrated MESF scale</a:t>
            </a:r>
          </a:p>
        </p:txBody>
      </p:sp>
    </p:spTree>
    <p:extLst>
      <p:ext uri="{BB962C8B-B14F-4D97-AF65-F5344CB8AC3E}">
        <p14:creationId xmlns:p14="http://schemas.microsoft.com/office/powerpoint/2010/main" val="422987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Number Placeholder 5">
            <a:extLst>
              <a:ext uri="{FF2B5EF4-FFF2-40B4-BE49-F238E27FC236}">
                <a16:creationId xmlns:a16="http://schemas.microsoft.com/office/drawing/2014/main" id="{291B157C-E1BD-D94D-860E-7A88756330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D1A812C7-D4B8-6841-BB7E-AC210783455A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FDED17EE-6018-EF4F-987D-7E2211177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+mj-ea"/>
                <a:cs typeface="+mj-cs"/>
              </a:rPr>
              <a:t>Learning Objectives</a:t>
            </a:r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DE052B3E-16D3-964D-A1BB-BCE19BDB0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447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cs typeface="+mn-cs"/>
              </a:rPr>
              <a:t>Basics of the FC measurement</a:t>
            </a:r>
          </a:p>
          <a:p>
            <a:pPr lvl="1">
              <a:defRPr/>
            </a:pPr>
            <a:r>
              <a:rPr lang="en-US" altLang="en-US" sz="2400" dirty="0">
                <a:cs typeface="+mn-cs"/>
              </a:rPr>
              <a:t>Illumination</a:t>
            </a:r>
          </a:p>
          <a:p>
            <a:pPr lvl="1">
              <a:defRPr/>
            </a:pPr>
            <a:r>
              <a:rPr lang="en-US" altLang="en-US" sz="2400" dirty="0">
                <a:cs typeface="+mn-cs"/>
              </a:rPr>
              <a:t>Signal generation</a:t>
            </a:r>
          </a:p>
          <a:p>
            <a:pPr lvl="1">
              <a:defRPr/>
            </a:pPr>
            <a:r>
              <a:rPr lang="en-US" altLang="en-US" sz="2400" dirty="0">
                <a:cs typeface="+mn-cs"/>
              </a:rPr>
              <a:t>Light collection</a:t>
            </a:r>
          </a:p>
          <a:p>
            <a:pPr lvl="1">
              <a:defRPr/>
            </a:pPr>
            <a:r>
              <a:rPr lang="en-US" altLang="en-US" sz="2400" dirty="0">
                <a:cs typeface="+mn-cs"/>
              </a:rPr>
              <a:t>Detection</a:t>
            </a:r>
          </a:p>
          <a:p>
            <a:pPr lvl="1">
              <a:defRPr/>
            </a:pPr>
            <a:r>
              <a:rPr lang="en-US" altLang="en-US" sz="2400" dirty="0">
                <a:cs typeface="+mn-cs"/>
              </a:rPr>
              <a:t>Data acquisition</a:t>
            </a:r>
          </a:p>
          <a:p>
            <a:pPr>
              <a:defRPr/>
            </a:pPr>
            <a:r>
              <a:rPr lang="en-US" altLang="en-US" sz="2800" dirty="0">
                <a:cs typeface="+mn-cs"/>
              </a:rPr>
              <a:t>Light scatter and fluorescence</a:t>
            </a:r>
          </a:p>
        </p:txBody>
      </p:sp>
    </p:spTree>
    <p:extLst>
      <p:ext uri="{BB962C8B-B14F-4D97-AF65-F5344CB8AC3E}">
        <p14:creationId xmlns:p14="http://schemas.microsoft.com/office/powerpoint/2010/main" val="14963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>
            <a:extLst>
              <a:ext uri="{FF2B5EF4-FFF2-40B4-BE49-F238E27FC236}">
                <a16:creationId xmlns:a16="http://schemas.microsoft.com/office/drawing/2014/main" id="{1F1932F7-54C8-4C47-8612-872D5BA6588D}"/>
              </a:ext>
            </a:extLst>
          </p:cNvPr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2667000" y="6553200"/>
            <a:ext cx="12192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E5E9BA24-C53C-F146-8B6C-36E34806C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BD1F0174-A854-2A4F-9D77-0C7641D3138E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5541" name="Rectangle 2">
            <a:extLst>
              <a:ext uri="{FF2B5EF4-FFF2-40B4-BE49-F238E27FC236}">
                <a16:creationId xmlns:a16="http://schemas.microsoft.com/office/drawing/2014/main" id="{75866F23-12D7-D34A-AAA8-1B925A5DE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+mj-ea"/>
                <a:cs typeface="+mj-cs"/>
              </a:rPr>
              <a:t>Summary</a:t>
            </a:r>
          </a:p>
        </p:txBody>
      </p:sp>
      <p:sp>
        <p:nvSpPr>
          <p:cNvPr id="106501" name="Rectangle 3">
            <a:extLst>
              <a:ext uri="{FF2B5EF4-FFF2-40B4-BE49-F238E27FC236}">
                <a16:creationId xmlns:a16="http://schemas.microsoft.com/office/drawing/2014/main" id="{08F394CD-4523-7549-B6B0-C632BD76D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Overview of key components of a flow cytometry</a:t>
            </a:r>
          </a:p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Features of optical signals</a:t>
            </a:r>
          </a:p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Principles of fluorescence calibration</a:t>
            </a:r>
          </a:p>
          <a:p>
            <a:pPr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808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Current Protocols in Cytometry">
            <a:extLst>
              <a:ext uri="{FF2B5EF4-FFF2-40B4-BE49-F238E27FC236}">
                <a16:creationId xmlns:a16="http://schemas.microsoft.com/office/drawing/2014/main" id="{1FF8B8D7-64FB-F54B-B74C-CE39427ED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295400"/>
            <a:ext cx="202088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Rectangle 2">
            <a:extLst>
              <a:ext uri="{FF2B5EF4-FFF2-40B4-BE49-F238E27FC236}">
                <a16:creationId xmlns:a16="http://schemas.microsoft.com/office/drawing/2014/main" id="{2A57B391-2929-C64F-A712-EC51A5D5D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371600"/>
            <a:ext cx="497363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436" tIns="44436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" hangingPunct="1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1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Flow Cytometry Instrumentation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2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Image Cytometry Instrumentation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3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Safety Procedures and Quality Control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4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Molecular and Cellular Probes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5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Specimen Handling, Storage, and Preparation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6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Phenotypic Analysis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7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Nucleic Acid Analysis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8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Molecular Cytogenetics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9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Studies of Cell Function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10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Data Processing and Analysis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11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Microbiological Applications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12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Cellular and Molecular Imaging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>
              <a:spcBef>
                <a:spcPct val="0"/>
              </a:spcBef>
            </a:pPr>
            <a:r>
              <a:rPr lang="en-US" altLang="en-US" sz="1200">
                <a:solidFill>
                  <a:srgbClr val="000000"/>
                </a:solidFill>
                <a:cs typeface="Arial" panose="020B0604020202020204" pitchFamily="34" charset="0"/>
              </a:rPr>
              <a:t>     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Chapter 13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r>
              <a:rPr lang="en-US" altLang="en-US" sz="1200">
                <a:solidFill>
                  <a:srgbClr val="333333"/>
                </a:solidFill>
                <a:cs typeface="Arial" panose="020B0604020202020204" pitchFamily="34" charset="0"/>
              </a:rPr>
              <a:t>Multiplexed and Microparticle‐Based Analyses</a:t>
            </a:r>
            <a:r>
              <a:rPr lang="en-US" altLang="en-US" sz="1200" b="1">
                <a:cs typeface="Arial" panose="020B0604020202020204" pitchFamily="34" charset="0"/>
              </a:rPr>
              <a:t> </a:t>
            </a:r>
            <a:endParaRPr lang="en-US" altLang="en-US" sz="12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1747" name="Title 20">
            <a:extLst>
              <a:ext uri="{FF2B5EF4-FFF2-40B4-BE49-F238E27FC236}">
                <a16:creationId xmlns:a16="http://schemas.microsoft.com/office/drawing/2014/main" id="{594EC839-4C17-A348-A96C-58454E280D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596900"/>
          </a:xfrm>
        </p:spPr>
        <p:txBody>
          <a:bodyPr/>
          <a:lstStyle/>
          <a:p>
            <a:r>
              <a:rPr lang="en-US" altLang="en-US"/>
              <a:t>Protocols and More Info</a:t>
            </a:r>
          </a:p>
        </p:txBody>
      </p:sp>
      <p:pic>
        <p:nvPicPr>
          <p:cNvPr id="31748" name="Picture 2" descr="http://isac.peachnewmedia.com/logos/cyt-logo.png">
            <a:extLst>
              <a:ext uri="{FF2B5EF4-FFF2-40B4-BE49-F238E27FC236}">
                <a16:creationId xmlns:a16="http://schemas.microsoft.com/office/drawing/2014/main" id="{3AE7185E-38E1-FB4C-B777-467823D81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06850"/>
            <a:ext cx="274320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4" descr="http://isac.peachnewmedia.com/EdutechResources/provider/500/isaclogo_2008.jpg">
            <a:extLst>
              <a:ext uri="{FF2B5EF4-FFF2-40B4-BE49-F238E27FC236}">
                <a16:creationId xmlns:a16="http://schemas.microsoft.com/office/drawing/2014/main" id="{CF69C920-CE57-4C48-A38A-B51B97228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343401"/>
            <a:ext cx="29146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68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0DAC67ED-952D-1246-98DB-2686E382A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0371" y="-53827"/>
            <a:ext cx="9144000" cy="820737"/>
          </a:xfrm>
        </p:spPr>
        <p:txBody>
          <a:bodyPr/>
          <a:lstStyle/>
          <a:p>
            <a:r>
              <a:rPr lang="en-US" altLang="en-US" dirty="0"/>
              <a:t>Flow Cytometer Schematic</a:t>
            </a:r>
          </a:p>
        </p:txBody>
      </p:sp>
      <p:sp>
        <p:nvSpPr>
          <p:cNvPr id="11266" name="Line 4">
            <a:extLst>
              <a:ext uri="{FF2B5EF4-FFF2-40B4-BE49-F238E27FC236}">
                <a16:creationId xmlns:a16="http://schemas.microsoft.com/office/drawing/2014/main" id="{9656412B-7316-5840-92EE-1B8D84CE9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8695" y="3278375"/>
            <a:ext cx="0" cy="29718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B46585FF-6A07-2544-B94C-961E7FFC5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2495" y="3426013"/>
            <a:ext cx="152400" cy="274320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BBBBFE54-4C52-5D42-9CB9-4C7E52DB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395" y="5259575"/>
            <a:ext cx="16764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69" name="Rectangle 8">
            <a:extLst>
              <a:ext uri="{FF2B5EF4-FFF2-40B4-BE49-F238E27FC236}">
                <a16:creationId xmlns:a16="http://schemas.microsoft.com/office/drawing/2014/main" id="{78502698-C5E5-4846-9B2E-5C667BD96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9971" y="3202175"/>
            <a:ext cx="352425" cy="106680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86039" name="Line 23">
            <a:extLst>
              <a:ext uri="{FF2B5EF4-FFF2-40B4-BE49-F238E27FC236}">
                <a16:creationId xmlns:a16="http://schemas.microsoft.com/office/drawing/2014/main" id="{AC4503B3-7570-1D46-861D-5BDBBB404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395" y="3202175"/>
            <a:ext cx="0" cy="1066800"/>
          </a:xfrm>
          <a:prstGeom prst="line">
            <a:avLst/>
          </a:prstGeom>
          <a:noFill/>
          <a:ln w="127000">
            <a:solidFill>
              <a:schemeClr val="bg2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MS PGothic" panose="020B0600070205080204" pitchFamily="34" charset="-128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8A3A6C40-9F9B-4444-A8DE-52118A036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395" y="3202175"/>
            <a:ext cx="323850" cy="1066800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1272" name="Rectangle 28">
            <a:extLst>
              <a:ext uri="{FF2B5EF4-FFF2-40B4-BE49-F238E27FC236}">
                <a16:creationId xmlns:a16="http://schemas.microsoft.com/office/drawing/2014/main" id="{AE06279D-196E-F946-9394-E62938D19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796" y="3699064"/>
            <a:ext cx="1006475" cy="9842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73" name="AutoShape 9">
            <a:extLst>
              <a:ext uri="{FF2B5EF4-FFF2-40B4-BE49-F238E27FC236}">
                <a16:creationId xmlns:a16="http://schemas.microsoft.com/office/drawing/2014/main" id="{C1F0557E-D776-3E4A-9A8D-0CD1A3611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595" y="3049775"/>
            <a:ext cx="76200" cy="228600"/>
          </a:xfrm>
          <a:custGeom>
            <a:avLst/>
            <a:gdLst>
              <a:gd name="T0" fmla="*/ 33395020 w 21600"/>
              <a:gd name="T1" fmla="*/ 2147483646 h 21600"/>
              <a:gd name="T2" fmla="*/ 20817586 w 21600"/>
              <a:gd name="T3" fmla="*/ 2147483646 h 21600"/>
              <a:gd name="T4" fmla="*/ 8240113 w 21600"/>
              <a:gd name="T5" fmla="*/ 2147483646 h 21600"/>
              <a:gd name="T6" fmla="*/ 2081758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075 w 21600"/>
              <a:gd name="T13" fmla="*/ 6075 h 21600"/>
              <a:gd name="T14" fmla="*/ 15525 w 21600"/>
              <a:gd name="T15" fmla="*/ 1552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8550" y="21600"/>
                </a:lnTo>
                <a:lnTo>
                  <a:pt x="1305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0">
            <a:extLst>
              <a:ext uri="{FF2B5EF4-FFF2-40B4-BE49-F238E27FC236}">
                <a16:creationId xmlns:a16="http://schemas.microsoft.com/office/drawing/2014/main" id="{EB7E62F4-77AF-9747-AEE1-60D90F94E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795" y="2821175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B12F03A0-C0A1-BE4E-A439-98E95F714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595" y="992375"/>
            <a:ext cx="76200" cy="2057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76" name="Rectangle 12">
            <a:extLst>
              <a:ext uri="{FF2B5EF4-FFF2-40B4-BE49-F238E27FC236}">
                <a16:creationId xmlns:a16="http://schemas.microsoft.com/office/drawing/2014/main" id="{9686DB87-40D3-E149-A3F0-E0FF73C02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395" y="1601975"/>
            <a:ext cx="990600" cy="1295400"/>
          </a:xfrm>
          <a:prstGeom prst="rec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77" name="AutoShape 13">
            <a:extLst>
              <a:ext uri="{FF2B5EF4-FFF2-40B4-BE49-F238E27FC236}">
                <a16:creationId xmlns:a16="http://schemas.microsoft.com/office/drawing/2014/main" id="{262AA572-FFB7-614B-AB76-15CCA2683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395" y="2897375"/>
            <a:ext cx="990600" cy="5334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429 w 21600"/>
              <a:gd name="T13" fmla="*/ 6429 h 21600"/>
              <a:gd name="T14" fmla="*/ 15171 w 21600"/>
              <a:gd name="T15" fmla="*/ 1517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257" y="21600"/>
                </a:lnTo>
                <a:lnTo>
                  <a:pt x="1234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9DBCA72-C6C0-B242-80E7-E09FF1F48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3195" y="992375"/>
            <a:ext cx="2133600" cy="76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2B9D5A87-A747-304A-87C1-75E589291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795" y="1678175"/>
            <a:ext cx="3810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80" name="Rectangle 18">
            <a:extLst>
              <a:ext uri="{FF2B5EF4-FFF2-40B4-BE49-F238E27FC236}">
                <a16:creationId xmlns:a16="http://schemas.microsoft.com/office/drawing/2014/main" id="{5B04FDCF-8922-AB4E-94A6-FEFE56531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995" y="1906775"/>
            <a:ext cx="838200" cy="152400"/>
          </a:xfrm>
          <a:prstGeom prst="rec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81" name="Rectangle 16">
            <a:extLst>
              <a:ext uri="{FF2B5EF4-FFF2-40B4-BE49-F238E27FC236}">
                <a16:creationId xmlns:a16="http://schemas.microsoft.com/office/drawing/2014/main" id="{2CA62D99-3127-7649-B912-1F3067B38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734" y="2821175"/>
            <a:ext cx="371475" cy="1730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82" name="Rectangle 19">
            <a:extLst>
              <a:ext uri="{FF2B5EF4-FFF2-40B4-BE49-F238E27FC236}">
                <a16:creationId xmlns:a16="http://schemas.microsoft.com/office/drawing/2014/main" id="{EF1E1C1E-E56E-E346-A8D1-83CCB34AD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395" y="461663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83" name="Line 20">
            <a:extLst>
              <a:ext uri="{FF2B5EF4-FFF2-40B4-BE49-F238E27FC236}">
                <a16:creationId xmlns:a16="http://schemas.microsoft.com/office/drawing/2014/main" id="{E094DB9C-4A13-6840-A818-46C5CABA3C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77020" y="3183125"/>
            <a:ext cx="820738" cy="14620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1">
            <a:extLst>
              <a:ext uri="{FF2B5EF4-FFF2-40B4-BE49-F238E27FC236}">
                <a16:creationId xmlns:a16="http://schemas.microsoft.com/office/drawing/2014/main" id="{73213AC5-18FD-7440-97C5-55987C6A27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68945" y="4297551"/>
            <a:ext cx="1695450" cy="55721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2">
            <a:extLst>
              <a:ext uri="{FF2B5EF4-FFF2-40B4-BE49-F238E27FC236}">
                <a16:creationId xmlns:a16="http://schemas.microsoft.com/office/drawing/2014/main" id="{A09EABD9-F5B8-2249-8408-DB648A41D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0196" y="4292789"/>
            <a:ext cx="822325" cy="5619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Rectangle 24">
            <a:extLst>
              <a:ext uri="{FF2B5EF4-FFF2-40B4-BE49-F238E27FC236}">
                <a16:creationId xmlns:a16="http://schemas.microsoft.com/office/drawing/2014/main" id="{C0D2DA90-EEC8-A548-95CC-EF933A9B3B7F}"/>
              </a:ext>
            </a:extLst>
          </p:cNvPr>
          <p:cNvSpPr>
            <a:spLocks noChangeArrowheads="1"/>
          </p:cNvSpPr>
          <p:nvPr/>
        </p:nvSpPr>
        <p:spPr bwMode="auto">
          <a:xfrm rot="2736211">
            <a:off x="4710408" y="5075425"/>
            <a:ext cx="1262062" cy="650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87" name="Oval 25">
            <a:extLst>
              <a:ext uri="{FF2B5EF4-FFF2-40B4-BE49-F238E27FC236}">
                <a16:creationId xmlns:a16="http://schemas.microsoft.com/office/drawing/2014/main" id="{594506CD-D3E3-B144-9CBE-738A95252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533" y="332123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88" name="Oval 26">
            <a:extLst>
              <a:ext uri="{FF2B5EF4-FFF2-40B4-BE49-F238E27FC236}">
                <a16:creationId xmlns:a16="http://schemas.microsoft.com/office/drawing/2014/main" id="{412FAD79-5F6F-FB4F-9A6D-CBDAEE168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533" y="3678425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89" name="Oval 27">
            <a:extLst>
              <a:ext uri="{FF2B5EF4-FFF2-40B4-BE49-F238E27FC236}">
                <a16:creationId xmlns:a16="http://schemas.microsoft.com/office/drawing/2014/main" id="{B330C6A0-DF54-D34E-B198-9DB9F14EB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533" y="4035613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90" name="Text Box 53">
            <a:extLst>
              <a:ext uri="{FF2B5EF4-FFF2-40B4-BE49-F238E27FC236}">
                <a16:creationId xmlns:a16="http://schemas.microsoft.com/office/drawing/2014/main" id="{9430659F-066C-AB41-99EC-76B44FFB7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246" y="617725"/>
            <a:ext cx="1693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Sample Inlet</a:t>
            </a:r>
          </a:p>
        </p:txBody>
      </p:sp>
      <p:sp>
        <p:nvSpPr>
          <p:cNvPr id="11291" name="Line 54">
            <a:extLst>
              <a:ext uri="{FF2B5EF4-FFF2-40B4-BE49-F238E27FC236}">
                <a16:creationId xmlns:a16="http://schemas.microsoft.com/office/drawing/2014/main" id="{0B9C27C2-5F0D-4241-9540-8EE3DFECD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3845" y="87807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Text Box 55">
            <a:extLst>
              <a:ext uri="{FF2B5EF4-FFF2-40B4-BE49-F238E27FC236}">
                <a16:creationId xmlns:a16="http://schemas.microsoft.com/office/drawing/2014/main" id="{1846F5B9-67B8-D34F-8AAD-7ED93880A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0533" y="1268600"/>
            <a:ext cx="2654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Sheath Inlet</a:t>
            </a:r>
          </a:p>
        </p:txBody>
      </p:sp>
      <p:sp>
        <p:nvSpPr>
          <p:cNvPr id="11293" name="Line 56">
            <a:extLst>
              <a:ext uri="{FF2B5EF4-FFF2-40B4-BE49-F238E27FC236}">
                <a16:creationId xmlns:a16="http://schemas.microsoft.com/office/drawing/2014/main" id="{6E173852-9C79-9745-9DFB-C5AF8173B1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26395" y="175437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57">
            <a:extLst>
              <a:ext uri="{FF2B5EF4-FFF2-40B4-BE49-F238E27FC236}">
                <a16:creationId xmlns:a16="http://schemas.microsoft.com/office/drawing/2014/main" id="{21996CD3-A4DF-794B-ADD1-4982CE4BC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008" y="5585014"/>
            <a:ext cx="2305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Beam Shaping Optics</a:t>
            </a:r>
          </a:p>
        </p:txBody>
      </p:sp>
      <p:sp>
        <p:nvSpPr>
          <p:cNvPr id="11295" name="Text Box 58">
            <a:extLst>
              <a:ext uri="{FF2B5EF4-FFF2-40B4-BE49-F238E27FC236}">
                <a16:creationId xmlns:a16="http://schemas.microsoft.com/office/drawing/2014/main" id="{BC64C8E3-1F3C-0F42-B7B7-4DAEB93A2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796" y="2016314"/>
            <a:ext cx="1096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Sample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Stream</a:t>
            </a:r>
          </a:p>
        </p:txBody>
      </p:sp>
      <p:sp>
        <p:nvSpPr>
          <p:cNvPr id="11296" name="Text Box 60">
            <a:extLst>
              <a:ext uri="{FF2B5EF4-FFF2-40B4-BE49-F238E27FC236}">
                <a16:creationId xmlns:a16="http://schemas.microsoft.com/office/drawing/2014/main" id="{DD0315EA-691E-594B-B5B7-E9570360B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120" y="4534089"/>
            <a:ext cx="1054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Sheath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Stream</a:t>
            </a:r>
          </a:p>
        </p:txBody>
      </p:sp>
      <p:sp>
        <p:nvSpPr>
          <p:cNvPr id="11297" name="Line 61">
            <a:extLst>
              <a:ext uri="{FF2B5EF4-FFF2-40B4-BE49-F238E27FC236}">
                <a16:creationId xmlns:a16="http://schemas.microsoft.com/office/drawing/2014/main" id="{E0B0CD4F-FD77-F94C-A9B7-D28B815961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7995" y="38879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Rectangle 70">
            <a:extLst>
              <a:ext uri="{FF2B5EF4-FFF2-40B4-BE49-F238E27FC236}">
                <a16:creationId xmlns:a16="http://schemas.microsoft.com/office/drawing/2014/main" id="{9BE275DD-EABC-4E45-9EFA-2D44F999B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7995" y="3202175"/>
            <a:ext cx="1066800" cy="1066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299" name="Rectangle 17">
            <a:extLst>
              <a:ext uri="{FF2B5EF4-FFF2-40B4-BE49-F238E27FC236}">
                <a16:creationId xmlns:a16="http://schemas.microsoft.com/office/drawing/2014/main" id="{E6DFE3FD-CB29-5947-A40A-74CCE9D8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3195" y="992375"/>
            <a:ext cx="76200" cy="2057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cxnSp>
        <p:nvCxnSpPr>
          <p:cNvPr id="11300" name="Straight Arrow Connector 71">
            <a:extLst>
              <a:ext uri="{FF2B5EF4-FFF2-40B4-BE49-F238E27FC236}">
                <a16:creationId xmlns:a16="http://schemas.microsoft.com/office/drawing/2014/main" id="{207BF4D7-DCD4-7F46-A20C-4E6B233C0906}"/>
              </a:ext>
            </a:extLst>
          </p:cNvPr>
          <p:cNvCxnSpPr>
            <a:cxnSpLocks noChangeShapeType="1"/>
            <a:stCxn id="11295" idx="2"/>
            <a:endCxn id="11298" idx="0"/>
          </p:cNvCxnSpPr>
          <p:nvPr/>
        </p:nvCxnSpPr>
        <p:spPr bwMode="auto">
          <a:xfrm flipH="1">
            <a:off x="3721395" y="2724339"/>
            <a:ext cx="65088" cy="47783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1" name="Oval 26">
            <a:extLst>
              <a:ext uri="{FF2B5EF4-FFF2-40B4-BE49-F238E27FC236}">
                <a16:creationId xmlns:a16="http://schemas.microsoft.com/office/drawing/2014/main" id="{22377308-78B8-7345-B448-E00F90A3B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295" y="4718239"/>
            <a:ext cx="52388" cy="53975"/>
          </a:xfrm>
          <a:prstGeom prst="ellipse">
            <a:avLst/>
          </a:prstGeom>
          <a:solidFill>
            <a:srgbClr val="00FF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302" name="Text Box 32">
            <a:extLst>
              <a:ext uri="{FF2B5EF4-FFF2-40B4-BE49-F238E27FC236}">
                <a16:creationId xmlns:a16="http://schemas.microsoft.com/office/drawing/2014/main" id="{88340AB6-2605-5640-BFC7-EB694BA97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2020" y="3981639"/>
            <a:ext cx="877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Filters</a:t>
            </a:r>
          </a:p>
        </p:txBody>
      </p:sp>
      <p:grpSp>
        <p:nvGrpSpPr>
          <p:cNvPr id="11303" name="Group 70">
            <a:extLst>
              <a:ext uri="{FF2B5EF4-FFF2-40B4-BE49-F238E27FC236}">
                <a16:creationId xmlns:a16="http://schemas.microsoft.com/office/drawing/2014/main" id="{8E8031ED-69F3-E34D-B6A6-35DD1ECB0191}"/>
              </a:ext>
            </a:extLst>
          </p:cNvPr>
          <p:cNvGrpSpPr>
            <a:grpSpLocks/>
          </p:cNvGrpSpPr>
          <p:nvPr/>
        </p:nvGrpSpPr>
        <p:grpSpPr bwMode="auto">
          <a:xfrm rot="20244099">
            <a:off x="6439196" y="4500751"/>
            <a:ext cx="682625" cy="473075"/>
            <a:chOff x="1776" y="864"/>
            <a:chExt cx="576" cy="432"/>
          </a:xfrm>
        </p:grpSpPr>
        <p:sp>
          <p:nvSpPr>
            <p:cNvPr id="11359" name="Line 71">
              <a:extLst>
                <a:ext uri="{FF2B5EF4-FFF2-40B4-BE49-F238E27FC236}">
                  <a16:creationId xmlns:a16="http://schemas.microsoft.com/office/drawing/2014/main" id="{18B6A900-E3F6-6C4C-A5DF-66C86EBE1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2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60" name="Group 72">
              <a:extLst>
                <a:ext uri="{FF2B5EF4-FFF2-40B4-BE49-F238E27FC236}">
                  <a16:creationId xmlns:a16="http://schemas.microsoft.com/office/drawing/2014/main" id="{55794F19-5938-7848-AE80-752A54AC93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864"/>
              <a:ext cx="576" cy="432"/>
              <a:chOff x="1776" y="864"/>
              <a:chExt cx="576" cy="432"/>
            </a:xfrm>
          </p:grpSpPr>
          <p:sp>
            <p:nvSpPr>
              <p:cNvPr id="11361" name="Line 73">
                <a:extLst>
                  <a:ext uri="{FF2B5EF4-FFF2-40B4-BE49-F238E27FC236}">
                    <a16:creationId xmlns:a16="http://schemas.microsoft.com/office/drawing/2014/main" id="{3543CDB3-DD05-844D-AD95-2F37B79A24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76" y="864"/>
                <a:ext cx="57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2" name="Line 74">
                <a:extLst>
                  <a:ext uri="{FF2B5EF4-FFF2-40B4-BE49-F238E27FC236}">
                    <a16:creationId xmlns:a16="http://schemas.microsoft.com/office/drawing/2014/main" id="{1801E850-8379-8147-8F15-6F0B81FD05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76" y="912"/>
                <a:ext cx="57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3" name="Line 75">
                <a:extLst>
                  <a:ext uri="{FF2B5EF4-FFF2-40B4-BE49-F238E27FC236}">
                    <a16:creationId xmlns:a16="http://schemas.microsoft.com/office/drawing/2014/main" id="{CF4B6057-61F7-4846-9488-97286A7EE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86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304" name="Line 82">
            <a:extLst>
              <a:ext uri="{FF2B5EF4-FFF2-40B4-BE49-F238E27FC236}">
                <a16:creationId xmlns:a16="http://schemas.microsoft.com/office/drawing/2014/main" id="{F27E924C-5C1B-E746-82FA-C592768044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295" y="3738750"/>
            <a:ext cx="0" cy="83820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Line 83">
            <a:extLst>
              <a:ext uri="{FF2B5EF4-FFF2-40B4-BE49-F238E27FC236}">
                <a16:creationId xmlns:a16="http://schemas.microsoft.com/office/drawing/2014/main" id="{58C9B40F-96AE-284C-8811-C7CDFA7832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61445" y="3738750"/>
            <a:ext cx="0" cy="114300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86">
            <a:extLst>
              <a:ext uri="{FF2B5EF4-FFF2-40B4-BE49-F238E27FC236}">
                <a16:creationId xmlns:a16="http://schemas.microsoft.com/office/drawing/2014/main" id="{EF7BD18C-2FA1-224A-BE62-E0E2B57F8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9195" y="4030850"/>
            <a:ext cx="609600" cy="76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algn="ctr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600">
              <a:latin typeface="Arial" charset="0"/>
              <a:ea typeface="MS PGothic" panose="020B0600070205080204" pitchFamily="34" charset="-128"/>
            </a:endParaRPr>
          </a:p>
        </p:txBody>
      </p:sp>
      <p:sp>
        <p:nvSpPr>
          <p:cNvPr id="11307" name="AutoShape 90">
            <a:extLst>
              <a:ext uri="{FF2B5EF4-FFF2-40B4-BE49-F238E27FC236}">
                <a16:creationId xmlns:a16="http://schemas.microsoft.com/office/drawing/2014/main" id="{A50C50CA-AFA3-DB4B-8685-B7A22A217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570" y="3292663"/>
            <a:ext cx="457200" cy="457200"/>
          </a:xfrm>
          <a:prstGeom prst="can">
            <a:avLst>
              <a:gd name="adj" fmla="val 24995"/>
            </a:avLst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</p:txBody>
      </p:sp>
      <p:sp>
        <p:nvSpPr>
          <p:cNvPr id="11308" name="Line 114">
            <a:extLst>
              <a:ext uri="{FF2B5EF4-FFF2-40B4-BE49-F238E27FC236}">
                <a16:creationId xmlns:a16="http://schemas.microsoft.com/office/drawing/2014/main" id="{5E9D58A8-E45E-6B40-9E7E-CF092F6863EE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6743995" y="4386450"/>
            <a:ext cx="228600" cy="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Line 115">
            <a:extLst>
              <a:ext uri="{FF2B5EF4-FFF2-40B4-BE49-F238E27FC236}">
                <a16:creationId xmlns:a16="http://schemas.microsoft.com/office/drawing/2014/main" id="{FDADD882-E3FD-C547-B6E6-8375ECFC2C0A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6548733" y="4395975"/>
            <a:ext cx="228600" cy="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AutoShape 119">
            <a:extLst>
              <a:ext uri="{FF2B5EF4-FFF2-40B4-BE49-F238E27FC236}">
                <a16:creationId xmlns:a16="http://schemas.microsoft.com/office/drawing/2014/main" id="{16DDFCBF-5A3E-714B-A7F6-360CFD79DFD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049045" y="4475350"/>
            <a:ext cx="457200" cy="457200"/>
          </a:xfrm>
          <a:prstGeom prst="can">
            <a:avLst>
              <a:gd name="adj" fmla="val 25000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</p:txBody>
      </p:sp>
      <p:sp>
        <p:nvSpPr>
          <p:cNvPr id="11311" name="Oval 121">
            <a:extLst>
              <a:ext uri="{FF2B5EF4-FFF2-40B4-BE49-F238E27FC236}">
                <a16:creationId xmlns:a16="http://schemas.microsoft.com/office/drawing/2014/main" id="{8B520D8E-8632-B747-A96B-EC92D496857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963320" y="4665850"/>
            <a:ext cx="3048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</p:txBody>
      </p:sp>
      <p:grpSp>
        <p:nvGrpSpPr>
          <p:cNvPr id="11312" name="Group 133">
            <a:extLst>
              <a:ext uri="{FF2B5EF4-FFF2-40B4-BE49-F238E27FC236}">
                <a16:creationId xmlns:a16="http://schemas.microsoft.com/office/drawing/2014/main" id="{5F281DDC-22F0-014D-851B-0D03165C06E5}"/>
              </a:ext>
            </a:extLst>
          </p:cNvPr>
          <p:cNvGrpSpPr>
            <a:grpSpLocks/>
          </p:cNvGrpSpPr>
          <p:nvPr/>
        </p:nvGrpSpPr>
        <p:grpSpPr bwMode="auto">
          <a:xfrm rot="20244099">
            <a:off x="7201196" y="4500751"/>
            <a:ext cx="682625" cy="473075"/>
            <a:chOff x="1776" y="864"/>
            <a:chExt cx="576" cy="432"/>
          </a:xfrm>
        </p:grpSpPr>
        <p:sp>
          <p:nvSpPr>
            <p:cNvPr id="11354" name="Line 134">
              <a:extLst>
                <a:ext uri="{FF2B5EF4-FFF2-40B4-BE49-F238E27FC236}">
                  <a16:creationId xmlns:a16="http://schemas.microsoft.com/office/drawing/2014/main" id="{ECE7E527-3EBD-6F44-A28F-AEB52DB0F9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2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55" name="Group 135">
              <a:extLst>
                <a:ext uri="{FF2B5EF4-FFF2-40B4-BE49-F238E27FC236}">
                  <a16:creationId xmlns:a16="http://schemas.microsoft.com/office/drawing/2014/main" id="{CE550502-DB13-474A-92F2-0F06D1D3CE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864"/>
              <a:ext cx="576" cy="432"/>
              <a:chOff x="1776" y="864"/>
              <a:chExt cx="576" cy="432"/>
            </a:xfrm>
          </p:grpSpPr>
          <p:sp>
            <p:nvSpPr>
              <p:cNvPr id="11356" name="Line 136">
                <a:extLst>
                  <a:ext uri="{FF2B5EF4-FFF2-40B4-BE49-F238E27FC236}">
                    <a16:creationId xmlns:a16="http://schemas.microsoft.com/office/drawing/2014/main" id="{F0C335F6-75DB-D84A-9335-97E1BCCA04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76" y="864"/>
                <a:ext cx="57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7" name="Line 137">
                <a:extLst>
                  <a:ext uri="{FF2B5EF4-FFF2-40B4-BE49-F238E27FC236}">
                    <a16:creationId xmlns:a16="http://schemas.microsoft.com/office/drawing/2014/main" id="{0EEA0609-A33A-A140-8F85-D64375AF71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76" y="912"/>
                <a:ext cx="57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8" name="Line 138">
                <a:extLst>
                  <a:ext uri="{FF2B5EF4-FFF2-40B4-BE49-F238E27FC236}">
                    <a16:creationId xmlns:a16="http://schemas.microsoft.com/office/drawing/2014/main" id="{590C8755-471A-4248-8743-E06153D0C6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86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313" name="Line 139">
            <a:extLst>
              <a:ext uri="{FF2B5EF4-FFF2-40B4-BE49-F238E27FC236}">
                <a16:creationId xmlns:a16="http://schemas.microsoft.com/office/drawing/2014/main" id="{E3A28247-58E6-4E4A-99D6-10EF5F448C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6645" y="37324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140">
            <a:extLst>
              <a:ext uri="{FF2B5EF4-FFF2-40B4-BE49-F238E27FC236}">
                <a16:creationId xmlns:a16="http://schemas.microsoft.com/office/drawing/2014/main" id="{7AF19464-487D-3949-9326-83BA54CD24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36145" y="372605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" name="Rectangle 141">
            <a:extLst>
              <a:ext uri="{FF2B5EF4-FFF2-40B4-BE49-F238E27FC236}">
                <a16:creationId xmlns:a16="http://schemas.microsoft.com/office/drawing/2014/main" id="{E93480A6-5123-9B4C-81C9-002A88BA8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195" y="4030850"/>
            <a:ext cx="609600" cy="76200"/>
          </a:xfrm>
          <a:prstGeom prst="rect">
            <a:avLst/>
          </a:prstGeom>
          <a:solidFill>
            <a:schemeClr val="accent3">
              <a:lumMod val="6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600">
              <a:latin typeface="Arial" charset="0"/>
              <a:ea typeface="MS PGothic" panose="020B0600070205080204" pitchFamily="34" charset="-128"/>
            </a:endParaRPr>
          </a:p>
        </p:txBody>
      </p:sp>
      <p:sp>
        <p:nvSpPr>
          <p:cNvPr id="11316" name="Line 151">
            <a:extLst>
              <a:ext uri="{FF2B5EF4-FFF2-40B4-BE49-F238E27FC236}">
                <a16:creationId xmlns:a16="http://schemas.microsoft.com/office/drawing/2014/main" id="{C3932055-F9DE-CE44-907B-8E105452475A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7321845" y="438645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Line 152">
            <a:extLst>
              <a:ext uri="{FF2B5EF4-FFF2-40B4-BE49-F238E27FC236}">
                <a16:creationId xmlns:a16="http://schemas.microsoft.com/office/drawing/2014/main" id="{5B842D57-3A25-1C4A-8149-062DB04CFC0E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7512345" y="438645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Text Box 156">
            <a:extLst>
              <a:ext uri="{FF2B5EF4-FFF2-40B4-BE49-F238E27FC236}">
                <a16:creationId xmlns:a16="http://schemas.microsoft.com/office/drawing/2014/main" id="{9786F75F-EDAF-CD4E-8953-B810BFC05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383" y="5081776"/>
            <a:ext cx="17827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Dichroic mirrors</a:t>
            </a:r>
          </a:p>
        </p:txBody>
      </p:sp>
      <p:sp>
        <p:nvSpPr>
          <p:cNvPr id="218" name="Line 167">
            <a:extLst>
              <a:ext uri="{FF2B5EF4-FFF2-40B4-BE49-F238E27FC236}">
                <a16:creationId xmlns:a16="http://schemas.microsoft.com/office/drawing/2014/main" id="{2B315157-392B-D748-AAFD-0A98EF88A2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55304" y="4840475"/>
            <a:ext cx="3328987" cy="0"/>
          </a:xfrm>
          <a:prstGeom prst="line">
            <a:avLst/>
          </a:prstGeom>
          <a:noFill/>
          <a:ln w="9525">
            <a:gradFill>
              <a:gsLst>
                <a:gs pos="0">
                  <a:srgbClr val="0070C0"/>
                </a:gs>
                <a:gs pos="0">
                  <a:srgbClr val="FF0000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anose="020B0600070205080204" pitchFamily="34" charset="-128"/>
            </a:endParaRPr>
          </a:p>
        </p:txBody>
      </p:sp>
      <p:sp>
        <p:nvSpPr>
          <p:cNvPr id="219" name="Line 214">
            <a:extLst>
              <a:ext uri="{FF2B5EF4-FFF2-40B4-BE49-F238E27FC236}">
                <a16:creationId xmlns:a16="http://schemas.microsoft.com/office/drawing/2014/main" id="{39DFF7AC-EF5A-1048-A16E-9D91A0794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9903" y="4561075"/>
            <a:ext cx="3276600" cy="0"/>
          </a:xfrm>
          <a:prstGeom prst="line">
            <a:avLst/>
          </a:prstGeom>
          <a:noFill/>
          <a:ln w="9525">
            <a:gradFill>
              <a:gsLst>
                <a:gs pos="0">
                  <a:srgbClr val="0070C0"/>
                </a:gs>
                <a:gs pos="0">
                  <a:srgbClr val="FF0000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anose="020B0600070205080204" pitchFamily="34" charset="-128"/>
            </a:endParaRPr>
          </a:p>
        </p:txBody>
      </p:sp>
      <p:grpSp>
        <p:nvGrpSpPr>
          <p:cNvPr id="11325" name="Group 217">
            <a:extLst>
              <a:ext uri="{FF2B5EF4-FFF2-40B4-BE49-F238E27FC236}">
                <a16:creationId xmlns:a16="http://schemas.microsoft.com/office/drawing/2014/main" id="{2B0778B8-9513-6C4E-B57C-DD7D7C56F972}"/>
              </a:ext>
            </a:extLst>
          </p:cNvPr>
          <p:cNvGrpSpPr>
            <a:grpSpLocks/>
          </p:cNvGrpSpPr>
          <p:nvPr/>
        </p:nvGrpSpPr>
        <p:grpSpPr bwMode="auto">
          <a:xfrm rot="20244099">
            <a:off x="8015584" y="4505514"/>
            <a:ext cx="682625" cy="473075"/>
            <a:chOff x="1776" y="864"/>
            <a:chExt cx="576" cy="432"/>
          </a:xfrm>
        </p:grpSpPr>
        <p:sp>
          <p:nvSpPr>
            <p:cNvPr id="11349" name="Line 218">
              <a:extLst>
                <a:ext uri="{FF2B5EF4-FFF2-40B4-BE49-F238E27FC236}">
                  <a16:creationId xmlns:a16="http://schemas.microsoft.com/office/drawing/2014/main" id="{10C1DF3A-867B-AA4C-990D-5DB699FCC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2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50" name="Group 219">
              <a:extLst>
                <a:ext uri="{FF2B5EF4-FFF2-40B4-BE49-F238E27FC236}">
                  <a16:creationId xmlns:a16="http://schemas.microsoft.com/office/drawing/2014/main" id="{A1A57FA7-3811-5443-B297-09059AD6A2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864"/>
              <a:ext cx="576" cy="432"/>
              <a:chOff x="1776" y="864"/>
              <a:chExt cx="576" cy="432"/>
            </a:xfrm>
          </p:grpSpPr>
          <p:sp>
            <p:nvSpPr>
              <p:cNvPr id="11351" name="Line 220">
                <a:extLst>
                  <a:ext uri="{FF2B5EF4-FFF2-40B4-BE49-F238E27FC236}">
                    <a16:creationId xmlns:a16="http://schemas.microsoft.com/office/drawing/2014/main" id="{393B24F1-C2A9-7D42-8087-4A3620C5C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76" y="864"/>
                <a:ext cx="57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2" name="Line 221">
                <a:extLst>
                  <a:ext uri="{FF2B5EF4-FFF2-40B4-BE49-F238E27FC236}">
                    <a16:creationId xmlns:a16="http://schemas.microsoft.com/office/drawing/2014/main" id="{20A89B89-6717-AD49-A4DC-4E9DA403DC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76" y="912"/>
                <a:ext cx="57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3" name="Line 222">
                <a:extLst>
                  <a:ext uri="{FF2B5EF4-FFF2-40B4-BE49-F238E27FC236}">
                    <a16:creationId xmlns:a16="http://schemas.microsoft.com/office/drawing/2014/main" id="{FDBEAA82-7DA9-1840-AD06-5EAE80659A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86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326" name="Line 223">
            <a:extLst>
              <a:ext uri="{FF2B5EF4-FFF2-40B4-BE49-F238E27FC236}">
                <a16:creationId xmlns:a16="http://schemas.microsoft.com/office/drawing/2014/main" id="{EF0A7D5E-6965-0E4C-82C0-6C5B9F1EE1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41033" y="3737163"/>
            <a:ext cx="0" cy="838200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Line 224">
            <a:extLst>
              <a:ext uri="{FF2B5EF4-FFF2-40B4-BE49-F238E27FC236}">
                <a16:creationId xmlns:a16="http://schemas.microsoft.com/office/drawing/2014/main" id="{572DBD66-246C-9C4A-88C4-933D51CF42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0533" y="3730813"/>
            <a:ext cx="0" cy="1143000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" name="Rectangle 225">
            <a:extLst>
              <a:ext uri="{FF2B5EF4-FFF2-40B4-BE49-F238E27FC236}">
                <a16:creationId xmlns:a16="http://schemas.microsoft.com/office/drawing/2014/main" id="{40D769E4-A98D-7349-B80B-44FFEF6CF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5583" y="4035613"/>
            <a:ext cx="609600" cy="76200"/>
          </a:xfrm>
          <a:prstGeom prst="rect">
            <a:avLst/>
          </a:prstGeom>
          <a:solidFill>
            <a:schemeClr val="accent3">
              <a:lumMod val="65000"/>
            </a:schemeClr>
          </a:solidFill>
          <a:ln w="9525" algn="ctr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600">
              <a:latin typeface="Arial" charset="0"/>
              <a:ea typeface="MS PGothic" panose="020B0600070205080204" pitchFamily="34" charset="-128"/>
            </a:endParaRPr>
          </a:p>
        </p:txBody>
      </p:sp>
      <p:sp>
        <p:nvSpPr>
          <p:cNvPr id="11329" name="Line 235">
            <a:extLst>
              <a:ext uri="{FF2B5EF4-FFF2-40B4-BE49-F238E27FC236}">
                <a16:creationId xmlns:a16="http://schemas.microsoft.com/office/drawing/2014/main" id="{D351F04E-3F13-DE41-9CE4-9DF283705A96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8136233" y="4391213"/>
            <a:ext cx="228600" cy="0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0" name="Line 236">
            <a:extLst>
              <a:ext uri="{FF2B5EF4-FFF2-40B4-BE49-F238E27FC236}">
                <a16:creationId xmlns:a16="http://schemas.microsoft.com/office/drawing/2014/main" id="{149D8DD8-481B-BB4B-B42D-AC13FD000053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8326733" y="4391213"/>
            <a:ext cx="228600" cy="0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Line 237">
            <a:extLst>
              <a:ext uri="{FF2B5EF4-FFF2-40B4-BE49-F238E27FC236}">
                <a16:creationId xmlns:a16="http://schemas.microsoft.com/office/drawing/2014/main" id="{DB26D4F8-55F7-D74D-923D-4EF9ED7F6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2783" y="4854763"/>
            <a:ext cx="228600" cy="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2" name="Line 238">
            <a:extLst>
              <a:ext uri="{FF2B5EF4-FFF2-40B4-BE49-F238E27FC236}">
                <a16:creationId xmlns:a16="http://schemas.microsoft.com/office/drawing/2014/main" id="{5A725AA3-6941-954E-8917-D7D735233C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2783" y="4584888"/>
            <a:ext cx="228600" cy="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3" name="AutoShape 241">
            <a:extLst>
              <a:ext uri="{FF2B5EF4-FFF2-40B4-BE49-F238E27FC236}">
                <a16:creationId xmlns:a16="http://schemas.microsoft.com/office/drawing/2014/main" id="{1365925D-9C8A-F842-849D-FAFA06715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6070" y="3291075"/>
            <a:ext cx="457200" cy="457200"/>
          </a:xfrm>
          <a:prstGeom prst="can">
            <a:avLst>
              <a:gd name="adj" fmla="val 24995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</p:txBody>
      </p:sp>
      <p:grpSp>
        <p:nvGrpSpPr>
          <p:cNvPr id="11334" name="Group 246">
            <a:extLst>
              <a:ext uri="{FF2B5EF4-FFF2-40B4-BE49-F238E27FC236}">
                <a16:creationId xmlns:a16="http://schemas.microsoft.com/office/drawing/2014/main" id="{52A64ABF-BD1D-234B-83A8-1E1B7CD41BF2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237458" y="4270563"/>
            <a:ext cx="625475" cy="908050"/>
            <a:chOff x="2256" y="2208"/>
            <a:chExt cx="336" cy="572"/>
          </a:xfrm>
        </p:grpSpPr>
        <p:grpSp>
          <p:nvGrpSpPr>
            <p:cNvPr id="11344" name="Group 13">
              <a:extLst>
                <a:ext uri="{FF2B5EF4-FFF2-40B4-BE49-F238E27FC236}">
                  <a16:creationId xmlns:a16="http://schemas.microsoft.com/office/drawing/2014/main" id="{733D5FFD-7EA8-B241-9833-6CEC5B59F8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208"/>
              <a:ext cx="336" cy="528"/>
              <a:chOff x="3072" y="1008"/>
              <a:chExt cx="336" cy="480"/>
            </a:xfrm>
          </p:grpSpPr>
          <p:sp>
            <p:nvSpPr>
              <p:cNvPr id="11347" name="AutoShape 14">
                <a:extLst>
                  <a:ext uri="{FF2B5EF4-FFF2-40B4-BE49-F238E27FC236}">
                    <a16:creationId xmlns:a16="http://schemas.microsoft.com/office/drawing/2014/main" id="{C4422DCD-1590-2348-98C0-55C7B528F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296"/>
                <a:ext cx="336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8" name="AutoShape 15">
                <a:extLst>
                  <a:ext uri="{FF2B5EF4-FFF2-40B4-BE49-F238E27FC236}">
                    <a16:creationId xmlns:a16="http://schemas.microsoft.com/office/drawing/2014/main" id="{5BBE4015-2D78-F143-8EE2-7B92AB12E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008"/>
                <a:ext cx="336" cy="336"/>
              </a:xfrm>
              <a:prstGeom prst="can">
                <a:avLst>
                  <a:gd name="adj" fmla="val 25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</p:grpSp>
        <p:sp>
          <p:nvSpPr>
            <p:cNvPr id="11345" name="Oval 27">
              <a:extLst>
                <a:ext uri="{FF2B5EF4-FFF2-40B4-BE49-F238E27FC236}">
                  <a16:creationId xmlns:a16="http://schemas.microsoft.com/office/drawing/2014/main" id="{490118FA-2D4E-1B4C-A87B-2F2755D83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224"/>
              <a:ext cx="240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 b="1"/>
            </a:p>
          </p:txBody>
        </p:sp>
        <p:sp>
          <p:nvSpPr>
            <p:cNvPr id="11346" name="AutoShape 38">
              <a:extLst>
                <a:ext uri="{FF2B5EF4-FFF2-40B4-BE49-F238E27FC236}">
                  <a16:creationId xmlns:a16="http://schemas.microsoft.com/office/drawing/2014/main" id="{254CAE55-580C-B847-9C19-E38F639625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400" y="2684"/>
              <a:ext cx="48" cy="144"/>
            </a:xfrm>
            <a:prstGeom prst="moon">
              <a:avLst>
                <a:gd name="adj" fmla="val 87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 b="1"/>
            </a:p>
          </p:txBody>
        </p:sp>
      </p:grpSp>
      <p:sp>
        <p:nvSpPr>
          <p:cNvPr id="11335" name="AutoShape 91">
            <a:extLst>
              <a:ext uri="{FF2B5EF4-FFF2-40B4-BE49-F238E27FC236}">
                <a16:creationId xmlns:a16="http://schemas.microsoft.com/office/drawing/2014/main" id="{945587F6-23F0-894B-9520-3A3BD2A1F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570" y="3292663"/>
            <a:ext cx="457200" cy="457200"/>
          </a:xfrm>
          <a:prstGeom prst="can">
            <a:avLst>
              <a:gd name="adj" fmla="val 24995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</p:txBody>
      </p:sp>
      <p:sp>
        <p:nvSpPr>
          <p:cNvPr id="11336" name="TextBox 251">
            <a:extLst>
              <a:ext uri="{FF2B5EF4-FFF2-40B4-BE49-F238E27FC236}">
                <a16:creationId xmlns:a16="http://schemas.microsoft.com/office/drawing/2014/main" id="{16CBD2DD-1A64-8F42-B00C-21B4ABD7C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670" y="2616389"/>
            <a:ext cx="1130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Detectors</a:t>
            </a:r>
          </a:p>
        </p:txBody>
      </p:sp>
      <p:sp>
        <p:nvSpPr>
          <p:cNvPr id="202" name="Rectangle 117">
            <a:extLst>
              <a:ext uri="{FF2B5EF4-FFF2-40B4-BE49-F238E27FC236}">
                <a16:creationId xmlns:a16="http://schemas.microsoft.com/office/drawing/2014/main" id="{7A693B6E-F6B4-9645-937F-CB948E299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1395" y="4424550"/>
            <a:ext cx="76200" cy="609600"/>
          </a:xfrm>
          <a:prstGeom prst="rect">
            <a:avLst/>
          </a:prstGeom>
          <a:solidFill>
            <a:schemeClr val="bg2"/>
          </a:solidFill>
          <a:ln w="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600">
              <a:latin typeface="Arial" charset="0"/>
              <a:ea typeface="MS PGothic" panose="020B0600070205080204" pitchFamily="34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77CFA9-321B-0144-88E5-47BE3C2767A5}"/>
              </a:ext>
            </a:extLst>
          </p:cNvPr>
          <p:cNvSpPr/>
          <p:nvPr/>
        </p:nvSpPr>
        <p:spPr bwMode="auto">
          <a:xfrm>
            <a:off x="8701383" y="1830575"/>
            <a:ext cx="1909762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000" b="1" dirty="0">
                <a:ea typeface="MS PGothic" panose="020B0600070205080204" pitchFamily="34" charset="-128"/>
              </a:rPr>
              <a:t>Data Acquisition System</a:t>
            </a:r>
          </a:p>
        </p:txBody>
      </p:sp>
      <p:cxnSp>
        <p:nvCxnSpPr>
          <p:cNvPr id="11339" name="Connector: Elbow 6">
            <a:extLst>
              <a:ext uri="{FF2B5EF4-FFF2-40B4-BE49-F238E27FC236}">
                <a16:creationId xmlns:a16="http://schemas.microsoft.com/office/drawing/2014/main" id="{00C93FC8-035D-974E-8F4E-F3F96A2BAE98}"/>
              </a:ext>
            </a:extLst>
          </p:cNvPr>
          <p:cNvCxnSpPr>
            <a:cxnSpLocks noChangeShapeType="1"/>
            <a:stCxn id="11310" idx="3"/>
            <a:endCxn id="4" idx="2"/>
          </p:cNvCxnSpPr>
          <p:nvPr/>
        </p:nvCxnSpPr>
        <p:spPr bwMode="auto">
          <a:xfrm flipV="1">
            <a:off x="9506246" y="2821176"/>
            <a:ext cx="149225" cy="188277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40" name="Connector: Elbow 9">
            <a:extLst>
              <a:ext uri="{FF2B5EF4-FFF2-40B4-BE49-F238E27FC236}">
                <a16:creationId xmlns:a16="http://schemas.microsoft.com/office/drawing/2014/main" id="{A7C10A7C-D49D-CE48-B89C-06AF407CF344}"/>
              </a:ext>
            </a:extLst>
          </p:cNvPr>
          <p:cNvCxnSpPr>
            <a:cxnSpLocks noChangeShapeType="1"/>
            <a:stCxn id="11333" idx="1"/>
            <a:endCxn id="4" idx="2"/>
          </p:cNvCxnSpPr>
          <p:nvPr/>
        </p:nvCxnSpPr>
        <p:spPr bwMode="auto">
          <a:xfrm rot="5400000" flipH="1" flipV="1">
            <a:off x="8760120" y="2395725"/>
            <a:ext cx="469900" cy="1320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41" name="Connector: Elbow 16">
            <a:extLst>
              <a:ext uri="{FF2B5EF4-FFF2-40B4-BE49-F238E27FC236}">
                <a16:creationId xmlns:a16="http://schemas.microsoft.com/office/drawing/2014/main" id="{1622DC08-72B6-4945-9A59-8F88E4A1CB3D}"/>
              </a:ext>
            </a:extLst>
          </p:cNvPr>
          <p:cNvCxnSpPr>
            <a:cxnSpLocks noChangeShapeType="1"/>
            <a:stCxn id="11335" idx="1"/>
            <a:endCxn id="4" idx="2"/>
          </p:cNvCxnSpPr>
          <p:nvPr/>
        </p:nvCxnSpPr>
        <p:spPr bwMode="auto">
          <a:xfrm rot="5400000" flipH="1" flipV="1">
            <a:off x="8346576" y="1983769"/>
            <a:ext cx="471488" cy="214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42" name="Connector: Elbow 18">
            <a:extLst>
              <a:ext uri="{FF2B5EF4-FFF2-40B4-BE49-F238E27FC236}">
                <a16:creationId xmlns:a16="http://schemas.microsoft.com/office/drawing/2014/main" id="{20A0C9E9-31A9-5443-BCC0-3C208AD9D740}"/>
              </a:ext>
            </a:extLst>
          </p:cNvPr>
          <p:cNvCxnSpPr>
            <a:cxnSpLocks noChangeShapeType="1"/>
            <a:stCxn id="11307" idx="1"/>
            <a:endCxn id="4" idx="2"/>
          </p:cNvCxnSpPr>
          <p:nvPr/>
        </p:nvCxnSpPr>
        <p:spPr bwMode="auto">
          <a:xfrm rot="5400000" flipH="1" flipV="1">
            <a:off x="7965576" y="1602769"/>
            <a:ext cx="471488" cy="2908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8D4F035-530B-314F-B1B1-F654F0CD99B0}"/>
              </a:ext>
            </a:extLst>
          </p:cNvPr>
          <p:cNvSpPr txBox="1"/>
          <p:nvPr/>
        </p:nvSpPr>
        <p:spPr>
          <a:xfrm>
            <a:off x="5127921" y="3794314"/>
            <a:ext cx="108074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ea typeface="MS PGothic" panose="020B0600070205080204" pitchFamily="34" charset="-128"/>
              </a:rPr>
              <a:t>Collection </a:t>
            </a:r>
          </a:p>
          <a:p>
            <a:pPr>
              <a:defRPr/>
            </a:pPr>
            <a:r>
              <a:rPr lang="en-US" sz="1600" b="1" dirty="0">
                <a:ea typeface="MS PGothic" panose="020B0600070205080204" pitchFamily="34" charset="-128"/>
              </a:rPr>
              <a:t>Optics</a:t>
            </a:r>
          </a:p>
        </p:txBody>
      </p:sp>
    </p:spTree>
    <p:extLst>
      <p:ext uri="{BB962C8B-B14F-4D97-AF65-F5344CB8AC3E}">
        <p14:creationId xmlns:p14="http://schemas.microsoft.com/office/powerpoint/2010/main" val="157989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3">
            <a:extLst>
              <a:ext uri="{FF2B5EF4-FFF2-40B4-BE49-F238E27FC236}">
                <a16:creationId xmlns:a16="http://schemas.microsoft.com/office/drawing/2014/main" id="{1F619A37-C2D7-6E46-B527-91057F517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2357" y="403224"/>
            <a:ext cx="10515600" cy="455271"/>
          </a:xfrm>
        </p:spPr>
        <p:txBody>
          <a:bodyPr/>
          <a:lstStyle/>
          <a:p>
            <a:r>
              <a:rPr lang="en-US" altLang="en-US" dirty="0"/>
              <a:t>Light sources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5AAEDC-D9D0-7B45-AA48-2AE949495A8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1" y="1219201"/>
          <a:ext cx="8474075" cy="3133779"/>
        </p:xfrm>
        <a:graphic>
          <a:graphicData uri="http://schemas.openxmlformats.org/drawingml/2006/table">
            <a:tbl>
              <a:tblPr/>
              <a:tblGrid>
                <a:gridCol w="2409825">
                  <a:extLst>
                    <a:ext uri="{9D8B030D-6E8A-4147-A177-3AD203B41FA5}">
                      <a16:colId xmlns:a16="http://schemas.microsoft.com/office/drawing/2014/main" val="1836971622"/>
                    </a:ext>
                  </a:extLst>
                </a:gridCol>
                <a:gridCol w="2924175">
                  <a:extLst>
                    <a:ext uri="{9D8B030D-6E8A-4147-A177-3AD203B41FA5}">
                      <a16:colId xmlns:a16="http://schemas.microsoft.com/office/drawing/2014/main" val="2444153225"/>
                    </a:ext>
                  </a:extLst>
                </a:gridCol>
                <a:gridCol w="3140075">
                  <a:extLst>
                    <a:ext uri="{9D8B030D-6E8A-4147-A177-3AD203B41FA5}">
                      <a16:colId xmlns:a16="http://schemas.microsoft.com/office/drawing/2014/main" val="1838673491"/>
                    </a:ext>
                  </a:extLst>
                </a:gridCol>
              </a:tblGrid>
              <a:tr h="403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Source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Cons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265724"/>
                  </a:ext>
                </a:extLst>
              </a:tr>
              <a:tr h="6968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Arc Lamps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Continuous spectra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Cumbersome, hot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484673"/>
                  </a:ext>
                </a:extLst>
              </a:tr>
              <a:tr h="6968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Gas Lasers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High intensity, range of discrete </a:t>
                      </a: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λ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High cost, power &amp; cooling requirements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071696"/>
                  </a:ext>
                </a:extLst>
              </a:tr>
              <a:tr h="6400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Solid state lasers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Lower cost, high intensity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Still an expensive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370615"/>
                  </a:ext>
                </a:extLst>
              </a:tr>
              <a:tr h="6968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LEDs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Small, cheap, range of </a:t>
                      </a: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λ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Limited intensity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576361"/>
                  </a:ext>
                </a:extLst>
              </a:tr>
            </a:tbl>
          </a:graphicData>
        </a:graphic>
      </p:graphicFrame>
      <p:sp>
        <p:nvSpPr>
          <p:cNvPr id="12316" name="Slide Number Placeholder 2">
            <a:extLst>
              <a:ext uri="{FF2B5EF4-FFF2-40B4-BE49-F238E27FC236}">
                <a16:creationId xmlns:a16="http://schemas.microsoft.com/office/drawing/2014/main" id="{7294DC88-AB9D-6344-8EF2-579575003E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1AB54D0A-23AC-424E-A956-6B93C9D29D0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12317" name="Picture 7">
            <a:extLst>
              <a:ext uri="{FF2B5EF4-FFF2-40B4-BE49-F238E27FC236}">
                <a16:creationId xmlns:a16="http://schemas.microsoft.com/office/drawing/2014/main" id="{E3C5A1B0-2D86-9742-AE96-9573335A3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1" y="4191001"/>
            <a:ext cx="3521075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34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00EA0375-D82B-7F4B-927D-F9BDE3D44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0197" y="94702"/>
            <a:ext cx="9144000" cy="820737"/>
          </a:xfrm>
        </p:spPr>
        <p:txBody>
          <a:bodyPr/>
          <a:lstStyle/>
          <a:p>
            <a:r>
              <a:rPr lang="en-US" altLang="en-US" dirty="0"/>
              <a:t>Probe volume and light collection</a:t>
            </a:r>
          </a:p>
        </p:txBody>
      </p:sp>
      <p:grpSp>
        <p:nvGrpSpPr>
          <p:cNvPr id="13314" name="Group 1">
            <a:extLst>
              <a:ext uri="{FF2B5EF4-FFF2-40B4-BE49-F238E27FC236}">
                <a16:creationId xmlns:a16="http://schemas.microsoft.com/office/drawing/2014/main" id="{45A5E57B-E060-5C45-A629-98108E7A9580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991739"/>
            <a:ext cx="3039720" cy="3143250"/>
            <a:chOff x="1581150" y="3714750"/>
            <a:chExt cx="3039299" cy="3143250"/>
          </a:xfrm>
        </p:grpSpPr>
        <p:sp>
          <p:nvSpPr>
            <p:cNvPr id="13317" name="Line 4">
              <a:extLst>
                <a:ext uri="{FF2B5EF4-FFF2-40B4-BE49-F238E27FC236}">
                  <a16:creationId xmlns:a16="http://schemas.microsoft.com/office/drawing/2014/main" id="{850081A0-BC52-3F40-9214-1BF2B2EB7C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7724" y="3957638"/>
              <a:ext cx="3176" cy="2824162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Rectangle 5">
              <a:extLst>
                <a:ext uri="{FF2B5EF4-FFF2-40B4-BE49-F238E27FC236}">
                  <a16:creationId xmlns:a16="http://schemas.microsoft.com/office/drawing/2014/main" id="{F62AC0F7-C10B-DB46-A48F-41444B676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4700" y="3957638"/>
              <a:ext cx="152400" cy="2743200"/>
            </a:xfrm>
            <a:prstGeom prst="rect">
              <a:avLst/>
            </a:prstGeom>
            <a:solidFill>
              <a:srgbClr val="C0C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3319" name="Rectangle 6">
              <a:extLst>
                <a:ext uri="{FF2B5EF4-FFF2-40B4-BE49-F238E27FC236}">
                  <a16:creationId xmlns:a16="http://schemas.microsoft.com/office/drawing/2014/main" id="{52E9A680-67B8-754F-BE06-95FECE63A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5791200"/>
              <a:ext cx="16764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20" name="Rectangle 8">
              <a:extLst>
                <a:ext uri="{FF2B5EF4-FFF2-40B4-BE49-F238E27FC236}">
                  <a16:creationId xmlns:a16="http://schemas.microsoft.com/office/drawing/2014/main" id="{DDB8FC4B-4F12-154B-AEA4-004CF40DF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2175" y="3733800"/>
              <a:ext cx="352425" cy="1066800"/>
            </a:xfrm>
            <a:prstGeom prst="rect">
              <a:avLst/>
            </a:prstGeom>
            <a:solidFill>
              <a:srgbClr val="C0C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86039" name="Line 23">
              <a:extLst>
                <a:ext uri="{FF2B5EF4-FFF2-40B4-BE49-F238E27FC236}">
                  <a16:creationId xmlns:a16="http://schemas.microsoft.com/office/drawing/2014/main" id="{6286B8BF-7F47-5B4E-98BE-AB9A43B3C4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3524" y="3733800"/>
              <a:ext cx="0" cy="1066800"/>
            </a:xfrm>
            <a:prstGeom prst="line">
              <a:avLst/>
            </a:prstGeom>
            <a:noFill/>
            <a:ln w="12700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MS PGothic" panose="020B0600070205080204" pitchFamily="34" charset="-128"/>
              </a:endParaRPr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id="{3AFE98AF-3703-F54E-A49F-0C9212307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600" y="3733800"/>
              <a:ext cx="323850" cy="1066800"/>
            </a:xfrm>
            <a:prstGeom prst="rect">
              <a:avLst/>
            </a:prstGeom>
            <a:solidFill>
              <a:srgbClr val="C0C0C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3323" name="Rectangle 28">
              <a:extLst>
                <a:ext uri="{FF2B5EF4-FFF2-40B4-BE49-F238E27FC236}">
                  <a16:creationId xmlns:a16="http://schemas.microsoft.com/office/drawing/2014/main" id="{E5A42BD8-BFBE-9841-B1DE-9748ADA0B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1000" y="4230688"/>
              <a:ext cx="1006475" cy="9842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24" name="Rectangle 19">
              <a:extLst>
                <a:ext uri="{FF2B5EF4-FFF2-40B4-BE49-F238E27FC236}">
                  <a16:creationId xmlns:a16="http://schemas.microsoft.com/office/drawing/2014/main" id="{00B9FFB9-0FBA-094F-A8BC-8E482D3EB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5148263"/>
              <a:ext cx="2286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25" name="Line 20">
              <a:extLst>
                <a:ext uri="{FF2B5EF4-FFF2-40B4-BE49-F238E27FC236}">
                  <a16:creationId xmlns:a16="http://schemas.microsoft.com/office/drawing/2014/main" id="{30FE62CB-FF21-374A-B147-A745A5C423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89225" y="3714750"/>
              <a:ext cx="820738" cy="146208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Line 21">
              <a:extLst>
                <a:ext uri="{FF2B5EF4-FFF2-40B4-BE49-F238E27FC236}">
                  <a16:creationId xmlns:a16="http://schemas.microsoft.com/office/drawing/2014/main" id="{53C3DCE5-C859-1449-91F4-B5C8C552A7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81150" y="4829175"/>
              <a:ext cx="1695450" cy="55721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Line 22">
              <a:extLst>
                <a:ext uri="{FF2B5EF4-FFF2-40B4-BE49-F238E27FC236}">
                  <a16:creationId xmlns:a16="http://schemas.microsoft.com/office/drawing/2014/main" id="{55192144-137D-CF47-BF5C-848BF64754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2400" y="4824413"/>
              <a:ext cx="822325" cy="56197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Rectangle 24">
              <a:extLst>
                <a:ext uri="{FF2B5EF4-FFF2-40B4-BE49-F238E27FC236}">
                  <a16:creationId xmlns:a16="http://schemas.microsoft.com/office/drawing/2014/main" id="{B8A733F5-BA1D-2644-87BB-E2527A220D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36211">
              <a:off x="3122613" y="5607050"/>
              <a:ext cx="1262062" cy="65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29" name="Oval 25">
              <a:extLst>
                <a:ext uri="{FF2B5EF4-FFF2-40B4-BE49-F238E27FC236}">
                  <a16:creationId xmlns:a16="http://schemas.microsoft.com/office/drawing/2014/main" id="{62F11E2B-273A-AF43-B16E-C43A855F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738" y="3852863"/>
              <a:ext cx="76200" cy="762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30" name="Oval 26">
              <a:extLst>
                <a:ext uri="{FF2B5EF4-FFF2-40B4-BE49-F238E27FC236}">
                  <a16:creationId xmlns:a16="http://schemas.microsoft.com/office/drawing/2014/main" id="{08EE3FD8-7982-E547-BE01-B3313CA9C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738" y="4210050"/>
              <a:ext cx="76200" cy="762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31" name="Oval 27">
              <a:extLst>
                <a:ext uri="{FF2B5EF4-FFF2-40B4-BE49-F238E27FC236}">
                  <a16:creationId xmlns:a16="http://schemas.microsoft.com/office/drawing/2014/main" id="{5390969F-DA6E-8341-A437-AAA103C7E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738" y="4567238"/>
              <a:ext cx="76200" cy="762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32" name="Rectangle 70">
              <a:extLst>
                <a:ext uri="{FF2B5EF4-FFF2-40B4-BE49-F238E27FC236}">
                  <a16:creationId xmlns:a16="http://schemas.microsoft.com/office/drawing/2014/main" id="{FCE37E08-8B12-8940-83BD-81E20061C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3733800"/>
              <a:ext cx="1066800" cy="10668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13333" name="Oval 26">
              <a:extLst>
                <a:ext uri="{FF2B5EF4-FFF2-40B4-BE49-F238E27FC236}">
                  <a16:creationId xmlns:a16="http://schemas.microsoft.com/office/drawing/2014/main" id="{215363B8-E745-7B46-A08C-AAB1080E1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500" y="5249863"/>
              <a:ext cx="52388" cy="53975"/>
            </a:xfrm>
            <a:prstGeom prst="ellipse">
              <a:avLst/>
            </a:prstGeom>
            <a:solidFill>
              <a:srgbClr val="00FF00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grpSp>
          <p:nvGrpSpPr>
            <p:cNvPr id="13334" name="Group 246">
              <a:extLst>
                <a:ext uri="{FF2B5EF4-FFF2-40B4-BE49-F238E27FC236}">
                  <a16:creationId xmlns:a16="http://schemas.microsoft.com/office/drawing/2014/main" id="{D8D1DFF6-B912-A94C-BDB4-7F7EB904391F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3649662" y="4802188"/>
              <a:ext cx="625475" cy="908050"/>
              <a:chOff x="2256" y="2208"/>
              <a:chExt cx="336" cy="572"/>
            </a:xfrm>
          </p:grpSpPr>
          <p:grpSp>
            <p:nvGrpSpPr>
              <p:cNvPr id="13336" name="Group 13">
                <a:extLst>
                  <a:ext uri="{FF2B5EF4-FFF2-40B4-BE49-F238E27FC236}">
                    <a16:creationId xmlns:a16="http://schemas.microsoft.com/office/drawing/2014/main" id="{E030282B-DE09-D149-A136-1975617563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2208"/>
                <a:ext cx="336" cy="528"/>
                <a:chOff x="3072" y="1008"/>
                <a:chExt cx="336" cy="480"/>
              </a:xfrm>
            </p:grpSpPr>
            <p:sp>
              <p:nvSpPr>
                <p:cNvPr id="13339" name="AutoShape 14">
                  <a:extLst>
                    <a:ext uri="{FF2B5EF4-FFF2-40B4-BE49-F238E27FC236}">
                      <a16:creationId xmlns:a16="http://schemas.microsoft.com/office/drawing/2014/main" id="{027F3264-9E2E-5249-B667-24A94E86A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72" y="1296"/>
                  <a:ext cx="336" cy="1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40" name="AutoShape 15">
                  <a:extLst>
                    <a:ext uri="{FF2B5EF4-FFF2-40B4-BE49-F238E27FC236}">
                      <a16:creationId xmlns:a16="http://schemas.microsoft.com/office/drawing/2014/main" id="{A6DAAE56-9DFF-1C48-AA76-3514EA7EC3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72" y="1008"/>
                  <a:ext cx="336" cy="336"/>
                </a:xfrm>
                <a:prstGeom prst="can">
                  <a:avLst>
                    <a:gd name="adj" fmla="val 25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600" b="1"/>
                </a:p>
              </p:txBody>
            </p:sp>
          </p:grpSp>
          <p:sp>
            <p:nvSpPr>
              <p:cNvPr id="13337" name="Oval 27">
                <a:extLst>
                  <a:ext uri="{FF2B5EF4-FFF2-40B4-BE49-F238E27FC236}">
                    <a16:creationId xmlns:a16="http://schemas.microsoft.com/office/drawing/2014/main" id="{7CFE2C1E-5D82-3145-96F0-89B0302B8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2224"/>
                <a:ext cx="240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13338" name="AutoShape 38">
                <a:extLst>
                  <a:ext uri="{FF2B5EF4-FFF2-40B4-BE49-F238E27FC236}">
                    <a16:creationId xmlns:a16="http://schemas.microsoft.com/office/drawing/2014/main" id="{2B62F409-0B8D-A449-A07C-0929879E29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400" y="2684"/>
                <a:ext cx="48" cy="144"/>
              </a:xfrm>
              <a:prstGeom prst="moon">
                <a:avLst>
                  <a:gd name="adj" fmla="val 875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8A50157-5D69-0E44-8A7D-AF9AAB7EB083}"/>
                </a:ext>
              </a:extLst>
            </p:cNvPr>
            <p:cNvSpPr txBox="1"/>
            <p:nvPr/>
          </p:nvSpPr>
          <p:spPr>
            <a:xfrm>
              <a:off x="3539854" y="4325938"/>
              <a:ext cx="1080595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dirty="0">
                  <a:ea typeface="MS PGothic" panose="020B0600070205080204" pitchFamily="34" charset="-128"/>
                </a:rPr>
                <a:t>Collection </a:t>
              </a:r>
            </a:p>
            <a:p>
              <a:pPr>
                <a:defRPr/>
              </a:pPr>
              <a:r>
                <a:rPr lang="en-US" sz="1600" b="1" dirty="0">
                  <a:ea typeface="MS PGothic" panose="020B0600070205080204" pitchFamily="34" charset="-128"/>
                </a:rPr>
                <a:t>Optics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990F369-019D-594C-8554-23B5C0921C67}"/>
              </a:ext>
            </a:extLst>
          </p:cNvPr>
          <p:cNvSpPr txBox="1"/>
          <p:nvPr/>
        </p:nvSpPr>
        <p:spPr>
          <a:xfrm>
            <a:off x="1804988" y="938696"/>
            <a:ext cx="505301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The measurement </a:t>
            </a:r>
            <a:r>
              <a:rPr lang="en-US" b="1" dirty="0">
                <a:ea typeface="MS PGothic" panose="020B0600070205080204" pitchFamily="34" charset="-128"/>
              </a:rPr>
              <a:t>probe volume </a:t>
            </a:r>
            <a:r>
              <a:rPr lang="en-US" dirty="0">
                <a:ea typeface="MS PGothic" panose="020B0600070205080204" pitchFamily="34" charset="-128"/>
              </a:rPr>
              <a:t>is defined by the dimensions of the laser beam and sample stream:</a:t>
            </a:r>
          </a:p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 </a:t>
            </a:r>
          </a:p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10 um x 10 um x 10 um = ~1 </a:t>
            </a:r>
            <a:r>
              <a:rPr lang="en-US" dirty="0" err="1">
                <a:ea typeface="MS PGothic" panose="020B0600070205080204" pitchFamily="34" charset="-128"/>
              </a:rPr>
              <a:t>pL</a:t>
            </a: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515E079-EEED-A040-AAA0-1CF60CE851CD}"/>
              </a:ext>
            </a:extLst>
          </p:cNvPr>
          <p:cNvSpPr txBox="1"/>
          <p:nvPr/>
        </p:nvSpPr>
        <p:spPr>
          <a:xfrm>
            <a:off x="7027863" y="2613508"/>
            <a:ext cx="3810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Light produced in probe volume is collected and delivered to detectors.</a:t>
            </a: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The </a:t>
            </a:r>
            <a:r>
              <a:rPr lang="en-US" b="1" dirty="0">
                <a:ea typeface="MS PGothic" panose="020B0600070205080204" pitchFamily="34" charset="-128"/>
              </a:rPr>
              <a:t>numerical aperture </a:t>
            </a:r>
            <a:r>
              <a:rPr lang="en-US" dirty="0">
                <a:ea typeface="MS PGothic" panose="020B0600070205080204" pitchFamily="34" charset="-128"/>
              </a:rPr>
              <a:t>of the collection optics determines how much light is collected: ~5-20%</a:t>
            </a:r>
          </a:p>
        </p:txBody>
      </p:sp>
    </p:spTree>
    <p:extLst>
      <p:ext uri="{BB962C8B-B14F-4D97-AF65-F5344CB8AC3E}">
        <p14:creationId xmlns:p14="http://schemas.microsoft.com/office/powerpoint/2010/main" val="139679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>
            <a:extLst>
              <a:ext uri="{FF2B5EF4-FFF2-40B4-BE49-F238E27FC236}">
                <a16:creationId xmlns:a16="http://schemas.microsoft.com/office/drawing/2014/main" id="{44C18726-6FAB-D448-A4BB-768D662A6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9827" y="479424"/>
            <a:ext cx="10515600" cy="455271"/>
          </a:xfrm>
        </p:spPr>
        <p:txBody>
          <a:bodyPr/>
          <a:lstStyle/>
          <a:p>
            <a:r>
              <a:rPr lang="en-US" altLang="en-US" dirty="0"/>
              <a:t>Signal generation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65177DA-7A3E-F640-A276-22CEC66A7D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219200"/>
          <a:ext cx="8534400" cy="31321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371">
                <a:tc>
                  <a:txBody>
                    <a:bodyPr/>
                    <a:lstStyle/>
                    <a:p>
                      <a:r>
                        <a:rPr lang="en-US" sz="1800" dirty="0"/>
                        <a:t>Signal</a:t>
                      </a:r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Features</a:t>
                      </a:r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Uses</a:t>
                      </a:r>
                    </a:p>
                  </a:txBody>
                  <a:tcPr marT="45718" marB="4571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231">
                <a:tc>
                  <a:txBody>
                    <a:bodyPr/>
                    <a:lstStyle/>
                    <a:p>
                      <a:r>
                        <a:rPr lang="en-US" sz="1800" dirty="0"/>
                        <a:t>Forward light scatter</a:t>
                      </a:r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Large signals from large particles, high background</a:t>
                      </a:r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Cell detection</a:t>
                      </a:r>
                    </a:p>
                  </a:txBody>
                  <a:tcPr marT="45718" marB="4571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31">
                <a:tc>
                  <a:txBody>
                    <a:bodyPr/>
                    <a:lstStyle/>
                    <a:p>
                      <a:r>
                        <a:rPr lang="en-US" sz="1800" dirty="0"/>
                        <a:t>Side</a:t>
                      </a:r>
                      <a:r>
                        <a:rPr lang="en-US" sz="1800" baseline="0" dirty="0"/>
                        <a:t> scatter</a:t>
                      </a:r>
                      <a:endParaRPr lang="en-US" sz="1800" dirty="0"/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Smaller</a:t>
                      </a:r>
                      <a:r>
                        <a:rPr lang="en-US" sz="1800" baseline="0" dirty="0"/>
                        <a:t> signals, lower background</a:t>
                      </a:r>
                      <a:endParaRPr lang="en-US" sz="1800" dirty="0"/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Discrimination of different cell types</a:t>
                      </a:r>
                    </a:p>
                  </a:txBody>
                  <a:tcPr marT="45718" marB="4571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6">
                <a:tc>
                  <a:txBody>
                    <a:bodyPr/>
                    <a:lstStyle/>
                    <a:p>
                      <a:r>
                        <a:rPr lang="en-US" sz="1800" dirty="0"/>
                        <a:t>Fluorescence</a:t>
                      </a:r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Sensitive detection, many colors</a:t>
                      </a:r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Measure</a:t>
                      </a:r>
                      <a:r>
                        <a:rPr lang="en-US" sz="1800" baseline="0" dirty="0"/>
                        <a:t> antibodies, nucleic acids, ions, etc.</a:t>
                      </a:r>
                      <a:endParaRPr lang="en-US" sz="1800" dirty="0"/>
                    </a:p>
                  </a:txBody>
                  <a:tcPr marT="45718" marB="4571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2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64" name="Slide Number Placeholder 2">
            <a:extLst>
              <a:ext uri="{FF2B5EF4-FFF2-40B4-BE49-F238E27FC236}">
                <a16:creationId xmlns:a16="http://schemas.microsoft.com/office/drawing/2014/main" id="{2E3BD3F2-7806-EB4E-8445-FBE095203F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Page </a:t>
            </a:r>
            <a:fld id="{FCA02C59-B3A5-6E4C-8A46-EB7A2CF4986A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14365" name="Picture 7">
            <a:extLst>
              <a:ext uri="{FF2B5EF4-FFF2-40B4-BE49-F238E27FC236}">
                <a16:creationId xmlns:a16="http://schemas.microsoft.com/office/drawing/2014/main" id="{AC9304D9-68ED-B54F-8258-1F8AC0F59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4114801"/>
            <a:ext cx="3521075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008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860BFBA-A60A-2A44-BB87-5F331DAC3D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Facts of Light Scatter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75C86CB5-5535-774A-801A-EF65476C7D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828800"/>
            <a:ext cx="8618538" cy="36528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Light scatter does not measure size (or granularity)</a:t>
            </a:r>
          </a:p>
          <a:p>
            <a:pPr>
              <a:buFontTx/>
              <a:buNone/>
            </a:pPr>
            <a:r>
              <a:rPr lang="en-US" altLang="en-US" sz="2800"/>
              <a:t>Light scatter can, under certain circumstances, be proportional to size (or granularity)</a:t>
            </a:r>
          </a:p>
          <a:p>
            <a:pPr>
              <a:buFontTx/>
              <a:buNone/>
            </a:pPr>
            <a:r>
              <a:rPr lang="en-US" altLang="en-US" sz="2800"/>
              <a:t>Light scatter intensity is a complex function of wavelength, particle size and shape, angle of collection, and refractive index</a:t>
            </a:r>
          </a:p>
          <a:p>
            <a:pPr>
              <a:buFontTx/>
              <a:buNone/>
            </a:pPr>
            <a:r>
              <a:rPr lang="en-US" altLang="en-US" sz="2800"/>
              <a:t>Light scatter is well described mathematically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F1D3DF6-3E01-B94D-AEED-A314CE4B5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1" y="5534026"/>
            <a:ext cx="4546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>
                <a:latin typeface="Calibri" panose="020F0502020204030204" pitchFamily="34" charset="0"/>
                <a:hlinkClick r:id="rId2"/>
              </a:rPr>
              <a:t>www.philiplaven.com/mieplot.htm</a:t>
            </a:r>
            <a:endParaRPr lang="en-US" altLang="en-US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9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7306C5D8-9498-1B4E-9C39-43F3F0E48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altLang="en-US"/>
              <a:t>Light scatter: Collection angle</a:t>
            </a:r>
          </a:p>
        </p:txBody>
      </p:sp>
      <p:graphicFrame>
        <p:nvGraphicFramePr>
          <p:cNvPr id="16386" name="Object 2">
            <a:extLst>
              <a:ext uri="{FF2B5EF4-FFF2-40B4-BE49-F238E27FC236}">
                <a16:creationId xmlns:a16="http://schemas.microsoft.com/office/drawing/2014/main" id="{69C97045-0CBE-2A44-8530-F867F6434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85925" y="1019176"/>
          <a:ext cx="5919788" cy="440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SPW 10.0 Graph" r:id="rId3" imgW="59194700" imgH="44043600" progId="SigmaPlotGraphicObject.9">
                  <p:embed/>
                </p:oleObj>
              </mc:Choice>
              <mc:Fallback>
                <p:oleObj name="SPW 10.0 Graph" r:id="rId3" imgW="59194700" imgH="44043600" progId="SigmaPlotGraphicObject.9">
                  <p:embed/>
                  <p:pic>
                    <p:nvPicPr>
                      <p:cNvPr id="16386" name="Object 2">
                        <a:extLst>
                          <a:ext uri="{FF2B5EF4-FFF2-40B4-BE49-F238E27FC236}">
                            <a16:creationId xmlns:a16="http://schemas.microsoft.com/office/drawing/2014/main" id="{69C97045-0CBE-2A44-8530-F867F64347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1019176"/>
                        <a:ext cx="5919788" cy="440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5D4A642-5478-ED42-9566-2710040FE4A3}"/>
              </a:ext>
            </a:extLst>
          </p:cNvPr>
          <p:cNvSpPr/>
          <p:nvPr/>
        </p:nvSpPr>
        <p:spPr>
          <a:xfrm>
            <a:off x="2697164" y="1517651"/>
            <a:ext cx="414337" cy="3192463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3EEEA1-76A9-254A-BAE8-37823350B0F3}"/>
              </a:ext>
            </a:extLst>
          </p:cNvPr>
          <p:cNvSpPr/>
          <p:nvPr/>
        </p:nvSpPr>
        <p:spPr>
          <a:xfrm>
            <a:off x="2608263" y="1506538"/>
            <a:ext cx="80962" cy="3192462"/>
          </a:xfrm>
          <a:prstGeom prst="rect">
            <a:avLst/>
          </a:prstGeom>
          <a:solidFill>
            <a:schemeClr val="tx1">
              <a:alpha val="50000"/>
            </a:schemeClr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95C5EF-90CC-844E-83CB-4154FB43E703}"/>
              </a:ext>
            </a:extLst>
          </p:cNvPr>
          <p:cNvSpPr/>
          <p:nvPr/>
        </p:nvSpPr>
        <p:spPr>
          <a:xfrm>
            <a:off x="2703514" y="1506538"/>
            <a:ext cx="873125" cy="3192462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0AD77E4A-8882-714F-AF0F-82D87FD18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614" y="6272214"/>
            <a:ext cx="4546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>
                <a:latin typeface="Calibri" panose="020F0502020204030204" pitchFamily="34" charset="0"/>
                <a:hlinkClick r:id="rId5"/>
              </a:rPr>
              <a:t>www.philiplaven.com/mieplot.htm</a:t>
            </a: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16391" name="TextBox 8">
            <a:extLst>
              <a:ext uri="{FF2B5EF4-FFF2-40B4-BE49-F238E27FC236}">
                <a16:creationId xmlns:a16="http://schemas.microsoft.com/office/drawing/2014/main" id="{B1A98481-08FF-7D4B-AAAC-30BDCB4C4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039" y="1233489"/>
            <a:ext cx="280352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</a:rPr>
              <a:t>Above </a:t>
            </a:r>
            <a:r>
              <a:rPr lang="el-GR" altLang="en-US" sz="2000">
                <a:latin typeface="Calibri" panose="020F0502020204030204" pitchFamily="34" charset="0"/>
              </a:rPr>
              <a:t>λ</a:t>
            </a:r>
            <a:r>
              <a:rPr lang="en-US" altLang="en-US" sz="2000">
                <a:latin typeface="Calibri" panose="020F0502020204030204" pitchFamily="34" charset="0"/>
              </a:rPr>
              <a:t>, light scatter is highly angle dependent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en-US" altLang="en-US" sz="2000">
                <a:latin typeface="Calibri" panose="020F0502020204030204" pitchFamily="34" charset="0"/>
              </a:rPr>
              <a:t> LS is much stronger at small (forward angles)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en-US" altLang="en-US" sz="2000">
                <a:latin typeface="Calibri" panose="020F0502020204030204" pitchFamily="34" charset="0"/>
              </a:rPr>
              <a:t> background is also higher (obscuration)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</a:rPr>
              <a:t>Below</a:t>
            </a:r>
            <a:r>
              <a:rPr lang="el-GR" altLang="en-US" sz="2000">
                <a:latin typeface="Calibri" panose="020F0502020204030204" pitchFamily="34" charset="0"/>
              </a:rPr>
              <a:t> λ</a:t>
            </a:r>
            <a:r>
              <a:rPr lang="en-US" altLang="en-US" sz="2000">
                <a:latin typeface="Calibri" panose="020F0502020204030204" pitchFamily="34" charset="0"/>
              </a:rPr>
              <a:t>, particles behave as points, and little angular dependence is observed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</a:rPr>
              <a:t>- Lower background makes  90⁰ better for measurement of small particles</a:t>
            </a:r>
          </a:p>
        </p:txBody>
      </p:sp>
    </p:spTree>
    <p:extLst>
      <p:ext uri="{BB962C8B-B14F-4D97-AF65-F5344CB8AC3E}">
        <p14:creationId xmlns:p14="http://schemas.microsoft.com/office/powerpoint/2010/main" val="410516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09" name="Object 3">
            <a:extLst>
              <a:ext uri="{FF2B5EF4-FFF2-40B4-BE49-F238E27FC236}">
                <a16:creationId xmlns:a16="http://schemas.microsoft.com/office/drawing/2014/main" id="{BF8D444D-4925-1544-92E4-891650D44C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54214" y="1477964"/>
          <a:ext cx="5711825" cy="436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SPW 10.0 Graph" r:id="rId3" imgW="57111900" imgH="43675300" progId="SigmaPlotGraphicObject.9">
                  <p:embed/>
                </p:oleObj>
              </mc:Choice>
              <mc:Fallback>
                <p:oleObj name="SPW 10.0 Graph" r:id="rId3" imgW="57111900" imgH="43675300" progId="SigmaPlotGraphicObject.9">
                  <p:embed/>
                  <p:pic>
                    <p:nvPicPr>
                      <p:cNvPr id="17409" name="Object 3">
                        <a:extLst>
                          <a:ext uri="{FF2B5EF4-FFF2-40B4-BE49-F238E27FC236}">
                            <a16:creationId xmlns:a16="http://schemas.microsoft.com/office/drawing/2014/main" id="{BF8D444D-4925-1544-92E4-891650D44C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4" y="1477964"/>
                        <a:ext cx="5711825" cy="436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0" name="Title 1">
            <a:extLst>
              <a:ext uri="{FF2B5EF4-FFF2-40B4-BE49-F238E27FC236}">
                <a16:creationId xmlns:a16="http://schemas.microsoft.com/office/drawing/2014/main" id="{7C39B187-447C-9D47-9D0F-A8E8F14CD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5763" y="217489"/>
            <a:ext cx="8704262" cy="1417637"/>
          </a:xfrm>
        </p:spPr>
        <p:txBody>
          <a:bodyPr/>
          <a:lstStyle/>
          <a:p>
            <a:r>
              <a:rPr lang="en-US" altLang="en-US"/>
              <a:t>Light scatter: Particle diameter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1800"/>
              <a:t>Calculated at 488 nm excitation and 80-100⁰ collection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992C5D-2E66-0A47-8884-A5C7D25EF9DC}"/>
              </a:ext>
            </a:extLst>
          </p:cNvPr>
          <p:cNvSpPr/>
          <p:nvPr/>
        </p:nvSpPr>
        <p:spPr>
          <a:xfrm>
            <a:off x="3733800" y="2066926"/>
            <a:ext cx="3536950" cy="3192463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2" name="TextBox 5">
            <a:extLst>
              <a:ext uri="{FF2B5EF4-FFF2-40B4-BE49-F238E27FC236}">
                <a16:creationId xmlns:a16="http://schemas.microsoft.com/office/drawing/2014/main" id="{4CA2CDDE-8CE3-AA48-9439-8FB62F613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76" y="2476500"/>
            <a:ext cx="28035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Above </a:t>
            </a:r>
            <a:r>
              <a:rPr lang="el-GR" altLang="en-US" sz="1800">
                <a:latin typeface="Calibri" panose="020F0502020204030204" pitchFamily="34" charset="0"/>
              </a:rPr>
              <a:t>λ</a:t>
            </a:r>
            <a:r>
              <a:rPr lang="en-US" altLang="en-US" sz="1800">
                <a:latin typeface="Calibri" panose="020F0502020204030204" pitchFamily="34" charset="0"/>
              </a:rPr>
              <a:t>, monotonic increase in scatter with increasing radius (but be careful with FALS)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Below</a:t>
            </a:r>
            <a:r>
              <a:rPr lang="el-GR" altLang="en-US" sz="1800">
                <a:latin typeface="Calibri" panose="020F0502020204030204" pitchFamily="34" charset="0"/>
              </a:rPr>
              <a:t> λ</a:t>
            </a:r>
            <a:r>
              <a:rPr lang="en-US" altLang="en-US" sz="1800">
                <a:latin typeface="Calibri" panose="020F0502020204030204" pitchFamily="34" charset="0"/>
              </a:rPr>
              <a:t>, scatter decreases with an r</a:t>
            </a:r>
            <a:r>
              <a:rPr lang="en-US" altLang="en-US" sz="1800" baseline="30000">
                <a:latin typeface="Calibri" panose="020F0502020204030204" pitchFamily="34" charset="0"/>
              </a:rPr>
              <a:t>6</a:t>
            </a:r>
            <a:r>
              <a:rPr lang="en-US" altLang="en-US" sz="1800">
                <a:latin typeface="Calibri" panose="020F0502020204030204" pitchFamily="34" charset="0"/>
              </a:rPr>
              <a:t> dependence (small particles get very dim, very fast)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11FD4C-1B0E-C044-A31A-09945A489D1F}"/>
              </a:ext>
            </a:extLst>
          </p:cNvPr>
          <p:cNvSpPr/>
          <p:nvPr/>
        </p:nvSpPr>
        <p:spPr>
          <a:xfrm>
            <a:off x="2743201" y="2065339"/>
            <a:ext cx="347663" cy="3190875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C24F8CA-E987-C34C-B98A-2137817CE4A6}"/>
              </a:ext>
            </a:extLst>
          </p:cNvPr>
          <p:cNvCxnSpPr/>
          <p:nvPr/>
        </p:nvCxnSpPr>
        <p:spPr>
          <a:xfrm rot="10800000">
            <a:off x="5440364" y="2863851"/>
            <a:ext cx="2225675" cy="206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FBFA6D1-31A0-8149-B915-0D0668119A28}"/>
              </a:ext>
            </a:extLst>
          </p:cNvPr>
          <p:cNvCxnSpPr/>
          <p:nvPr/>
        </p:nvCxnSpPr>
        <p:spPr>
          <a:xfrm rot="10800000">
            <a:off x="2947988" y="4537076"/>
            <a:ext cx="4654550" cy="9556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Rectangle 12">
            <a:extLst>
              <a:ext uri="{FF2B5EF4-FFF2-40B4-BE49-F238E27FC236}">
                <a16:creationId xmlns:a16="http://schemas.microsoft.com/office/drawing/2014/main" id="{B529558A-711E-FC47-8346-684D75E8B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9" y="6307139"/>
            <a:ext cx="4546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>
                <a:latin typeface="Calibri" panose="020F0502020204030204" pitchFamily="34" charset="0"/>
                <a:hlinkClick r:id="rId5"/>
              </a:rPr>
              <a:t>www.philiplaven.com/mieplot.htm</a:t>
            </a:r>
            <a:endParaRPr lang="en-US" altLang="en-US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30466"/>
      </p:ext>
    </p:extLst>
  </p:cSld>
  <p:clrMapOvr>
    <a:masterClrMapping/>
  </p:clrMapOvr>
</p:sld>
</file>

<file path=ppt/theme/theme1.xml><?xml version="1.0" encoding="utf-8"?>
<a:theme xmlns:a="http://schemas.openxmlformats.org/drawingml/2006/main" name="Section Cov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CCB7A885DF44DA9DA4E57A608E0E6" ma:contentTypeVersion="12" ma:contentTypeDescription="Create a new document." ma:contentTypeScope="" ma:versionID="23e998a2b7186fe278cd7c669d21ed0e">
  <xsd:schema xmlns:xsd="http://www.w3.org/2001/XMLSchema" xmlns:xs="http://www.w3.org/2001/XMLSchema" xmlns:p="http://schemas.microsoft.com/office/2006/metadata/properties" xmlns:ns2="5f34e6e3-143c-453e-b81d-6bdaf791876c" xmlns:ns3="408aa978-6175-4c65-a005-67a6b119246b" targetNamespace="http://schemas.microsoft.com/office/2006/metadata/properties" ma:root="true" ma:fieldsID="d6f2a4a7701c5ed85bab17672b94c7a5" ns2:_="" ns3:_="">
    <xsd:import namespace="5f34e6e3-143c-453e-b81d-6bdaf791876c"/>
    <xsd:import namespace="408aa978-6175-4c65-a005-67a6b11924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4e6e3-143c-453e-b81d-6bdaf79187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8aa978-6175-4c65-a005-67a6b119246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246093-3020-4977-BE22-D3EDD9209DC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35BAB3-C059-458A-8E81-D73E0AEE1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34e6e3-143c-453e-b81d-6bdaf791876c"/>
    <ds:schemaRef ds:uri="408aa978-6175-4c65-a005-67a6b11924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92CC4-E368-4C27-86D5-0E624F00D9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839</Words>
  <Application>Microsoft Macintosh PowerPoint</Application>
  <PresentationFormat>Widescreen</PresentationFormat>
  <Paragraphs>158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Calibri</vt:lpstr>
      <vt:lpstr>Cambria</vt:lpstr>
      <vt:lpstr>Times New Roman</vt:lpstr>
      <vt:lpstr>Section Cover</vt:lpstr>
      <vt:lpstr>2_Custom Design</vt:lpstr>
      <vt:lpstr>SPW 10.0 Graph</vt:lpstr>
      <vt:lpstr>PowerPoint Presentation</vt:lpstr>
      <vt:lpstr>Learning Objectives</vt:lpstr>
      <vt:lpstr>Flow Cytometer Schematic</vt:lpstr>
      <vt:lpstr>Light sources</vt:lpstr>
      <vt:lpstr>Probe volume and light collection</vt:lpstr>
      <vt:lpstr>Signal generation</vt:lpstr>
      <vt:lpstr>Facts of Light Scatter</vt:lpstr>
      <vt:lpstr>Light scatter: Collection angle</vt:lpstr>
      <vt:lpstr>Light scatter: Particle diameter  Calculated at 488 nm excitation and 80-100⁰ collection</vt:lpstr>
      <vt:lpstr>Fluorescence</vt:lpstr>
      <vt:lpstr>Event detection</vt:lpstr>
      <vt:lpstr>Signal pulse</vt:lpstr>
      <vt:lpstr>Analogue signal processing</vt:lpstr>
      <vt:lpstr>Digital signal processing</vt:lpstr>
      <vt:lpstr>Multiparameter detection </vt:lpstr>
      <vt:lpstr>Fluorescence intensity calibration beads</vt:lpstr>
      <vt:lpstr>Calibration in MESF units</vt:lpstr>
      <vt:lpstr>How bright are my cells/particles?</vt:lpstr>
      <vt:lpstr>This bright:</vt:lpstr>
      <vt:lpstr>Summary</vt:lpstr>
      <vt:lpstr>Protocols and More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Mortier</dc:creator>
  <cp:lastModifiedBy>Robinson, Joseph Paul</cp:lastModifiedBy>
  <cp:revision>23</cp:revision>
  <dcterms:created xsi:type="dcterms:W3CDTF">2019-01-10T19:34:33Z</dcterms:created>
  <dcterms:modified xsi:type="dcterms:W3CDTF">2022-01-18T15:02:16Z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0x010100380CCB7A885DF44DA9DA4E57A608E0E6</vt:lpwstr>
  </property>
</Properties>
</file>